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 id="358" r:id="rId103"/>
    <p:sldId id="359" r:id="rId104"/>
    <p:sldId id="360" r:id="rId105"/>
    <p:sldId id="361" r:id="rId106"/>
    <p:sldId id="362" r:id="rId107"/>
    <p:sldId id="363" r:id="rId108"/>
    <p:sldId id="364" r:id="rId109"/>
    <p:sldId id="365" r:id="rId110"/>
    <p:sldId id="366" r:id="rId111"/>
    <p:sldId id="367" r:id="rId112"/>
    <p:sldId id="368" r:id="rId113"/>
    <p:sldId id="369" r:id="rId114"/>
    <p:sldId id="370" r:id="rId115"/>
    <p:sldId id="371" r:id="rId116"/>
    <p:sldId id="372" r:id="rId117"/>
    <p:sldId id="373" r:id="rId118"/>
    <p:sldId id="374" r:id="rId119"/>
    <p:sldId id="375" r:id="rId120"/>
    <p:sldId id="376" r:id="rId121"/>
    <p:sldId id="377" r:id="rId122"/>
  </p:sldIdLst>
  <p:sldSz cx="18288000" cy="10287000"/>
  <p:notesSz cx="6858000" cy="9144000"/>
  <p:embeddedFontLst>
    <p:embeddedFont>
      <p:font typeface="#9Slide05 Braxton Regular" panose="03060000000000000000" pitchFamily="66" charset="77"/>
      <p:regular r:id="rId123"/>
    </p:embeddedFont>
    <p:embeddedFont>
      <p:font typeface="#9Slide05 Dear Saturday" panose="02000505000000020004" pitchFamily="2" charset="77"/>
      <p:regular r:id="rId124"/>
    </p:embeddedFont>
    <p:embeddedFont>
      <p:font typeface="#9Slide05 VL Fadilla" pitchFamily="2" charset="77"/>
      <p:regular r:id="rId125"/>
    </p:embeddedFont>
    <p:embeddedFont>
      <p:font typeface="#9Slide07 SVNUT Triumph Press" pitchFamily="2" charset="77"/>
      <p:bold r:id="rId126"/>
      <p:italic r:id="rId127"/>
      <p:boldItalic r:id="rId128"/>
    </p:embeddedFont>
    <p:embeddedFont>
      <p:font typeface="Fraunces" pitchFamily="2" charset="77"/>
      <p:regular r:id="rId129"/>
    </p:embeddedFont>
    <p:embeddedFont>
      <p:font typeface="Fraunces Bold" pitchFamily="2" charset="77"/>
      <p:regular r:id="rId130"/>
      <p:bold r:id="rId131"/>
    </p:embeddedFont>
    <p:embeddedFont>
      <p:font typeface="Roboto Condensed" panose="020F0502020204030204" pitchFamily="34" charset="0"/>
      <p:regular r:id="rId132"/>
      <p:bold r:id="rId133"/>
      <p:italic r:id="rId134"/>
      <p:boldItalic r:id="rId135"/>
    </p:embeddedFont>
    <p:embeddedFont>
      <p:font typeface="Roboto Condensed Bold" panose="02000000000000000000" pitchFamily="2" charset="0"/>
      <p:regular r:id="rId136"/>
      <p:bold r:id="rId137"/>
    </p:embeddedFont>
    <p:embeddedFont>
      <p:font typeface="Roboto Condensed Bold Italics" panose="02000000000000000000" pitchFamily="2" charset="0"/>
      <p:regular r:id="rId138"/>
      <p:bold r:id="rId139"/>
      <p:italic r:id="rId140"/>
      <p:boldItalic r:id="rId141"/>
    </p:embeddedFont>
    <p:embeddedFont>
      <p:font typeface="Roboto Condensed Italics" panose="02000000000000000000" pitchFamily="2" charset="0"/>
      <p:regular r:id="rId142"/>
      <p:italic r:id="rId1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4" autoAdjust="0"/>
    <p:restoredTop sz="94589" autoAdjust="0"/>
  </p:normalViewPr>
  <p:slideViewPr>
    <p:cSldViewPr>
      <p:cViewPr varScale="1">
        <p:scale>
          <a:sx n="70" d="100"/>
          <a:sy n="70" d="100"/>
        </p:scale>
        <p:origin x="1024" y="5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font" Target="fonts/font16.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font" Target="fonts/font6.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font" Target="fonts/font12.fntdata"/><Relationship Id="rId139" Type="http://schemas.openxmlformats.org/officeDocument/2006/relationships/font" Target="fonts/font17.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font" Target="fonts/font2.fntdata"/><Relationship Id="rId129" Type="http://schemas.openxmlformats.org/officeDocument/2006/relationships/font" Target="fonts/font7.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font" Target="fonts/font18.fntdata"/><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font" Target="fonts/font8.fntdata"/><Relationship Id="rId135" Type="http://schemas.openxmlformats.org/officeDocument/2006/relationships/font" Target="fonts/font13.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font" Target="fonts/font3.fntdata"/><Relationship Id="rId141" Type="http://schemas.openxmlformats.org/officeDocument/2006/relationships/font" Target="fonts/font19.fntdata"/><Relationship Id="rId14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9.fntdata"/><Relationship Id="rId136" Type="http://schemas.openxmlformats.org/officeDocument/2006/relationships/font" Target="fonts/font14.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font" Target="fonts/font4.fntdata"/><Relationship Id="rId14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font" Target="fonts/font20.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font" Target="fonts/font10.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font" Target="fonts/font21.fntdata"/><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11.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1.fntdata"/><Relationship Id="rId14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5/11/25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svg"/><Relationship Id="rId9" Type="http://schemas.openxmlformats.org/officeDocument/2006/relationships/image" Target="../media/image29.svg"/></Relationships>
</file>

<file path=ppt/slides/_rels/slide100.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48.png"/><Relationship Id="rId7" Type="http://schemas.openxmlformats.org/officeDocument/2006/relationships/image" Target="../media/image8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8.png"/><Relationship Id="rId11" Type="http://schemas.openxmlformats.org/officeDocument/2006/relationships/image" Target="../media/image93.svg"/><Relationship Id="rId5" Type="http://schemas.openxmlformats.org/officeDocument/2006/relationships/image" Target="../media/image47.png"/><Relationship Id="rId10" Type="http://schemas.openxmlformats.org/officeDocument/2006/relationships/image" Target="../media/image92.png"/><Relationship Id="rId4" Type="http://schemas.openxmlformats.org/officeDocument/2006/relationships/image" Target="../media/image49.svg"/><Relationship Id="rId9" Type="http://schemas.openxmlformats.org/officeDocument/2006/relationships/image" Target="../media/image91.svg"/></Relationships>
</file>

<file path=ppt/slides/_rels/slide10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49.svg"/></Relationships>
</file>

<file path=ppt/slides/_rels/slide102.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14.svg"/><Relationship Id="rId3" Type="http://schemas.openxmlformats.org/officeDocument/2006/relationships/image" Target="../media/image48.png"/><Relationship Id="rId7" Type="http://schemas.openxmlformats.org/officeDocument/2006/relationships/image" Target="../media/image89.png"/><Relationship Id="rId12"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8.png"/><Relationship Id="rId11" Type="http://schemas.openxmlformats.org/officeDocument/2006/relationships/image" Target="../media/image93.svg"/><Relationship Id="rId5" Type="http://schemas.openxmlformats.org/officeDocument/2006/relationships/image" Target="../media/image47.png"/><Relationship Id="rId15" Type="http://schemas.openxmlformats.org/officeDocument/2006/relationships/image" Target="../media/image95.svg"/><Relationship Id="rId10" Type="http://schemas.openxmlformats.org/officeDocument/2006/relationships/image" Target="../media/image92.png"/><Relationship Id="rId4" Type="http://schemas.openxmlformats.org/officeDocument/2006/relationships/image" Target="../media/image49.svg"/><Relationship Id="rId9" Type="http://schemas.openxmlformats.org/officeDocument/2006/relationships/image" Target="../media/image91.svg"/><Relationship Id="rId14" Type="http://schemas.openxmlformats.org/officeDocument/2006/relationships/image" Target="../media/image94.png"/></Relationships>
</file>

<file path=ppt/slides/_rels/slide103.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14.svg"/><Relationship Id="rId3" Type="http://schemas.openxmlformats.org/officeDocument/2006/relationships/image" Target="../media/image48.png"/><Relationship Id="rId7" Type="http://schemas.openxmlformats.org/officeDocument/2006/relationships/image" Target="../media/image89.png"/><Relationship Id="rId12"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8.png"/><Relationship Id="rId11" Type="http://schemas.openxmlformats.org/officeDocument/2006/relationships/image" Target="../media/image93.svg"/><Relationship Id="rId5" Type="http://schemas.openxmlformats.org/officeDocument/2006/relationships/image" Target="../media/image47.png"/><Relationship Id="rId15" Type="http://schemas.openxmlformats.org/officeDocument/2006/relationships/image" Target="../media/image95.svg"/><Relationship Id="rId10" Type="http://schemas.openxmlformats.org/officeDocument/2006/relationships/image" Target="../media/image92.png"/><Relationship Id="rId4" Type="http://schemas.openxmlformats.org/officeDocument/2006/relationships/image" Target="../media/image49.svg"/><Relationship Id="rId9" Type="http://schemas.openxmlformats.org/officeDocument/2006/relationships/image" Target="../media/image91.svg"/><Relationship Id="rId14" Type="http://schemas.openxmlformats.org/officeDocument/2006/relationships/image" Target="../media/image94.png"/></Relationships>
</file>

<file path=ppt/slides/_rels/slide104.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48.png"/><Relationship Id="rId7" Type="http://schemas.openxmlformats.org/officeDocument/2006/relationships/image" Target="../media/image8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8.png"/><Relationship Id="rId11" Type="http://schemas.openxmlformats.org/officeDocument/2006/relationships/image" Target="../media/image93.svg"/><Relationship Id="rId5" Type="http://schemas.openxmlformats.org/officeDocument/2006/relationships/image" Target="../media/image47.png"/><Relationship Id="rId10" Type="http://schemas.openxmlformats.org/officeDocument/2006/relationships/image" Target="../media/image92.png"/><Relationship Id="rId4" Type="http://schemas.openxmlformats.org/officeDocument/2006/relationships/image" Target="../media/image49.svg"/><Relationship Id="rId9" Type="http://schemas.openxmlformats.org/officeDocument/2006/relationships/image" Target="../media/image91.svg"/></Relationships>
</file>

<file path=ppt/slides/_rels/slide105.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14.svg"/><Relationship Id="rId3" Type="http://schemas.openxmlformats.org/officeDocument/2006/relationships/image" Target="../media/image48.png"/><Relationship Id="rId7" Type="http://schemas.openxmlformats.org/officeDocument/2006/relationships/image" Target="../media/image89.png"/><Relationship Id="rId12"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8.png"/><Relationship Id="rId11" Type="http://schemas.openxmlformats.org/officeDocument/2006/relationships/image" Target="../media/image93.svg"/><Relationship Id="rId5" Type="http://schemas.openxmlformats.org/officeDocument/2006/relationships/image" Target="../media/image47.png"/><Relationship Id="rId15" Type="http://schemas.openxmlformats.org/officeDocument/2006/relationships/image" Target="../media/image95.svg"/><Relationship Id="rId10" Type="http://schemas.openxmlformats.org/officeDocument/2006/relationships/image" Target="../media/image92.png"/><Relationship Id="rId4" Type="http://schemas.openxmlformats.org/officeDocument/2006/relationships/image" Target="../media/image49.svg"/><Relationship Id="rId9" Type="http://schemas.openxmlformats.org/officeDocument/2006/relationships/image" Target="../media/image91.svg"/><Relationship Id="rId14" Type="http://schemas.openxmlformats.org/officeDocument/2006/relationships/image" Target="../media/image94.png"/></Relationships>
</file>

<file path=ppt/slides/_rels/slide10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48.png"/><Relationship Id="rId7" Type="http://schemas.openxmlformats.org/officeDocument/2006/relationships/image" Target="../media/image8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8.png"/><Relationship Id="rId11" Type="http://schemas.openxmlformats.org/officeDocument/2006/relationships/image" Target="../media/image93.svg"/><Relationship Id="rId5" Type="http://schemas.openxmlformats.org/officeDocument/2006/relationships/image" Target="../media/image47.png"/><Relationship Id="rId10" Type="http://schemas.openxmlformats.org/officeDocument/2006/relationships/image" Target="../media/image92.png"/><Relationship Id="rId4" Type="http://schemas.openxmlformats.org/officeDocument/2006/relationships/image" Target="../media/image49.svg"/><Relationship Id="rId9" Type="http://schemas.openxmlformats.org/officeDocument/2006/relationships/image" Target="../media/image91.svg"/></Relationships>
</file>

<file path=ppt/slides/_rels/slide107.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48.png"/><Relationship Id="rId7" Type="http://schemas.openxmlformats.org/officeDocument/2006/relationships/image" Target="../media/image8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8.png"/><Relationship Id="rId11" Type="http://schemas.openxmlformats.org/officeDocument/2006/relationships/image" Target="../media/image93.svg"/><Relationship Id="rId5" Type="http://schemas.openxmlformats.org/officeDocument/2006/relationships/image" Target="../media/image47.png"/><Relationship Id="rId10" Type="http://schemas.openxmlformats.org/officeDocument/2006/relationships/image" Target="../media/image92.png"/><Relationship Id="rId4" Type="http://schemas.openxmlformats.org/officeDocument/2006/relationships/image" Target="../media/image49.svg"/><Relationship Id="rId9" Type="http://schemas.openxmlformats.org/officeDocument/2006/relationships/image" Target="../media/image91.svg"/></Relationships>
</file>

<file path=ppt/slides/_rels/slide10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97.svg"/><Relationship Id="rId4" Type="http://schemas.openxmlformats.org/officeDocument/2006/relationships/image" Target="../media/image96.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4.svg"/></Relationships>
</file>

<file path=ppt/slides/_rels/slide1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97.svg"/><Relationship Id="rId4" Type="http://schemas.openxmlformats.org/officeDocument/2006/relationships/image" Target="../media/image96.png"/></Relationships>
</file>

<file path=ppt/slides/_rels/slide111.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48.png"/><Relationship Id="rId7" Type="http://schemas.openxmlformats.org/officeDocument/2006/relationships/image" Target="../media/image8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8.png"/><Relationship Id="rId11" Type="http://schemas.openxmlformats.org/officeDocument/2006/relationships/image" Target="../media/image93.svg"/><Relationship Id="rId5" Type="http://schemas.openxmlformats.org/officeDocument/2006/relationships/image" Target="../media/image47.png"/><Relationship Id="rId10" Type="http://schemas.openxmlformats.org/officeDocument/2006/relationships/image" Target="../media/image92.png"/><Relationship Id="rId4" Type="http://schemas.openxmlformats.org/officeDocument/2006/relationships/image" Target="../media/image49.svg"/><Relationship Id="rId9" Type="http://schemas.openxmlformats.org/officeDocument/2006/relationships/image" Target="../media/image91.svg"/></Relationships>
</file>

<file path=ppt/slides/_rels/slide1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8.png"/><Relationship Id="rId7" Type="http://schemas.openxmlformats.org/officeDocument/2006/relationships/image" Target="../media/image7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1.svg"/><Relationship Id="rId5" Type="http://schemas.openxmlformats.org/officeDocument/2006/relationships/image" Target="../media/image100.png"/><Relationship Id="rId4" Type="http://schemas.openxmlformats.org/officeDocument/2006/relationships/image" Target="../media/image99.svg"/><Relationship Id="rId9" Type="http://schemas.openxmlformats.org/officeDocument/2006/relationships/image" Target="../media/image16.svg"/></Relationships>
</file>

<file path=ppt/slides/_rels/slide1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8.png"/><Relationship Id="rId7" Type="http://schemas.openxmlformats.org/officeDocument/2006/relationships/image" Target="../media/image7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1.svg"/><Relationship Id="rId5" Type="http://schemas.openxmlformats.org/officeDocument/2006/relationships/image" Target="../media/image100.png"/><Relationship Id="rId4" Type="http://schemas.openxmlformats.org/officeDocument/2006/relationships/image" Target="../media/image99.svg"/><Relationship Id="rId9" Type="http://schemas.openxmlformats.org/officeDocument/2006/relationships/image" Target="../media/image16.svg"/></Relationships>
</file>

<file path=ppt/slides/_rels/slide115.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48.png"/><Relationship Id="rId7" Type="http://schemas.openxmlformats.org/officeDocument/2006/relationships/image" Target="../media/image8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8.png"/><Relationship Id="rId11" Type="http://schemas.openxmlformats.org/officeDocument/2006/relationships/image" Target="../media/image93.svg"/><Relationship Id="rId5" Type="http://schemas.openxmlformats.org/officeDocument/2006/relationships/image" Target="../media/image47.png"/><Relationship Id="rId10" Type="http://schemas.openxmlformats.org/officeDocument/2006/relationships/image" Target="../media/image92.png"/><Relationship Id="rId4" Type="http://schemas.openxmlformats.org/officeDocument/2006/relationships/image" Target="../media/image49.svg"/><Relationship Id="rId9" Type="http://schemas.openxmlformats.org/officeDocument/2006/relationships/image" Target="../media/image91.svg"/></Relationships>
</file>

<file path=ppt/slides/_rels/slide1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03.svg"/><Relationship Id="rId4" Type="http://schemas.openxmlformats.org/officeDocument/2006/relationships/image" Target="../media/image102.png"/></Relationships>
</file>

<file path=ppt/slides/_rels/slide1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03.svg"/><Relationship Id="rId4" Type="http://schemas.openxmlformats.org/officeDocument/2006/relationships/image" Target="../media/image102.png"/></Relationships>
</file>

<file path=ppt/slides/_rels/slide1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8.png"/><Relationship Id="rId7" Type="http://schemas.openxmlformats.org/officeDocument/2006/relationships/image" Target="../media/image7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1.svg"/><Relationship Id="rId5" Type="http://schemas.openxmlformats.org/officeDocument/2006/relationships/image" Target="../media/image100.png"/><Relationship Id="rId4" Type="http://schemas.openxmlformats.org/officeDocument/2006/relationships/image" Target="../media/image99.svg"/><Relationship Id="rId9" Type="http://schemas.openxmlformats.org/officeDocument/2006/relationships/image" Target="../media/image16.svg"/></Relationships>
</file>

<file path=ppt/slides/_rels/slide1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8.png"/><Relationship Id="rId7" Type="http://schemas.openxmlformats.org/officeDocument/2006/relationships/image" Target="../media/image7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1.svg"/><Relationship Id="rId5" Type="http://schemas.openxmlformats.org/officeDocument/2006/relationships/image" Target="../media/image100.png"/><Relationship Id="rId4" Type="http://schemas.openxmlformats.org/officeDocument/2006/relationships/image" Target="../media/image99.svg"/><Relationship Id="rId9" Type="http://schemas.openxmlformats.org/officeDocument/2006/relationships/image" Target="../media/image16.sv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4.svg"/></Relationships>
</file>

<file path=ppt/slides/_rels/slide1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svg"/><Relationship Id="rId4" Type="http://schemas.openxmlformats.org/officeDocument/2006/relationships/image" Target="../media/image104.png"/></Relationships>
</file>

<file path=ppt/slides/_rels/slide12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svg"/></Relationships>
</file>

<file path=ppt/slides/_rels/slide13.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3.png"/><Relationship Id="rId7"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4.sv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8.sv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sv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svg"/></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41.svg"/><Relationship Id="rId4" Type="http://schemas.openxmlformats.org/officeDocument/2006/relationships/image" Target="../media/image9.svg"/><Relationship Id="rId9"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41.svg"/><Relationship Id="rId4" Type="http://schemas.openxmlformats.org/officeDocument/2006/relationships/image" Target="../media/image9.svg"/><Relationship Id="rId9"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sv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9.sv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sv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5.sv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5.svg"/><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5.svg"/></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55.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7.svg"/><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40.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26.jpeg"/><Relationship Id="rId7" Type="http://schemas.openxmlformats.org/officeDocument/2006/relationships/image" Target="../media/image6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6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6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26.jpeg"/><Relationship Id="rId7" Type="http://schemas.openxmlformats.org/officeDocument/2006/relationships/image" Target="../media/image6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26.jpeg"/><Relationship Id="rId7" Type="http://schemas.openxmlformats.org/officeDocument/2006/relationships/image" Target="../media/image6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49.svg"/><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49.svg"/><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49.svg"/><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49.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65.png"/><Relationship Id="rId4" Type="http://schemas.openxmlformats.org/officeDocument/2006/relationships/image" Target="../media/image62.jpeg"/></Relationships>
</file>

<file path=ppt/slides/_rels/slide49.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49.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65.png"/><Relationship Id="rId4" Type="http://schemas.openxmlformats.org/officeDocument/2006/relationships/image" Target="../media/image62.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svg"/></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49.svg"/><Relationship Id="rId4" Type="http://schemas.openxmlformats.org/officeDocument/2006/relationships/image" Target="../media/image48.png"/></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49.svg"/><Relationship Id="rId4" Type="http://schemas.openxmlformats.org/officeDocument/2006/relationships/image" Target="../media/image48.png"/></Relationships>
</file>

<file path=ppt/slides/_rels/slide5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4.png"/><Relationship Id="rId7" Type="http://schemas.openxmlformats.org/officeDocument/2006/relationships/image" Target="../media/image6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49.svg"/><Relationship Id="rId4" Type="http://schemas.openxmlformats.org/officeDocument/2006/relationships/image" Target="../media/image48.png"/></Relationships>
</file>

<file path=ppt/slides/_rels/slide53.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64.png"/><Relationship Id="rId7"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2.jpeg"/><Relationship Id="rId4" Type="http://schemas.openxmlformats.org/officeDocument/2006/relationships/image" Target="../media/image26.jpeg"/></Relationships>
</file>

<file path=ppt/slides/_rels/slide54.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49.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65.png"/><Relationship Id="rId4" Type="http://schemas.openxmlformats.org/officeDocument/2006/relationships/image" Target="../media/image62.jpeg"/></Relationships>
</file>

<file path=ppt/slides/_rels/slide55.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49.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65.png"/><Relationship Id="rId4" Type="http://schemas.openxmlformats.org/officeDocument/2006/relationships/image" Target="../media/image62.jpeg"/></Relationships>
</file>

<file path=ppt/slides/_rels/slide56.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49.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65.png"/><Relationship Id="rId4" Type="http://schemas.openxmlformats.org/officeDocument/2006/relationships/image" Target="../media/image62.jpeg"/></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svg"/></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49.svg"/></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49.sv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49.svg"/></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9.svg"/></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77.svg"/><Relationship Id="rId4" Type="http://schemas.openxmlformats.org/officeDocument/2006/relationships/image" Target="../media/image76.png"/></Relationships>
</file>

<file path=ppt/slides/_rels/slide7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9.svg"/></Relationships>
</file>

<file path=ppt/slides/_rels/slide7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9.svg"/></Relationships>
</file>

<file path=ppt/slides/_rels/slide7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79.svg"/><Relationship Id="rId4" Type="http://schemas.openxmlformats.org/officeDocument/2006/relationships/image" Target="../media/image78.png"/></Relationships>
</file>

<file path=ppt/slides/_rels/slide7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49.svg"/></Relationships>
</file>

<file path=ppt/slides/_rels/slide7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7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49.svg"/></Relationships>
</file>

<file path=ppt/slides/_rels/slide7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49.svg"/></Relationships>
</file>

<file path=ppt/slides/_rels/slide79.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48.png"/><Relationship Id="rId7" Type="http://schemas.openxmlformats.org/officeDocument/2006/relationships/image" Target="../media/image8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49.sv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png"/></Relationships>
</file>

<file path=ppt/slides/_rels/slide8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49.svg"/></Relationships>
</file>

<file path=ppt/slides/_rels/slide81.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82.gif"/><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49.svg"/></Relationships>
</file>

<file path=ppt/slides/_rels/slide8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49.svg"/></Relationships>
</file>

<file path=ppt/slides/_rels/slide83.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48.png"/><Relationship Id="rId7" Type="http://schemas.openxmlformats.org/officeDocument/2006/relationships/image" Target="../media/image7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49.svg"/></Relationships>
</file>

<file path=ppt/slides/_rels/slide84.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48.png"/><Relationship Id="rId7" Type="http://schemas.openxmlformats.org/officeDocument/2006/relationships/image" Target="../media/image8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49.svg"/></Relationships>
</file>

<file path=ppt/slides/_rels/slide8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8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75.png"/><Relationship Id="rId4" Type="http://schemas.openxmlformats.org/officeDocument/2006/relationships/image" Target="../media/image74.png"/></Relationships>
</file>

<file path=ppt/slides/_rels/slide8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88.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84.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75.png"/><Relationship Id="rId4" Type="http://schemas.openxmlformats.org/officeDocument/2006/relationships/image" Target="../media/image74.png"/></Relationships>
</file>

<file path=ppt/slides/_rels/slide8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49.svg"/></Relationships>
</file>

<file path=ppt/slides/_rels/slide91.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49.svg"/></Relationships>
</file>

<file path=ppt/slides/_rels/slide9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49.svg"/></Relationships>
</file>

<file path=ppt/slides/_rels/slide93.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84.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51.png"/><Relationship Id="rId4" Type="http://schemas.openxmlformats.org/officeDocument/2006/relationships/image" Target="../media/image49.svg"/></Relationships>
</file>

<file path=ppt/slides/_rels/slide9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49.svg"/></Relationships>
</file>

<file path=ppt/slides/_rels/slide95.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14.svg"/><Relationship Id="rId3" Type="http://schemas.openxmlformats.org/officeDocument/2006/relationships/image" Target="../media/image48.png"/><Relationship Id="rId7" Type="http://schemas.openxmlformats.org/officeDocument/2006/relationships/image" Target="../media/image89.png"/><Relationship Id="rId12"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8.png"/><Relationship Id="rId11" Type="http://schemas.openxmlformats.org/officeDocument/2006/relationships/image" Target="../media/image93.svg"/><Relationship Id="rId5" Type="http://schemas.openxmlformats.org/officeDocument/2006/relationships/image" Target="../media/image47.png"/><Relationship Id="rId15" Type="http://schemas.openxmlformats.org/officeDocument/2006/relationships/image" Target="../media/image95.svg"/><Relationship Id="rId10" Type="http://schemas.openxmlformats.org/officeDocument/2006/relationships/image" Target="../media/image92.png"/><Relationship Id="rId4" Type="http://schemas.openxmlformats.org/officeDocument/2006/relationships/image" Target="../media/image49.svg"/><Relationship Id="rId9" Type="http://schemas.openxmlformats.org/officeDocument/2006/relationships/image" Target="../media/image91.svg"/><Relationship Id="rId14" Type="http://schemas.openxmlformats.org/officeDocument/2006/relationships/image" Target="../media/image94.png"/></Relationships>
</file>

<file path=ppt/slides/_rels/slide9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48.png"/><Relationship Id="rId7" Type="http://schemas.openxmlformats.org/officeDocument/2006/relationships/image" Target="../media/image8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8.png"/><Relationship Id="rId11" Type="http://schemas.openxmlformats.org/officeDocument/2006/relationships/image" Target="../media/image93.svg"/><Relationship Id="rId5" Type="http://schemas.openxmlformats.org/officeDocument/2006/relationships/image" Target="../media/image47.png"/><Relationship Id="rId10" Type="http://schemas.openxmlformats.org/officeDocument/2006/relationships/image" Target="../media/image92.png"/><Relationship Id="rId4" Type="http://schemas.openxmlformats.org/officeDocument/2006/relationships/image" Target="../media/image49.svg"/><Relationship Id="rId9" Type="http://schemas.openxmlformats.org/officeDocument/2006/relationships/image" Target="../media/image91.svg"/></Relationships>
</file>

<file path=ppt/slides/_rels/slide97.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48.png"/><Relationship Id="rId7" Type="http://schemas.openxmlformats.org/officeDocument/2006/relationships/image" Target="../media/image8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8.png"/><Relationship Id="rId11" Type="http://schemas.openxmlformats.org/officeDocument/2006/relationships/image" Target="../media/image93.svg"/><Relationship Id="rId5" Type="http://schemas.openxmlformats.org/officeDocument/2006/relationships/image" Target="../media/image47.png"/><Relationship Id="rId10" Type="http://schemas.openxmlformats.org/officeDocument/2006/relationships/image" Target="../media/image92.png"/><Relationship Id="rId4" Type="http://schemas.openxmlformats.org/officeDocument/2006/relationships/image" Target="../media/image49.svg"/><Relationship Id="rId9" Type="http://schemas.openxmlformats.org/officeDocument/2006/relationships/image" Target="../media/image91.svg"/></Relationships>
</file>

<file path=ppt/slides/_rels/slide98.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48.png"/><Relationship Id="rId7" Type="http://schemas.openxmlformats.org/officeDocument/2006/relationships/image" Target="../media/image8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8.png"/><Relationship Id="rId11" Type="http://schemas.openxmlformats.org/officeDocument/2006/relationships/image" Target="../media/image93.svg"/><Relationship Id="rId5" Type="http://schemas.openxmlformats.org/officeDocument/2006/relationships/image" Target="../media/image47.png"/><Relationship Id="rId10" Type="http://schemas.openxmlformats.org/officeDocument/2006/relationships/image" Target="../media/image92.png"/><Relationship Id="rId4" Type="http://schemas.openxmlformats.org/officeDocument/2006/relationships/image" Target="../media/image49.svg"/><Relationship Id="rId9" Type="http://schemas.openxmlformats.org/officeDocument/2006/relationships/image" Target="../media/image91.svg"/></Relationships>
</file>

<file path=ppt/slides/_rels/slide99.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87.svg"/><Relationship Id="rId3" Type="http://schemas.openxmlformats.org/officeDocument/2006/relationships/image" Target="../media/image48.png"/><Relationship Id="rId7" Type="http://schemas.openxmlformats.org/officeDocument/2006/relationships/image" Target="../media/image89.png"/><Relationship Id="rId12" Type="http://schemas.openxmlformats.org/officeDocument/2006/relationships/image" Target="../media/image8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8.png"/><Relationship Id="rId11" Type="http://schemas.openxmlformats.org/officeDocument/2006/relationships/image" Target="../media/image93.svg"/><Relationship Id="rId5" Type="http://schemas.openxmlformats.org/officeDocument/2006/relationships/image" Target="../media/image47.png"/><Relationship Id="rId10" Type="http://schemas.openxmlformats.org/officeDocument/2006/relationships/image" Target="../media/image92.png"/><Relationship Id="rId4" Type="http://schemas.openxmlformats.org/officeDocument/2006/relationships/image" Target="../media/image49.svg"/><Relationship Id="rId9" Type="http://schemas.openxmlformats.org/officeDocument/2006/relationships/image" Target="../media/image9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4630400" y="-1334891"/>
            <a:ext cx="7315200" cy="3152186"/>
          </a:xfrm>
          <a:custGeom>
            <a:avLst/>
            <a:gdLst/>
            <a:ahLst/>
            <a:cxnLst/>
            <a:rect l="l" t="t" r="r" b="b"/>
            <a:pathLst>
              <a:path w="7315200" h="3152186">
                <a:moveTo>
                  <a:pt x="0" y="0"/>
                </a:moveTo>
                <a:lnTo>
                  <a:pt x="7315200" y="0"/>
                </a:lnTo>
                <a:lnTo>
                  <a:pt x="7315200" y="3152187"/>
                </a:lnTo>
                <a:lnTo>
                  <a:pt x="0" y="31521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9944100" y="2349694"/>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4068228" y="1204983"/>
            <a:ext cx="10151544" cy="8819154"/>
          </a:xfrm>
          <a:custGeom>
            <a:avLst/>
            <a:gdLst/>
            <a:ahLst/>
            <a:cxnLst/>
            <a:rect l="l" t="t" r="r" b="b"/>
            <a:pathLst>
              <a:path w="10151544" h="8819154">
                <a:moveTo>
                  <a:pt x="0" y="0"/>
                </a:moveTo>
                <a:lnTo>
                  <a:pt x="10151544" y="0"/>
                </a:lnTo>
                <a:lnTo>
                  <a:pt x="10151544" y="8819155"/>
                </a:lnTo>
                <a:lnTo>
                  <a:pt x="0" y="881915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TextBox 6"/>
          <p:cNvSpPr txBox="1"/>
          <p:nvPr/>
        </p:nvSpPr>
        <p:spPr>
          <a:xfrm>
            <a:off x="4561957" y="2206819"/>
            <a:ext cx="9039743" cy="4587269"/>
          </a:xfrm>
          <a:prstGeom prst="rect">
            <a:avLst/>
          </a:prstGeom>
        </p:spPr>
        <p:txBody>
          <a:bodyPr lIns="0" tIns="0" rIns="0" bIns="0" rtlCol="0" anchor="t">
            <a:spAutoFit/>
          </a:bodyPr>
          <a:lstStyle/>
          <a:p>
            <a:pPr algn="ctr">
              <a:lnSpc>
                <a:spcPts val="9133"/>
              </a:lnSpc>
            </a:pPr>
            <a:r>
              <a:rPr lang="en-US" sz="6523">
                <a:solidFill>
                  <a:srgbClr val="535254"/>
                </a:solidFill>
                <a:latin typeface="Roboto Condensed Bold"/>
              </a:rPr>
              <a:t>Em hiểu thế nào là yếu tố kì ảo? Em đã biết đến những thể loại truyện nào có sử dụng yếu tố kì ảo?</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028700" y="2877362"/>
            <a:ext cx="6689489" cy="6986412"/>
          </a:xfrm>
          <a:custGeom>
            <a:avLst/>
            <a:gdLst/>
            <a:ahLst/>
            <a:cxnLst/>
            <a:rect l="l" t="t" r="r" b="b"/>
            <a:pathLst>
              <a:path w="6689489" h="6986412">
                <a:moveTo>
                  <a:pt x="0" y="0"/>
                </a:moveTo>
                <a:lnTo>
                  <a:pt x="6689489" y="0"/>
                </a:lnTo>
                <a:lnTo>
                  <a:pt x="6689489" y="6986412"/>
                </a:lnTo>
                <a:lnTo>
                  <a:pt x="0" y="69864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1045693" y="-1906136"/>
            <a:ext cx="10276296" cy="8229600"/>
          </a:xfrm>
          <a:custGeom>
            <a:avLst/>
            <a:gdLst/>
            <a:ahLst/>
            <a:cxnLst/>
            <a:rect l="l" t="t" r="r" b="b"/>
            <a:pathLst>
              <a:path w="10276296" h="8229600">
                <a:moveTo>
                  <a:pt x="0" y="0"/>
                </a:moveTo>
                <a:lnTo>
                  <a:pt x="10276296" y="0"/>
                </a:lnTo>
                <a:lnTo>
                  <a:pt x="10276296" y="8229600"/>
                </a:lnTo>
                <a:lnTo>
                  <a:pt x="0" y="8229600"/>
                </a:lnTo>
                <a:lnTo>
                  <a:pt x="0" y="0"/>
                </a:lnTo>
                <a:close/>
              </a:path>
            </a:pathLst>
          </a:custGeom>
          <a:blipFill>
            <a:blip r:embed="rId5"/>
            <a:stretch>
              <a:fillRect/>
            </a:stretch>
          </a:blipFill>
        </p:spPr>
        <p:txBody>
          <a:bodyPr/>
          <a:lstStyle/>
          <a:p>
            <a:endParaRPr lang="en-US"/>
          </a:p>
        </p:txBody>
      </p:sp>
      <p:sp>
        <p:nvSpPr>
          <p:cNvPr id="5" name="Freeform 5"/>
          <p:cNvSpPr/>
          <p:nvPr/>
        </p:nvSpPr>
        <p:spPr>
          <a:xfrm>
            <a:off x="9144000" y="2877362"/>
            <a:ext cx="6793111" cy="5869673"/>
          </a:xfrm>
          <a:custGeom>
            <a:avLst/>
            <a:gdLst/>
            <a:ahLst/>
            <a:cxnLst/>
            <a:rect l="l" t="t" r="r" b="b"/>
            <a:pathLst>
              <a:path w="6793111" h="5869673">
                <a:moveTo>
                  <a:pt x="0" y="0"/>
                </a:moveTo>
                <a:lnTo>
                  <a:pt x="6793111" y="0"/>
                </a:lnTo>
                <a:lnTo>
                  <a:pt x="6793111" y="5869673"/>
                </a:lnTo>
                <a:lnTo>
                  <a:pt x="0" y="5869673"/>
                </a:lnTo>
                <a:lnTo>
                  <a:pt x="0" y="0"/>
                </a:lnTo>
                <a:close/>
              </a:path>
            </a:pathLst>
          </a:custGeom>
          <a:blipFill>
            <a:blip r:embed="rId6"/>
            <a:stretch>
              <a:fillRect/>
            </a:stretch>
          </a:blipFill>
        </p:spPr>
        <p:txBody>
          <a:bodyPr/>
          <a:lstStyle/>
          <a:p>
            <a:endParaRPr lang="en-US"/>
          </a:p>
        </p:txBody>
      </p:sp>
      <p:sp>
        <p:nvSpPr>
          <p:cNvPr id="6" name="Freeform 6"/>
          <p:cNvSpPr/>
          <p:nvPr/>
        </p:nvSpPr>
        <p:spPr>
          <a:xfrm>
            <a:off x="13172679" y="3698426"/>
            <a:ext cx="4086621" cy="5900469"/>
          </a:xfrm>
          <a:custGeom>
            <a:avLst/>
            <a:gdLst/>
            <a:ahLst/>
            <a:cxnLst/>
            <a:rect l="l" t="t" r="r" b="b"/>
            <a:pathLst>
              <a:path w="4086621" h="5900469">
                <a:moveTo>
                  <a:pt x="0" y="0"/>
                </a:moveTo>
                <a:lnTo>
                  <a:pt x="4086621" y="0"/>
                </a:lnTo>
                <a:lnTo>
                  <a:pt x="4086621" y="5900469"/>
                </a:lnTo>
                <a:lnTo>
                  <a:pt x="0" y="5900469"/>
                </a:lnTo>
                <a:lnTo>
                  <a:pt x="0" y="0"/>
                </a:lnTo>
                <a:close/>
              </a:path>
            </a:pathLst>
          </a:custGeom>
          <a:blipFill>
            <a:blip r:embed="rId7"/>
            <a:stretch>
              <a:fillRect/>
            </a:stretch>
          </a:blipFill>
        </p:spPr>
        <p:txBody>
          <a:bodyPr/>
          <a:lstStyle/>
          <a:p>
            <a:endParaRPr lang="en-US"/>
          </a:p>
        </p:txBody>
      </p:sp>
      <p:sp>
        <p:nvSpPr>
          <p:cNvPr id="7" name="Freeform 7"/>
          <p:cNvSpPr/>
          <p:nvPr/>
        </p:nvSpPr>
        <p:spPr>
          <a:xfrm>
            <a:off x="8121631" y="8349211"/>
            <a:ext cx="4647605" cy="1937789"/>
          </a:xfrm>
          <a:custGeom>
            <a:avLst/>
            <a:gdLst/>
            <a:ahLst/>
            <a:cxnLst/>
            <a:rect l="l" t="t" r="r" b="b"/>
            <a:pathLst>
              <a:path w="4647605" h="1937789">
                <a:moveTo>
                  <a:pt x="0" y="0"/>
                </a:moveTo>
                <a:lnTo>
                  <a:pt x="4647606" y="0"/>
                </a:lnTo>
                <a:lnTo>
                  <a:pt x="4647606" y="1937789"/>
                </a:lnTo>
                <a:lnTo>
                  <a:pt x="0" y="19377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TextBox 8"/>
          <p:cNvSpPr txBox="1"/>
          <p:nvPr/>
        </p:nvSpPr>
        <p:spPr>
          <a:xfrm>
            <a:off x="-378458" y="150475"/>
            <a:ext cx="12781843" cy="1210237"/>
          </a:xfrm>
          <a:prstGeom prst="rect">
            <a:avLst/>
          </a:prstGeom>
        </p:spPr>
        <p:txBody>
          <a:bodyPr lIns="0" tIns="0" rIns="0" bIns="0" rtlCol="0" anchor="t">
            <a:spAutoFit/>
          </a:bodyPr>
          <a:lstStyle/>
          <a:p>
            <a:pPr algn="ctr">
              <a:lnSpc>
                <a:spcPts val="9939"/>
              </a:lnSpc>
            </a:pPr>
            <a:r>
              <a:rPr lang="en-US" sz="7099">
                <a:solidFill>
                  <a:srgbClr val="535254"/>
                </a:solidFill>
                <a:latin typeface="Fraunces Bold"/>
              </a:rPr>
              <a:t>I. TRI THỨC ĐỌC HIỂU</a:t>
            </a:r>
          </a:p>
        </p:txBody>
      </p:sp>
      <p:sp>
        <p:nvSpPr>
          <p:cNvPr id="9" name="TextBox 9"/>
          <p:cNvSpPr txBox="1"/>
          <p:nvPr/>
        </p:nvSpPr>
        <p:spPr>
          <a:xfrm>
            <a:off x="1627501" y="3560058"/>
            <a:ext cx="5491888" cy="5516246"/>
          </a:xfrm>
          <a:prstGeom prst="rect">
            <a:avLst/>
          </a:prstGeom>
        </p:spPr>
        <p:txBody>
          <a:bodyPr lIns="0" tIns="0" rIns="0" bIns="0" rtlCol="0" anchor="t">
            <a:spAutoFit/>
          </a:bodyPr>
          <a:lstStyle/>
          <a:p>
            <a:pPr algn="just">
              <a:lnSpc>
                <a:spcPts val="7279"/>
              </a:lnSpc>
              <a:spcBef>
                <a:spcPct val="0"/>
              </a:spcBef>
            </a:pPr>
            <a:r>
              <a:rPr lang="en-US" sz="5199" dirty="0" err="1">
                <a:solidFill>
                  <a:srgbClr val="394D57"/>
                </a:solidFill>
                <a:latin typeface="Roboto Condensed Bold"/>
              </a:rPr>
              <a:t>Truyện</a:t>
            </a:r>
            <a:r>
              <a:rPr lang="en-US" sz="5199" dirty="0">
                <a:solidFill>
                  <a:srgbClr val="394D57"/>
                </a:solidFill>
                <a:latin typeface="Roboto Condensed Bold"/>
              </a:rPr>
              <a:t> </a:t>
            </a:r>
            <a:r>
              <a:rPr lang="en-US" sz="5199" dirty="0" err="1">
                <a:solidFill>
                  <a:srgbClr val="394D57"/>
                </a:solidFill>
                <a:latin typeface="Roboto Condensed Bold"/>
              </a:rPr>
              <a:t>truyền</a:t>
            </a:r>
            <a:r>
              <a:rPr lang="en-US" sz="5199" dirty="0">
                <a:solidFill>
                  <a:srgbClr val="394D57"/>
                </a:solidFill>
                <a:latin typeface="Roboto Condensed Bold"/>
              </a:rPr>
              <a:t> </a:t>
            </a:r>
            <a:r>
              <a:rPr lang="en-US" sz="5199" dirty="0" err="1">
                <a:solidFill>
                  <a:srgbClr val="394D57"/>
                </a:solidFill>
                <a:latin typeface="Roboto Condensed Bold"/>
              </a:rPr>
              <a:t>kì</a:t>
            </a:r>
            <a:r>
              <a:rPr lang="en-US" sz="5199" dirty="0">
                <a:solidFill>
                  <a:srgbClr val="394D57"/>
                </a:solidFill>
                <a:latin typeface="Roboto Condensed"/>
              </a:rPr>
              <a:t> </a:t>
            </a:r>
            <a:r>
              <a:rPr lang="en-US" sz="5199" dirty="0" err="1">
                <a:solidFill>
                  <a:srgbClr val="394D57"/>
                </a:solidFill>
                <a:latin typeface="Roboto Condensed"/>
              </a:rPr>
              <a:t>là</a:t>
            </a:r>
            <a:r>
              <a:rPr lang="en-US" sz="5199" dirty="0">
                <a:solidFill>
                  <a:srgbClr val="394D57"/>
                </a:solidFill>
                <a:latin typeface="Roboto Condensed"/>
              </a:rPr>
              <a:t> </a:t>
            </a:r>
            <a:r>
              <a:rPr lang="en-US" sz="5199" dirty="0" err="1">
                <a:solidFill>
                  <a:srgbClr val="394D57"/>
                </a:solidFill>
                <a:latin typeface="Roboto Condensed"/>
              </a:rPr>
              <a:t>một</a:t>
            </a:r>
            <a:r>
              <a:rPr lang="en-US" sz="5199" dirty="0">
                <a:solidFill>
                  <a:srgbClr val="394D57"/>
                </a:solidFill>
                <a:latin typeface="Roboto Condensed"/>
              </a:rPr>
              <a:t> </a:t>
            </a:r>
            <a:r>
              <a:rPr lang="en-US" sz="5199" dirty="0" err="1">
                <a:solidFill>
                  <a:srgbClr val="394D57"/>
                </a:solidFill>
                <a:latin typeface="Roboto Condensed"/>
              </a:rPr>
              <a:t>thể</a:t>
            </a:r>
            <a:r>
              <a:rPr lang="en-US" sz="5199" dirty="0">
                <a:solidFill>
                  <a:srgbClr val="394D57"/>
                </a:solidFill>
                <a:latin typeface="Roboto Condensed"/>
              </a:rPr>
              <a:t> </a:t>
            </a:r>
            <a:r>
              <a:rPr lang="en-US" sz="5199" dirty="0" err="1">
                <a:solidFill>
                  <a:srgbClr val="394D57"/>
                </a:solidFill>
                <a:latin typeface="Roboto Condensed"/>
              </a:rPr>
              <a:t>loại</a:t>
            </a:r>
            <a:r>
              <a:rPr lang="en-US" sz="5199" dirty="0">
                <a:solidFill>
                  <a:srgbClr val="394D57"/>
                </a:solidFill>
                <a:latin typeface="Roboto Condensed"/>
              </a:rPr>
              <a:t> </a:t>
            </a:r>
            <a:r>
              <a:rPr lang="en-US" sz="5199" dirty="0" err="1">
                <a:solidFill>
                  <a:srgbClr val="394D57"/>
                </a:solidFill>
                <a:latin typeface="Roboto Condensed"/>
              </a:rPr>
              <a:t>văn</a:t>
            </a:r>
            <a:r>
              <a:rPr lang="en-US" sz="5199" dirty="0">
                <a:solidFill>
                  <a:srgbClr val="394D57"/>
                </a:solidFill>
                <a:latin typeface="Roboto Condensed"/>
              </a:rPr>
              <a:t> </a:t>
            </a:r>
            <a:r>
              <a:rPr lang="en-US" sz="5199" dirty="0" err="1">
                <a:solidFill>
                  <a:srgbClr val="394D57"/>
                </a:solidFill>
                <a:latin typeface="Roboto Condensed"/>
              </a:rPr>
              <a:t>xuôi</a:t>
            </a:r>
            <a:r>
              <a:rPr lang="en-US" sz="5199" dirty="0">
                <a:solidFill>
                  <a:srgbClr val="394D57"/>
                </a:solidFill>
                <a:latin typeface="Roboto Condensed"/>
              </a:rPr>
              <a:t> </a:t>
            </a:r>
            <a:r>
              <a:rPr lang="en-US" sz="5199" dirty="0" err="1">
                <a:solidFill>
                  <a:srgbClr val="394D57"/>
                </a:solidFill>
                <a:latin typeface="Roboto Condensed"/>
              </a:rPr>
              <a:t>tự</a:t>
            </a:r>
            <a:r>
              <a:rPr lang="en-US" sz="5199" dirty="0">
                <a:solidFill>
                  <a:srgbClr val="394D57"/>
                </a:solidFill>
                <a:latin typeface="Roboto Condensed"/>
              </a:rPr>
              <a:t> </a:t>
            </a:r>
            <a:r>
              <a:rPr lang="en-US" sz="5199" dirty="0" err="1">
                <a:solidFill>
                  <a:srgbClr val="394D57"/>
                </a:solidFill>
                <a:latin typeface="Roboto Condensed"/>
              </a:rPr>
              <a:t>sự</a:t>
            </a:r>
            <a:r>
              <a:rPr lang="en-US" sz="5199" dirty="0">
                <a:solidFill>
                  <a:srgbClr val="394D57"/>
                </a:solidFill>
                <a:latin typeface="Roboto Condensed"/>
              </a:rPr>
              <a:t> </a:t>
            </a:r>
            <a:r>
              <a:rPr lang="en-US" sz="5199" dirty="0" err="1">
                <a:solidFill>
                  <a:srgbClr val="394D57"/>
                </a:solidFill>
                <a:latin typeface="Roboto Condensed"/>
              </a:rPr>
              <a:t>thời</a:t>
            </a:r>
            <a:r>
              <a:rPr lang="en-US" sz="5199" dirty="0">
                <a:solidFill>
                  <a:srgbClr val="394D57"/>
                </a:solidFill>
                <a:latin typeface="Roboto Condensed"/>
              </a:rPr>
              <a:t> </a:t>
            </a:r>
            <a:r>
              <a:rPr lang="en-US" sz="5199" dirty="0" err="1">
                <a:solidFill>
                  <a:srgbClr val="394D57"/>
                </a:solidFill>
                <a:latin typeface="Roboto Condensed"/>
              </a:rPr>
              <a:t>trung</a:t>
            </a:r>
            <a:r>
              <a:rPr lang="en-US" sz="5199" dirty="0">
                <a:solidFill>
                  <a:srgbClr val="394D57"/>
                </a:solidFill>
                <a:latin typeface="Roboto Condensed"/>
              </a:rPr>
              <a:t> </a:t>
            </a:r>
            <a:r>
              <a:rPr lang="en-US" sz="5199" dirty="0" err="1">
                <a:solidFill>
                  <a:srgbClr val="394D57"/>
                </a:solidFill>
                <a:latin typeface="Roboto Condensed"/>
              </a:rPr>
              <a:t>đại</a:t>
            </a:r>
            <a:r>
              <a:rPr lang="en-US" sz="5199" dirty="0">
                <a:solidFill>
                  <a:srgbClr val="394D57"/>
                </a:solidFill>
                <a:latin typeface="Roboto Condensed"/>
              </a:rPr>
              <a:t>, </a:t>
            </a:r>
            <a:r>
              <a:rPr lang="en-US" sz="5199" dirty="0" err="1">
                <a:solidFill>
                  <a:srgbClr val="394D57"/>
                </a:solidFill>
                <a:latin typeface="Roboto Condensed"/>
              </a:rPr>
              <a:t>phản</a:t>
            </a:r>
            <a:r>
              <a:rPr lang="en-US" sz="5199" dirty="0">
                <a:solidFill>
                  <a:srgbClr val="394D57"/>
                </a:solidFill>
                <a:latin typeface="Roboto Condensed"/>
              </a:rPr>
              <a:t> </a:t>
            </a:r>
            <a:r>
              <a:rPr lang="en-US" sz="5199" dirty="0" err="1">
                <a:solidFill>
                  <a:srgbClr val="394D57"/>
                </a:solidFill>
                <a:latin typeface="Roboto Condensed"/>
              </a:rPr>
              <a:t>ánh</a:t>
            </a:r>
            <a:r>
              <a:rPr lang="en-US" sz="5199" dirty="0">
                <a:solidFill>
                  <a:srgbClr val="394D57"/>
                </a:solidFill>
                <a:latin typeface="Roboto Condensed"/>
              </a:rPr>
              <a:t> </a:t>
            </a:r>
            <a:r>
              <a:rPr lang="en-US" sz="5199" dirty="0" err="1">
                <a:solidFill>
                  <a:srgbClr val="394D57"/>
                </a:solidFill>
                <a:latin typeface="Roboto Condensed"/>
              </a:rPr>
              <a:t>hiện</a:t>
            </a:r>
            <a:r>
              <a:rPr lang="en-US" sz="5199" dirty="0">
                <a:solidFill>
                  <a:srgbClr val="394D57"/>
                </a:solidFill>
                <a:latin typeface="Roboto Condensed"/>
              </a:rPr>
              <a:t> </a:t>
            </a:r>
            <a:r>
              <a:rPr lang="en-US" sz="5199" dirty="0" err="1">
                <a:solidFill>
                  <a:srgbClr val="394D57"/>
                </a:solidFill>
                <a:latin typeface="Roboto Condensed"/>
              </a:rPr>
              <a:t>thực</a:t>
            </a:r>
            <a:r>
              <a:rPr lang="en-US" sz="5199" dirty="0">
                <a:solidFill>
                  <a:srgbClr val="394D57"/>
                </a:solidFill>
                <a:latin typeface="Roboto Condensed"/>
              </a:rPr>
              <a:t> qua </a:t>
            </a:r>
            <a:r>
              <a:rPr lang="en-US" sz="5199" dirty="0" err="1">
                <a:solidFill>
                  <a:srgbClr val="394D57"/>
                </a:solidFill>
                <a:latin typeface="Roboto Condensed"/>
              </a:rPr>
              <a:t>những</a:t>
            </a:r>
            <a:r>
              <a:rPr lang="en-US" sz="5199" dirty="0">
                <a:solidFill>
                  <a:srgbClr val="394D57"/>
                </a:solidFill>
                <a:latin typeface="Roboto Condensed"/>
              </a:rPr>
              <a:t> </a:t>
            </a:r>
            <a:r>
              <a:rPr lang="en-US" sz="5199" dirty="0" err="1">
                <a:solidFill>
                  <a:srgbClr val="394D57"/>
                </a:solidFill>
                <a:latin typeface="Roboto Condensed"/>
              </a:rPr>
              <a:t>yếu</a:t>
            </a:r>
            <a:r>
              <a:rPr lang="en-US" sz="5199" dirty="0">
                <a:solidFill>
                  <a:srgbClr val="394D57"/>
                </a:solidFill>
                <a:latin typeface="Roboto Condensed"/>
              </a:rPr>
              <a:t> </a:t>
            </a:r>
            <a:r>
              <a:rPr lang="en-US" sz="5199" dirty="0" err="1">
                <a:solidFill>
                  <a:srgbClr val="394D57"/>
                </a:solidFill>
                <a:latin typeface="Roboto Condensed"/>
              </a:rPr>
              <a:t>tố</a:t>
            </a:r>
            <a:r>
              <a:rPr lang="en-US" sz="5199" dirty="0">
                <a:solidFill>
                  <a:srgbClr val="394D57"/>
                </a:solidFill>
                <a:latin typeface="Roboto Condensed"/>
              </a:rPr>
              <a:t> </a:t>
            </a:r>
            <a:r>
              <a:rPr lang="en-US" sz="5199" dirty="0" err="1">
                <a:solidFill>
                  <a:srgbClr val="394D57"/>
                </a:solidFill>
                <a:latin typeface="Roboto Condensed"/>
              </a:rPr>
              <a:t>kì</a:t>
            </a:r>
            <a:r>
              <a:rPr lang="en-US" sz="5199" dirty="0">
                <a:solidFill>
                  <a:srgbClr val="394D57"/>
                </a:solidFill>
                <a:latin typeface="Roboto Condensed"/>
              </a:rPr>
              <a:t> </a:t>
            </a:r>
            <a:r>
              <a:rPr lang="en-US" sz="5199" dirty="0" err="1">
                <a:solidFill>
                  <a:srgbClr val="394D57"/>
                </a:solidFill>
                <a:latin typeface="Roboto Condensed"/>
              </a:rPr>
              <a:t>lạ</a:t>
            </a:r>
            <a:r>
              <a:rPr lang="en-US" sz="5199" dirty="0">
                <a:solidFill>
                  <a:srgbClr val="394D57"/>
                </a:solidFill>
                <a:latin typeface="Roboto Condensed"/>
              </a:rPr>
              <a:t>, </a:t>
            </a:r>
            <a:r>
              <a:rPr lang="en-US" sz="5199" dirty="0" err="1">
                <a:solidFill>
                  <a:srgbClr val="394D57"/>
                </a:solidFill>
                <a:latin typeface="Roboto Condensed"/>
              </a:rPr>
              <a:t>hoang</a:t>
            </a:r>
            <a:r>
              <a:rPr lang="en-US" sz="5199" dirty="0">
                <a:solidFill>
                  <a:srgbClr val="394D57"/>
                </a:solidFill>
                <a:latin typeface="Roboto Condensed"/>
              </a:rPr>
              <a:t> </a:t>
            </a:r>
            <a:r>
              <a:rPr lang="en-US" sz="5199" dirty="0" err="1">
                <a:solidFill>
                  <a:srgbClr val="394D57"/>
                </a:solidFill>
                <a:latin typeface="Roboto Condensed"/>
              </a:rPr>
              <a:t>đường</a:t>
            </a:r>
            <a:r>
              <a:rPr lang="en-US" sz="5199" dirty="0">
                <a:solidFill>
                  <a:srgbClr val="394D57"/>
                </a:solidFill>
                <a:latin typeface="Roboto Condensed"/>
              </a:rPr>
              <a:t>. </a:t>
            </a:r>
          </a:p>
        </p:txBody>
      </p:sp>
      <p:sp>
        <p:nvSpPr>
          <p:cNvPr id="10" name="TextBox 10"/>
          <p:cNvSpPr txBox="1"/>
          <p:nvPr/>
        </p:nvSpPr>
        <p:spPr>
          <a:xfrm>
            <a:off x="1125645" y="1546267"/>
            <a:ext cx="13185088" cy="1021715"/>
          </a:xfrm>
          <a:prstGeom prst="rect">
            <a:avLst/>
          </a:prstGeom>
        </p:spPr>
        <p:txBody>
          <a:bodyPr lIns="0" tIns="0" rIns="0" bIns="0" rtlCol="0" anchor="t">
            <a:spAutoFit/>
          </a:bodyPr>
          <a:lstStyle/>
          <a:p>
            <a:pPr algn="l">
              <a:lnSpc>
                <a:spcPts val="8260"/>
              </a:lnSpc>
              <a:spcBef>
                <a:spcPct val="0"/>
              </a:spcBef>
            </a:pPr>
            <a:r>
              <a:rPr lang="en-US" sz="5900">
                <a:solidFill>
                  <a:srgbClr val="8E5F56"/>
                </a:solidFill>
                <a:latin typeface="#9Slide07 SVNUT Triumph Press"/>
              </a:rPr>
              <a:t>1. Khái niệm truyện truyền kì</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2869737" y="-353615"/>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254472" y="-760594"/>
            <a:ext cx="17904223" cy="11190139"/>
          </a:xfrm>
          <a:custGeom>
            <a:avLst/>
            <a:gdLst/>
            <a:ahLst/>
            <a:cxnLst/>
            <a:rect l="l" t="t" r="r" b="b"/>
            <a:pathLst>
              <a:path w="17904223" h="11190139">
                <a:moveTo>
                  <a:pt x="0" y="0"/>
                </a:moveTo>
                <a:lnTo>
                  <a:pt x="17904223" y="0"/>
                </a:lnTo>
                <a:lnTo>
                  <a:pt x="17904223" y="11190139"/>
                </a:lnTo>
                <a:lnTo>
                  <a:pt x="0" y="11190139"/>
                </a:lnTo>
                <a:lnTo>
                  <a:pt x="0" y="0"/>
                </a:lnTo>
                <a:close/>
              </a:path>
            </a:pathLst>
          </a:custGeom>
          <a:blipFill>
            <a:blip r:embed="rId5">
              <a:alphaModFix amt="21999"/>
            </a:blip>
            <a:stretch>
              <a:fillRect/>
            </a:stretch>
          </a:blipFill>
        </p:spPr>
        <p:txBody>
          <a:bodyPr/>
          <a:lstStyle/>
          <a:p>
            <a:endParaRPr lang="en-US"/>
          </a:p>
        </p:txBody>
      </p:sp>
      <p:grpSp>
        <p:nvGrpSpPr>
          <p:cNvPr id="5" name="Group 5"/>
          <p:cNvGrpSpPr/>
          <p:nvPr/>
        </p:nvGrpSpPr>
        <p:grpSpPr>
          <a:xfrm>
            <a:off x="787863" y="2554108"/>
            <a:ext cx="10843066" cy="5822448"/>
            <a:chOff x="0" y="0"/>
            <a:chExt cx="2986391" cy="1603616"/>
          </a:xfrm>
        </p:grpSpPr>
        <p:sp>
          <p:nvSpPr>
            <p:cNvPr id="6" name="Freeform 6"/>
            <p:cNvSpPr/>
            <p:nvPr/>
          </p:nvSpPr>
          <p:spPr>
            <a:xfrm>
              <a:off x="0" y="0"/>
              <a:ext cx="2986392" cy="1603616"/>
            </a:xfrm>
            <a:custGeom>
              <a:avLst/>
              <a:gdLst/>
              <a:ahLst/>
              <a:cxnLst/>
              <a:rect l="l" t="t" r="r" b="b"/>
              <a:pathLst>
                <a:path w="2986392" h="1603616">
                  <a:moveTo>
                    <a:pt x="36414" y="0"/>
                  </a:moveTo>
                  <a:lnTo>
                    <a:pt x="2949978" y="0"/>
                  </a:lnTo>
                  <a:cubicBezTo>
                    <a:pt x="2959635" y="0"/>
                    <a:pt x="2968897" y="3836"/>
                    <a:pt x="2975726" y="10665"/>
                  </a:cubicBezTo>
                  <a:cubicBezTo>
                    <a:pt x="2982555" y="17494"/>
                    <a:pt x="2986392" y="26756"/>
                    <a:pt x="2986392" y="36414"/>
                  </a:cubicBezTo>
                  <a:lnTo>
                    <a:pt x="2986392" y="1567202"/>
                  </a:lnTo>
                  <a:cubicBezTo>
                    <a:pt x="2986392" y="1576859"/>
                    <a:pt x="2982555" y="1586121"/>
                    <a:pt x="2975726" y="1592950"/>
                  </a:cubicBezTo>
                  <a:cubicBezTo>
                    <a:pt x="2968897" y="1599779"/>
                    <a:pt x="2959635" y="1603616"/>
                    <a:pt x="2949978" y="1603616"/>
                  </a:cubicBezTo>
                  <a:lnTo>
                    <a:pt x="36414" y="1603616"/>
                  </a:lnTo>
                  <a:cubicBezTo>
                    <a:pt x="16303" y="1603616"/>
                    <a:pt x="0" y="1587313"/>
                    <a:pt x="0" y="1567202"/>
                  </a:cubicBezTo>
                  <a:lnTo>
                    <a:pt x="0" y="36414"/>
                  </a:lnTo>
                  <a:cubicBezTo>
                    <a:pt x="0" y="26756"/>
                    <a:pt x="3836" y="17494"/>
                    <a:pt x="10665" y="10665"/>
                  </a:cubicBezTo>
                  <a:cubicBezTo>
                    <a:pt x="17494" y="3836"/>
                    <a:pt x="26756" y="0"/>
                    <a:pt x="36414" y="0"/>
                  </a:cubicBezTo>
                  <a:close/>
                </a:path>
              </a:pathLst>
            </a:custGeom>
            <a:solidFill>
              <a:srgbClr val="FFFDF5"/>
            </a:solidFill>
          </p:spPr>
          <p:txBody>
            <a:bodyPr/>
            <a:lstStyle/>
            <a:p>
              <a:endParaRPr lang="en-US"/>
            </a:p>
          </p:txBody>
        </p:sp>
        <p:sp>
          <p:nvSpPr>
            <p:cNvPr id="7" name="TextBox 7"/>
            <p:cNvSpPr txBox="1"/>
            <p:nvPr/>
          </p:nvSpPr>
          <p:spPr>
            <a:xfrm>
              <a:off x="0" y="0"/>
              <a:ext cx="2986391" cy="1603616"/>
            </a:xfrm>
            <a:prstGeom prst="rect">
              <a:avLst/>
            </a:prstGeom>
          </p:spPr>
          <p:txBody>
            <a:bodyPr lIns="50800" tIns="50800" rIns="50800" bIns="50800" rtlCol="0" anchor="ctr"/>
            <a:lstStyle/>
            <a:p>
              <a:pPr algn="ctr">
                <a:lnSpc>
                  <a:spcPts val="2310"/>
                </a:lnSpc>
              </a:pPr>
              <a:endParaRPr/>
            </a:p>
          </p:txBody>
        </p:sp>
      </p:grpSp>
      <p:sp>
        <p:nvSpPr>
          <p:cNvPr id="8" name="Freeform 8"/>
          <p:cNvSpPr/>
          <p:nvPr/>
        </p:nvSpPr>
        <p:spPr>
          <a:xfrm rot="158001">
            <a:off x="10902149" y="-268717"/>
            <a:ext cx="11861990" cy="11861990"/>
          </a:xfrm>
          <a:custGeom>
            <a:avLst/>
            <a:gdLst/>
            <a:ahLst/>
            <a:cxnLst/>
            <a:rect l="l" t="t" r="r" b="b"/>
            <a:pathLst>
              <a:path w="11861990" h="11861990">
                <a:moveTo>
                  <a:pt x="0" y="0"/>
                </a:moveTo>
                <a:lnTo>
                  <a:pt x="11861990" y="0"/>
                </a:lnTo>
                <a:lnTo>
                  <a:pt x="11861990" y="11861991"/>
                </a:lnTo>
                <a:lnTo>
                  <a:pt x="0" y="11861991"/>
                </a:lnTo>
                <a:lnTo>
                  <a:pt x="0" y="0"/>
                </a:lnTo>
                <a:close/>
              </a:path>
            </a:pathLst>
          </a:custGeom>
          <a:blipFill>
            <a:blip r:embed="rId6"/>
            <a:stretch>
              <a:fillRect/>
            </a:stretch>
          </a:blipFill>
        </p:spPr>
        <p:txBody>
          <a:bodyPr/>
          <a:lstStyle/>
          <a:p>
            <a:endParaRPr lang="en-US"/>
          </a:p>
        </p:txBody>
      </p:sp>
      <p:sp>
        <p:nvSpPr>
          <p:cNvPr id="9" name="Freeform 9"/>
          <p:cNvSpPr/>
          <p:nvPr/>
        </p:nvSpPr>
        <p:spPr>
          <a:xfrm>
            <a:off x="10635915" y="1731165"/>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7"/>
            <a:stretch>
              <a:fillRect/>
            </a:stretch>
          </a:blipFill>
        </p:spPr>
        <p:txBody>
          <a:bodyPr/>
          <a:lstStyle/>
          <a:p>
            <a:endParaRPr lang="en-US"/>
          </a:p>
        </p:txBody>
      </p:sp>
      <p:sp>
        <p:nvSpPr>
          <p:cNvPr id="10" name="Freeform 10"/>
          <p:cNvSpPr/>
          <p:nvPr/>
        </p:nvSpPr>
        <p:spPr>
          <a:xfrm>
            <a:off x="12735459" y="1731165"/>
            <a:ext cx="6130056" cy="4114800"/>
          </a:xfrm>
          <a:custGeom>
            <a:avLst/>
            <a:gdLst/>
            <a:ahLst/>
            <a:cxnLst/>
            <a:rect l="l" t="t" r="r" b="b"/>
            <a:pathLst>
              <a:path w="6130056" h="4114800">
                <a:moveTo>
                  <a:pt x="0" y="0"/>
                </a:moveTo>
                <a:lnTo>
                  <a:pt x="6130056" y="0"/>
                </a:lnTo>
                <a:lnTo>
                  <a:pt x="613005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a:off x="10972800" y="7783129"/>
            <a:ext cx="7315200" cy="3035808"/>
          </a:xfrm>
          <a:custGeom>
            <a:avLst/>
            <a:gdLst/>
            <a:ahLst/>
            <a:cxnLst/>
            <a:rect l="l" t="t" r="r" b="b"/>
            <a:pathLst>
              <a:path w="7315200" h="3035808">
                <a:moveTo>
                  <a:pt x="0" y="0"/>
                </a:moveTo>
                <a:lnTo>
                  <a:pt x="7315200" y="0"/>
                </a:lnTo>
                <a:lnTo>
                  <a:pt x="7315200" y="3035808"/>
                </a:lnTo>
                <a:lnTo>
                  <a:pt x="0" y="303580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TextBox 12"/>
          <p:cNvSpPr txBox="1"/>
          <p:nvPr/>
        </p:nvSpPr>
        <p:spPr>
          <a:xfrm>
            <a:off x="1028700" y="897822"/>
            <a:ext cx="13267128" cy="1101800"/>
          </a:xfrm>
          <a:prstGeom prst="rect">
            <a:avLst/>
          </a:prstGeom>
        </p:spPr>
        <p:txBody>
          <a:bodyPr lIns="0" tIns="0" rIns="0" bIns="0" rtlCol="0" anchor="t">
            <a:spAutoFit/>
          </a:bodyPr>
          <a:lstStyle/>
          <a:p>
            <a:pPr algn="just">
              <a:lnSpc>
                <a:spcPts val="8933"/>
              </a:lnSpc>
            </a:pPr>
            <a:r>
              <a:rPr lang="en-US" sz="6381">
                <a:solidFill>
                  <a:srgbClr val="DB652B"/>
                </a:solidFill>
                <a:latin typeface="Roboto Condensed Bold"/>
              </a:rPr>
              <a:t>LỜI BÌNH CUỐI TRUYỆN</a:t>
            </a:r>
          </a:p>
        </p:txBody>
      </p:sp>
      <p:sp>
        <p:nvSpPr>
          <p:cNvPr id="13" name="TextBox 13"/>
          <p:cNvSpPr txBox="1"/>
          <p:nvPr/>
        </p:nvSpPr>
        <p:spPr>
          <a:xfrm>
            <a:off x="1123701" y="2990102"/>
            <a:ext cx="10171389" cy="5916930"/>
          </a:xfrm>
          <a:prstGeom prst="rect">
            <a:avLst/>
          </a:prstGeom>
        </p:spPr>
        <p:txBody>
          <a:bodyPr lIns="0" tIns="0" rIns="0" bIns="0" rtlCol="0" anchor="t">
            <a:spAutoFit/>
          </a:bodyPr>
          <a:lstStyle/>
          <a:p>
            <a:pPr algn="just">
              <a:lnSpc>
                <a:spcPts val="6719"/>
              </a:lnSpc>
            </a:pPr>
            <a:r>
              <a:rPr lang="en-US" sz="4799">
                <a:solidFill>
                  <a:srgbClr val="422C06"/>
                </a:solidFill>
                <a:latin typeface="Roboto Condensed"/>
              </a:rPr>
              <a:t>– Lời bình nhấn mạnh ranh giới mơ hồ, khó rạch ròi, minh bạch giữa sự thật và giả dối ở đời</a:t>
            </a:r>
          </a:p>
          <a:p>
            <a:pPr algn="just">
              <a:lnSpc>
                <a:spcPts val="6719"/>
              </a:lnSpc>
            </a:pPr>
            <a:r>
              <a:rPr lang="en-US" sz="4799">
                <a:solidFill>
                  <a:srgbClr val="422C06"/>
                </a:solidFill>
                <a:latin typeface="Roboto Condensed"/>
              </a:rPr>
              <a:t>– Lời bình phê phán những người đàn ông gia trưởng đã đẩy người phụ nữ vào đường cùng</a:t>
            </a:r>
          </a:p>
          <a:p>
            <a:pPr algn="just">
              <a:lnSpc>
                <a:spcPts val="6719"/>
              </a:lnSpc>
            </a:pPr>
            <a:endParaRPr lang="en-US" sz="4799">
              <a:solidFill>
                <a:srgbClr val="422C06"/>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0615447" y="1676313"/>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0" y="3239105"/>
            <a:ext cx="18288000" cy="5120640"/>
          </a:xfrm>
          <a:custGeom>
            <a:avLst/>
            <a:gdLst/>
            <a:ahLst/>
            <a:cxnLst/>
            <a:rect l="l" t="t" r="r" b="b"/>
            <a:pathLst>
              <a:path w="18288000" h="5120640">
                <a:moveTo>
                  <a:pt x="0" y="0"/>
                </a:moveTo>
                <a:lnTo>
                  <a:pt x="18288000" y="0"/>
                </a:lnTo>
                <a:lnTo>
                  <a:pt x="18288000" y="5120640"/>
                </a:lnTo>
                <a:lnTo>
                  <a:pt x="0" y="5120640"/>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856674" y="485687"/>
            <a:ext cx="14430107" cy="2112010"/>
          </a:xfrm>
          <a:prstGeom prst="rect">
            <a:avLst/>
          </a:prstGeom>
        </p:spPr>
        <p:txBody>
          <a:bodyPr lIns="0" tIns="0" rIns="0" bIns="0" rtlCol="0" anchor="t">
            <a:spAutoFit/>
          </a:bodyPr>
          <a:lstStyle/>
          <a:p>
            <a:pPr algn="l">
              <a:lnSpc>
                <a:spcPts val="8539"/>
              </a:lnSpc>
            </a:pPr>
            <a:r>
              <a:rPr lang="en-US" sz="6099">
                <a:solidFill>
                  <a:srgbClr val="8E5F56"/>
                </a:solidFill>
                <a:latin typeface="Fraunces Bold"/>
              </a:rPr>
              <a:t>3. KHÁM PHÁ VĂN BẢN</a:t>
            </a:r>
          </a:p>
          <a:p>
            <a:pPr algn="ctr">
              <a:lnSpc>
                <a:spcPts val="8539"/>
              </a:lnSpc>
            </a:pPr>
            <a:endParaRPr lang="en-US" sz="6099">
              <a:solidFill>
                <a:srgbClr val="8E5F56"/>
              </a:solidFill>
              <a:latin typeface="Fraunces Bold"/>
            </a:endParaRPr>
          </a:p>
        </p:txBody>
      </p:sp>
      <p:sp>
        <p:nvSpPr>
          <p:cNvPr id="6" name="TextBox 6"/>
          <p:cNvSpPr txBox="1"/>
          <p:nvPr/>
        </p:nvSpPr>
        <p:spPr>
          <a:xfrm>
            <a:off x="856674" y="1552488"/>
            <a:ext cx="12416424" cy="1045209"/>
          </a:xfrm>
          <a:prstGeom prst="rect">
            <a:avLst/>
          </a:prstGeom>
        </p:spPr>
        <p:txBody>
          <a:bodyPr lIns="0" tIns="0" rIns="0" bIns="0" rtlCol="0" anchor="t">
            <a:spAutoFit/>
          </a:bodyPr>
          <a:lstStyle/>
          <a:p>
            <a:pPr algn="l">
              <a:lnSpc>
                <a:spcPts val="8540"/>
              </a:lnSpc>
            </a:pPr>
            <a:r>
              <a:rPr lang="en-US" sz="6100">
                <a:solidFill>
                  <a:srgbClr val="701D18"/>
                </a:solidFill>
                <a:latin typeface="#9Slide07 SVNUT Triumph Press"/>
              </a:rPr>
              <a:t>3.2 Đọc hiểu văn bản</a:t>
            </a:r>
          </a:p>
        </p:txBody>
      </p:sp>
      <p:sp>
        <p:nvSpPr>
          <p:cNvPr id="7" name="TextBox 7"/>
          <p:cNvSpPr txBox="1"/>
          <p:nvPr/>
        </p:nvSpPr>
        <p:spPr>
          <a:xfrm>
            <a:off x="1028700" y="4233514"/>
            <a:ext cx="2479458" cy="3007995"/>
          </a:xfrm>
          <a:prstGeom prst="rect">
            <a:avLst/>
          </a:prstGeom>
        </p:spPr>
        <p:txBody>
          <a:bodyPr lIns="0" tIns="0" rIns="0" bIns="0" rtlCol="0" anchor="t">
            <a:spAutoFit/>
          </a:bodyPr>
          <a:lstStyle/>
          <a:p>
            <a:pPr algn="ctr">
              <a:lnSpc>
                <a:spcPts val="7979"/>
              </a:lnSpc>
            </a:pPr>
            <a:r>
              <a:rPr lang="en-US" sz="5699">
                <a:solidFill>
                  <a:srgbClr val="DFE5E1"/>
                </a:solidFill>
                <a:latin typeface="Roboto Condensed Bold"/>
              </a:rPr>
              <a:t>a. Cốt truyện, ngôi kể</a:t>
            </a:r>
          </a:p>
        </p:txBody>
      </p:sp>
      <p:sp>
        <p:nvSpPr>
          <p:cNvPr id="8" name="TextBox 8"/>
          <p:cNvSpPr txBox="1"/>
          <p:nvPr/>
        </p:nvSpPr>
        <p:spPr>
          <a:xfrm>
            <a:off x="5604845" y="4738340"/>
            <a:ext cx="2276815" cy="1998345"/>
          </a:xfrm>
          <a:prstGeom prst="rect">
            <a:avLst/>
          </a:prstGeom>
        </p:spPr>
        <p:txBody>
          <a:bodyPr lIns="0" tIns="0" rIns="0" bIns="0" rtlCol="0" anchor="t">
            <a:spAutoFit/>
          </a:bodyPr>
          <a:lstStyle/>
          <a:p>
            <a:pPr algn="ctr">
              <a:lnSpc>
                <a:spcPts val="7980"/>
              </a:lnSpc>
            </a:pPr>
            <a:r>
              <a:rPr lang="en-US" sz="5700">
                <a:solidFill>
                  <a:srgbClr val="DFE5E1"/>
                </a:solidFill>
                <a:latin typeface="Roboto Condensed Bold"/>
              </a:rPr>
              <a:t>b. Nhân vật</a:t>
            </a:r>
          </a:p>
        </p:txBody>
      </p:sp>
      <p:sp>
        <p:nvSpPr>
          <p:cNvPr id="9" name="TextBox 9"/>
          <p:cNvSpPr txBox="1"/>
          <p:nvPr/>
        </p:nvSpPr>
        <p:spPr>
          <a:xfrm>
            <a:off x="9774496" y="4402107"/>
            <a:ext cx="3160293" cy="2689860"/>
          </a:xfrm>
          <a:prstGeom prst="rect">
            <a:avLst/>
          </a:prstGeom>
        </p:spPr>
        <p:txBody>
          <a:bodyPr lIns="0" tIns="0" rIns="0" bIns="0" rtlCol="0" anchor="t">
            <a:spAutoFit/>
          </a:bodyPr>
          <a:lstStyle/>
          <a:p>
            <a:pPr algn="ctr">
              <a:lnSpc>
                <a:spcPts val="7140"/>
              </a:lnSpc>
            </a:pPr>
            <a:r>
              <a:rPr lang="en-US" sz="5100">
                <a:solidFill>
                  <a:srgbClr val="DFE5E1"/>
                </a:solidFill>
                <a:latin typeface="Roboto Condensed Bold"/>
              </a:rPr>
              <a:t>c. Chi tiết </a:t>
            </a:r>
          </a:p>
          <a:p>
            <a:pPr algn="ctr">
              <a:lnSpc>
                <a:spcPts val="7140"/>
              </a:lnSpc>
            </a:pPr>
            <a:r>
              <a:rPr lang="en-US" sz="5100">
                <a:solidFill>
                  <a:srgbClr val="DFE5E1"/>
                </a:solidFill>
                <a:latin typeface="Roboto Condensed Bold"/>
              </a:rPr>
              <a:t>kì ảo, </a:t>
            </a:r>
          </a:p>
          <a:p>
            <a:pPr algn="ctr">
              <a:lnSpc>
                <a:spcPts val="7140"/>
              </a:lnSpc>
            </a:pPr>
            <a:r>
              <a:rPr lang="en-US" sz="5100">
                <a:solidFill>
                  <a:srgbClr val="DFE5E1"/>
                </a:solidFill>
                <a:latin typeface="Roboto Condensed Bold"/>
              </a:rPr>
              <a:t>lời bình</a:t>
            </a:r>
          </a:p>
        </p:txBody>
      </p:sp>
      <p:sp>
        <p:nvSpPr>
          <p:cNvPr id="10" name="TextBox 10"/>
          <p:cNvSpPr txBox="1"/>
          <p:nvPr/>
        </p:nvSpPr>
        <p:spPr>
          <a:xfrm>
            <a:off x="14273047" y="4738340"/>
            <a:ext cx="3306328" cy="1998345"/>
          </a:xfrm>
          <a:prstGeom prst="rect">
            <a:avLst/>
          </a:prstGeom>
        </p:spPr>
        <p:txBody>
          <a:bodyPr lIns="0" tIns="0" rIns="0" bIns="0" rtlCol="0" anchor="t">
            <a:spAutoFit/>
          </a:bodyPr>
          <a:lstStyle/>
          <a:p>
            <a:pPr algn="ctr">
              <a:lnSpc>
                <a:spcPts val="7980"/>
              </a:lnSpc>
            </a:pPr>
            <a:r>
              <a:rPr lang="en-US" sz="5700">
                <a:solidFill>
                  <a:srgbClr val="863D3D"/>
                </a:solidFill>
                <a:latin typeface="Roboto Condensed Bold"/>
              </a:rPr>
              <a:t>d. Chủ đề, bài học</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4377309" y="20357"/>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358381" y="-895209"/>
            <a:ext cx="17904223" cy="11190139"/>
          </a:xfrm>
          <a:custGeom>
            <a:avLst/>
            <a:gdLst/>
            <a:ahLst/>
            <a:cxnLst/>
            <a:rect l="l" t="t" r="r" b="b"/>
            <a:pathLst>
              <a:path w="17904223" h="11190139">
                <a:moveTo>
                  <a:pt x="0" y="0"/>
                </a:moveTo>
                <a:lnTo>
                  <a:pt x="17904223" y="0"/>
                </a:lnTo>
                <a:lnTo>
                  <a:pt x="17904223" y="11190139"/>
                </a:lnTo>
                <a:lnTo>
                  <a:pt x="0" y="11190139"/>
                </a:lnTo>
                <a:lnTo>
                  <a:pt x="0" y="0"/>
                </a:lnTo>
                <a:close/>
              </a:path>
            </a:pathLst>
          </a:custGeom>
          <a:blipFill>
            <a:blip r:embed="rId5">
              <a:alphaModFix amt="21999"/>
            </a:blip>
            <a:stretch>
              <a:fillRect/>
            </a:stretch>
          </a:blipFill>
        </p:spPr>
        <p:txBody>
          <a:bodyPr/>
          <a:lstStyle/>
          <a:p>
            <a:endParaRPr lang="en-US"/>
          </a:p>
        </p:txBody>
      </p:sp>
      <p:grpSp>
        <p:nvGrpSpPr>
          <p:cNvPr id="5" name="Group 5"/>
          <p:cNvGrpSpPr/>
          <p:nvPr/>
        </p:nvGrpSpPr>
        <p:grpSpPr>
          <a:xfrm>
            <a:off x="2698259" y="1460728"/>
            <a:ext cx="11098518" cy="6478265"/>
            <a:chOff x="0" y="0"/>
            <a:chExt cx="3056748" cy="1784240"/>
          </a:xfrm>
        </p:grpSpPr>
        <p:sp>
          <p:nvSpPr>
            <p:cNvPr id="6" name="Freeform 6"/>
            <p:cNvSpPr/>
            <p:nvPr/>
          </p:nvSpPr>
          <p:spPr>
            <a:xfrm>
              <a:off x="0" y="0"/>
              <a:ext cx="3056748" cy="1784240"/>
            </a:xfrm>
            <a:custGeom>
              <a:avLst/>
              <a:gdLst/>
              <a:ahLst/>
              <a:cxnLst/>
              <a:rect l="l" t="t" r="r" b="b"/>
              <a:pathLst>
                <a:path w="3056748" h="1784240">
                  <a:moveTo>
                    <a:pt x="35576" y="0"/>
                  </a:moveTo>
                  <a:lnTo>
                    <a:pt x="3021172" y="0"/>
                  </a:lnTo>
                  <a:cubicBezTo>
                    <a:pt x="3040820" y="0"/>
                    <a:pt x="3056748" y="15928"/>
                    <a:pt x="3056748" y="35576"/>
                  </a:cubicBezTo>
                  <a:lnTo>
                    <a:pt x="3056748" y="1748665"/>
                  </a:lnTo>
                  <a:cubicBezTo>
                    <a:pt x="3056748" y="1758100"/>
                    <a:pt x="3053000" y="1767149"/>
                    <a:pt x="3046328" y="1773820"/>
                  </a:cubicBezTo>
                  <a:cubicBezTo>
                    <a:pt x="3039657" y="1780492"/>
                    <a:pt x="3030608" y="1784240"/>
                    <a:pt x="3021172" y="1784240"/>
                  </a:cubicBezTo>
                  <a:lnTo>
                    <a:pt x="35576" y="1784240"/>
                  </a:lnTo>
                  <a:cubicBezTo>
                    <a:pt x="15928" y="1784240"/>
                    <a:pt x="0" y="1768313"/>
                    <a:pt x="0" y="1748665"/>
                  </a:cubicBezTo>
                  <a:lnTo>
                    <a:pt x="0" y="35576"/>
                  </a:lnTo>
                  <a:cubicBezTo>
                    <a:pt x="0" y="15928"/>
                    <a:pt x="15928" y="0"/>
                    <a:pt x="35576" y="0"/>
                  </a:cubicBezTo>
                  <a:close/>
                </a:path>
              </a:pathLst>
            </a:custGeom>
            <a:solidFill>
              <a:srgbClr val="FFFDF5"/>
            </a:solidFill>
          </p:spPr>
          <p:txBody>
            <a:bodyPr/>
            <a:lstStyle/>
            <a:p>
              <a:endParaRPr lang="en-US"/>
            </a:p>
          </p:txBody>
        </p:sp>
        <p:sp>
          <p:nvSpPr>
            <p:cNvPr id="7" name="TextBox 7"/>
            <p:cNvSpPr txBox="1"/>
            <p:nvPr/>
          </p:nvSpPr>
          <p:spPr>
            <a:xfrm>
              <a:off x="0" y="0"/>
              <a:ext cx="3056748" cy="1784240"/>
            </a:xfrm>
            <a:prstGeom prst="rect">
              <a:avLst/>
            </a:prstGeom>
          </p:spPr>
          <p:txBody>
            <a:bodyPr lIns="50800" tIns="50800" rIns="50800" bIns="50800" rtlCol="0" anchor="ctr"/>
            <a:lstStyle/>
            <a:p>
              <a:pPr algn="ctr">
                <a:lnSpc>
                  <a:spcPts val="2310"/>
                </a:lnSpc>
              </a:pPr>
              <a:endParaRPr/>
            </a:p>
          </p:txBody>
        </p:sp>
      </p:grpSp>
      <p:sp>
        <p:nvSpPr>
          <p:cNvPr id="8" name="Freeform 8"/>
          <p:cNvSpPr/>
          <p:nvPr/>
        </p:nvSpPr>
        <p:spPr>
          <a:xfrm rot="158001">
            <a:off x="10902149" y="-268717"/>
            <a:ext cx="11861990" cy="11861990"/>
          </a:xfrm>
          <a:custGeom>
            <a:avLst/>
            <a:gdLst/>
            <a:ahLst/>
            <a:cxnLst/>
            <a:rect l="l" t="t" r="r" b="b"/>
            <a:pathLst>
              <a:path w="11861990" h="11861990">
                <a:moveTo>
                  <a:pt x="0" y="0"/>
                </a:moveTo>
                <a:lnTo>
                  <a:pt x="11861990" y="0"/>
                </a:lnTo>
                <a:lnTo>
                  <a:pt x="11861990" y="11861991"/>
                </a:lnTo>
                <a:lnTo>
                  <a:pt x="0" y="11861991"/>
                </a:lnTo>
                <a:lnTo>
                  <a:pt x="0" y="0"/>
                </a:lnTo>
                <a:close/>
              </a:path>
            </a:pathLst>
          </a:custGeom>
          <a:blipFill>
            <a:blip r:embed="rId6"/>
            <a:stretch>
              <a:fillRect/>
            </a:stretch>
          </a:blipFill>
        </p:spPr>
        <p:txBody>
          <a:bodyPr/>
          <a:lstStyle/>
          <a:p>
            <a:endParaRPr lang="en-US"/>
          </a:p>
        </p:txBody>
      </p:sp>
      <p:sp>
        <p:nvSpPr>
          <p:cNvPr id="9" name="Freeform 9"/>
          <p:cNvSpPr/>
          <p:nvPr/>
        </p:nvSpPr>
        <p:spPr>
          <a:xfrm>
            <a:off x="10635915" y="1731165"/>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7"/>
            <a:stretch>
              <a:fillRect/>
            </a:stretch>
          </a:blipFill>
        </p:spPr>
        <p:txBody>
          <a:bodyPr/>
          <a:lstStyle/>
          <a:p>
            <a:endParaRPr lang="en-US"/>
          </a:p>
        </p:txBody>
      </p:sp>
      <p:sp>
        <p:nvSpPr>
          <p:cNvPr id="10" name="Freeform 10"/>
          <p:cNvSpPr/>
          <p:nvPr/>
        </p:nvSpPr>
        <p:spPr>
          <a:xfrm>
            <a:off x="13099141" y="1731165"/>
            <a:ext cx="6130056" cy="4114800"/>
          </a:xfrm>
          <a:custGeom>
            <a:avLst/>
            <a:gdLst/>
            <a:ahLst/>
            <a:cxnLst/>
            <a:rect l="l" t="t" r="r" b="b"/>
            <a:pathLst>
              <a:path w="6130056" h="4114800">
                <a:moveTo>
                  <a:pt x="0" y="0"/>
                </a:moveTo>
                <a:lnTo>
                  <a:pt x="6130055" y="0"/>
                </a:lnTo>
                <a:lnTo>
                  <a:pt x="613005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a:off x="10972800" y="7783129"/>
            <a:ext cx="7315200" cy="3035808"/>
          </a:xfrm>
          <a:custGeom>
            <a:avLst/>
            <a:gdLst/>
            <a:ahLst/>
            <a:cxnLst/>
            <a:rect l="l" t="t" r="r" b="b"/>
            <a:pathLst>
              <a:path w="7315200" h="3035808">
                <a:moveTo>
                  <a:pt x="0" y="0"/>
                </a:moveTo>
                <a:lnTo>
                  <a:pt x="7315200" y="0"/>
                </a:lnTo>
                <a:lnTo>
                  <a:pt x="7315200" y="3035808"/>
                </a:lnTo>
                <a:lnTo>
                  <a:pt x="0" y="303580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Freeform 12"/>
          <p:cNvSpPr/>
          <p:nvPr/>
        </p:nvSpPr>
        <p:spPr>
          <a:xfrm>
            <a:off x="-1352076" y="7391260"/>
            <a:ext cx="7902426" cy="3427677"/>
          </a:xfrm>
          <a:custGeom>
            <a:avLst/>
            <a:gdLst/>
            <a:ahLst/>
            <a:cxnLst/>
            <a:rect l="l" t="t" r="r" b="b"/>
            <a:pathLst>
              <a:path w="7902426" h="3427677">
                <a:moveTo>
                  <a:pt x="0" y="0"/>
                </a:moveTo>
                <a:lnTo>
                  <a:pt x="7902427" y="0"/>
                </a:lnTo>
                <a:lnTo>
                  <a:pt x="7902427" y="3427677"/>
                </a:lnTo>
                <a:lnTo>
                  <a:pt x="0" y="342767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TextBox 13"/>
          <p:cNvSpPr txBox="1"/>
          <p:nvPr/>
        </p:nvSpPr>
        <p:spPr>
          <a:xfrm>
            <a:off x="3354974" y="3134995"/>
            <a:ext cx="9955518" cy="3447415"/>
          </a:xfrm>
          <a:prstGeom prst="rect">
            <a:avLst/>
          </a:prstGeom>
        </p:spPr>
        <p:txBody>
          <a:bodyPr lIns="0" tIns="0" rIns="0" bIns="0" rtlCol="0" anchor="t">
            <a:spAutoFit/>
          </a:bodyPr>
          <a:lstStyle/>
          <a:p>
            <a:pPr algn="just">
              <a:lnSpc>
                <a:spcPts val="6859"/>
              </a:lnSpc>
            </a:pPr>
            <a:r>
              <a:rPr lang="en-US" sz="4899">
                <a:solidFill>
                  <a:srgbClr val="422C06"/>
                </a:solidFill>
                <a:latin typeface="Roboto Condensed"/>
              </a:rPr>
              <a:t>Trong tác phẩm, nhân vật Phan Lang được khắc họa ở những không gian, thời gian nào? Nhân vật này có vai trò gì trong truyện?</a:t>
            </a:r>
          </a:p>
        </p:txBody>
      </p:sp>
      <p:sp>
        <p:nvSpPr>
          <p:cNvPr id="14" name="Freeform 14"/>
          <p:cNvSpPr/>
          <p:nvPr/>
        </p:nvSpPr>
        <p:spPr>
          <a:xfrm>
            <a:off x="560494" y="2815756"/>
            <a:ext cx="2377397" cy="3768208"/>
          </a:xfrm>
          <a:custGeom>
            <a:avLst/>
            <a:gdLst/>
            <a:ahLst/>
            <a:cxnLst/>
            <a:rect l="l" t="t" r="r" b="b"/>
            <a:pathLst>
              <a:path w="2377397" h="3768208">
                <a:moveTo>
                  <a:pt x="0" y="0"/>
                </a:moveTo>
                <a:lnTo>
                  <a:pt x="2377397" y="0"/>
                </a:lnTo>
                <a:lnTo>
                  <a:pt x="2377397" y="3768209"/>
                </a:lnTo>
                <a:lnTo>
                  <a:pt x="0" y="376820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4377309" y="20357"/>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358381" y="-895209"/>
            <a:ext cx="17904223" cy="11190139"/>
          </a:xfrm>
          <a:custGeom>
            <a:avLst/>
            <a:gdLst/>
            <a:ahLst/>
            <a:cxnLst/>
            <a:rect l="l" t="t" r="r" b="b"/>
            <a:pathLst>
              <a:path w="17904223" h="11190139">
                <a:moveTo>
                  <a:pt x="0" y="0"/>
                </a:moveTo>
                <a:lnTo>
                  <a:pt x="17904223" y="0"/>
                </a:lnTo>
                <a:lnTo>
                  <a:pt x="17904223" y="11190139"/>
                </a:lnTo>
                <a:lnTo>
                  <a:pt x="0" y="11190139"/>
                </a:lnTo>
                <a:lnTo>
                  <a:pt x="0" y="0"/>
                </a:lnTo>
                <a:close/>
              </a:path>
            </a:pathLst>
          </a:custGeom>
          <a:blipFill>
            <a:blip r:embed="rId5">
              <a:alphaModFix amt="21999"/>
            </a:blip>
            <a:stretch>
              <a:fillRect/>
            </a:stretch>
          </a:blipFill>
        </p:spPr>
        <p:txBody>
          <a:bodyPr/>
          <a:lstStyle/>
          <a:p>
            <a:endParaRPr lang="en-US"/>
          </a:p>
        </p:txBody>
      </p:sp>
      <p:grpSp>
        <p:nvGrpSpPr>
          <p:cNvPr id="5" name="Group 5"/>
          <p:cNvGrpSpPr/>
          <p:nvPr/>
        </p:nvGrpSpPr>
        <p:grpSpPr>
          <a:xfrm>
            <a:off x="2698259" y="1460728"/>
            <a:ext cx="11098518" cy="6478265"/>
            <a:chOff x="0" y="0"/>
            <a:chExt cx="3056748" cy="1784240"/>
          </a:xfrm>
        </p:grpSpPr>
        <p:sp>
          <p:nvSpPr>
            <p:cNvPr id="6" name="Freeform 6"/>
            <p:cNvSpPr/>
            <p:nvPr/>
          </p:nvSpPr>
          <p:spPr>
            <a:xfrm>
              <a:off x="0" y="0"/>
              <a:ext cx="3056748" cy="1784240"/>
            </a:xfrm>
            <a:custGeom>
              <a:avLst/>
              <a:gdLst/>
              <a:ahLst/>
              <a:cxnLst/>
              <a:rect l="l" t="t" r="r" b="b"/>
              <a:pathLst>
                <a:path w="3056748" h="1784240">
                  <a:moveTo>
                    <a:pt x="35576" y="0"/>
                  </a:moveTo>
                  <a:lnTo>
                    <a:pt x="3021172" y="0"/>
                  </a:lnTo>
                  <a:cubicBezTo>
                    <a:pt x="3040820" y="0"/>
                    <a:pt x="3056748" y="15928"/>
                    <a:pt x="3056748" y="35576"/>
                  </a:cubicBezTo>
                  <a:lnTo>
                    <a:pt x="3056748" y="1748665"/>
                  </a:lnTo>
                  <a:cubicBezTo>
                    <a:pt x="3056748" y="1758100"/>
                    <a:pt x="3053000" y="1767149"/>
                    <a:pt x="3046328" y="1773820"/>
                  </a:cubicBezTo>
                  <a:cubicBezTo>
                    <a:pt x="3039657" y="1780492"/>
                    <a:pt x="3030608" y="1784240"/>
                    <a:pt x="3021172" y="1784240"/>
                  </a:cubicBezTo>
                  <a:lnTo>
                    <a:pt x="35576" y="1784240"/>
                  </a:lnTo>
                  <a:cubicBezTo>
                    <a:pt x="15928" y="1784240"/>
                    <a:pt x="0" y="1768313"/>
                    <a:pt x="0" y="1748665"/>
                  </a:cubicBezTo>
                  <a:lnTo>
                    <a:pt x="0" y="35576"/>
                  </a:lnTo>
                  <a:cubicBezTo>
                    <a:pt x="0" y="15928"/>
                    <a:pt x="15928" y="0"/>
                    <a:pt x="35576" y="0"/>
                  </a:cubicBezTo>
                  <a:close/>
                </a:path>
              </a:pathLst>
            </a:custGeom>
            <a:solidFill>
              <a:srgbClr val="FFFDF5"/>
            </a:solidFill>
          </p:spPr>
          <p:txBody>
            <a:bodyPr/>
            <a:lstStyle/>
            <a:p>
              <a:endParaRPr lang="en-US"/>
            </a:p>
          </p:txBody>
        </p:sp>
        <p:sp>
          <p:nvSpPr>
            <p:cNvPr id="7" name="TextBox 7"/>
            <p:cNvSpPr txBox="1"/>
            <p:nvPr/>
          </p:nvSpPr>
          <p:spPr>
            <a:xfrm>
              <a:off x="0" y="0"/>
              <a:ext cx="3056748" cy="1784240"/>
            </a:xfrm>
            <a:prstGeom prst="rect">
              <a:avLst/>
            </a:prstGeom>
          </p:spPr>
          <p:txBody>
            <a:bodyPr lIns="50800" tIns="50800" rIns="50800" bIns="50800" rtlCol="0" anchor="ctr"/>
            <a:lstStyle/>
            <a:p>
              <a:pPr algn="ctr">
                <a:lnSpc>
                  <a:spcPts val="2310"/>
                </a:lnSpc>
              </a:pPr>
              <a:endParaRPr/>
            </a:p>
          </p:txBody>
        </p:sp>
      </p:grpSp>
      <p:sp>
        <p:nvSpPr>
          <p:cNvPr id="8" name="Freeform 8"/>
          <p:cNvSpPr/>
          <p:nvPr/>
        </p:nvSpPr>
        <p:spPr>
          <a:xfrm rot="158001">
            <a:off x="10902149" y="-268717"/>
            <a:ext cx="11861990" cy="11861990"/>
          </a:xfrm>
          <a:custGeom>
            <a:avLst/>
            <a:gdLst/>
            <a:ahLst/>
            <a:cxnLst/>
            <a:rect l="l" t="t" r="r" b="b"/>
            <a:pathLst>
              <a:path w="11861990" h="11861990">
                <a:moveTo>
                  <a:pt x="0" y="0"/>
                </a:moveTo>
                <a:lnTo>
                  <a:pt x="11861990" y="0"/>
                </a:lnTo>
                <a:lnTo>
                  <a:pt x="11861990" y="11861991"/>
                </a:lnTo>
                <a:lnTo>
                  <a:pt x="0" y="11861991"/>
                </a:lnTo>
                <a:lnTo>
                  <a:pt x="0" y="0"/>
                </a:lnTo>
                <a:close/>
              </a:path>
            </a:pathLst>
          </a:custGeom>
          <a:blipFill>
            <a:blip r:embed="rId6"/>
            <a:stretch>
              <a:fillRect/>
            </a:stretch>
          </a:blipFill>
        </p:spPr>
        <p:txBody>
          <a:bodyPr/>
          <a:lstStyle/>
          <a:p>
            <a:endParaRPr lang="en-US"/>
          </a:p>
        </p:txBody>
      </p:sp>
      <p:sp>
        <p:nvSpPr>
          <p:cNvPr id="9" name="Freeform 9"/>
          <p:cNvSpPr/>
          <p:nvPr/>
        </p:nvSpPr>
        <p:spPr>
          <a:xfrm>
            <a:off x="10635915" y="1731165"/>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7"/>
            <a:stretch>
              <a:fillRect/>
            </a:stretch>
          </a:blipFill>
        </p:spPr>
        <p:txBody>
          <a:bodyPr/>
          <a:lstStyle/>
          <a:p>
            <a:endParaRPr lang="en-US"/>
          </a:p>
        </p:txBody>
      </p:sp>
      <p:sp>
        <p:nvSpPr>
          <p:cNvPr id="10" name="Freeform 10"/>
          <p:cNvSpPr/>
          <p:nvPr/>
        </p:nvSpPr>
        <p:spPr>
          <a:xfrm>
            <a:off x="13099141" y="1731165"/>
            <a:ext cx="6130056" cy="4114800"/>
          </a:xfrm>
          <a:custGeom>
            <a:avLst/>
            <a:gdLst/>
            <a:ahLst/>
            <a:cxnLst/>
            <a:rect l="l" t="t" r="r" b="b"/>
            <a:pathLst>
              <a:path w="6130056" h="4114800">
                <a:moveTo>
                  <a:pt x="0" y="0"/>
                </a:moveTo>
                <a:lnTo>
                  <a:pt x="6130055" y="0"/>
                </a:lnTo>
                <a:lnTo>
                  <a:pt x="613005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a:off x="10972800" y="7783129"/>
            <a:ext cx="7315200" cy="3035808"/>
          </a:xfrm>
          <a:custGeom>
            <a:avLst/>
            <a:gdLst/>
            <a:ahLst/>
            <a:cxnLst/>
            <a:rect l="l" t="t" r="r" b="b"/>
            <a:pathLst>
              <a:path w="7315200" h="3035808">
                <a:moveTo>
                  <a:pt x="0" y="0"/>
                </a:moveTo>
                <a:lnTo>
                  <a:pt x="7315200" y="0"/>
                </a:lnTo>
                <a:lnTo>
                  <a:pt x="7315200" y="3035808"/>
                </a:lnTo>
                <a:lnTo>
                  <a:pt x="0" y="303580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Freeform 12"/>
          <p:cNvSpPr/>
          <p:nvPr/>
        </p:nvSpPr>
        <p:spPr>
          <a:xfrm>
            <a:off x="-1352076" y="7391260"/>
            <a:ext cx="7902426" cy="3427677"/>
          </a:xfrm>
          <a:custGeom>
            <a:avLst/>
            <a:gdLst/>
            <a:ahLst/>
            <a:cxnLst/>
            <a:rect l="l" t="t" r="r" b="b"/>
            <a:pathLst>
              <a:path w="7902426" h="3427677">
                <a:moveTo>
                  <a:pt x="0" y="0"/>
                </a:moveTo>
                <a:lnTo>
                  <a:pt x="7902427" y="0"/>
                </a:lnTo>
                <a:lnTo>
                  <a:pt x="7902427" y="3427677"/>
                </a:lnTo>
                <a:lnTo>
                  <a:pt x="0" y="342767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TextBox 13"/>
          <p:cNvSpPr txBox="1"/>
          <p:nvPr/>
        </p:nvSpPr>
        <p:spPr>
          <a:xfrm>
            <a:off x="3143622" y="2067242"/>
            <a:ext cx="9955518" cy="6047740"/>
          </a:xfrm>
          <a:prstGeom prst="rect">
            <a:avLst/>
          </a:prstGeom>
        </p:spPr>
        <p:txBody>
          <a:bodyPr lIns="0" tIns="0" rIns="0" bIns="0" rtlCol="0" anchor="t">
            <a:spAutoFit/>
          </a:bodyPr>
          <a:lstStyle/>
          <a:p>
            <a:pPr algn="just">
              <a:lnSpc>
                <a:spcPts val="6859"/>
              </a:lnSpc>
            </a:pPr>
            <a:r>
              <a:rPr lang="en-US" sz="4899">
                <a:solidFill>
                  <a:srgbClr val="422C06"/>
                </a:solidFill>
                <a:latin typeface="Roboto Condensed"/>
              </a:rPr>
              <a:t>Hình ảnh Vũ Nương trở về khi Trương Sinh lập đàn giải oan trên bến Hoàng Giang được tác giả miêu tả qua những chi tiết nào? Theo em, đoạn kết có màu sắc kì ảo này có tác dụng gì trong việc thể hiện chủ đề tác phẩm?</a:t>
            </a:r>
          </a:p>
          <a:p>
            <a:pPr algn="just">
              <a:lnSpc>
                <a:spcPts val="6859"/>
              </a:lnSpc>
            </a:pPr>
            <a:endParaRPr lang="en-US" sz="4899">
              <a:solidFill>
                <a:srgbClr val="422C06"/>
              </a:solidFill>
              <a:latin typeface="Roboto Condensed"/>
            </a:endParaRPr>
          </a:p>
        </p:txBody>
      </p:sp>
      <p:sp>
        <p:nvSpPr>
          <p:cNvPr id="14" name="Freeform 14"/>
          <p:cNvSpPr/>
          <p:nvPr/>
        </p:nvSpPr>
        <p:spPr>
          <a:xfrm>
            <a:off x="560494" y="2815756"/>
            <a:ext cx="2377397" cy="3768208"/>
          </a:xfrm>
          <a:custGeom>
            <a:avLst/>
            <a:gdLst/>
            <a:ahLst/>
            <a:cxnLst/>
            <a:rect l="l" t="t" r="r" b="b"/>
            <a:pathLst>
              <a:path w="2377397" h="3768208">
                <a:moveTo>
                  <a:pt x="0" y="0"/>
                </a:moveTo>
                <a:lnTo>
                  <a:pt x="2377397" y="0"/>
                </a:lnTo>
                <a:lnTo>
                  <a:pt x="2377397" y="3768209"/>
                </a:lnTo>
                <a:lnTo>
                  <a:pt x="0" y="376820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4377309" y="20357"/>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254472" y="-760594"/>
            <a:ext cx="17904223" cy="11190139"/>
          </a:xfrm>
          <a:custGeom>
            <a:avLst/>
            <a:gdLst/>
            <a:ahLst/>
            <a:cxnLst/>
            <a:rect l="l" t="t" r="r" b="b"/>
            <a:pathLst>
              <a:path w="17904223" h="11190139">
                <a:moveTo>
                  <a:pt x="0" y="0"/>
                </a:moveTo>
                <a:lnTo>
                  <a:pt x="17904223" y="0"/>
                </a:lnTo>
                <a:lnTo>
                  <a:pt x="17904223" y="11190139"/>
                </a:lnTo>
                <a:lnTo>
                  <a:pt x="0" y="11190139"/>
                </a:lnTo>
                <a:lnTo>
                  <a:pt x="0" y="0"/>
                </a:lnTo>
                <a:close/>
              </a:path>
            </a:pathLst>
          </a:custGeom>
          <a:blipFill>
            <a:blip r:embed="rId5">
              <a:alphaModFix amt="21999"/>
            </a:blip>
            <a:stretch>
              <a:fillRect/>
            </a:stretch>
          </a:blipFill>
        </p:spPr>
        <p:txBody>
          <a:bodyPr/>
          <a:lstStyle/>
          <a:p>
            <a:endParaRPr lang="en-US"/>
          </a:p>
        </p:txBody>
      </p:sp>
      <p:grpSp>
        <p:nvGrpSpPr>
          <p:cNvPr id="5" name="Group 5"/>
          <p:cNvGrpSpPr/>
          <p:nvPr/>
        </p:nvGrpSpPr>
        <p:grpSpPr>
          <a:xfrm>
            <a:off x="580206" y="840011"/>
            <a:ext cx="12626377" cy="9258300"/>
            <a:chOff x="0" y="0"/>
            <a:chExt cx="3477550" cy="2549916"/>
          </a:xfrm>
        </p:grpSpPr>
        <p:sp>
          <p:nvSpPr>
            <p:cNvPr id="6" name="Freeform 6"/>
            <p:cNvSpPr/>
            <p:nvPr/>
          </p:nvSpPr>
          <p:spPr>
            <a:xfrm>
              <a:off x="0" y="0"/>
              <a:ext cx="3477550" cy="2549916"/>
            </a:xfrm>
            <a:custGeom>
              <a:avLst/>
              <a:gdLst/>
              <a:ahLst/>
              <a:cxnLst/>
              <a:rect l="l" t="t" r="r" b="b"/>
              <a:pathLst>
                <a:path w="3477550" h="2549916">
                  <a:moveTo>
                    <a:pt x="31271" y="0"/>
                  </a:moveTo>
                  <a:lnTo>
                    <a:pt x="3446279" y="0"/>
                  </a:lnTo>
                  <a:cubicBezTo>
                    <a:pt x="3454573" y="0"/>
                    <a:pt x="3462527" y="3295"/>
                    <a:pt x="3468391" y="9159"/>
                  </a:cubicBezTo>
                  <a:cubicBezTo>
                    <a:pt x="3474255" y="15023"/>
                    <a:pt x="3477550" y="22977"/>
                    <a:pt x="3477550" y="31271"/>
                  </a:cubicBezTo>
                  <a:lnTo>
                    <a:pt x="3477550" y="2518645"/>
                  </a:lnTo>
                  <a:cubicBezTo>
                    <a:pt x="3477550" y="2526939"/>
                    <a:pt x="3474255" y="2534893"/>
                    <a:pt x="3468391" y="2540757"/>
                  </a:cubicBezTo>
                  <a:cubicBezTo>
                    <a:pt x="3462527" y="2546622"/>
                    <a:pt x="3454573" y="2549916"/>
                    <a:pt x="3446279" y="2549916"/>
                  </a:cubicBezTo>
                  <a:lnTo>
                    <a:pt x="31271" y="2549916"/>
                  </a:lnTo>
                  <a:cubicBezTo>
                    <a:pt x="14000" y="2549916"/>
                    <a:pt x="0" y="2535916"/>
                    <a:pt x="0" y="2518645"/>
                  </a:cubicBezTo>
                  <a:lnTo>
                    <a:pt x="0" y="31271"/>
                  </a:lnTo>
                  <a:cubicBezTo>
                    <a:pt x="0" y="22977"/>
                    <a:pt x="3295" y="15023"/>
                    <a:pt x="9159" y="9159"/>
                  </a:cubicBezTo>
                  <a:cubicBezTo>
                    <a:pt x="15023" y="3295"/>
                    <a:pt x="22977" y="0"/>
                    <a:pt x="31271" y="0"/>
                  </a:cubicBezTo>
                  <a:close/>
                </a:path>
              </a:pathLst>
            </a:custGeom>
            <a:solidFill>
              <a:srgbClr val="FFFDF5"/>
            </a:solidFill>
          </p:spPr>
          <p:txBody>
            <a:bodyPr/>
            <a:lstStyle/>
            <a:p>
              <a:endParaRPr lang="en-US"/>
            </a:p>
          </p:txBody>
        </p:sp>
        <p:sp>
          <p:nvSpPr>
            <p:cNvPr id="7" name="TextBox 7"/>
            <p:cNvSpPr txBox="1"/>
            <p:nvPr/>
          </p:nvSpPr>
          <p:spPr>
            <a:xfrm>
              <a:off x="0" y="0"/>
              <a:ext cx="3477550" cy="2549916"/>
            </a:xfrm>
            <a:prstGeom prst="rect">
              <a:avLst/>
            </a:prstGeom>
          </p:spPr>
          <p:txBody>
            <a:bodyPr lIns="50800" tIns="50800" rIns="50800" bIns="50800" rtlCol="0" anchor="ctr"/>
            <a:lstStyle/>
            <a:p>
              <a:pPr algn="ctr">
                <a:lnSpc>
                  <a:spcPts val="2310"/>
                </a:lnSpc>
              </a:pPr>
              <a:endParaRPr/>
            </a:p>
          </p:txBody>
        </p:sp>
      </p:grpSp>
      <p:sp>
        <p:nvSpPr>
          <p:cNvPr id="8" name="Freeform 8"/>
          <p:cNvSpPr/>
          <p:nvPr/>
        </p:nvSpPr>
        <p:spPr>
          <a:xfrm rot="158001">
            <a:off x="10902149" y="-268717"/>
            <a:ext cx="11861990" cy="11861990"/>
          </a:xfrm>
          <a:custGeom>
            <a:avLst/>
            <a:gdLst/>
            <a:ahLst/>
            <a:cxnLst/>
            <a:rect l="l" t="t" r="r" b="b"/>
            <a:pathLst>
              <a:path w="11861990" h="11861990">
                <a:moveTo>
                  <a:pt x="0" y="0"/>
                </a:moveTo>
                <a:lnTo>
                  <a:pt x="11861990" y="0"/>
                </a:lnTo>
                <a:lnTo>
                  <a:pt x="11861990" y="11861991"/>
                </a:lnTo>
                <a:lnTo>
                  <a:pt x="0" y="11861991"/>
                </a:lnTo>
                <a:lnTo>
                  <a:pt x="0" y="0"/>
                </a:lnTo>
                <a:close/>
              </a:path>
            </a:pathLst>
          </a:custGeom>
          <a:blipFill>
            <a:blip r:embed="rId6"/>
            <a:stretch>
              <a:fillRect/>
            </a:stretch>
          </a:blipFill>
        </p:spPr>
        <p:txBody>
          <a:bodyPr/>
          <a:lstStyle/>
          <a:p>
            <a:endParaRPr lang="en-US"/>
          </a:p>
        </p:txBody>
      </p:sp>
      <p:sp>
        <p:nvSpPr>
          <p:cNvPr id="9" name="Freeform 9"/>
          <p:cNvSpPr/>
          <p:nvPr/>
        </p:nvSpPr>
        <p:spPr>
          <a:xfrm>
            <a:off x="10635915" y="1731165"/>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7"/>
            <a:stretch>
              <a:fillRect/>
            </a:stretch>
          </a:blipFill>
        </p:spPr>
        <p:txBody>
          <a:bodyPr/>
          <a:lstStyle/>
          <a:p>
            <a:endParaRPr lang="en-US"/>
          </a:p>
        </p:txBody>
      </p:sp>
      <p:sp>
        <p:nvSpPr>
          <p:cNvPr id="10" name="Freeform 10"/>
          <p:cNvSpPr/>
          <p:nvPr/>
        </p:nvSpPr>
        <p:spPr>
          <a:xfrm>
            <a:off x="12735459" y="1731165"/>
            <a:ext cx="6130056" cy="4114800"/>
          </a:xfrm>
          <a:custGeom>
            <a:avLst/>
            <a:gdLst/>
            <a:ahLst/>
            <a:cxnLst/>
            <a:rect l="l" t="t" r="r" b="b"/>
            <a:pathLst>
              <a:path w="6130056" h="4114800">
                <a:moveTo>
                  <a:pt x="0" y="0"/>
                </a:moveTo>
                <a:lnTo>
                  <a:pt x="6130056" y="0"/>
                </a:lnTo>
                <a:lnTo>
                  <a:pt x="613005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a:off x="11093115" y="8442861"/>
            <a:ext cx="7315200" cy="3035808"/>
          </a:xfrm>
          <a:custGeom>
            <a:avLst/>
            <a:gdLst/>
            <a:ahLst/>
            <a:cxnLst/>
            <a:rect l="l" t="t" r="r" b="b"/>
            <a:pathLst>
              <a:path w="7315200" h="3035808">
                <a:moveTo>
                  <a:pt x="0" y="0"/>
                </a:moveTo>
                <a:lnTo>
                  <a:pt x="7315200" y="0"/>
                </a:lnTo>
                <a:lnTo>
                  <a:pt x="7315200" y="3035808"/>
                </a:lnTo>
                <a:lnTo>
                  <a:pt x="0" y="303580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TextBox 12"/>
          <p:cNvSpPr txBox="1"/>
          <p:nvPr/>
        </p:nvSpPr>
        <p:spPr>
          <a:xfrm>
            <a:off x="1494562" y="1418651"/>
            <a:ext cx="11160131" cy="9065896"/>
          </a:xfrm>
          <a:prstGeom prst="rect">
            <a:avLst/>
          </a:prstGeom>
        </p:spPr>
        <p:txBody>
          <a:bodyPr lIns="0" tIns="0" rIns="0" bIns="0" rtlCol="0" anchor="t">
            <a:spAutoFit/>
          </a:bodyPr>
          <a:lstStyle/>
          <a:p>
            <a:pPr algn="just">
              <a:lnSpc>
                <a:spcPts val="7979"/>
              </a:lnSpc>
            </a:pPr>
            <a:r>
              <a:rPr lang="en-US" sz="5699">
                <a:solidFill>
                  <a:srgbClr val="422C06"/>
                </a:solidFill>
                <a:latin typeface="Roboto Condensed"/>
              </a:rPr>
              <a:t>Lời bình ở cuối truyện về Vũ Thị Thiết có đoạn: </a:t>
            </a:r>
            <a:r>
              <a:rPr lang="en-US" sz="5699">
                <a:solidFill>
                  <a:srgbClr val="422C06"/>
                </a:solidFill>
                <a:latin typeface="Roboto Condensed Bold Italics"/>
              </a:rPr>
              <a:t>“Nếu không được trời xét tâm thành, nước không làm hại, thì xương hoa vóc ngọc, đã chôn vào họng cá nơi lòng sông, còn đâu được lại thông tin tước để nết trinh thuần được nhất nhất bộc bạch ra hết.”</a:t>
            </a:r>
            <a:r>
              <a:rPr lang="en-US" sz="5699">
                <a:solidFill>
                  <a:srgbClr val="422C06"/>
                </a:solidFill>
                <a:latin typeface="Roboto Condensed"/>
              </a:rPr>
              <a:t> Em có đồng tình với lời bình trên không? Vì sao? </a:t>
            </a:r>
          </a:p>
          <a:p>
            <a:pPr algn="just">
              <a:lnSpc>
                <a:spcPts val="7979"/>
              </a:lnSpc>
            </a:pPr>
            <a:endParaRPr lang="en-US" sz="5699">
              <a:solidFill>
                <a:srgbClr val="422C06"/>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4377309" y="20357"/>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358381" y="-895209"/>
            <a:ext cx="17904223" cy="11190139"/>
          </a:xfrm>
          <a:custGeom>
            <a:avLst/>
            <a:gdLst/>
            <a:ahLst/>
            <a:cxnLst/>
            <a:rect l="l" t="t" r="r" b="b"/>
            <a:pathLst>
              <a:path w="17904223" h="11190139">
                <a:moveTo>
                  <a:pt x="0" y="0"/>
                </a:moveTo>
                <a:lnTo>
                  <a:pt x="17904223" y="0"/>
                </a:lnTo>
                <a:lnTo>
                  <a:pt x="17904223" y="11190139"/>
                </a:lnTo>
                <a:lnTo>
                  <a:pt x="0" y="11190139"/>
                </a:lnTo>
                <a:lnTo>
                  <a:pt x="0" y="0"/>
                </a:lnTo>
                <a:close/>
              </a:path>
            </a:pathLst>
          </a:custGeom>
          <a:blipFill>
            <a:blip r:embed="rId5">
              <a:alphaModFix amt="21999"/>
            </a:blip>
            <a:stretch>
              <a:fillRect/>
            </a:stretch>
          </a:blipFill>
        </p:spPr>
        <p:txBody>
          <a:bodyPr/>
          <a:lstStyle/>
          <a:p>
            <a:endParaRPr lang="en-US"/>
          </a:p>
        </p:txBody>
      </p:sp>
      <p:grpSp>
        <p:nvGrpSpPr>
          <p:cNvPr id="5" name="Group 5"/>
          <p:cNvGrpSpPr/>
          <p:nvPr/>
        </p:nvGrpSpPr>
        <p:grpSpPr>
          <a:xfrm>
            <a:off x="2698259" y="1460728"/>
            <a:ext cx="11098518" cy="6478265"/>
            <a:chOff x="0" y="0"/>
            <a:chExt cx="3056748" cy="1784240"/>
          </a:xfrm>
        </p:grpSpPr>
        <p:sp>
          <p:nvSpPr>
            <p:cNvPr id="6" name="Freeform 6"/>
            <p:cNvSpPr/>
            <p:nvPr/>
          </p:nvSpPr>
          <p:spPr>
            <a:xfrm>
              <a:off x="0" y="0"/>
              <a:ext cx="3056748" cy="1784240"/>
            </a:xfrm>
            <a:custGeom>
              <a:avLst/>
              <a:gdLst/>
              <a:ahLst/>
              <a:cxnLst/>
              <a:rect l="l" t="t" r="r" b="b"/>
              <a:pathLst>
                <a:path w="3056748" h="1784240">
                  <a:moveTo>
                    <a:pt x="35576" y="0"/>
                  </a:moveTo>
                  <a:lnTo>
                    <a:pt x="3021172" y="0"/>
                  </a:lnTo>
                  <a:cubicBezTo>
                    <a:pt x="3040820" y="0"/>
                    <a:pt x="3056748" y="15928"/>
                    <a:pt x="3056748" y="35576"/>
                  </a:cubicBezTo>
                  <a:lnTo>
                    <a:pt x="3056748" y="1748665"/>
                  </a:lnTo>
                  <a:cubicBezTo>
                    <a:pt x="3056748" y="1758100"/>
                    <a:pt x="3053000" y="1767149"/>
                    <a:pt x="3046328" y="1773820"/>
                  </a:cubicBezTo>
                  <a:cubicBezTo>
                    <a:pt x="3039657" y="1780492"/>
                    <a:pt x="3030608" y="1784240"/>
                    <a:pt x="3021172" y="1784240"/>
                  </a:cubicBezTo>
                  <a:lnTo>
                    <a:pt x="35576" y="1784240"/>
                  </a:lnTo>
                  <a:cubicBezTo>
                    <a:pt x="15928" y="1784240"/>
                    <a:pt x="0" y="1768313"/>
                    <a:pt x="0" y="1748665"/>
                  </a:cubicBezTo>
                  <a:lnTo>
                    <a:pt x="0" y="35576"/>
                  </a:lnTo>
                  <a:cubicBezTo>
                    <a:pt x="0" y="15928"/>
                    <a:pt x="15928" y="0"/>
                    <a:pt x="35576" y="0"/>
                  </a:cubicBezTo>
                  <a:close/>
                </a:path>
              </a:pathLst>
            </a:custGeom>
            <a:solidFill>
              <a:srgbClr val="FFFDF5"/>
            </a:solidFill>
          </p:spPr>
          <p:txBody>
            <a:bodyPr/>
            <a:lstStyle/>
            <a:p>
              <a:endParaRPr lang="en-US"/>
            </a:p>
          </p:txBody>
        </p:sp>
        <p:sp>
          <p:nvSpPr>
            <p:cNvPr id="7" name="TextBox 7"/>
            <p:cNvSpPr txBox="1"/>
            <p:nvPr/>
          </p:nvSpPr>
          <p:spPr>
            <a:xfrm>
              <a:off x="0" y="0"/>
              <a:ext cx="3056748" cy="1784240"/>
            </a:xfrm>
            <a:prstGeom prst="rect">
              <a:avLst/>
            </a:prstGeom>
          </p:spPr>
          <p:txBody>
            <a:bodyPr lIns="50800" tIns="50800" rIns="50800" bIns="50800" rtlCol="0" anchor="ctr"/>
            <a:lstStyle/>
            <a:p>
              <a:pPr algn="ctr">
                <a:lnSpc>
                  <a:spcPts val="2310"/>
                </a:lnSpc>
              </a:pPr>
              <a:endParaRPr/>
            </a:p>
          </p:txBody>
        </p:sp>
      </p:grpSp>
      <p:sp>
        <p:nvSpPr>
          <p:cNvPr id="8" name="Freeform 8"/>
          <p:cNvSpPr/>
          <p:nvPr/>
        </p:nvSpPr>
        <p:spPr>
          <a:xfrm rot="158001">
            <a:off x="10902149" y="-268717"/>
            <a:ext cx="11861990" cy="11861990"/>
          </a:xfrm>
          <a:custGeom>
            <a:avLst/>
            <a:gdLst/>
            <a:ahLst/>
            <a:cxnLst/>
            <a:rect l="l" t="t" r="r" b="b"/>
            <a:pathLst>
              <a:path w="11861990" h="11861990">
                <a:moveTo>
                  <a:pt x="0" y="0"/>
                </a:moveTo>
                <a:lnTo>
                  <a:pt x="11861990" y="0"/>
                </a:lnTo>
                <a:lnTo>
                  <a:pt x="11861990" y="11861991"/>
                </a:lnTo>
                <a:lnTo>
                  <a:pt x="0" y="11861991"/>
                </a:lnTo>
                <a:lnTo>
                  <a:pt x="0" y="0"/>
                </a:lnTo>
                <a:close/>
              </a:path>
            </a:pathLst>
          </a:custGeom>
          <a:blipFill>
            <a:blip r:embed="rId6"/>
            <a:stretch>
              <a:fillRect/>
            </a:stretch>
          </a:blipFill>
        </p:spPr>
        <p:txBody>
          <a:bodyPr/>
          <a:lstStyle/>
          <a:p>
            <a:endParaRPr lang="en-US"/>
          </a:p>
        </p:txBody>
      </p:sp>
      <p:sp>
        <p:nvSpPr>
          <p:cNvPr id="9" name="Freeform 9"/>
          <p:cNvSpPr/>
          <p:nvPr/>
        </p:nvSpPr>
        <p:spPr>
          <a:xfrm>
            <a:off x="10635915" y="1731165"/>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7"/>
            <a:stretch>
              <a:fillRect/>
            </a:stretch>
          </a:blipFill>
        </p:spPr>
        <p:txBody>
          <a:bodyPr/>
          <a:lstStyle/>
          <a:p>
            <a:endParaRPr lang="en-US"/>
          </a:p>
        </p:txBody>
      </p:sp>
      <p:sp>
        <p:nvSpPr>
          <p:cNvPr id="10" name="Freeform 10"/>
          <p:cNvSpPr/>
          <p:nvPr/>
        </p:nvSpPr>
        <p:spPr>
          <a:xfrm>
            <a:off x="13099141" y="1731165"/>
            <a:ext cx="6130056" cy="4114800"/>
          </a:xfrm>
          <a:custGeom>
            <a:avLst/>
            <a:gdLst/>
            <a:ahLst/>
            <a:cxnLst/>
            <a:rect l="l" t="t" r="r" b="b"/>
            <a:pathLst>
              <a:path w="6130056" h="4114800">
                <a:moveTo>
                  <a:pt x="0" y="0"/>
                </a:moveTo>
                <a:lnTo>
                  <a:pt x="6130055" y="0"/>
                </a:lnTo>
                <a:lnTo>
                  <a:pt x="613005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a:off x="10972800" y="7783129"/>
            <a:ext cx="7315200" cy="3035808"/>
          </a:xfrm>
          <a:custGeom>
            <a:avLst/>
            <a:gdLst/>
            <a:ahLst/>
            <a:cxnLst/>
            <a:rect l="l" t="t" r="r" b="b"/>
            <a:pathLst>
              <a:path w="7315200" h="3035808">
                <a:moveTo>
                  <a:pt x="0" y="0"/>
                </a:moveTo>
                <a:lnTo>
                  <a:pt x="7315200" y="0"/>
                </a:lnTo>
                <a:lnTo>
                  <a:pt x="7315200" y="3035808"/>
                </a:lnTo>
                <a:lnTo>
                  <a:pt x="0" y="303580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Freeform 12"/>
          <p:cNvSpPr/>
          <p:nvPr/>
        </p:nvSpPr>
        <p:spPr>
          <a:xfrm>
            <a:off x="-1352076" y="7391260"/>
            <a:ext cx="7902426" cy="3427677"/>
          </a:xfrm>
          <a:custGeom>
            <a:avLst/>
            <a:gdLst/>
            <a:ahLst/>
            <a:cxnLst/>
            <a:rect l="l" t="t" r="r" b="b"/>
            <a:pathLst>
              <a:path w="7902426" h="3427677">
                <a:moveTo>
                  <a:pt x="0" y="0"/>
                </a:moveTo>
                <a:lnTo>
                  <a:pt x="7902427" y="0"/>
                </a:lnTo>
                <a:lnTo>
                  <a:pt x="7902427" y="3427677"/>
                </a:lnTo>
                <a:lnTo>
                  <a:pt x="0" y="342767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TextBox 13"/>
          <p:cNvSpPr txBox="1"/>
          <p:nvPr/>
        </p:nvSpPr>
        <p:spPr>
          <a:xfrm>
            <a:off x="3354974" y="3513374"/>
            <a:ext cx="9955518" cy="1820545"/>
          </a:xfrm>
          <a:prstGeom prst="rect">
            <a:avLst/>
          </a:prstGeom>
        </p:spPr>
        <p:txBody>
          <a:bodyPr lIns="0" tIns="0" rIns="0" bIns="0" rtlCol="0" anchor="t">
            <a:spAutoFit/>
          </a:bodyPr>
          <a:lstStyle/>
          <a:p>
            <a:pPr algn="just">
              <a:lnSpc>
                <a:spcPts val="7279"/>
              </a:lnSpc>
            </a:pPr>
            <a:r>
              <a:rPr lang="en-US" sz="5199">
                <a:solidFill>
                  <a:srgbClr val="422C06"/>
                </a:solidFill>
                <a:latin typeface="Roboto Condensed"/>
              </a:rPr>
              <a:t>Nêu đề tài, chủ đề tác phẩm. Em rút ra bài học nào sau khi đọc tác phẩm?</a:t>
            </a:r>
          </a:p>
        </p:txBody>
      </p:sp>
      <p:sp>
        <p:nvSpPr>
          <p:cNvPr id="14" name="Freeform 14"/>
          <p:cNvSpPr/>
          <p:nvPr/>
        </p:nvSpPr>
        <p:spPr>
          <a:xfrm>
            <a:off x="560494" y="2815756"/>
            <a:ext cx="2377397" cy="3768208"/>
          </a:xfrm>
          <a:custGeom>
            <a:avLst/>
            <a:gdLst/>
            <a:ahLst/>
            <a:cxnLst/>
            <a:rect l="l" t="t" r="r" b="b"/>
            <a:pathLst>
              <a:path w="2377397" h="3768208">
                <a:moveTo>
                  <a:pt x="0" y="0"/>
                </a:moveTo>
                <a:lnTo>
                  <a:pt x="2377397" y="0"/>
                </a:lnTo>
                <a:lnTo>
                  <a:pt x="2377397" y="3768209"/>
                </a:lnTo>
                <a:lnTo>
                  <a:pt x="0" y="376820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4377309" y="20357"/>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254472" y="-760594"/>
            <a:ext cx="17904223" cy="11190139"/>
          </a:xfrm>
          <a:custGeom>
            <a:avLst/>
            <a:gdLst/>
            <a:ahLst/>
            <a:cxnLst/>
            <a:rect l="l" t="t" r="r" b="b"/>
            <a:pathLst>
              <a:path w="17904223" h="11190139">
                <a:moveTo>
                  <a:pt x="0" y="0"/>
                </a:moveTo>
                <a:lnTo>
                  <a:pt x="17904223" y="0"/>
                </a:lnTo>
                <a:lnTo>
                  <a:pt x="17904223" y="11190139"/>
                </a:lnTo>
                <a:lnTo>
                  <a:pt x="0" y="11190139"/>
                </a:lnTo>
                <a:lnTo>
                  <a:pt x="0" y="0"/>
                </a:lnTo>
                <a:close/>
              </a:path>
            </a:pathLst>
          </a:custGeom>
          <a:blipFill>
            <a:blip r:embed="rId5">
              <a:alphaModFix amt="21999"/>
            </a:blip>
            <a:stretch>
              <a:fillRect/>
            </a:stretch>
          </a:blipFill>
        </p:spPr>
        <p:txBody>
          <a:bodyPr/>
          <a:lstStyle/>
          <a:p>
            <a:endParaRPr lang="en-US"/>
          </a:p>
        </p:txBody>
      </p:sp>
      <p:grpSp>
        <p:nvGrpSpPr>
          <p:cNvPr id="5" name="Group 5"/>
          <p:cNvGrpSpPr/>
          <p:nvPr/>
        </p:nvGrpSpPr>
        <p:grpSpPr>
          <a:xfrm>
            <a:off x="787863" y="2287130"/>
            <a:ext cx="10843066" cy="1501436"/>
            <a:chOff x="0" y="0"/>
            <a:chExt cx="2986391" cy="413525"/>
          </a:xfrm>
        </p:grpSpPr>
        <p:sp>
          <p:nvSpPr>
            <p:cNvPr id="6" name="Freeform 6"/>
            <p:cNvSpPr/>
            <p:nvPr/>
          </p:nvSpPr>
          <p:spPr>
            <a:xfrm>
              <a:off x="0" y="0"/>
              <a:ext cx="2986392" cy="413525"/>
            </a:xfrm>
            <a:custGeom>
              <a:avLst/>
              <a:gdLst/>
              <a:ahLst/>
              <a:cxnLst/>
              <a:rect l="l" t="t" r="r" b="b"/>
              <a:pathLst>
                <a:path w="2986392" h="413525">
                  <a:moveTo>
                    <a:pt x="36414" y="0"/>
                  </a:moveTo>
                  <a:lnTo>
                    <a:pt x="2949978" y="0"/>
                  </a:lnTo>
                  <a:cubicBezTo>
                    <a:pt x="2959635" y="0"/>
                    <a:pt x="2968897" y="3836"/>
                    <a:pt x="2975726" y="10665"/>
                  </a:cubicBezTo>
                  <a:cubicBezTo>
                    <a:pt x="2982555" y="17494"/>
                    <a:pt x="2986392" y="26756"/>
                    <a:pt x="2986392" y="36414"/>
                  </a:cubicBezTo>
                  <a:lnTo>
                    <a:pt x="2986392" y="377111"/>
                  </a:lnTo>
                  <a:cubicBezTo>
                    <a:pt x="2986392" y="397222"/>
                    <a:pt x="2970088" y="413525"/>
                    <a:pt x="2949978" y="413525"/>
                  </a:cubicBezTo>
                  <a:lnTo>
                    <a:pt x="36414" y="413525"/>
                  </a:lnTo>
                  <a:cubicBezTo>
                    <a:pt x="26756" y="413525"/>
                    <a:pt x="17494" y="409688"/>
                    <a:pt x="10665" y="402859"/>
                  </a:cubicBezTo>
                  <a:cubicBezTo>
                    <a:pt x="3836" y="396030"/>
                    <a:pt x="0" y="386768"/>
                    <a:pt x="0" y="377111"/>
                  </a:cubicBezTo>
                  <a:lnTo>
                    <a:pt x="0" y="36414"/>
                  </a:lnTo>
                  <a:cubicBezTo>
                    <a:pt x="0" y="26756"/>
                    <a:pt x="3836" y="17494"/>
                    <a:pt x="10665" y="10665"/>
                  </a:cubicBezTo>
                  <a:cubicBezTo>
                    <a:pt x="17494" y="3836"/>
                    <a:pt x="26756" y="0"/>
                    <a:pt x="36414" y="0"/>
                  </a:cubicBezTo>
                  <a:close/>
                </a:path>
              </a:pathLst>
            </a:custGeom>
            <a:solidFill>
              <a:srgbClr val="FFFDF5"/>
            </a:solidFill>
          </p:spPr>
          <p:txBody>
            <a:bodyPr/>
            <a:lstStyle/>
            <a:p>
              <a:endParaRPr lang="en-US"/>
            </a:p>
          </p:txBody>
        </p:sp>
        <p:sp>
          <p:nvSpPr>
            <p:cNvPr id="7" name="TextBox 7"/>
            <p:cNvSpPr txBox="1"/>
            <p:nvPr/>
          </p:nvSpPr>
          <p:spPr>
            <a:xfrm>
              <a:off x="0" y="0"/>
              <a:ext cx="2986391" cy="413525"/>
            </a:xfrm>
            <a:prstGeom prst="rect">
              <a:avLst/>
            </a:prstGeom>
          </p:spPr>
          <p:txBody>
            <a:bodyPr lIns="50800" tIns="50800" rIns="50800" bIns="50800" rtlCol="0" anchor="ctr"/>
            <a:lstStyle/>
            <a:p>
              <a:pPr algn="ctr">
                <a:lnSpc>
                  <a:spcPts val="2310"/>
                </a:lnSpc>
              </a:pPr>
              <a:endParaRPr/>
            </a:p>
          </p:txBody>
        </p:sp>
      </p:grpSp>
      <p:sp>
        <p:nvSpPr>
          <p:cNvPr id="8" name="Freeform 8"/>
          <p:cNvSpPr/>
          <p:nvPr/>
        </p:nvSpPr>
        <p:spPr>
          <a:xfrm rot="158001">
            <a:off x="10902149" y="-268717"/>
            <a:ext cx="11861990" cy="11861990"/>
          </a:xfrm>
          <a:custGeom>
            <a:avLst/>
            <a:gdLst/>
            <a:ahLst/>
            <a:cxnLst/>
            <a:rect l="l" t="t" r="r" b="b"/>
            <a:pathLst>
              <a:path w="11861990" h="11861990">
                <a:moveTo>
                  <a:pt x="0" y="0"/>
                </a:moveTo>
                <a:lnTo>
                  <a:pt x="11861990" y="0"/>
                </a:lnTo>
                <a:lnTo>
                  <a:pt x="11861990" y="11861991"/>
                </a:lnTo>
                <a:lnTo>
                  <a:pt x="0" y="11861991"/>
                </a:lnTo>
                <a:lnTo>
                  <a:pt x="0" y="0"/>
                </a:lnTo>
                <a:close/>
              </a:path>
            </a:pathLst>
          </a:custGeom>
          <a:blipFill>
            <a:blip r:embed="rId6"/>
            <a:stretch>
              <a:fillRect/>
            </a:stretch>
          </a:blipFill>
        </p:spPr>
        <p:txBody>
          <a:bodyPr/>
          <a:lstStyle/>
          <a:p>
            <a:endParaRPr lang="en-US"/>
          </a:p>
        </p:txBody>
      </p:sp>
      <p:sp>
        <p:nvSpPr>
          <p:cNvPr id="9" name="Freeform 9"/>
          <p:cNvSpPr/>
          <p:nvPr/>
        </p:nvSpPr>
        <p:spPr>
          <a:xfrm>
            <a:off x="10635915" y="1731165"/>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7"/>
            <a:stretch>
              <a:fillRect/>
            </a:stretch>
          </a:blipFill>
        </p:spPr>
        <p:txBody>
          <a:bodyPr/>
          <a:lstStyle/>
          <a:p>
            <a:endParaRPr lang="en-US"/>
          </a:p>
        </p:txBody>
      </p:sp>
      <p:sp>
        <p:nvSpPr>
          <p:cNvPr id="10" name="Freeform 10"/>
          <p:cNvSpPr/>
          <p:nvPr/>
        </p:nvSpPr>
        <p:spPr>
          <a:xfrm>
            <a:off x="12735459" y="1731165"/>
            <a:ext cx="6130056" cy="4114800"/>
          </a:xfrm>
          <a:custGeom>
            <a:avLst/>
            <a:gdLst/>
            <a:ahLst/>
            <a:cxnLst/>
            <a:rect l="l" t="t" r="r" b="b"/>
            <a:pathLst>
              <a:path w="6130056" h="4114800">
                <a:moveTo>
                  <a:pt x="0" y="0"/>
                </a:moveTo>
                <a:lnTo>
                  <a:pt x="6130056" y="0"/>
                </a:lnTo>
                <a:lnTo>
                  <a:pt x="613005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a:off x="10972800" y="7783129"/>
            <a:ext cx="7315200" cy="3035808"/>
          </a:xfrm>
          <a:custGeom>
            <a:avLst/>
            <a:gdLst/>
            <a:ahLst/>
            <a:cxnLst/>
            <a:rect l="l" t="t" r="r" b="b"/>
            <a:pathLst>
              <a:path w="7315200" h="3035808">
                <a:moveTo>
                  <a:pt x="0" y="0"/>
                </a:moveTo>
                <a:lnTo>
                  <a:pt x="7315200" y="0"/>
                </a:lnTo>
                <a:lnTo>
                  <a:pt x="7315200" y="3035808"/>
                </a:lnTo>
                <a:lnTo>
                  <a:pt x="0" y="303580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TextBox 12"/>
          <p:cNvSpPr txBox="1"/>
          <p:nvPr/>
        </p:nvSpPr>
        <p:spPr>
          <a:xfrm>
            <a:off x="2937891" y="626424"/>
            <a:ext cx="9974398" cy="1104742"/>
          </a:xfrm>
          <a:prstGeom prst="rect">
            <a:avLst/>
          </a:prstGeom>
        </p:spPr>
        <p:txBody>
          <a:bodyPr lIns="0" tIns="0" rIns="0" bIns="0" rtlCol="0" anchor="t">
            <a:spAutoFit/>
          </a:bodyPr>
          <a:lstStyle/>
          <a:p>
            <a:pPr algn="just">
              <a:lnSpc>
                <a:spcPts val="8933"/>
              </a:lnSpc>
            </a:pPr>
            <a:r>
              <a:rPr lang="en-US" sz="6381">
                <a:solidFill>
                  <a:srgbClr val="DB652B"/>
                </a:solidFill>
                <a:latin typeface="Roboto Condensed Bold"/>
              </a:rPr>
              <a:t>ĐỀ TÀI, CHỦ ĐỀ</a:t>
            </a:r>
          </a:p>
        </p:txBody>
      </p:sp>
      <p:sp>
        <p:nvSpPr>
          <p:cNvPr id="13" name="TextBox 13"/>
          <p:cNvSpPr txBox="1"/>
          <p:nvPr/>
        </p:nvSpPr>
        <p:spPr>
          <a:xfrm>
            <a:off x="643253" y="2550315"/>
            <a:ext cx="10750333" cy="781050"/>
          </a:xfrm>
          <a:prstGeom prst="rect">
            <a:avLst/>
          </a:prstGeom>
        </p:spPr>
        <p:txBody>
          <a:bodyPr lIns="0" tIns="0" rIns="0" bIns="0" rtlCol="0" anchor="t">
            <a:spAutoFit/>
          </a:bodyPr>
          <a:lstStyle/>
          <a:p>
            <a:pPr marL="971550" lvl="1" indent="-485775" algn="just">
              <a:lnSpc>
                <a:spcPts val="6299"/>
              </a:lnSpc>
              <a:buFont typeface="Arial"/>
              <a:buChar char="•"/>
            </a:pPr>
            <a:r>
              <a:rPr lang="en-US" sz="4500">
                <a:solidFill>
                  <a:srgbClr val="422C06"/>
                </a:solidFill>
                <a:latin typeface="Roboto Condensed Bold"/>
              </a:rPr>
              <a:t>Đề tài</a:t>
            </a:r>
            <a:r>
              <a:rPr lang="en-US" sz="4500">
                <a:solidFill>
                  <a:srgbClr val="422C06"/>
                </a:solidFill>
                <a:latin typeface="Roboto Condensed"/>
              </a:rPr>
              <a:t>: người phụ nữ trong XHPK</a:t>
            </a:r>
          </a:p>
        </p:txBody>
      </p:sp>
      <p:grpSp>
        <p:nvGrpSpPr>
          <p:cNvPr id="14" name="Group 14"/>
          <p:cNvGrpSpPr/>
          <p:nvPr/>
        </p:nvGrpSpPr>
        <p:grpSpPr>
          <a:xfrm>
            <a:off x="787863" y="4531515"/>
            <a:ext cx="10843066" cy="3620352"/>
            <a:chOff x="0" y="0"/>
            <a:chExt cx="2986391" cy="997116"/>
          </a:xfrm>
        </p:grpSpPr>
        <p:sp>
          <p:nvSpPr>
            <p:cNvPr id="15" name="Freeform 15"/>
            <p:cNvSpPr/>
            <p:nvPr/>
          </p:nvSpPr>
          <p:spPr>
            <a:xfrm>
              <a:off x="0" y="0"/>
              <a:ext cx="2986392" cy="997116"/>
            </a:xfrm>
            <a:custGeom>
              <a:avLst/>
              <a:gdLst/>
              <a:ahLst/>
              <a:cxnLst/>
              <a:rect l="l" t="t" r="r" b="b"/>
              <a:pathLst>
                <a:path w="2986392" h="997116">
                  <a:moveTo>
                    <a:pt x="36414" y="0"/>
                  </a:moveTo>
                  <a:lnTo>
                    <a:pt x="2949978" y="0"/>
                  </a:lnTo>
                  <a:cubicBezTo>
                    <a:pt x="2959635" y="0"/>
                    <a:pt x="2968897" y="3836"/>
                    <a:pt x="2975726" y="10665"/>
                  </a:cubicBezTo>
                  <a:cubicBezTo>
                    <a:pt x="2982555" y="17494"/>
                    <a:pt x="2986392" y="26756"/>
                    <a:pt x="2986392" y="36414"/>
                  </a:cubicBezTo>
                  <a:lnTo>
                    <a:pt x="2986392" y="960702"/>
                  </a:lnTo>
                  <a:cubicBezTo>
                    <a:pt x="2986392" y="970359"/>
                    <a:pt x="2982555" y="979621"/>
                    <a:pt x="2975726" y="986450"/>
                  </a:cubicBezTo>
                  <a:cubicBezTo>
                    <a:pt x="2968897" y="993279"/>
                    <a:pt x="2959635" y="997116"/>
                    <a:pt x="2949978" y="997116"/>
                  </a:cubicBezTo>
                  <a:lnTo>
                    <a:pt x="36414" y="997116"/>
                  </a:lnTo>
                  <a:cubicBezTo>
                    <a:pt x="26756" y="997116"/>
                    <a:pt x="17494" y="993279"/>
                    <a:pt x="10665" y="986450"/>
                  </a:cubicBezTo>
                  <a:cubicBezTo>
                    <a:pt x="3836" y="979621"/>
                    <a:pt x="0" y="970359"/>
                    <a:pt x="0" y="960702"/>
                  </a:cubicBezTo>
                  <a:lnTo>
                    <a:pt x="0" y="36414"/>
                  </a:lnTo>
                  <a:cubicBezTo>
                    <a:pt x="0" y="26756"/>
                    <a:pt x="3836" y="17494"/>
                    <a:pt x="10665" y="10665"/>
                  </a:cubicBezTo>
                  <a:cubicBezTo>
                    <a:pt x="17494" y="3836"/>
                    <a:pt x="26756" y="0"/>
                    <a:pt x="36414" y="0"/>
                  </a:cubicBezTo>
                  <a:close/>
                </a:path>
              </a:pathLst>
            </a:custGeom>
            <a:solidFill>
              <a:srgbClr val="FFFDF5"/>
            </a:solidFill>
          </p:spPr>
          <p:txBody>
            <a:bodyPr/>
            <a:lstStyle/>
            <a:p>
              <a:endParaRPr lang="en-US"/>
            </a:p>
          </p:txBody>
        </p:sp>
        <p:sp>
          <p:nvSpPr>
            <p:cNvPr id="16" name="TextBox 16"/>
            <p:cNvSpPr txBox="1"/>
            <p:nvPr/>
          </p:nvSpPr>
          <p:spPr>
            <a:xfrm>
              <a:off x="0" y="0"/>
              <a:ext cx="2986391" cy="997116"/>
            </a:xfrm>
            <a:prstGeom prst="rect">
              <a:avLst/>
            </a:prstGeom>
          </p:spPr>
          <p:txBody>
            <a:bodyPr lIns="50800" tIns="50800" rIns="50800" bIns="50800" rtlCol="0" anchor="ctr"/>
            <a:lstStyle/>
            <a:p>
              <a:pPr algn="ctr">
                <a:lnSpc>
                  <a:spcPts val="2310"/>
                </a:lnSpc>
              </a:pPr>
              <a:endParaRPr/>
            </a:p>
          </p:txBody>
        </p:sp>
      </p:grpSp>
      <p:sp>
        <p:nvSpPr>
          <p:cNvPr id="17" name="TextBox 17"/>
          <p:cNvSpPr txBox="1"/>
          <p:nvPr/>
        </p:nvSpPr>
        <p:spPr>
          <a:xfrm>
            <a:off x="524582" y="4745290"/>
            <a:ext cx="10869004" cy="3181350"/>
          </a:xfrm>
          <a:prstGeom prst="rect">
            <a:avLst/>
          </a:prstGeom>
        </p:spPr>
        <p:txBody>
          <a:bodyPr lIns="0" tIns="0" rIns="0" bIns="0" rtlCol="0" anchor="t">
            <a:spAutoFit/>
          </a:bodyPr>
          <a:lstStyle/>
          <a:p>
            <a:pPr marL="971550" lvl="1" indent="-485775" algn="just">
              <a:lnSpc>
                <a:spcPts val="6299"/>
              </a:lnSpc>
              <a:buFont typeface="Arial"/>
              <a:buChar char="•"/>
            </a:pPr>
            <a:r>
              <a:rPr lang="en-US" sz="4500">
                <a:solidFill>
                  <a:srgbClr val="422C06"/>
                </a:solidFill>
                <a:latin typeface="Roboto Condensed Bold"/>
              </a:rPr>
              <a:t>Chủ đề</a:t>
            </a:r>
            <a:r>
              <a:rPr lang="en-US" sz="4500">
                <a:solidFill>
                  <a:srgbClr val="422C06"/>
                </a:solidFill>
                <a:latin typeface="Roboto Condensed"/>
              </a:rPr>
              <a:t>: Thể hiện bi kịch tan vỡ hạnh phúc gia đình, qua đó phê phán xã hội phong kiến, đồng thời bày tỏ niềm thương cảm sâu sắc đối với sự bất hạnh của người phụ nữ </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4377309" y="20357"/>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254472" y="-760594"/>
            <a:ext cx="17904223" cy="11190139"/>
          </a:xfrm>
          <a:custGeom>
            <a:avLst/>
            <a:gdLst/>
            <a:ahLst/>
            <a:cxnLst/>
            <a:rect l="l" t="t" r="r" b="b"/>
            <a:pathLst>
              <a:path w="17904223" h="11190139">
                <a:moveTo>
                  <a:pt x="0" y="0"/>
                </a:moveTo>
                <a:lnTo>
                  <a:pt x="17904223" y="0"/>
                </a:lnTo>
                <a:lnTo>
                  <a:pt x="17904223" y="11190139"/>
                </a:lnTo>
                <a:lnTo>
                  <a:pt x="0" y="11190139"/>
                </a:lnTo>
                <a:lnTo>
                  <a:pt x="0" y="0"/>
                </a:lnTo>
                <a:close/>
              </a:path>
            </a:pathLst>
          </a:custGeom>
          <a:blipFill>
            <a:blip r:embed="rId5">
              <a:alphaModFix amt="21999"/>
            </a:blip>
            <a:stretch>
              <a:fillRect/>
            </a:stretch>
          </a:blipFill>
        </p:spPr>
        <p:txBody>
          <a:bodyPr/>
          <a:lstStyle/>
          <a:p>
            <a:endParaRPr lang="en-US"/>
          </a:p>
        </p:txBody>
      </p:sp>
      <p:grpSp>
        <p:nvGrpSpPr>
          <p:cNvPr id="5" name="Group 5"/>
          <p:cNvGrpSpPr/>
          <p:nvPr/>
        </p:nvGrpSpPr>
        <p:grpSpPr>
          <a:xfrm>
            <a:off x="787863" y="2287130"/>
            <a:ext cx="12418720" cy="1876073"/>
            <a:chOff x="0" y="0"/>
            <a:chExt cx="3420357" cy="516707"/>
          </a:xfrm>
        </p:grpSpPr>
        <p:sp>
          <p:nvSpPr>
            <p:cNvPr id="6" name="Freeform 6"/>
            <p:cNvSpPr/>
            <p:nvPr/>
          </p:nvSpPr>
          <p:spPr>
            <a:xfrm>
              <a:off x="0" y="0"/>
              <a:ext cx="3420358" cy="516707"/>
            </a:xfrm>
            <a:custGeom>
              <a:avLst/>
              <a:gdLst/>
              <a:ahLst/>
              <a:cxnLst/>
              <a:rect l="l" t="t" r="r" b="b"/>
              <a:pathLst>
                <a:path w="3420358" h="516707">
                  <a:moveTo>
                    <a:pt x="31794" y="0"/>
                  </a:moveTo>
                  <a:lnTo>
                    <a:pt x="3388564" y="0"/>
                  </a:lnTo>
                  <a:cubicBezTo>
                    <a:pt x="3396996" y="0"/>
                    <a:pt x="3405083" y="3350"/>
                    <a:pt x="3411045" y="9312"/>
                  </a:cubicBezTo>
                  <a:cubicBezTo>
                    <a:pt x="3417008" y="15275"/>
                    <a:pt x="3420358" y="23362"/>
                    <a:pt x="3420358" y="31794"/>
                  </a:cubicBezTo>
                  <a:lnTo>
                    <a:pt x="3420358" y="484913"/>
                  </a:lnTo>
                  <a:cubicBezTo>
                    <a:pt x="3420358" y="493346"/>
                    <a:pt x="3417008" y="501432"/>
                    <a:pt x="3411045" y="507395"/>
                  </a:cubicBezTo>
                  <a:cubicBezTo>
                    <a:pt x="3405083" y="513357"/>
                    <a:pt x="3396996" y="516707"/>
                    <a:pt x="3388564" y="516707"/>
                  </a:cubicBezTo>
                  <a:lnTo>
                    <a:pt x="31794" y="516707"/>
                  </a:lnTo>
                  <a:cubicBezTo>
                    <a:pt x="23362" y="516707"/>
                    <a:pt x="15275" y="513357"/>
                    <a:pt x="9312" y="507395"/>
                  </a:cubicBezTo>
                  <a:cubicBezTo>
                    <a:pt x="3350" y="501432"/>
                    <a:pt x="0" y="493346"/>
                    <a:pt x="0" y="484913"/>
                  </a:cubicBezTo>
                  <a:lnTo>
                    <a:pt x="0" y="31794"/>
                  </a:lnTo>
                  <a:cubicBezTo>
                    <a:pt x="0" y="23362"/>
                    <a:pt x="3350" y="15275"/>
                    <a:pt x="9312" y="9312"/>
                  </a:cubicBezTo>
                  <a:cubicBezTo>
                    <a:pt x="15275" y="3350"/>
                    <a:pt x="23362" y="0"/>
                    <a:pt x="31794" y="0"/>
                  </a:cubicBezTo>
                  <a:close/>
                </a:path>
              </a:pathLst>
            </a:custGeom>
            <a:solidFill>
              <a:srgbClr val="FFFDF5"/>
            </a:solidFill>
          </p:spPr>
          <p:txBody>
            <a:bodyPr/>
            <a:lstStyle/>
            <a:p>
              <a:endParaRPr lang="en-US"/>
            </a:p>
          </p:txBody>
        </p:sp>
        <p:sp>
          <p:nvSpPr>
            <p:cNvPr id="7" name="TextBox 7"/>
            <p:cNvSpPr txBox="1"/>
            <p:nvPr/>
          </p:nvSpPr>
          <p:spPr>
            <a:xfrm>
              <a:off x="0" y="0"/>
              <a:ext cx="3420357" cy="516707"/>
            </a:xfrm>
            <a:prstGeom prst="rect">
              <a:avLst/>
            </a:prstGeom>
          </p:spPr>
          <p:txBody>
            <a:bodyPr lIns="50800" tIns="50800" rIns="50800" bIns="50800" rtlCol="0" anchor="ctr"/>
            <a:lstStyle/>
            <a:p>
              <a:pPr algn="ctr">
                <a:lnSpc>
                  <a:spcPts val="2310"/>
                </a:lnSpc>
              </a:pPr>
              <a:endParaRPr/>
            </a:p>
          </p:txBody>
        </p:sp>
      </p:grpSp>
      <p:sp>
        <p:nvSpPr>
          <p:cNvPr id="8" name="Freeform 8"/>
          <p:cNvSpPr/>
          <p:nvPr/>
        </p:nvSpPr>
        <p:spPr>
          <a:xfrm rot="158001">
            <a:off x="10902149" y="-268717"/>
            <a:ext cx="11861990" cy="11861990"/>
          </a:xfrm>
          <a:custGeom>
            <a:avLst/>
            <a:gdLst/>
            <a:ahLst/>
            <a:cxnLst/>
            <a:rect l="l" t="t" r="r" b="b"/>
            <a:pathLst>
              <a:path w="11861990" h="11861990">
                <a:moveTo>
                  <a:pt x="0" y="0"/>
                </a:moveTo>
                <a:lnTo>
                  <a:pt x="11861990" y="0"/>
                </a:lnTo>
                <a:lnTo>
                  <a:pt x="11861990" y="11861991"/>
                </a:lnTo>
                <a:lnTo>
                  <a:pt x="0" y="11861991"/>
                </a:lnTo>
                <a:lnTo>
                  <a:pt x="0" y="0"/>
                </a:lnTo>
                <a:close/>
              </a:path>
            </a:pathLst>
          </a:custGeom>
          <a:blipFill>
            <a:blip r:embed="rId6"/>
            <a:stretch>
              <a:fillRect/>
            </a:stretch>
          </a:blipFill>
        </p:spPr>
        <p:txBody>
          <a:bodyPr/>
          <a:lstStyle/>
          <a:p>
            <a:endParaRPr lang="en-US"/>
          </a:p>
        </p:txBody>
      </p:sp>
      <p:sp>
        <p:nvSpPr>
          <p:cNvPr id="9" name="Freeform 9"/>
          <p:cNvSpPr/>
          <p:nvPr/>
        </p:nvSpPr>
        <p:spPr>
          <a:xfrm>
            <a:off x="10635915" y="1731165"/>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7"/>
            <a:stretch>
              <a:fillRect/>
            </a:stretch>
          </a:blipFill>
        </p:spPr>
        <p:txBody>
          <a:bodyPr/>
          <a:lstStyle/>
          <a:p>
            <a:endParaRPr lang="en-US"/>
          </a:p>
        </p:txBody>
      </p:sp>
      <p:sp>
        <p:nvSpPr>
          <p:cNvPr id="10" name="Freeform 10"/>
          <p:cNvSpPr/>
          <p:nvPr/>
        </p:nvSpPr>
        <p:spPr>
          <a:xfrm>
            <a:off x="12735459" y="1731165"/>
            <a:ext cx="6130056" cy="4114800"/>
          </a:xfrm>
          <a:custGeom>
            <a:avLst/>
            <a:gdLst/>
            <a:ahLst/>
            <a:cxnLst/>
            <a:rect l="l" t="t" r="r" b="b"/>
            <a:pathLst>
              <a:path w="6130056" h="4114800">
                <a:moveTo>
                  <a:pt x="0" y="0"/>
                </a:moveTo>
                <a:lnTo>
                  <a:pt x="6130056" y="0"/>
                </a:lnTo>
                <a:lnTo>
                  <a:pt x="613005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a:off x="10972800" y="7783129"/>
            <a:ext cx="7315200" cy="3035808"/>
          </a:xfrm>
          <a:custGeom>
            <a:avLst/>
            <a:gdLst/>
            <a:ahLst/>
            <a:cxnLst/>
            <a:rect l="l" t="t" r="r" b="b"/>
            <a:pathLst>
              <a:path w="7315200" h="3035808">
                <a:moveTo>
                  <a:pt x="0" y="0"/>
                </a:moveTo>
                <a:lnTo>
                  <a:pt x="7315200" y="0"/>
                </a:lnTo>
                <a:lnTo>
                  <a:pt x="7315200" y="3035808"/>
                </a:lnTo>
                <a:lnTo>
                  <a:pt x="0" y="303580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TextBox 12"/>
          <p:cNvSpPr txBox="1"/>
          <p:nvPr/>
        </p:nvSpPr>
        <p:spPr>
          <a:xfrm>
            <a:off x="2761061" y="626424"/>
            <a:ext cx="9974398" cy="1104742"/>
          </a:xfrm>
          <a:prstGeom prst="rect">
            <a:avLst/>
          </a:prstGeom>
        </p:spPr>
        <p:txBody>
          <a:bodyPr lIns="0" tIns="0" rIns="0" bIns="0" rtlCol="0" anchor="t">
            <a:spAutoFit/>
          </a:bodyPr>
          <a:lstStyle/>
          <a:p>
            <a:pPr algn="just">
              <a:lnSpc>
                <a:spcPts val="8933"/>
              </a:lnSpc>
            </a:pPr>
            <a:r>
              <a:rPr lang="en-US" sz="6381">
                <a:solidFill>
                  <a:srgbClr val="DB652B"/>
                </a:solidFill>
                <a:latin typeface="Roboto Condensed Bold"/>
              </a:rPr>
              <a:t>THÔNG ĐIỆP, BÀI HỌC</a:t>
            </a:r>
          </a:p>
        </p:txBody>
      </p:sp>
      <p:sp>
        <p:nvSpPr>
          <p:cNvPr id="13" name="TextBox 13"/>
          <p:cNvSpPr txBox="1"/>
          <p:nvPr/>
        </p:nvSpPr>
        <p:spPr>
          <a:xfrm>
            <a:off x="643253" y="2734453"/>
            <a:ext cx="12329954" cy="854075"/>
          </a:xfrm>
          <a:prstGeom prst="rect">
            <a:avLst/>
          </a:prstGeom>
        </p:spPr>
        <p:txBody>
          <a:bodyPr lIns="0" tIns="0" rIns="0" bIns="0" rtlCol="0" anchor="t">
            <a:spAutoFit/>
          </a:bodyPr>
          <a:lstStyle/>
          <a:p>
            <a:pPr marL="1079497" lvl="1" indent="-539749" algn="just">
              <a:lnSpc>
                <a:spcPts val="6999"/>
              </a:lnSpc>
              <a:buFont typeface="Arial"/>
              <a:buChar char="•"/>
            </a:pPr>
            <a:r>
              <a:rPr lang="en-US" sz="4999">
                <a:solidFill>
                  <a:srgbClr val="422C06"/>
                </a:solidFill>
                <a:latin typeface="Roboto Condensed"/>
              </a:rPr>
              <a:t>Trân trọng vẻ đẹp tâm hồn của người phụ nữ</a:t>
            </a:r>
          </a:p>
        </p:txBody>
      </p:sp>
      <p:grpSp>
        <p:nvGrpSpPr>
          <p:cNvPr id="14" name="Group 14"/>
          <p:cNvGrpSpPr/>
          <p:nvPr/>
        </p:nvGrpSpPr>
        <p:grpSpPr>
          <a:xfrm>
            <a:off x="787863" y="4429903"/>
            <a:ext cx="12418720" cy="2129725"/>
            <a:chOff x="0" y="0"/>
            <a:chExt cx="3420357" cy="586568"/>
          </a:xfrm>
        </p:grpSpPr>
        <p:sp>
          <p:nvSpPr>
            <p:cNvPr id="15" name="Freeform 15"/>
            <p:cNvSpPr/>
            <p:nvPr/>
          </p:nvSpPr>
          <p:spPr>
            <a:xfrm>
              <a:off x="0" y="0"/>
              <a:ext cx="3420358" cy="586568"/>
            </a:xfrm>
            <a:custGeom>
              <a:avLst/>
              <a:gdLst/>
              <a:ahLst/>
              <a:cxnLst/>
              <a:rect l="l" t="t" r="r" b="b"/>
              <a:pathLst>
                <a:path w="3420358" h="586568">
                  <a:moveTo>
                    <a:pt x="31794" y="0"/>
                  </a:moveTo>
                  <a:lnTo>
                    <a:pt x="3388564" y="0"/>
                  </a:lnTo>
                  <a:cubicBezTo>
                    <a:pt x="3396996" y="0"/>
                    <a:pt x="3405083" y="3350"/>
                    <a:pt x="3411045" y="9312"/>
                  </a:cubicBezTo>
                  <a:cubicBezTo>
                    <a:pt x="3417008" y="15275"/>
                    <a:pt x="3420358" y="23362"/>
                    <a:pt x="3420358" y="31794"/>
                  </a:cubicBezTo>
                  <a:lnTo>
                    <a:pt x="3420358" y="554774"/>
                  </a:lnTo>
                  <a:cubicBezTo>
                    <a:pt x="3420358" y="563206"/>
                    <a:pt x="3417008" y="571293"/>
                    <a:pt x="3411045" y="577255"/>
                  </a:cubicBezTo>
                  <a:cubicBezTo>
                    <a:pt x="3405083" y="583218"/>
                    <a:pt x="3396996" y="586568"/>
                    <a:pt x="3388564" y="586568"/>
                  </a:cubicBezTo>
                  <a:lnTo>
                    <a:pt x="31794" y="586568"/>
                  </a:lnTo>
                  <a:cubicBezTo>
                    <a:pt x="23362" y="586568"/>
                    <a:pt x="15275" y="583218"/>
                    <a:pt x="9312" y="577255"/>
                  </a:cubicBezTo>
                  <a:cubicBezTo>
                    <a:pt x="3350" y="571293"/>
                    <a:pt x="0" y="563206"/>
                    <a:pt x="0" y="554774"/>
                  </a:cubicBezTo>
                  <a:lnTo>
                    <a:pt x="0" y="31794"/>
                  </a:lnTo>
                  <a:cubicBezTo>
                    <a:pt x="0" y="23362"/>
                    <a:pt x="3350" y="15275"/>
                    <a:pt x="9312" y="9312"/>
                  </a:cubicBezTo>
                  <a:cubicBezTo>
                    <a:pt x="15275" y="3350"/>
                    <a:pt x="23362" y="0"/>
                    <a:pt x="31794" y="0"/>
                  </a:cubicBezTo>
                  <a:close/>
                </a:path>
              </a:pathLst>
            </a:custGeom>
            <a:solidFill>
              <a:srgbClr val="FFFDF5"/>
            </a:solidFill>
          </p:spPr>
          <p:txBody>
            <a:bodyPr/>
            <a:lstStyle/>
            <a:p>
              <a:endParaRPr lang="en-US"/>
            </a:p>
          </p:txBody>
        </p:sp>
        <p:sp>
          <p:nvSpPr>
            <p:cNvPr id="16" name="TextBox 16"/>
            <p:cNvSpPr txBox="1"/>
            <p:nvPr/>
          </p:nvSpPr>
          <p:spPr>
            <a:xfrm>
              <a:off x="0" y="0"/>
              <a:ext cx="3420357" cy="586568"/>
            </a:xfrm>
            <a:prstGeom prst="rect">
              <a:avLst/>
            </a:prstGeom>
          </p:spPr>
          <p:txBody>
            <a:bodyPr lIns="50800" tIns="50800" rIns="50800" bIns="50800" rtlCol="0" anchor="ctr"/>
            <a:lstStyle/>
            <a:p>
              <a:pPr algn="ctr">
                <a:lnSpc>
                  <a:spcPts val="2310"/>
                </a:lnSpc>
              </a:pPr>
              <a:endParaRPr/>
            </a:p>
          </p:txBody>
        </p:sp>
      </p:grpSp>
      <p:sp>
        <p:nvSpPr>
          <p:cNvPr id="17" name="TextBox 17"/>
          <p:cNvSpPr txBox="1"/>
          <p:nvPr/>
        </p:nvSpPr>
        <p:spPr>
          <a:xfrm>
            <a:off x="643253" y="4601779"/>
            <a:ext cx="12329954" cy="1739900"/>
          </a:xfrm>
          <a:prstGeom prst="rect">
            <a:avLst/>
          </a:prstGeom>
        </p:spPr>
        <p:txBody>
          <a:bodyPr lIns="0" tIns="0" rIns="0" bIns="0" rtlCol="0" anchor="t">
            <a:spAutoFit/>
          </a:bodyPr>
          <a:lstStyle/>
          <a:p>
            <a:pPr marL="1079497" lvl="1" indent="-539749" algn="just">
              <a:lnSpc>
                <a:spcPts val="6999"/>
              </a:lnSpc>
              <a:buFont typeface="Arial"/>
              <a:buChar char="•"/>
            </a:pPr>
            <a:r>
              <a:rPr lang="en-US" sz="4999">
                <a:solidFill>
                  <a:srgbClr val="422C06"/>
                </a:solidFill>
                <a:latin typeface="Roboto Condensed"/>
              </a:rPr>
              <a:t>Thói ghen tuông mù quáng sẽ trở thành tác nhân phá hoại hạnh phúc gia đình</a:t>
            </a:r>
          </a:p>
        </p:txBody>
      </p:sp>
      <p:grpSp>
        <p:nvGrpSpPr>
          <p:cNvPr id="18" name="Group 18"/>
          <p:cNvGrpSpPr/>
          <p:nvPr/>
        </p:nvGrpSpPr>
        <p:grpSpPr>
          <a:xfrm>
            <a:off x="787863" y="6826328"/>
            <a:ext cx="12418720" cy="2129725"/>
            <a:chOff x="0" y="0"/>
            <a:chExt cx="3420357" cy="586568"/>
          </a:xfrm>
        </p:grpSpPr>
        <p:sp>
          <p:nvSpPr>
            <p:cNvPr id="19" name="Freeform 19"/>
            <p:cNvSpPr/>
            <p:nvPr/>
          </p:nvSpPr>
          <p:spPr>
            <a:xfrm>
              <a:off x="0" y="0"/>
              <a:ext cx="3420358" cy="586568"/>
            </a:xfrm>
            <a:custGeom>
              <a:avLst/>
              <a:gdLst/>
              <a:ahLst/>
              <a:cxnLst/>
              <a:rect l="l" t="t" r="r" b="b"/>
              <a:pathLst>
                <a:path w="3420358" h="586568">
                  <a:moveTo>
                    <a:pt x="31794" y="0"/>
                  </a:moveTo>
                  <a:lnTo>
                    <a:pt x="3388564" y="0"/>
                  </a:lnTo>
                  <a:cubicBezTo>
                    <a:pt x="3396996" y="0"/>
                    <a:pt x="3405083" y="3350"/>
                    <a:pt x="3411045" y="9312"/>
                  </a:cubicBezTo>
                  <a:cubicBezTo>
                    <a:pt x="3417008" y="15275"/>
                    <a:pt x="3420358" y="23362"/>
                    <a:pt x="3420358" y="31794"/>
                  </a:cubicBezTo>
                  <a:lnTo>
                    <a:pt x="3420358" y="554774"/>
                  </a:lnTo>
                  <a:cubicBezTo>
                    <a:pt x="3420358" y="563206"/>
                    <a:pt x="3417008" y="571293"/>
                    <a:pt x="3411045" y="577255"/>
                  </a:cubicBezTo>
                  <a:cubicBezTo>
                    <a:pt x="3405083" y="583218"/>
                    <a:pt x="3396996" y="586568"/>
                    <a:pt x="3388564" y="586568"/>
                  </a:cubicBezTo>
                  <a:lnTo>
                    <a:pt x="31794" y="586568"/>
                  </a:lnTo>
                  <a:cubicBezTo>
                    <a:pt x="23362" y="586568"/>
                    <a:pt x="15275" y="583218"/>
                    <a:pt x="9312" y="577255"/>
                  </a:cubicBezTo>
                  <a:cubicBezTo>
                    <a:pt x="3350" y="571293"/>
                    <a:pt x="0" y="563206"/>
                    <a:pt x="0" y="554774"/>
                  </a:cubicBezTo>
                  <a:lnTo>
                    <a:pt x="0" y="31794"/>
                  </a:lnTo>
                  <a:cubicBezTo>
                    <a:pt x="0" y="23362"/>
                    <a:pt x="3350" y="15275"/>
                    <a:pt x="9312" y="9312"/>
                  </a:cubicBezTo>
                  <a:cubicBezTo>
                    <a:pt x="15275" y="3350"/>
                    <a:pt x="23362" y="0"/>
                    <a:pt x="31794" y="0"/>
                  </a:cubicBezTo>
                  <a:close/>
                </a:path>
              </a:pathLst>
            </a:custGeom>
            <a:solidFill>
              <a:srgbClr val="FFFDF5"/>
            </a:solidFill>
          </p:spPr>
          <p:txBody>
            <a:bodyPr/>
            <a:lstStyle/>
            <a:p>
              <a:endParaRPr lang="en-US"/>
            </a:p>
          </p:txBody>
        </p:sp>
        <p:sp>
          <p:nvSpPr>
            <p:cNvPr id="20" name="TextBox 20"/>
            <p:cNvSpPr txBox="1"/>
            <p:nvPr/>
          </p:nvSpPr>
          <p:spPr>
            <a:xfrm>
              <a:off x="0" y="0"/>
              <a:ext cx="3420357" cy="586568"/>
            </a:xfrm>
            <a:prstGeom prst="rect">
              <a:avLst/>
            </a:prstGeom>
          </p:spPr>
          <p:txBody>
            <a:bodyPr lIns="50800" tIns="50800" rIns="50800" bIns="50800" rtlCol="0" anchor="ctr"/>
            <a:lstStyle/>
            <a:p>
              <a:pPr algn="ctr">
                <a:lnSpc>
                  <a:spcPts val="2310"/>
                </a:lnSpc>
              </a:pPr>
              <a:endParaRPr/>
            </a:p>
          </p:txBody>
        </p:sp>
      </p:grpSp>
      <p:sp>
        <p:nvSpPr>
          <p:cNvPr id="21" name="TextBox 21"/>
          <p:cNvSpPr txBox="1"/>
          <p:nvPr/>
        </p:nvSpPr>
        <p:spPr>
          <a:xfrm>
            <a:off x="643253" y="6997778"/>
            <a:ext cx="12092205" cy="1739900"/>
          </a:xfrm>
          <a:prstGeom prst="rect">
            <a:avLst/>
          </a:prstGeom>
        </p:spPr>
        <p:txBody>
          <a:bodyPr lIns="0" tIns="0" rIns="0" bIns="0" rtlCol="0" anchor="t">
            <a:spAutoFit/>
          </a:bodyPr>
          <a:lstStyle/>
          <a:p>
            <a:pPr marL="1079497" lvl="1" indent="-539749" algn="just">
              <a:lnSpc>
                <a:spcPts val="6999"/>
              </a:lnSpc>
              <a:buFont typeface="Arial"/>
              <a:buChar char="•"/>
            </a:pPr>
            <a:r>
              <a:rPr lang="en-US" sz="4999">
                <a:solidFill>
                  <a:srgbClr val="422C06"/>
                </a:solidFill>
                <a:latin typeface="Roboto Condensed"/>
              </a:rPr>
              <a:t>Gia đình cần có sự lắng nghe, thấu hiểu lẫn nhau…</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21"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4254472" y="-760594"/>
            <a:ext cx="17904223" cy="11190139"/>
          </a:xfrm>
          <a:custGeom>
            <a:avLst/>
            <a:gdLst/>
            <a:ahLst/>
            <a:cxnLst/>
            <a:rect l="l" t="t" r="r" b="b"/>
            <a:pathLst>
              <a:path w="17904223" h="11190139">
                <a:moveTo>
                  <a:pt x="0" y="0"/>
                </a:moveTo>
                <a:lnTo>
                  <a:pt x="17904223" y="0"/>
                </a:lnTo>
                <a:lnTo>
                  <a:pt x="17904223" y="11190139"/>
                </a:lnTo>
                <a:lnTo>
                  <a:pt x="0" y="11190139"/>
                </a:lnTo>
                <a:lnTo>
                  <a:pt x="0" y="0"/>
                </a:lnTo>
                <a:close/>
              </a:path>
            </a:pathLst>
          </a:custGeom>
          <a:blipFill>
            <a:blip r:embed="rId3">
              <a:alphaModFix amt="21999"/>
            </a:blip>
            <a:stretch>
              <a:fillRect/>
            </a:stretch>
          </a:blipFill>
        </p:spPr>
        <p:txBody>
          <a:bodyPr/>
          <a:lstStyle/>
          <a:p>
            <a:endParaRPr lang="en-US"/>
          </a:p>
        </p:txBody>
      </p:sp>
      <p:grpSp>
        <p:nvGrpSpPr>
          <p:cNvPr id="4" name="Group 4"/>
          <p:cNvGrpSpPr/>
          <p:nvPr/>
        </p:nvGrpSpPr>
        <p:grpSpPr>
          <a:xfrm>
            <a:off x="-1120291" y="-760594"/>
            <a:ext cx="23278986" cy="11639562"/>
            <a:chOff x="0" y="0"/>
            <a:chExt cx="6131091" cy="3065564"/>
          </a:xfrm>
        </p:grpSpPr>
        <p:sp>
          <p:nvSpPr>
            <p:cNvPr id="5" name="Freeform 5"/>
            <p:cNvSpPr/>
            <p:nvPr/>
          </p:nvSpPr>
          <p:spPr>
            <a:xfrm>
              <a:off x="0" y="0"/>
              <a:ext cx="6131091" cy="3065564"/>
            </a:xfrm>
            <a:custGeom>
              <a:avLst/>
              <a:gdLst/>
              <a:ahLst/>
              <a:cxnLst/>
              <a:rect l="l" t="t" r="r" b="b"/>
              <a:pathLst>
                <a:path w="6131091" h="3065564">
                  <a:moveTo>
                    <a:pt x="16961" y="0"/>
                  </a:moveTo>
                  <a:lnTo>
                    <a:pt x="6114130" y="0"/>
                  </a:lnTo>
                  <a:cubicBezTo>
                    <a:pt x="6118628" y="0"/>
                    <a:pt x="6122942" y="1787"/>
                    <a:pt x="6126123" y="4968"/>
                  </a:cubicBezTo>
                  <a:cubicBezTo>
                    <a:pt x="6129304" y="8149"/>
                    <a:pt x="6131091" y="12463"/>
                    <a:pt x="6131091" y="16961"/>
                  </a:cubicBezTo>
                  <a:lnTo>
                    <a:pt x="6131091" y="3048602"/>
                  </a:lnTo>
                  <a:cubicBezTo>
                    <a:pt x="6131091" y="3053101"/>
                    <a:pt x="6129304" y="3057415"/>
                    <a:pt x="6126123" y="3060596"/>
                  </a:cubicBezTo>
                  <a:cubicBezTo>
                    <a:pt x="6122942" y="3063777"/>
                    <a:pt x="6118628" y="3065564"/>
                    <a:pt x="6114130" y="3065564"/>
                  </a:cubicBezTo>
                  <a:lnTo>
                    <a:pt x="16961" y="3065564"/>
                  </a:lnTo>
                  <a:cubicBezTo>
                    <a:pt x="12463" y="3065564"/>
                    <a:pt x="8149" y="3063777"/>
                    <a:pt x="4968" y="3060596"/>
                  </a:cubicBezTo>
                  <a:cubicBezTo>
                    <a:pt x="1787" y="3057415"/>
                    <a:pt x="0" y="3053101"/>
                    <a:pt x="0" y="3048602"/>
                  </a:cubicBezTo>
                  <a:lnTo>
                    <a:pt x="0" y="16961"/>
                  </a:lnTo>
                  <a:cubicBezTo>
                    <a:pt x="0" y="12463"/>
                    <a:pt x="1787" y="8149"/>
                    <a:pt x="4968" y="4968"/>
                  </a:cubicBezTo>
                  <a:cubicBezTo>
                    <a:pt x="8149" y="1787"/>
                    <a:pt x="12463" y="0"/>
                    <a:pt x="16961" y="0"/>
                  </a:cubicBezTo>
                  <a:close/>
                </a:path>
              </a:pathLst>
            </a:custGeom>
            <a:solidFill>
              <a:srgbClr val="000000">
                <a:alpha val="57647"/>
              </a:srgbClr>
            </a:solidFill>
          </p:spPr>
          <p:txBody>
            <a:bodyPr/>
            <a:lstStyle/>
            <a:p>
              <a:endParaRPr lang="en-US"/>
            </a:p>
          </p:txBody>
        </p:sp>
        <p:sp>
          <p:nvSpPr>
            <p:cNvPr id="6" name="TextBox 6"/>
            <p:cNvSpPr txBox="1"/>
            <p:nvPr/>
          </p:nvSpPr>
          <p:spPr>
            <a:xfrm>
              <a:off x="0" y="0"/>
              <a:ext cx="6131091" cy="3065564"/>
            </a:xfrm>
            <a:prstGeom prst="rect">
              <a:avLst/>
            </a:prstGeom>
          </p:spPr>
          <p:txBody>
            <a:bodyPr lIns="50800" tIns="50800" rIns="50800" bIns="50800" rtlCol="0" anchor="ctr"/>
            <a:lstStyle/>
            <a:p>
              <a:pPr algn="ctr">
                <a:lnSpc>
                  <a:spcPts val="2310"/>
                </a:lnSpc>
              </a:pPr>
              <a:endParaRPr/>
            </a:p>
          </p:txBody>
        </p:sp>
      </p:grpSp>
      <p:sp>
        <p:nvSpPr>
          <p:cNvPr id="7" name="TextBox 7"/>
          <p:cNvSpPr txBox="1"/>
          <p:nvPr/>
        </p:nvSpPr>
        <p:spPr>
          <a:xfrm>
            <a:off x="1549385" y="2295525"/>
            <a:ext cx="15709915" cy="4221480"/>
          </a:xfrm>
          <a:prstGeom prst="rect">
            <a:avLst/>
          </a:prstGeom>
        </p:spPr>
        <p:txBody>
          <a:bodyPr lIns="0" tIns="0" rIns="0" bIns="0" rtlCol="0" anchor="t">
            <a:spAutoFit/>
          </a:bodyPr>
          <a:lstStyle/>
          <a:p>
            <a:pPr algn="just">
              <a:lnSpc>
                <a:spcPts val="6719"/>
              </a:lnSpc>
            </a:pPr>
            <a:r>
              <a:rPr lang="en-US" sz="4799">
                <a:solidFill>
                  <a:srgbClr val="FFFFFF"/>
                </a:solidFill>
                <a:latin typeface="Roboto Condensed Italics"/>
              </a:rPr>
              <a:t>Chuyện người con gái Nam Xương</a:t>
            </a:r>
            <a:r>
              <a:rPr lang="en-US" sz="4799">
                <a:solidFill>
                  <a:srgbClr val="FFFFFF"/>
                </a:solidFill>
                <a:latin typeface="Roboto Condensed"/>
              </a:rPr>
              <a:t> cùng </a:t>
            </a:r>
            <a:r>
              <a:rPr lang="en-US" sz="4799">
                <a:solidFill>
                  <a:srgbClr val="FFFFFF"/>
                </a:solidFill>
                <a:latin typeface="Roboto Condensed Italics"/>
              </a:rPr>
              <a:t>Truyền kì mạn lục</a:t>
            </a:r>
            <a:r>
              <a:rPr lang="en-US" sz="4799">
                <a:solidFill>
                  <a:srgbClr val="FFFFFF"/>
                </a:solidFill>
                <a:latin typeface="Roboto Condensed"/>
              </a:rPr>
              <a:t> mở đầu cho nhiều tác phẩm có giá trị về sau cùng nói lên nỗi khổ hạnh của người phụ nữ trong xã hội phong kiến như </a:t>
            </a:r>
            <a:r>
              <a:rPr lang="en-US" sz="4799">
                <a:solidFill>
                  <a:srgbClr val="FFFFFF"/>
                </a:solidFill>
                <a:latin typeface="Roboto Condensed Bold Italics"/>
              </a:rPr>
              <a:t>Sơ kính tân trang, Chinh phụ ngâm, Cung oán ngâm, Truyện Kiều, …</a:t>
            </a:r>
          </a:p>
          <a:p>
            <a:pPr algn="just">
              <a:lnSpc>
                <a:spcPts val="6719"/>
              </a:lnSpc>
            </a:pPr>
            <a:endParaRPr lang="en-US" sz="4799">
              <a:solidFill>
                <a:srgbClr val="FFFFFF"/>
              </a:solidFill>
              <a:latin typeface="Roboto Condensed Bold Italics"/>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4254472" y="-760594"/>
            <a:ext cx="17904223" cy="11190139"/>
          </a:xfrm>
          <a:custGeom>
            <a:avLst/>
            <a:gdLst/>
            <a:ahLst/>
            <a:cxnLst/>
            <a:rect l="l" t="t" r="r" b="b"/>
            <a:pathLst>
              <a:path w="17904223" h="11190139">
                <a:moveTo>
                  <a:pt x="0" y="0"/>
                </a:moveTo>
                <a:lnTo>
                  <a:pt x="17904223" y="0"/>
                </a:lnTo>
                <a:lnTo>
                  <a:pt x="17904223" y="11190139"/>
                </a:lnTo>
                <a:lnTo>
                  <a:pt x="0" y="11190139"/>
                </a:lnTo>
                <a:lnTo>
                  <a:pt x="0" y="0"/>
                </a:lnTo>
                <a:close/>
              </a:path>
            </a:pathLst>
          </a:custGeom>
          <a:blipFill>
            <a:blip r:embed="rId3">
              <a:alphaModFix amt="21999"/>
            </a:blip>
            <a:stretch>
              <a:fillRect/>
            </a:stretch>
          </a:blipFill>
        </p:spPr>
        <p:txBody>
          <a:bodyPr/>
          <a:lstStyle/>
          <a:p>
            <a:endParaRPr lang="en-US"/>
          </a:p>
        </p:txBody>
      </p:sp>
      <p:grpSp>
        <p:nvGrpSpPr>
          <p:cNvPr id="4" name="Group 4"/>
          <p:cNvGrpSpPr/>
          <p:nvPr/>
        </p:nvGrpSpPr>
        <p:grpSpPr>
          <a:xfrm>
            <a:off x="-1120291" y="-760594"/>
            <a:ext cx="23278986" cy="11639562"/>
            <a:chOff x="0" y="0"/>
            <a:chExt cx="6131091" cy="3065564"/>
          </a:xfrm>
        </p:grpSpPr>
        <p:sp>
          <p:nvSpPr>
            <p:cNvPr id="5" name="Freeform 5"/>
            <p:cNvSpPr/>
            <p:nvPr/>
          </p:nvSpPr>
          <p:spPr>
            <a:xfrm>
              <a:off x="0" y="0"/>
              <a:ext cx="6131091" cy="3065564"/>
            </a:xfrm>
            <a:custGeom>
              <a:avLst/>
              <a:gdLst/>
              <a:ahLst/>
              <a:cxnLst/>
              <a:rect l="l" t="t" r="r" b="b"/>
              <a:pathLst>
                <a:path w="6131091" h="3065564">
                  <a:moveTo>
                    <a:pt x="16961" y="0"/>
                  </a:moveTo>
                  <a:lnTo>
                    <a:pt x="6114130" y="0"/>
                  </a:lnTo>
                  <a:cubicBezTo>
                    <a:pt x="6118628" y="0"/>
                    <a:pt x="6122942" y="1787"/>
                    <a:pt x="6126123" y="4968"/>
                  </a:cubicBezTo>
                  <a:cubicBezTo>
                    <a:pt x="6129304" y="8149"/>
                    <a:pt x="6131091" y="12463"/>
                    <a:pt x="6131091" y="16961"/>
                  </a:cubicBezTo>
                  <a:lnTo>
                    <a:pt x="6131091" y="3048602"/>
                  </a:lnTo>
                  <a:cubicBezTo>
                    <a:pt x="6131091" y="3053101"/>
                    <a:pt x="6129304" y="3057415"/>
                    <a:pt x="6126123" y="3060596"/>
                  </a:cubicBezTo>
                  <a:cubicBezTo>
                    <a:pt x="6122942" y="3063777"/>
                    <a:pt x="6118628" y="3065564"/>
                    <a:pt x="6114130" y="3065564"/>
                  </a:cubicBezTo>
                  <a:lnTo>
                    <a:pt x="16961" y="3065564"/>
                  </a:lnTo>
                  <a:cubicBezTo>
                    <a:pt x="12463" y="3065564"/>
                    <a:pt x="8149" y="3063777"/>
                    <a:pt x="4968" y="3060596"/>
                  </a:cubicBezTo>
                  <a:cubicBezTo>
                    <a:pt x="1787" y="3057415"/>
                    <a:pt x="0" y="3053101"/>
                    <a:pt x="0" y="3048602"/>
                  </a:cubicBezTo>
                  <a:lnTo>
                    <a:pt x="0" y="16961"/>
                  </a:lnTo>
                  <a:cubicBezTo>
                    <a:pt x="0" y="12463"/>
                    <a:pt x="1787" y="8149"/>
                    <a:pt x="4968" y="4968"/>
                  </a:cubicBezTo>
                  <a:cubicBezTo>
                    <a:pt x="8149" y="1787"/>
                    <a:pt x="12463" y="0"/>
                    <a:pt x="16961" y="0"/>
                  </a:cubicBezTo>
                  <a:close/>
                </a:path>
              </a:pathLst>
            </a:custGeom>
            <a:solidFill>
              <a:srgbClr val="000000">
                <a:alpha val="57647"/>
              </a:srgbClr>
            </a:solidFill>
          </p:spPr>
          <p:txBody>
            <a:bodyPr/>
            <a:lstStyle/>
            <a:p>
              <a:endParaRPr lang="en-US"/>
            </a:p>
          </p:txBody>
        </p:sp>
        <p:sp>
          <p:nvSpPr>
            <p:cNvPr id="6" name="TextBox 6"/>
            <p:cNvSpPr txBox="1"/>
            <p:nvPr/>
          </p:nvSpPr>
          <p:spPr>
            <a:xfrm>
              <a:off x="0" y="0"/>
              <a:ext cx="6131091" cy="3065564"/>
            </a:xfrm>
            <a:prstGeom prst="rect">
              <a:avLst/>
            </a:prstGeom>
          </p:spPr>
          <p:txBody>
            <a:bodyPr lIns="50800" tIns="50800" rIns="50800" bIns="50800" rtlCol="0" anchor="ctr"/>
            <a:lstStyle/>
            <a:p>
              <a:pPr algn="ctr">
                <a:lnSpc>
                  <a:spcPts val="2310"/>
                </a:lnSpc>
              </a:pPr>
              <a:endParaRPr/>
            </a:p>
          </p:txBody>
        </p:sp>
      </p:grpSp>
      <p:sp>
        <p:nvSpPr>
          <p:cNvPr id="7" name="TextBox 7"/>
          <p:cNvSpPr txBox="1"/>
          <p:nvPr/>
        </p:nvSpPr>
        <p:spPr>
          <a:xfrm>
            <a:off x="5039461" y="1642109"/>
            <a:ext cx="15709915" cy="8644891"/>
          </a:xfrm>
          <a:prstGeom prst="rect">
            <a:avLst/>
          </a:prstGeom>
        </p:spPr>
        <p:txBody>
          <a:bodyPr lIns="0" tIns="0" rIns="0" bIns="0" rtlCol="0" anchor="t">
            <a:spAutoFit/>
          </a:bodyPr>
          <a:lstStyle/>
          <a:p>
            <a:pPr algn="just">
              <a:lnSpc>
                <a:spcPts val="7559"/>
              </a:lnSpc>
            </a:pPr>
            <a:r>
              <a:rPr lang="en-US" sz="5399">
                <a:solidFill>
                  <a:srgbClr val="FFFFFF"/>
                </a:solidFill>
                <a:latin typeface="#9Slide05 Braxton Regular"/>
              </a:rPr>
              <a:t>Nghi ngút đầu ghềnh toả khói hương,</a:t>
            </a:r>
          </a:p>
          <a:p>
            <a:pPr algn="just">
              <a:lnSpc>
                <a:spcPts val="7559"/>
              </a:lnSpc>
            </a:pPr>
            <a:r>
              <a:rPr lang="en-US" sz="5399">
                <a:solidFill>
                  <a:srgbClr val="FFFFFF"/>
                </a:solidFill>
                <a:latin typeface="#9Slide05 Braxton Regular"/>
              </a:rPr>
              <a:t>Miếu ai như miếu vợ chàng Trương.</a:t>
            </a:r>
          </a:p>
          <a:p>
            <a:pPr algn="just">
              <a:lnSpc>
                <a:spcPts val="7559"/>
              </a:lnSpc>
            </a:pPr>
            <a:r>
              <a:rPr lang="en-US" sz="5399">
                <a:solidFill>
                  <a:srgbClr val="FFFFFF"/>
                </a:solidFill>
                <a:latin typeface="#9Slide05 Braxton Regular"/>
              </a:rPr>
              <a:t>Bóng đèn dầu nhẫn đừng nghe trẻ,</a:t>
            </a:r>
          </a:p>
          <a:p>
            <a:pPr algn="just">
              <a:lnSpc>
                <a:spcPts val="7559"/>
              </a:lnSpc>
            </a:pPr>
            <a:r>
              <a:rPr lang="en-US" sz="5399">
                <a:solidFill>
                  <a:srgbClr val="FFFFFF"/>
                </a:solidFill>
                <a:latin typeface="#9Slide05 Braxton Regular"/>
              </a:rPr>
              <a:t>Cung nước chi cho luỵ đến nàng.</a:t>
            </a:r>
          </a:p>
          <a:p>
            <a:pPr algn="just">
              <a:lnSpc>
                <a:spcPts val="7559"/>
              </a:lnSpc>
            </a:pPr>
            <a:r>
              <a:rPr lang="en-US" sz="5399">
                <a:solidFill>
                  <a:srgbClr val="FFFFFF"/>
                </a:solidFill>
                <a:latin typeface="#9Slide05 Braxton Regular"/>
              </a:rPr>
              <a:t>Chứng quả đã đôi vầng nhật nguyệt,</a:t>
            </a:r>
          </a:p>
          <a:p>
            <a:pPr algn="just">
              <a:lnSpc>
                <a:spcPts val="7559"/>
              </a:lnSpc>
            </a:pPr>
            <a:r>
              <a:rPr lang="en-US" sz="5399">
                <a:solidFill>
                  <a:srgbClr val="FFFFFF"/>
                </a:solidFill>
                <a:latin typeface="#9Slide05 Braxton Regular"/>
              </a:rPr>
              <a:t>Giải oan chi lọ mấy đàn tràng?</a:t>
            </a:r>
          </a:p>
          <a:p>
            <a:pPr algn="just">
              <a:lnSpc>
                <a:spcPts val="7559"/>
              </a:lnSpc>
            </a:pPr>
            <a:r>
              <a:rPr lang="en-US" sz="5399">
                <a:solidFill>
                  <a:srgbClr val="FFFFFF"/>
                </a:solidFill>
                <a:latin typeface="#9Slide05 Braxton Regular"/>
              </a:rPr>
              <a:t>Qua đây mới biết nguồn cơn ấy,</a:t>
            </a:r>
          </a:p>
          <a:p>
            <a:pPr algn="just">
              <a:lnSpc>
                <a:spcPts val="7559"/>
              </a:lnSpc>
            </a:pPr>
            <a:r>
              <a:rPr lang="en-US" sz="5399">
                <a:solidFill>
                  <a:srgbClr val="FFFFFF"/>
                </a:solidFill>
                <a:latin typeface="#9Slide05 Braxton Regular"/>
              </a:rPr>
              <a:t>Khá trách chàng Trương khéo phũ phàng.</a:t>
            </a:r>
          </a:p>
          <a:p>
            <a:pPr algn="just">
              <a:lnSpc>
                <a:spcPts val="7559"/>
              </a:lnSpc>
            </a:pPr>
            <a:endParaRPr lang="en-US" sz="5399">
              <a:solidFill>
                <a:srgbClr val="FFFFFF"/>
              </a:solidFill>
              <a:latin typeface="#9Slide05 Braxton Regular"/>
            </a:endParaRPr>
          </a:p>
        </p:txBody>
      </p:sp>
      <p:sp>
        <p:nvSpPr>
          <p:cNvPr id="8" name="Freeform 8"/>
          <p:cNvSpPr/>
          <p:nvPr/>
        </p:nvSpPr>
        <p:spPr>
          <a:xfrm>
            <a:off x="2803194" y="806596"/>
            <a:ext cx="1807269" cy="1287679"/>
          </a:xfrm>
          <a:custGeom>
            <a:avLst/>
            <a:gdLst/>
            <a:ahLst/>
            <a:cxnLst/>
            <a:rect l="l" t="t" r="r" b="b"/>
            <a:pathLst>
              <a:path w="1807269" h="1287679">
                <a:moveTo>
                  <a:pt x="0" y="0"/>
                </a:moveTo>
                <a:lnTo>
                  <a:pt x="1807269" y="0"/>
                </a:lnTo>
                <a:lnTo>
                  <a:pt x="1807269" y="1287680"/>
                </a:lnTo>
                <a:lnTo>
                  <a:pt x="0" y="12876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TextBox 9"/>
          <p:cNvSpPr txBox="1"/>
          <p:nvPr/>
        </p:nvSpPr>
        <p:spPr>
          <a:xfrm>
            <a:off x="14830354" y="3773488"/>
            <a:ext cx="2686407" cy="2635250"/>
          </a:xfrm>
          <a:prstGeom prst="rect">
            <a:avLst/>
          </a:prstGeom>
        </p:spPr>
        <p:txBody>
          <a:bodyPr lIns="0" tIns="0" rIns="0" bIns="0" rtlCol="0" anchor="t">
            <a:spAutoFit/>
          </a:bodyPr>
          <a:lstStyle/>
          <a:p>
            <a:pPr algn="l">
              <a:lnSpc>
                <a:spcPts val="7000"/>
              </a:lnSpc>
            </a:pPr>
            <a:r>
              <a:rPr lang="en-US" sz="5000">
                <a:solidFill>
                  <a:srgbClr val="FFFFFF"/>
                </a:solidFill>
                <a:latin typeface="Fraunces Bold"/>
              </a:rPr>
              <a:t>LÝ </a:t>
            </a:r>
          </a:p>
          <a:p>
            <a:pPr algn="l">
              <a:lnSpc>
                <a:spcPts val="7000"/>
              </a:lnSpc>
            </a:pPr>
            <a:r>
              <a:rPr lang="en-US" sz="5000">
                <a:solidFill>
                  <a:srgbClr val="FFFFFF"/>
                </a:solidFill>
                <a:latin typeface="Fraunces Bold"/>
              </a:rPr>
              <a:t>THÁNH </a:t>
            </a:r>
          </a:p>
          <a:p>
            <a:pPr algn="l">
              <a:lnSpc>
                <a:spcPts val="7000"/>
              </a:lnSpc>
            </a:pPr>
            <a:r>
              <a:rPr lang="en-US" sz="5000">
                <a:solidFill>
                  <a:srgbClr val="FFFFFF"/>
                </a:solidFill>
                <a:latin typeface="Fraunces Bold"/>
              </a:rPr>
              <a:t>TÔNG</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9144000" y="1649974"/>
            <a:ext cx="8115300" cy="8475509"/>
          </a:xfrm>
          <a:custGeom>
            <a:avLst/>
            <a:gdLst/>
            <a:ahLst/>
            <a:cxnLst/>
            <a:rect l="l" t="t" r="r" b="b"/>
            <a:pathLst>
              <a:path w="8115300" h="8475509">
                <a:moveTo>
                  <a:pt x="0" y="0"/>
                </a:moveTo>
                <a:lnTo>
                  <a:pt x="8115300" y="0"/>
                </a:lnTo>
                <a:lnTo>
                  <a:pt x="8115300" y="8475509"/>
                </a:lnTo>
                <a:lnTo>
                  <a:pt x="0" y="84755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378458" y="356907"/>
            <a:ext cx="12781843" cy="1210237"/>
          </a:xfrm>
          <a:prstGeom prst="rect">
            <a:avLst/>
          </a:prstGeom>
        </p:spPr>
        <p:txBody>
          <a:bodyPr lIns="0" tIns="0" rIns="0" bIns="0" rtlCol="0" anchor="t">
            <a:spAutoFit/>
          </a:bodyPr>
          <a:lstStyle/>
          <a:p>
            <a:pPr algn="ctr">
              <a:lnSpc>
                <a:spcPts val="9939"/>
              </a:lnSpc>
            </a:pPr>
            <a:r>
              <a:rPr lang="en-US" sz="7099">
                <a:solidFill>
                  <a:srgbClr val="535254"/>
                </a:solidFill>
                <a:latin typeface="Fraunces Bold"/>
              </a:rPr>
              <a:t>I. TRI THỨC ĐỌC HIỂU</a:t>
            </a:r>
          </a:p>
        </p:txBody>
      </p:sp>
      <p:sp>
        <p:nvSpPr>
          <p:cNvPr id="5" name="TextBox 5"/>
          <p:cNvSpPr txBox="1"/>
          <p:nvPr/>
        </p:nvSpPr>
        <p:spPr>
          <a:xfrm>
            <a:off x="9767601" y="2818129"/>
            <a:ext cx="6868097" cy="6440171"/>
          </a:xfrm>
          <a:prstGeom prst="rect">
            <a:avLst/>
          </a:prstGeom>
        </p:spPr>
        <p:txBody>
          <a:bodyPr lIns="0" tIns="0" rIns="0" bIns="0" rtlCol="0" anchor="t">
            <a:spAutoFit/>
          </a:bodyPr>
          <a:lstStyle/>
          <a:p>
            <a:pPr algn="just">
              <a:lnSpc>
                <a:spcPts val="7279"/>
              </a:lnSpc>
            </a:pPr>
            <a:r>
              <a:rPr lang="en-US" sz="5199" dirty="0" err="1">
                <a:solidFill>
                  <a:srgbClr val="394D57"/>
                </a:solidFill>
                <a:latin typeface="Roboto Condensed"/>
              </a:rPr>
              <a:t>Truyện</a:t>
            </a:r>
            <a:r>
              <a:rPr lang="en-US" sz="5199" dirty="0">
                <a:solidFill>
                  <a:srgbClr val="394D57"/>
                </a:solidFill>
                <a:latin typeface="Roboto Condensed"/>
              </a:rPr>
              <a:t> </a:t>
            </a:r>
            <a:r>
              <a:rPr lang="en-US" sz="5199" dirty="0" err="1">
                <a:solidFill>
                  <a:srgbClr val="394D57"/>
                </a:solidFill>
                <a:latin typeface="Roboto Condensed"/>
              </a:rPr>
              <a:t>truyền</a:t>
            </a:r>
            <a:r>
              <a:rPr lang="en-US" sz="5199" dirty="0">
                <a:solidFill>
                  <a:srgbClr val="394D57"/>
                </a:solidFill>
                <a:latin typeface="Roboto Condensed"/>
              </a:rPr>
              <a:t> </a:t>
            </a:r>
            <a:r>
              <a:rPr lang="en-US" sz="5199" dirty="0" err="1">
                <a:solidFill>
                  <a:srgbClr val="394D57"/>
                </a:solidFill>
                <a:latin typeface="Roboto Condensed"/>
              </a:rPr>
              <a:t>kì</a:t>
            </a:r>
            <a:r>
              <a:rPr lang="en-US" sz="5199" dirty="0">
                <a:solidFill>
                  <a:srgbClr val="394D57"/>
                </a:solidFill>
                <a:latin typeface="Roboto Condensed"/>
              </a:rPr>
              <a:t> </a:t>
            </a:r>
            <a:r>
              <a:rPr lang="en-US" sz="5199" dirty="0" err="1">
                <a:solidFill>
                  <a:srgbClr val="394D57"/>
                </a:solidFill>
                <a:latin typeface="Roboto Condensed"/>
              </a:rPr>
              <a:t>thuộc</a:t>
            </a:r>
            <a:r>
              <a:rPr lang="en-US" sz="5199" dirty="0">
                <a:solidFill>
                  <a:srgbClr val="394D57"/>
                </a:solidFill>
                <a:latin typeface="Roboto Condensed"/>
              </a:rPr>
              <a:t> </a:t>
            </a:r>
            <a:r>
              <a:rPr lang="en-US" sz="5199" dirty="0" err="1">
                <a:solidFill>
                  <a:srgbClr val="394D57"/>
                </a:solidFill>
                <a:latin typeface="Roboto Condensed"/>
              </a:rPr>
              <a:t>bộ</a:t>
            </a:r>
            <a:r>
              <a:rPr lang="en-US" sz="5199" dirty="0">
                <a:solidFill>
                  <a:srgbClr val="394D57"/>
                </a:solidFill>
                <a:latin typeface="Roboto Condensed"/>
              </a:rPr>
              <a:t> </a:t>
            </a:r>
            <a:r>
              <a:rPr lang="en-US" sz="5199" dirty="0" err="1">
                <a:solidFill>
                  <a:srgbClr val="394D57"/>
                </a:solidFill>
                <a:latin typeface="Roboto Condensed"/>
              </a:rPr>
              <a:t>phận</a:t>
            </a:r>
            <a:r>
              <a:rPr lang="en-US" sz="5199" dirty="0">
                <a:solidFill>
                  <a:srgbClr val="394D57"/>
                </a:solidFill>
                <a:latin typeface="Roboto Condensed"/>
              </a:rPr>
              <a:t> </a:t>
            </a:r>
            <a:r>
              <a:rPr lang="en-US" sz="5199" dirty="0" err="1">
                <a:solidFill>
                  <a:srgbClr val="394D57"/>
                </a:solidFill>
                <a:latin typeface="Roboto Condensed"/>
              </a:rPr>
              <a:t>văn</a:t>
            </a:r>
            <a:r>
              <a:rPr lang="en-US" sz="5199" dirty="0">
                <a:solidFill>
                  <a:srgbClr val="394D57"/>
                </a:solidFill>
                <a:latin typeface="Roboto Condensed"/>
              </a:rPr>
              <a:t> </a:t>
            </a:r>
            <a:r>
              <a:rPr lang="en-US" sz="5199" dirty="0" err="1">
                <a:solidFill>
                  <a:srgbClr val="394D57"/>
                </a:solidFill>
                <a:latin typeface="Roboto Condensed"/>
              </a:rPr>
              <a:t>học</a:t>
            </a:r>
            <a:r>
              <a:rPr lang="en-US" sz="5199" dirty="0">
                <a:solidFill>
                  <a:srgbClr val="394D57"/>
                </a:solidFill>
                <a:latin typeface="Roboto Condensed"/>
              </a:rPr>
              <a:t> </a:t>
            </a:r>
            <a:r>
              <a:rPr lang="en-US" sz="5199" dirty="0" err="1">
                <a:solidFill>
                  <a:srgbClr val="394D57"/>
                </a:solidFill>
                <a:latin typeface="Roboto Condensed"/>
              </a:rPr>
              <a:t>viết</a:t>
            </a:r>
            <a:r>
              <a:rPr lang="en-US" sz="5199" dirty="0">
                <a:solidFill>
                  <a:srgbClr val="394D57"/>
                </a:solidFill>
                <a:latin typeface="Roboto Condensed"/>
              </a:rPr>
              <a:t>, </a:t>
            </a:r>
            <a:r>
              <a:rPr lang="en-US" sz="5199" dirty="0" err="1">
                <a:solidFill>
                  <a:srgbClr val="394D57"/>
                </a:solidFill>
                <a:latin typeface="Roboto Condensed"/>
              </a:rPr>
              <a:t>tuy</a:t>
            </a:r>
            <a:r>
              <a:rPr lang="en-US" sz="5199" dirty="0">
                <a:solidFill>
                  <a:srgbClr val="394D57"/>
                </a:solidFill>
                <a:latin typeface="Roboto Condensed"/>
              </a:rPr>
              <a:t> </a:t>
            </a:r>
            <a:r>
              <a:rPr lang="en-US" sz="5199" dirty="0" err="1">
                <a:solidFill>
                  <a:srgbClr val="394D57"/>
                </a:solidFill>
                <a:latin typeface="Roboto Condensed"/>
              </a:rPr>
              <a:t>nhiên</a:t>
            </a:r>
            <a:r>
              <a:rPr lang="en-US" sz="5199" dirty="0">
                <a:solidFill>
                  <a:srgbClr val="394D57"/>
                </a:solidFill>
                <a:latin typeface="Roboto Condensed"/>
              </a:rPr>
              <a:t>, </a:t>
            </a:r>
            <a:r>
              <a:rPr lang="en-US" sz="5199" dirty="0" err="1">
                <a:solidFill>
                  <a:srgbClr val="394D57"/>
                </a:solidFill>
                <a:latin typeface="Roboto Condensed"/>
              </a:rPr>
              <a:t>trong</a:t>
            </a:r>
            <a:r>
              <a:rPr lang="en-US" sz="5199" dirty="0">
                <a:solidFill>
                  <a:srgbClr val="394D57"/>
                </a:solidFill>
                <a:latin typeface="Roboto Condensed"/>
              </a:rPr>
              <a:t> </a:t>
            </a:r>
            <a:r>
              <a:rPr lang="en-US" sz="5199" dirty="0" err="1">
                <a:solidFill>
                  <a:srgbClr val="394D57"/>
                </a:solidFill>
                <a:latin typeface="Roboto Condensed"/>
              </a:rPr>
              <a:t>quá</a:t>
            </a:r>
            <a:r>
              <a:rPr lang="en-US" sz="5199" dirty="0">
                <a:solidFill>
                  <a:srgbClr val="394D57"/>
                </a:solidFill>
                <a:latin typeface="Roboto Condensed"/>
              </a:rPr>
              <a:t> </a:t>
            </a:r>
            <a:r>
              <a:rPr lang="en-US" sz="5199" dirty="0" err="1">
                <a:solidFill>
                  <a:srgbClr val="394D57"/>
                </a:solidFill>
                <a:latin typeface="Roboto Condensed"/>
              </a:rPr>
              <a:t>trình</a:t>
            </a:r>
            <a:r>
              <a:rPr lang="en-US" sz="5199" dirty="0">
                <a:solidFill>
                  <a:srgbClr val="394D57"/>
                </a:solidFill>
                <a:latin typeface="Roboto Condensed"/>
              </a:rPr>
              <a:t> </a:t>
            </a:r>
            <a:r>
              <a:rPr lang="en-US" sz="5199" dirty="0" err="1">
                <a:solidFill>
                  <a:srgbClr val="394D57"/>
                </a:solidFill>
                <a:latin typeface="Roboto Condensed"/>
              </a:rPr>
              <a:t>sáng</a:t>
            </a:r>
            <a:r>
              <a:rPr lang="en-US" sz="5199" dirty="0">
                <a:solidFill>
                  <a:srgbClr val="394D57"/>
                </a:solidFill>
                <a:latin typeface="Roboto Condensed"/>
              </a:rPr>
              <a:t> </a:t>
            </a:r>
            <a:r>
              <a:rPr lang="en-US" sz="5199" dirty="0" err="1">
                <a:solidFill>
                  <a:srgbClr val="394D57"/>
                </a:solidFill>
                <a:latin typeface="Roboto Condensed"/>
              </a:rPr>
              <a:t>tạo</a:t>
            </a:r>
            <a:r>
              <a:rPr lang="en-US" sz="5199" dirty="0">
                <a:solidFill>
                  <a:srgbClr val="394D57"/>
                </a:solidFill>
                <a:latin typeface="Roboto Condensed"/>
              </a:rPr>
              <a:t>, </a:t>
            </a:r>
            <a:r>
              <a:rPr lang="en-US" sz="5199" dirty="0" err="1">
                <a:solidFill>
                  <a:srgbClr val="394D57"/>
                </a:solidFill>
                <a:latin typeface="Roboto Condensed"/>
              </a:rPr>
              <a:t>các</a:t>
            </a:r>
            <a:r>
              <a:rPr lang="en-US" sz="5199" dirty="0">
                <a:solidFill>
                  <a:srgbClr val="394D57"/>
                </a:solidFill>
                <a:latin typeface="Roboto Condensed"/>
              </a:rPr>
              <a:t> </a:t>
            </a:r>
            <a:r>
              <a:rPr lang="en-US" sz="5199" dirty="0" err="1">
                <a:solidFill>
                  <a:srgbClr val="394D57"/>
                </a:solidFill>
                <a:latin typeface="Roboto Condensed"/>
              </a:rPr>
              <a:t>tác</a:t>
            </a:r>
            <a:r>
              <a:rPr lang="en-US" sz="5199" dirty="0">
                <a:solidFill>
                  <a:srgbClr val="394D57"/>
                </a:solidFill>
                <a:latin typeface="Roboto Condensed"/>
              </a:rPr>
              <a:t> </a:t>
            </a:r>
            <a:r>
              <a:rPr lang="en-US" sz="5199" dirty="0" err="1">
                <a:solidFill>
                  <a:srgbClr val="394D57"/>
                </a:solidFill>
                <a:latin typeface="Roboto Condensed"/>
              </a:rPr>
              <a:t>giả</a:t>
            </a:r>
            <a:r>
              <a:rPr lang="en-US" sz="5199" dirty="0">
                <a:solidFill>
                  <a:srgbClr val="394D57"/>
                </a:solidFill>
                <a:latin typeface="Roboto Condensed"/>
              </a:rPr>
              <a:t> </a:t>
            </a:r>
            <a:r>
              <a:rPr lang="en-US" sz="5199" dirty="0" err="1">
                <a:solidFill>
                  <a:srgbClr val="394D57"/>
                </a:solidFill>
                <a:latin typeface="Roboto Condensed"/>
              </a:rPr>
              <a:t>cũng</a:t>
            </a:r>
            <a:r>
              <a:rPr lang="en-US" sz="5199" dirty="0">
                <a:solidFill>
                  <a:srgbClr val="394D57"/>
                </a:solidFill>
                <a:latin typeface="Roboto Condensed"/>
              </a:rPr>
              <a:t> </a:t>
            </a:r>
            <a:r>
              <a:rPr lang="en-US" sz="5199" dirty="0" err="1">
                <a:solidFill>
                  <a:srgbClr val="394D57"/>
                </a:solidFill>
                <a:latin typeface="Roboto Condensed"/>
              </a:rPr>
              <a:t>sử</a:t>
            </a:r>
            <a:r>
              <a:rPr lang="en-US" sz="5199" dirty="0">
                <a:solidFill>
                  <a:srgbClr val="394D57"/>
                </a:solidFill>
                <a:latin typeface="Roboto Condensed"/>
              </a:rPr>
              <a:t> </a:t>
            </a:r>
            <a:r>
              <a:rPr lang="en-US" sz="5199" dirty="0" err="1">
                <a:solidFill>
                  <a:srgbClr val="394D57"/>
                </a:solidFill>
                <a:latin typeface="Roboto Condensed"/>
              </a:rPr>
              <a:t>dụng</a:t>
            </a:r>
            <a:r>
              <a:rPr lang="en-US" sz="5199" dirty="0">
                <a:solidFill>
                  <a:srgbClr val="394D57"/>
                </a:solidFill>
                <a:latin typeface="Roboto Condensed"/>
              </a:rPr>
              <a:t> </a:t>
            </a:r>
            <a:r>
              <a:rPr lang="en-US" sz="5199" dirty="0" err="1">
                <a:solidFill>
                  <a:srgbClr val="394D57"/>
                </a:solidFill>
                <a:latin typeface="Roboto Condensed"/>
              </a:rPr>
              <a:t>nhiều</a:t>
            </a:r>
            <a:r>
              <a:rPr lang="en-US" sz="5199" dirty="0">
                <a:solidFill>
                  <a:srgbClr val="394D57"/>
                </a:solidFill>
                <a:latin typeface="Roboto Condensed"/>
              </a:rPr>
              <a:t> </a:t>
            </a:r>
            <a:r>
              <a:rPr lang="en-US" sz="5199" dirty="0" err="1">
                <a:solidFill>
                  <a:srgbClr val="394D57"/>
                </a:solidFill>
                <a:latin typeface="Roboto Condensed"/>
              </a:rPr>
              <a:t>yếu</a:t>
            </a:r>
            <a:r>
              <a:rPr lang="en-US" sz="5199" dirty="0">
                <a:solidFill>
                  <a:srgbClr val="394D57"/>
                </a:solidFill>
                <a:latin typeface="Roboto Condensed"/>
              </a:rPr>
              <a:t> </a:t>
            </a:r>
            <a:r>
              <a:rPr lang="en-US" sz="5199" dirty="0" err="1">
                <a:solidFill>
                  <a:srgbClr val="394D57"/>
                </a:solidFill>
                <a:latin typeface="Roboto Condensed"/>
              </a:rPr>
              <a:t>tố</a:t>
            </a:r>
            <a:r>
              <a:rPr lang="en-US" sz="5199" dirty="0">
                <a:solidFill>
                  <a:srgbClr val="394D57"/>
                </a:solidFill>
                <a:latin typeface="Roboto Condensed"/>
              </a:rPr>
              <a:t> </a:t>
            </a:r>
            <a:r>
              <a:rPr lang="en-US" sz="5199" dirty="0" err="1">
                <a:solidFill>
                  <a:srgbClr val="394D57"/>
                </a:solidFill>
                <a:latin typeface="Roboto Condensed"/>
              </a:rPr>
              <a:t>của</a:t>
            </a:r>
            <a:r>
              <a:rPr lang="en-US" sz="5199" dirty="0">
                <a:solidFill>
                  <a:srgbClr val="394D57"/>
                </a:solidFill>
                <a:latin typeface="Roboto Condensed"/>
              </a:rPr>
              <a:t> </a:t>
            </a:r>
            <a:r>
              <a:rPr lang="en-US" sz="5199" dirty="0" err="1">
                <a:solidFill>
                  <a:srgbClr val="394D57"/>
                </a:solidFill>
                <a:latin typeface="Roboto Condensed"/>
              </a:rPr>
              <a:t>văn</a:t>
            </a:r>
            <a:r>
              <a:rPr lang="en-US" sz="5199" dirty="0">
                <a:solidFill>
                  <a:srgbClr val="394D57"/>
                </a:solidFill>
                <a:latin typeface="Roboto Condensed"/>
              </a:rPr>
              <a:t> </a:t>
            </a:r>
            <a:r>
              <a:rPr lang="en-US" sz="5199" dirty="0" err="1">
                <a:solidFill>
                  <a:srgbClr val="394D57"/>
                </a:solidFill>
                <a:latin typeface="Roboto Condensed"/>
              </a:rPr>
              <a:t>học</a:t>
            </a:r>
            <a:r>
              <a:rPr lang="en-US" sz="5199" dirty="0">
                <a:solidFill>
                  <a:srgbClr val="394D57"/>
                </a:solidFill>
                <a:latin typeface="Roboto Condensed"/>
              </a:rPr>
              <a:t> </a:t>
            </a:r>
            <a:r>
              <a:rPr lang="en-US" sz="5199" dirty="0" err="1">
                <a:solidFill>
                  <a:srgbClr val="394D57"/>
                </a:solidFill>
                <a:latin typeface="Roboto Condensed"/>
              </a:rPr>
              <a:t>dân</a:t>
            </a:r>
            <a:r>
              <a:rPr lang="en-US" sz="5199" dirty="0">
                <a:solidFill>
                  <a:srgbClr val="394D57"/>
                </a:solidFill>
                <a:latin typeface="Roboto Condensed"/>
              </a:rPr>
              <a:t> </a:t>
            </a:r>
            <a:r>
              <a:rPr lang="en-US" sz="5199" dirty="0" err="1">
                <a:solidFill>
                  <a:srgbClr val="394D57"/>
                </a:solidFill>
                <a:latin typeface="Roboto Condensed"/>
              </a:rPr>
              <a:t>gian</a:t>
            </a:r>
            <a:r>
              <a:rPr lang="en-US" sz="5199" dirty="0">
                <a:solidFill>
                  <a:srgbClr val="394D57"/>
                </a:solidFill>
                <a:latin typeface="Roboto Condensed"/>
              </a:rPr>
              <a:t>. </a:t>
            </a:r>
          </a:p>
          <a:p>
            <a:pPr algn="just">
              <a:lnSpc>
                <a:spcPts val="7279"/>
              </a:lnSpc>
              <a:spcBef>
                <a:spcPct val="0"/>
              </a:spcBef>
            </a:pPr>
            <a:endParaRPr lang="en-US" sz="5199" dirty="0">
              <a:solidFill>
                <a:srgbClr val="394D57"/>
              </a:solidFill>
              <a:latin typeface="Roboto Condensed"/>
            </a:endParaRPr>
          </a:p>
        </p:txBody>
      </p:sp>
      <p:sp>
        <p:nvSpPr>
          <p:cNvPr id="6" name="Freeform 6"/>
          <p:cNvSpPr/>
          <p:nvPr/>
        </p:nvSpPr>
        <p:spPr>
          <a:xfrm>
            <a:off x="-1377405" y="8097925"/>
            <a:ext cx="4647605" cy="1937789"/>
          </a:xfrm>
          <a:custGeom>
            <a:avLst/>
            <a:gdLst/>
            <a:ahLst/>
            <a:cxnLst/>
            <a:rect l="l" t="t" r="r" b="b"/>
            <a:pathLst>
              <a:path w="4647605" h="1937789">
                <a:moveTo>
                  <a:pt x="0" y="0"/>
                </a:moveTo>
                <a:lnTo>
                  <a:pt x="4647606" y="0"/>
                </a:lnTo>
                <a:lnTo>
                  <a:pt x="4647606" y="1937788"/>
                </a:lnTo>
                <a:lnTo>
                  <a:pt x="0" y="19377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277091" y="2536767"/>
            <a:ext cx="6793111" cy="5869673"/>
          </a:xfrm>
          <a:custGeom>
            <a:avLst/>
            <a:gdLst/>
            <a:ahLst/>
            <a:cxnLst/>
            <a:rect l="l" t="t" r="r" b="b"/>
            <a:pathLst>
              <a:path w="6793111" h="5869673">
                <a:moveTo>
                  <a:pt x="0" y="0"/>
                </a:moveTo>
                <a:lnTo>
                  <a:pt x="6793111" y="0"/>
                </a:lnTo>
                <a:lnTo>
                  <a:pt x="6793111" y="5869673"/>
                </a:lnTo>
                <a:lnTo>
                  <a:pt x="0" y="5869673"/>
                </a:lnTo>
                <a:lnTo>
                  <a:pt x="0" y="0"/>
                </a:lnTo>
                <a:close/>
              </a:path>
            </a:pathLst>
          </a:custGeom>
          <a:blipFill>
            <a:blip r:embed="rId7"/>
            <a:stretch>
              <a:fillRect/>
            </a:stretch>
          </a:blipFill>
        </p:spPr>
        <p:txBody>
          <a:bodyPr/>
          <a:lstStyle/>
          <a:p>
            <a:endParaRPr lang="en-US"/>
          </a:p>
        </p:txBody>
      </p:sp>
      <p:sp>
        <p:nvSpPr>
          <p:cNvPr id="8" name="Freeform 8"/>
          <p:cNvSpPr/>
          <p:nvPr/>
        </p:nvSpPr>
        <p:spPr>
          <a:xfrm>
            <a:off x="4305770" y="3357831"/>
            <a:ext cx="4086621" cy="5900469"/>
          </a:xfrm>
          <a:custGeom>
            <a:avLst/>
            <a:gdLst/>
            <a:ahLst/>
            <a:cxnLst/>
            <a:rect l="l" t="t" r="r" b="b"/>
            <a:pathLst>
              <a:path w="4086621" h="5900469">
                <a:moveTo>
                  <a:pt x="0" y="0"/>
                </a:moveTo>
                <a:lnTo>
                  <a:pt x="4086621" y="0"/>
                </a:lnTo>
                <a:lnTo>
                  <a:pt x="4086621" y="5900469"/>
                </a:lnTo>
                <a:lnTo>
                  <a:pt x="0" y="5900469"/>
                </a:lnTo>
                <a:lnTo>
                  <a:pt x="0" y="0"/>
                </a:lnTo>
                <a:close/>
              </a:path>
            </a:pathLst>
          </a:custGeom>
          <a:blipFill>
            <a:blip r:embed="rId8"/>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4254472" y="-760594"/>
            <a:ext cx="17904223" cy="11190139"/>
          </a:xfrm>
          <a:custGeom>
            <a:avLst/>
            <a:gdLst/>
            <a:ahLst/>
            <a:cxnLst/>
            <a:rect l="l" t="t" r="r" b="b"/>
            <a:pathLst>
              <a:path w="17904223" h="11190139">
                <a:moveTo>
                  <a:pt x="0" y="0"/>
                </a:moveTo>
                <a:lnTo>
                  <a:pt x="17904223" y="0"/>
                </a:lnTo>
                <a:lnTo>
                  <a:pt x="17904223" y="11190139"/>
                </a:lnTo>
                <a:lnTo>
                  <a:pt x="0" y="11190139"/>
                </a:lnTo>
                <a:lnTo>
                  <a:pt x="0" y="0"/>
                </a:lnTo>
                <a:close/>
              </a:path>
            </a:pathLst>
          </a:custGeom>
          <a:blipFill>
            <a:blip r:embed="rId3">
              <a:alphaModFix amt="21999"/>
            </a:blip>
            <a:stretch>
              <a:fillRect/>
            </a:stretch>
          </a:blipFill>
        </p:spPr>
        <p:txBody>
          <a:bodyPr/>
          <a:lstStyle/>
          <a:p>
            <a:endParaRPr lang="en-US"/>
          </a:p>
        </p:txBody>
      </p:sp>
      <p:grpSp>
        <p:nvGrpSpPr>
          <p:cNvPr id="4" name="Group 4"/>
          <p:cNvGrpSpPr/>
          <p:nvPr/>
        </p:nvGrpSpPr>
        <p:grpSpPr>
          <a:xfrm>
            <a:off x="-1120291" y="-760594"/>
            <a:ext cx="23278986" cy="11639562"/>
            <a:chOff x="0" y="0"/>
            <a:chExt cx="6131091" cy="3065564"/>
          </a:xfrm>
        </p:grpSpPr>
        <p:sp>
          <p:nvSpPr>
            <p:cNvPr id="5" name="Freeform 5"/>
            <p:cNvSpPr/>
            <p:nvPr/>
          </p:nvSpPr>
          <p:spPr>
            <a:xfrm>
              <a:off x="0" y="0"/>
              <a:ext cx="6131091" cy="3065564"/>
            </a:xfrm>
            <a:custGeom>
              <a:avLst/>
              <a:gdLst/>
              <a:ahLst/>
              <a:cxnLst/>
              <a:rect l="l" t="t" r="r" b="b"/>
              <a:pathLst>
                <a:path w="6131091" h="3065564">
                  <a:moveTo>
                    <a:pt x="16961" y="0"/>
                  </a:moveTo>
                  <a:lnTo>
                    <a:pt x="6114130" y="0"/>
                  </a:lnTo>
                  <a:cubicBezTo>
                    <a:pt x="6118628" y="0"/>
                    <a:pt x="6122942" y="1787"/>
                    <a:pt x="6126123" y="4968"/>
                  </a:cubicBezTo>
                  <a:cubicBezTo>
                    <a:pt x="6129304" y="8149"/>
                    <a:pt x="6131091" y="12463"/>
                    <a:pt x="6131091" y="16961"/>
                  </a:cubicBezTo>
                  <a:lnTo>
                    <a:pt x="6131091" y="3048602"/>
                  </a:lnTo>
                  <a:cubicBezTo>
                    <a:pt x="6131091" y="3053101"/>
                    <a:pt x="6129304" y="3057415"/>
                    <a:pt x="6126123" y="3060596"/>
                  </a:cubicBezTo>
                  <a:cubicBezTo>
                    <a:pt x="6122942" y="3063777"/>
                    <a:pt x="6118628" y="3065564"/>
                    <a:pt x="6114130" y="3065564"/>
                  </a:cubicBezTo>
                  <a:lnTo>
                    <a:pt x="16961" y="3065564"/>
                  </a:lnTo>
                  <a:cubicBezTo>
                    <a:pt x="12463" y="3065564"/>
                    <a:pt x="8149" y="3063777"/>
                    <a:pt x="4968" y="3060596"/>
                  </a:cubicBezTo>
                  <a:cubicBezTo>
                    <a:pt x="1787" y="3057415"/>
                    <a:pt x="0" y="3053101"/>
                    <a:pt x="0" y="3048602"/>
                  </a:cubicBezTo>
                  <a:lnTo>
                    <a:pt x="0" y="16961"/>
                  </a:lnTo>
                  <a:cubicBezTo>
                    <a:pt x="0" y="12463"/>
                    <a:pt x="1787" y="8149"/>
                    <a:pt x="4968" y="4968"/>
                  </a:cubicBezTo>
                  <a:cubicBezTo>
                    <a:pt x="8149" y="1787"/>
                    <a:pt x="12463" y="0"/>
                    <a:pt x="16961" y="0"/>
                  </a:cubicBezTo>
                  <a:close/>
                </a:path>
              </a:pathLst>
            </a:custGeom>
            <a:solidFill>
              <a:srgbClr val="000000">
                <a:alpha val="57647"/>
              </a:srgbClr>
            </a:solidFill>
          </p:spPr>
          <p:txBody>
            <a:bodyPr/>
            <a:lstStyle/>
            <a:p>
              <a:endParaRPr lang="en-US"/>
            </a:p>
          </p:txBody>
        </p:sp>
        <p:sp>
          <p:nvSpPr>
            <p:cNvPr id="6" name="TextBox 6"/>
            <p:cNvSpPr txBox="1"/>
            <p:nvPr/>
          </p:nvSpPr>
          <p:spPr>
            <a:xfrm>
              <a:off x="0" y="0"/>
              <a:ext cx="6131091" cy="3065564"/>
            </a:xfrm>
            <a:prstGeom prst="rect">
              <a:avLst/>
            </a:prstGeom>
          </p:spPr>
          <p:txBody>
            <a:bodyPr lIns="50800" tIns="50800" rIns="50800" bIns="50800" rtlCol="0" anchor="ctr"/>
            <a:lstStyle/>
            <a:p>
              <a:pPr algn="ctr">
                <a:lnSpc>
                  <a:spcPts val="2310"/>
                </a:lnSpc>
              </a:pPr>
              <a:endParaRPr/>
            </a:p>
          </p:txBody>
        </p:sp>
      </p:grpSp>
      <p:sp>
        <p:nvSpPr>
          <p:cNvPr id="7" name="TextBox 7"/>
          <p:cNvSpPr txBox="1"/>
          <p:nvPr/>
        </p:nvSpPr>
        <p:spPr>
          <a:xfrm>
            <a:off x="535690" y="2106829"/>
            <a:ext cx="15709915" cy="4834891"/>
          </a:xfrm>
          <a:prstGeom prst="rect">
            <a:avLst/>
          </a:prstGeom>
        </p:spPr>
        <p:txBody>
          <a:bodyPr lIns="0" tIns="0" rIns="0" bIns="0" rtlCol="0" anchor="t">
            <a:spAutoFit/>
          </a:bodyPr>
          <a:lstStyle/>
          <a:p>
            <a:pPr algn="ctr">
              <a:lnSpc>
                <a:spcPts val="7559"/>
              </a:lnSpc>
            </a:pPr>
            <a:r>
              <a:rPr lang="en-US" sz="5399">
                <a:solidFill>
                  <a:srgbClr val="FFFFFF"/>
                </a:solidFill>
                <a:latin typeface="#9Slide05 Braxton Regular"/>
              </a:rPr>
              <a:t>Chỉ vì tin lời con trẻ</a:t>
            </a:r>
          </a:p>
          <a:p>
            <a:pPr algn="ctr">
              <a:lnSpc>
                <a:spcPts val="7559"/>
              </a:lnSpc>
            </a:pPr>
            <a:r>
              <a:rPr lang="en-US" sz="5399">
                <a:solidFill>
                  <a:srgbClr val="FFFFFF"/>
                </a:solidFill>
                <a:latin typeface="#9Slide05 Braxton Regular"/>
              </a:rPr>
              <a:t>Cho nên mất vợ rõ buồn chàng Trương</a:t>
            </a:r>
          </a:p>
          <a:p>
            <a:pPr algn="ctr">
              <a:lnSpc>
                <a:spcPts val="7559"/>
              </a:lnSpc>
            </a:pPr>
            <a:r>
              <a:rPr lang="en-US" sz="5399">
                <a:solidFill>
                  <a:srgbClr val="FFFFFF"/>
                </a:solidFill>
                <a:latin typeface="#9Slide05 Braxton Regular"/>
              </a:rPr>
              <a:t>Chuyện người con gái Nam Xương</a:t>
            </a:r>
          </a:p>
          <a:p>
            <a:pPr algn="ctr">
              <a:lnSpc>
                <a:spcPts val="7559"/>
              </a:lnSpc>
            </a:pPr>
            <a:r>
              <a:rPr lang="en-US" sz="5399">
                <a:solidFill>
                  <a:srgbClr val="FFFFFF"/>
                </a:solidFill>
                <a:latin typeface="#9Slide05 Braxton Regular"/>
              </a:rPr>
              <a:t>Xin là sách gối đầu giường lứa đôi…</a:t>
            </a:r>
          </a:p>
          <a:p>
            <a:pPr algn="ctr">
              <a:lnSpc>
                <a:spcPts val="7559"/>
              </a:lnSpc>
            </a:pPr>
            <a:endParaRPr lang="en-US" sz="5399">
              <a:solidFill>
                <a:srgbClr val="FFFFFF"/>
              </a:solidFill>
              <a:latin typeface="#9Slide05 Braxton Regular"/>
            </a:endParaRPr>
          </a:p>
        </p:txBody>
      </p:sp>
      <p:sp>
        <p:nvSpPr>
          <p:cNvPr id="8" name="Freeform 8"/>
          <p:cNvSpPr/>
          <p:nvPr/>
        </p:nvSpPr>
        <p:spPr>
          <a:xfrm>
            <a:off x="3048503" y="1028700"/>
            <a:ext cx="1807269" cy="1287679"/>
          </a:xfrm>
          <a:custGeom>
            <a:avLst/>
            <a:gdLst/>
            <a:ahLst/>
            <a:cxnLst/>
            <a:rect l="l" t="t" r="r" b="b"/>
            <a:pathLst>
              <a:path w="1807269" h="1287679">
                <a:moveTo>
                  <a:pt x="0" y="0"/>
                </a:moveTo>
                <a:lnTo>
                  <a:pt x="1807270" y="0"/>
                </a:lnTo>
                <a:lnTo>
                  <a:pt x="1807270" y="1287679"/>
                </a:lnTo>
                <a:lnTo>
                  <a:pt x="0" y="12876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TextBox 9"/>
          <p:cNvSpPr txBox="1"/>
          <p:nvPr/>
        </p:nvSpPr>
        <p:spPr>
          <a:xfrm>
            <a:off x="14316027" y="5794058"/>
            <a:ext cx="2251353" cy="2635250"/>
          </a:xfrm>
          <a:prstGeom prst="rect">
            <a:avLst/>
          </a:prstGeom>
        </p:spPr>
        <p:txBody>
          <a:bodyPr lIns="0" tIns="0" rIns="0" bIns="0" rtlCol="0" anchor="t">
            <a:spAutoFit/>
          </a:bodyPr>
          <a:lstStyle/>
          <a:p>
            <a:pPr algn="l">
              <a:lnSpc>
                <a:spcPts val="7000"/>
              </a:lnSpc>
            </a:pPr>
            <a:r>
              <a:rPr lang="en-US" sz="5000">
                <a:solidFill>
                  <a:srgbClr val="FFFFFF"/>
                </a:solidFill>
                <a:latin typeface="Fraunces Bold"/>
              </a:rPr>
              <a:t>PHẠM </a:t>
            </a:r>
          </a:p>
          <a:p>
            <a:pPr algn="l">
              <a:lnSpc>
                <a:spcPts val="7000"/>
              </a:lnSpc>
            </a:pPr>
            <a:r>
              <a:rPr lang="en-US" sz="5000">
                <a:solidFill>
                  <a:srgbClr val="FFFFFF"/>
                </a:solidFill>
                <a:latin typeface="Fraunces Bold"/>
              </a:rPr>
              <a:t>CÔNG</a:t>
            </a:r>
          </a:p>
          <a:p>
            <a:pPr algn="l">
              <a:lnSpc>
                <a:spcPts val="7000"/>
              </a:lnSpc>
            </a:pPr>
            <a:r>
              <a:rPr lang="en-US" sz="5000">
                <a:solidFill>
                  <a:srgbClr val="FFFFFF"/>
                </a:solidFill>
                <a:latin typeface="Fraunces Bold"/>
              </a:rPr>
              <a:t>TRỨ</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4377309" y="20357"/>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254472" y="-760594"/>
            <a:ext cx="17904223" cy="11190139"/>
          </a:xfrm>
          <a:custGeom>
            <a:avLst/>
            <a:gdLst/>
            <a:ahLst/>
            <a:cxnLst/>
            <a:rect l="l" t="t" r="r" b="b"/>
            <a:pathLst>
              <a:path w="17904223" h="11190139">
                <a:moveTo>
                  <a:pt x="0" y="0"/>
                </a:moveTo>
                <a:lnTo>
                  <a:pt x="17904223" y="0"/>
                </a:lnTo>
                <a:lnTo>
                  <a:pt x="17904223" y="11190139"/>
                </a:lnTo>
                <a:lnTo>
                  <a:pt x="0" y="11190139"/>
                </a:lnTo>
                <a:lnTo>
                  <a:pt x="0" y="0"/>
                </a:lnTo>
                <a:close/>
              </a:path>
            </a:pathLst>
          </a:custGeom>
          <a:blipFill>
            <a:blip r:embed="rId5">
              <a:alphaModFix amt="21999"/>
            </a:blip>
            <a:stretch>
              <a:fillRect/>
            </a:stretch>
          </a:blipFill>
        </p:spPr>
        <p:txBody>
          <a:bodyPr/>
          <a:lstStyle/>
          <a:p>
            <a:endParaRPr lang="en-US"/>
          </a:p>
        </p:txBody>
      </p:sp>
      <p:sp>
        <p:nvSpPr>
          <p:cNvPr id="5" name="Freeform 5"/>
          <p:cNvSpPr/>
          <p:nvPr/>
        </p:nvSpPr>
        <p:spPr>
          <a:xfrm rot="158001">
            <a:off x="10902149" y="-268717"/>
            <a:ext cx="11861990" cy="11861990"/>
          </a:xfrm>
          <a:custGeom>
            <a:avLst/>
            <a:gdLst/>
            <a:ahLst/>
            <a:cxnLst/>
            <a:rect l="l" t="t" r="r" b="b"/>
            <a:pathLst>
              <a:path w="11861990" h="11861990">
                <a:moveTo>
                  <a:pt x="0" y="0"/>
                </a:moveTo>
                <a:lnTo>
                  <a:pt x="11861990" y="0"/>
                </a:lnTo>
                <a:lnTo>
                  <a:pt x="11861990" y="11861991"/>
                </a:lnTo>
                <a:lnTo>
                  <a:pt x="0" y="11861991"/>
                </a:lnTo>
                <a:lnTo>
                  <a:pt x="0" y="0"/>
                </a:lnTo>
                <a:close/>
              </a:path>
            </a:pathLst>
          </a:custGeom>
          <a:blipFill>
            <a:blip r:embed="rId6"/>
            <a:stretch>
              <a:fillRect/>
            </a:stretch>
          </a:blipFill>
        </p:spPr>
        <p:txBody>
          <a:bodyPr/>
          <a:lstStyle/>
          <a:p>
            <a:endParaRPr lang="en-US"/>
          </a:p>
        </p:txBody>
      </p:sp>
      <p:sp>
        <p:nvSpPr>
          <p:cNvPr id="6" name="Freeform 6"/>
          <p:cNvSpPr/>
          <p:nvPr/>
        </p:nvSpPr>
        <p:spPr>
          <a:xfrm>
            <a:off x="10635915" y="1731165"/>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7"/>
            <a:stretch>
              <a:fillRect/>
            </a:stretch>
          </a:blipFill>
        </p:spPr>
        <p:txBody>
          <a:bodyPr/>
          <a:lstStyle/>
          <a:p>
            <a:endParaRPr lang="en-US"/>
          </a:p>
        </p:txBody>
      </p:sp>
      <p:sp>
        <p:nvSpPr>
          <p:cNvPr id="7" name="Freeform 7"/>
          <p:cNvSpPr/>
          <p:nvPr/>
        </p:nvSpPr>
        <p:spPr>
          <a:xfrm>
            <a:off x="12735459" y="1731165"/>
            <a:ext cx="6130056" cy="4114800"/>
          </a:xfrm>
          <a:custGeom>
            <a:avLst/>
            <a:gdLst/>
            <a:ahLst/>
            <a:cxnLst/>
            <a:rect l="l" t="t" r="r" b="b"/>
            <a:pathLst>
              <a:path w="6130056" h="4114800">
                <a:moveTo>
                  <a:pt x="0" y="0"/>
                </a:moveTo>
                <a:lnTo>
                  <a:pt x="6130056" y="0"/>
                </a:lnTo>
                <a:lnTo>
                  <a:pt x="613005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0972800" y="7783129"/>
            <a:ext cx="7315200" cy="3035808"/>
          </a:xfrm>
          <a:custGeom>
            <a:avLst/>
            <a:gdLst/>
            <a:ahLst/>
            <a:cxnLst/>
            <a:rect l="l" t="t" r="r" b="b"/>
            <a:pathLst>
              <a:path w="7315200" h="3035808">
                <a:moveTo>
                  <a:pt x="0" y="0"/>
                </a:moveTo>
                <a:lnTo>
                  <a:pt x="7315200" y="0"/>
                </a:lnTo>
                <a:lnTo>
                  <a:pt x="7315200" y="3035808"/>
                </a:lnTo>
                <a:lnTo>
                  <a:pt x="0" y="303580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TextBox 9"/>
          <p:cNvSpPr txBox="1"/>
          <p:nvPr/>
        </p:nvSpPr>
        <p:spPr>
          <a:xfrm>
            <a:off x="765324" y="3265473"/>
            <a:ext cx="6798424" cy="3485516"/>
          </a:xfrm>
          <a:prstGeom prst="rect">
            <a:avLst/>
          </a:prstGeom>
        </p:spPr>
        <p:txBody>
          <a:bodyPr lIns="0" tIns="0" rIns="0" bIns="0" rtlCol="0" anchor="t">
            <a:spAutoFit/>
          </a:bodyPr>
          <a:lstStyle/>
          <a:p>
            <a:pPr algn="just">
              <a:lnSpc>
                <a:spcPts val="8959"/>
              </a:lnSpc>
            </a:pPr>
            <a:r>
              <a:rPr lang="en-US" sz="6399">
                <a:solidFill>
                  <a:srgbClr val="422C06"/>
                </a:solidFill>
                <a:latin typeface="#9Slide05 Braxton Regular"/>
              </a:rPr>
              <a:t>Khép lại tác phẩm, bao dư âm vẫn còn đọng lại trong lòng độc giả ...</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4254472" y="-760594"/>
            <a:ext cx="17904223" cy="11190139"/>
          </a:xfrm>
          <a:custGeom>
            <a:avLst/>
            <a:gdLst/>
            <a:ahLst/>
            <a:cxnLst/>
            <a:rect l="l" t="t" r="r" b="b"/>
            <a:pathLst>
              <a:path w="17904223" h="11190139">
                <a:moveTo>
                  <a:pt x="0" y="0"/>
                </a:moveTo>
                <a:lnTo>
                  <a:pt x="17904223" y="0"/>
                </a:lnTo>
                <a:lnTo>
                  <a:pt x="17904223" y="11190139"/>
                </a:lnTo>
                <a:lnTo>
                  <a:pt x="0" y="11190139"/>
                </a:lnTo>
                <a:lnTo>
                  <a:pt x="0" y="0"/>
                </a:lnTo>
                <a:close/>
              </a:path>
            </a:pathLst>
          </a:custGeom>
          <a:blipFill>
            <a:blip r:embed="rId3">
              <a:alphaModFix amt="21999"/>
            </a:blip>
            <a:stretch>
              <a:fillRect/>
            </a:stretch>
          </a:blipFill>
        </p:spPr>
        <p:txBody>
          <a:bodyPr/>
          <a:lstStyle/>
          <a:p>
            <a:endParaRPr lang="en-US"/>
          </a:p>
        </p:txBody>
      </p:sp>
      <p:grpSp>
        <p:nvGrpSpPr>
          <p:cNvPr id="4" name="Group 4"/>
          <p:cNvGrpSpPr/>
          <p:nvPr/>
        </p:nvGrpSpPr>
        <p:grpSpPr>
          <a:xfrm>
            <a:off x="-1120291" y="-760594"/>
            <a:ext cx="23278986" cy="11639562"/>
            <a:chOff x="0" y="0"/>
            <a:chExt cx="6131091" cy="3065564"/>
          </a:xfrm>
        </p:grpSpPr>
        <p:sp>
          <p:nvSpPr>
            <p:cNvPr id="5" name="Freeform 5"/>
            <p:cNvSpPr/>
            <p:nvPr/>
          </p:nvSpPr>
          <p:spPr>
            <a:xfrm>
              <a:off x="0" y="0"/>
              <a:ext cx="6131091" cy="3065564"/>
            </a:xfrm>
            <a:custGeom>
              <a:avLst/>
              <a:gdLst/>
              <a:ahLst/>
              <a:cxnLst/>
              <a:rect l="l" t="t" r="r" b="b"/>
              <a:pathLst>
                <a:path w="6131091" h="3065564">
                  <a:moveTo>
                    <a:pt x="16961" y="0"/>
                  </a:moveTo>
                  <a:lnTo>
                    <a:pt x="6114130" y="0"/>
                  </a:lnTo>
                  <a:cubicBezTo>
                    <a:pt x="6118628" y="0"/>
                    <a:pt x="6122942" y="1787"/>
                    <a:pt x="6126123" y="4968"/>
                  </a:cubicBezTo>
                  <a:cubicBezTo>
                    <a:pt x="6129304" y="8149"/>
                    <a:pt x="6131091" y="12463"/>
                    <a:pt x="6131091" y="16961"/>
                  </a:cubicBezTo>
                  <a:lnTo>
                    <a:pt x="6131091" y="3048602"/>
                  </a:lnTo>
                  <a:cubicBezTo>
                    <a:pt x="6131091" y="3053101"/>
                    <a:pt x="6129304" y="3057415"/>
                    <a:pt x="6126123" y="3060596"/>
                  </a:cubicBezTo>
                  <a:cubicBezTo>
                    <a:pt x="6122942" y="3063777"/>
                    <a:pt x="6118628" y="3065564"/>
                    <a:pt x="6114130" y="3065564"/>
                  </a:cubicBezTo>
                  <a:lnTo>
                    <a:pt x="16961" y="3065564"/>
                  </a:lnTo>
                  <a:cubicBezTo>
                    <a:pt x="12463" y="3065564"/>
                    <a:pt x="8149" y="3063777"/>
                    <a:pt x="4968" y="3060596"/>
                  </a:cubicBezTo>
                  <a:cubicBezTo>
                    <a:pt x="1787" y="3057415"/>
                    <a:pt x="0" y="3053101"/>
                    <a:pt x="0" y="3048602"/>
                  </a:cubicBezTo>
                  <a:lnTo>
                    <a:pt x="0" y="16961"/>
                  </a:lnTo>
                  <a:cubicBezTo>
                    <a:pt x="0" y="12463"/>
                    <a:pt x="1787" y="8149"/>
                    <a:pt x="4968" y="4968"/>
                  </a:cubicBezTo>
                  <a:cubicBezTo>
                    <a:pt x="8149" y="1787"/>
                    <a:pt x="12463" y="0"/>
                    <a:pt x="16961" y="0"/>
                  </a:cubicBezTo>
                  <a:close/>
                </a:path>
              </a:pathLst>
            </a:custGeom>
            <a:solidFill>
              <a:srgbClr val="000000">
                <a:alpha val="57647"/>
              </a:srgbClr>
            </a:solidFill>
          </p:spPr>
          <p:txBody>
            <a:bodyPr/>
            <a:lstStyle/>
            <a:p>
              <a:endParaRPr lang="en-US"/>
            </a:p>
          </p:txBody>
        </p:sp>
        <p:sp>
          <p:nvSpPr>
            <p:cNvPr id="6" name="TextBox 6"/>
            <p:cNvSpPr txBox="1"/>
            <p:nvPr/>
          </p:nvSpPr>
          <p:spPr>
            <a:xfrm>
              <a:off x="0" y="0"/>
              <a:ext cx="6131091" cy="3065564"/>
            </a:xfrm>
            <a:prstGeom prst="rect">
              <a:avLst/>
            </a:prstGeom>
          </p:spPr>
          <p:txBody>
            <a:bodyPr lIns="50800" tIns="50800" rIns="50800" bIns="50800" rtlCol="0" anchor="ctr"/>
            <a:lstStyle/>
            <a:p>
              <a:pPr algn="ctr">
                <a:lnSpc>
                  <a:spcPts val="2310"/>
                </a:lnSpc>
              </a:pPr>
              <a:endParaRPr/>
            </a:p>
          </p:txBody>
        </p:sp>
      </p:grpSp>
      <p:sp>
        <p:nvSpPr>
          <p:cNvPr id="7" name="TextBox 7"/>
          <p:cNvSpPr txBox="1"/>
          <p:nvPr/>
        </p:nvSpPr>
        <p:spPr>
          <a:xfrm>
            <a:off x="1028700" y="2618538"/>
            <a:ext cx="15709915" cy="3882391"/>
          </a:xfrm>
          <a:prstGeom prst="rect">
            <a:avLst/>
          </a:prstGeom>
        </p:spPr>
        <p:txBody>
          <a:bodyPr lIns="0" tIns="0" rIns="0" bIns="0" rtlCol="0" anchor="t">
            <a:spAutoFit/>
          </a:bodyPr>
          <a:lstStyle/>
          <a:p>
            <a:pPr algn="ctr">
              <a:lnSpc>
                <a:spcPts val="7559"/>
              </a:lnSpc>
            </a:pPr>
            <a:r>
              <a:rPr lang="en-US" sz="5399">
                <a:solidFill>
                  <a:srgbClr val="FFFFFF"/>
                </a:solidFill>
                <a:latin typeface="#9Slide05 Braxton Regular"/>
              </a:rPr>
              <a:t>Thế kỉ mới đã mở ra, người phụ nữ ngày nay đã có được vị thế cho mình, luôn được trân trọng, ngợi ca, tôn vinh. Hãy góp phần mình chung tay tạo nên một cuộc sống tươi đẹp, hạnh phúc, bắt đầu từ sự yêu mến và trân trọng phái yếu bởi người phụ nữ là để yêu thương...</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5304270" y="4403107"/>
            <a:ext cx="12665940" cy="7399020"/>
          </a:xfrm>
          <a:custGeom>
            <a:avLst/>
            <a:gdLst/>
            <a:ahLst/>
            <a:cxnLst/>
            <a:rect l="l" t="t" r="r" b="b"/>
            <a:pathLst>
              <a:path w="12665940" h="7399020">
                <a:moveTo>
                  <a:pt x="0" y="0"/>
                </a:moveTo>
                <a:lnTo>
                  <a:pt x="12665940" y="0"/>
                </a:lnTo>
                <a:lnTo>
                  <a:pt x="12665940" y="7399020"/>
                </a:lnTo>
                <a:lnTo>
                  <a:pt x="0" y="73990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356036" y="2670096"/>
            <a:ext cx="7921122" cy="4656502"/>
            <a:chOff x="0" y="0"/>
            <a:chExt cx="2181631" cy="1282491"/>
          </a:xfrm>
        </p:grpSpPr>
        <p:sp>
          <p:nvSpPr>
            <p:cNvPr id="5" name="Freeform 5"/>
            <p:cNvSpPr/>
            <p:nvPr/>
          </p:nvSpPr>
          <p:spPr>
            <a:xfrm>
              <a:off x="0" y="0"/>
              <a:ext cx="2181631" cy="1282491"/>
            </a:xfrm>
            <a:custGeom>
              <a:avLst/>
              <a:gdLst/>
              <a:ahLst/>
              <a:cxnLst/>
              <a:rect l="l" t="t" r="r" b="b"/>
              <a:pathLst>
                <a:path w="2181631" h="1282491">
                  <a:moveTo>
                    <a:pt x="49846" y="0"/>
                  </a:moveTo>
                  <a:lnTo>
                    <a:pt x="2131785" y="0"/>
                  </a:lnTo>
                  <a:cubicBezTo>
                    <a:pt x="2145005" y="0"/>
                    <a:pt x="2157684" y="5252"/>
                    <a:pt x="2167031" y="14600"/>
                  </a:cubicBezTo>
                  <a:cubicBezTo>
                    <a:pt x="2176380" y="23948"/>
                    <a:pt x="2181631" y="36626"/>
                    <a:pt x="2181631" y="49846"/>
                  </a:cubicBezTo>
                  <a:lnTo>
                    <a:pt x="2181631" y="1232645"/>
                  </a:lnTo>
                  <a:cubicBezTo>
                    <a:pt x="2181631" y="1245865"/>
                    <a:pt x="2176380" y="1258544"/>
                    <a:pt x="2167031" y="1267892"/>
                  </a:cubicBezTo>
                  <a:cubicBezTo>
                    <a:pt x="2157684" y="1277240"/>
                    <a:pt x="2145005" y="1282491"/>
                    <a:pt x="2131785" y="1282491"/>
                  </a:cubicBezTo>
                  <a:lnTo>
                    <a:pt x="49846" y="1282491"/>
                  </a:lnTo>
                  <a:cubicBezTo>
                    <a:pt x="36626" y="1282491"/>
                    <a:pt x="23948" y="1277240"/>
                    <a:pt x="14600" y="1267892"/>
                  </a:cubicBezTo>
                  <a:cubicBezTo>
                    <a:pt x="5252" y="1258544"/>
                    <a:pt x="0" y="1245865"/>
                    <a:pt x="0" y="1232645"/>
                  </a:cubicBezTo>
                  <a:lnTo>
                    <a:pt x="0" y="49846"/>
                  </a:lnTo>
                  <a:cubicBezTo>
                    <a:pt x="0" y="36626"/>
                    <a:pt x="5252" y="23948"/>
                    <a:pt x="14600" y="14600"/>
                  </a:cubicBezTo>
                  <a:cubicBezTo>
                    <a:pt x="23948" y="5252"/>
                    <a:pt x="36626" y="0"/>
                    <a:pt x="49846" y="0"/>
                  </a:cubicBezTo>
                  <a:close/>
                </a:path>
              </a:pathLst>
            </a:custGeom>
            <a:solidFill>
              <a:srgbClr val="FFFDF5"/>
            </a:solidFill>
          </p:spPr>
          <p:txBody>
            <a:bodyPr/>
            <a:lstStyle/>
            <a:p>
              <a:endParaRPr lang="en-US"/>
            </a:p>
          </p:txBody>
        </p:sp>
        <p:sp>
          <p:nvSpPr>
            <p:cNvPr id="6" name="TextBox 6"/>
            <p:cNvSpPr txBox="1"/>
            <p:nvPr/>
          </p:nvSpPr>
          <p:spPr>
            <a:xfrm>
              <a:off x="0" y="0"/>
              <a:ext cx="2181631" cy="1282491"/>
            </a:xfrm>
            <a:prstGeom prst="rect">
              <a:avLst/>
            </a:prstGeom>
          </p:spPr>
          <p:txBody>
            <a:bodyPr lIns="50800" tIns="50800" rIns="50800" bIns="50800" rtlCol="0" anchor="ctr"/>
            <a:lstStyle/>
            <a:p>
              <a:pPr algn="ctr">
                <a:lnSpc>
                  <a:spcPts val="3286"/>
                </a:lnSpc>
              </a:pPr>
              <a:endParaRPr/>
            </a:p>
          </p:txBody>
        </p:sp>
      </p:grpSp>
      <p:sp>
        <p:nvSpPr>
          <p:cNvPr id="7" name="Freeform 7"/>
          <p:cNvSpPr/>
          <p:nvPr/>
        </p:nvSpPr>
        <p:spPr>
          <a:xfrm>
            <a:off x="10807156" y="2275854"/>
            <a:ext cx="10030397" cy="10775717"/>
          </a:xfrm>
          <a:custGeom>
            <a:avLst/>
            <a:gdLst/>
            <a:ahLst/>
            <a:cxnLst/>
            <a:rect l="l" t="t" r="r" b="b"/>
            <a:pathLst>
              <a:path w="10030397" h="10775717">
                <a:moveTo>
                  <a:pt x="0" y="0"/>
                </a:moveTo>
                <a:lnTo>
                  <a:pt x="10030397" y="0"/>
                </a:lnTo>
                <a:lnTo>
                  <a:pt x="10030397" y="10775717"/>
                </a:lnTo>
                <a:lnTo>
                  <a:pt x="0" y="107757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7913039" y="5986692"/>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7"/>
            <a:stretch>
              <a:fillRect/>
            </a:stretch>
          </a:blipFill>
        </p:spPr>
        <p:txBody>
          <a:bodyPr/>
          <a:lstStyle/>
          <a:p>
            <a:endParaRPr lang="en-US"/>
          </a:p>
        </p:txBody>
      </p:sp>
      <p:grpSp>
        <p:nvGrpSpPr>
          <p:cNvPr id="9" name="Group 9"/>
          <p:cNvGrpSpPr/>
          <p:nvPr/>
        </p:nvGrpSpPr>
        <p:grpSpPr>
          <a:xfrm>
            <a:off x="8591263" y="2692155"/>
            <a:ext cx="9321776" cy="4634443"/>
            <a:chOff x="0" y="0"/>
            <a:chExt cx="2567399" cy="1276416"/>
          </a:xfrm>
        </p:grpSpPr>
        <p:sp>
          <p:nvSpPr>
            <p:cNvPr id="10" name="Freeform 10"/>
            <p:cNvSpPr/>
            <p:nvPr/>
          </p:nvSpPr>
          <p:spPr>
            <a:xfrm>
              <a:off x="0" y="0"/>
              <a:ext cx="2567399" cy="1276416"/>
            </a:xfrm>
            <a:custGeom>
              <a:avLst/>
              <a:gdLst/>
              <a:ahLst/>
              <a:cxnLst/>
              <a:rect l="l" t="t" r="r" b="b"/>
              <a:pathLst>
                <a:path w="2567399" h="1276416">
                  <a:moveTo>
                    <a:pt x="42357" y="0"/>
                  </a:moveTo>
                  <a:lnTo>
                    <a:pt x="2525042" y="0"/>
                  </a:lnTo>
                  <a:cubicBezTo>
                    <a:pt x="2548435" y="0"/>
                    <a:pt x="2567399" y="18964"/>
                    <a:pt x="2567399" y="42357"/>
                  </a:cubicBezTo>
                  <a:lnTo>
                    <a:pt x="2567399" y="1234059"/>
                  </a:lnTo>
                  <a:cubicBezTo>
                    <a:pt x="2567399" y="1257452"/>
                    <a:pt x="2548435" y="1276416"/>
                    <a:pt x="2525042" y="1276416"/>
                  </a:cubicBezTo>
                  <a:lnTo>
                    <a:pt x="42357" y="1276416"/>
                  </a:lnTo>
                  <a:cubicBezTo>
                    <a:pt x="18964" y="1276416"/>
                    <a:pt x="0" y="1257452"/>
                    <a:pt x="0" y="1234059"/>
                  </a:cubicBezTo>
                  <a:lnTo>
                    <a:pt x="0" y="42357"/>
                  </a:lnTo>
                  <a:cubicBezTo>
                    <a:pt x="0" y="18964"/>
                    <a:pt x="18964" y="0"/>
                    <a:pt x="42357" y="0"/>
                  </a:cubicBezTo>
                  <a:close/>
                </a:path>
              </a:pathLst>
            </a:custGeom>
            <a:solidFill>
              <a:srgbClr val="FFFDF5"/>
            </a:solidFill>
          </p:spPr>
          <p:txBody>
            <a:bodyPr/>
            <a:lstStyle/>
            <a:p>
              <a:endParaRPr lang="en-US"/>
            </a:p>
          </p:txBody>
        </p:sp>
        <p:sp>
          <p:nvSpPr>
            <p:cNvPr id="11" name="TextBox 11"/>
            <p:cNvSpPr txBox="1"/>
            <p:nvPr/>
          </p:nvSpPr>
          <p:spPr>
            <a:xfrm>
              <a:off x="0" y="0"/>
              <a:ext cx="2567399" cy="1276416"/>
            </a:xfrm>
            <a:prstGeom prst="rect">
              <a:avLst/>
            </a:prstGeom>
          </p:spPr>
          <p:txBody>
            <a:bodyPr lIns="50800" tIns="50800" rIns="50800" bIns="50800" rtlCol="0" anchor="ctr"/>
            <a:lstStyle/>
            <a:p>
              <a:pPr algn="ctr">
                <a:lnSpc>
                  <a:spcPts val="3286"/>
                </a:lnSpc>
              </a:pPr>
              <a:endParaRPr/>
            </a:p>
          </p:txBody>
        </p:sp>
      </p:grpSp>
      <p:sp>
        <p:nvSpPr>
          <p:cNvPr id="12" name="Freeform 12"/>
          <p:cNvSpPr/>
          <p:nvPr/>
        </p:nvSpPr>
        <p:spPr>
          <a:xfrm>
            <a:off x="12164755" y="-329614"/>
            <a:ext cx="7315200" cy="1895856"/>
          </a:xfrm>
          <a:custGeom>
            <a:avLst/>
            <a:gdLst/>
            <a:ahLst/>
            <a:cxnLst/>
            <a:rect l="l" t="t" r="r" b="b"/>
            <a:pathLst>
              <a:path w="7315200" h="1895856">
                <a:moveTo>
                  <a:pt x="0" y="0"/>
                </a:moveTo>
                <a:lnTo>
                  <a:pt x="7315200" y="0"/>
                </a:lnTo>
                <a:lnTo>
                  <a:pt x="7315200" y="1895856"/>
                </a:lnTo>
                <a:lnTo>
                  <a:pt x="0" y="18958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TextBox 13"/>
          <p:cNvSpPr txBox="1"/>
          <p:nvPr/>
        </p:nvSpPr>
        <p:spPr>
          <a:xfrm>
            <a:off x="497341" y="267884"/>
            <a:ext cx="14430107" cy="1035685"/>
          </a:xfrm>
          <a:prstGeom prst="rect">
            <a:avLst/>
          </a:prstGeom>
        </p:spPr>
        <p:txBody>
          <a:bodyPr lIns="0" tIns="0" rIns="0" bIns="0" rtlCol="0" anchor="t">
            <a:spAutoFit/>
          </a:bodyPr>
          <a:lstStyle/>
          <a:p>
            <a:pPr algn="l">
              <a:lnSpc>
                <a:spcPts val="8539"/>
              </a:lnSpc>
            </a:pPr>
            <a:r>
              <a:rPr lang="en-US" sz="6099">
                <a:solidFill>
                  <a:srgbClr val="8E5F56"/>
                </a:solidFill>
                <a:latin typeface="Fraunces Bold"/>
              </a:rPr>
              <a:t>4. LUYỆN TẬP</a:t>
            </a:r>
          </a:p>
        </p:txBody>
      </p:sp>
      <p:sp>
        <p:nvSpPr>
          <p:cNvPr id="14" name="TextBox 14"/>
          <p:cNvSpPr txBox="1"/>
          <p:nvPr/>
        </p:nvSpPr>
        <p:spPr>
          <a:xfrm>
            <a:off x="463937" y="3073275"/>
            <a:ext cx="7248458" cy="2887026"/>
          </a:xfrm>
          <a:prstGeom prst="rect">
            <a:avLst/>
          </a:prstGeom>
        </p:spPr>
        <p:txBody>
          <a:bodyPr lIns="0" tIns="0" rIns="0" bIns="0" rtlCol="0" anchor="t">
            <a:spAutoFit/>
          </a:bodyPr>
          <a:lstStyle/>
          <a:p>
            <a:pPr algn="just">
              <a:lnSpc>
                <a:spcPts val="5722"/>
              </a:lnSpc>
            </a:pPr>
            <a:r>
              <a:rPr lang="en-US" sz="4087">
                <a:solidFill>
                  <a:srgbClr val="422C06"/>
                </a:solidFill>
                <a:latin typeface="Roboto Condensed"/>
              </a:rPr>
              <a:t>GV cung cấp cho mỗi HS 1 bảng bingo chia thành các ô, gồm 3 hàng ngang, 3 hàng dọc (tổng 9 ô). Mỗi ô chứa từ khóa / cụm từ khóa</a:t>
            </a:r>
          </a:p>
        </p:txBody>
      </p:sp>
      <p:sp>
        <p:nvSpPr>
          <p:cNvPr id="15" name="TextBox 15"/>
          <p:cNvSpPr txBox="1"/>
          <p:nvPr/>
        </p:nvSpPr>
        <p:spPr>
          <a:xfrm>
            <a:off x="8854765" y="2811775"/>
            <a:ext cx="8694589" cy="5058726"/>
          </a:xfrm>
          <a:prstGeom prst="rect">
            <a:avLst/>
          </a:prstGeom>
        </p:spPr>
        <p:txBody>
          <a:bodyPr lIns="0" tIns="0" rIns="0" bIns="0" rtlCol="0" anchor="t">
            <a:spAutoFit/>
          </a:bodyPr>
          <a:lstStyle/>
          <a:p>
            <a:pPr algn="just">
              <a:lnSpc>
                <a:spcPts val="5722"/>
              </a:lnSpc>
            </a:pPr>
            <a:r>
              <a:rPr lang="en-US" sz="4087">
                <a:solidFill>
                  <a:srgbClr val="422C06"/>
                </a:solidFill>
                <a:latin typeface="Roboto Condensed"/>
              </a:rPr>
              <a:t>GV đặt câu hỏi có liên quan đến văn bản </a:t>
            </a:r>
            <a:r>
              <a:rPr lang="en-US" sz="4087">
                <a:solidFill>
                  <a:srgbClr val="422C06"/>
                </a:solidFill>
                <a:latin typeface="Roboto Condensed Italics"/>
              </a:rPr>
              <a:t>Chuyện người con gái Nam Xương</a:t>
            </a:r>
            <a:r>
              <a:rPr lang="en-US" sz="4087">
                <a:solidFill>
                  <a:srgbClr val="422C06"/>
                </a:solidFill>
                <a:latin typeface="Roboto Condensed"/>
              </a:rPr>
              <a:t> và thể loại truyện truyền kì được thể hiện trong văn bản. HS nghe câu hỏi và tìm câu trả lời trong bảng bingo, trả lời được thì gạch ô có chứa câu trả lời đi.</a:t>
            </a:r>
          </a:p>
          <a:p>
            <a:pPr algn="just">
              <a:lnSpc>
                <a:spcPts val="5722"/>
              </a:lnSpc>
            </a:pPr>
            <a:endParaRPr lang="en-US" sz="4087">
              <a:solidFill>
                <a:srgbClr val="422C06"/>
              </a:solidFill>
              <a:latin typeface="Roboto Condensed"/>
            </a:endParaRPr>
          </a:p>
        </p:txBody>
      </p:sp>
      <p:sp>
        <p:nvSpPr>
          <p:cNvPr id="16" name="TextBox 16"/>
          <p:cNvSpPr txBox="1"/>
          <p:nvPr/>
        </p:nvSpPr>
        <p:spPr>
          <a:xfrm>
            <a:off x="5489769" y="1470992"/>
            <a:ext cx="9437679" cy="804862"/>
          </a:xfrm>
          <a:prstGeom prst="rect">
            <a:avLst/>
          </a:prstGeom>
        </p:spPr>
        <p:txBody>
          <a:bodyPr lIns="0" tIns="0" rIns="0" bIns="0" rtlCol="0" anchor="t">
            <a:spAutoFit/>
          </a:bodyPr>
          <a:lstStyle/>
          <a:p>
            <a:pPr algn="just">
              <a:lnSpc>
                <a:spcPts val="6562"/>
              </a:lnSpc>
            </a:pPr>
            <a:r>
              <a:rPr lang="en-US" sz="4687" dirty="0">
                <a:solidFill>
                  <a:srgbClr val="422C06"/>
                </a:solidFill>
                <a:latin typeface="Roboto Condensed Bold"/>
              </a:rPr>
              <a:t>TRÒ CHƠI: BINGO TRUYỀN KÌ</a:t>
            </a:r>
          </a:p>
        </p:txBody>
      </p:sp>
      <p:grpSp>
        <p:nvGrpSpPr>
          <p:cNvPr id="17" name="Group 17"/>
          <p:cNvGrpSpPr/>
          <p:nvPr/>
        </p:nvGrpSpPr>
        <p:grpSpPr>
          <a:xfrm>
            <a:off x="356036" y="7663712"/>
            <a:ext cx="17557003" cy="2328251"/>
            <a:chOff x="0" y="0"/>
            <a:chExt cx="4835541" cy="641246"/>
          </a:xfrm>
        </p:grpSpPr>
        <p:sp>
          <p:nvSpPr>
            <p:cNvPr id="18" name="Freeform 18"/>
            <p:cNvSpPr/>
            <p:nvPr/>
          </p:nvSpPr>
          <p:spPr>
            <a:xfrm>
              <a:off x="0" y="0"/>
              <a:ext cx="4835541" cy="641246"/>
            </a:xfrm>
            <a:custGeom>
              <a:avLst/>
              <a:gdLst/>
              <a:ahLst/>
              <a:cxnLst/>
              <a:rect l="l" t="t" r="r" b="b"/>
              <a:pathLst>
                <a:path w="4835541" h="641246">
                  <a:moveTo>
                    <a:pt x="22489" y="0"/>
                  </a:moveTo>
                  <a:lnTo>
                    <a:pt x="4813052" y="0"/>
                  </a:lnTo>
                  <a:cubicBezTo>
                    <a:pt x="4825472" y="0"/>
                    <a:pt x="4835541" y="10069"/>
                    <a:pt x="4835541" y="22489"/>
                  </a:cubicBezTo>
                  <a:lnTo>
                    <a:pt x="4835541" y="618757"/>
                  </a:lnTo>
                  <a:cubicBezTo>
                    <a:pt x="4835541" y="624721"/>
                    <a:pt x="4833171" y="630441"/>
                    <a:pt x="4828954" y="634659"/>
                  </a:cubicBezTo>
                  <a:cubicBezTo>
                    <a:pt x="4824736" y="638876"/>
                    <a:pt x="4819016" y="641246"/>
                    <a:pt x="4813052" y="641246"/>
                  </a:cubicBezTo>
                  <a:lnTo>
                    <a:pt x="22489" y="641246"/>
                  </a:lnTo>
                  <a:cubicBezTo>
                    <a:pt x="10069" y="641246"/>
                    <a:pt x="0" y="631177"/>
                    <a:pt x="0" y="618757"/>
                  </a:cubicBezTo>
                  <a:lnTo>
                    <a:pt x="0" y="22489"/>
                  </a:lnTo>
                  <a:cubicBezTo>
                    <a:pt x="0" y="16524"/>
                    <a:pt x="2369" y="10804"/>
                    <a:pt x="6587" y="6587"/>
                  </a:cubicBezTo>
                  <a:cubicBezTo>
                    <a:pt x="10804" y="2369"/>
                    <a:pt x="16524" y="0"/>
                    <a:pt x="22489" y="0"/>
                  </a:cubicBezTo>
                  <a:close/>
                </a:path>
              </a:pathLst>
            </a:custGeom>
            <a:solidFill>
              <a:srgbClr val="FFFDF5"/>
            </a:solidFill>
          </p:spPr>
          <p:txBody>
            <a:bodyPr/>
            <a:lstStyle/>
            <a:p>
              <a:endParaRPr lang="en-US"/>
            </a:p>
          </p:txBody>
        </p:sp>
        <p:sp>
          <p:nvSpPr>
            <p:cNvPr id="19" name="TextBox 19"/>
            <p:cNvSpPr txBox="1"/>
            <p:nvPr/>
          </p:nvSpPr>
          <p:spPr>
            <a:xfrm>
              <a:off x="0" y="0"/>
              <a:ext cx="4835541" cy="641246"/>
            </a:xfrm>
            <a:prstGeom prst="rect">
              <a:avLst/>
            </a:prstGeom>
          </p:spPr>
          <p:txBody>
            <a:bodyPr lIns="50800" tIns="50800" rIns="50800" bIns="50800" rtlCol="0" anchor="ctr"/>
            <a:lstStyle/>
            <a:p>
              <a:pPr algn="ctr">
                <a:lnSpc>
                  <a:spcPts val="3286"/>
                </a:lnSpc>
              </a:pPr>
              <a:endParaRPr/>
            </a:p>
          </p:txBody>
        </p:sp>
      </p:grpSp>
      <p:sp>
        <p:nvSpPr>
          <p:cNvPr id="20" name="TextBox 20"/>
          <p:cNvSpPr txBox="1"/>
          <p:nvPr/>
        </p:nvSpPr>
        <p:spPr>
          <a:xfrm>
            <a:off x="710549" y="8194351"/>
            <a:ext cx="16838805" cy="1439226"/>
          </a:xfrm>
          <a:prstGeom prst="rect">
            <a:avLst/>
          </a:prstGeom>
        </p:spPr>
        <p:txBody>
          <a:bodyPr lIns="0" tIns="0" rIns="0" bIns="0" rtlCol="0" anchor="t">
            <a:spAutoFit/>
          </a:bodyPr>
          <a:lstStyle/>
          <a:p>
            <a:pPr algn="just">
              <a:lnSpc>
                <a:spcPts val="5722"/>
              </a:lnSpc>
            </a:pPr>
            <a:r>
              <a:rPr lang="en-US" sz="4087">
                <a:solidFill>
                  <a:srgbClr val="422C06"/>
                </a:solidFill>
                <a:latin typeface="Roboto Condensed"/>
              </a:rPr>
              <a:t>HS nào gạch được hết 1 hàng 3 ô liền nhau đầu tiên sẽ chiến thắng (hàng ngang / dọc / chéo đều chấp nhận)</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16" presetClass="entr" presetSubtype="21"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0"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5304270" y="4403107"/>
            <a:ext cx="12665940" cy="7399020"/>
          </a:xfrm>
          <a:custGeom>
            <a:avLst/>
            <a:gdLst/>
            <a:ahLst/>
            <a:cxnLst/>
            <a:rect l="l" t="t" r="r" b="b"/>
            <a:pathLst>
              <a:path w="12665940" h="7399020">
                <a:moveTo>
                  <a:pt x="0" y="0"/>
                </a:moveTo>
                <a:lnTo>
                  <a:pt x="12665940" y="0"/>
                </a:lnTo>
                <a:lnTo>
                  <a:pt x="12665940" y="7399020"/>
                </a:lnTo>
                <a:lnTo>
                  <a:pt x="0" y="73990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0807156" y="2275854"/>
            <a:ext cx="10030397" cy="10775717"/>
          </a:xfrm>
          <a:custGeom>
            <a:avLst/>
            <a:gdLst/>
            <a:ahLst/>
            <a:cxnLst/>
            <a:rect l="l" t="t" r="r" b="b"/>
            <a:pathLst>
              <a:path w="10030397" h="10775717">
                <a:moveTo>
                  <a:pt x="0" y="0"/>
                </a:moveTo>
                <a:lnTo>
                  <a:pt x="10030397" y="0"/>
                </a:lnTo>
                <a:lnTo>
                  <a:pt x="10030397" y="10775717"/>
                </a:lnTo>
                <a:lnTo>
                  <a:pt x="0" y="107757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7913039" y="5986692"/>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7"/>
            <a:stretch>
              <a:fillRect/>
            </a:stretch>
          </a:blipFill>
        </p:spPr>
        <p:txBody>
          <a:bodyPr/>
          <a:lstStyle/>
          <a:p>
            <a:endParaRPr lang="en-US"/>
          </a:p>
        </p:txBody>
      </p:sp>
      <p:sp>
        <p:nvSpPr>
          <p:cNvPr id="6" name="Freeform 6"/>
          <p:cNvSpPr/>
          <p:nvPr/>
        </p:nvSpPr>
        <p:spPr>
          <a:xfrm>
            <a:off x="12164755" y="-329614"/>
            <a:ext cx="7315200" cy="1895856"/>
          </a:xfrm>
          <a:custGeom>
            <a:avLst/>
            <a:gdLst/>
            <a:ahLst/>
            <a:cxnLst/>
            <a:rect l="l" t="t" r="r" b="b"/>
            <a:pathLst>
              <a:path w="7315200" h="1895856">
                <a:moveTo>
                  <a:pt x="0" y="0"/>
                </a:moveTo>
                <a:lnTo>
                  <a:pt x="7315200" y="0"/>
                </a:lnTo>
                <a:lnTo>
                  <a:pt x="7315200" y="1895856"/>
                </a:lnTo>
                <a:lnTo>
                  <a:pt x="0" y="18958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aphicFrame>
        <p:nvGraphicFramePr>
          <p:cNvPr id="7" name="Table 7"/>
          <p:cNvGraphicFramePr>
            <a:graphicFrameLocks noGrp="1"/>
          </p:cNvGraphicFramePr>
          <p:nvPr/>
        </p:nvGraphicFramePr>
        <p:xfrm>
          <a:off x="2276253" y="2144517"/>
          <a:ext cx="14015100" cy="7762875"/>
        </p:xfrm>
        <a:graphic>
          <a:graphicData uri="http://schemas.openxmlformats.org/drawingml/2006/table">
            <a:tbl>
              <a:tblPr/>
              <a:tblGrid>
                <a:gridCol w="4671700">
                  <a:extLst>
                    <a:ext uri="{9D8B030D-6E8A-4147-A177-3AD203B41FA5}">
                      <a16:colId xmlns:a16="http://schemas.microsoft.com/office/drawing/2014/main" val="20000"/>
                    </a:ext>
                  </a:extLst>
                </a:gridCol>
                <a:gridCol w="4671700">
                  <a:extLst>
                    <a:ext uri="{9D8B030D-6E8A-4147-A177-3AD203B41FA5}">
                      <a16:colId xmlns:a16="http://schemas.microsoft.com/office/drawing/2014/main" val="20001"/>
                    </a:ext>
                  </a:extLst>
                </a:gridCol>
                <a:gridCol w="4671700">
                  <a:extLst>
                    <a:ext uri="{9D8B030D-6E8A-4147-A177-3AD203B41FA5}">
                      <a16:colId xmlns:a16="http://schemas.microsoft.com/office/drawing/2014/main" val="20002"/>
                    </a:ext>
                  </a:extLst>
                </a:gridCol>
              </a:tblGrid>
              <a:tr h="2587625">
                <a:tc>
                  <a:txBody>
                    <a:bodyPr/>
                    <a:lstStyle/>
                    <a:p>
                      <a:pPr algn="ctr">
                        <a:lnSpc>
                          <a:spcPts val="5599"/>
                        </a:lnSpc>
                        <a:defRPr/>
                      </a:pPr>
                      <a:endParaRPr lang="en-US" sz="1100"/>
                    </a:p>
                    <a:p>
                      <a:pPr algn="ctr">
                        <a:lnSpc>
                          <a:spcPts val="5599"/>
                        </a:lnSpc>
                      </a:pPr>
                      <a:r>
                        <a:rPr lang="en-US" sz="3999">
                          <a:solidFill>
                            <a:srgbClr val="000000"/>
                          </a:solidFill>
                          <a:latin typeface="Roboto Condensed"/>
                        </a:rPr>
                        <a:t>  Yếu tố kì ảo</a:t>
                      </a:r>
                    </a:p>
                    <a:p>
                      <a:pPr algn="ctr">
                        <a:lnSpc>
                          <a:spcPts val="5599"/>
                        </a:lnSpc>
                      </a:pPr>
                      <a:r>
                        <a:rPr lang="en-US" sz="3999">
                          <a:solidFill>
                            <a:srgbClr val="000000"/>
                          </a:solidFill>
                          <a:latin typeface="Roboto Condensed"/>
                        </a:rPr>
                        <a:t>  </a:t>
                      </a:r>
                    </a:p>
                  </a:txBody>
                  <a:tcPr marL="190500" marR="190500" marT="190500" marB="1905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solidFill>
                      <a:srgbClr val="FFFDF5"/>
                    </a:solidFill>
                  </a:tcPr>
                </a:tc>
                <a:tc>
                  <a:txBody>
                    <a:bodyPr/>
                    <a:lstStyle/>
                    <a:p>
                      <a:pPr algn="ctr">
                        <a:lnSpc>
                          <a:spcPts val="5599"/>
                        </a:lnSpc>
                        <a:defRPr/>
                      </a:pPr>
                      <a:endParaRPr lang="en-US" sz="1100"/>
                    </a:p>
                    <a:p>
                      <a:pPr algn="ctr">
                        <a:lnSpc>
                          <a:spcPts val="5599"/>
                        </a:lnSpc>
                      </a:pPr>
                      <a:r>
                        <a:rPr lang="en-US" sz="3999">
                          <a:solidFill>
                            <a:srgbClr val="000000"/>
                          </a:solidFill>
                          <a:latin typeface="Roboto Condensed"/>
                        </a:rPr>
                        <a:t>  Cốt truyện</a:t>
                      </a:r>
                    </a:p>
                    <a:p>
                      <a:pPr algn="ctr">
                        <a:lnSpc>
                          <a:spcPts val="5599"/>
                        </a:lnSpc>
                      </a:pPr>
                      <a:r>
                        <a:rPr lang="en-US" sz="3999">
                          <a:solidFill>
                            <a:srgbClr val="000000"/>
                          </a:solidFill>
                          <a:latin typeface="Roboto Condensed"/>
                        </a:rPr>
                        <a:t>  </a:t>
                      </a:r>
                    </a:p>
                  </a:txBody>
                  <a:tcPr marL="190500" marR="190500" marT="190500" marB="1905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solidFill>
                      <a:srgbClr val="FFFDF5"/>
                    </a:solidFill>
                  </a:tcPr>
                </a:tc>
                <a:tc>
                  <a:txBody>
                    <a:bodyPr/>
                    <a:lstStyle/>
                    <a:p>
                      <a:pPr algn="ctr">
                        <a:lnSpc>
                          <a:spcPts val="5599"/>
                        </a:lnSpc>
                        <a:defRPr/>
                      </a:pPr>
                      <a:endParaRPr lang="en-US" sz="1100"/>
                    </a:p>
                    <a:p>
                      <a:pPr algn="ctr">
                        <a:lnSpc>
                          <a:spcPts val="5599"/>
                        </a:lnSpc>
                      </a:pPr>
                      <a:r>
                        <a:rPr lang="en-US" sz="3999">
                          <a:solidFill>
                            <a:srgbClr val="000000"/>
                          </a:solidFill>
                          <a:latin typeface="Roboto Condensed"/>
                        </a:rPr>
                        <a:t>  Ngôn ngữ</a:t>
                      </a:r>
                    </a:p>
                    <a:p>
                      <a:pPr algn="ctr">
                        <a:lnSpc>
                          <a:spcPts val="5599"/>
                        </a:lnSpc>
                      </a:pPr>
                      <a:r>
                        <a:rPr lang="en-US" sz="3999">
                          <a:solidFill>
                            <a:srgbClr val="000000"/>
                          </a:solidFill>
                          <a:latin typeface="Roboto Condensed"/>
                        </a:rPr>
                        <a:t>  </a:t>
                      </a:r>
                    </a:p>
                  </a:txBody>
                  <a:tcPr marL="190500" marR="190500" marT="190500" marB="1905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solidFill>
                      <a:srgbClr val="FFFDF5"/>
                    </a:solidFill>
                  </a:tcPr>
                </a:tc>
                <a:extLst>
                  <a:ext uri="{0D108BD9-81ED-4DB2-BD59-A6C34878D82A}">
                    <a16:rowId xmlns:a16="http://schemas.microsoft.com/office/drawing/2014/main" val="10000"/>
                  </a:ext>
                </a:extLst>
              </a:tr>
              <a:tr h="2587625">
                <a:tc>
                  <a:txBody>
                    <a:bodyPr/>
                    <a:lstStyle/>
                    <a:p>
                      <a:pPr algn="ctr">
                        <a:lnSpc>
                          <a:spcPts val="5599"/>
                        </a:lnSpc>
                        <a:defRPr/>
                      </a:pPr>
                      <a:endParaRPr lang="en-US" sz="1100"/>
                    </a:p>
                    <a:p>
                      <a:pPr algn="ctr">
                        <a:lnSpc>
                          <a:spcPts val="5599"/>
                        </a:lnSpc>
                      </a:pPr>
                      <a:r>
                        <a:rPr lang="en-US" sz="3999">
                          <a:solidFill>
                            <a:srgbClr val="000000"/>
                          </a:solidFill>
                          <a:latin typeface="Roboto Condensed"/>
                        </a:rPr>
                        <a:t>  Ngôi thứ ba</a:t>
                      </a:r>
                    </a:p>
                    <a:p>
                      <a:pPr algn="ctr">
                        <a:lnSpc>
                          <a:spcPts val="5599"/>
                        </a:lnSpc>
                      </a:pPr>
                      <a:r>
                        <a:rPr lang="en-US" sz="3999">
                          <a:solidFill>
                            <a:srgbClr val="000000"/>
                          </a:solidFill>
                          <a:latin typeface="Roboto Condensed"/>
                        </a:rPr>
                        <a:t>  </a:t>
                      </a:r>
                    </a:p>
                  </a:txBody>
                  <a:tcPr marL="190500" marR="190500" marT="190500" marB="1905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solidFill>
                      <a:srgbClr val="FFFDF5"/>
                    </a:solidFill>
                  </a:tcPr>
                </a:tc>
                <a:tc>
                  <a:txBody>
                    <a:bodyPr/>
                    <a:lstStyle/>
                    <a:p>
                      <a:pPr algn="ctr">
                        <a:lnSpc>
                          <a:spcPts val="5599"/>
                        </a:lnSpc>
                        <a:defRPr/>
                      </a:pPr>
                      <a:endParaRPr lang="en-US" sz="1100"/>
                    </a:p>
                    <a:p>
                      <a:pPr algn="ctr">
                        <a:lnSpc>
                          <a:spcPts val="5599"/>
                        </a:lnSpc>
                      </a:pPr>
                      <a:r>
                        <a:rPr lang="en-US" sz="3999">
                          <a:solidFill>
                            <a:srgbClr val="000000"/>
                          </a:solidFill>
                          <a:latin typeface="Roboto Condensed"/>
                        </a:rPr>
                        <a:t>  Không gian</a:t>
                      </a:r>
                    </a:p>
                    <a:p>
                      <a:pPr algn="ctr">
                        <a:lnSpc>
                          <a:spcPts val="5599"/>
                        </a:lnSpc>
                      </a:pPr>
                      <a:r>
                        <a:rPr lang="en-US" sz="3999">
                          <a:solidFill>
                            <a:srgbClr val="000000"/>
                          </a:solidFill>
                          <a:latin typeface="Roboto Condensed"/>
                        </a:rPr>
                        <a:t>  </a:t>
                      </a:r>
                    </a:p>
                  </a:txBody>
                  <a:tcPr marL="190500" marR="190500" marT="190500" marB="1905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solidFill>
                      <a:srgbClr val="FFFDF5"/>
                    </a:solidFill>
                  </a:tcPr>
                </a:tc>
                <a:tc>
                  <a:txBody>
                    <a:bodyPr/>
                    <a:lstStyle/>
                    <a:p>
                      <a:pPr algn="ctr">
                        <a:lnSpc>
                          <a:spcPts val="5599"/>
                        </a:lnSpc>
                        <a:defRPr/>
                      </a:pPr>
                      <a:endParaRPr lang="en-US" sz="1100"/>
                    </a:p>
                    <a:p>
                      <a:pPr algn="ctr">
                        <a:lnSpc>
                          <a:spcPts val="5599"/>
                        </a:lnSpc>
                      </a:pPr>
                      <a:r>
                        <a:rPr lang="en-US" sz="3999">
                          <a:solidFill>
                            <a:srgbClr val="000000"/>
                          </a:solidFill>
                          <a:latin typeface="Roboto Condensed"/>
                        </a:rPr>
                        <a:t>  Nhân vật</a:t>
                      </a:r>
                    </a:p>
                    <a:p>
                      <a:pPr algn="ctr">
                        <a:lnSpc>
                          <a:spcPts val="5599"/>
                        </a:lnSpc>
                      </a:pPr>
                      <a:r>
                        <a:rPr lang="en-US" sz="3999">
                          <a:solidFill>
                            <a:srgbClr val="000000"/>
                          </a:solidFill>
                          <a:latin typeface="Roboto Condensed"/>
                        </a:rPr>
                        <a:t>  </a:t>
                      </a:r>
                    </a:p>
                  </a:txBody>
                  <a:tcPr marL="190500" marR="190500" marT="190500" marB="1905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solidFill>
                      <a:srgbClr val="FFFDF5"/>
                    </a:solidFill>
                  </a:tcPr>
                </a:tc>
                <a:extLst>
                  <a:ext uri="{0D108BD9-81ED-4DB2-BD59-A6C34878D82A}">
                    <a16:rowId xmlns:a16="http://schemas.microsoft.com/office/drawing/2014/main" val="10001"/>
                  </a:ext>
                </a:extLst>
              </a:tr>
              <a:tr h="2587625">
                <a:tc>
                  <a:txBody>
                    <a:bodyPr/>
                    <a:lstStyle/>
                    <a:p>
                      <a:pPr algn="ctr">
                        <a:lnSpc>
                          <a:spcPts val="5599"/>
                        </a:lnSpc>
                        <a:defRPr/>
                      </a:pPr>
                      <a:endParaRPr lang="en-US" sz="1100"/>
                    </a:p>
                    <a:p>
                      <a:pPr algn="ctr">
                        <a:lnSpc>
                          <a:spcPts val="5599"/>
                        </a:lnSpc>
                      </a:pPr>
                      <a:r>
                        <a:rPr lang="en-US" sz="3999">
                          <a:solidFill>
                            <a:srgbClr val="000000"/>
                          </a:solidFill>
                          <a:latin typeface="Roboto Condensed"/>
                        </a:rPr>
                        <a:t>  Yếu tố hiện thực</a:t>
                      </a:r>
                    </a:p>
                    <a:p>
                      <a:pPr algn="ctr">
                        <a:lnSpc>
                          <a:spcPts val="5599"/>
                        </a:lnSpc>
                      </a:pPr>
                      <a:r>
                        <a:rPr lang="en-US" sz="3999">
                          <a:solidFill>
                            <a:srgbClr val="000000"/>
                          </a:solidFill>
                          <a:latin typeface="Roboto Condensed"/>
                        </a:rPr>
                        <a:t>  </a:t>
                      </a:r>
                    </a:p>
                  </a:txBody>
                  <a:tcPr marL="190500" marR="190500" marT="190500" marB="1905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solidFill>
                      <a:srgbClr val="FFFDF5"/>
                    </a:solidFill>
                  </a:tcPr>
                </a:tc>
                <a:tc>
                  <a:txBody>
                    <a:bodyPr/>
                    <a:lstStyle/>
                    <a:p>
                      <a:pPr algn="ctr">
                        <a:lnSpc>
                          <a:spcPts val="5599"/>
                        </a:lnSpc>
                        <a:defRPr/>
                      </a:pPr>
                      <a:endParaRPr lang="en-US" sz="1100"/>
                    </a:p>
                    <a:p>
                      <a:pPr algn="ctr">
                        <a:lnSpc>
                          <a:spcPts val="5599"/>
                        </a:lnSpc>
                      </a:pPr>
                      <a:r>
                        <a:rPr lang="en-US" sz="3999">
                          <a:solidFill>
                            <a:srgbClr val="000000"/>
                          </a:solidFill>
                          <a:latin typeface="Roboto Condensed"/>
                        </a:rPr>
                        <a:t>  Thời gian</a:t>
                      </a:r>
                    </a:p>
                    <a:p>
                      <a:pPr algn="ctr">
                        <a:lnSpc>
                          <a:spcPts val="5599"/>
                        </a:lnSpc>
                      </a:pPr>
                      <a:r>
                        <a:rPr lang="en-US" sz="3999">
                          <a:solidFill>
                            <a:srgbClr val="000000"/>
                          </a:solidFill>
                          <a:latin typeface="Roboto Condensed"/>
                        </a:rPr>
                        <a:t>  </a:t>
                      </a:r>
                    </a:p>
                  </a:txBody>
                  <a:tcPr marL="190500" marR="190500" marT="190500" marB="1905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solidFill>
                      <a:srgbClr val="FFFDF5"/>
                    </a:solidFill>
                  </a:tcPr>
                </a:tc>
                <a:tc>
                  <a:txBody>
                    <a:bodyPr/>
                    <a:lstStyle/>
                    <a:p>
                      <a:pPr algn="ctr">
                        <a:lnSpc>
                          <a:spcPts val="5599"/>
                        </a:lnSpc>
                        <a:defRPr/>
                      </a:pPr>
                      <a:endParaRPr lang="en-US" sz="1100"/>
                    </a:p>
                    <a:p>
                      <a:pPr algn="ctr">
                        <a:lnSpc>
                          <a:spcPts val="5599"/>
                        </a:lnSpc>
                      </a:pPr>
                      <a:r>
                        <a:rPr lang="en-US" sz="3999">
                          <a:solidFill>
                            <a:srgbClr val="000000"/>
                          </a:solidFill>
                          <a:latin typeface="Roboto Condensed"/>
                        </a:rPr>
                        <a:t>  Giá trị hiện thực</a:t>
                      </a:r>
                    </a:p>
                    <a:p>
                      <a:pPr algn="ctr">
                        <a:lnSpc>
                          <a:spcPts val="5599"/>
                        </a:lnSpc>
                      </a:pPr>
                      <a:r>
                        <a:rPr lang="en-US" sz="3999">
                          <a:solidFill>
                            <a:srgbClr val="000000"/>
                          </a:solidFill>
                          <a:latin typeface="Roboto Condensed"/>
                        </a:rPr>
                        <a:t>  </a:t>
                      </a:r>
                    </a:p>
                  </a:txBody>
                  <a:tcPr marL="190500" marR="190500" marT="190500" marB="1905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solidFill>
                      <a:srgbClr val="FFFDF5"/>
                    </a:solidFill>
                  </a:tcPr>
                </a:tc>
                <a:extLst>
                  <a:ext uri="{0D108BD9-81ED-4DB2-BD59-A6C34878D82A}">
                    <a16:rowId xmlns:a16="http://schemas.microsoft.com/office/drawing/2014/main" val="10002"/>
                  </a:ext>
                </a:extLst>
              </a:tr>
            </a:tbl>
          </a:graphicData>
        </a:graphic>
      </p:graphicFrame>
      <p:sp>
        <p:nvSpPr>
          <p:cNvPr id="8" name="TextBox 8"/>
          <p:cNvSpPr txBox="1"/>
          <p:nvPr/>
        </p:nvSpPr>
        <p:spPr>
          <a:xfrm>
            <a:off x="497341" y="277409"/>
            <a:ext cx="14430107" cy="953135"/>
          </a:xfrm>
          <a:prstGeom prst="rect">
            <a:avLst/>
          </a:prstGeom>
        </p:spPr>
        <p:txBody>
          <a:bodyPr lIns="0" tIns="0" rIns="0" bIns="0" rtlCol="0" anchor="t">
            <a:spAutoFit/>
          </a:bodyPr>
          <a:lstStyle/>
          <a:p>
            <a:pPr algn="l">
              <a:lnSpc>
                <a:spcPts val="7840"/>
              </a:lnSpc>
            </a:pPr>
            <a:r>
              <a:rPr lang="en-US" sz="5600">
                <a:solidFill>
                  <a:srgbClr val="8E5F56"/>
                </a:solidFill>
                <a:latin typeface="Fraunces Bold"/>
              </a:rPr>
              <a:t>4. LUYỆN TẬP</a:t>
            </a:r>
          </a:p>
        </p:txBody>
      </p:sp>
      <p:sp>
        <p:nvSpPr>
          <p:cNvPr id="9" name="TextBox 9"/>
          <p:cNvSpPr txBox="1"/>
          <p:nvPr/>
        </p:nvSpPr>
        <p:spPr>
          <a:xfrm>
            <a:off x="5821609" y="1116186"/>
            <a:ext cx="9437679" cy="804862"/>
          </a:xfrm>
          <a:prstGeom prst="rect">
            <a:avLst/>
          </a:prstGeom>
        </p:spPr>
        <p:txBody>
          <a:bodyPr lIns="0" tIns="0" rIns="0" bIns="0" rtlCol="0" anchor="t">
            <a:spAutoFit/>
          </a:bodyPr>
          <a:lstStyle/>
          <a:p>
            <a:pPr algn="just">
              <a:lnSpc>
                <a:spcPts val="6562"/>
              </a:lnSpc>
            </a:pPr>
            <a:r>
              <a:rPr lang="en-US" sz="4687">
                <a:solidFill>
                  <a:srgbClr val="422C06"/>
                </a:solidFill>
                <a:latin typeface="Roboto Condensed Bold"/>
              </a:rPr>
              <a:t>TRÒ CHƠI: BINGO TRUYỀN KÌ</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4410493" y="-249555"/>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254472" y="-760594"/>
            <a:ext cx="17904223" cy="11190139"/>
          </a:xfrm>
          <a:custGeom>
            <a:avLst/>
            <a:gdLst/>
            <a:ahLst/>
            <a:cxnLst/>
            <a:rect l="l" t="t" r="r" b="b"/>
            <a:pathLst>
              <a:path w="17904223" h="11190139">
                <a:moveTo>
                  <a:pt x="0" y="0"/>
                </a:moveTo>
                <a:lnTo>
                  <a:pt x="17904223" y="0"/>
                </a:lnTo>
                <a:lnTo>
                  <a:pt x="17904223" y="11190139"/>
                </a:lnTo>
                <a:lnTo>
                  <a:pt x="0" y="11190139"/>
                </a:lnTo>
                <a:lnTo>
                  <a:pt x="0" y="0"/>
                </a:lnTo>
                <a:close/>
              </a:path>
            </a:pathLst>
          </a:custGeom>
          <a:blipFill>
            <a:blip r:embed="rId5">
              <a:alphaModFix amt="21999"/>
            </a:blip>
            <a:stretch>
              <a:fillRect/>
            </a:stretch>
          </a:blipFill>
        </p:spPr>
        <p:txBody>
          <a:bodyPr/>
          <a:lstStyle/>
          <a:p>
            <a:endParaRPr lang="en-US"/>
          </a:p>
        </p:txBody>
      </p:sp>
      <p:sp>
        <p:nvSpPr>
          <p:cNvPr id="5" name="Freeform 5"/>
          <p:cNvSpPr/>
          <p:nvPr/>
        </p:nvSpPr>
        <p:spPr>
          <a:xfrm rot="158001">
            <a:off x="10902149" y="-268717"/>
            <a:ext cx="11861990" cy="11861990"/>
          </a:xfrm>
          <a:custGeom>
            <a:avLst/>
            <a:gdLst/>
            <a:ahLst/>
            <a:cxnLst/>
            <a:rect l="l" t="t" r="r" b="b"/>
            <a:pathLst>
              <a:path w="11861990" h="11861990">
                <a:moveTo>
                  <a:pt x="0" y="0"/>
                </a:moveTo>
                <a:lnTo>
                  <a:pt x="11861990" y="0"/>
                </a:lnTo>
                <a:lnTo>
                  <a:pt x="11861990" y="11861991"/>
                </a:lnTo>
                <a:lnTo>
                  <a:pt x="0" y="11861991"/>
                </a:lnTo>
                <a:lnTo>
                  <a:pt x="0" y="0"/>
                </a:lnTo>
                <a:close/>
              </a:path>
            </a:pathLst>
          </a:custGeom>
          <a:blipFill>
            <a:blip r:embed="rId6"/>
            <a:stretch>
              <a:fillRect/>
            </a:stretch>
          </a:blipFill>
        </p:spPr>
        <p:txBody>
          <a:bodyPr/>
          <a:lstStyle/>
          <a:p>
            <a:endParaRPr lang="en-US"/>
          </a:p>
        </p:txBody>
      </p:sp>
      <p:sp>
        <p:nvSpPr>
          <p:cNvPr id="6" name="Freeform 6"/>
          <p:cNvSpPr/>
          <p:nvPr/>
        </p:nvSpPr>
        <p:spPr>
          <a:xfrm>
            <a:off x="10635915" y="1731165"/>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7"/>
            <a:stretch>
              <a:fillRect/>
            </a:stretch>
          </a:blipFill>
        </p:spPr>
        <p:txBody>
          <a:bodyPr/>
          <a:lstStyle/>
          <a:p>
            <a:endParaRPr lang="en-US"/>
          </a:p>
        </p:txBody>
      </p:sp>
      <p:sp>
        <p:nvSpPr>
          <p:cNvPr id="7" name="Freeform 7"/>
          <p:cNvSpPr/>
          <p:nvPr/>
        </p:nvSpPr>
        <p:spPr>
          <a:xfrm>
            <a:off x="12735459" y="1731165"/>
            <a:ext cx="6130056" cy="4114800"/>
          </a:xfrm>
          <a:custGeom>
            <a:avLst/>
            <a:gdLst/>
            <a:ahLst/>
            <a:cxnLst/>
            <a:rect l="l" t="t" r="r" b="b"/>
            <a:pathLst>
              <a:path w="6130056" h="4114800">
                <a:moveTo>
                  <a:pt x="0" y="0"/>
                </a:moveTo>
                <a:lnTo>
                  <a:pt x="6130056" y="0"/>
                </a:lnTo>
                <a:lnTo>
                  <a:pt x="613005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0972800" y="7783129"/>
            <a:ext cx="7315200" cy="3035808"/>
          </a:xfrm>
          <a:custGeom>
            <a:avLst/>
            <a:gdLst/>
            <a:ahLst/>
            <a:cxnLst/>
            <a:rect l="l" t="t" r="r" b="b"/>
            <a:pathLst>
              <a:path w="7315200" h="3035808">
                <a:moveTo>
                  <a:pt x="0" y="0"/>
                </a:moveTo>
                <a:lnTo>
                  <a:pt x="7315200" y="0"/>
                </a:lnTo>
                <a:lnTo>
                  <a:pt x="7315200" y="3035808"/>
                </a:lnTo>
                <a:lnTo>
                  <a:pt x="0" y="303580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9" name="Group 9"/>
          <p:cNvGrpSpPr/>
          <p:nvPr/>
        </p:nvGrpSpPr>
        <p:grpSpPr>
          <a:xfrm>
            <a:off x="787863" y="2747591"/>
            <a:ext cx="10843066" cy="6196749"/>
            <a:chOff x="0" y="0"/>
            <a:chExt cx="2986391" cy="1706705"/>
          </a:xfrm>
        </p:grpSpPr>
        <p:sp>
          <p:nvSpPr>
            <p:cNvPr id="10" name="Freeform 10"/>
            <p:cNvSpPr/>
            <p:nvPr/>
          </p:nvSpPr>
          <p:spPr>
            <a:xfrm>
              <a:off x="0" y="0"/>
              <a:ext cx="2986392" cy="1706706"/>
            </a:xfrm>
            <a:custGeom>
              <a:avLst/>
              <a:gdLst/>
              <a:ahLst/>
              <a:cxnLst/>
              <a:rect l="l" t="t" r="r" b="b"/>
              <a:pathLst>
                <a:path w="2986392" h="1706706">
                  <a:moveTo>
                    <a:pt x="36414" y="0"/>
                  </a:moveTo>
                  <a:lnTo>
                    <a:pt x="2949978" y="0"/>
                  </a:lnTo>
                  <a:cubicBezTo>
                    <a:pt x="2959635" y="0"/>
                    <a:pt x="2968897" y="3836"/>
                    <a:pt x="2975726" y="10665"/>
                  </a:cubicBezTo>
                  <a:cubicBezTo>
                    <a:pt x="2982555" y="17494"/>
                    <a:pt x="2986392" y="26756"/>
                    <a:pt x="2986392" y="36414"/>
                  </a:cubicBezTo>
                  <a:lnTo>
                    <a:pt x="2986392" y="1670292"/>
                  </a:lnTo>
                  <a:cubicBezTo>
                    <a:pt x="2986392" y="1679949"/>
                    <a:pt x="2982555" y="1689211"/>
                    <a:pt x="2975726" y="1696040"/>
                  </a:cubicBezTo>
                  <a:cubicBezTo>
                    <a:pt x="2968897" y="1702869"/>
                    <a:pt x="2959635" y="1706706"/>
                    <a:pt x="2949978" y="1706706"/>
                  </a:cubicBezTo>
                  <a:lnTo>
                    <a:pt x="36414" y="1706706"/>
                  </a:lnTo>
                  <a:cubicBezTo>
                    <a:pt x="16303" y="1706706"/>
                    <a:pt x="0" y="1690402"/>
                    <a:pt x="0" y="1670292"/>
                  </a:cubicBezTo>
                  <a:lnTo>
                    <a:pt x="0" y="36414"/>
                  </a:lnTo>
                  <a:cubicBezTo>
                    <a:pt x="0" y="26756"/>
                    <a:pt x="3836" y="17494"/>
                    <a:pt x="10665" y="10665"/>
                  </a:cubicBezTo>
                  <a:cubicBezTo>
                    <a:pt x="17494" y="3836"/>
                    <a:pt x="26756" y="0"/>
                    <a:pt x="36414" y="0"/>
                  </a:cubicBezTo>
                  <a:close/>
                </a:path>
              </a:pathLst>
            </a:custGeom>
            <a:solidFill>
              <a:srgbClr val="FFFDF5"/>
            </a:solidFill>
          </p:spPr>
          <p:txBody>
            <a:bodyPr/>
            <a:lstStyle/>
            <a:p>
              <a:endParaRPr lang="en-US"/>
            </a:p>
          </p:txBody>
        </p:sp>
        <p:sp>
          <p:nvSpPr>
            <p:cNvPr id="11" name="TextBox 11"/>
            <p:cNvSpPr txBox="1"/>
            <p:nvPr/>
          </p:nvSpPr>
          <p:spPr>
            <a:xfrm>
              <a:off x="0" y="0"/>
              <a:ext cx="2986391" cy="1706705"/>
            </a:xfrm>
            <a:prstGeom prst="rect">
              <a:avLst/>
            </a:prstGeom>
          </p:spPr>
          <p:txBody>
            <a:bodyPr lIns="50800" tIns="50800" rIns="50800" bIns="50800" rtlCol="0" anchor="ctr"/>
            <a:lstStyle/>
            <a:p>
              <a:pPr algn="ctr">
                <a:lnSpc>
                  <a:spcPts val="2310"/>
                </a:lnSpc>
              </a:pPr>
              <a:endParaRPr/>
            </a:p>
          </p:txBody>
        </p:sp>
      </p:grpSp>
      <p:sp>
        <p:nvSpPr>
          <p:cNvPr id="12" name="TextBox 12"/>
          <p:cNvSpPr txBox="1"/>
          <p:nvPr/>
        </p:nvSpPr>
        <p:spPr>
          <a:xfrm>
            <a:off x="671719" y="3650135"/>
            <a:ext cx="10750333" cy="4315460"/>
          </a:xfrm>
          <a:prstGeom prst="rect">
            <a:avLst/>
          </a:prstGeom>
        </p:spPr>
        <p:txBody>
          <a:bodyPr lIns="0" tIns="0" rIns="0" bIns="0" rtlCol="0" anchor="t">
            <a:spAutoFit/>
          </a:bodyPr>
          <a:lstStyle/>
          <a:p>
            <a:pPr marL="885192" lvl="1" indent="-442596" algn="just">
              <a:lnSpc>
                <a:spcPts val="5740"/>
              </a:lnSpc>
              <a:buFont typeface="Arial"/>
              <a:buChar char="•"/>
            </a:pPr>
            <a:r>
              <a:rPr lang="en-US" sz="4100">
                <a:solidFill>
                  <a:srgbClr val="422C06"/>
                </a:solidFill>
                <a:latin typeface="Roboto Condensed"/>
              </a:rPr>
              <a:t>Có </a:t>
            </a:r>
            <a:r>
              <a:rPr lang="en-US" sz="4100">
                <a:solidFill>
                  <a:srgbClr val="422C06"/>
                </a:solidFill>
                <a:latin typeface="Roboto Condensed Bold"/>
              </a:rPr>
              <a:t>không gian truyền kì </a:t>
            </a:r>
            <a:r>
              <a:rPr lang="en-US" sz="4100">
                <a:solidFill>
                  <a:srgbClr val="422C06"/>
                </a:solidFill>
                <a:latin typeface="Roboto Condensed"/>
              </a:rPr>
              <a:t>trong truyện (Vũ Thị Thiết ở dưới thuỷ phủ)</a:t>
            </a:r>
          </a:p>
          <a:p>
            <a:pPr marL="885192" lvl="1" indent="-442596" algn="just">
              <a:lnSpc>
                <a:spcPts val="5740"/>
              </a:lnSpc>
              <a:buFont typeface="Arial"/>
              <a:buChar char="•"/>
            </a:pPr>
            <a:r>
              <a:rPr lang="en-US" sz="4100">
                <a:solidFill>
                  <a:srgbClr val="422C06"/>
                </a:solidFill>
                <a:latin typeface="Roboto Condensed Bold"/>
              </a:rPr>
              <a:t>Nhân vật là ma, thần linh</a:t>
            </a:r>
            <a:r>
              <a:rPr lang="en-US" sz="4100">
                <a:solidFill>
                  <a:srgbClr val="422C06"/>
                </a:solidFill>
                <a:latin typeface="Roboto Condensed"/>
              </a:rPr>
              <a:t> (Vũ Thị Thiết trở lại dương gian khi đã gieo mình tự vẫn, có Linh Phi - vợ vua biển Nam Hải cứu,…)</a:t>
            </a:r>
          </a:p>
          <a:p>
            <a:pPr marL="885192" lvl="1" indent="-442596" algn="just">
              <a:lnSpc>
                <a:spcPts val="5740"/>
              </a:lnSpc>
              <a:buFont typeface="Arial"/>
              <a:buChar char="•"/>
            </a:pPr>
            <a:r>
              <a:rPr lang="en-US" sz="4100">
                <a:solidFill>
                  <a:srgbClr val="422C06"/>
                </a:solidFill>
                <a:latin typeface="Roboto Condensed Bold"/>
              </a:rPr>
              <a:t>Cốt truyện kì ảo</a:t>
            </a:r>
            <a:r>
              <a:rPr lang="en-US" sz="4100">
                <a:solidFill>
                  <a:srgbClr val="422C06"/>
                </a:solidFill>
                <a:latin typeface="Roboto Condensed"/>
              </a:rPr>
              <a:t>: Sự sống lại của người đã mất.</a:t>
            </a:r>
          </a:p>
        </p:txBody>
      </p:sp>
      <p:sp>
        <p:nvSpPr>
          <p:cNvPr id="13" name="TextBox 13"/>
          <p:cNvSpPr txBox="1"/>
          <p:nvPr/>
        </p:nvSpPr>
        <p:spPr>
          <a:xfrm>
            <a:off x="1181643" y="933450"/>
            <a:ext cx="15066827" cy="1633537"/>
          </a:xfrm>
          <a:prstGeom prst="rect">
            <a:avLst/>
          </a:prstGeom>
        </p:spPr>
        <p:txBody>
          <a:bodyPr lIns="0" tIns="0" rIns="0" bIns="0" rtlCol="0" anchor="t">
            <a:spAutoFit/>
          </a:bodyPr>
          <a:lstStyle/>
          <a:p>
            <a:pPr algn="just">
              <a:lnSpc>
                <a:spcPts val="6562"/>
              </a:lnSpc>
            </a:pPr>
            <a:r>
              <a:rPr lang="en-US" sz="4687">
                <a:solidFill>
                  <a:srgbClr val="C45B52"/>
                </a:solidFill>
                <a:latin typeface="Roboto Condensed Bold"/>
              </a:rPr>
              <a:t>ĐẶC ĐIỂM TRUYỆN TRUYỀN KÌ THỂ HIỆN Ở VĂN BẢN </a:t>
            </a:r>
          </a:p>
          <a:p>
            <a:pPr algn="just">
              <a:lnSpc>
                <a:spcPts val="6562"/>
              </a:lnSpc>
            </a:pPr>
            <a:r>
              <a:rPr lang="en-US" sz="4687">
                <a:solidFill>
                  <a:srgbClr val="C45B52"/>
                </a:solidFill>
                <a:latin typeface="Roboto Condensed Bold Italics"/>
              </a:rPr>
              <a:t>CHUYỆN NGƯỜI CON GÁI NAM XƯƠNG</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4254472" y="-760594"/>
            <a:ext cx="17904223" cy="11190139"/>
          </a:xfrm>
          <a:custGeom>
            <a:avLst/>
            <a:gdLst/>
            <a:ahLst/>
            <a:cxnLst/>
            <a:rect l="l" t="t" r="r" b="b"/>
            <a:pathLst>
              <a:path w="17904223" h="11190139">
                <a:moveTo>
                  <a:pt x="0" y="0"/>
                </a:moveTo>
                <a:lnTo>
                  <a:pt x="17904223" y="0"/>
                </a:lnTo>
                <a:lnTo>
                  <a:pt x="17904223" y="11190139"/>
                </a:lnTo>
                <a:lnTo>
                  <a:pt x="0" y="11190139"/>
                </a:lnTo>
                <a:lnTo>
                  <a:pt x="0" y="0"/>
                </a:lnTo>
                <a:close/>
              </a:path>
            </a:pathLst>
          </a:custGeom>
          <a:blipFill>
            <a:blip r:embed="rId3">
              <a:alphaModFix amt="21999"/>
            </a:blip>
            <a:stretch>
              <a:fillRect/>
            </a:stretch>
          </a:blipFill>
        </p:spPr>
        <p:txBody>
          <a:bodyPr/>
          <a:lstStyle/>
          <a:p>
            <a:endParaRPr lang="en-US"/>
          </a:p>
        </p:txBody>
      </p:sp>
      <p:grpSp>
        <p:nvGrpSpPr>
          <p:cNvPr id="4" name="Group 4"/>
          <p:cNvGrpSpPr/>
          <p:nvPr/>
        </p:nvGrpSpPr>
        <p:grpSpPr>
          <a:xfrm>
            <a:off x="-1120291" y="-760594"/>
            <a:ext cx="23278986" cy="11639562"/>
            <a:chOff x="0" y="0"/>
            <a:chExt cx="6131091" cy="3065564"/>
          </a:xfrm>
        </p:grpSpPr>
        <p:sp>
          <p:nvSpPr>
            <p:cNvPr id="5" name="Freeform 5"/>
            <p:cNvSpPr/>
            <p:nvPr/>
          </p:nvSpPr>
          <p:spPr>
            <a:xfrm>
              <a:off x="0" y="0"/>
              <a:ext cx="6131091" cy="3065564"/>
            </a:xfrm>
            <a:custGeom>
              <a:avLst/>
              <a:gdLst/>
              <a:ahLst/>
              <a:cxnLst/>
              <a:rect l="l" t="t" r="r" b="b"/>
              <a:pathLst>
                <a:path w="6131091" h="3065564">
                  <a:moveTo>
                    <a:pt x="16961" y="0"/>
                  </a:moveTo>
                  <a:lnTo>
                    <a:pt x="6114130" y="0"/>
                  </a:lnTo>
                  <a:cubicBezTo>
                    <a:pt x="6118628" y="0"/>
                    <a:pt x="6122942" y="1787"/>
                    <a:pt x="6126123" y="4968"/>
                  </a:cubicBezTo>
                  <a:cubicBezTo>
                    <a:pt x="6129304" y="8149"/>
                    <a:pt x="6131091" y="12463"/>
                    <a:pt x="6131091" y="16961"/>
                  </a:cubicBezTo>
                  <a:lnTo>
                    <a:pt x="6131091" y="3048602"/>
                  </a:lnTo>
                  <a:cubicBezTo>
                    <a:pt x="6131091" y="3053101"/>
                    <a:pt x="6129304" y="3057415"/>
                    <a:pt x="6126123" y="3060596"/>
                  </a:cubicBezTo>
                  <a:cubicBezTo>
                    <a:pt x="6122942" y="3063777"/>
                    <a:pt x="6118628" y="3065564"/>
                    <a:pt x="6114130" y="3065564"/>
                  </a:cubicBezTo>
                  <a:lnTo>
                    <a:pt x="16961" y="3065564"/>
                  </a:lnTo>
                  <a:cubicBezTo>
                    <a:pt x="12463" y="3065564"/>
                    <a:pt x="8149" y="3063777"/>
                    <a:pt x="4968" y="3060596"/>
                  </a:cubicBezTo>
                  <a:cubicBezTo>
                    <a:pt x="1787" y="3057415"/>
                    <a:pt x="0" y="3053101"/>
                    <a:pt x="0" y="3048602"/>
                  </a:cubicBezTo>
                  <a:lnTo>
                    <a:pt x="0" y="16961"/>
                  </a:lnTo>
                  <a:cubicBezTo>
                    <a:pt x="0" y="12463"/>
                    <a:pt x="1787" y="8149"/>
                    <a:pt x="4968" y="4968"/>
                  </a:cubicBezTo>
                  <a:cubicBezTo>
                    <a:pt x="8149" y="1787"/>
                    <a:pt x="12463" y="0"/>
                    <a:pt x="16961" y="0"/>
                  </a:cubicBezTo>
                  <a:close/>
                </a:path>
              </a:pathLst>
            </a:custGeom>
            <a:solidFill>
              <a:srgbClr val="000000">
                <a:alpha val="57647"/>
              </a:srgbClr>
            </a:solidFill>
          </p:spPr>
          <p:txBody>
            <a:bodyPr/>
            <a:lstStyle/>
            <a:p>
              <a:endParaRPr lang="en-US"/>
            </a:p>
          </p:txBody>
        </p:sp>
        <p:sp>
          <p:nvSpPr>
            <p:cNvPr id="6" name="TextBox 6"/>
            <p:cNvSpPr txBox="1"/>
            <p:nvPr/>
          </p:nvSpPr>
          <p:spPr>
            <a:xfrm>
              <a:off x="0" y="0"/>
              <a:ext cx="6131091" cy="3065564"/>
            </a:xfrm>
            <a:prstGeom prst="rect">
              <a:avLst/>
            </a:prstGeom>
          </p:spPr>
          <p:txBody>
            <a:bodyPr lIns="50800" tIns="50800" rIns="50800" bIns="50800" rtlCol="0" anchor="ctr"/>
            <a:lstStyle/>
            <a:p>
              <a:pPr algn="ctr">
                <a:lnSpc>
                  <a:spcPts val="2310"/>
                </a:lnSpc>
              </a:pPr>
              <a:endParaRPr/>
            </a:p>
          </p:txBody>
        </p:sp>
      </p:grpSp>
      <p:sp>
        <p:nvSpPr>
          <p:cNvPr id="7" name="TextBox 7"/>
          <p:cNvSpPr txBox="1"/>
          <p:nvPr/>
        </p:nvSpPr>
        <p:spPr>
          <a:xfrm>
            <a:off x="1322601" y="2731724"/>
            <a:ext cx="16230600" cy="4110253"/>
          </a:xfrm>
          <a:prstGeom prst="rect">
            <a:avLst/>
          </a:prstGeom>
        </p:spPr>
        <p:txBody>
          <a:bodyPr lIns="0" tIns="0" rIns="0" bIns="0" rtlCol="0" anchor="t">
            <a:spAutoFit/>
          </a:bodyPr>
          <a:lstStyle/>
          <a:p>
            <a:pPr algn="just">
              <a:lnSpc>
                <a:spcPts val="6508"/>
              </a:lnSpc>
            </a:pPr>
            <a:r>
              <a:rPr lang="en-US" sz="4649">
                <a:solidFill>
                  <a:srgbClr val="FFFFFF"/>
                </a:solidFill>
                <a:latin typeface="Roboto Condensed Italics"/>
              </a:rPr>
              <a:t>“Truyền kì mạn lục có giá trị hiện thực vì nó phơi bày những tệ lậu của chế độ phong kiến và có giá trị nhân đạo vì nó đề cao phẩm giá con người, tỏ niềm thông cảm với nỗi khổ đau và niềm mơ ước của nhân dân. Truyền kì mạn lục còn là tập truyện có nhiều thành tựu nghệ thuật, đặc biệt là nghệ thuật dựng truyện, dựng nhân vật... </a:t>
            </a:r>
          </a:p>
        </p:txBody>
      </p:sp>
      <p:sp>
        <p:nvSpPr>
          <p:cNvPr id="8" name="Freeform 8"/>
          <p:cNvSpPr/>
          <p:nvPr/>
        </p:nvSpPr>
        <p:spPr>
          <a:xfrm>
            <a:off x="220426" y="1947233"/>
            <a:ext cx="4430471" cy="4114800"/>
          </a:xfrm>
          <a:custGeom>
            <a:avLst/>
            <a:gdLst/>
            <a:ahLst/>
            <a:cxnLst/>
            <a:rect l="l" t="t" r="r" b="b"/>
            <a:pathLst>
              <a:path w="4430471" h="4114800">
                <a:moveTo>
                  <a:pt x="0" y="0"/>
                </a:moveTo>
                <a:lnTo>
                  <a:pt x="4430471" y="0"/>
                </a:lnTo>
                <a:lnTo>
                  <a:pt x="443047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4254472" y="-760594"/>
            <a:ext cx="17904223" cy="11190139"/>
          </a:xfrm>
          <a:custGeom>
            <a:avLst/>
            <a:gdLst/>
            <a:ahLst/>
            <a:cxnLst/>
            <a:rect l="l" t="t" r="r" b="b"/>
            <a:pathLst>
              <a:path w="17904223" h="11190139">
                <a:moveTo>
                  <a:pt x="0" y="0"/>
                </a:moveTo>
                <a:lnTo>
                  <a:pt x="17904223" y="0"/>
                </a:lnTo>
                <a:lnTo>
                  <a:pt x="17904223" y="11190139"/>
                </a:lnTo>
                <a:lnTo>
                  <a:pt x="0" y="11190139"/>
                </a:lnTo>
                <a:lnTo>
                  <a:pt x="0" y="0"/>
                </a:lnTo>
                <a:close/>
              </a:path>
            </a:pathLst>
          </a:custGeom>
          <a:blipFill>
            <a:blip r:embed="rId3">
              <a:alphaModFix amt="21999"/>
            </a:blip>
            <a:stretch>
              <a:fillRect/>
            </a:stretch>
          </a:blipFill>
        </p:spPr>
        <p:txBody>
          <a:bodyPr/>
          <a:lstStyle/>
          <a:p>
            <a:endParaRPr lang="en-US"/>
          </a:p>
        </p:txBody>
      </p:sp>
      <p:grpSp>
        <p:nvGrpSpPr>
          <p:cNvPr id="4" name="Group 4"/>
          <p:cNvGrpSpPr/>
          <p:nvPr/>
        </p:nvGrpSpPr>
        <p:grpSpPr>
          <a:xfrm>
            <a:off x="-1120291" y="-760594"/>
            <a:ext cx="23278986" cy="11639562"/>
            <a:chOff x="0" y="0"/>
            <a:chExt cx="6131091" cy="3065564"/>
          </a:xfrm>
        </p:grpSpPr>
        <p:sp>
          <p:nvSpPr>
            <p:cNvPr id="5" name="Freeform 5"/>
            <p:cNvSpPr/>
            <p:nvPr/>
          </p:nvSpPr>
          <p:spPr>
            <a:xfrm>
              <a:off x="0" y="0"/>
              <a:ext cx="6131091" cy="3065564"/>
            </a:xfrm>
            <a:custGeom>
              <a:avLst/>
              <a:gdLst/>
              <a:ahLst/>
              <a:cxnLst/>
              <a:rect l="l" t="t" r="r" b="b"/>
              <a:pathLst>
                <a:path w="6131091" h="3065564">
                  <a:moveTo>
                    <a:pt x="16961" y="0"/>
                  </a:moveTo>
                  <a:lnTo>
                    <a:pt x="6114130" y="0"/>
                  </a:lnTo>
                  <a:cubicBezTo>
                    <a:pt x="6118628" y="0"/>
                    <a:pt x="6122942" y="1787"/>
                    <a:pt x="6126123" y="4968"/>
                  </a:cubicBezTo>
                  <a:cubicBezTo>
                    <a:pt x="6129304" y="8149"/>
                    <a:pt x="6131091" y="12463"/>
                    <a:pt x="6131091" y="16961"/>
                  </a:cubicBezTo>
                  <a:lnTo>
                    <a:pt x="6131091" y="3048602"/>
                  </a:lnTo>
                  <a:cubicBezTo>
                    <a:pt x="6131091" y="3053101"/>
                    <a:pt x="6129304" y="3057415"/>
                    <a:pt x="6126123" y="3060596"/>
                  </a:cubicBezTo>
                  <a:cubicBezTo>
                    <a:pt x="6122942" y="3063777"/>
                    <a:pt x="6118628" y="3065564"/>
                    <a:pt x="6114130" y="3065564"/>
                  </a:cubicBezTo>
                  <a:lnTo>
                    <a:pt x="16961" y="3065564"/>
                  </a:lnTo>
                  <a:cubicBezTo>
                    <a:pt x="12463" y="3065564"/>
                    <a:pt x="8149" y="3063777"/>
                    <a:pt x="4968" y="3060596"/>
                  </a:cubicBezTo>
                  <a:cubicBezTo>
                    <a:pt x="1787" y="3057415"/>
                    <a:pt x="0" y="3053101"/>
                    <a:pt x="0" y="3048602"/>
                  </a:cubicBezTo>
                  <a:lnTo>
                    <a:pt x="0" y="16961"/>
                  </a:lnTo>
                  <a:cubicBezTo>
                    <a:pt x="0" y="12463"/>
                    <a:pt x="1787" y="8149"/>
                    <a:pt x="4968" y="4968"/>
                  </a:cubicBezTo>
                  <a:cubicBezTo>
                    <a:pt x="8149" y="1787"/>
                    <a:pt x="12463" y="0"/>
                    <a:pt x="16961" y="0"/>
                  </a:cubicBezTo>
                  <a:close/>
                </a:path>
              </a:pathLst>
            </a:custGeom>
            <a:solidFill>
              <a:srgbClr val="000000">
                <a:alpha val="57647"/>
              </a:srgbClr>
            </a:solidFill>
          </p:spPr>
          <p:txBody>
            <a:bodyPr/>
            <a:lstStyle/>
            <a:p>
              <a:endParaRPr lang="en-US"/>
            </a:p>
          </p:txBody>
        </p:sp>
        <p:sp>
          <p:nvSpPr>
            <p:cNvPr id="6" name="TextBox 6"/>
            <p:cNvSpPr txBox="1"/>
            <p:nvPr/>
          </p:nvSpPr>
          <p:spPr>
            <a:xfrm>
              <a:off x="0" y="0"/>
              <a:ext cx="6131091" cy="3065564"/>
            </a:xfrm>
            <a:prstGeom prst="rect">
              <a:avLst/>
            </a:prstGeom>
          </p:spPr>
          <p:txBody>
            <a:bodyPr lIns="50800" tIns="50800" rIns="50800" bIns="50800" rtlCol="0" anchor="ctr"/>
            <a:lstStyle/>
            <a:p>
              <a:pPr algn="ctr">
                <a:lnSpc>
                  <a:spcPts val="2310"/>
                </a:lnSpc>
              </a:pPr>
              <a:endParaRPr/>
            </a:p>
          </p:txBody>
        </p:sp>
      </p:grpSp>
      <p:sp>
        <p:nvSpPr>
          <p:cNvPr id="7" name="TextBox 7"/>
          <p:cNvSpPr txBox="1"/>
          <p:nvPr/>
        </p:nvSpPr>
        <p:spPr>
          <a:xfrm>
            <a:off x="1549385" y="2305050"/>
            <a:ext cx="15709915" cy="4781550"/>
          </a:xfrm>
          <a:prstGeom prst="rect">
            <a:avLst/>
          </a:prstGeom>
        </p:spPr>
        <p:txBody>
          <a:bodyPr lIns="0" tIns="0" rIns="0" bIns="0" rtlCol="0" anchor="t">
            <a:spAutoFit/>
          </a:bodyPr>
          <a:lstStyle/>
          <a:p>
            <a:pPr algn="just">
              <a:lnSpc>
                <a:spcPts val="6299"/>
              </a:lnSpc>
            </a:pPr>
            <a:r>
              <a:rPr lang="en-US" sz="4500">
                <a:solidFill>
                  <a:srgbClr val="FFFFFF"/>
                </a:solidFill>
                <a:latin typeface="Roboto Condensed Italics"/>
              </a:rPr>
              <a:t>Tác phẩm kết hợp, một cách nhuần nhuyễn tài tình những phương thức tự sự, trữ tình và cả kịch, giữa ngôn ngữ nhân vật và ngôn ngữ tác giả... Lời văn cô đọng, súc tích, chặt chẽ, hài hòa và sinh động. Truyền kì mạn lục là mẫu mực của thể truyền kì... tiêu biểu cho những thành tựu của văn học hình tượng viết bằng chữ Hán dưới ảnh hưởng của sáng tác dân gian” </a:t>
            </a:r>
            <a:r>
              <a:rPr lang="en-US" sz="4500">
                <a:solidFill>
                  <a:srgbClr val="FFFFFF"/>
                </a:solidFill>
                <a:latin typeface="Roboto Condensed"/>
              </a:rPr>
              <a:t>(Bùi Duy Tân, </a:t>
            </a:r>
            <a:r>
              <a:rPr lang="en-US" sz="4500">
                <a:solidFill>
                  <a:srgbClr val="FFFFFF"/>
                </a:solidFill>
                <a:latin typeface="Roboto Condensed Italics"/>
              </a:rPr>
              <a:t>Từ điển văn học</a:t>
            </a:r>
            <a:r>
              <a:rPr lang="en-US" sz="4500">
                <a:solidFill>
                  <a:srgbClr val="FFFFFF"/>
                </a:solidFill>
                <a:latin typeface="Roboto Condensed"/>
              </a:rPr>
              <a:t> – tập 2)</a:t>
            </a:r>
          </a:p>
        </p:txBody>
      </p:sp>
      <p:sp>
        <p:nvSpPr>
          <p:cNvPr id="8" name="Freeform 8"/>
          <p:cNvSpPr/>
          <p:nvPr/>
        </p:nvSpPr>
        <p:spPr>
          <a:xfrm>
            <a:off x="440852" y="1543119"/>
            <a:ext cx="4430471" cy="4114800"/>
          </a:xfrm>
          <a:custGeom>
            <a:avLst/>
            <a:gdLst/>
            <a:ahLst/>
            <a:cxnLst/>
            <a:rect l="l" t="t" r="r" b="b"/>
            <a:pathLst>
              <a:path w="4430471" h="4114800">
                <a:moveTo>
                  <a:pt x="0" y="0"/>
                </a:moveTo>
                <a:lnTo>
                  <a:pt x="4430471" y="0"/>
                </a:lnTo>
                <a:lnTo>
                  <a:pt x="443047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5304270" y="4403107"/>
            <a:ext cx="12665940" cy="7399020"/>
          </a:xfrm>
          <a:custGeom>
            <a:avLst/>
            <a:gdLst/>
            <a:ahLst/>
            <a:cxnLst/>
            <a:rect l="l" t="t" r="r" b="b"/>
            <a:pathLst>
              <a:path w="12665940" h="7399020">
                <a:moveTo>
                  <a:pt x="0" y="0"/>
                </a:moveTo>
                <a:lnTo>
                  <a:pt x="12665940" y="0"/>
                </a:lnTo>
                <a:lnTo>
                  <a:pt x="12665940" y="7399020"/>
                </a:lnTo>
                <a:lnTo>
                  <a:pt x="0" y="73990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1419132" y="3249785"/>
            <a:ext cx="15061760" cy="3754175"/>
            <a:chOff x="0" y="0"/>
            <a:chExt cx="4148302" cy="1033973"/>
          </a:xfrm>
        </p:grpSpPr>
        <p:sp>
          <p:nvSpPr>
            <p:cNvPr id="5" name="Freeform 5"/>
            <p:cNvSpPr/>
            <p:nvPr/>
          </p:nvSpPr>
          <p:spPr>
            <a:xfrm>
              <a:off x="0" y="0"/>
              <a:ext cx="4148302" cy="1033973"/>
            </a:xfrm>
            <a:custGeom>
              <a:avLst/>
              <a:gdLst/>
              <a:ahLst/>
              <a:cxnLst/>
              <a:rect l="l" t="t" r="r" b="b"/>
              <a:pathLst>
                <a:path w="4148302" h="1033973">
                  <a:moveTo>
                    <a:pt x="26215" y="0"/>
                  </a:moveTo>
                  <a:lnTo>
                    <a:pt x="4122087" y="0"/>
                  </a:lnTo>
                  <a:cubicBezTo>
                    <a:pt x="4136565" y="0"/>
                    <a:pt x="4148302" y="11737"/>
                    <a:pt x="4148302" y="26215"/>
                  </a:cubicBezTo>
                  <a:lnTo>
                    <a:pt x="4148302" y="1007758"/>
                  </a:lnTo>
                  <a:cubicBezTo>
                    <a:pt x="4148302" y="1022236"/>
                    <a:pt x="4136565" y="1033973"/>
                    <a:pt x="4122087" y="1033973"/>
                  </a:cubicBezTo>
                  <a:lnTo>
                    <a:pt x="26215" y="1033973"/>
                  </a:lnTo>
                  <a:cubicBezTo>
                    <a:pt x="11737" y="1033973"/>
                    <a:pt x="0" y="1022236"/>
                    <a:pt x="0" y="1007758"/>
                  </a:cubicBezTo>
                  <a:lnTo>
                    <a:pt x="0" y="26215"/>
                  </a:lnTo>
                  <a:cubicBezTo>
                    <a:pt x="0" y="11737"/>
                    <a:pt x="11737" y="0"/>
                    <a:pt x="26215" y="0"/>
                  </a:cubicBezTo>
                  <a:close/>
                </a:path>
              </a:pathLst>
            </a:custGeom>
            <a:solidFill>
              <a:srgbClr val="FFFDF5"/>
            </a:solidFill>
          </p:spPr>
          <p:txBody>
            <a:bodyPr/>
            <a:lstStyle/>
            <a:p>
              <a:endParaRPr lang="en-US"/>
            </a:p>
          </p:txBody>
        </p:sp>
        <p:sp>
          <p:nvSpPr>
            <p:cNvPr id="6" name="TextBox 6"/>
            <p:cNvSpPr txBox="1"/>
            <p:nvPr/>
          </p:nvSpPr>
          <p:spPr>
            <a:xfrm>
              <a:off x="0" y="0"/>
              <a:ext cx="4148302" cy="1033973"/>
            </a:xfrm>
            <a:prstGeom prst="rect">
              <a:avLst/>
            </a:prstGeom>
          </p:spPr>
          <p:txBody>
            <a:bodyPr lIns="50800" tIns="50800" rIns="50800" bIns="50800" rtlCol="0" anchor="ctr"/>
            <a:lstStyle/>
            <a:p>
              <a:pPr algn="ctr">
                <a:lnSpc>
                  <a:spcPts val="3286"/>
                </a:lnSpc>
              </a:pPr>
              <a:endParaRPr/>
            </a:p>
          </p:txBody>
        </p:sp>
      </p:grpSp>
      <p:sp>
        <p:nvSpPr>
          <p:cNvPr id="7" name="Freeform 7"/>
          <p:cNvSpPr/>
          <p:nvPr/>
        </p:nvSpPr>
        <p:spPr>
          <a:xfrm>
            <a:off x="10807156" y="2275854"/>
            <a:ext cx="10030397" cy="10775717"/>
          </a:xfrm>
          <a:custGeom>
            <a:avLst/>
            <a:gdLst/>
            <a:ahLst/>
            <a:cxnLst/>
            <a:rect l="l" t="t" r="r" b="b"/>
            <a:pathLst>
              <a:path w="10030397" h="10775717">
                <a:moveTo>
                  <a:pt x="0" y="0"/>
                </a:moveTo>
                <a:lnTo>
                  <a:pt x="10030397" y="0"/>
                </a:lnTo>
                <a:lnTo>
                  <a:pt x="10030397" y="10775717"/>
                </a:lnTo>
                <a:lnTo>
                  <a:pt x="0" y="107757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7913039" y="5986692"/>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7"/>
            <a:stretch>
              <a:fillRect/>
            </a:stretch>
          </a:blipFill>
        </p:spPr>
        <p:txBody>
          <a:bodyPr/>
          <a:lstStyle/>
          <a:p>
            <a:endParaRPr lang="en-US"/>
          </a:p>
        </p:txBody>
      </p:sp>
      <p:sp>
        <p:nvSpPr>
          <p:cNvPr id="9" name="Freeform 9"/>
          <p:cNvSpPr/>
          <p:nvPr/>
        </p:nvSpPr>
        <p:spPr>
          <a:xfrm>
            <a:off x="10807156" y="-105052"/>
            <a:ext cx="7315200" cy="1895856"/>
          </a:xfrm>
          <a:custGeom>
            <a:avLst/>
            <a:gdLst/>
            <a:ahLst/>
            <a:cxnLst/>
            <a:rect l="l" t="t" r="r" b="b"/>
            <a:pathLst>
              <a:path w="7315200" h="1895856">
                <a:moveTo>
                  <a:pt x="0" y="0"/>
                </a:moveTo>
                <a:lnTo>
                  <a:pt x="7315200" y="0"/>
                </a:lnTo>
                <a:lnTo>
                  <a:pt x="7315200" y="1895856"/>
                </a:lnTo>
                <a:lnTo>
                  <a:pt x="0" y="18958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TextBox 10"/>
          <p:cNvSpPr txBox="1"/>
          <p:nvPr/>
        </p:nvSpPr>
        <p:spPr>
          <a:xfrm>
            <a:off x="878957" y="728576"/>
            <a:ext cx="14430107" cy="1035685"/>
          </a:xfrm>
          <a:prstGeom prst="rect">
            <a:avLst/>
          </a:prstGeom>
        </p:spPr>
        <p:txBody>
          <a:bodyPr lIns="0" tIns="0" rIns="0" bIns="0" rtlCol="0" anchor="t">
            <a:spAutoFit/>
          </a:bodyPr>
          <a:lstStyle/>
          <a:p>
            <a:pPr algn="l">
              <a:lnSpc>
                <a:spcPts val="8539"/>
              </a:lnSpc>
            </a:pPr>
            <a:r>
              <a:rPr lang="en-US" sz="6099">
                <a:solidFill>
                  <a:srgbClr val="8E5F56"/>
                </a:solidFill>
                <a:latin typeface="Fraunces Bold"/>
              </a:rPr>
              <a:t>4. LUYỆN TẬP</a:t>
            </a:r>
          </a:p>
        </p:txBody>
      </p:sp>
      <p:sp>
        <p:nvSpPr>
          <p:cNvPr id="11" name="TextBox 11"/>
          <p:cNvSpPr txBox="1"/>
          <p:nvPr/>
        </p:nvSpPr>
        <p:spPr>
          <a:xfrm>
            <a:off x="2014081" y="3902752"/>
            <a:ext cx="13871863" cy="2407602"/>
          </a:xfrm>
          <a:prstGeom prst="rect">
            <a:avLst/>
          </a:prstGeom>
        </p:spPr>
        <p:txBody>
          <a:bodyPr lIns="0" tIns="0" rIns="0" bIns="0" rtlCol="0" anchor="t">
            <a:spAutoFit/>
          </a:bodyPr>
          <a:lstStyle/>
          <a:p>
            <a:pPr algn="just">
              <a:lnSpc>
                <a:spcPts val="6422"/>
              </a:lnSpc>
            </a:pPr>
            <a:r>
              <a:rPr lang="en-US" sz="4587">
                <a:solidFill>
                  <a:srgbClr val="422C06"/>
                </a:solidFill>
                <a:latin typeface="Roboto Condensed"/>
              </a:rPr>
              <a:t>Viết 1 đoạn văn khoảng 10 câu trình bày suy nghĩ của em về chi tiết “cái bóng” trong truyện </a:t>
            </a:r>
            <a:r>
              <a:rPr lang="en-US" sz="4587">
                <a:solidFill>
                  <a:srgbClr val="422C06"/>
                </a:solidFill>
                <a:latin typeface="Roboto Condensed Italics"/>
              </a:rPr>
              <a:t>Chuyện người con gái Nam Xương </a:t>
            </a:r>
            <a:r>
              <a:rPr lang="en-US" sz="4587">
                <a:solidFill>
                  <a:srgbClr val="422C06"/>
                </a:solidFill>
                <a:latin typeface="Roboto Condensed"/>
              </a:rPr>
              <a:t>của Nguyễn Dữ.</a:t>
            </a:r>
          </a:p>
        </p:txBody>
      </p:sp>
      <p:sp>
        <p:nvSpPr>
          <p:cNvPr id="12" name="TextBox 12"/>
          <p:cNvSpPr txBox="1"/>
          <p:nvPr/>
        </p:nvSpPr>
        <p:spPr>
          <a:xfrm>
            <a:off x="5316915" y="1975975"/>
            <a:ext cx="14430107" cy="1045210"/>
          </a:xfrm>
          <a:prstGeom prst="rect">
            <a:avLst/>
          </a:prstGeom>
        </p:spPr>
        <p:txBody>
          <a:bodyPr lIns="0" tIns="0" rIns="0" bIns="0" rtlCol="0" anchor="t">
            <a:spAutoFit/>
          </a:bodyPr>
          <a:lstStyle/>
          <a:p>
            <a:pPr algn="l">
              <a:lnSpc>
                <a:spcPts val="8539"/>
              </a:lnSpc>
            </a:pPr>
            <a:r>
              <a:rPr lang="en-US" sz="6099">
                <a:solidFill>
                  <a:srgbClr val="8E5F56"/>
                </a:solidFill>
                <a:latin typeface="#9Slide05 Dear Saturday"/>
              </a:rPr>
              <a:t>Viết kết nối đọc</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5304270" y="4403107"/>
            <a:ext cx="12665940" cy="7399020"/>
          </a:xfrm>
          <a:custGeom>
            <a:avLst/>
            <a:gdLst/>
            <a:ahLst/>
            <a:cxnLst/>
            <a:rect l="l" t="t" r="r" b="b"/>
            <a:pathLst>
              <a:path w="12665940" h="7399020">
                <a:moveTo>
                  <a:pt x="0" y="0"/>
                </a:moveTo>
                <a:lnTo>
                  <a:pt x="12665940" y="0"/>
                </a:lnTo>
                <a:lnTo>
                  <a:pt x="12665940" y="7399020"/>
                </a:lnTo>
                <a:lnTo>
                  <a:pt x="0" y="73990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0807156" y="2275854"/>
            <a:ext cx="10030397" cy="10775717"/>
          </a:xfrm>
          <a:custGeom>
            <a:avLst/>
            <a:gdLst/>
            <a:ahLst/>
            <a:cxnLst/>
            <a:rect l="l" t="t" r="r" b="b"/>
            <a:pathLst>
              <a:path w="10030397" h="10775717">
                <a:moveTo>
                  <a:pt x="0" y="0"/>
                </a:moveTo>
                <a:lnTo>
                  <a:pt x="10030397" y="0"/>
                </a:lnTo>
                <a:lnTo>
                  <a:pt x="10030397" y="10775717"/>
                </a:lnTo>
                <a:lnTo>
                  <a:pt x="0" y="107757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7913039" y="5986692"/>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7"/>
            <a:stretch>
              <a:fillRect/>
            </a:stretch>
          </a:blipFill>
        </p:spPr>
        <p:txBody>
          <a:bodyPr/>
          <a:lstStyle/>
          <a:p>
            <a:endParaRPr lang="en-US"/>
          </a:p>
        </p:txBody>
      </p:sp>
      <p:sp>
        <p:nvSpPr>
          <p:cNvPr id="6" name="Freeform 6"/>
          <p:cNvSpPr/>
          <p:nvPr/>
        </p:nvSpPr>
        <p:spPr>
          <a:xfrm>
            <a:off x="10807156" y="-105052"/>
            <a:ext cx="7315200" cy="1895856"/>
          </a:xfrm>
          <a:custGeom>
            <a:avLst/>
            <a:gdLst/>
            <a:ahLst/>
            <a:cxnLst/>
            <a:rect l="l" t="t" r="r" b="b"/>
            <a:pathLst>
              <a:path w="7315200" h="1895856">
                <a:moveTo>
                  <a:pt x="0" y="0"/>
                </a:moveTo>
                <a:lnTo>
                  <a:pt x="7315200" y="0"/>
                </a:lnTo>
                <a:lnTo>
                  <a:pt x="7315200" y="1895856"/>
                </a:lnTo>
                <a:lnTo>
                  <a:pt x="0" y="18958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aphicFrame>
        <p:nvGraphicFramePr>
          <p:cNvPr id="7" name="Table 7"/>
          <p:cNvGraphicFramePr>
            <a:graphicFrameLocks noGrp="1"/>
          </p:cNvGraphicFramePr>
          <p:nvPr>
            <p:extLst>
              <p:ext uri="{D42A27DB-BD31-4B8C-83A1-F6EECF244321}">
                <p14:modId xmlns:p14="http://schemas.microsoft.com/office/powerpoint/2010/main" val="2788293644"/>
              </p:ext>
            </p:extLst>
          </p:nvPr>
        </p:nvGraphicFramePr>
        <p:xfrm>
          <a:off x="37650" y="341117"/>
          <a:ext cx="17875390" cy="9877426"/>
        </p:xfrm>
        <a:graphic>
          <a:graphicData uri="http://schemas.openxmlformats.org/drawingml/2006/table">
            <a:tbl>
              <a:tblPr/>
              <a:tblGrid>
                <a:gridCol w="2182409">
                  <a:extLst>
                    <a:ext uri="{9D8B030D-6E8A-4147-A177-3AD203B41FA5}">
                      <a16:colId xmlns:a16="http://schemas.microsoft.com/office/drawing/2014/main" val="20000"/>
                    </a:ext>
                  </a:extLst>
                </a:gridCol>
                <a:gridCol w="15692981">
                  <a:extLst>
                    <a:ext uri="{9D8B030D-6E8A-4147-A177-3AD203B41FA5}">
                      <a16:colId xmlns:a16="http://schemas.microsoft.com/office/drawing/2014/main" val="20001"/>
                    </a:ext>
                  </a:extLst>
                </a:gridCol>
              </a:tblGrid>
              <a:tr h="2048580">
                <a:tc>
                  <a:txBody>
                    <a:bodyPr/>
                    <a:lstStyle/>
                    <a:p>
                      <a:pPr algn="ctr">
                        <a:lnSpc>
                          <a:spcPts val="4680"/>
                        </a:lnSpc>
                        <a:defRPr/>
                      </a:pPr>
                      <a:r>
                        <a:rPr lang="en-US" sz="3600">
                          <a:solidFill>
                            <a:srgbClr val="FFFFFF"/>
                          </a:solidFill>
                          <a:latin typeface="Roboto Condensed Bold"/>
                        </a:rPr>
                        <a:t>Mở đoạn </a:t>
                      </a:r>
                      <a:endParaRPr lang="en-US" sz="1100"/>
                    </a:p>
                    <a:p>
                      <a:pPr algn="ctr">
                        <a:lnSpc>
                          <a:spcPts val="4680"/>
                        </a:lnSpc>
                      </a:pPr>
                      <a:r>
                        <a:rPr lang="en-US" sz="3600">
                          <a:solidFill>
                            <a:srgbClr val="FFFFFF"/>
                          </a:solidFill>
                          <a:latin typeface="Roboto Condensed Bold"/>
                        </a:rPr>
                        <a:t>(1 câu)</a:t>
                      </a:r>
                    </a:p>
                  </a:txBody>
                  <a:tcPr marL="114300" marR="114300" marT="114300" marB="1143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9D907E"/>
                    </a:solidFill>
                  </a:tcPr>
                </a:tc>
                <a:tc>
                  <a:txBody>
                    <a:bodyPr/>
                    <a:lstStyle/>
                    <a:p>
                      <a:pPr algn="just">
                        <a:lnSpc>
                          <a:spcPts val="4680"/>
                        </a:lnSpc>
                        <a:defRPr/>
                      </a:pPr>
                      <a:r>
                        <a:rPr lang="en-US" sz="3600">
                          <a:solidFill>
                            <a:srgbClr val="000000"/>
                          </a:solidFill>
                          <a:latin typeface="Roboto Condensed"/>
                        </a:rPr>
                        <a:t>-Giới thiệu tác phẩm Chuyện người con gái Nam Xương, tác giả Nguyễn Dữ</a:t>
                      </a:r>
                      <a:endParaRPr lang="en-US" sz="1100"/>
                    </a:p>
                    <a:p>
                      <a:pPr algn="just">
                        <a:lnSpc>
                          <a:spcPts val="4680"/>
                        </a:lnSpc>
                      </a:pPr>
                      <a:r>
                        <a:rPr lang="en-US" sz="3600">
                          <a:solidFill>
                            <a:srgbClr val="000000"/>
                          </a:solidFill>
                          <a:latin typeface="Roboto Condensed"/>
                        </a:rPr>
                        <a:t>-Dẫn ra vấn đề: chi tiết cái bóng trong truyện </a:t>
                      </a:r>
                    </a:p>
                  </a:txBody>
                  <a:tcPr marL="114300" marR="114300" marT="114300" marB="1143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6299624">
                <a:tc>
                  <a:txBody>
                    <a:bodyPr/>
                    <a:lstStyle/>
                    <a:p>
                      <a:pPr algn="ctr">
                        <a:lnSpc>
                          <a:spcPts val="4680"/>
                        </a:lnSpc>
                        <a:defRPr/>
                      </a:pPr>
                      <a:r>
                        <a:rPr lang="en-US" sz="3600" dirty="0" err="1">
                          <a:solidFill>
                            <a:srgbClr val="FFFFFF"/>
                          </a:solidFill>
                          <a:latin typeface="Roboto Condensed Bold"/>
                        </a:rPr>
                        <a:t>Thân</a:t>
                      </a:r>
                      <a:r>
                        <a:rPr lang="en-US" sz="3600" dirty="0">
                          <a:solidFill>
                            <a:srgbClr val="FFFFFF"/>
                          </a:solidFill>
                          <a:latin typeface="Roboto Condensed Bold"/>
                        </a:rPr>
                        <a:t> </a:t>
                      </a:r>
                      <a:r>
                        <a:rPr lang="en-US" sz="3600" dirty="0" err="1">
                          <a:solidFill>
                            <a:srgbClr val="FFFFFF"/>
                          </a:solidFill>
                          <a:latin typeface="Roboto Condensed Bold"/>
                        </a:rPr>
                        <a:t>đoạn</a:t>
                      </a:r>
                      <a:r>
                        <a:rPr lang="en-US" sz="3600" dirty="0">
                          <a:solidFill>
                            <a:srgbClr val="FFFFFF"/>
                          </a:solidFill>
                          <a:latin typeface="Roboto Condensed Bold"/>
                        </a:rPr>
                        <a:t> </a:t>
                      </a:r>
                      <a:endParaRPr lang="en-US" sz="1100" dirty="0"/>
                    </a:p>
                    <a:p>
                      <a:pPr algn="ctr">
                        <a:lnSpc>
                          <a:spcPts val="4680"/>
                        </a:lnSpc>
                      </a:pPr>
                      <a:r>
                        <a:rPr lang="en-US" sz="3600" dirty="0">
                          <a:solidFill>
                            <a:srgbClr val="FFFFFF"/>
                          </a:solidFill>
                          <a:latin typeface="Roboto Condensed Bold"/>
                        </a:rPr>
                        <a:t>(7-8 </a:t>
                      </a:r>
                      <a:r>
                        <a:rPr lang="en-US" sz="3600" dirty="0" err="1">
                          <a:solidFill>
                            <a:srgbClr val="FFFFFF"/>
                          </a:solidFill>
                          <a:latin typeface="Roboto Condensed Bold"/>
                        </a:rPr>
                        <a:t>câu</a:t>
                      </a:r>
                      <a:r>
                        <a:rPr lang="en-US" sz="3600" dirty="0">
                          <a:solidFill>
                            <a:srgbClr val="FFFFFF"/>
                          </a:solidFill>
                          <a:latin typeface="Roboto Condensed Bold"/>
                        </a:rPr>
                        <a:t>)</a:t>
                      </a:r>
                    </a:p>
                  </a:txBody>
                  <a:tcPr marL="114300" marR="114300" marT="114300" marB="1143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9D907E"/>
                    </a:solidFill>
                  </a:tcPr>
                </a:tc>
                <a:tc>
                  <a:txBody>
                    <a:bodyPr/>
                    <a:lstStyle/>
                    <a:p>
                      <a:pPr algn="just">
                        <a:lnSpc>
                          <a:spcPts val="4680"/>
                        </a:lnSpc>
                        <a:defRPr/>
                      </a:pPr>
                      <a:r>
                        <a:rPr lang="en-US" sz="3600" dirty="0">
                          <a:solidFill>
                            <a:srgbClr val="000000"/>
                          </a:solidFill>
                          <a:latin typeface="Roboto Condensed"/>
                        </a:rPr>
                        <a:t>-Chi </a:t>
                      </a:r>
                      <a:r>
                        <a:rPr lang="en-US" sz="3600" dirty="0" err="1">
                          <a:solidFill>
                            <a:srgbClr val="000000"/>
                          </a:solidFill>
                          <a:latin typeface="Roboto Condensed"/>
                        </a:rPr>
                        <a:t>tiết</a:t>
                      </a:r>
                      <a:r>
                        <a:rPr lang="en-US" sz="3600" dirty="0">
                          <a:solidFill>
                            <a:srgbClr val="000000"/>
                          </a:solidFill>
                          <a:latin typeface="Roboto Condensed"/>
                        </a:rPr>
                        <a:t> </a:t>
                      </a:r>
                      <a:r>
                        <a:rPr lang="en-US" sz="3600" dirty="0" err="1">
                          <a:solidFill>
                            <a:srgbClr val="000000"/>
                          </a:solidFill>
                          <a:latin typeface="Roboto Condensed"/>
                        </a:rPr>
                        <a:t>cái</a:t>
                      </a:r>
                      <a:r>
                        <a:rPr lang="en-US" sz="3600" dirty="0">
                          <a:solidFill>
                            <a:srgbClr val="000000"/>
                          </a:solidFill>
                          <a:latin typeface="Roboto Condensed"/>
                        </a:rPr>
                        <a:t> </a:t>
                      </a:r>
                      <a:r>
                        <a:rPr lang="en-US" sz="3600" dirty="0" err="1">
                          <a:solidFill>
                            <a:srgbClr val="000000"/>
                          </a:solidFill>
                          <a:latin typeface="Roboto Condensed"/>
                        </a:rPr>
                        <a:t>bóng</a:t>
                      </a:r>
                      <a:r>
                        <a:rPr lang="en-US" sz="3600" dirty="0">
                          <a:solidFill>
                            <a:srgbClr val="000000"/>
                          </a:solidFill>
                          <a:latin typeface="Roboto Condensed"/>
                        </a:rPr>
                        <a:t> </a:t>
                      </a:r>
                      <a:r>
                        <a:rPr lang="en-US" sz="3600" dirty="0" err="1">
                          <a:solidFill>
                            <a:srgbClr val="000000"/>
                          </a:solidFill>
                          <a:latin typeface="Roboto Condensed"/>
                        </a:rPr>
                        <a:t>xuất</a:t>
                      </a:r>
                      <a:r>
                        <a:rPr lang="en-US" sz="3600" dirty="0">
                          <a:solidFill>
                            <a:srgbClr val="000000"/>
                          </a:solidFill>
                          <a:latin typeface="Roboto Condensed"/>
                        </a:rPr>
                        <a:t> </a:t>
                      </a:r>
                      <a:r>
                        <a:rPr lang="en-US" sz="3600" dirty="0" err="1">
                          <a:solidFill>
                            <a:srgbClr val="000000"/>
                          </a:solidFill>
                          <a:latin typeface="Roboto Condensed"/>
                        </a:rPr>
                        <a:t>hiện</a:t>
                      </a:r>
                      <a:r>
                        <a:rPr lang="en-US" sz="3600" dirty="0">
                          <a:solidFill>
                            <a:srgbClr val="000000"/>
                          </a:solidFill>
                          <a:latin typeface="Roboto Condensed"/>
                        </a:rPr>
                        <a:t> </a:t>
                      </a:r>
                      <a:r>
                        <a:rPr lang="en-US" sz="3600" dirty="0" err="1">
                          <a:solidFill>
                            <a:srgbClr val="000000"/>
                          </a:solidFill>
                          <a:latin typeface="Roboto Condensed"/>
                        </a:rPr>
                        <a:t>trong</a:t>
                      </a:r>
                      <a:r>
                        <a:rPr lang="en-US" sz="3600" dirty="0">
                          <a:solidFill>
                            <a:srgbClr val="000000"/>
                          </a:solidFill>
                          <a:latin typeface="Roboto Condensed"/>
                        </a:rPr>
                        <a:t> </a:t>
                      </a:r>
                      <a:r>
                        <a:rPr lang="en-US" sz="3600" dirty="0" err="1">
                          <a:solidFill>
                            <a:srgbClr val="000000"/>
                          </a:solidFill>
                          <a:latin typeface="Roboto Condensed"/>
                        </a:rPr>
                        <a:t>truyện</a:t>
                      </a:r>
                      <a:r>
                        <a:rPr lang="en-US" sz="3600" dirty="0">
                          <a:solidFill>
                            <a:srgbClr val="000000"/>
                          </a:solidFill>
                          <a:latin typeface="Roboto Condensed"/>
                        </a:rPr>
                        <a:t> </a:t>
                      </a:r>
                      <a:r>
                        <a:rPr lang="en-US" sz="3600" dirty="0" err="1">
                          <a:solidFill>
                            <a:srgbClr val="000000"/>
                          </a:solidFill>
                          <a:latin typeface="Roboto Condensed"/>
                        </a:rPr>
                        <a:t>là</a:t>
                      </a:r>
                      <a:r>
                        <a:rPr lang="en-US" sz="3600" dirty="0">
                          <a:solidFill>
                            <a:srgbClr val="000000"/>
                          </a:solidFill>
                          <a:latin typeface="Roboto Condensed"/>
                        </a:rPr>
                        <a:t>:</a:t>
                      </a:r>
                      <a:endParaRPr lang="en-US" sz="1100" dirty="0"/>
                    </a:p>
                    <a:p>
                      <a:pPr algn="just">
                        <a:lnSpc>
                          <a:spcPts val="4680"/>
                        </a:lnSpc>
                      </a:pPr>
                      <a:r>
                        <a:rPr lang="en-US" sz="3600" dirty="0">
                          <a:solidFill>
                            <a:srgbClr val="000000"/>
                          </a:solidFill>
                          <a:latin typeface="Roboto Condensed"/>
                        </a:rPr>
                        <a:t>+ </a:t>
                      </a:r>
                      <a:r>
                        <a:rPr lang="en-US" sz="3600" dirty="0" err="1">
                          <a:solidFill>
                            <a:srgbClr val="000000"/>
                          </a:solidFill>
                          <a:latin typeface="Roboto Condensed"/>
                        </a:rPr>
                        <a:t>Bóng</a:t>
                      </a:r>
                      <a:r>
                        <a:rPr lang="en-US" sz="3600" dirty="0">
                          <a:solidFill>
                            <a:srgbClr val="000000"/>
                          </a:solidFill>
                          <a:latin typeface="Roboto Condensed"/>
                        </a:rPr>
                        <a:t> Vũ </a:t>
                      </a:r>
                      <a:r>
                        <a:rPr lang="en-US" sz="3600" dirty="0" err="1">
                          <a:solidFill>
                            <a:srgbClr val="000000"/>
                          </a:solidFill>
                          <a:latin typeface="Roboto Condensed"/>
                        </a:rPr>
                        <a:t>Nương</a:t>
                      </a:r>
                      <a:r>
                        <a:rPr lang="en-US" sz="3600" dirty="0">
                          <a:solidFill>
                            <a:srgbClr val="000000"/>
                          </a:solidFill>
                          <a:latin typeface="Roboto Condensed"/>
                        </a:rPr>
                        <a:t> </a:t>
                      </a:r>
                      <a:r>
                        <a:rPr lang="en-US" sz="3600" dirty="0" err="1">
                          <a:solidFill>
                            <a:srgbClr val="000000"/>
                          </a:solidFill>
                          <a:latin typeface="Roboto Condensed"/>
                        </a:rPr>
                        <a:t>trên</a:t>
                      </a:r>
                      <a:r>
                        <a:rPr lang="en-US" sz="3600" dirty="0">
                          <a:solidFill>
                            <a:srgbClr val="000000"/>
                          </a:solidFill>
                          <a:latin typeface="Roboto Condensed"/>
                        </a:rPr>
                        <a:t> </a:t>
                      </a:r>
                      <a:r>
                        <a:rPr lang="en-US" sz="3600" dirty="0" err="1">
                          <a:solidFill>
                            <a:srgbClr val="000000"/>
                          </a:solidFill>
                          <a:latin typeface="Roboto Condensed"/>
                        </a:rPr>
                        <a:t>vách</a:t>
                      </a:r>
                      <a:endParaRPr lang="en-US" sz="3600" dirty="0">
                        <a:solidFill>
                          <a:srgbClr val="000000"/>
                        </a:solidFill>
                        <a:latin typeface="Roboto Condensed"/>
                      </a:endParaRPr>
                    </a:p>
                    <a:p>
                      <a:pPr algn="just">
                        <a:lnSpc>
                          <a:spcPts val="4680"/>
                        </a:lnSpc>
                      </a:pPr>
                      <a:r>
                        <a:rPr lang="en-US" sz="3600" dirty="0">
                          <a:solidFill>
                            <a:srgbClr val="000000"/>
                          </a:solidFill>
                          <a:latin typeface="Roboto Condensed"/>
                        </a:rPr>
                        <a:t>+ </a:t>
                      </a:r>
                      <a:r>
                        <a:rPr lang="en-US" sz="3600" dirty="0" err="1">
                          <a:solidFill>
                            <a:srgbClr val="000000"/>
                          </a:solidFill>
                          <a:latin typeface="Roboto Condensed"/>
                        </a:rPr>
                        <a:t>Bóng</a:t>
                      </a:r>
                      <a:r>
                        <a:rPr lang="en-US" sz="3600" dirty="0">
                          <a:solidFill>
                            <a:srgbClr val="000000"/>
                          </a:solidFill>
                          <a:latin typeface="Roboto Condensed"/>
                        </a:rPr>
                        <a:t> </a:t>
                      </a:r>
                      <a:r>
                        <a:rPr lang="en-US" sz="3600" dirty="0" err="1">
                          <a:solidFill>
                            <a:srgbClr val="000000"/>
                          </a:solidFill>
                          <a:latin typeface="Roboto Condensed"/>
                        </a:rPr>
                        <a:t>Trương</a:t>
                      </a:r>
                      <a:r>
                        <a:rPr lang="en-US" sz="3600" dirty="0">
                          <a:solidFill>
                            <a:srgbClr val="000000"/>
                          </a:solidFill>
                          <a:latin typeface="Roboto Condensed"/>
                        </a:rPr>
                        <a:t> Sinh </a:t>
                      </a:r>
                      <a:r>
                        <a:rPr lang="en-US" sz="3600" dirty="0" err="1">
                          <a:solidFill>
                            <a:srgbClr val="000000"/>
                          </a:solidFill>
                          <a:latin typeface="Roboto Condensed"/>
                        </a:rPr>
                        <a:t>trên</a:t>
                      </a:r>
                      <a:r>
                        <a:rPr lang="en-US" sz="3600" dirty="0">
                          <a:solidFill>
                            <a:srgbClr val="000000"/>
                          </a:solidFill>
                          <a:latin typeface="Roboto Condensed"/>
                        </a:rPr>
                        <a:t> </a:t>
                      </a:r>
                      <a:r>
                        <a:rPr lang="en-US" sz="3600" dirty="0" err="1">
                          <a:solidFill>
                            <a:srgbClr val="000000"/>
                          </a:solidFill>
                          <a:latin typeface="Roboto Condensed"/>
                        </a:rPr>
                        <a:t>vách</a:t>
                      </a:r>
                      <a:endParaRPr lang="en-US" sz="3600" dirty="0">
                        <a:solidFill>
                          <a:srgbClr val="000000"/>
                        </a:solidFill>
                        <a:latin typeface="Roboto Condensed"/>
                      </a:endParaRPr>
                    </a:p>
                    <a:p>
                      <a:pPr algn="just">
                        <a:lnSpc>
                          <a:spcPts val="4680"/>
                        </a:lnSpc>
                      </a:pPr>
                      <a:r>
                        <a:rPr lang="en-US" sz="3600" dirty="0">
                          <a:solidFill>
                            <a:srgbClr val="000000"/>
                          </a:solidFill>
                          <a:latin typeface="Roboto Condensed"/>
                        </a:rPr>
                        <a:t>+ </a:t>
                      </a:r>
                      <a:r>
                        <a:rPr lang="en-US" sz="3600" dirty="0" err="1">
                          <a:solidFill>
                            <a:srgbClr val="000000"/>
                          </a:solidFill>
                          <a:latin typeface="Roboto Condensed"/>
                        </a:rPr>
                        <a:t>Bóng</a:t>
                      </a:r>
                      <a:r>
                        <a:rPr lang="en-US" sz="3600" dirty="0">
                          <a:solidFill>
                            <a:srgbClr val="000000"/>
                          </a:solidFill>
                          <a:latin typeface="Roboto Condensed"/>
                        </a:rPr>
                        <a:t> Vũ </a:t>
                      </a:r>
                      <a:r>
                        <a:rPr lang="en-US" sz="3600" dirty="0" err="1">
                          <a:solidFill>
                            <a:srgbClr val="000000"/>
                          </a:solidFill>
                          <a:latin typeface="Roboto Condensed"/>
                        </a:rPr>
                        <a:t>Nương</a:t>
                      </a:r>
                      <a:r>
                        <a:rPr lang="en-US" sz="3600" dirty="0">
                          <a:solidFill>
                            <a:srgbClr val="000000"/>
                          </a:solidFill>
                          <a:latin typeface="Roboto Condensed"/>
                        </a:rPr>
                        <a:t> </a:t>
                      </a:r>
                      <a:r>
                        <a:rPr lang="en-US" sz="3600" dirty="0" err="1">
                          <a:solidFill>
                            <a:srgbClr val="000000"/>
                          </a:solidFill>
                          <a:latin typeface="Roboto Condensed"/>
                        </a:rPr>
                        <a:t>loang</a:t>
                      </a:r>
                      <a:r>
                        <a:rPr lang="en-US" sz="3600" dirty="0">
                          <a:solidFill>
                            <a:srgbClr val="000000"/>
                          </a:solidFill>
                          <a:latin typeface="Roboto Condensed"/>
                        </a:rPr>
                        <a:t> </a:t>
                      </a:r>
                      <a:r>
                        <a:rPr lang="en-US" sz="3600" dirty="0" err="1">
                          <a:solidFill>
                            <a:srgbClr val="000000"/>
                          </a:solidFill>
                          <a:latin typeface="Roboto Condensed"/>
                        </a:rPr>
                        <a:t>loáng</a:t>
                      </a:r>
                      <a:r>
                        <a:rPr lang="en-US" sz="3600" dirty="0">
                          <a:solidFill>
                            <a:srgbClr val="000000"/>
                          </a:solidFill>
                          <a:latin typeface="Roboto Condensed"/>
                        </a:rPr>
                        <a:t> </a:t>
                      </a:r>
                      <a:r>
                        <a:rPr lang="en-US" sz="3600" dirty="0" err="1">
                          <a:solidFill>
                            <a:srgbClr val="000000"/>
                          </a:solidFill>
                          <a:latin typeface="Roboto Condensed"/>
                        </a:rPr>
                        <a:t>giữa</a:t>
                      </a:r>
                      <a:r>
                        <a:rPr lang="en-US" sz="3600" dirty="0">
                          <a:solidFill>
                            <a:srgbClr val="000000"/>
                          </a:solidFill>
                          <a:latin typeface="Roboto Condensed"/>
                        </a:rPr>
                        <a:t> </a:t>
                      </a:r>
                      <a:r>
                        <a:rPr lang="en-US" sz="3600" dirty="0" err="1">
                          <a:solidFill>
                            <a:srgbClr val="000000"/>
                          </a:solidFill>
                          <a:latin typeface="Roboto Condensed"/>
                        </a:rPr>
                        <a:t>dòng</a:t>
                      </a:r>
                      <a:r>
                        <a:rPr lang="en-US" sz="3600" dirty="0">
                          <a:solidFill>
                            <a:srgbClr val="000000"/>
                          </a:solidFill>
                          <a:latin typeface="Roboto Condensed"/>
                        </a:rPr>
                        <a:t> </a:t>
                      </a:r>
                      <a:r>
                        <a:rPr lang="en-US" sz="3600" dirty="0" err="1">
                          <a:solidFill>
                            <a:srgbClr val="000000"/>
                          </a:solidFill>
                          <a:latin typeface="Roboto Condensed"/>
                        </a:rPr>
                        <a:t>sông</a:t>
                      </a:r>
                      <a:r>
                        <a:rPr lang="en-US" sz="3600" dirty="0">
                          <a:solidFill>
                            <a:srgbClr val="000000"/>
                          </a:solidFill>
                          <a:latin typeface="Roboto Condensed"/>
                        </a:rPr>
                        <a:t> </a:t>
                      </a:r>
                      <a:r>
                        <a:rPr lang="en-US" sz="3600" dirty="0" err="1">
                          <a:solidFill>
                            <a:srgbClr val="000000"/>
                          </a:solidFill>
                          <a:latin typeface="Roboto Condensed"/>
                        </a:rPr>
                        <a:t>trở</a:t>
                      </a:r>
                      <a:r>
                        <a:rPr lang="en-US" sz="3600" dirty="0">
                          <a:solidFill>
                            <a:srgbClr val="000000"/>
                          </a:solidFill>
                          <a:latin typeface="Roboto Condensed"/>
                        </a:rPr>
                        <a:t> </a:t>
                      </a:r>
                      <a:r>
                        <a:rPr lang="en-US" sz="3600" dirty="0" err="1">
                          <a:solidFill>
                            <a:srgbClr val="000000"/>
                          </a:solidFill>
                          <a:latin typeface="Roboto Condensed"/>
                        </a:rPr>
                        <a:t>về</a:t>
                      </a:r>
                      <a:r>
                        <a:rPr lang="en-US" sz="3600" dirty="0">
                          <a:solidFill>
                            <a:srgbClr val="000000"/>
                          </a:solidFill>
                          <a:latin typeface="Roboto Condensed"/>
                        </a:rPr>
                        <a:t> </a:t>
                      </a:r>
                      <a:r>
                        <a:rPr lang="en-US" sz="3600" dirty="0" err="1">
                          <a:solidFill>
                            <a:srgbClr val="000000"/>
                          </a:solidFill>
                          <a:latin typeface="Roboto Condensed"/>
                        </a:rPr>
                        <a:t>khi</a:t>
                      </a:r>
                      <a:r>
                        <a:rPr lang="en-US" sz="3600" dirty="0">
                          <a:solidFill>
                            <a:srgbClr val="000000"/>
                          </a:solidFill>
                          <a:latin typeface="Roboto Condensed"/>
                        </a:rPr>
                        <a:t> </a:t>
                      </a:r>
                      <a:r>
                        <a:rPr lang="en-US" sz="3600" dirty="0" err="1">
                          <a:solidFill>
                            <a:srgbClr val="000000"/>
                          </a:solidFill>
                          <a:latin typeface="Roboto Condensed"/>
                        </a:rPr>
                        <a:t>Trương</a:t>
                      </a:r>
                      <a:r>
                        <a:rPr lang="en-US" sz="3600" dirty="0">
                          <a:solidFill>
                            <a:srgbClr val="000000"/>
                          </a:solidFill>
                          <a:latin typeface="Roboto Condensed"/>
                        </a:rPr>
                        <a:t> Sinh </a:t>
                      </a:r>
                      <a:r>
                        <a:rPr lang="en-US" sz="3600" dirty="0" err="1">
                          <a:solidFill>
                            <a:srgbClr val="000000"/>
                          </a:solidFill>
                          <a:latin typeface="Roboto Condensed"/>
                        </a:rPr>
                        <a:t>lập</a:t>
                      </a:r>
                      <a:r>
                        <a:rPr lang="en-US" sz="3600" dirty="0">
                          <a:solidFill>
                            <a:srgbClr val="000000"/>
                          </a:solidFill>
                          <a:latin typeface="Roboto Condensed"/>
                        </a:rPr>
                        <a:t> </a:t>
                      </a:r>
                      <a:r>
                        <a:rPr lang="en-US" sz="3600" dirty="0" err="1">
                          <a:solidFill>
                            <a:srgbClr val="000000"/>
                          </a:solidFill>
                          <a:latin typeface="Roboto Condensed"/>
                        </a:rPr>
                        <a:t>đàn</a:t>
                      </a:r>
                      <a:r>
                        <a:rPr lang="en-US" sz="3600" dirty="0">
                          <a:solidFill>
                            <a:srgbClr val="000000"/>
                          </a:solidFill>
                          <a:latin typeface="Roboto Condensed"/>
                        </a:rPr>
                        <a:t> </a:t>
                      </a:r>
                      <a:r>
                        <a:rPr lang="en-US" sz="3600" dirty="0" err="1">
                          <a:solidFill>
                            <a:srgbClr val="000000"/>
                          </a:solidFill>
                          <a:latin typeface="Roboto Condensed"/>
                        </a:rPr>
                        <a:t>giải</a:t>
                      </a:r>
                      <a:r>
                        <a:rPr lang="en-US" sz="3600" dirty="0">
                          <a:solidFill>
                            <a:srgbClr val="000000"/>
                          </a:solidFill>
                          <a:latin typeface="Roboto Condensed"/>
                        </a:rPr>
                        <a:t> </a:t>
                      </a:r>
                      <a:r>
                        <a:rPr lang="en-US" sz="3600" dirty="0" err="1">
                          <a:solidFill>
                            <a:srgbClr val="000000"/>
                          </a:solidFill>
                          <a:latin typeface="Roboto Condensed"/>
                        </a:rPr>
                        <a:t>oan</a:t>
                      </a:r>
                      <a:endParaRPr lang="en-US" sz="3600" dirty="0">
                        <a:solidFill>
                          <a:srgbClr val="000000"/>
                        </a:solidFill>
                        <a:latin typeface="Roboto Condensed"/>
                      </a:endParaRPr>
                    </a:p>
                    <a:p>
                      <a:pPr algn="just">
                        <a:lnSpc>
                          <a:spcPts val="4680"/>
                        </a:lnSpc>
                      </a:pPr>
                      <a:r>
                        <a:rPr lang="en-US" sz="3600" dirty="0">
                          <a:solidFill>
                            <a:srgbClr val="000000"/>
                          </a:solidFill>
                          <a:latin typeface="Roboto Condensed"/>
                        </a:rPr>
                        <a:t>-Ý </a:t>
                      </a:r>
                      <a:r>
                        <a:rPr lang="en-US" sz="3600" dirty="0" err="1">
                          <a:solidFill>
                            <a:srgbClr val="000000"/>
                          </a:solidFill>
                          <a:latin typeface="Roboto Condensed"/>
                        </a:rPr>
                        <a:t>nghĩa</a:t>
                      </a:r>
                      <a:r>
                        <a:rPr lang="en-US" sz="3600" dirty="0">
                          <a:solidFill>
                            <a:srgbClr val="000000"/>
                          </a:solidFill>
                          <a:latin typeface="Roboto Condensed"/>
                        </a:rPr>
                        <a:t> </a:t>
                      </a:r>
                      <a:r>
                        <a:rPr lang="en-US" sz="3600" dirty="0" err="1">
                          <a:solidFill>
                            <a:srgbClr val="000000"/>
                          </a:solidFill>
                          <a:latin typeface="Roboto Condensed"/>
                        </a:rPr>
                        <a:t>của</a:t>
                      </a:r>
                      <a:r>
                        <a:rPr lang="en-US" sz="3600" dirty="0">
                          <a:solidFill>
                            <a:srgbClr val="000000"/>
                          </a:solidFill>
                          <a:latin typeface="Roboto Condensed"/>
                        </a:rPr>
                        <a:t> chi </a:t>
                      </a:r>
                      <a:r>
                        <a:rPr lang="en-US" sz="3600" dirty="0" err="1">
                          <a:solidFill>
                            <a:srgbClr val="000000"/>
                          </a:solidFill>
                          <a:latin typeface="Roboto Condensed"/>
                        </a:rPr>
                        <a:t>tiết</a:t>
                      </a:r>
                      <a:r>
                        <a:rPr lang="en-US" sz="3600" dirty="0">
                          <a:solidFill>
                            <a:srgbClr val="000000"/>
                          </a:solidFill>
                          <a:latin typeface="Roboto Condensed"/>
                        </a:rPr>
                        <a:t> </a:t>
                      </a:r>
                      <a:r>
                        <a:rPr lang="en-US" sz="3600" dirty="0" err="1">
                          <a:solidFill>
                            <a:srgbClr val="000000"/>
                          </a:solidFill>
                          <a:latin typeface="Roboto Condensed"/>
                        </a:rPr>
                        <a:t>chiếc</a:t>
                      </a:r>
                      <a:r>
                        <a:rPr lang="en-US" sz="3600" dirty="0">
                          <a:solidFill>
                            <a:srgbClr val="000000"/>
                          </a:solidFill>
                          <a:latin typeface="Roboto Condensed"/>
                        </a:rPr>
                        <a:t> </a:t>
                      </a:r>
                      <a:r>
                        <a:rPr lang="en-US" sz="3600" dirty="0" err="1">
                          <a:solidFill>
                            <a:srgbClr val="000000"/>
                          </a:solidFill>
                          <a:latin typeface="Roboto Condensed"/>
                        </a:rPr>
                        <a:t>bóng</a:t>
                      </a:r>
                      <a:r>
                        <a:rPr lang="en-US" sz="3600" dirty="0">
                          <a:solidFill>
                            <a:srgbClr val="000000"/>
                          </a:solidFill>
                          <a:latin typeface="Roboto Condensed"/>
                        </a:rPr>
                        <a:t>:</a:t>
                      </a:r>
                    </a:p>
                    <a:p>
                      <a:pPr algn="just">
                        <a:lnSpc>
                          <a:spcPts val="4680"/>
                        </a:lnSpc>
                      </a:pPr>
                      <a:r>
                        <a:rPr lang="en-US" sz="3600" dirty="0">
                          <a:solidFill>
                            <a:srgbClr val="000000"/>
                          </a:solidFill>
                          <a:latin typeface="Roboto Condensed"/>
                        </a:rPr>
                        <a:t>+ </a:t>
                      </a:r>
                      <a:r>
                        <a:rPr lang="en-US" sz="3600" dirty="0" err="1">
                          <a:solidFill>
                            <a:srgbClr val="000000"/>
                          </a:solidFill>
                          <a:latin typeface="Roboto Condensed"/>
                        </a:rPr>
                        <a:t>Là</a:t>
                      </a:r>
                      <a:r>
                        <a:rPr lang="en-US" sz="3600" dirty="0">
                          <a:solidFill>
                            <a:srgbClr val="000000"/>
                          </a:solidFill>
                          <a:latin typeface="Roboto Condensed"/>
                        </a:rPr>
                        <a:t> </a:t>
                      </a:r>
                      <a:r>
                        <a:rPr lang="en-US" sz="3600" dirty="0" err="1">
                          <a:solidFill>
                            <a:srgbClr val="000000"/>
                          </a:solidFill>
                          <a:latin typeface="Roboto Condensed"/>
                        </a:rPr>
                        <a:t>sáng</a:t>
                      </a:r>
                      <a:r>
                        <a:rPr lang="en-US" sz="3600" dirty="0">
                          <a:solidFill>
                            <a:srgbClr val="000000"/>
                          </a:solidFill>
                          <a:latin typeface="Roboto Condensed"/>
                        </a:rPr>
                        <a:t> </a:t>
                      </a:r>
                      <a:r>
                        <a:rPr lang="en-US" sz="3600" dirty="0" err="1">
                          <a:solidFill>
                            <a:srgbClr val="000000"/>
                          </a:solidFill>
                          <a:latin typeface="Roboto Condensed"/>
                        </a:rPr>
                        <a:t>tạo</a:t>
                      </a:r>
                      <a:r>
                        <a:rPr lang="en-US" sz="3600" dirty="0">
                          <a:solidFill>
                            <a:srgbClr val="000000"/>
                          </a:solidFill>
                          <a:latin typeface="Roboto Condensed"/>
                        </a:rPr>
                        <a:t> </a:t>
                      </a:r>
                      <a:r>
                        <a:rPr lang="en-US" sz="3600" dirty="0" err="1">
                          <a:solidFill>
                            <a:srgbClr val="000000"/>
                          </a:solidFill>
                          <a:latin typeface="Roboto Condensed"/>
                        </a:rPr>
                        <a:t>của</a:t>
                      </a:r>
                      <a:r>
                        <a:rPr lang="en-US" sz="3600" dirty="0">
                          <a:solidFill>
                            <a:srgbClr val="000000"/>
                          </a:solidFill>
                          <a:latin typeface="Roboto Condensed"/>
                        </a:rPr>
                        <a:t> </a:t>
                      </a:r>
                      <a:r>
                        <a:rPr lang="en-US" sz="3600" dirty="0" err="1">
                          <a:solidFill>
                            <a:srgbClr val="000000"/>
                          </a:solidFill>
                          <a:latin typeface="Roboto Condensed"/>
                        </a:rPr>
                        <a:t>Nguyễn</a:t>
                      </a:r>
                      <a:r>
                        <a:rPr lang="en-US" sz="3600" dirty="0">
                          <a:solidFill>
                            <a:srgbClr val="000000"/>
                          </a:solidFill>
                          <a:latin typeface="Roboto Condensed"/>
                        </a:rPr>
                        <a:t> </a:t>
                      </a:r>
                      <a:r>
                        <a:rPr lang="en-US" sz="3600" dirty="0" err="1">
                          <a:solidFill>
                            <a:srgbClr val="000000"/>
                          </a:solidFill>
                          <a:latin typeface="Roboto Condensed"/>
                        </a:rPr>
                        <a:t>Dữ</a:t>
                      </a:r>
                      <a:r>
                        <a:rPr lang="en-US" sz="3600" dirty="0">
                          <a:solidFill>
                            <a:srgbClr val="000000"/>
                          </a:solidFill>
                          <a:latin typeface="Roboto Condensed"/>
                        </a:rPr>
                        <a:t>, </a:t>
                      </a:r>
                      <a:r>
                        <a:rPr lang="en-US" sz="3600" dirty="0" err="1">
                          <a:solidFill>
                            <a:srgbClr val="000000"/>
                          </a:solidFill>
                          <a:latin typeface="Roboto Condensed"/>
                        </a:rPr>
                        <a:t>xuất</a:t>
                      </a:r>
                      <a:r>
                        <a:rPr lang="en-US" sz="3600" dirty="0">
                          <a:solidFill>
                            <a:srgbClr val="000000"/>
                          </a:solidFill>
                          <a:latin typeface="Roboto Condensed"/>
                        </a:rPr>
                        <a:t> </a:t>
                      </a:r>
                      <a:r>
                        <a:rPr lang="en-US" sz="3600" dirty="0" err="1">
                          <a:solidFill>
                            <a:srgbClr val="000000"/>
                          </a:solidFill>
                          <a:latin typeface="Roboto Condensed"/>
                        </a:rPr>
                        <a:t>phát</a:t>
                      </a:r>
                      <a:r>
                        <a:rPr lang="en-US" sz="3600" dirty="0">
                          <a:solidFill>
                            <a:srgbClr val="000000"/>
                          </a:solidFill>
                          <a:latin typeface="Roboto Condensed"/>
                        </a:rPr>
                        <a:t> </a:t>
                      </a:r>
                      <a:r>
                        <a:rPr lang="en-US" sz="3600" dirty="0" err="1">
                          <a:solidFill>
                            <a:srgbClr val="000000"/>
                          </a:solidFill>
                          <a:latin typeface="Roboto Condensed"/>
                        </a:rPr>
                        <a:t>từ</a:t>
                      </a:r>
                      <a:r>
                        <a:rPr lang="en-US" sz="3600" dirty="0">
                          <a:solidFill>
                            <a:srgbClr val="000000"/>
                          </a:solidFill>
                          <a:latin typeface="Roboto Condensed"/>
                        </a:rPr>
                        <a:t> </a:t>
                      </a:r>
                      <a:r>
                        <a:rPr lang="en-US" sz="3600" dirty="0" err="1">
                          <a:solidFill>
                            <a:srgbClr val="000000"/>
                          </a:solidFill>
                          <a:latin typeface="Roboto Condensed"/>
                        </a:rPr>
                        <a:t>trò</a:t>
                      </a:r>
                      <a:r>
                        <a:rPr lang="en-US" sz="3600" dirty="0">
                          <a:solidFill>
                            <a:srgbClr val="000000"/>
                          </a:solidFill>
                          <a:latin typeface="Roboto Condensed"/>
                        </a:rPr>
                        <a:t> </a:t>
                      </a:r>
                      <a:r>
                        <a:rPr lang="en-US" sz="3600" dirty="0" err="1">
                          <a:solidFill>
                            <a:srgbClr val="000000"/>
                          </a:solidFill>
                          <a:latin typeface="Roboto Condensed"/>
                        </a:rPr>
                        <a:t>chơi</a:t>
                      </a:r>
                      <a:r>
                        <a:rPr lang="en-US" sz="3600" dirty="0">
                          <a:solidFill>
                            <a:srgbClr val="000000"/>
                          </a:solidFill>
                          <a:latin typeface="Roboto Condensed"/>
                        </a:rPr>
                        <a:t> </a:t>
                      </a:r>
                      <a:r>
                        <a:rPr lang="en-US" sz="3600" dirty="0" err="1">
                          <a:solidFill>
                            <a:srgbClr val="000000"/>
                          </a:solidFill>
                          <a:latin typeface="Roboto Condensed"/>
                        </a:rPr>
                        <a:t>chiếu</a:t>
                      </a:r>
                      <a:r>
                        <a:rPr lang="en-US" sz="3600" dirty="0">
                          <a:solidFill>
                            <a:srgbClr val="000000"/>
                          </a:solidFill>
                          <a:latin typeface="Roboto Condensed"/>
                        </a:rPr>
                        <a:t> </a:t>
                      </a:r>
                      <a:r>
                        <a:rPr lang="en-US" sz="3600" dirty="0" err="1">
                          <a:solidFill>
                            <a:srgbClr val="000000"/>
                          </a:solidFill>
                          <a:latin typeface="Roboto Condensed"/>
                        </a:rPr>
                        <a:t>bóng</a:t>
                      </a:r>
                      <a:r>
                        <a:rPr lang="en-US" sz="3600" dirty="0">
                          <a:solidFill>
                            <a:srgbClr val="000000"/>
                          </a:solidFill>
                          <a:latin typeface="Roboto Condensed"/>
                        </a:rPr>
                        <a:t> </a:t>
                      </a:r>
                      <a:r>
                        <a:rPr lang="en-US" sz="3600" dirty="0" err="1">
                          <a:solidFill>
                            <a:srgbClr val="000000"/>
                          </a:solidFill>
                          <a:latin typeface="Roboto Condensed"/>
                        </a:rPr>
                        <a:t>trên</a:t>
                      </a:r>
                      <a:r>
                        <a:rPr lang="en-US" sz="3600" dirty="0">
                          <a:solidFill>
                            <a:srgbClr val="000000"/>
                          </a:solidFill>
                          <a:latin typeface="Roboto Condensed"/>
                        </a:rPr>
                        <a:t> </a:t>
                      </a:r>
                      <a:r>
                        <a:rPr lang="en-US" sz="3600" dirty="0" err="1">
                          <a:solidFill>
                            <a:srgbClr val="000000"/>
                          </a:solidFill>
                          <a:latin typeface="Roboto Condensed"/>
                        </a:rPr>
                        <a:t>tường</a:t>
                      </a:r>
                      <a:r>
                        <a:rPr lang="en-US" sz="3600" dirty="0">
                          <a:solidFill>
                            <a:srgbClr val="000000"/>
                          </a:solidFill>
                          <a:latin typeface="Roboto Condensed"/>
                        </a:rPr>
                        <a:t> </a:t>
                      </a:r>
                      <a:r>
                        <a:rPr lang="en-US" sz="3600" dirty="0" err="1">
                          <a:solidFill>
                            <a:srgbClr val="000000"/>
                          </a:solidFill>
                          <a:latin typeface="Roboto Condensed"/>
                        </a:rPr>
                        <a:t>trong</a:t>
                      </a:r>
                      <a:r>
                        <a:rPr lang="en-US" sz="3600" dirty="0">
                          <a:solidFill>
                            <a:srgbClr val="000000"/>
                          </a:solidFill>
                          <a:latin typeface="Roboto Condensed"/>
                        </a:rPr>
                        <a:t> </a:t>
                      </a:r>
                      <a:r>
                        <a:rPr lang="en-US" sz="3600" dirty="0" err="1">
                          <a:solidFill>
                            <a:srgbClr val="000000"/>
                          </a:solidFill>
                          <a:latin typeface="Roboto Condensed"/>
                        </a:rPr>
                        <a:t>dân</a:t>
                      </a:r>
                      <a:r>
                        <a:rPr lang="en-US" sz="3600" dirty="0">
                          <a:solidFill>
                            <a:srgbClr val="000000"/>
                          </a:solidFill>
                          <a:latin typeface="Roboto Condensed"/>
                        </a:rPr>
                        <a:t> </a:t>
                      </a:r>
                      <a:r>
                        <a:rPr lang="en-US" sz="3600" dirty="0" err="1">
                          <a:solidFill>
                            <a:srgbClr val="000000"/>
                          </a:solidFill>
                          <a:latin typeface="Roboto Condensed"/>
                        </a:rPr>
                        <a:t>gian</a:t>
                      </a:r>
                      <a:r>
                        <a:rPr lang="en-US" sz="3600" dirty="0">
                          <a:solidFill>
                            <a:srgbClr val="000000"/>
                          </a:solidFill>
                          <a:latin typeface="Roboto Condensed"/>
                        </a:rPr>
                        <a:t> </a:t>
                      </a:r>
                      <a:r>
                        <a:rPr lang="en-US" sz="3600" dirty="0" err="1">
                          <a:solidFill>
                            <a:srgbClr val="000000"/>
                          </a:solidFill>
                          <a:latin typeface="Roboto Condensed"/>
                        </a:rPr>
                        <a:t>mà</a:t>
                      </a:r>
                      <a:r>
                        <a:rPr lang="en-US" sz="3600" dirty="0">
                          <a:solidFill>
                            <a:srgbClr val="000000"/>
                          </a:solidFill>
                          <a:latin typeface="Roboto Condensed"/>
                        </a:rPr>
                        <a:t> </a:t>
                      </a:r>
                      <a:r>
                        <a:rPr lang="en-US" sz="3600" dirty="0" err="1">
                          <a:solidFill>
                            <a:srgbClr val="000000"/>
                          </a:solidFill>
                          <a:latin typeface="Roboto Condensed"/>
                        </a:rPr>
                        <a:t>xây</a:t>
                      </a:r>
                      <a:r>
                        <a:rPr lang="en-US" sz="3600" dirty="0">
                          <a:solidFill>
                            <a:srgbClr val="000000"/>
                          </a:solidFill>
                          <a:latin typeface="Roboto Condensed"/>
                        </a:rPr>
                        <a:t> </a:t>
                      </a:r>
                      <a:r>
                        <a:rPr lang="en-US" sz="3600">
                          <a:solidFill>
                            <a:srgbClr val="000000"/>
                          </a:solidFill>
                          <a:latin typeface="Roboto Condensed"/>
                        </a:rPr>
                        <a:t>dựng</a:t>
                      </a:r>
                      <a:r>
                        <a:rPr lang="en-US" sz="3600" dirty="0">
                          <a:solidFill>
                            <a:srgbClr val="000000"/>
                          </a:solidFill>
                          <a:latin typeface="Roboto Condensed"/>
                        </a:rPr>
                        <a:t> </a:t>
                      </a:r>
                      <a:r>
                        <a:rPr lang="en-US" sz="3600" dirty="0" err="1">
                          <a:solidFill>
                            <a:srgbClr val="000000"/>
                          </a:solidFill>
                          <a:latin typeface="Roboto Condensed"/>
                        </a:rPr>
                        <a:t>trở</a:t>
                      </a:r>
                      <a:r>
                        <a:rPr lang="en-US" sz="3600" dirty="0">
                          <a:solidFill>
                            <a:srgbClr val="000000"/>
                          </a:solidFill>
                          <a:latin typeface="Roboto Condensed"/>
                        </a:rPr>
                        <a:t> </a:t>
                      </a:r>
                      <a:r>
                        <a:rPr lang="en-US" sz="3600" dirty="0" err="1">
                          <a:solidFill>
                            <a:srgbClr val="000000"/>
                          </a:solidFill>
                          <a:latin typeface="Roboto Condensed"/>
                        </a:rPr>
                        <a:t>thành</a:t>
                      </a:r>
                      <a:r>
                        <a:rPr lang="en-US" sz="3600" dirty="0">
                          <a:solidFill>
                            <a:srgbClr val="000000"/>
                          </a:solidFill>
                          <a:latin typeface="Roboto Condensed"/>
                        </a:rPr>
                        <a:t> </a:t>
                      </a:r>
                      <a:r>
                        <a:rPr lang="en-US" sz="3600" dirty="0" err="1">
                          <a:solidFill>
                            <a:srgbClr val="000000"/>
                          </a:solidFill>
                          <a:latin typeface="Roboto Condensed"/>
                        </a:rPr>
                        <a:t>một</a:t>
                      </a:r>
                      <a:r>
                        <a:rPr lang="en-US" sz="3600" dirty="0">
                          <a:solidFill>
                            <a:srgbClr val="000000"/>
                          </a:solidFill>
                          <a:latin typeface="Roboto Condensed"/>
                        </a:rPr>
                        <a:t> chi </a:t>
                      </a:r>
                      <a:r>
                        <a:rPr lang="en-US" sz="3600" dirty="0" err="1">
                          <a:solidFill>
                            <a:srgbClr val="000000"/>
                          </a:solidFill>
                          <a:latin typeface="Roboto Condensed"/>
                        </a:rPr>
                        <a:t>tiết</a:t>
                      </a:r>
                      <a:r>
                        <a:rPr lang="en-US" sz="3600" dirty="0">
                          <a:solidFill>
                            <a:srgbClr val="000000"/>
                          </a:solidFill>
                          <a:latin typeface="Roboto Condensed"/>
                        </a:rPr>
                        <a:t> </a:t>
                      </a:r>
                      <a:r>
                        <a:rPr lang="en-US" sz="3600" dirty="0" err="1">
                          <a:solidFill>
                            <a:srgbClr val="000000"/>
                          </a:solidFill>
                          <a:latin typeface="Roboto Condensed"/>
                        </a:rPr>
                        <a:t>đắt</a:t>
                      </a:r>
                      <a:r>
                        <a:rPr lang="en-US" sz="3600" dirty="0">
                          <a:solidFill>
                            <a:srgbClr val="000000"/>
                          </a:solidFill>
                          <a:latin typeface="Roboto Condensed"/>
                        </a:rPr>
                        <a:t> </a:t>
                      </a:r>
                      <a:r>
                        <a:rPr lang="en-US" sz="3600" dirty="0" err="1">
                          <a:solidFill>
                            <a:srgbClr val="000000"/>
                          </a:solidFill>
                          <a:latin typeface="Roboto Condensed"/>
                        </a:rPr>
                        <a:t>giá</a:t>
                      </a:r>
                      <a:r>
                        <a:rPr lang="en-US" sz="3600" dirty="0">
                          <a:solidFill>
                            <a:srgbClr val="000000"/>
                          </a:solidFill>
                          <a:latin typeface="Roboto Condensed"/>
                        </a:rPr>
                        <a:t> </a:t>
                      </a:r>
                      <a:r>
                        <a:rPr lang="en-US" sz="3600" dirty="0" err="1">
                          <a:solidFill>
                            <a:srgbClr val="000000"/>
                          </a:solidFill>
                          <a:latin typeface="Roboto Condensed"/>
                        </a:rPr>
                        <a:t>trong</a:t>
                      </a:r>
                      <a:r>
                        <a:rPr lang="en-US" sz="3600" dirty="0">
                          <a:solidFill>
                            <a:srgbClr val="000000"/>
                          </a:solidFill>
                          <a:latin typeface="Roboto Condensed"/>
                        </a:rPr>
                        <a:t> </a:t>
                      </a:r>
                      <a:r>
                        <a:rPr lang="en-US" sz="3600" dirty="0" err="1">
                          <a:solidFill>
                            <a:srgbClr val="000000"/>
                          </a:solidFill>
                          <a:latin typeface="Roboto Condensed"/>
                        </a:rPr>
                        <a:t>truyện</a:t>
                      </a:r>
                      <a:endParaRPr lang="en-US" sz="3600" dirty="0">
                        <a:solidFill>
                          <a:srgbClr val="000000"/>
                        </a:solidFill>
                        <a:latin typeface="Roboto Condensed"/>
                      </a:endParaRPr>
                    </a:p>
                    <a:p>
                      <a:pPr algn="just">
                        <a:lnSpc>
                          <a:spcPts val="4680"/>
                        </a:lnSpc>
                      </a:pPr>
                      <a:r>
                        <a:rPr lang="en-US" sz="3600" dirty="0">
                          <a:solidFill>
                            <a:srgbClr val="000000"/>
                          </a:solidFill>
                          <a:latin typeface="Roboto Condensed"/>
                        </a:rPr>
                        <a:t>+ </a:t>
                      </a:r>
                      <a:r>
                        <a:rPr lang="en-US" sz="3600" dirty="0" err="1">
                          <a:solidFill>
                            <a:srgbClr val="000000"/>
                          </a:solidFill>
                          <a:latin typeface="Roboto Condensed"/>
                        </a:rPr>
                        <a:t>Chiếc</a:t>
                      </a:r>
                      <a:r>
                        <a:rPr lang="en-US" sz="3600" dirty="0">
                          <a:solidFill>
                            <a:srgbClr val="000000"/>
                          </a:solidFill>
                          <a:latin typeface="Roboto Condensed"/>
                        </a:rPr>
                        <a:t> </a:t>
                      </a:r>
                      <a:r>
                        <a:rPr lang="en-US" sz="3600" dirty="0" err="1">
                          <a:solidFill>
                            <a:srgbClr val="000000"/>
                          </a:solidFill>
                          <a:latin typeface="Roboto Condensed"/>
                        </a:rPr>
                        <a:t>bóng</a:t>
                      </a:r>
                      <a:r>
                        <a:rPr lang="en-US" sz="3600" dirty="0">
                          <a:solidFill>
                            <a:srgbClr val="000000"/>
                          </a:solidFill>
                          <a:latin typeface="Roboto Condensed"/>
                        </a:rPr>
                        <a:t> </a:t>
                      </a:r>
                      <a:r>
                        <a:rPr lang="en-US" sz="3600" dirty="0" err="1">
                          <a:solidFill>
                            <a:srgbClr val="000000"/>
                          </a:solidFill>
                          <a:latin typeface="Roboto Condensed"/>
                        </a:rPr>
                        <a:t>trên</a:t>
                      </a:r>
                      <a:r>
                        <a:rPr lang="en-US" sz="3600" dirty="0">
                          <a:solidFill>
                            <a:srgbClr val="000000"/>
                          </a:solidFill>
                          <a:latin typeface="Roboto Condensed"/>
                        </a:rPr>
                        <a:t> </a:t>
                      </a:r>
                      <a:r>
                        <a:rPr lang="en-US" sz="3600" dirty="0" err="1">
                          <a:solidFill>
                            <a:srgbClr val="000000"/>
                          </a:solidFill>
                          <a:latin typeface="Roboto Condensed"/>
                        </a:rPr>
                        <a:t>vách</a:t>
                      </a:r>
                      <a:r>
                        <a:rPr lang="en-US" sz="3600" dirty="0">
                          <a:solidFill>
                            <a:srgbClr val="000000"/>
                          </a:solidFill>
                          <a:latin typeface="Roboto Condensed"/>
                        </a:rPr>
                        <a:t> </a:t>
                      </a:r>
                      <a:r>
                        <a:rPr lang="en-US" sz="3600" dirty="0" err="1">
                          <a:solidFill>
                            <a:srgbClr val="000000"/>
                          </a:solidFill>
                          <a:latin typeface="Roboto Condensed"/>
                        </a:rPr>
                        <a:t>vừa</a:t>
                      </a:r>
                      <a:r>
                        <a:rPr lang="en-US" sz="3600" dirty="0">
                          <a:solidFill>
                            <a:srgbClr val="000000"/>
                          </a:solidFill>
                          <a:latin typeface="Roboto Condensed"/>
                        </a:rPr>
                        <a:t> </a:t>
                      </a:r>
                      <a:r>
                        <a:rPr lang="en-US" sz="3600" dirty="0" err="1">
                          <a:solidFill>
                            <a:srgbClr val="000000"/>
                          </a:solidFill>
                          <a:latin typeface="Roboto Condensed"/>
                        </a:rPr>
                        <a:t>là</a:t>
                      </a:r>
                      <a:r>
                        <a:rPr lang="en-US" sz="3600" dirty="0">
                          <a:solidFill>
                            <a:srgbClr val="000000"/>
                          </a:solidFill>
                          <a:latin typeface="Roboto Condensed"/>
                        </a:rPr>
                        <a:t> chi </a:t>
                      </a:r>
                      <a:r>
                        <a:rPr lang="en-US" sz="3600" dirty="0" err="1">
                          <a:solidFill>
                            <a:srgbClr val="000000"/>
                          </a:solidFill>
                          <a:latin typeface="Roboto Condensed"/>
                        </a:rPr>
                        <a:t>tiết</a:t>
                      </a:r>
                      <a:r>
                        <a:rPr lang="en-US" sz="3600" dirty="0">
                          <a:solidFill>
                            <a:srgbClr val="000000"/>
                          </a:solidFill>
                          <a:latin typeface="Roboto Condensed"/>
                        </a:rPr>
                        <a:t> </a:t>
                      </a:r>
                      <a:r>
                        <a:rPr lang="en-US" sz="3600" dirty="0" err="1">
                          <a:solidFill>
                            <a:srgbClr val="000000"/>
                          </a:solidFill>
                          <a:latin typeface="Roboto Condensed"/>
                        </a:rPr>
                        <a:t>thắt</a:t>
                      </a:r>
                      <a:r>
                        <a:rPr lang="en-US" sz="3600" dirty="0">
                          <a:solidFill>
                            <a:srgbClr val="000000"/>
                          </a:solidFill>
                          <a:latin typeface="Roboto Condensed"/>
                        </a:rPr>
                        <a:t> </a:t>
                      </a:r>
                      <a:r>
                        <a:rPr lang="en-US" sz="3600" dirty="0" err="1">
                          <a:solidFill>
                            <a:srgbClr val="000000"/>
                          </a:solidFill>
                          <a:latin typeface="Roboto Condensed"/>
                        </a:rPr>
                        <a:t>nút</a:t>
                      </a:r>
                      <a:r>
                        <a:rPr lang="en-US" sz="3600" dirty="0">
                          <a:solidFill>
                            <a:srgbClr val="000000"/>
                          </a:solidFill>
                          <a:latin typeface="Roboto Condensed"/>
                        </a:rPr>
                        <a:t> </a:t>
                      </a:r>
                      <a:r>
                        <a:rPr lang="en-US" sz="3600" dirty="0" err="1">
                          <a:solidFill>
                            <a:srgbClr val="000000"/>
                          </a:solidFill>
                          <a:latin typeface="Roboto Condensed"/>
                        </a:rPr>
                        <a:t>vừa</a:t>
                      </a:r>
                      <a:r>
                        <a:rPr lang="en-US" sz="3600" dirty="0">
                          <a:solidFill>
                            <a:srgbClr val="000000"/>
                          </a:solidFill>
                          <a:latin typeface="Roboto Condensed"/>
                        </a:rPr>
                        <a:t> </a:t>
                      </a:r>
                      <a:r>
                        <a:rPr lang="en-US" sz="3600" dirty="0" err="1">
                          <a:solidFill>
                            <a:srgbClr val="000000"/>
                          </a:solidFill>
                          <a:latin typeface="Roboto Condensed"/>
                        </a:rPr>
                        <a:t>là</a:t>
                      </a:r>
                      <a:r>
                        <a:rPr lang="en-US" sz="3600" dirty="0">
                          <a:solidFill>
                            <a:srgbClr val="000000"/>
                          </a:solidFill>
                          <a:latin typeface="Roboto Condensed"/>
                        </a:rPr>
                        <a:t> chi </a:t>
                      </a:r>
                      <a:r>
                        <a:rPr lang="en-US" sz="3600" dirty="0" err="1">
                          <a:solidFill>
                            <a:srgbClr val="000000"/>
                          </a:solidFill>
                          <a:latin typeface="Roboto Condensed"/>
                        </a:rPr>
                        <a:t>tiết</a:t>
                      </a:r>
                      <a:r>
                        <a:rPr lang="en-US" sz="3600" dirty="0">
                          <a:solidFill>
                            <a:srgbClr val="000000"/>
                          </a:solidFill>
                          <a:latin typeface="Roboto Condensed"/>
                        </a:rPr>
                        <a:t> </a:t>
                      </a:r>
                      <a:r>
                        <a:rPr lang="en-US" sz="3600" dirty="0" err="1">
                          <a:solidFill>
                            <a:srgbClr val="000000"/>
                          </a:solidFill>
                          <a:latin typeface="Roboto Condensed"/>
                        </a:rPr>
                        <a:t>cởi</a:t>
                      </a:r>
                      <a:r>
                        <a:rPr lang="en-US" sz="3600" dirty="0">
                          <a:solidFill>
                            <a:srgbClr val="000000"/>
                          </a:solidFill>
                          <a:latin typeface="Roboto Condensed"/>
                        </a:rPr>
                        <a:t> </a:t>
                      </a:r>
                      <a:r>
                        <a:rPr lang="en-US" sz="3600" dirty="0" err="1">
                          <a:solidFill>
                            <a:srgbClr val="000000"/>
                          </a:solidFill>
                          <a:latin typeface="Roboto Condensed"/>
                        </a:rPr>
                        <a:t>nút</a:t>
                      </a:r>
                      <a:r>
                        <a:rPr lang="en-US" sz="3600" dirty="0">
                          <a:solidFill>
                            <a:srgbClr val="000000"/>
                          </a:solidFill>
                          <a:latin typeface="Roboto Condensed"/>
                        </a:rPr>
                        <a:t> </a:t>
                      </a:r>
                      <a:r>
                        <a:rPr lang="en-US" sz="3600" dirty="0" err="1">
                          <a:solidFill>
                            <a:srgbClr val="000000"/>
                          </a:solidFill>
                          <a:latin typeface="Roboto Condensed"/>
                        </a:rPr>
                        <a:t>trong</a:t>
                      </a:r>
                      <a:r>
                        <a:rPr lang="en-US" sz="3600" dirty="0">
                          <a:solidFill>
                            <a:srgbClr val="000000"/>
                          </a:solidFill>
                          <a:latin typeface="Roboto Condensed"/>
                        </a:rPr>
                        <a:t> </a:t>
                      </a:r>
                      <a:r>
                        <a:rPr lang="en-US" sz="3600" dirty="0" err="1">
                          <a:solidFill>
                            <a:srgbClr val="000000"/>
                          </a:solidFill>
                          <a:latin typeface="Roboto Condensed"/>
                        </a:rPr>
                        <a:t>câu</a:t>
                      </a:r>
                      <a:r>
                        <a:rPr lang="en-US" sz="3600" dirty="0">
                          <a:solidFill>
                            <a:srgbClr val="000000"/>
                          </a:solidFill>
                          <a:latin typeface="Roboto Condensed"/>
                        </a:rPr>
                        <a:t> </a:t>
                      </a:r>
                      <a:r>
                        <a:rPr lang="en-US" sz="3600" dirty="0" err="1">
                          <a:solidFill>
                            <a:srgbClr val="000000"/>
                          </a:solidFill>
                          <a:latin typeface="Roboto Condensed"/>
                        </a:rPr>
                        <a:t>chuyện</a:t>
                      </a:r>
                      <a:r>
                        <a:rPr lang="en-US" sz="3600" dirty="0">
                          <a:solidFill>
                            <a:srgbClr val="000000"/>
                          </a:solidFill>
                          <a:latin typeface="Roboto Condensed"/>
                        </a:rPr>
                        <a:t>, </a:t>
                      </a:r>
                      <a:r>
                        <a:rPr lang="en-US" sz="3600" dirty="0" err="1">
                          <a:solidFill>
                            <a:srgbClr val="000000"/>
                          </a:solidFill>
                          <a:latin typeface="Roboto Condensed"/>
                        </a:rPr>
                        <a:t>khiến</a:t>
                      </a:r>
                      <a:r>
                        <a:rPr lang="en-US" sz="3600" dirty="0">
                          <a:solidFill>
                            <a:srgbClr val="000000"/>
                          </a:solidFill>
                          <a:latin typeface="Roboto Condensed"/>
                        </a:rPr>
                        <a:t> </a:t>
                      </a:r>
                      <a:r>
                        <a:rPr lang="en-US" sz="3600" dirty="0" err="1">
                          <a:solidFill>
                            <a:srgbClr val="000000"/>
                          </a:solidFill>
                          <a:latin typeface="Roboto Condensed"/>
                        </a:rPr>
                        <a:t>câu</a:t>
                      </a:r>
                      <a:r>
                        <a:rPr lang="en-US" sz="3600" dirty="0">
                          <a:solidFill>
                            <a:srgbClr val="000000"/>
                          </a:solidFill>
                          <a:latin typeface="Roboto Condensed"/>
                        </a:rPr>
                        <a:t> </a:t>
                      </a:r>
                      <a:r>
                        <a:rPr lang="en-US" sz="3600" dirty="0" err="1">
                          <a:solidFill>
                            <a:srgbClr val="000000"/>
                          </a:solidFill>
                          <a:latin typeface="Roboto Condensed"/>
                        </a:rPr>
                        <a:t>chuyện</a:t>
                      </a:r>
                      <a:r>
                        <a:rPr lang="en-US" sz="3600" dirty="0">
                          <a:solidFill>
                            <a:srgbClr val="000000"/>
                          </a:solidFill>
                          <a:latin typeface="Roboto Condensed"/>
                        </a:rPr>
                        <a:t> li </a:t>
                      </a:r>
                      <a:r>
                        <a:rPr lang="en-US" sz="3600" dirty="0" err="1">
                          <a:solidFill>
                            <a:srgbClr val="000000"/>
                          </a:solidFill>
                          <a:latin typeface="Roboto Condensed"/>
                        </a:rPr>
                        <a:t>kì</a:t>
                      </a:r>
                      <a:r>
                        <a:rPr lang="en-US" sz="3600" dirty="0">
                          <a:solidFill>
                            <a:srgbClr val="000000"/>
                          </a:solidFill>
                          <a:latin typeface="Roboto Condensed"/>
                        </a:rPr>
                        <a:t>, </a:t>
                      </a:r>
                      <a:r>
                        <a:rPr lang="en-US" sz="3600" dirty="0" err="1">
                          <a:solidFill>
                            <a:srgbClr val="000000"/>
                          </a:solidFill>
                          <a:latin typeface="Roboto Condensed"/>
                        </a:rPr>
                        <a:t>hấp</a:t>
                      </a:r>
                      <a:r>
                        <a:rPr lang="en-US" sz="3600" dirty="0">
                          <a:solidFill>
                            <a:srgbClr val="000000"/>
                          </a:solidFill>
                          <a:latin typeface="Roboto Condensed"/>
                        </a:rPr>
                        <a:t> </a:t>
                      </a:r>
                      <a:r>
                        <a:rPr lang="en-US" sz="3600" dirty="0" err="1">
                          <a:solidFill>
                            <a:srgbClr val="000000"/>
                          </a:solidFill>
                          <a:latin typeface="Roboto Condensed"/>
                        </a:rPr>
                        <a:t>dẫn</a:t>
                      </a:r>
                      <a:endParaRPr lang="en-US" sz="3600" dirty="0">
                        <a:solidFill>
                          <a:srgbClr val="000000"/>
                        </a:solidFill>
                        <a:latin typeface="Roboto Condensed"/>
                      </a:endParaRPr>
                    </a:p>
                    <a:p>
                      <a:pPr algn="just">
                        <a:lnSpc>
                          <a:spcPts val="4680"/>
                        </a:lnSpc>
                      </a:pPr>
                      <a:r>
                        <a:rPr lang="en-US" sz="3600" dirty="0">
                          <a:solidFill>
                            <a:srgbClr val="000000"/>
                          </a:solidFill>
                          <a:latin typeface="Roboto Condensed"/>
                        </a:rPr>
                        <a:t>+ </a:t>
                      </a:r>
                      <a:r>
                        <a:rPr lang="en-US" sz="3600" dirty="0" err="1">
                          <a:solidFill>
                            <a:srgbClr val="000000"/>
                          </a:solidFill>
                          <a:latin typeface="Roboto Condensed"/>
                        </a:rPr>
                        <a:t>Chiếc</a:t>
                      </a:r>
                      <a:r>
                        <a:rPr lang="en-US" sz="3600" dirty="0">
                          <a:solidFill>
                            <a:srgbClr val="000000"/>
                          </a:solidFill>
                          <a:latin typeface="Roboto Condensed"/>
                        </a:rPr>
                        <a:t> </a:t>
                      </a:r>
                      <a:r>
                        <a:rPr lang="en-US" sz="3600" dirty="0" err="1">
                          <a:solidFill>
                            <a:srgbClr val="000000"/>
                          </a:solidFill>
                          <a:latin typeface="Roboto Condensed"/>
                        </a:rPr>
                        <a:t>bóng</a:t>
                      </a:r>
                      <a:endParaRPr lang="en-US" sz="3600" dirty="0">
                        <a:solidFill>
                          <a:srgbClr val="000000"/>
                        </a:solidFill>
                        <a:latin typeface="Roboto Condensed"/>
                      </a:endParaRPr>
                    </a:p>
                  </a:txBody>
                  <a:tcPr marL="114300" marR="114300" marT="114300" marB="1143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529222">
                <a:tc>
                  <a:txBody>
                    <a:bodyPr/>
                    <a:lstStyle/>
                    <a:p>
                      <a:pPr algn="ctr">
                        <a:lnSpc>
                          <a:spcPts val="4680"/>
                        </a:lnSpc>
                        <a:defRPr/>
                      </a:pPr>
                      <a:r>
                        <a:rPr lang="en-US" sz="3600">
                          <a:solidFill>
                            <a:srgbClr val="FFFFFF"/>
                          </a:solidFill>
                          <a:latin typeface="Roboto Condensed Bold"/>
                        </a:rPr>
                        <a:t>Kết đoạn (1 câu)</a:t>
                      </a:r>
                      <a:endParaRPr lang="en-US" sz="1100"/>
                    </a:p>
                  </a:txBody>
                  <a:tcPr marL="114300" marR="114300" marT="114300" marB="1143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9D907E"/>
                    </a:solidFill>
                  </a:tcPr>
                </a:tc>
                <a:tc>
                  <a:txBody>
                    <a:bodyPr/>
                    <a:lstStyle/>
                    <a:p>
                      <a:pPr algn="just">
                        <a:lnSpc>
                          <a:spcPts val="4680"/>
                        </a:lnSpc>
                        <a:defRPr/>
                      </a:pPr>
                      <a:r>
                        <a:rPr lang="en-US" sz="3600" dirty="0" err="1">
                          <a:solidFill>
                            <a:srgbClr val="000000"/>
                          </a:solidFill>
                          <a:latin typeface="Roboto Condensed"/>
                        </a:rPr>
                        <a:t>Khẳng</a:t>
                      </a:r>
                      <a:r>
                        <a:rPr lang="en-US" sz="3600" dirty="0">
                          <a:solidFill>
                            <a:srgbClr val="000000"/>
                          </a:solidFill>
                          <a:latin typeface="Roboto Condensed"/>
                        </a:rPr>
                        <a:t> </a:t>
                      </a:r>
                      <a:r>
                        <a:rPr lang="en-US" sz="3600" dirty="0" err="1">
                          <a:solidFill>
                            <a:srgbClr val="000000"/>
                          </a:solidFill>
                          <a:latin typeface="Roboto Condensed"/>
                        </a:rPr>
                        <a:t>định</a:t>
                      </a:r>
                      <a:r>
                        <a:rPr lang="en-US" sz="3600" dirty="0">
                          <a:solidFill>
                            <a:srgbClr val="000000"/>
                          </a:solidFill>
                          <a:latin typeface="Roboto Condensed"/>
                        </a:rPr>
                        <a:t> </a:t>
                      </a:r>
                      <a:r>
                        <a:rPr lang="en-US" sz="3600" dirty="0" err="1">
                          <a:solidFill>
                            <a:srgbClr val="000000"/>
                          </a:solidFill>
                          <a:latin typeface="Roboto Condensed"/>
                        </a:rPr>
                        <a:t>lại</a:t>
                      </a:r>
                      <a:r>
                        <a:rPr lang="en-US" sz="3600" dirty="0">
                          <a:solidFill>
                            <a:srgbClr val="000000"/>
                          </a:solidFill>
                          <a:latin typeface="Roboto Condensed"/>
                        </a:rPr>
                        <a:t> ý </a:t>
                      </a:r>
                      <a:r>
                        <a:rPr lang="en-US" sz="3600" dirty="0" err="1">
                          <a:solidFill>
                            <a:srgbClr val="000000"/>
                          </a:solidFill>
                          <a:latin typeface="Roboto Condensed"/>
                        </a:rPr>
                        <a:t>kiến</a:t>
                      </a:r>
                      <a:r>
                        <a:rPr lang="en-US" sz="3600" dirty="0">
                          <a:solidFill>
                            <a:srgbClr val="000000"/>
                          </a:solidFill>
                          <a:latin typeface="Roboto Condensed"/>
                        </a:rPr>
                        <a:t> </a:t>
                      </a:r>
                      <a:r>
                        <a:rPr lang="en-US" sz="3600" dirty="0" err="1">
                          <a:solidFill>
                            <a:srgbClr val="000000"/>
                          </a:solidFill>
                          <a:latin typeface="Roboto Condensed"/>
                        </a:rPr>
                        <a:t>của</a:t>
                      </a:r>
                      <a:r>
                        <a:rPr lang="en-US" sz="3600" dirty="0">
                          <a:solidFill>
                            <a:srgbClr val="000000"/>
                          </a:solidFill>
                          <a:latin typeface="Roboto Condensed"/>
                        </a:rPr>
                        <a:t> </a:t>
                      </a:r>
                      <a:r>
                        <a:rPr lang="en-US" sz="3600" dirty="0" err="1">
                          <a:solidFill>
                            <a:srgbClr val="000000"/>
                          </a:solidFill>
                          <a:latin typeface="Roboto Condensed"/>
                        </a:rPr>
                        <a:t>em</a:t>
                      </a:r>
                      <a:r>
                        <a:rPr lang="en-US" sz="3600" dirty="0">
                          <a:solidFill>
                            <a:srgbClr val="000000"/>
                          </a:solidFill>
                          <a:latin typeface="Roboto Condensed"/>
                        </a:rPr>
                        <a:t>.</a:t>
                      </a:r>
                      <a:endParaRPr lang="en-US" sz="1100" dirty="0"/>
                    </a:p>
                  </a:txBody>
                  <a:tcPr marL="114300" marR="114300" marT="114300" marB="1143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9144000" y="1649974"/>
            <a:ext cx="8115300" cy="8475509"/>
          </a:xfrm>
          <a:custGeom>
            <a:avLst/>
            <a:gdLst/>
            <a:ahLst/>
            <a:cxnLst/>
            <a:rect l="l" t="t" r="r" b="b"/>
            <a:pathLst>
              <a:path w="8115300" h="8475509">
                <a:moveTo>
                  <a:pt x="0" y="0"/>
                </a:moveTo>
                <a:lnTo>
                  <a:pt x="8115300" y="0"/>
                </a:lnTo>
                <a:lnTo>
                  <a:pt x="8115300" y="8475509"/>
                </a:lnTo>
                <a:lnTo>
                  <a:pt x="0" y="84755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378458" y="356907"/>
            <a:ext cx="12781843" cy="1210237"/>
          </a:xfrm>
          <a:prstGeom prst="rect">
            <a:avLst/>
          </a:prstGeom>
        </p:spPr>
        <p:txBody>
          <a:bodyPr lIns="0" tIns="0" rIns="0" bIns="0" rtlCol="0" anchor="t">
            <a:spAutoFit/>
          </a:bodyPr>
          <a:lstStyle/>
          <a:p>
            <a:pPr algn="ctr">
              <a:lnSpc>
                <a:spcPts val="9939"/>
              </a:lnSpc>
            </a:pPr>
            <a:r>
              <a:rPr lang="en-US" sz="7099">
                <a:solidFill>
                  <a:srgbClr val="535254"/>
                </a:solidFill>
                <a:latin typeface="Fraunces Bold"/>
              </a:rPr>
              <a:t>I. TRI THỨC ĐỌC HIỂU</a:t>
            </a:r>
          </a:p>
        </p:txBody>
      </p:sp>
      <p:sp>
        <p:nvSpPr>
          <p:cNvPr id="5" name="TextBox 5"/>
          <p:cNvSpPr txBox="1"/>
          <p:nvPr/>
        </p:nvSpPr>
        <p:spPr>
          <a:xfrm>
            <a:off x="9767601" y="2130718"/>
            <a:ext cx="6868097" cy="8288021"/>
          </a:xfrm>
          <a:prstGeom prst="rect">
            <a:avLst/>
          </a:prstGeom>
        </p:spPr>
        <p:txBody>
          <a:bodyPr lIns="0" tIns="0" rIns="0" bIns="0" rtlCol="0" anchor="t">
            <a:spAutoFit/>
          </a:bodyPr>
          <a:lstStyle/>
          <a:p>
            <a:pPr algn="just">
              <a:lnSpc>
                <a:spcPts val="7279"/>
              </a:lnSpc>
            </a:pPr>
            <a:r>
              <a:rPr lang="en-US" sz="5199">
                <a:solidFill>
                  <a:srgbClr val="394D57"/>
                </a:solidFill>
                <a:latin typeface="Roboto Condensed"/>
              </a:rPr>
              <a:t>Trong mỗi truyện truyền kì, yếu tố kì ảo và yếu tố hiện thực đan xen linh hoạt. Qua chi tiết kì ảo, người đọc có thể nhận thấy vấn đề cốt lõi của hiện thực, quan niệm, thái độ của tác giả.</a:t>
            </a:r>
          </a:p>
          <a:p>
            <a:pPr algn="just">
              <a:lnSpc>
                <a:spcPts val="7279"/>
              </a:lnSpc>
              <a:spcBef>
                <a:spcPct val="0"/>
              </a:spcBef>
            </a:pPr>
            <a:endParaRPr lang="en-US" sz="5199">
              <a:solidFill>
                <a:srgbClr val="394D57"/>
              </a:solidFill>
              <a:latin typeface="Roboto Condensed"/>
            </a:endParaRPr>
          </a:p>
        </p:txBody>
      </p:sp>
      <p:sp>
        <p:nvSpPr>
          <p:cNvPr id="6" name="Freeform 6"/>
          <p:cNvSpPr/>
          <p:nvPr/>
        </p:nvSpPr>
        <p:spPr>
          <a:xfrm>
            <a:off x="-1377405" y="8097925"/>
            <a:ext cx="4647605" cy="1937789"/>
          </a:xfrm>
          <a:custGeom>
            <a:avLst/>
            <a:gdLst/>
            <a:ahLst/>
            <a:cxnLst/>
            <a:rect l="l" t="t" r="r" b="b"/>
            <a:pathLst>
              <a:path w="4647605" h="1937789">
                <a:moveTo>
                  <a:pt x="0" y="0"/>
                </a:moveTo>
                <a:lnTo>
                  <a:pt x="4647606" y="0"/>
                </a:lnTo>
                <a:lnTo>
                  <a:pt x="4647606" y="1937788"/>
                </a:lnTo>
                <a:lnTo>
                  <a:pt x="0" y="19377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277091" y="2536767"/>
            <a:ext cx="6793111" cy="5869673"/>
          </a:xfrm>
          <a:custGeom>
            <a:avLst/>
            <a:gdLst/>
            <a:ahLst/>
            <a:cxnLst/>
            <a:rect l="l" t="t" r="r" b="b"/>
            <a:pathLst>
              <a:path w="6793111" h="5869673">
                <a:moveTo>
                  <a:pt x="0" y="0"/>
                </a:moveTo>
                <a:lnTo>
                  <a:pt x="6793111" y="0"/>
                </a:lnTo>
                <a:lnTo>
                  <a:pt x="6793111" y="5869673"/>
                </a:lnTo>
                <a:lnTo>
                  <a:pt x="0" y="5869673"/>
                </a:lnTo>
                <a:lnTo>
                  <a:pt x="0" y="0"/>
                </a:lnTo>
                <a:close/>
              </a:path>
            </a:pathLst>
          </a:custGeom>
          <a:blipFill>
            <a:blip r:embed="rId7"/>
            <a:stretch>
              <a:fillRect/>
            </a:stretch>
          </a:blipFill>
        </p:spPr>
        <p:txBody>
          <a:bodyPr/>
          <a:lstStyle/>
          <a:p>
            <a:endParaRPr lang="en-US"/>
          </a:p>
        </p:txBody>
      </p:sp>
      <p:sp>
        <p:nvSpPr>
          <p:cNvPr id="8" name="Freeform 8"/>
          <p:cNvSpPr/>
          <p:nvPr/>
        </p:nvSpPr>
        <p:spPr>
          <a:xfrm>
            <a:off x="4305770" y="3357831"/>
            <a:ext cx="4086621" cy="5900469"/>
          </a:xfrm>
          <a:custGeom>
            <a:avLst/>
            <a:gdLst/>
            <a:ahLst/>
            <a:cxnLst/>
            <a:rect l="l" t="t" r="r" b="b"/>
            <a:pathLst>
              <a:path w="4086621" h="5900469">
                <a:moveTo>
                  <a:pt x="0" y="0"/>
                </a:moveTo>
                <a:lnTo>
                  <a:pt x="4086621" y="0"/>
                </a:lnTo>
                <a:lnTo>
                  <a:pt x="4086621" y="5900469"/>
                </a:lnTo>
                <a:lnTo>
                  <a:pt x="0" y="5900469"/>
                </a:lnTo>
                <a:lnTo>
                  <a:pt x="0" y="0"/>
                </a:lnTo>
                <a:close/>
              </a:path>
            </a:pathLst>
          </a:custGeom>
          <a:blipFill>
            <a:blip r:embed="rId8"/>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1419132" y="3249785"/>
            <a:ext cx="15061760" cy="2508278"/>
            <a:chOff x="0" y="0"/>
            <a:chExt cx="4148302" cy="690828"/>
          </a:xfrm>
        </p:grpSpPr>
        <p:sp>
          <p:nvSpPr>
            <p:cNvPr id="4" name="Freeform 4"/>
            <p:cNvSpPr/>
            <p:nvPr/>
          </p:nvSpPr>
          <p:spPr>
            <a:xfrm>
              <a:off x="0" y="0"/>
              <a:ext cx="4148302" cy="690829"/>
            </a:xfrm>
            <a:custGeom>
              <a:avLst/>
              <a:gdLst/>
              <a:ahLst/>
              <a:cxnLst/>
              <a:rect l="l" t="t" r="r" b="b"/>
              <a:pathLst>
                <a:path w="4148302" h="690829">
                  <a:moveTo>
                    <a:pt x="26215" y="0"/>
                  </a:moveTo>
                  <a:lnTo>
                    <a:pt x="4122087" y="0"/>
                  </a:lnTo>
                  <a:cubicBezTo>
                    <a:pt x="4136565" y="0"/>
                    <a:pt x="4148302" y="11737"/>
                    <a:pt x="4148302" y="26215"/>
                  </a:cubicBezTo>
                  <a:lnTo>
                    <a:pt x="4148302" y="664614"/>
                  </a:lnTo>
                  <a:cubicBezTo>
                    <a:pt x="4148302" y="679092"/>
                    <a:pt x="4136565" y="690829"/>
                    <a:pt x="4122087" y="690829"/>
                  </a:cubicBezTo>
                  <a:lnTo>
                    <a:pt x="26215" y="690829"/>
                  </a:lnTo>
                  <a:cubicBezTo>
                    <a:pt x="11737" y="690829"/>
                    <a:pt x="0" y="679092"/>
                    <a:pt x="0" y="664614"/>
                  </a:cubicBezTo>
                  <a:lnTo>
                    <a:pt x="0" y="26215"/>
                  </a:lnTo>
                  <a:cubicBezTo>
                    <a:pt x="0" y="11737"/>
                    <a:pt x="11737" y="0"/>
                    <a:pt x="26215" y="0"/>
                  </a:cubicBezTo>
                  <a:close/>
                </a:path>
              </a:pathLst>
            </a:custGeom>
            <a:solidFill>
              <a:srgbClr val="FFFDF5"/>
            </a:solidFill>
          </p:spPr>
          <p:txBody>
            <a:bodyPr/>
            <a:lstStyle/>
            <a:p>
              <a:endParaRPr lang="en-US"/>
            </a:p>
          </p:txBody>
        </p:sp>
        <p:sp>
          <p:nvSpPr>
            <p:cNvPr id="5" name="TextBox 5"/>
            <p:cNvSpPr txBox="1"/>
            <p:nvPr/>
          </p:nvSpPr>
          <p:spPr>
            <a:xfrm>
              <a:off x="0" y="0"/>
              <a:ext cx="4148302" cy="690828"/>
            </a:xfrm>
            <a:prstGeom prst="rect">
              <a:avLst/>
            </a:prstGeom>
          </p:spPr>
          <p:txBody>
            <a:bodyPr lIns="50800" tIns="50800" rIns="50800" bIns="50800" rtlCol="0" anchor="ctr"/>
            <a:lstStyle/>
            <a:p>
              <a:pPr algn="ctr">
                <a:lnSpc>
                  <a:spcPts val="3286"/>
                </a:lnSpc>
              </a:pPr>
              <a:endParaRPr/>
            </a:p>
          </p:txBody>
        </p:sp>
      </p:grpSp>
      <p:sp>
        <p:nvSpPr>
          <p:cNvPr id="6" name="Freeform 6"/>
          <p:cNvSpPr/>
          <p:nvPr/>
        </p:nvSpPr>
        <p:spPr>
          <a:xfrm>
            <a:off x="17913039" y="5986692"/>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3"/>
            <a:stretch>
              <a:fillRect/>
            </a:stretch>
          </a:blipFill>
        </p:spPr>
        <p:txBody>
          <a:bodyPr/>
          <a:lstStyle/>
          <a:p>
            <a:endParaRPr lang="en-US"/>
          </a:p>
        </p:txBody>
      </p:sp>
      <p:sp>
        <p:nvSpPr>
          <p:cNvPr id="7" name="Freeform 7"/>
          <p:cNvSpPr/>
          <p:nvPr/>
        </p:nvSpPr>
        <p:spPr>
          <a:xfrm>
            <a:off x="11855322" y="842876"/>
            <a:ext cx="11580523" cy="10581702"/>
          </a:xfrm>
          <a:custGeom>
            <a:avLst/>
            <a:gdLst/>
            <a:ahLst/>
            <a:cxnLst/>
            <a:rect l="l" t="t" r="r" b="b"/>
            <a:pathLst>
              <a:path w="11580523" h="10581702">
                <a:moveTo>
                  <a:pt x="0" y="0"/>
                </a:moveTo>
                <a:lnTo>
                  <a:pt x="11580523" y="0"/>
                </a:lnTo>
                <a:lnTo>
                  <a:pt x="11580523" y="10581703"/>
                </a:lnTo>
                <a:lnTo>
                  <a:pt x="0" y="105817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0" y="1643262"/>
            <a:ext cx="4433697" cy="8229600"/>
          </a:xfrm>
          <a:custGeom>
            <a:avLst/>
            <a:gdLst/>
            <a:ahLst/>
            <a:cxnLst/>
            <a:rect l="l" t="t" r="r" b="b"/>
            <a:pathLst>
              <a:path w="4433697" h="8229600">
                <a:moveTo>
                  <a:pt x="0" y="0"/>
                </a:moveTo>
                <a:lnTo>
                  <a:pt x="4433697" y="0"/>
                </a:lnTo>
                <a:lnTo>
                  <a:pt x="4433697" y="8229600"/>
                </a:lnTo>
                <a:lnTo>
                  <a:pt x="0" y="8229600"/>
                </a:lnTo>
                <a:lnTo>
                  <a:pt x="0" y="0"/>
                </a:lnTo>
                <a:close/>
              </a:path>
            </a:pathLst>
          </a:custGeom>
          <a:blipFill>
            <a:blip r:embed="rId6"/>
            <a:stretch>
              <a:fillRect/>
            </a:stretch>
          </a:blipFill>
        </p:spPr>
        <p:txBody>
          <a:bodyPr/>
          <a:lstStyle/>
          <a:p>
            <a:endParaRPr lang="en-US"/>
          </a:p>
        </p:txBody>
      </p:sp>
      <p:sp>
        <p:nvSpPr>
          <p:cNvPr id="9" name="TextBox 9"/>
          <p:cNvSpPr txBox="1"/>
          <p:nvPr/>
        </p:nvSpPr>
        <p:spPr>
          <a:xfrm>
            <a:off x="497341" y="453707"/>
            <a:ext cx="14430107" cy="1035685"/>
          </a:xfrm>
          <a:prstGeom prst="rect">
            <a:avLst/>
          </a:prstGeom>
        </p:spPr>
        <p:txBody>
          <a:bodyPr lIns="0" tIns="0" rIns="0" bIns="0" rtlCol="0" anchor="t">
            <a:spAutoFit/>
          </a:bodyPr>
          <a:lstStyle/>
          <a:p>
            <a:pPr algn="l">
              <a:lnSpc>
                <a:spcPts val="8539"/>
              </a:lnSpc>
            </a:pPr>
            <a:r>
              <a:rPr lang="en-US" sz="6099">
                <a:solidFill>
                  <a:srgbClr val="8E5F56"/>
                </a:solidFill>
                <a:latin typeface="Fraunces Bold"/>
              </a:rPr>
              <a:t>5. VẬN DỤNG</a:t>
            </a:r>
          </a:p>
        </p:txBody>
      </p:sp>
      <p:sp>
        <p:nvSpPr>
          <p:cNvPr id="10" name="TextBox 10"/>
          <p:cNvSpPr txBox="1"/>
          <p:nvPr/>
        </p:nvSpPr>
        <p:spPr>
          <a:xfrm>
            <a:off x="1950491" y="3594530"/>
            <a:ext cx="13871863" cy="2352992"/>
          </a:xfrm>
          <a:prstGeom prst="rect">
            <a:avLst/>
          </a:prstGeom>
        </p:spPr>
        <p:txBody>
          <a:bodyPr lIns="0" tIns="0" rIns="0" bIns="0" rtlCol="0" anchor="t">
            <a:spAutoFit/>
          </a:bodyPr>
          <a:lstStyle/>
          <a:p>
            <a:pPr algn="ctr">
              <a:lnSpc>
                <a:spcPts val="6282"/>
              </a:lnSpc>
            </a:pPr>
            <a:r>
              <a:rPr lang="en-US" sz="4487">
                <a:solidFill>
                  <a:srgbClr val="422C06"/>
                </a:solidFill>
                <a:latin typeface="Roboto Condensed Bold"/>
              </a:rPr>
              <a:t>Đọc mở rộng văn bản cùng thể loại: </a:t>
            </a:r>
          </a:p>
          <a:p>
            <a:pPr algn="ctr">
              <a:lnSpc>
                <a:spcPts val="6282"/>
              </a:lnSpc>
            </a:pPr>
            <a:r>
              <a:rPr lang="en-US" sz="4487">
                <a:solidFill>
                  <a:srgbClr val="422C06"/>
                </a:solidFill>
                <a:latin typeface="Roboto Condensed Bold Italics"/>
              </a:rPr>
              <a:t>Dế chọi</a:t>
            </a:r>
          </a:p>
          <a:p>
            <a:pPr algn="ctr">
              <a:lnSpc>
                <a:spcPts val="6282"/>
              </a:lnSpc>
            </a:pPr>
            <a:endParaRPr lang="en-US" sz="4487">
              <a:solidFill>
                <a:srgbClr val="422C06"/>
              </a:solidFill>
              <a:latin typeface="Roboto Condensed Bold Italics"/>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673511" y="-424964"/>
            <a:ext cx="20942422" cy="11136927"/>
            <a:chOff x="0" y="0"/>
            <a:chExt cx="5515700" cy="2933182"/>
          </a:xfrm>
        </p:grpSpPr>
        <p:sp>
          <p:nvSpPr>
            <p:cNvPr id="4" name="Freeform 4"/>
            <p:cNvSpPr/>
            <p:nvPr/>
          </p:nvSpPr>
          <p:spPr>
            <a:xfrm>
              <a:off x="0" y="0"/>
              <a:ext cx="5515699" cy="2933182"/>
            </a:xfrm>
            <a:custGeom>
              <a:avLst/>
              <a:gdLst/>
              <a:ahLst/>
              <a:cxnLst/>
              <a:rect l="l" t="t" r="r" b="b"/>
              <a:pathLst>
                <a:path w="5515699" h="2933182">
                  <a:moveTo>
                    <a:pt x="0" y="0"/>
                  </a:moveTo>
                  <a:lnTo>
                    <a:pt x="5515699" y="0"/>
                  </a:lnTo>
                  <a:lnTo>
                    <a:pt x="5515699" y="2933182"/>
                  </a:lnTo>
                  <a:lnTo>
                    <a:pt x="0" y="2933182"/>
                  </a:lnTo>
                  <a:close/>
                </a:path>
              </a:pathLst>
            </a:custGeom>
            <a:solidFill>
              <a:srgbClr val="FFFFFF">
                <a:alpha val="32941"/>
              </a:srgbClr>
            </a:solidFill>
          </p:spPr>
          <p:txBody>
            <a:bodyPr/>
            <a:lstStyle/>
            <a:p>
              <a:endParaRPr lang="en-US"/>
            </a:p>
          </p:txBody>
        </p:sp>
        <p:sp>
          <p:nvSpPr>
            <p:cNvPr id="5" name="TextBox 5"/>
            <p:cNvSpPr txBox="1"/>
            <p:nvPr/>
          </p:nvSpPr>
          <p:spPr>
            <a:xfrm>
              <a:off x="0" y="-47625"/>
              <a:ext cx="5515700" cy="2980807"/>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4309780" y="-473727"/>
            <a:ext cx="4513658" cy="2970808"/>
          </a:xfrm>
          <a:custGeom>
            <a:avLst/>
            <a:gdLst/>
            <a:ahLst/>
            <a:cxnLst/>
            <a:rect l="l" t="t" r="r" b="b"/>
            <a:pathLst>
              <a:path w="4513658" h="2970808">
                <a:moveTo>
                  <a:pt x="0" y="0"/>
                </a:moveTo>
                <a:lnTo>
                  <a:pt x="4513658" y="0"/>
                </a:lnTo>
                <a:lnTo>
                  <a:pt x="4513658" y="2970808"/>
                </a:lnTo>
                <a:lnTo>
                  <a:pt x="0" y="29708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0" y="0"/>
            <a:ext cx="18387339" cy="13790504"/>
          </a:xfrm>
          <a:custGeom>
            <a:avLst/>
            <a:gdLst/>
            <a:ahLst/>
            <a:cxnLst/>
            <a:rect l="l" t="t" r="r" b="b"/>
            <a:pathLst>
              <a:path w="18387339" h="13790504">
                <a:moveTo>
                  <a:pt x="0" y="0"/>
                </a:moveTo>
                <a:lnTo>
                  <a:pt x="18387339" y="0"/>
                </a:lnTo>
                <a:lnTo>
                  <a:pt x="18387339" y="13790504"/>
                </a:lnTo>
                <a:lnTo>
                  <a:pt x="0" y="13790504"/>
                </a:lnTo>
                <a:lnTo>
                  <a:pt x="0" y="0"/>
                </a:lnTo>
                <a:close/>
              </a:path>
            </a:pathLst>
          </a:custGeom>
          <a:blipFill>
            <a:blip r:embed="rId5"/>
            <a:stretch>
              <a:fillRect/>
            </a:stretch>
          </a:blipFill>
        </p:spPr>
        <p:txBody>
          <a:bodyPr/>
          <a:lstStyle/>
          <a:p>
            <a:endParaRPr lang="en-US"/>
          </a:p>
        </p:txBody>
      </p:sp>
      <p:grpSp>
        <p:nvGrpSpPr>
          <p:cNvPr id="8" name="Group 8"/>
          <p:cNvGrpSpPr/>
          <p:nvPr/>
        </p:nvGrpSpPr>
        <p:grpSpPr>
          <a:xfrm>
            <a:off x="-837974" y="-755928"/>
            <a:ext cx="19963948" cy="11467892"/>
            <a:chOff x="0" y="0"/>
            <a:chExt cx="5257995" cy="3020350"/>
          </a:xfrm>
        </p:grpSpPr>
        <p:sp>
          <p:nvSpPr>
            <p:cNvPr id="9" name="Freeform 9"/>
            <p:cNvSpPr/>
            <p:nvPr/>
          </p:nvSpPr>
          <p:spPr>
            <a:xfrm>
              <a:off x="0" y="0"/>
              <a:ext cx="5257995" cy="3020350"/>
            </a:xfrm>
            <a:custGeom>
              <a:avLst/>
              <a:gdLst/>
              <a:ahLst/>
              <a:cxnLst/>
              <a:rect l="l" t="t" r="r" b="b"/>
              <a:pathLst>
                <a:path w="5257995" h="3020350">
                  <a:moveTo>
                    <a:pt x="0" y="0"/>
                  </a:moveTo>
                  <a:lnTo>
                    <a:pt x="5257995" y="0"/>
                  </a:lnTo>
                  <a:lnTo>
                    <a:pt x="5257995" y="3020350"/>
                  </a:lnTo>
                  <a:lnTo>
                    <a:pt x="0" y="3020350"/>
                  </a:lnTo>
                  <a:close/>
                </a:path>
              </a:pathLst>
            </a:custGeom>
            <a:solidFill>
              <a:srgbClr val="FFFFFF">
                <a:alpha val="23922"/>
              </a:srgbClr>
            </a:solidFill>
          </p:spPr>
          <p:txBody>
            <a:bodyPr/>
            <a:lstStyle/>
            <a:p>
              <a:endParaRPr lang="en-US"/>
            </a:p>
          </p:txBody>
        </p:sp>
        <p:sp>
          <p:nvSpPr>
            <p:cNvPr id="10" name="TextBox 10"/>
            <p:cNvSpPr txBox="1"/>
            <p:nvPr/>
          </p:nvSpPr>
          <p:spPr>
            <a:xfrm>
              <a:off x="0" y="-47625"/>
              <a:ext cx="5257995" cy="3067975"/>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673511" y="3433926"/>
            <a:ext cx="7315200" cy="3088184"/>
          </a:xfrm>
          <a:custGeom>
            <a:avLst/>
            <a:gdLst/>
            <a:ahLst/>
            <a:cxnLst/>
            <a:rect l="l" t="t" r="r" b="b"/>
            <a:pathLst>
              <a:path w="7315200" h="3088184">
                <a:moveTo>
                  <a:pt x="0" y="0"/>
                </a:moveTo>
                <a:lnTo>
                  <a:pt x="7315200" y="0"/>
                </a:lnTo>
                <a:lnTo>
                  <a:pt x="7315200" y="3088184"/>
                </a:lnTo>
                <a:lnTo>
                  <a:pt x="0" y="30881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TextBox 13"/>
          <p:cNvSpPr txBox="1"/>
          <p:nvPr/>
        </p:nvSpPr>
        <p:spPr>
          <a:xfrm>
            <a:off x="3237664" y="4360555"/>
            <a:ext cx="11295456" cy="1377801"/>
          </a:xfrm>
          <a:prstGeom prst="rect">
            <a:avLst/>
          </a:prstGeom>
        </p:spPr>
        <p:txBody>
          <a:bodyPr lIns="0" tIns="0" rIns="0" bIns="0" rtlCol="0" anchor="t">
            <a:spAutoFit/>
          </a:bodyPr>
          <a:lstStyle/>
          <a:p>
            <a:pPr algn="ctr">
              <a:lnSpc>
                <a:spcPts val="9999"/>
              </a:lnSpc>
            </a:pPr>
            <a:r>
              <a:rPr lang="en-US" sz="9999">
                <a:solidFill>
                  <a:srgbClr val="4F2C33"/>
                </a:solidFill>
                <a:latin typeface="#9Slide05 VL Fadilla"/>
              </a:rPr>
              <a:t>Xin chào và hẹn gặp lại!</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9144000" y="1649974"/>
            <a:ext cx="8115300" cy="8475509"/>
          </a:xfrm>
          <a:custGeom>
            <a:avLst/>
            <a:gdLst/>
            <a:ahLst/>
            <a:cxnLst/>
            <a:rect l="l" t="t" r="r" b="b"/>
            <a:pathLst>
              <a:path w="8115300" h="8475509">
                <a:moveTo>
                  <a:pt x="0" y="0"/>
                </a:moveTo>
                <a:lnTo>
                  <a:pt x="8115300" y="0"/>
                </a:lnTo>
                <a:lnTo>
                  <a:pt x="8115300" y="8475509"/>
                </a:lnTo>
                <a:lnTo>
                  <a:pt x="0" y="84755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62672" y="2189075"/>
            <a:ext cx="4004772" cy="5908849"/>
          </a:xfrm>
          <a:custGeom>
            <a:avLst/>
            <a:gdLst/>
            <a:ahLst/>
            <a:cxnLst/>
            <a:rect l="l" t="t" r="r" b="b"/>
            <a:pathLst>
              <a:path w="4004772" h="5908849">
                <a:moveTo>
                  <a:pt x="0" y="0"/>
                </a:moveTo>
                <a:lnTo>
                  <a:pt x="4004771" y="0"/>
                </a:lnTo>
                <a:lnTo>
                  <a:pt x="4004771" y="5908850"/>
                </a:lnTo>
                <a:lnTo>
                  <a:pt x="0" y="5908850"/>
                </a:lnTo>
                <a:lnTo>
                  <a:pt x="0" y="0"/>
                </a:lnTo>
                <a:close/>
              </a:path>
            </a:pathLst>
          </a:custGeom>
          <a:blipFill>
            <a:blip r:embed="rId5"/>
            <a:stretch>
              <a:fillRect/>
            </a:stretch>
          </a:blipFill>
        </p:spPr>
        <p:txBody>
          <a:bodyPr/>
          <a:lstStyle/>
          <a:p>
            <a:endParaRPr lang="en-US"/>
          </a:p>
        </p:txBody>
      </p:sp>
      <p:sp>
        <p:nvSpPr>
          <p:cNvPr id="5" name="Freeform 5"/>
          <p:cNvSpPr/>
          <p:nvPr/>
        </p:nvSpPr>
        <p:spPr>
          <a:xfrm>
            <a:off x="3270201" y="4674300"/>
            <a:ext cx="3730517" cy="5451183"/>
          </a:xfrm>
          <a:custGeom>
            <a:avLst/>
            <a:gdLst/>
            <a:ahLst/>
            <a:cxnLst/>
            <a:rect l="l" t="t" r="r" b="b"/>
            <a:pathLst>
              <a:path w="3730517" h="5451183">
                <a:moveTo>
                  <a:pt x="0" y="0"/>
                </a:moveTo>
                <a:lnTo>
                  <a:pt x="3730517" y="0"/>
                </a:lnTo>
                <a:lnTo>
                  <a:pt x="3730517" y="5451183"/>
                </a:lnTo>
                <a:lnTo>
                  <a:pt x="0" y="5451183"/>
                </a:lnTo>
                <a:lnTo>
                  <a:pt x="0" y="0"/>
                </a:lnTo>
                <a:close/>
              </a:path>
            </a:pathLst>
          </a:custGeom>
          <a:blipFill>
            <a:blip r:embed="rId6"/>
            <a:stretch>
              <a:fillRect/>
            </a:stretch>
          </a:blipFill>
        </p:spPr>
        <p:txBody>
          <a:bodyPr/>
          <a:lstStyle/>
          <a:p>
            <a:endParaRPr lang="en-US"/>
          </a:p>
        </p:txBody>
      </p:sp>
      <p:sp>
        <p:nvSpPr>
          <p:cNvPr id="6" name="TextBox 6"/>
          <p:cNvSpPr txBox="1"/>
          <p:nvPr/>
        </p:nvSpPr>
        <p:spPr>
          <a:xfrm>
            <a:off x="-378458" y="356907"/>
            <a:ext cx="12781843" cy="1210237"/>
          </a:xfrm>
          <a:prstGeom prst="rect">
            <a:avLst/>
          </a:prstGeom>
        </p:spPr>
        <p:txBody>
          <a:bodyPr lIns="0" tIns="0" rIns="0" bIns="0" rtlCol="0" anchor="t">
            <a:spAutoFit/>
          </a:bodyPr>
          <a:lstStyle/>
          <a:p>
            <a:pPr algn="ctr">
              <a:lnSpc>
                <a:spcPts val="9939"/>
              </a:lnSpc>
            </a:pPr>
            <a:r>
              <a:rPr lang="en-US" sz="7099">
                <a:solidFill>
                  <a:srgbClr val="535254"/>
                </a:solidFill>
                <a:latin typeface="Fraunces Bold"/>
              </a:rPr>
              <a:t>I. TRI THỨC ĐỌC HIỂU</a:t>
            </a:r>
          </a:p>
        </p:txBody>
      </p:sp>
      <p:sp>
        <p:nvSpPr>
          <p:cNvPr id="7" name="TextBox 7"/>
          <p:cNvSpPr txBox="1"/>
          <p:nvPr/>
        </p:nvSpPr>
        <p:spPr>
          <a:xfrm>
            <a:off x="9767601" y="2153293"/>
            <a:ext cx="6868097" cy="7364096"/>
          </a:xfrm>
          <a:prstGeom prst="rect">
            <a:avLst/>
          </a:prstGeom>
        </p:spPr>
        <p:txBody>
          <a:bodyPr lIns="0" tIns="0" rIns="0" bIns="0" rtlCol="0" anchor="t">
            <a:spAutoFit/>
          </a:bodyPr>
          <a:lstStyle/>
          <a:p>
            <a:pPr algn="just">
              <a:lnSpc>
                <a:spcPts val="7279"/>
              </a:lnSpc>
              <a:spcBef>
                <a:spcPct val="0"/>
              </a:spcBef>
            </a:pPr>
            <a:r>
              <a:rPr lang="en-US" sz="5199">
                <a:solidFill>
                  <a:srgbClr val="394D57"/>
                </a:solidFill>
                <a:latin typeface="Roboto Condensed"/>
              </a:rPr>
              <a:t>Ở Việt Nam, truyện truyền kì được viết bằng chữ Hán, phát triển mạnh ở thế kỉ XVI – XVII, tiêu biểu là </a:t>
            </a:r>
            <a:r>
              <a:rPr lang="en-US" sz="5199">
                <a:solidFill>
                  <a:srgbClr val="394D57"/>
                </a:solidFill>
                <a:latin typeface="Roboto Condensed Bold Italics"/>
              </a:rPr>
              <a:t>Thánh Tông di thảo</a:t>
            </a:r>
            <a:r>
              <a:rPr lang="en-US" sz="5199">
                <a:solidFill>
                  <a:srgbClr val="394D57"/>
                </a:solidFill>
                <a:latin typeface="Roboto Condensed"/>
              </a:rPr>
              <a:t>, tương truyền của Lê Thánh Tông, </a:t>
            </a:r>
            <a:r>
              <a:rPr lang="en-US" sz="5199">
                <a:solidFill>
                  <a:srgbClr val="394D57"/>
                </a:solidFill>
                <a:latin typeface="Roboto Condensed Bold Italics"/>
              </a:rPr>
              <a:t>Truyền kì mạn lục </a:t>
            </a:r>
            <a:r>
              <a:rPr lang="en-US" sz="5199">
                <a:solidFill>
                  <a:srgbClr val="394D57"/>
                </a:solidFill>
                <a:latin typeface="Roboto Condensed"/>
              </a:rPr>
              <a:t>của Nguyễn Dữ.</a:t>
            </a:r>
          </a:p>
        </p:txBody>
      </p:sp>
      <p:sp>
        <p:nvSpPr>
          <p:cNvPr id="8" name="Freeform 8"/>
          <p:cNvSpPr/>
          <p:nvPr/>
        </p:nvSpPr>
        <p:spPr>
          <a:xfrm>
            <a:off x="-1377405" y="8097925"/>
            <a:ext cx="4647605" cy="1937789"/>
          </a:xfrm>
          <a:custGeom>
            <a:avLst/>
            <a:gdLst/>
            <a:ahLst/>
            <a:cxnLst/>
            <a:rect l="l" t="t" r="r" b="b"/>
            <a:pathLst>
              <a:path w="4647605" h="1937789">
                <a:moveTo>
                  <a:pt x="0" y="0"/>
                </a:moveTo>
                <a:lnTo>
                  <a:pt x="4647606" y="0"/>
                </a:lnTo>
                <a:lnTo>
                  <a:pt x="4647606" y="1937788"/>
                </a:lnTo>
                <a:lnTo>
                  <a:pt x="0" y="19377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TextBox 3"/>
          <p:cNvSpPr txBox="1"/>
          <p:nvPr/>
        </p:nvSpPr>
        <p:spPr>
          <a:xfrm>
            <a:off x="4060161" y="5267023"/>
            <a:ext cx="6868097" cy="896621"/>
          </a:xfrm>
          <a:prstGeom prst="rect">
            <a:avLst/>
          </a:prstGeom>
        </p:spPr>
        <p:txBody>
          <a:bodyPr lIns="0" tIns="0" rIns="0" bIns="0" rtlCol="0" anchor="t">
            <a:spAutoFit/>
          </a:bodyPr>
          <a:lstStyle/>
          <a:p>
            <a:pPr algn="just">
              <a:lnSpc>
                <a:spcPts val="7279"/>
              </a:lnSpc>
              <a:spcBef>
                <a:spcPct val="0"/>
              </a:spcBef>
            </a:pPr>
            <a:r>
              <a:rPr lang="en-US" sz="5199">
                <a:solidFill>
                  <a:srgbClr val="394D57"/>
                </a:solidFill>
                <a:latin typeface="Roboto Condensed Bold"/>
              </a:rPr>
              <a:t>NHÂN VẬT</a:t>
            </a:r>
          </a:p>
        </p:txBody>
      </p:sp>
      <p:sp>
        <p:nvSpPr>
          <p:cNvPr id="4" name="TextBox 4"/>
          <p:cNvSpPr txBox="1"/>
          <p:nvPr/>
        </p:nvSpPr>
        <p:spPr>
          <a:xfrm>
            <a:off x="4060161" y="4138763"/>
            <a:ext cx="6868097" cy="896621"/>
          </a:xfrm>
          <a:prstGeom prst="rect">
            <a:avLst/>
          </a:prstGeom>
        </p:spPr>
        <p:txBody>
          <a:bodyPr lIns="0" tIns="0" rIns="0" bIns="0" rtlCol="0" anchor="t">
            <a:spAutoFit/>
          </a:bodyPr>
          <a:lstStyle/>
          <a:p>
            <a:pPr algn="just">
              <a:lnSpc>
                <a:spcPts val="7279"/>
              </a:lnSpc>
              <a:spcBef>
                <a:spcPct val="0"/>
              </a:spcBef>
            </a:pPr>
            <a:r>
              <a:rPr lang="en-US" sz="5199" dirty="0">
                <a:solidFill>
                  <a:srgbClr val="394D57"/>
                </a:solidFill>
                <a:latin typeface="Roboto Condensed Bold"/>
              </a:rPr>
              <a:t>CỐT TRUYỆN</a:t>
            </a:r>
          </a:p>
        </p:txBody>
      </p:sp>
      <p:sp>
        <p:nvSpPr>
          <p:cNvPr id="5" name="TextBox 5"/>
          <p:cNvSpPr txBox="1"/>
          <p:nvPr/>
        </p:nvSpPr>
        <p:spPr>
          <a:xfrm>
            <a:off x="4060161" y="7958196"/>
            <a:ext cx="6868097" cy="896621"/>
          </a:xfrm>
          <a:prstGeom prst="rect">
            <a:avLst/>
          </a:prstGeom>
        </p:spPr>
        <p:txBody>
          <a:bodyPr lIns="0" tIns="0" rIns="0" bIns="0" rtlCol="0" anchor="t">
            <a:spAutoFit/>
          </a:bodyPr>
          <a:lstStyle/>
          <a:p>
            <a:pPr algn="just">
              <a:lnSpc>
                <a:spcPts val="7279"/>
              </a:lnSpc>
              <a:spcBef>
                <a:spcPct val="0"/>
              </a:spcBef>
            </a:pPr>
            <a:r>
              <a:rPr lang="en-US" sz="5199">
                <a:solidFill>
                  <a:srgbClr val="394D57"/>
                </a:solidFill>
                <a:latin typeface="Roboto Condensed Bold"/>
              </a:rPr>
              <a:t>NGÔN NGỮ</a:t>
            </a:r>
          </a:p>
        </p:txBody>
      </p:sp>
      <p:sp>
        <p:nvSpPr>
          <p:cNvPr id="6" name="Freeform 6"/>
          <p:cNvSpPr/>
          <p:nvPr/>
        </p:nvSpPr>
        <p:spPr>
          <a:xfrm>
            <a:off x="12717710" y="-2591521"/>
            <a:ext cx="10276296" cy="8229600"/>
          </a:xfrm>
          <a:custGeom>
            <a:avLst/>
            <a:gdLst/>
            <a:ahLst/>
            <a:cxnLst/>
            <a:rect l="l" t="t" r="r" b="b"/>
            <a:pathLst>
              <a:path w="10276296" h="8229600">
                <a:moveTo>
                  <a:pt x="0" y="0"/>
                </a:moveTo>
                <a:lnTo>
                  <a:pt x="10276295" y="0"/>
                </a:lnTo>
                <a:lnTo>
                  <a:pt x="10276295" y="8229600"/>
                </a:lnTo>
                <a:lnTo>
                  <a:pt x="0" y="8229600"/>
                </a:lnTo>
                <a:lnTo>
                  <a:pt x="0" y="0"/>
                </a:lnTo>
                <a:close/>
              </a:path>
            </a:pathLst>
          </a:custGeom>
          <a:blipFill>
            <a:blip r:embed="rId3"/>
            <a:stretch>
              <a:fillRect/>
            </a:stretch>
          </a:blipFill>
        </p:spPr>
        <p:txBody>
          <a:bodyPr/>
          <a:lstStyle/>
          <a:p>
            <a:endParaRPr lang="en-US"/>
          </a:p>
        </p:txBody>
      </p:sp>
      <p:sp>
        <p:nvSpPr>
          <p:cNvPr id="7" name="Freeform 7"/>
          <p:cNvSpPr/>
          <p:nvPr/>
        </p:nvSpPr>
        <p:spPr>
          <a:xfrm>
            <a:off x="14153717" y="4948893"/>
            <a:ext cx="5385440" cy="6418264"/>
          </a:xfrm>
          <a:custGeom>
            <a:avLst/>
            <a:gdLst/>
            <a:ahLst/>
            <a:cxnLst/>
            <a:rect l="l" t="t" r="r" b="b"/>
            <a:pathLst>
              <a:path w="5385440" h="6418264">
                <a:moveTo>
                  <a:pt x="0" y="0"/>
                </a:moveTo>
                <a:lnTo>
                  <a:pt x="5385440" y="0"/>
                </a:lnTo>
                <a:lnTo>
                  <a:pt x="5385440" y="6418264"/>
                </a:lnTo>
                <a:lnTo>
                  <a:pt x="0" y="6418264"/>
                </a:lnTo>
                <a:lnTo>
                  <a:pt x="0" y="0"/>
                </a:lnTo>
                <a:close/>
              </a:path>
            </a:pathLst>
          </a:custGeom>
          <a:blipFill>
            <a:blip r:embed="rId4"/>
            <a:stretch>
              <a:fillRect/>
            </a:stretch>
          </a:blipFill>
        </p:spPr>
        <p:txBody>
          <a:bodyPr/>
          <a:lstStyle/>
          <a:p>
            <a:endParaRPr lang="en-US"/>
          </a:p>
        </p:txBody>
      </p:sp>
      <p:sp>
        <p:nvSpPr>
          <p:cNvPr id="8" name="Freeform 8"/>
          <p:cNvSpPr/>
          <p:nvPr/>
        </p:nvSpPr>
        <p:spPr>
          <a:xfrm>
            <a:off x="2595673" y="4262588"/>
            <a:ext cx="854937" cy="609549"/>
          </a:xfrm>
          <a:custGeom>
            <a:avLst/>
            <a:gdLst/>
            <a:ahLst/>
            <a:cxnLst/>
            <a:rect l="l" t="t" r="r" b="b"/>
            <a:pathLst>
              <a:path w="854937" h="609549">
                <a:moveTo>
                  <a:pt x="0" y="0"/>
                </a:moveTo>
                <a:lnTo>
                  <a:pt x="854937" y="0"/>
                </a:lnTo>
                <a:lnTo>
                  <a:pt x="854937" y="609549"/>
                </a:lnTo>
                <a:lnTo>
                  <a:pt x="0" y="6095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TextBox 9"/>
          <p:cNvSpPr txBox="1"/>
          <p:nvPr/>
        </p:nvSpPr>
        <p:spPr>
          <a:xfrm>
            <a:off x="-607058" y="213906"/>
            <a:ext cx="12781843" cy="1210311"/>
          </a:xfrm>
          <a:prstGeom prst="rect">
            <a:avLst/>
          </a:prstGeom>
        </p:spPr>
        <p:txBody>
          <a:bodyPr lIns="0" tIns="0" rIns="0" bIns="0" rtlCol="0" anchor="t">
            <a:spAutoFit/>
          </a:bodyPr>
          <a:lstStyle/>
          <a:p>
            <a:pPr algn="ctr">
              <a:lnSpc>
                <a:spcPts val="9939"/>
              </a:lnSpc>
            </a:pPr>
            <a:r>
              <a:rPr lang="en-US" sz="7099">
                <a:solidFill>
                  <a:srgbClr val="535254"/>
                </a:solidFill>
                <a:latin typeface="Fraunces Bold"/>
              </a:rPr>
              <a:t>I. TRI THỨC ĐỌC HIỂU</a:t>
            </a:r>
          </a:p>
        </p:txBody>
      </p:sp>
      <p:sp>
        <p:nvSpPr>
          <p:cNvPr id="10" name="TextBox 10"/>
          <p:cNvSpPr txBox="1"/>
          <p:nvPr/>
        </p:nvSpPr>
        <p:spPr>
          <a:xfrm>
            <a:off x="332395" y="2711892"/>
            <a:ext cx="14323628" cy="854076"/>
          </a:xfrm>
          <a:prstGeom prst="rect">
            <a:avLst/>
          </a:prstGeom>
        </p:spPr>
        <p:txBody>
          <a:bodyPr lIns="0" tIns="0" rIns="0" bIns="0" rtlCol="0" anchor="t">
            <a:spAutoFit/>
          </a:bodyPr>
          <a:lstStyle/>
          <a:p>
            <a:pPr algn="ctr">
              <a:lnSpc>
                <a:spcPts val="6999"/>
              </a:lnSpc>
              <a:spcBef>
                <a:spcPct val="0"/>
              </a:spcBef>
            </a:pPr>
            <a:r>
              <a:rPr lang="en-US" sz="4999" dirty="0" err="1">
                <a:solidFill>
                  <a:srgbClr val="394D57"/>
                </a:solidFill>
                <a:latin typeface="Roboto Condensed"/>
              </a:rPr>
              <a:t>Đặc</a:t>
            </a:r>
            <a:r>
              <a:rPr lang="en-US" sz="4999" dirty="0">
                <a:solidFill>
                  <a:srgbClr val="394D57"/>
                </a:solidFill>
                <a:latin typeface="Roboto Condensed"/>
              </a:rPr>
              <a:t> </a:t>
            </a:r>
            <a:r>
              <a:rPr lang="en-US" sz="4999" dirty="0" err="1">
                <a:solidFill>
                  <a:srgbClr val="394D57"/>
                </a:solidFill>
                <a:latin typeface="Roboto Condensed"/>
              </a:rPr>
              <a:t>điểm</a:t>
            </a:r>
            <a:r>
              <a:rPr lang="en-US" sz="4999" dirty="0">
                <a:solidFill>
                  <a:srgbClr val="394D57"/>
                </a:solidFill>
                <a:latin typeface="Roboto Condensed"/>
              </a:rPr>
              <a:t> </a:t>
            </a:r>
            <a:r>
              <a:rPr lang="en-US" sz="4999" dirty="0" err="1">
                <a:solidFill>
                  <a:srgbClr val="394D57"/>
                </a:solidFill>
                <a:latin typeface="Roboto Condensed"/>
              </a:rPr>
              <a:t>của</a:t>
            </a:r>
            <a:r>
              <a:rPr lang="en-US" sz="4999" dirty="0">
                <a:solidFill>
                  <a:srgbClr val="394D57"/>
                </a:solidFill>
                <a:latin typeface="Roboto Condensed"/>
              </a:rPr>
              <a:t> </a:t>
            </a:r>
            <a:r>
              <a:rPr lang="en-US" sz="4999" dirty="0" err="1">
                <a:solidFill>
                  <a:srgbClr val="394D57"/>
                </a:solidFill>
                <a:latin typeface="Roboto Condensed"/>
              </a:rPr>
              <a:t>truyện</a:t>
            </a:r>
            <a:r>
              <a:rPr lang="en-US" sz="4999" dirty="0">
                <a:solidFill>
                  <a:srgbClr val="394D57"/>
                </a:solidFill>
                <a:latin typeface="Roboto Condensed"/>
              </a:rPr>
              <a:t> </a:t>
            </a:r>
            <a:r>
              <a:rPr lang="en-US" sz="4999" dirty="0" err="1">
                <a:solidFill>
                  <a:srgbClr val="394D57"/>
                </a:solidFill>
                <a:latin typeface="Roboto Condensed"/>
              </a:rPr>
              <a:t>truyền</a:t>
            </a:r>
            <a:r>
              <a:rPr lang="en-US" sz="4999" dirty="0">
                <a:solidFill>
                  <a:srgbClr val="394D57"/>
                </a:solidFill>
                <a:latin typeface="Roboto Condensed"/>
              </a:rPr>
              <a:t> </a:t>
            </a:r>
            <a:r>
              <a:rPr lang="en-US" sz="4999" dirty="0" err="1">
                <a:solidFill>
                  <a:srgbClr val="394D57"/>
                </a:solidFill>
                <a:latin typeface="Roboto Condensed"/>
              </a:rPr>
              <a:t>kì</a:t>
            </a:r>
            <a:r>
              <a:rPr lang="en-US" sz="4999" dirty="0">
                <a:solidFill>
                  <a:srgbClr val="394D57"/>
                </a:solidFill>
                <a:latin typeface="Roboto Condensed"/>
              </a:rPr>
              <a:t> </a:t>
            </a:r>
            <a:r>
              <a:rPr lang="en-US" sz="4999" dirty="0" err="1">
                <a:solidFill>
                  <a:srgbClr val="394D57"/>
                </a:solidFill>
                <a:latin typeface="Roboto Condensed"/>
              </a:rPr>
              <a:t>thể</a:t>
            </a:r>
            <a:r>
              <a:rPr lang="en-US" sz="4999" dirty="0">
                <a:solidFill>
                  <a:srgbClr val="394D57"/>
                </a:solidFill>
                <a:latin typeface="Roboto Condensed"/>
              </a:rPr>
              <a:t> </a:t>
            </a:r>
            <a:r>
              <a:rPr lang="en-US" sz="4999" dirty="0" err="1">
                <a:solidFill>
                  <a:srgbClr val="394D57"/>
                </a:solidFill>
                <a:latin typeface="Roboto Condensed"/>
              </a:rPr>
              <a:t>hiện</a:t>
            </a:r>
            <a:r>
              <a:rPr lang="en-US" sz="4999" dirty="0">
                <a:solidFill>
                  <a:srgbClr val="394D57"/>
                </a:solidFill>
                <a:latin typeface="Roboto Condensed"/>
              </a:rPr>
              <a:t> qua </a:t>
            </a:r>
            <a:r>
              <a:rPr lang="en-US" sz="4999" dirty="0" err="1">
                <a:solidFill>
                  <a:srgbClr val="394D57"/>
                </a:solidFill>
                <a:latin typeface="Roboto Condensed"/>
              </a:rPr>
              <a:t>các</a:t>
            </a:r>
            <a:r>
              <a:rPr lang="en-US" sz="4999" dirty="0">
                <a:solidFill>
                  <a:srgbClr val="394D57"/>
                </a:solidFill>
                <a:latin typeface="Roboto Condensed"/>
              </a:rPr>
              <a:t> </a:t>
            </a:r>
            <a:r>
              <a:rPr lang="en-US" sz="4999" dirty="0" err="1">
                <a:solidFill>
                  <a:srgbClr val="394D57"/>
                </a:solidFill>
                <a:latin typeface="Roboto Condensed"/>
              </a:rPr>
              <a:t>yếu</a:t>
            </a:r>
            <a:r>
              <a:rPr lang="en-US" sz="4999" dirty="0">
                <a:solidFill>
                  <a:srgbClr val="394D57"/>
                </a:solidFill>
                <a:latin typeface="Roboto Condensed"/>
              </a:rPr>
              <a:t> </a:t>
            </a:r>
            <a:r>
              <a:rPr lang="en-US" sz="4999" dirty="0" err="1">
                <a:solidFill>
                  <a:srgbClr val="394D57"/>
                </a:solidFill>
                <a:latin typeface="Roboto Condensed"/>
              </a:rPr>
              <a:t>tố</a:t>
            </a:r>
            <a:r>
              <a:rPr lang="en-US" sz="4999" dirty="0">
                <a:solidFill>
                  <a:srgbClr val="394D57"/>
                </a:solidFill>
                <a:latin typeface="Roboto Condensed"/>
              </a:rPr>
              <a:t>: </a:t>
            </a:r>
          </a:p>
        </p:txBody>
      </p:sp>
      <p:sp>
        <p:nvSpPr>
          <p:cNvPr id="11" name="TextBox 11"/>
          <p:cNvSpPr txBox="1"/>
          <p:nvPr/>
        </p:nvSpPr>
        <p:spPr>
          <a:xfrm>
            <a:off x="4060161" y="6637550"/>
            <a:ext cx="8114624" cy="896621"/>
          </a:xfrm>
          <a:prstGeom prst="rect">
            <a:avLst/>
          </a:prstGeom>
        </p:spPr>
        <p:txBody>
          <a:bodyPr lIns="0" tIns="0" rIns="0" bIns="0" rtlCol="0" anchor="t">
            <a:spAutoFit/>
          </a:bodyPr>
          <a:lstStyle/>
          <a:p>
            <a:pPr algn="just">
              <a:lnSpc>
                <a:spcPts val="7279"/>
              </a:lnSpc>
              <a:spcBef>
                <a:spcPct val="0"/>
              </a:spcBef>
            </a:pPr>
            <a:r>
              <a:rPr lang="en-US" sz="5199">
                <a:solidFill>
                  <a:srgbClr val="394D57"/>
                </a:solidFill>
                <a:latin typeface="Roboto Condensed Bold"/>
              </a:rPr>
              <a:t>KHÔNG GIAN VÀ THỜI GIAN</a:t>
            </a:r>
          </a:p>
        </p:txBody>
      </p:sp>
      <p:sp>
        <p:nvSpPr>
          <p:cNvPr id="12" name="Freeform 12"/>
          <p:cNvSpPr/>
          <p:nvPr/>
        </p:nvSpPr>
        <p:spPr>
          <a:xfrm>
            <a:off x="2595673" y="5415062"/>
            <a:ext cx="854937" cy="609549"/>
          </a:xfrm>
          <a:custGeom>
            <a:avLst/>
            <a:gdLst/>
            <a:ahLst/>
            <a:cxnLst/>
            <a:rect l="l" t="t" r="r" b="b"/>
            <a:pathLst>
              <a:path w="854937" h="609549">
                <a:moveTo>
                  <a:pt x="0" y="0"/>
                </a:moveTo>
                <a:lnTo>
                  <a:pt x="854937" y="0"/>
                </a:lnTo>
                <a:lnTo>
                  <a:pt x="854937" y="609548"/>
                </a:lnTo>
                <a:lnTo>
                  <a:pt x="0" y="6095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3"/>
          <p:cNvSpPr/>
          <p:nvPr/>
        </p:nvSpPr>
        <p:spPr>
          <a:xfrm>
            <a:off x="2595673" y="6742325"/>
            <a:ext cx="854937" cy="609549"/>
          </a:xfrm>
          <a:custGeom>
            <a:avLst/>
            <a:gdLst/>
            <a:ahLst/>
            <a:cxnLst/>
            <a:rect l="l" t="t" r="r" b="b"/>
            <a:pathLst>
              <a:path w="854937" h="609549">
                <a:moveTo>
                  <a:pt x="0" y="0"/>
                </a:moveTo>
                <a:lnTo>
                  <a:pt x="854937" y="0"/>
                </a:lnTo>
                <a:lnTo>
                  <a:pt x="854937" y="609548"/>
                </a:lnTo>
                <a:lnTo>
                  <a:pt x="0" y="6095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a:off x="2595673" y="8175752"/>
            <a:ext cx="854937" cy="609549"/>
          </a:xfrm>
          <a:custGeom>
            <a:avLst/>
            <a:gdLst/>
            <a:ahLst/>
            <a:cxnLst/>
            <a:rect l="l" t="t" r="r" b="b"/>
            <a:pathLst>
              <a:path w="854937" h="609549">
                <a:moveTo>
                  <a:pt x="0" y="0"/>
                </a:moveTo>
                <a:lnTo>
                  <a:pt x="854937" y="0"/>
                </a:lnTo>
                <a:lnTo>
                  <a:pt x="854937" y="609548"/>
                </a:lnTo>
                <a:lnTo>
                  <a:pt x="0" y="6095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TextBox 15"/>
          <p:cNvSpPr txBox="1"/>
          <p:nvPr/>
        </p:nvSpPr>
        <p:spPr>
          <a:xfrm>
            <a:off x="602657" y="1643848"/>
            <a:ext cx="13185088" cy="1021715"/>
          </a:xfrm>
          <a:prstGeom prst="rect">
            <a:avLst/>
          </a:prstGeom>
        </p:spPr>
        <p:txBody>
          <a:bodyPr lIns="0" tIns="0" rIns="0" bIns="0" rtlCol="0" anchor="t">
            <a:spAutoFit/>
          </a:bodyPr>
          <a:lstStyle/>
          <a:p>
            <a:pPr algn="l">
              <a:lnSpc>
                <a:spcPts val="8260"/>
              </a:lnSpc>
              <a:spcBef>
                <a:spcPct val="0"/>
              </a:spcBef>
            </a:pPr>
            <a:r>
              <a:rPr lang="en-US" sz="5900">
                <a:solidFill>
                  <a:srgbClr val="8E5F56"/>
                </a:solidFill>
                <a:latin typeface="#9Slide07 SVNUT Triumph Press"/>
              </a:rPr>
              <a:t>1. Đặc điểm truyện truyền kì</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animBg="1"/>
      <p:bldP spid="10" grpId="0"/>
      <p:bldP spid="11" grpId="0"/>
      <p:bldP spid="12"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1023396" y="-1350926"/>
            <a:ext cx="9100264" cy="12988851"/>
          </a:xfrm>
          <a:custGeom>
            <a:avLst/>
            <a:gdLst/>
            <a:ahLst/>
            <a:cxnLst/>
            <a:rect l="l" t="t" r="r" b="b"/>
            <a:pathLst>
              <a:path w="9100264" h="12988851">
                <a:moveTo>
                  <a:pt x="0" y="0"/>
                </a:moveTo>
                <a:lnTo>
                  <a:pt x="9100264" y="0"/>
                </a:lnTo>
                <a:lnTo>
                  <a:pt x="9100264" y="12988852"/>
                </a:lnTo>
                <a:lnTo>
                  <a:pt x="0" y="12988852"/>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518757" y="6213240"/>
            <a:ext cx="12931419" cy="2352675"/>
          </a:xfrm>
          <a:prstGeom prst="rect">
            <a:avLst/>
          </a:prstGeom>
        </p:spPr>
        <p:txBody>
          <a:bodyPr lIns="0" tIns="0" rIns="0" bIns="0" rtlCol="0" anchor="t">
            <a:spAutoFit/>
          </a:bodyPr>
          <a:lstStyle/>
          <a:p>
            <a:pPr marL="971548" lvl="1" indent="-485774" algn="just">
              <a:lnSpc>
                <a:spcPts val="6299"/>
              </a:lnSpc>
              <a:buFont typeface="Arial"/>
              <a:buChar char="•"/>
            </a:pPr>
            <a:r>
              <a:rPr lang="en-US" sz="4499" dirty="0" err="1">
                <a:solidFill>
                  <a:srgbClr val="394D57"/>
                </a:solidFill>
                <a:latin typeface="Roboto Condensed"/>
              </a:rPr>
              <a:t>Truyện</a:t>
            </a:r>
            <a:r>
              <a:rPr lang="en-US" sz="4499" dirty="0">
                <a:solidFill>
                  <a:srgbClr val="394D57"/>
                </a:solidFill>
                <a:latin typeface="Roboto Condensed"/>
              </a:rPr>
              <a:t> </a:t>
            </a:r>
            <a:r>
              <a:rPr lang="en-US" sz="4499" dirty="0" err="1">
                <a:solidFill>
                  <a:srgbClr val="394D57"/>
                </a:solidFill>
                <a:latin typeface="Roboto Condensed"/>
              </a:rPr>
              <a:t>truyền</a:t>
            </a:r>
            <a:r>
              <a:rPr lang="en-US" sz="4499" dirty="0">
                <a:solidFill>
                  <a:srgbClr val="394D57"/>
                </a:solidFill>
                <a:latin typeface="Roboto Condensed"/>
              </a:rPr>
              <a:t> </a:t>
            </a:r>
            <a:r>
              <a:rPr lang="en-US" sz="4499" dirty="0" err="1">
                <a:solidFill>
                  <a:srgbClr val="394D57"/>
                </a:solidFill>
                <a:latin typeface="Roboto Condensed"/>
              </a:rPr>
              <a:t>kì</a:t>
            </a:r>
            <a:r>
              <a:rPr lang="en-US" sz="4499" dirty="0">
                <a:solidFill>
                  <a:srgbClr val="394D57"/>
                </a:solidFill>
                <a:latin typeface="Roboto Condensed"/>
              </a:rPr>
              <a:t> </a:t>
            </a:r>
            <a:r>
              <a:rPr lang="en-US" sz="4499" dirty="0" err="1">
                <a:solidFill>
                  <a:srgbClr val="394D57"/>
                </a:solidFill>
                <a:latin typeface="Roboto Condensed"/>
              </a:rPr>
              <a:t>thường</a:t>
            </a:r>
            <a:r>
              <a:rPr lang="en-US" sz="4499" dirty="0">
                <a:solidFill>
                  <a:srgbClr val="394D57"/>
                </a:solidFill>
                <a:latin typeface="Roboto Condensed"/>
              </a:rPr>
              <a:t> </a:t>
            </a:r>
            <a:r>
              <a:rPr lang="en-US" sz="4499" dirty="0" err="1">
                <a:solidFill>
                  <a:srgbClr val="394D57"/>
                </a:solidFill>
                <a:latin typeface="Roboto Condensed"/>
              </a:rPr>
              <a:t>sử</a:t>
            </a:r>
            <a:r>
              <a:rPr lang="en-US" sz="4499" dirty="0">
                <a:solidFill>
                  <a:srgbClr val="394D57"/>
                </a:solidFill>
                <a:latin typeface="Roboto Condensed"/>
              </a:rPr>
              <a:t> </a:t>
            </a:r>
            <a:r>
              <a:rPr lang="en-US" sz="4499" dirty="0" err="1">
                <a:solidFill>
                  <a:srgbClr val="394D57"/>
                </a:solidFill>
                <a:latin typeface="Roboto Condensed"/>
              </a:rPr>
              <a:t>dụng</a:t>
            </a:r>
            <a:r>
              <a:rPr lang="en-US" sz="4499" dirty="0">
                <a:solidFill>
                  <a:srgbClr val="394D57"/>
                </a:solidFill>
                <a:latin typeface="Roboto Condensed"/>
              </a:rPr>
              <a:t> </a:t>
            </a:r>
            <a:r>
              <a:rPr lang="en-US" sz="4499" dirty="0" err="1">
                <a:solidFill>
                  <a:srgbClr val="394D57"/>
                </a:solidFill>
                <a:latin typeface="Roboto Condensed"/>
              </a:rPr>
              <a:t>yếu</a:t>
            </a:r>
            <a:r>
              <a:rPr lang="en-US" sz="4499" dirty="0">
                <a:solidFill>
                  <a:srgbClr val="394D57"/>
                </a:solidFill>
                <a:latin typeface="Roboto Condensed"/>
              </a:rPr>
              <a:t> </a:t>
            </a:r>
            <a:r>
              <a:rPr lang="en-US" sz="4499" dirty="0" err="1">
                <a:solidFill>
                  <a:srgbClr val="394D57"/>
                </a:solidFill>
                <a:latin typeface="Roboto Condensed"/>
              </a:rPr>
              <a:t>tố</a:t>
            </a:r>
            <a:r>
              <a:rPr lang="en-US" sz="4499" dirty="0">
                <a:solidFill>
                  <a:srgbClr val="394D57"/>
                </a:solidFill>
                <a:latin typeface="Roboto Condensed"/>
              </a:rPr>
              <a:t> </a:t>
            </a:r>
            <a:r>
              <a:rPr lang="en-US" sz="4499" dirty="0" err="1">
                <a:solidFill>
                  <a:srgbClr val="394D57"/>
                </a:solidFill>
                <a:latin typeface="Roboto Condensed"/>
              </a:rPr>
              <a:t>kì</a:t>
            </a:r>
            <a:r>
              <a:rPr lang="en-US" sz="4499" dirty="0">
                <a:solidFill>
                  <a:srgbClr val="394D57"/>
                </a:solidFill>
                <a:latin typeface="Roboto Condensed"/>
              </a:rPr>
              <a:t> </a:t>
            </a:r>
            <a:r>
              <a:rPr lang="en-US" sz="4499" dirty="0" err="1">
                <a:solidFill>
                  <a:srgbClr val="394D57"/>
                </a:solidFill>
                <a:latin typeface="Roboto Condensed"/>
              </a:rPr>
              <a:t>ảo</a:t>
            </a:r>
            <a:r>
              <a:rPr lang="en-US" sz="4499" dirty="0">
                <a:solidFill>
                  <a:srgbClr val="394D57"/>
                </a:solidFill>
                <a:latin typeface="Roboto Condensed"/>
              </a:rPr>
              <a:t> </a:t>
            </a:r>
            <a:r>
              <a:rPr lang="en-US" sz="4499" dirty="0" err="1">
                <a:solidFill>
                  <a:srgbClr val="394D57"/>
                </a:solidFill>
                <a:latin typeface="Roboto Condensed"/>
              </a:rPr>
              <a:t>tạo</a:t>
            </a:r>
            <a:r>
              <a:rPr lang="en-US" sz="4499" dirty="0">
                <a:solidFill>
                  <a:srgbClr val="394D57"/>
                </a:solidFill>
                <a:latin typeface="Roboto Condensed"/>
              </a:rPr>
              <a:t> </a:t>
            </a:r>
            <a:r>
              <a:rPr lang="en-US" sz="4499" dirty="0" err="1">
                <a:solidFill>
                  <a:srgbClr val="394D57"/>
                </a:solidFill>
                <a:latin typeface="Roboto Condensed"/>
              </a:rPr>
              <a:t>nên</a:t>
            </a:r>
            <a:r>
              <a:rPr lang="en-US" sz="4499" dirty="0">
                <a:solidFill>
                  <a:srgbClr val="394D57"/>
                </a:solidFill>
                <a:latin typeface="Roboto Condensed"/>
              </a:rPr>
              <a:t> </a:t>
            </a:r>
            <a:r>
              <a:rPr lang="en-US" sz="4499" dirty="0" err="1">
                <a:solidFill>
                  <a:srgbClr val="394D57"/>
                </a:solidFill>
                <a:latin typeface="Roboto Condensed"/>
              </a:rPr>
              <a:t>những</a:t>
            </a:r>
            <a:r>
              <a:rPr lang="en-US" sz="4499" dirty="0">
                <a:solidFill>
                  <a:srgbClr val="394D57"/>
                </a:solidFill>
                <a:latin typeface="Roboto Condensed"/>
              </a:rPr>
              <a:t> </a:t>
            </a:r>
            <a:r>
              <a:rPr lang="en-US" sz="4499" dirty="0" err="1">
                <a:solidFill>
                  <a:srgbClr val="394D57"/>
                </a:solidFill>
                <a:latin typeface="Roboto Condensed Bold"/>
              </a:rPr>
              <a:t>biến</a:t>
            </a:r>
            <a:r>
              <a:rPr lang="en-US" sz="4499" dirty="0">
                <a:solidFill>
                  <a:srgbClr val="394D57"/>
                </a:solidFill>
                <a:latin typeface="Roboto Condensed Bold"/>
              </a:rPr>
              <a:t> </a:t>
            </a:r>
            <a:r>
              <a:rPr lang="en-US" sz="4499" dirty="0" err="1">
                <a:solidFill>
                  <a:srgbClr val="394D57"/>
                </a:solidFill>
                <a:latin typeface="Roboto Condensed Bold"/>
              </a:rPr>
              <a:t>đổi</a:t>
            </a:r>
            <a:r>
              <a:rPr lang="en-US" sz="4499" dirty="0">
                <a:solidFill>
                  <a:srgbClr val="394D57"/>
                </a:solidFill>
                <a:latin typeface="Roboto Condensed Bold"/>
              </a:rPr>
              <a:t> </a:t>
            </a:r>
            <a:r>
              <a:rPr lang="en-US" sz="4499" dirty="0" err="1">
                <a:solidFill>
                  <a:srgbClr val="394D57"/>
                </a:solidFill>
                <a:latin typeface="Roboto Condensed Bold"/>
              </a:rPr>
              <a:t>bất</a:t>
            </a:r>
            <a:r>
              <a:rPr lang="en-US" sz="4499" dirty="0">
                <a:solidFill>
                  <a:srgbClr val="394D57"/>
                </a:solidFill>
                <a:latin typeface="Roboto Condensed Bold"/>
              </a:rPr>
              <a:t> </a:t>
            </a:r>
            <a:r>
              <a:rPr lang="en-US" sz="4499" dirty="0" err="1">
                <a:solidFill>
                  <a:srgbClr val="394D57"/>
                </a:solidFill>
                <a:latin typeface="Roboto Condensed Bold"/>
              </a:rPr>
              <a:t>ngờ</a:t>
            </a:r>
            <a:r>
              <a:rPr lang="en-US" sz="4499" dirty="0">
                <a:solidFill>
                  <a:srgbClr val="394D57"/>
                </a:solidFill>
                <a:latin typeface="Roboto Condensed Bold"/>
              </a:rPr>
              <a:t> </a:t>
            </a:r>
            <a:r>
              <a:rPr lang="en-US" sz="4499" dirty="0" err="1">
                <a:solidFill>
                  <a:srgbClr val="394D57"/>
                </a:solidFill>
                <a:latin typeface="Roboto Condensed Bold"/>
              </a:rPr>
              <a:t>và</a:t>
            </a:r>
            <a:r>
              <a:rPr lang="en-US" sz="4499" dirty="0">
                <a:solidFill>
                  <a:srgbClr val="394D57"/>
                </a:solidFill>
                <a:latin typeface="Roboto Condensed Bold"/>
              </a:rPr>
              <a:t> </a:t>
            </a:r>
            <a:r>
              <a:rPr lang="en-US" sz="4499" dirty="0" err="1">
                <a:solidFill>
                  <a:srgbClr val="394D57"/>
                </a:solidFill>
                <a:latin typeface="Roboto Condensed Bold"/>
              </a:rPr>
              <a:t>hợp</a:t>
            </a:r>
            <a:r>
              <a:rPr lang="en-US" sz="4499" dirty="0">
                <a:solidFill>
                  <a:srgbClr val="394D57"/>
                </a:solidFill>
                <a:latin typeface="Roboto Condensed Bold"/>
              </a:rPr>
              <a:t> </a:t>
            </a:r>
            <a:r>
              <a:rPr lang="en-US" sz="4499" dirty="0" err="1">
                <a:solidFill>
                  <a:srgbClr val="394D57"/>
                </a:solidFill>
                <a:latin typeface="Roboto Condensed Bold"/>
              </a:rPr>
              <a:t>lí</a:t>
            </a:r>
            <a:r>
              <a:rPr lang="en-US" sz="4499" dirty="0">
                <a:solidFill>
                  <a:srgbClr val="394D57"/>
                </a:solidFill>
                <a:latin typeface="Roboto Condensed Bold"/>
              </a:rPr>
              <a:t> </a:t>
            </a:r>
            <a:r>
              <a:rPr lang="en-US" sz="4499" dirty="0" err="1">
                <a:solidFill>
                  <a:srgbClr val="394D57"/>
                </a:solidFill>
                <a:latin typeface="Roboto Condensed Bold"/>
              </a:rPr>
              <a:t>hoá</a:t>
            </a:r>
            <a:r>
              <a:rPr lang="en-US" sz="4499" dirty="0">
                <a:solidFill>
                  <a:srgbClr val="394D57"/>
                </a:solidFill>
                <a:latin typeface="Roboto Condensed Bold"/>
              </a:rPr>
              <a:t> </a:t>
            </a:r>
            <a:r>
              <a:rPr lang="en-US" sz="4499" dirty="0" err="1">
                <a:solidFill>
                  <a:srgbClr val="394D57"/>
                </a:solidFill>
                <a:latin typeface="Roboto Condensed Bold"/>
              </a:rPr>
              <a:t>những</a:t>
            </a:r>
            <a:r>
              <a:rPr lang="en-US" sz="4499" dirty="0">
                <a:solidFill>
                  <a:srgbClr val="394D57"/>
                </a:solidFill>
                <a:latin typeface="Roboto Condensed Bold"/>
              </a:rPr>
              <a:t> </a:t>
            </a:r>
            <a:r>
              <a:rPr lang="en-US" sz="4499" dirty="0" err="1">
                <a:solidFill>
                  <a:srgbClr val="394D57"/>
                </a:solidFill>
                <a:latin typeface="Roboto Condensed Bold"/>
              </a:rPr>
              <a:t>điều</a:t>
            </a:r>
            <a:r>
              <a:rPr lang="en-US" sz="4499" dirty="0">
                <a:solidFill>
                  <a:srgbClr val="394D57"/>
                </a:solidFill>
                <a:latin typeface="Roboto Condensed Bold"/>
              </a:rPr>
              <a:t> </a:t>
            </a:r>
            <a:r>
              <a:rPr lang="en-US" sz="4499" dirty="0" err="1">
                <a:solidFill>
                  <a:srgbClr val="394D57"/>
                </a:solidFill>
                <a:latin typeface="Roboto Condensed Bold"/>
              </a:rPr>
              <a:t>ngẫu</a:t>
            </a:r>
            <a:r>
              <a:rPr lang="en-US" sz="4499" dirty="0">
                <a:solidFill>
                  <a:srgbClr val="394D57"/>
                </a:solidFill>
                <a:latin typeface="Roboto Condensed Bold"/>
              </a:rPr>
              <a:t> </a:t>
            </a:r>
            <a:r>
              <a:rPr lang="en-US" sz="4499" dirty="0" err="1">
                <a:solidFill>
                  <a:srgbClr val="394D57"/>
                </a:solidFill>
                <a:latin typeface="Roboto Condensed Bold"/>
              </a:rPr>
              <a:t>nhiên</a:t>
            </a:r>
            <a:r>
              <a:rPr lang="en-US" sz="4499" dirty="0">
                <a:solidFill>
                  <a:srgbClr val="394D57"/>
                </a:solidFill>
                <a:latin typeface="Roboto Condensed Bold"/>
              </a:rPr>
              <a:t>, </a:t>
            </a:r>
            <a:r>
              <a:rPr lang="en-US" sz="4499" dirty="0" err="1">
                <a:solidFill>
                  <a:srgbClr val="394D57"/>
                </a:solidFill>
                <a:latin typeface="Roboto Condensed Bold"/>
              </a:rPr>
              <a:t>bất</a:t>
            </a:r>
            <a:r>
              <a:rPr lang="en-US" sz="4499" dirty="0">
                <a:solidFill>
                  <a:srgbClr val="394D57"/>
                </a:solidFill>
                <a:latin typeface="Roboto Condensed Bold"/>
              </a:rPr>
              <a:t> </a:t>
            </a:r>
            <a:r>
              <a:rPr lang="en-US" sz="4499" dirty="0" err="1">
                <a:solidFill>
                  <a:srgbClr val="394D57"/>
                </a:solidFill>
                <a:latin typeface="Roboto Condensed Bold"/>
              </a:rPr>
              <a:t>bình</a:t>
            </a:r>
            <a:r>
              <a:rPr lang="en-US" sz="4499" dirty="0">
                <a:solidFill>
                  <a:srgbClr val="394D57"/>
                </a:solidFill>
                <a:latin typeface="Roboto Condensed Bold"/>
              </a:rPr>
              <a:t> </a:t>
            </a:r>
            <a:r>
              <a:rPr lang="en-US" sz="4499" dirty="0" err="1">
                <a:solidFill>
                  <a:srgbClr val="394D57"/>
                </a:solidFill>
                <a:latin typeface="Roboto Condensed Bold"/>
              </a:rPr>
              <a:t>thường</a:t>
            </a:r>
            <a:r>
              <a:rPr lang="en-US" sz="4499" dirty="0">
                <a:solidFill>
                  <a:srgbClr val="394D57"/>
                </a:solidFill>
                <a:latin typeface="Roboto Condensed"/>
              </a:rPr>
              <a:t> </a:t>
            </a:r>
            <a:r>
              <a:rPr lang="en-US" sz="4499" dirty="0" err="1">
                <a:solidFill>
                  <a:srgbClr val="394D57"/>
                </a:solidFill>
                <a:latin typeface="Roboto Condensed"/>
              </a:rPr>
              <a:t>trong</a:t>
            </a:r>
            <a:r>
              <a:rPr lang="en-US" sz="4499" dirty="0">
                <a:solidFill>
                  <a:srgbClr val="394D57"/>
                </a:solidFill>
                <a:latin typeface="Roboto Condensed"/>
              </a:rPr>
              <a:t> </a:t>
            </a:r>
            <a:r>
              <a:rPr lang="en-US" sz="4499" dirty="0" err="1">
                <a:solidFill>
                  <a:srgbClr val="394D57"/>
                </a:solidFill>
                <a:latin typeface="Roboto Condensed"/>
              </a:rPr>
              <a:t>cốt</a:t>
            </a:r>
            <a:r>
              <a:rPr lang="en-US" sz="4499" dirty="0">
                <a:solidFill>
                  <a:srgbClr val="394D57"/>
                </a:solidFill>
                <a:latin typeface="Roboto Condensed"/>
              </a:rPr>
              <a:t> </a:t>
            </a:r>
            <a:r>
              <a:rPr lang="en-US" sz="4499" dirty="0" err="1">
                <a:solidFill>
                  <a:srgbClr val="394D57"/>
                </a:solidFill>
                <a:latin typeface="Roboto Condensed"/>
              </a:rPr>
              <a:t>truyện</a:t>
            </a:r>
            <a:r>
              <a:rPr lang="en-US" sz="4499" dirty="0">
                <a:solidFill>
                  <a:srgbClr val="394D57"/>
                </a:solidFill>
                <a:latin typeface="Roboto Condensed"/>
              </a:rPr>
              <a:t>.</a:t>
            </a:r>
          </a:p>
        </p:txBody>
      </p:sp>
      <p:sp>
        <p:nvSpPr>
          <p:cNvPr id="5" name="Freeform 5"/>
          <p:cNvSpPr/>
          <p:nvPr/>
        </p:nvSpPr>
        <p:spPr>
          <a:xfrm>
            <a:off x="4334255" y="8924218"/>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378458" y="356907"/>
            <a:ext cx="12781843" cy="1210237"/>
          </a:xfrm>
          <a:prstGeom prst="rect">
            <a:avLst/>
          </a:prstGeom>
        </p:spPr>
        <p:txBody>
          <a:bodyPr lIns="0" tIns="0" rIns="0" bIns="0" rtlCol="0" anchor="t">
            <a:spAutoFit/>
          </a:bodyPr>
          <a:lstStyle/>
          <a:p>
            <a:pPr algn="ctr">
              <a:lnSpc>
                <a:spcPts val="9939"/>
              </a:lnSpc>
            </a:pPr>
            <a:r>
              <a:rPr lang="en-US" sz="7099">
                <a:solidFill>
                  <a:srgbClr val="535254"/>
                </a:solidFill>
                <a:latin typeface="Fraunces Bold"/>
              </a:rPr>
              <a:t>I. TRI THỨC ĐỌC HIỂU</a:t>
            </a:r>
          </a:p>
        </p:txBody>
      </p:sp>
      <p:sp>
        <p:nvSpPr>
          <p:cNvPr id="7" name="Freeform 7"/>
          <p:cNvSpPr/>
          <p:nvPr/>
        </p:nvSpPr>
        <p:spPr>
          <a:xfrm>
            <a:off x="11649455" y="278162"/>
            <a:ext cx="3091500" cy="1288981"/>
          </a:xfrm>
          <a:custGeom>
            <a:avLst/>
            <a:gdLst/>
            <a:ahLst/>
            <a:cxnLst/>
            <a:rect l="l" t="t" r="r" b="b"/>
            <a:pathLst>
              <a:path w="3091500" h="1288981">
                <a:moveTo>
                  <a:pt x="0" y="0"/>
                </a:moveTo>
                <a:lnTo>
                  <a:pt x="3091500" y="0"/>
                </a:lnTo>
                <a:lnTo>
                  <a:pt x="3091500" y="1288981"/>
                </a:lnTo>
                <a:lnTo>
                  <a:pt x="0" y="12889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TextBox 8"/>
          <p:cNvSpPr txBox="1"/>
          <p:nvPr/>
        </p:nvSpPr>
        <p:spPr>
          <a:xfrm>
            <a:off x="1475968" y="2086926"/>
            <a:ext cx="11271969" cy="896621"/>
          </a:xfrm>
          <a:prstGeom prst="rect">
            <a:avLst/>
          </a:prstGeom>
        </p:spPr>
        <p:txBody>
          <a:bodyPr lIns="0" tIns="0" rIns="0" bIns="0" rtlCol="0" anchor="t">
            <a:spAutoFit/>
          </a:bodyPr>
          <a:lstStyle/>
          <a:p>
            <a:pPr algn="just">
              <a:lnSpc>
                <a:spcPts val="7279"/>
              </a:lnSpc>
              <a:spcBef>
                <a:spcPct val="0"/>
              </a:spcBef>
            </a:pPr>
            <a:r>
              <a:rPr lang="en-US" sz="5199">
                <a:solidFill>
                  <a:srgbClr val="8E5F56"/>
                </a:solidFill>
                <a:latin typeface="Roboto Condensed Bold"/>
              </a:rPr>
              <a:t>CỐT TRUYỆN TRONG TRUYỆN TRUYỀN KÌ</a:t>
            </a:r>
          </a:p>
        </p:txBody>
      </p:sp>
      <p:sp>
        <p:nvSpPr>
          <p:cNvPr id="9" name="Freeform 9"/>
          <p:cNvSpPr/>
          <p:nvPr/>
        </p:nvSpPr>
        <p:spPr>
          <a:xfrm>
            <a:off x="15196500" y="6806669"/>
            <a:ext cx="3091500" cy="1288981"/>
          </a:xfrm>
          <a:custGeom>
            <a:avLst/>
            <a:gdLst/>
            <a:ahLst/>
            <a:cxnLst/>
            <a:rect l="l" t="t" r="r" b="b"/>
            <a:pathLst>
              <a:path w="3091500" h="1288981">
                <a:moveTo>
                  <a:pt x="0" y="0"/>
                </a:moveTo>
                <a:lnTo>
                  <a:pt x="3091500" y="0"/>
                </a:lnTo>
                <a:lnTo>
                  <a:pt x="3091500" y="1288981"/>
                </a:lnTo>
                <a:lnTo>
                  <a:pt x="0" y="12889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TextBox 10"/>
          <p:cNvSpPr txBox="1"/>
          <p:nvPr/>
        </p:nvSpPr>
        <p:spPr>
          <a:xfrm>
            <a:off x="518757" y="3516947"/>
            <a:ext cx="12931419" cy="3143250"/>
          </a:xfrm>
          <a:prstGeom prst="rect">
            <a:avLst/>
          </a:prstGeom>
        </p:spPr>
        <p:txBody>
          <a:bodyPr lIns="0" tIns="0" rIns="0" bIns="0" rtlCol="0" anchor="t">
            <a:spAutoFit/>
          </a:bodyPr>
          <a:lstStyle/>
          <a:p>
            <a:pPr marL="971548" lvl="1" indent="-485774" algn="just">
              <a:lnSpc>
                <a:spcPts val="6299"/>
              </a:lnSpc>
              <a:buFont typeface="Arial"/>
              <a:buChar char="•"/>
            </a:pPr>
            <a:r>
              <a:rPr lang="en-US" sz="4499" dirty="0" err="1">
                <a:solidFill>
                  <a:srgbClr val="394D57"/>
                </a:solidFill>
                <a:latin typeface="Roboto Condensed"/>
              </a:rPr>
              <a:t>Có</a:t>
            </a:r>
            <a:r>
              <a:rPr lang="en-US" sz="4499" dirty="0">
                <a:solidFill>
                  <a:srgbClr val="394D57"/>
                </a:solidFill>
                <a:latin typeface="Roboto Condensed"/>
              </a:rPr>
              <a:t> </a:t>
            </a:r>
            <a:r>
              <a:rPr lang="en-US" sz="4499" dirty="0" err="1">
                <a:solidFill>
                  <a:srgbClr val="394D57"/>
                </a:solidFill>
                <a:latin typeface="Roboto Condensed"/>
              </a:rPr>
              <a:t>khi</a:t>
            </a:r>
            <a:r>
              <a:rPr lang="en-US" sz="4499" dirty="0">
                <a:solidFill>
                  <a:srgbClr val="394D57"/>
                </a:solidFill>
                <a:latin typeface="Roboto Condensed"/>
              </a:rPr>
              <a:t> </a:t>
            </a:r>
            <a:r>
              <a:rPr lang="en-US" sz="4499" dirty="0" err="1">
                <a:solidFill>
                  <a:srgbClr val="394D57"/>
                </a:solidFill>
                <a:latin typeface="Roboto Condensed"/>
              </a:rPr>
              <a:t>mô</a:t>
            </a:r>
            <a:r>
              <a:rPr lang="en-US" sz="4499" dirty="0">
                <a:solidFill>
                  <a:srgbClr val="394D57"/>
                </a:solidFill>
                <a:latin typeface="Roboto Condensed"/>
              </a:rPr>
              <a:t> </a:t>
            </a:r>
            <a:r>
              <a:rPr lang="en-US" sz="4499" dirty="0" err="1">
                <a:solidFill>
                  <a:srgbClr val="394D57"/>
                </a:solidFill>
                <a:latin typeface="Roboto Condensed"/>
              </a:rPr>
              <a:t>phỏng</a:t>
            </a:r>
            <a:r>
              <a:rPr lang="en-US" sz="4499" dirty="0">
                <a:solidFill>
                  <a:srgbClr val="394D57"/>
                </a:solidFill>
                <a:latin typeface="Roboto Condensed"/>
              </a:rPr>
              <a:t> </a:t>
            </a:r>
            <a:r>
              <a:rPr lang="en-US" sz="4499" dirty="0" err="1">
                <a:solidFill>
                  <a:srgbClr val="394D57"/>
                </a:solidFill>
                <a:latin typeface="Roboto Condensed Bold"/>
              </a:rPr>
              <a:t>cốt</a:t>
            </a:r>
            <a:r>
              <a:rPr lang="en-US" sz="4499" dirty="0">
                <a:solidFill>
                  <a:srgbClr val="394D57"/>
                </a:solidFill>
                <a:latin typeface="Roboto Condensed Bold"/>
              </a:rPr>
              <a:t> </a:t>
            </a:r>
            <a:r>
              <a:rPr lang="en-US" sz="4499" dirty="0" err="1">
                <a:solidFill>
                  <a:srgbClr val="394D57"/>
                </a:solidFill>
                <a:latin typeface="Roboto Condensed Bold"/>
              </a:rPr>
              <a:t>truyện</a:t>
            </a:r>
            <a:r>
              <a:rPr lang="en-US" sz="4499" dirty="0">
                <a:solidFill>
                  <a:srgbClr val="394D57"/>
                </a:solidFill>
                <a:latin typeface="Roboto Condensed Bold"/>
              </a:rPr>
              <a:t> </a:t>
            </a:r>
            <a:r>
              <a:rPr lang="en-US" sz="4499" dirty="0" err="1">
                <a:solidFill>
                  <a:srgbClr val="394D57"/>
                </a:solidFill>
                <a:latin typeface="Roboto Condensed Bold"/>
              </a:rPr>
              <a:t>dân</a:t>
            </a:r>
            <a:r>
              <a:rPr lang="en-US" sz="4499" dirty="0">
                <a:solidFill>
                  <a:srgbClr val="394D57"/>
                </a:solidFill>
                <a:latin typeface="Roboto Condensed Bold"/>
              </a:rPr>
              <a:t> </a:t>
            </a:r>
            <a:r>
              <a:rPr lang="en-US" sz="4499" dirty="0" err="1">
                <a:solidFill>
                  <a:srgbClr val="394D57"/>
                </a:solidFill>
                <a:latin typeface="Roboto Condensed Bold"/>
              </a:rPr>
              <a:t>gian</a:t>
            </a:r>
            <a:r>
              <a:rPr lang="en-US" sz="4499" dirty="0">
                <a:solidFill>
                  <a:srgbClr val="394D57"/>
                </a:solidFill>
                <a:latin typeface="Roboto Condensed"/>
              </a:rPr>
              <a:t> </a:t>
            </a:r>
            <a:r>
              <a:rPr lang="en-US" sz="4499" dirty="0" err="1">
                <a:solidFill>
                  <a:srgbClr val="394D57"/>
                </a:solidFill>
                <a:latin typeface="Roboto Condensed"/>
              </a:rPr>
              <a:t>hoặc</a:t>
            </a:r>
            <a:r>
              <a:rPr lang="en-US" sz="4499" dirty="0">
                <a:solidFill>
                  <a:srgbClr val="394D57"/>
                </a:solidFill>
                <a:latin typeface="Roboto Condensed"/>
              </a:rPr>
              <a:t> </a:t>
            </a:r>
            <a:r>
              <a:rPr lang="en-US" sz="4499" dirty="0" err="1">
                <a:solidFill>
                  <a:srgbClr val="394D57"/>
                </a:solidFill>
                <a:latin typeface="Roboto Condensed Bold"/>
              </a:rPr>
              <a:t>dã</a:t>
            </a:r>
            <a:r>
              <a:rPr lang="en-US" sz="4499" dirty="0">
                <a:solidFill>
                  <a:srgbClr val="394D57"/>
                </a:solidFill>
                <a:latin typeface="Roboto Condensed Bold"/>
              </a:rPr>
              <a:t> </a:t>
            </a:r>
            <a:r>
              <a:rPr lang="en-US" sz="4499" dirty="0" err="1">
                <a:solidFill>
                  <a:srgbClr val="394D57"/>
                </a:solidFill>
                <a:latin typeface="Roboto Condensed Bold"/>
              </a:rPr>
              <a:t>sử</a:t>
            </a:r>
            <a:r>
              <a:rPr lang="en-US" sz="4499" dirty="0">
                <a:solidFill>
                  <a:srgbClr val="394D57"/>
                </a:solidFill>
                <a:latin typeface="Roboto Condensed"/>
              </a:rPr>
              <a:t> </a:t>
            </a:r>
            <a:r>
              <a:rPr lang="en-US" sz="4499" dirty="0" err="1">
                <a:solidFill>
                  <a:srgbClr val="394D57"/>
                </a:solidFill>
                <a:latin typeface="Roboto Condensed"/>
              </a:rPr>
              <a:t>lưu</a:t>
            </a:r>
            <a:r>
              <a:rPr lang="en-US" sz="4499" dirty="0">
                <a:solidFill>
                  <a:srgbClr val="394D57"/>
                </a:solidFill>
                <a:latin typeface="Roboto Condensed"/>
              </a:rPr>
              <a:t> </a:t>
            </a:r>
            <a:r>
              <a:rPr lang="en-US" sz="4499" dirty="0" err="1">
                <a:solidFill>
                  <a:srgbClr val="394D57"/>
                </a:solidFill>
                <a:latin typeface="Roboto Condensed"/>
              </a:rPr>
              <a:t>truyền</a:t>
            </a:r>
            <a:r>
              <a:rPr lang="en-US" sz="4499" dirty="0">
                <a:solidFill>
                  <a:srgbClr val="394D57"/>
                </a:solidFill>
                <a:latin typeface="Roboto Condensed"/>
              </a:rPr>
              <a:t> </a:t>
            </a:r>
            <a:r>
              <a:rPr lang="en-US" sz="4499" dirty="0" err="1">
                <a:solidFill>
                  <a:srgbClr val="394D57"/>
                </a:solidFill>
                <a:latin typeface="Roboto Condensed"/>
              </a:rPr>
              <a:t>rộng</a:t>
            </a:r>
            <a:r>
              <a:rPr lang="en-US" sz="4499" dirty="0">
                <a:solidFill>
                  <a:srgbClr val="394D57"/>
                </a:solidFill>
                <a:latin typeface="Roboto Condensed"/>
              </a:rPr>
              <a:t> </a:t>
            </a:r>
            <a:r>
              <a:rPr lang="en-US" sz="4499" dirty="0" err="1">
                <a:solidFill>
                  <a:srgbClr val="394D57"/>
                </a:solidFill>
                <a:latin typeface="Roboto Condensed"/>
              </a:rPr>
              <a:t>rãi</a:t>
            </a:r>
            <a:r>
              <a:rPr lang="en-US" sz="4499" dirty="0">
                <a:solidFill>
                  <a:srgbClr val="394D57"/>
                </a:solidFill>
                <a:latin typeface="Roboto Condensed"/>
              </a:rPr>
              <a:t> </a:t>
            </a:r>
            <a:r>
              <a:rPr lang="en-US" sz="4499" dirty="0" err="1">
                <a:solidFill>
                  <a:srgbClr val="394D57"/>
                </a:solidFill>
                <a:latin typeface="Roboto Condensed"/>
              </a:rPr>
              <a:t>trong</a:t>
            </a:r>
            <a:r>
              <a:rPr lang="en-US" sz="4499" dirty="0">
                <a:solidFill>
                  <a:srgbClr val="394D57"/>
                </a:solidFill>
                <a:latin typeface="Roboto Condensed"/>
              </a:rPr>
              <a:t> </a:t>
            </a:r>
            <a:r>
              <a:rPr lang="en-US" sz="4499" dirty="0" err="1">
                <a:solidFill>
                  <a:srgbClr val="394D57"/>
                </a:solidFill>
                <a:latin typeface="Roboto Condensed"/>
              </a:rPr>
              <a:t>nhân</a:t>
            </a:r>
            <a:r>
              <a:rPr lang="en-US" sz="4499" dirty="0">
                <a:solidFill>
                  <a:srgbClr val="394D57"/>
                </a:solidFill>
                <a:latin typeface="Roboto Condensed"/>
              </a:rPr>
              <a:t> </a:t>
            </a:r>
            <a:r>
              <a:rPr lang="en-US" sz="4499" dirty="0" err="1">
                <a:solidFill>
                  <a:srgbClr val="394D57"/>
                </a:solidFill>
                <a:latin typeface="Roboto Condensed"/>
              </a:rPr>
              <a:t>dân</a:t>
            </a:r>
            <a:r>
              <a:rPr lang="en-US" sz="4499" dirty="0">
                <a:solidFill>
                  <a:srgbClr val="394D57"/>
                </a:solidFill>
                <a:latin typeface="Roboto Condensed"/>
              </a:rPr>
              <a:t>; </a:t>
            </a:r>
            <a:r>
              <a:rPr lang="en-US" sz="4499" dirty="0" err="1">
                <a:solidFill>
                  <a:srgbClr val="394D57"/>
                </a:solidFill>
                <a:latin typeface="Roboto Condensed"/>
              </a:rPr>
              <a:t>có</a:t>
            </a:r>
            <a:r>
              <a:rPr lang="en-US" sz="4499" dirty="0">
                <a:solidFill>
                  <a:srgbClr val="394D57"/>
                </a:solidFill>
                <a:latin typeface="Roboto Condensed"/>
              </a:rPr>
              <a:t> </a:t>
            </a:r>
            <a:r>
              <a:rPr lang="en-US" sz="4499" dirty="0" err="1">
                <a:solidFill>
                  <a:srgbClr val="394D57"/>
                </a:solidFill>
                <a:latin typeface="Roboto Condensed"/>
              </a:rPr>
              <a:t>khi</a:t>
            </a:r>
            <a:r>
              <a:rPr lang="en-US" sz="4499" dirty="0">
                <a:solidFill>
                  <a:srgbClr val="394D57"/>
                </a:solidFill>
                <a:latin typeface="Roboto Condensed"/>
              </a:rPr>
              <a:t> </a:t>
            </a:r>
            <a:r>
              <a:rPr lang="en-US" sz="4499" dirty="0" err="1">
                <a:solidFill>
                  <a:srgbClr val="394D57"/>
                </a:solidFill>
                <a:latin typeface="Roboto Condensed"/>
              </a:rPr>
              <a:t>mượn</a:t>
            </a:r>
            <a:r>
              <a:rPr lang="en-US" sz="4499" dirty="0">
                <a:solidFill>
                  <a:srgbClr val="394D57"/>
                </a:solidFill>
                <a:latin typeface="Roboto Condensed"/>
              </a:rPr>
              <a:t> </a:t>
            </a:r>
            <a:r>
              <a:rPr lang="en-US" sz="4499" dirty="0" err="1">
                <a:solidFill>
                  <a:srgbClr val="394D57"/>
                </a:solidFill>
                <a:latin typeface="Roboto Condensed"/>
              </a:rPr>
              <a:t>từ</a:t>
            </a:r>
            <a:r>
              <a:rPr lang="en-US" sz="4499" dirty="0">
                <a:solidFill>
                  <a:srgbClr val="394D57"/>
                </a:solidFill>
                <a:latin typeface="Roboto Condensed"/>
              </a:rPr>
              <a:t>  </a:t>
            </a:r>
            <a:r>
              <a:rPr lang="en-US" sz="4499" dirty="0" err="1">
                <a:solidFill>
                  <a:srgbClr val="394D57"/>
                </a:solidFill>
                <a:latin typeface="Roboto Condensed Bold"/>
              </a:rPr>
              <a:t>truyện</a:t>
            </a:r>
            <a:r>
              <a:rPr lang="en-US" sz="4499" dirty="0">
                <a:solidFill>
                  <a:srgbClr val="394D57"/>
                </a:solidFill>
                <a:latin typeface="Roboto Condensed Bold"/>
              </a:rPr>
              <a:t> </a:t>
            </a:r>
            <a:r>
              <a:rPr lang="en-US" sz="4499" dirty="0" err="1">
                <a:solidFill>
                  <a:srgbClr val="394D57"/>
                </a:solidFill>
                <a:latin typeface="Roboto Condensed Bold"/>
              </a:rPr>
              <a:t>truyền</a:t>
            </a:r>
            <a:r>
              <a:rPr lang="en-US" sz="4499" dirty="0">
                <a:solidFill>
                  <a:srgbClr val="394D57"/>
                </a:solidFill>
                <a:latin typeface="Roboto Condensed Bold"/>
              </a:rPr>
              <a:t> </a:t>
            </a:r>
            <a:r>
              <a:rPr lang="en-US" sz="4499" dirty="0" err="1">
                <a:solidFill>
                  <a:srgbClr val="394D57"/>
                </a:solidFill>
                <a:latin typeface="Roboto Condensed Bold"/>
              </a:rPr>
              <a:t>kì</a:t>
            </a:r>
            <a:r>
              <a:rPr lang="en-US" sz="4499" dirty="0">
                <a:solidFill>
                  <a:srgbClr val="394D57"/>
                </a:solidFill>
                <a:latin typeface="Roboto Condensed Bold"/>
              </a:rPr>
              <a:t> Trung </a:t>
            </a:r>
            <a:r>
              <a:rPr lang="en-US" sz="4499" dirty="0" err="1">
                <a:solidFill>
                  <a:srgbClr val="394D57"/>
                </a:solidFill>
                <a:latin typeface="Roboto Condensed Bold"/>
              </a:rPr>
              <a:t>Quốc</a:t>
            </a:r>
            <a:r>
              <a:rPr lang="en-US" sz="4499" dirty="0">
                <a:solidFill>
                  <a:srgbClr val="394D57"/>
                </a:solidFill>
                <a:latin typeface="Roboto Condensed"/>
              </a:rPr>
              <a:t> </a:t>
            </a:r>
          </a:p>
          <a:p>
            <a:pPr algn="just">
              <a:lnSpc>
                <a:spcPts val="6299"/>
              </a:lnSpc>
              <a:spcBef>
                <a:spcPct val="0"/>
              </a:spcBef>
            </a:pPr>
            <a:endParaRPr lang="en-US" sz="4499" dirty="0">
              <a:solidFill>
                <a:srgbClr val="394D57"/>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1023396" y="-1350926"/>
            <a:ext cx="9100264" cy="12988851"/>
          </a:xfrm>
          <a:custGeom>
            <a:avLst/>
            <a:gdLst/>
            <a:ahLst/>
            <a:cxnLst/>
            <a:rect l="l" t="t" r="r" b="b"/>
            <a:pathLst>
              <a:path w="9100264" h="12988851">
                <a:moveTo>
                  <a:pt x="0" y="0"/>
                </a:moveTo>
                <a:lnTo>
                  <a:pt x="9100264" y="0"/>
                </a:lnTo>
                <a:lnTo>
                  <a:pt x="9100264" y="12988852"/>
                </a:lnTo>
                <a:lnTo>
                  <a:pt x="0" y="12988852"/>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0" y="3516947"/>
            <a:ext cx="12961174" cy="5514975"/>
          </a:xfrm>
          <a:prstGeom prst="rect">
            <a:avLst/>
          </a:prstGeom>
        </p:spPr>
        <p:txBody>
          <a:bodyPr lIns="0" tIns="0" rIns="0" bIns="0" rtlCol="0" anchor="t">
            <a:spAutoFit/>
          </a:bodyPr>
          <a:lstStyle/>
          <a:p>
            <a:pPr marL="971548" lvl="1" indent="-485774" algn="just">
              <a:lnSpc>
                <a:spcPts val="6299"/>
              </a:lnSpc>
              <a:buFont typeface="Arial"/>
              <a:buChar char="•"/>
            </a:pPr>
            <a:r>
              <a:rPr lang="en-US" sz="4499" dirty="0" err="1">
                <a:solidFill>
                  <a:srgbClr val="394D57"/>
                </a:solidFill>
                <a:latin typeface="Roboto Condensed"/>
              </a:rPr>
              <a:t>Thế</a:t>
            </a:r>
            <a:r>
              <a:rPr lang="en-US" sz="4499" dirty="0">
                <a:solidFill>
                  <a:srgbClr val="394D57"/>
                </a:solidFill>
                <a:latin typeface="Roboto Condensed"/>
              </a:rPr>
              <a:t> </a:t>
            </a:r>
            <a:r>
              <a:rPr lang="en-US" sz="4499" dirty="0" err="1">
                <a:solidFill>
                  <a:srgbClr val="394D57"/>
                </a:solidFill>
                <a:latin typeface="Roboto Condensed"/>
              </a:rPr>
              <a:t>giới</a:t>
            </a:r>
            <a:r>
              <a:rPr lang="en-US" sz="4499" dirty="0">
                <a:solidFill>
                  <a:srgbClr val="394D57"/>
                </a:solidFill>
                <a:latin typeface="Roboto Condensed"/>
              </a:rPr>
              <a:t> </a:t>
            </a:r>
            <a:r>
              <a:rPr lang="en-US" sz="4499" dirty="0" err="1">
                <a:solidFill>
                  <a:srgbClr val="394D57"/>
                </a:solidFill>
                <a:latin typeface="Roboto Condensed"/>
              </a:rPr>
              <a:t>nhân</a:t>
            </a:r>
            <a:r>
              <a:rPr lang="en-US" sz="4499" dirty="0">
                <a:solidFill>
                  <a:srgbClr val="394D57"/>
                </a:solidFill>
                <a:latin typeface="Roboto Condensed"/>
              </a:rPr>
              <a:t> </a:t>
            </a:r>
            <a:r>
              <a:rPr lang="en-US" sz="4499" dirty="0" err="1">
                <a:solidFill>
                  <a:srgbClr val="394D57"/>
                </a:solidFill>
                <a:latin typeface="Roboto Condensed"/>
              </a:rPr>
              <a:t>nhân</a:t>
            </a:r>
            <a:r>
              <a:rPr lang="en-US" sz="4499" dirty="0">
                <a:solidFill>
                  <a:srgbClr val="394D57"/>
                </a:solidFill>
                <a:latin typeface="Roboto Condensed"/>
              </a:rPr>
              <a:t> </a:t>
            </a:r>
            <a:r>
              <a:rPr lang="en-US" sz="4499" dirty="0" err="1">
                <a:solidFill>
                  <a:srgbClr val="394D57"/>
                </a:solidFill>
                <a:latin typeface="Roboto Condensed"/>
              </a:rPr>
              <a:t>vật</a:t>
            </a:r>
            <a:r>
              <a:rPr lang="en-US" sz="4499" dirty="0">
                <a:solidFill>
                  <a:srgbClr val="394D57"/>
                </a:solidFill>
                <a:latin typeface="Roboto Condensed"/>
              </a:rPr>
              <a:t> </a:t>
            </a:r>
            <a:r>
              <a:rPr lang="en-US" sz="4499" dirty="0" err="1">
                <a:solidFill>
                  <a:srgbClr val="394D57"/>
                </a:solidFill>
                <a:latin typeface="Roboto Condensed"/>
              </a:rPr>
              <a:t>đa</a:t>
            </a:r>
            <a:r>
              <a:rPr lang="en-US" sz="4499" dirty="0">
                <a:solidFill>
                  <a:srgbClr val="394D57"/>
                </a:solidFill>
                <a:latin typeface="Roboto Condensed"/>
              </a:rPr>
              <a:t> </a:t>
            </a:r>
            <a:r>
              <a:rPr lang="en-US" sz="4499" dirty="0" err="1">
                <a:solidFill>
                  <a:srgbClr val="394D57"/>
                </a:solidFill>
                <a:latin typeface="Roboto Condensed"/>
              </a:rPr>
              <a:t>dạng</a:t>
            </a:r>
            <a:r>
              <a:rPr lang="en-US" sz="4499" dirty="0">
                <a:solidFill>
                  <a:srgbClr val="394D57"/>
                </a:solidFill>
                <a:latin typeface="Roboto Condensed"/>
              </a:rPr>
              <a:t>, </a:t>
            </a:r>
            <a:r>
              <a:rPr lang="en-US" sz="4499" dirty="0" err="1">
                <a:solidFill>
                  <a:srgbClr val="394D57"/>
                </a:solidFill>
                <a:latin typeface="Roboto Condensed"/>
              </a:rPr>
              <a:t>có</a:t>
            </a:r>
            <a:r>
              <a:rPr lang="en-US" sz="4499" dirty="0">
                <a:solidFill>
                  <a:srgbClr val="394D57"/>
                </a:solidFill>
                <a:latin typeface="Roboto Condensed"/>
              </a:rPr>
              <a:t> </a:t>
            </a:r>
            <a:r>
              <a:rPr lang="en-US" sz="4499" dirty="0" err="1">
                <a:solidFill>
                  <a:srgbClr val="394D57"/>
                </a:solidFill>
                <a:latin typeface="Roboto Condensed"/>
              </a:rPr>
              <a:t>thể</a:t>
            </a:r>
            <a:r>
              <a:rPr lang="en-US" sz="4499" dirty="0">
                <a:solidFill>
                  <a:srgbClr val="394D57"/>
                </a:solidFill>
                <a:latin typeface="Roboto Condensed"/>
              </a:rPr>
              <a:t> </a:t>
            </a:r>
            <a:r>
              <a:rPr lang="en-US" sz="4499" dirty="0" err="1">
                <a:solidFill>
                  <a:srgbClr val="394D57"/>
                </a:solidFill>
                <a:latin typeface="Roboto Condensed"/>
              </a:rPr>
              <a:t>là</a:t>
            </a:r>
            <a:r>
              <a:rPr lang="en-US" sz="4499" dirty="0">
                <a:solidFill>
                  <a:srgbClr val="394D57"/>
                </a:solidFill>
                <a:latin typeface="Roboto Condensed"/>
              </a:rPr>
              <a:t> </a:t>
            </a:r>
            <a:r>
              <a:rPr lang="en-US" sz="4499" dirty="0">
                <a:solidFill>
                  <a:srgbClr val="394D57"/>
                </a:solidFill>
                <a:latin typeface="Roboto Condensed Bold"/>
              </a:rPr>
              <a:t>con </a:t>
            </a:r>
            <a:r>
              <a:rPr lang="en-US" sz="4499" dirty="0" err="1">
                <a:solidFill>
                  <a:srgbClr val="394D57"/>
                </a:solidFill>
                <a:latin typeface="Roboto Condensed Bold"/>
              </a:rPr>
              <a:t>người</a:t>
            </a:r>
            <a:r>
              <a:rPr lang="en-US" sz="4499" dirty="0">
                <a:solidFill>
                  <a:srgbClr val="394D57"/>
                </a:solidFill>
                <a:latin typeface="Roboto Condensed Bold"/>
              </a:rPr>
              <a:t>, </a:t>
            </a:r>
            <a:r>
              <a:rPr lang="en-US" sz="4499" dirty="0" err="1">
                <a:solidFill>
                  <a:srgbClr val="394D57"/>
                </a:solidFill>
                <a:latin typeface="Roboto Condensed Bold"/>
              </a:rPr>
              <a:t>thần</a:t>
            </a:r>
            <a:r>
              <a:rPr lang="en-US" sz="4499" dirty="0">
                <a:solidFill>
                  <a:srgbClr val="394D57"/>
                </a:solidFill>
                <a:latin typeface="Roboto Condensed Bold"/>
              </a:rPr>
              <a:t> </a:t>
            </a:r>
            <a:r>
              <a:rPr lang="en-US" sz="4499" dirty="0" err="1">
                <a:solidFill>
                  <a:srgbClr val="394D57"/>
                </a:solidFill>
                <a:latin typeface="Roboto Condensed Bold"/>
              </a:rPr>
              <a:t>tiên</a:t>
            </a:r>
            <a:r>
              <a:rPr lang="en-US" sz="4499" dirty="0">
                <a:solidFill>
                  <a:srgbClr val="394D57"/>
                </a:solidFill>
                <a:latin typeface="Roboto Condensed Bold"/>
              </a:rPr>
              <a:t>, </a:t>
            </a:r>
            <a:r>
              <a:rPr lang="en-US" sz="4499" dirty="0" err="1">
                <a:solidFill>
                  <a:srgbClr val="394D57"/>
                </a:solidFill>
                <a:latin typeface="Roboto Condensed Bold"/>
              </a:rPr>
              <a:t>yêu</a:t>
            </a:r>
            <a:r>
              <a:rPr lang="en-US" sz="4499" dirty="0">
                <a:solidFill>
                  <a:srgbClr val="394D57"/>
                </a:solidFill>
                <a:latin typeface="Roboto Condensed Bold"/>
              </a:rPr>
              <a:t> </a:t>
            </a:r>
            <a:r>
              <a:rPr lang="en-US" sz="4499" dirty="0" err="1">
                <a:solidFill>
                  <a:srgbClr val="394D57"/>
                </a:solidFill>
                <a:latin typeface="Roboto Condensed Bold"/>
              </a:rPr>
              <a:t>quái</a:t>
            </a:r>
            <a:r>
              <a:rPr lang="en-US" sz="4499" dirty="0">
                <a:solidFill>
                  <a:srgbClr val="394D57"/>
                </a:solidFill>
                <a:latin typeface="Roboto Condensed Bold"/>
              </a:rPr>
              <a:t>. </a:t>
            </a:r>
          </a:p>
          <a:p>
            <a:pPr marL="971548" lvl="1" indent="-485774" algn="just">
              <a:lnSpc>
                <a:spcPts val="6299"/>
              </a:lnSpc>
              <a:buFont typeface="Arial"/>
              <a:buChar char="•"/>
            </a:pPr>
            <a:r>
              <a:rPr lang="en-US" sz="4499" dirty="0" err="1">
                <a:solidFill>
                  <a:srgbClr val="394D57"/>
                </a:solidFill>
                <a:latin typeface="Roboto Condensed"/>
              </a:rPr>
              <a:t>Các</a:t>
            </a:r>
            <a:r>
              <a:rPr lang="en-US" sz="4499" dirty="0">
                <a:solidFill>
                  <a:srgbClr val="394D57"/>
                </a:solidFill>
                <a:latin typeface="Roboto Condensed"/>
              </a:rPr>
              <a:t> </a:t>
            </a:r>
            <a:r>
              <a:rPr lang="en-US" sz="4499" dirty="0" err="1">
                <a:solidFill>
                  <a:srgbClr val="394D57"/>
                </a:solidFill>
                <a:latin typeface="Roboto Condensed"/>
              </a:rPr>
              <a:t>nhân</a:t>
            </a:r>
            <a:r>
              <a:rPr lang="en-US" sz="4499" dirty="0">
                <a:solidFill>
                  <a:srgbClr val="394D57"/>
                </a:solidFill>
                <a:latin typeface="Roboto Condensed"/>
              </a:rPr>
              <a:t> </a:t>
            </a:r>
            <a:r>
              <a:rPr lang="en-US" sz="4499" dirty="0" err="1">
                <a:solidFill>
                  <a:srgbClr val="394D57"/>
                </a:solidFill>
                <a:latin typeface="Roboto Condensed"/>
              </a:rPr>
              <a:t>vật</a:t>
            </a:r>
            <a:r>
              <a:rPr lang="en-US" sz="4499" dirty="0">
                <a:solidFill>
                  <a:srgbClr val="394D57"/>
                </a:solidFill>
                <a:latin typeface="Roboto Condensed"/>
              </a:rPr>
              <a:t> </a:t>
            </a:r>
            <a:r>
              <a:rPr lang="en-US" sz="4499" dirty="0" err="1">
                <a:solidFill>
                  <a:srgbClr val="394D57"/>
                </a:solidFill>
                <a:latin typeface="Roboto Condensed"/>
              </a:rPr>
              <a:t>thường</a:t>
            </a:r>
            <a:r>
              <a:rPr lang="en-US" sz="4499" dirty="0">
                <a:solidFill>
                  <a:srgbClr val="394D57"/>
                </a:solidFill>
                <a:latin typeface="Roboto Condensed"/>
              </a:rPr>
              <a:t> </a:t>
            </a:r>
            <a:r>
              <a:rPr lang="en-US" sz="4499" dirty="0" err="1">
                <a:solidFill>
                  <a:srgbClr val="394D57"/>
                </a:solidFill>
                <a:latin typeface="Roboto Condensed"/>
              </a:rPr>
              <a:t>có</a:t>
            </a:r>
            <a:r>
              <a:rPr lang="en-US" sz="4499" dirty="0">
                <a:solidFill>
                  <a:srgbClr val="394D57"/>
                </a:solidFill>
                <a:latin typeface="Roboto Condensed"/>
              </a:rPr>
              <a:t> </a:t>
            </a:r>
            <a:r>
              <a:rPr lang="en-US" sz="4499" dirty="0" err="1">
                <a:solidFill>
                  <a:srgbClr val="394D57"/>
                </a:solidFill>
                <a:latin typeface="Roboto Condensed"/>
              </a:rPr>
              <a:t>những</a:t>
            </a:r>
            <a:r>
              <a:rPr lang="en-US" sz="4499" dirty="0">
                <a:solidFill>
                  <a:srgbClr val="394D57"/>
                </a:solidFill>
                <a:latin typeface="Roboto Condensed"/>
              </a:rPr>
              <a:t> </a:t>
            </a:r>
            <a:r>
              <a:rPr lang="en-US" sz="4499" dirty="0" err="1">
                <a:solidFill>
                  <a:srgbClr val="394D57"/>
                </a:solidFill>
                <a:latin typeface="Roboto Condensed"/>
              </a:rPr>
              <a:t>nét</a:t>
            </a:r>
            <a:r>
              <a:rPr lang="en-US" sz="4499" dirty="0">
                <a:solidFill>
                  <a:srgbClr val="394D57"/>
                </a:solidFill>
                <a:latin typeface="Roboto Condensed"/>
              </a:rPr>
              <a:t> </a:t>
            </a:r>
            <a:r>
              <a:rPr lang="en-US" sz="4499" dirty="0" err="1">
                <a:solidFill>
                  <a:srgbClr val="394D57"/>
                </a:solidFill>
                <a:latin typeface="Roboto Condensed"/>
              </a:rPr>
              <a:t>kì</a:t>
            </a:r>
            <a:r>
              <a:rPr lang="en-US" sz="4499" dirty="0">
                <a:solidFill>
                  <a:srgbClr val="394D57"/>
                </a:solidFill>
                <a:latin typeface="Roboto Condensed"/>
              </a:rPr>
              <a:t> </a:t>
            </a:r>
            <a:r>
              <a:rPr lang="en-US" sz="4499" dirty="0" err="1">
                <a:solidFill>
                  <a:srgbClr val="394D57"/>
                </a:solidFill>
                <a:latin typeface="Roboto Condensed"/>
              </a:rPr>
              <a:t>lạ</a:t>
            </a:r>
            <a:r>
              <a:rPr lang="en-US" sz="4499" dirty="0">
                <a:solidFill>
                  <a:srgbClr val="394D57"/>
                </a:solidFill>
                <a:latin typeface="Roboto Condensed"/>
              </a:rPr>
              <a:t>, </a:t>
            </a:r>
            <a:r>
              <a:rPr lang="en-US" sz="4499" dirty="0" err="1">
                <a:solidFill>
                  <a:srgbClr val="394D57"/>
                </a:solidFill>
                <a:latin typeface="Roboto Condensed"/>
              </a:rPr>
              <a:t>biểu</a:t>
            </a:r>
            <a:r>
              <a:rPr lang="en-US" sz="4499" dirty="0">
                <a:solidFill>
                  <a:srgbClr val="394D57"/>
                </a:solidFill>
                <a:latin typeface="Roboto Condensed"/>
              </a:rPr>
              <a:t> </a:t>
            </a:r>
            <a:r>
              <a:rPr lang="en-US" sz="4499" dirty="0" err="1">
                <a:solidFill>
                  <a:srgbClr val="394D57"/>
                </a:solidFill>
                <a:latin typeface="Roboto Condensed"/>
              </a:rPr>
              <a:t>hiện</a:t>
            </a:r>
            <a:r>
              <a:rPr lang="en-US" sz="4499" dirty="0">
                <a:solidFill>
                  <a:srgbClr val="394D57"/>
                </a:solidFill>
                <a:latin typeface="Roboto Condensed"/>
              </a:rPr>
              <a:t> ở </a:t>
            </a:r>
            <a:r>
              <a:rPr lang="en-US" sz="4499" dirty="0" err="1">
                <a:solidFill>
                  <a:srgbClr val="394D57"/>
                </a:solidFill>
                <a:latin typeface="Roboto Condensed"/>
              </a:rPr>
              <a:t>nguồn</a:t>
            </a:r>
            <a:r>
              <a:rPr lang="en-US" sz="4499" dirty="0">
                <a:solidFill>
                  <a:srgbClr val="394D57"/>
                </a:solidFill>
                <a:latin typeface="Roboto Condensed"/>
              </a:rPr>
              <a:t> </a:t>
            </a:r>
            <a:r>
              <a:rPr lang="en-US" sz="4499" dirty="0" err="1">
                <a:solidFill>
                  <a:srgbClr val="394D57"/>
                </a:solidFill>
                <a:latin typeface="Roboto Condensed"/>
              </a:rPr>
              <a:t>gốc</a:t>
            </a:r>
            <a:r>
              <a:rPr lang="en-US" sz="4499" dirty="0">
                <a:solidFill>
                  <a:srgbClr val="394D57"/>
                </a:solidFill>
                <a:latin typeface="Roboto Condensed"/>
              </a:rPr>
              <a:t> </a:t>
            </a:r>
            <a:r>
              <a:rPr lang="en-US" sz="4499" dirty="0" err="1">
                <a:solidFill>
                  <a:srgbClr val="394D57"/>
                </a:solidFill>
                <a:latin typeface="Roboto Condensed"/>
              </a:rPr>
              <a:t>ra</a:t>
            </a:r>
            <a:r>
              <a:rPr lang="en-US" sz="4499" dirty="0">
                <a:solidFill>
                  <a:srgbClr val="394D57"/>
                </a:solidFill>
                <a:latin typeface="Roboto Condensed"/>
              </a:rPr>
              <a:t> </a:t>
            </a:r>
            <a:r>
              <a:rPr lang="en-US" sz="4499" dirty="0" err="1">
                <a:solidFill>
                  <a:srgbClr val="394D57"/>
                </a:solidFill>
                <a:latin typeface="Roboto Condensed"/>
              </a:rPr>
              <a:t>đời</a:t>
            </a:r>
            <a:r>
              <a:rPr lang="en-US" sz="4499" dirty="0">
                <a:solidFill>
                  <a:srgbClr val="394D57"/>
                </a:solidFill>
                <a:latin typeface="Roboto Condensed"/>
              </a:rPr>
              <a:t>, </a:t>
            </a:r>
            <a:r>
              <a:rPr lang="en-US" sz="4499" dirty="0" err="1">
                <a:solidFill>
                  <a:srgbClr val="394D57"/>
                </a:solidFill>
                <a:latin typeface="Roboto Condensed"/>
              </a:rPr>
              <a:t>ngoại</a:t>
            </a:r>
            <a:r>
              <a:rPr lang="en-US" sz="4499" dirty="0">
                <a:solidFill>
                  <a:srgbClr val="394D57"/>
                </a:solidFill>
                <a:latin typeface="Roboto Condensed"/>
              </a:rPr>
              <a:t> </a:t>
            </a:r>
            <a:r>
              <a:rPr lang="en-US" sz="4499" dirty="0" err="1">
                <a:solidFill>
                  <a:srgbClr val="394D57"/>
                </a:solidFill>
                <a:latin typeface="Roboto Condensed"/>
              </a:rPr>
              <a:t>hình</a:t>
            </a:r>
            <a:r>
              <a:rPr lang="en-US" sz="4499" dirty="0">
                <a:solidFill>
                  <a:srgbClr val="394D57"/>
                </a:solidFill>
                <a:latin typeface="Roboto Condensed"/>
              </a:rPr>
              <a:t> hay </a:t>
            </a:r>
            <a:r>
              <a:rPr lang="en-US" sz="4499" dirty="0" err="1">
                <a:solidFill>
                  <a:srgbClr val="394D57"/>
                </a:solidFill>
                <a:latin typeface="Roboto Condensed"/>
              </a:rPr>
              <a:t>năng</a:t>
            </a:r>
            <a:r>
              <a:rPr lang="en-US" sz="4499" dirty="0">
                <a:solidFill>
                  <a:srgbClr val="394D57"/>
                </a:solidFill>
                <a:latin typeface="Roboto Condensed"/>
              </a:rPr>
              <a:t> </a:t>
            </a:r>
            <a:r>
              <a:rPr lang="en-US" sz="4499" dirty="0" err="1">
                <a:solidFill>
                  <a:srgbClr val="394D57"/>
                </a:solidFill>
                <a:latin typeface="Roboto Condensed"/>
              </a:rPr>
              <a:t>lực</a:t>
            </a:r>
            <a:r>
              <a:rPr lang="en-US" sz="4499" dirty="0">
                <a:solidFill>
                  <a:srgbClr val="394D57"/>
                </a:solidFill>
                <a:latin typeface="Roboto Condensed"/>
              </a:rPr>
              <a:t> </a:t>
            </a:r>
            <a:r>
              <a:rPr lang="en-US" sz="4499" dirty="0" err="1">
                <a:solidFill>
                  <a:srgbClr val="394D57"/>
                </a:solidFill>
                <a:latin typeface="Roboto Condensed"/>
              </a:rPr>
              <a:t>siêu</a:t>
            </a:r>
            <a:r>
              <a:rPr lang="en-US" sz="4499" dirty="0">
                <a:solidFill>
                  <a:srgbClr val="394D57"/>
                </a:solidFill>
                <a:latin typeface="Roboto Condensed"/>
              </a:rPr>
              <a:t> </a:t>
            </a:r>
            <a:r>
              <a:rPr lang="en-US" sz="4499" dirty="0" err="1">
                <a:solidFill>
                  <a:srgbClr val="394D57"/>
                </a:solidFill>
                <a:latin typeface="Roboto Condensed"/>
              </a:rPr>
              <a:t>nhiên</a:t>
            </a:r>
            <a:r>
              <a:rPr lang="en-US" sz="4499" dirty="0">
                <a:solidFill>
                  <a:srgbClr val="394D57"/>
                </a:solidFill>
                <a:latin typeface="Roboto Condensed"/>
              </a:rPr>
              <a:t>,…</a:t>
            </a:r>
            <a:r>
              <a:rPr lang="en-US" sz="4499" dirty="0">
                <a:solidFill>
                  <a:srgbClr val="394D57"/>
                </a:solidFill>
                <a:latin typeface="Roboto Condensed Bold"/>
              </a:rPr>
              <a:t> </a:t>
            </a:r>
            <a:r>
              <a:rPr lang="en-US" sz="4499" dirty="0" err="1">
                <a:solidFill>
                  <a:srgbClr val="394D57"/>
                </a:solidFill>
                <a:latin typeface="Roboto Condensed"/>
              </a:rPr>
              <a:t>Nếu</a:t>
            </a:r>
            <a:r>
              <a:rPr lang="en-US" sz="4499" dirty="0">
                <a:solidFill>
                  <a:srgbClr val="394D57"/>
                </a:solidFill>
                <a:latin typeface="Roboto Condensed"/>
              </a:rPr>
              <a:t> </a:t>
            </a:r>
            <a:r>
              <a:rPr lang="en-US" sz="4499" dirty="0" err="1">
                <a:solidFill>
                  <a:srgbClr val="394D57"/>
                </a:solidFill>
                <a:latin typeface="Roboto Condensed"/>
              </a:rPr>
              <a:t>nhân</a:t>
            </a:r>
            <a:r>
              <a:rPr lang="en-US" sz="4499" dirty="0">
                <a:solidFill>
                  <a:srgbClr val="394D57"/>
                </a:solidFill>
                <a:latin typeface="Roboto Condensed"/>
              </a:rPr>
              <a:t> </a:t>
            </a:r>
            <a:r>
              <a:rPr lang="en-US" sz="4499" dirty="0" err="1">
                <a:solidFill>
                  <a:srgbClr val="394D57"/>
                </a:solidFill>
                <a:latin typeface="Roboto Condensed"/>
              </a:rPr>
              <a:t>vật</a:t>
            </a:r>
            <a:r>
              <a:rPr lang="en-US" sz="4499" dirty="0">
                <a:solidFill>
                  <a:srgbClr val="394D57"/>
                </a:solidFill>
                <a:latin typeface="Roboto Condensed"/>
              </a:rPr>
              <a:t> </a:t>
            </a:r>
            <a:r>
              <a:rPr lang="en-US" sz="4499" dirty="0" err="1">
                <a:solidFill>
                  <a:srgbClr val="394D57"/>
                </a:solidFill>
                <a:latin typeface="Roboto Condensed"/>
              </a:rPr>
              <a:t>là</a:t>
            </a:r>
            <a:r>
              <a:rPr lang="en-US" sz="4499" dirty="0">
                <a:solidFill>
                  <a:srgbClr val="394D57"/>
                </a:solidFill>
                <a:latin typeface="Roboto Condensed"/>
              </a:rPr>
              <a:t> con </a:t>
            </a:r>
            <a:r>
              <a:rPr lang="en-US" sz="4499" dirty="0" err="1">
                <a:solidFill>
                  <a:srgbClr val="394D57"/>
                </a:solidFill>
                <a:latin typeface="Roboto Condensed"/>
              </a:rPr>
              <a:t>người</a:t>
            </a:r>
            <a:r>
              <a:rPr lang="en-US" sz="4499" dirty="0">
                <a:solidFill>
                  <a:srgbClr val="394D57"/>
                </a:solidFill>
                <a:latin typeface="Roboto Condensed"/>
              </a:rPr>
              <a:t>, </a:t>
            </a:r>
            <a:r>
              <a:rPr lang="en-US" sz="4499" dirty="0" err="1">
                <a:solidFill>
                  <a:srgbClr val="394D57"/>
                </a:solidFill>
                <a:latin typeface="Roboto Condensed"/>
              </a:rPr>
              <a:t>họ</a:t>
            </a:r>
            <a:r>
              <a:rPr lang="en-US" sz="4499" dirty="0">
                <a:solidFill>
                  <a:srgbClr val="394D57"/>
                </a:solidFill>
                <a:latin typeface="Roboto Condensed"/>
              </a:rPr>
              <a:t> </a:t>
            </a:r>
            <a:r>
              <a:rPr lang="en-US" sz="4499" dirty="0" err="1">
                <a:solidFill>
                  <a:srgbClr val="394D57"/>
                </a:solidFill>
                <a:latin typeface="Roboto Condensed"/>
              </a:rPr>
              <a:t>thường</a:t>
            </a:r>
            <a:r>
              <a:rPr lang="en-US" sz="4499" dirty="0">
                <a:solidFill>
                  <a:srgbClr val="394D57"/>
                </a:solidFill>
                <a:latin typeface="Roboto Condensed"/>
              </a:rPr>
              <a:t> </a:t>
            </a:r>
            <a:r>
              <a:rPr lang="en-US" sz="4499" dirty="0" err="1">
                <a:solidFill>
                  <a:srgbClr val="394D57"/>
                </a:solidFill>
                <a:latin typeface="Roboto Condensed"/>
              </a:rPr>
              <a:t>có</a:t>
            </a:r>
            <a:r>
              <a:rPr lang="en-US" sz="4499" dirty="0">
                <a:solidFill>
                  <a:srgbClr val="394D57"/>
                </a:solidFill>
                <a:latin typeface="Roboto Condensed"/>
              </a:rPr>
              <a:t> </a:t>
            </a:r>
            <a:r>
              <a:rPr lang="en-US" sz="4499" dirty="0" err="1">
                <a:solidFill>
                  <a:srgbClr val="394D57"/>
                </a:solidFill>
                <a:latin typeface="Roboto Condensed"/>
              </a:rPr>
              <a:t>nét</a:t>
            </a:r>
            <a:r>
              <a:rPr lang="en-US" sz="4499" dirty="0">
                <a:solidFill>
                  <a:srgbClr val="394D57"/>
                </a:solidFill>
                <a:latin typeface="Roboto Condensed"/>
              </a:rPr>
              <a:t> </a:t>
            </a:r>
            <a:r>
              <a:rPr lang="en-US" sz="4499" dirty="0" err="1">
                <a:solidFill>
                  <a:srgbClr val="394D57"/>
                </a:solidFill>
                <a:latin typeface="Roboto Condensed"/>
              </a:rPr>
              <a:t>đặc</a:t>
            </a:r>
            <a:r>
              <a:rPr lang="en-US" sz="4499" dirty="0">
                <a:solidFill>
                  <a:srgbClr val="394D57"/>
                </a:solidFill>
                <a:latin typeface="Roboto Condensed"/>
              </a:rPr>
              <a:t> </a:t>
            </a:r>
            <a:r>
              <a:rPr lang="en-US" sz="4499" dirty="0" err="1">
                <a:solidFill>
                  <a:srgbClr val="394D57"/>
                </a:solidFill>
                <a:latin typeface="Roboto Condensed"/>
              </a:rPr>
              <a:t>biệt</a:t>
            </a:r>
            <a:r>
              <a:rPr lang="en-US" sz="4499" dirty="0">
                <a:solidFill>
                  <a:srgbClr val="394D57"/>
                </a:solidFill>
                <a:latin typeface="Roboto Condensed"/>
              </a:rPr>
              <a:t> </a:t>
            </a:r>
            <a:r>
              <a:rPr lang="en-US" sz="4499" dirty="0" err="1">
                <a:solidFill>
                  <a:srgbClr val="394D57"/>
                </a:solidFill>
                <a:latin typeface="Roboto Condensed"/>
              </a:rPr>
              <a:t>nào</a:t>
            </a:r>
            <a:r>
              <a:rPr lang="en-US" sz="4499" dirty="0">
                <a:solidFill>
                  <a:srgbClr val="394D57"/>
                </a:solidFill>
                <a:latin typeface="Roboto Condensed"/>
              </a:rPr>
              <a:t> </a:t>
            </a:r>
            <a:r>
              <a:rPr lang="en-US" sz="4499" dirty="0" err="1">
                <a:solidFill>
                  <a:srgbClr val="394D57"/>
                </a:solidFill>
                <a:latin typeface="Roboto Condensed"/>
              </a:rPr>
              <a:t>đó</a:t>
            </a:r>
            <a:r>
              <a:rPr lang="en-US" sz="4499" dirty="0">
                <a:solidFill>
                  <a:srgbClr val="394D57"/>
                </a:solidFill>
                <a:latin typeface="Roboto Condensed"/>
              </a:rPr>
              <a:t>; </a:t>
            </a:r>
            <a:r>
              <a:rPr lang="en-US" sz="4499" dirty="0" err="1">
                <a:solidFill>
                  <a:srgbClr val="394D57"/>
                </a:solidFill>
                <a:latin typeface="Roboto Condensed"/>
              </a:rPr>
              <a:t>nếu</a:t>
            </a:r>
            <a:r>
              <a:rPr lang="en-US" sz="4499" dirty="0">
                <a:solidFill>
                  <a:srgbClr val="394D57"/>
                </a:solidFill>
                <a:latin typeface="Roboto Condensed"/>
              </a:rPr>
              <a:t> </a:t>
            </a:r>
            <a:r>
              <a:rPr lang="en-US" sz="4499" dirty="0" err="1">
                <a:solidFill>
                  <a:srgbClr val="394D57"/>
                </a:solidFill>
                <a:latin typeface="Roboto Condensed"/>
              </a:rPr>
              <a:t>nhân</a:t>
            </a:r>
            <a:r>
              <a:rPr lang="en-US" sz="4499" dirty="0">
                <a:solidFill>
                  <a:srgbClr val="394D57"/>
                </a:solidFill>
                <a:latin typeface="Roboto Condensed"/>
              </a:rPr>
              <a:t> </a:t>
            </a:r>
            <a:r>
              <a:rPr lang="en-US" sz="4499" dirty="0" err="1">
                <a:solidFill>
                  <a:srgbClr val="394D57"/>
                </a:solidFill>
                <a:latin typeface="Roboto Condensed"/>
              </a:rPr>
              <a:t>vật</a:t>
            </a:r>
            <a:r>
              <a:rPr lang="en-US" sz="4499" dirty="0">
                <a:solidFill>
                  <a:srgbClr val="394D57"/>
                </a:solidFill>
                <a:latin typeface="Roboto Condensed"/>
              </a:rPr>
              <a:t> </a:t>
            </a:r>
            <a:r>
              <a:rPr lang="en-US" sz="4499" dirty="0" err="1">
                <a:solidFill>
                  <a:srgbClr val="394D57"/>
                </a:solidFill>
                <a:latin typeface="Roboto Condensed"/>
              </a:rPr>
              <a:t>là</a:t>
            </a:r>
            <a:r>
              <a:rPr lang="en-US" sz="4499" dirty="0">
                <a:solidFill>
                  <a:srgbClr val="394D57"/>
                </a:solidFill>
                <a:latin typeface="Roboto Condensed"/>
              </a:rPr>
              <a:t> </a:t>
            </a:r>
            <a:r>
              <a:rPr lang="en-US" sz="4499" dirty="0" err="1">
                <a:solidFill>
                  <a:srgbClr val="394D57"/>
                </a:solidFill>
                <a:latin typeface="Roboto Condensed"/>
              </a:rPr>
              <a:t>thần</a:t>
            </a:r>
            <a:r>
              <a:rPr lang="en-US" sz="4499" dirty="0">
                <a:solidFill>
                  <a:srgbClr val="394D57"/>
                </a:solidFill>
                <a:latin typeface="Roboto Condensed"/>
              </a:rPr>
              <a:t> </a:t>
            </a:r>
            <a:r>
              <a:rPr lang="en-US" sz="4499" dirty="0" err="1">
                <a:solidFill>
                  <a:srgbClr val="394D57"/>
                </a:solidFill>
                <a:latin typeface="Roboto Condensed"/>
              </a:rPr>
              <a:t>linh</a:t>
            </a:r>
            <a:r>
              <a:rPr lang="en-US" sz="4499" dirty="0">
                <a:solidFill>
                  <a:srgbClr val="394D57"/>
                </a:solidFill>
                <a:latin typeface="Roboto Condensed"/>
              </a:rPr>
              <a:t>, ma, </a:t>
            </a:r>
            <a:r>
              <a:rPr lang="en-US" sz="4499" dirty="0" err="1">
                <a:solidFill>
                  <a:srgbClr val="394D57"/>
                </a:solidFill>
                <a:latin typeface="Roboto Condensed"/>
              </a:rPr>
              <a:t>quỷ</a:t>
            </a:r>
            <a:r>
              <a:rPr lang="en-US" sz="4499" dirty="0">
                <a:solidFill>
                  <a:srgbClr val="394D57"/>
                </a:solidFill>
                <a:latin typeface="Roboto Condensed"/>
              </a:rPr>
              <a:t>, </a:t>
            </a:r>
            <a:r>
              <a:rPr lang="en-US" sz="4499" dirty="0" err="1">
                <a:solidFill>
                  <a:srgbClr val="394D57"/>
                </a:solidFill>
                <a:latin typeface="Roboto Condensed"/>
              </a:rPr>
              <a:t>họ</a:t>
            </a:r>
            <a:r>
              <a:rPr lang="en-US" sz="4499" dirty="0">
                <a:solidFill>
                  <a:srgbClr val="394D57"/>
                </a:solidFill>
                <a:latin typeface="Roboto Condensed"/>
              </a:rPr>
              <a:t> </a:t>
            </a:r>
            <a:r>
              <a:rPr lang="en-US" sz="4499" dirty="0" err="1">
                <a:solidFill>
                  <a:srgbClr val="394D57"/>
                </a:solidFill>
                <a:latin typeface="Roboto Condensed"/>
              </a:rPr>
              <a:t>thường</a:t>
            </a:r>
            <a:r>
              <a:rPr lang="en-US" sz="4499" dirty="0">
                <a:solidFill>
                  <a:srgbClr val="394D57"/>
                </a:solidFill>
                <a:latin typeface="Roboto Condensed"/>
              </a:rPr>
              <a:t> </a:t>
            </a:r>
            <a:r>
              <a:rPr lang="en-US" sz="4499" dirty="0" err="1">
                <a:solidFill>
                  <a:srgbClr val="394D57"/>
                </a:solidFill>
                <a:latin typeface="Roboto Condensed"/>
              </a:rPr>
              <a:t>mang</a:t>
            </a:r>
            <a:r>
              <a:rPr lang="en-US" sz="4499" dirty="0">
                <a:solidFill>
                  <a:srgbClr val="394D57"/>
                </a:solidFill>
                <a:latin typeface="Roboto Condensed"/>
              </a:rPr>
              <a:t> </a:t>
            </a:r>
            <a:r>
              <a:rPr lang="en-US" sz="4499" dirty="0" err="1">
                <a:solidFill>
                  <a:srgbClr val="394D57"/>
                </a:solidFill>
                <a:latin typeface="Roboto Condensed"/>
              </a:rPr>
              <a:t>hình</a:t>
            </a:r>
            <a:r>
              <a:rPr lang="en-US" sz="4499" dirty="0">
                <a:solidFill>
                  <a:srgbClr val="394D57"/>
                </a:solidFill>
                <a:latin typeface="Roboto Condensed"/>
              </a:rPr>
              <a:t> </a:t>
            </a:r>
            <a:r>
              <a:rPr lang="en-US" sz="4499" dirty="0" err="1">
                <a:solidFill>
                  <a:srgbClr val="394D57"/>
                </a:solidFill>
                <a:latin typeface="Roboto Condensed"/>
              </a:rPr>
              <a:t>ảnh</a:t>
            </a:r>
            <a:r>
              <a:rPr lang="en-US" sz="4499" dirty="0">
                <a:solidFill>
                  <a:srgbClr val="394D57"/>
                </a:solidFill>
                <a:latin typeface="Roboto Condensed"/>
              </a:rPr>
              <a:t> </a:t>
            </a:r>
            <a:r>
              <a:rPr lang="en-US" sz="4499" dirty="0" err="1">
                <a:solidFill>
                  <a:srgbClr val="394D57"/>
                </a:solidFill>
                <a:latin typeface="Roboto Condensed"/>
              </a:rPr>
              <a:t>tính</a:t>
            </a:r>
            <a:r>
              <a:rPr lang="en-US" sz="4499" dirty="0">
                <a:solidFill>
                  <a:srgbClr val="394D57"/>
                </a:solidFill>
                <a:latin typeface="Roboto Condensed"/>
              </a:rPr>
              <a:t> </a:t>
            </a:r>
            <a:r>
              <a:rPr lang="en-US" sz="4499" dirty="0" err="1">
                <a:solidFill>
                  <a:srgbClr val="394D57"/>
                </a:solidFill>
                <a:latin typeface="Roboto Condensed"/>
              </a:rPr>
              <a:t>cách</a:t>
            </a:r>
            <a:r>
              <a:rPr lang="en-US" sz="4499" dirty="0">
                <a:solidFill>
                  <a:srgbClr val="394D57"/>
                </a:solidFill>
                <a:latin typeface="Roboto Condensed"/>
              </a:rPr>
              <a:t> </a:t>
            </a:r>
            <a:r>
              <a:rPr lang="en-US" sz="4499" dirty="0" err="1">
                <a:solidFill>
                  <a:srgbClr val="394D57"/>
                </a:solidFill>
                <a:latin typeface="Roboto Condensed"/>
              </a:rPr>
              <a:t>của</a:t>
            </a:r>
            <a:r>
              <a:rPr lang="en-US" sz="4499" dirty="0">
                <a:solidFill>
                  <a:srgbClr val="394D57"/>
                </a:solidFill>
                <a:latin typeface="Roboto Condensed"/>
              </a:rPr>
              <a:t> con </a:t>
            </a:r>
            <a:r>
              <a:rPr lang="en-US" sz="4499" dirty="0" err="1">
                <a:solidFill>
                  <a:srgbClr val="394D57"/>
                </a:solidFill>
                <a:latin typeface="Roboto Condensed"/>
              </a:rPr>
              <a:t>người</a:t>
            </a:r>
            <a:r>
              <a:rPr lang="en-US" sz="4499" dirty="0">
                <a:solidFill>
                  <a:srgbClr val="394D57"/>
                </a:solidFill>
                <a:latin typeface="Roboto Condensed"/>
              </a:rPr>
              <a:t>.</a:t>
            </a:r>
          </a:p>
        </p:txBody>
      </p:sp>
      <p:sp>
        <p:nvSpPr>
          <p:cNvPr id="5" name="Freeform 5"/>
          <p:cNvSpPr/>
          <p:nvPr/>
        </p:nvSpPr>
        <p:spPr>
          <a:xfrm>
            <a:off x="4334255" y="9189720"/>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378458" y="356907"/>
            <a:ext cx="12781843" cy="1210237"/>
          </a:xfrm>
          <a:prstGeom prst="rect">
            <a:avLst/>
          </a:prstGeom>
        </p:spPr>
        <p:txBody>
          <a:bodyPr lIns="0" tIns="0" rIns="0" bIns="0" rtlCol="0" anchor="t">
            <a:spAutoFit/>
          </a:bodyPr>
          <a:lstStyle/>
          <a:p>
            <a:pPr algn="ctr">
              <a:lnSpc>
                <a:spcPts val="9939"/>
              </a:lnSpc>
            </a:pPr>
            <a:r>
              <a:rPr lang="en-US" sz="7099">
                <a:solidFill>
                  <a:srgbClr val="535254"/>
                </a:solidFill>
                <a:latin typeface="Fraunces Bold"/>
              </a:rPr>
              <a:t>I. TRI THỨC ĐỌC HIỂU</a:t>
            </a:r>
          </a:p>
        </p:txBody>
      </p:sp>
      <p:sp>
        <p:nvSpPr>
          <p:cNvPr id="7" name="Freeform 7"/>
          <p:cNvSpPr/>
          <p:nvPr/>
        </p:nvSpPr>
        <p:spPr>
          <a:xfrm>
            <a:off x="11649455" y="278162"/>
            <a:ext cx="3091500" cy="1288981"/>
          </a:xfrm>
          <a:custGeom>
            <a:avLst/>
            <a:gdLst/>
            <a:ahLst/>
            <a:cxnLst/>
            <a:rect l="l" t="t" r="r" b="b"/>
            <a:pathLst>
              <a:path w="3091500" h="1288981">
                <a:moveTo>
                  <a:pt x="0" y="0"/>
                </a:moveTo>
                <a:lnTo>
                  <a:pt x="3091500" y="0"/>
                </a:lnTo>
                <a:lnTo>
                  <a:pt x="3091500" y="1288981"/>
                </a:lnTo>
                <a:lnTo>
                  <a:pt x="0" y="12889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TextBox 8"/>
          <p:cNvSpPr txBox="1"/>
          <p:nvPr/>
        </p:nvSpPr>
        <p:spPr>
          <a:xfrm>
            <a:off x="1475968" y="2086926"/>
            <a:ext cx="11271969" cy="896621"/>
          </a:xfrm>
          <a:prstGeom prst="rect">
            <a:avLst/>
          </a:prstGeom>
        </p:spPr>
        <p:txBody>
          <a:bodyPr lIns="0" tIns="0" rIns="0" bIns="0" rtlCol="0" anchor="t">
            <a:spAutoFit/>
          </a:bodyPr>
          <a:lstStyle/>
          <a:p>
            <a:pPr algn="just">
              <a:lnSpc>
                <a:spcPts val="7279"/>
              </a:lnSpc>
              <a:spcBef>
                <a:spcPct val="0"/>
              </a:spcBef>
            </a:pPr>
            <a:r>
              <a:rPr lang="en-US" sz="5199">
                <a:solidFill>
                  <a:srgbClr val="8E5F56"/>
                </a:solidFill>
                <a:latin typeface="Roboto Condensed Bold"/>
              </a:rPr>
              <a:t>NHÂN VẬT TRONG TRUYỆN TRUYỀN KÌ</a:t>
            </a:r>
          </a:p>
        </p:txBody>
      </p:sp>
      <p:sp>
        <p:nvSpPr>
          <p:cNvPr id="9" name="Freeform 9"/>
          <p:cNvSpPr/>
          <p:nvPr/>
        </p:nvSpPr>
        <p:spPr>
          <a:xfrm>
            <a:off x="15196500" y="6806669"/>
            <a:ext cx="3091500" cy="1288981"/>
          </a:xfrm>
          <a:custGeom>
            <a:avLst/>
            <a:gdLst/>
            <a:ahLst/>
            <a:cxnLst/>
            <a:rect l="l" t="t" r="r" b="b"/>
            <a:pathLst>
              <a:path w="3091500" h="1288981">
                <a:moveTo>
                  <a:pt x="0" y="0"/>
                </a:moveTo>
                <a:lnTo>
                  <a:pt x="3091500" y="0"/>
                </a:lnTo>
                <a:lnTo>
                  <a:pt x="3091500" y="1288981"/>
                </a:lnTo>
                <a:lnTo>
                  <a:pt x="0" y="12889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1023396" y="-1350926"/>
            <a:ext cx="9100264" cy="12988851"/>
          </a:xfrm>
          <a:custGeom>
            <a:avLst/>
            <a:gdLst/>
            <a:ahLst/>
            <a:cxnLst/>
            <a:rect l="l" t="t" r="r" b="b"/>
            <a:pathLst>
              <a:path w="9100264" h="12988851">
                <a:moveTo>
                  <a:pt x="0" y="0"/>
                </a:moveTo>
                <a:lnTo>
                  <a:pt x="9100264" y="0"/>
                </a:lnTo>
                <a:lnTo>
                  <a:pt x="9100264" y="12988852"/>
                </a:lnTo>
                <a:lnTo>
                  <a:pt x="0" y="12988852"/>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028700" y="3503330"/>
            <a:ext cx="12166505" cy="3668396"/>
          </a:xfrm>
          <a:prstGeom prst="rect">
            <a:avLst/>
          </a:prstGeom>
        </p:spPr>
        <p:txBody>
          <a:bodyPr lIns="0" tIns="0" rIns="0" bIns="0" rtlCol="0" anchor="t">
            <a:spAutoFit/>
          </a:bodyPr>
          <a:lstStyle/>
          <a:p>
            <a:pPr algn="just">
              <a:lnSpc>
                <a:spcPts val="7279"/>
              </a:lnSpc>
              <a:spcBef>
                <a:spcPct val="0"/>
              </a:spcBef>
            </a:pPr>
            <a:r>
              <a:rPr lang="en-US" sz="5199" dirty="0">
                <a:solidFill>
                  <a:srgbClr val="394D57"/>
                </a:solidFill>
                <a:latin typeface="Roboto Condensed"/>
              </a:rPr>
              <a:t>Trong </a:t>
            </a:r>
            <a:r>
              <a:rPr lang="en-US" sz="5199" dirty="0" err="1">
                <a:solidFill>
                  <a:srgbClr val="394D57"/>
                </a:solidFill>
                <a:latin typeface="Roboto Condensed"/>
              </a:rPr>
              <a:t>truyện</a:t>
            </a:r>
            <a:r>
              <a:rPr lang="en-US" sz="5199" dirty="0">
                <a:solidFill>
                  <a:srgbClr val="394D57"/>
                </a:solidFill>
                <a:latin typeface="Roboto Condensed"/>
              </a:rPr>
              <a:t> </a:t>
            </a:r>
            <a:r>
              <a:rPr lang="en-US" sz="5199" dirty="0" err="1">
                <a:solidFill>
                  <a:srgbClr val="394D57"/>
                </a:solidFill>
                <a:latin typeface="Roboto Condensed"/>
              </a:rPr>
              <a:t>truyền</a:t>
            </a:r>
            <a:r>
              <a:rPr lang="en-US" sz="5199" dirty="0">
                <a:solidFill>
                  <a:srgbClr val="394D57"/>
                </a:solidFill>
                <a:latin typeface="Roboto Condensed"/>
              </a:rPr>
              <a:t> </a:t>
            </a:r>
            <a:r>
              <a:rPr lang="en-US" sz="5199" dirty="0" err="1">
                <a:solidFill>
                  <a:srgbClr val="394D57"/>
                </a:solidFill>
                <a:latin typeface="Roboto Condensed"/>
              </a:rPr>
              <a:t>kì</a:t>
            </a:r>
            <a:r>
              <a:rPr lang="en-US" sz="5199" dirty="0">
                <a:solidFill>
                  <a:srgbClr val="394D57"/>
                </a:solidFill>
                <a:latin typeface="Roboto Condensed"/>
              </a:rPr>
              <a:t>, </a:t>
            </a:r>
            <a:r>
              <a:rPr lang="en-US" sz="5199" dirty="0" err="1">
                <a:solidFill>
                  <a:srgbClr val="394D57"/>
                </a:solidFill>
                <a:latin typeface="Roboto Condensed Bold"/>
              </a:rPr>
              <a:t>cõi</a:t>
            </a:r>
            <a:r>
              <a:rPr lang="en-US" sz="5199" dirty="0">
                <a:solidFill>
                  <a:srgbClr val="394D57"/>
                </a:solidFill>
                <a:latin typeface="Roboto Condensed Bold"/>
              </a:rPr>
              <a:t> </a:t>
            </a:r>
            <a:r>
              <a:rPr lang="en-US" sz="5199" dirty="0" err="1">
                <a:solidFill>
                  <a:srgbClr val="394D57"/>
                </a:solidFill>
                <a:latin typeface="Roboto Condensed Bold"/>
              </a:rPr>
              <a:t>trần</a:t>
            </a:r>
            <a:r>
              <a:rPr lang="en-US" sz="5199" dirty="0">
                <a:solidFill>
                  <a:srgbClr val="394D57"/>
                </a:solidFill>
                <a:latin typeface="Roboto Condensed Bold"/>
              </a:rPr>
              <a:t>, </a:t>
            </a:r>
            <a:r>
              <a:rPr lang="en-US" sz="5199" dirty="0" err="1">
                <a:solidFill>
                  <a:srgbClr val="394D57"/>
                </a:solidFill>
                <a:latin typeface="Roboto Condensed Bold"/>
              </a:rPr>
              <a:t>cõi</a:t>
            </a:r>
            <a:r>
              <a:rPr lang="en-US" sz="5199" dirty="0">
                <a:solidFill>
                  <a:srgbClr val="394D57"/>
                </a:solidFill>
                <a:latin typeface="Roboto Condensed Bold"/>
              </a:rPr>
              <a:t> </a:t>
            </a:r>
            <a:r>
              <a:rPr lang="en-US" sz="5199" dirty="0" err="1">
                <a:solidFill>
                  <a:srgbClr val="394D57"/>
                </a:solidFill>
                <a:latin typeface="Roboto Condensed Bold"/>
              </a:rPr>
              <a:t>tiên</a:t>
            </a:r>
            <a:r>
              <a:rPr lang="en-US" sz="5199" dirty="0">
                <a:solidFill>
                  <a:srgbClr val="394D57"/>
                </a:solidFill>
                <a:latin typeface="Roboto Condensed Bold"/>
              </a:rPr>
              <a:t>, </a:t>
            </a:r>
            <a:r>
              <a:rPr lang="en-US" sz="5199" dirty="0" err="1">
                <a:solidFill>
                  <a:srgbClr val="394D57"/>
                </a:solidFill>
                <a:latin typeface="Roboto Condensed Bold"/>
              </a:rPr>
              <a:t>cõi</a:t>
            </a:r>
            <a:r>
              <a:rPr lang="en-US" sz="5199" dirty="0">
                <a:solidFill>
                  <a:srgbClr val="394D57"/>
                </a:solidFill>
                <a:latin typeface="Roboto Condensed Bold"/>
              </a:rPr>
              <a:t> </a:t>
            </a:r>
            <a:r>
              <a:rPr lang="en-US" sz="5199" dirty="0" err="1">
                <a:solidFill>
                  <a:srgbClr val="394D57"/>
                </a:solidFill>
                <a:latin typeface="Roboto Condensed Bold"/>
              </a:rPr>
              <a:t>âm</a:t>
            </a:r>
            <a:r>
              <a:rPr lang="en-US" sz="5199" dirty="0">
                <a:solidFill>
                  <a:srgbClr val="394D57"/>
                </a:solidFill>
                <a:latin typeface="Roboto Condensed Bold"/>
              </a:rPr>
              <a:t> </a:t>
            </a:r>
            <a:r>
              <a:rPr lang="en-US" sz="5199" dirty="0" err="1">
                <a:solidFill>
                  <a:srgbClr val="394D57"/>
                </a:solidFill>
                <a:latin typeface="Roboto Condensed Bold"/>
              </a:rPr>
              <a:t>có</a:t>
            </a:r>
            <a:r>
              <a:rPr lang="en-US" sz="5199" dirty="0">
                <a:solidFill>
                  <a:srgbClr val="394D57"/>
                </a:solidFill>
                <a:latin typeface="Roboto Condensed Bold"/>
              </a:rPr>
              <a:t> </a:t>
            </a:r>
            <a:r>
              <a:rPr lang="en-US" sz="5199" dirty="0" err="1">
                <a:solidFill>
                  <a:srgbClr val="394D57"/>
                </a:solidFill>
                <a:latin typeface="Roboto Condensed Bold"/>
              </a:rPr>
              <a:t>sự</a:t>
            </a:r>
            <a:r>
              <a:rPr lang="en-US" sz="5199" dirty="0">
                <a:solidFill>
                  <a:srgbClr val="394D57"/>
                </a:solidFill>
                <a:latin typeface="Roboto Condensed Bold"/>
              </a:rPr>
              <a:t> </a:t>
            </a:r>
            <a:r>
              <a:rPr lang="en-US" sz="5199" dirty="0" err="1">
                <a:solidFill>
                  <a:srgbClr val="394D57"/>
                </a:solidFill>
                <a:latin typeface="Roboto Condensed Bold"/>
              </a:rPr>
              <a:t>tương</a:t>
            </a:r>
            <a:r>
              <a:rPr lang="en-US" sz="5199" dirty="0">
                <a:solidFill>
                  <a:srgbClr val="394D57"/>
                </a:solidFill>
                <a:latin typeface="Roboto Condensed Bold"/>
              </a:rPr>
              <a:t> </a:t>
            </a:r>
            <a:r>
              <a:rPr lang="en-US" sz="5199" dirty="0" err="1">
                <a:solidFill>
                  <a:srgbClr val="394D57"/>
                </a:solidFill>
                <a:latin typeface="Roboto Condensed Bold"/>
              </a:rPr>
              <a:t>giao</a:t>
            </a:r>
            <a:r>
              <a:rPr lang="en-US" sz="5199" dirty="0">
                <a:solidFill>
                  <a:srgbClr val="394D57"/>
                </a:solidFill>
                <a:latin typeface="Roboto Condensed"/>
              </a:rPr>
              <a:t>. </a:t>
            </a:r>
            <a:r>
              <a:rPr lang="en-US" sz="5199" dirty="0" err="1">
                <a:solidFill>
                  <a:srgbClr val="394D57"/>
                </a:solidFill>
                <a:latin typeface="Roboto Condensed"/>
              </a:rPr>
              <a:t>Điều</a:t>
            </a:r>
            <a:r>
              <a:rPr lang="en-US" sz="5199" dirty="0">
                <a:solidFill>
                  <a:srgbClr val="394D57"/>
                </a:solidFill>
                <a:latin typeface="Roboto Condensed"/>
              </a:rPr>
              <a:t> </a:t>
            </a:r>
            <a:r>
              <a:rPr lang="en-US" sz="5199" dirty="0" err="1">
                <a:solidFill>
                  <a:srgbClr val="394D57"/>
                </a:solidFill>
                <a:latin typeface="Roboto Condensed"/>
              </a:rPr>
              <a:t>này</a:t>
            </a:r>
            <a:r>
              <a:rPr lang="en-US" sz="5199" dirty="0">
                <a:solidFill>
                  <a:srgbClr val="394D57"/>
                </a:solidFill>
                <a:latin typeface="Roboto Condensed"/>
              </a:rPr>
              <a:t> </a:t>
            </a:r>
            <a:r>
              <a:rPr lang="en-US" sz="5199" dirty="0" err="1">
                <a:solidFill>
                  <a:srgbClr val="394D57"/>
                </a:solidFill>
                <a:latin typeface="Roboto Condensed"/>
              </a:rPr>
              <a:t>làm</a:t>
            </a:r>
            <a:r>
              <a:rPr lang="en-US" sz="5199" dirty="0">
                <a:solidFill>
                  <a:srgbClr val="394D57"/>
                </a:solidFill>
                <a:latin typeface="Roboto Condensed"/>
              </a:rPr>
              <a:t> </a:t>
            </a:r>
            <a:r>
              <a:rPr lang="en-US" sz="5199" dirty="0" err="1">
                <a:solidFill>
                  <a:srgbClr val="394D57"/>
                </a:solidFill>
                <a:latin typeface="Roboto Condensed"/>
              </a:rPr>
              <a:t>nên</a:t>
            </a:r>
            <a:r>
              <a:rPr lang="en-US" sz="5199" dirty="0">
                <a:solidFill>
                  <a:srgbClr val="394D57"/>
                </a:solidFill>
                <a:latin typeface="Roboto Condensed"/>
              </a:rPr>
              <a:t> </a:t>
            </a:r>
            <a:r>
              <a:rPr lang="en-US" sz="5199" dirty="0" err="1">
                <a:solidFill>
                  <a:srgbClr val="394D57"/>
                </a:solidFill>
                <a:latin typeface="Roboto Condensed"/>
              </a:rPr>
              <a:t>đặc</a:t>
            </a:r>
            <a:r>
              <a:rPr lang="en-US" sz="5199" dirty="0">
                <a:solidFill>
                  <a:srgbClr val="394D57"/>
                </a:solidFill>
                <a:latin typeface="Roboto Condensed"/>
              </a:rPr>
              <a:t> </a:t>
            </a:r>
            <a:r>
              <a:rPr lang="en-US" sz="5199" dirty="0" err="1">
                <a:solidFill>
                  <a:srgbClr val="394D57"/>
                </a:solidFill>
                <a:latin typeface="Roboto Condensed"/>
              </a:rPr>
              <a:t>điểm</a:t>
            </a:r>
            <a:r>
              <a:rPr lang="en-US" sz="5199" dirty="0">
                <a:solidFill>
                  <a:srgbClr val="394D57"/>
                </a:solidFill>
                <a:latin typeface="Roboto Condensed"/>
              </a:rPr>
              <a:t> </a:t>
            </a:r>
            <a:r>
              <a:rPr lang="en-US" sz="5199" dirty="0" err="1">
                <a:solidFill>
                  <a:srgbClr val="394D57"/>
                </a:solidFill>
                <a:latin typeface="Roboto Condensed"/>
              </a:rPr>
              <a:t>riêng</a:t>
            </a:r>
            <a:r>
              <a:rPr lang="en-US" sz="5199" dirty="0">
                <a:solidFill>
                  <a:srgbClr val="394D57"/>
                </a:solidFill>
                <a:latin typeface="Roboto Condensed"/>
              </a:rPr>
              <a:t> </a:t>
            </a:r>
            <a:r>
              <a:rPr lang="en-US" sz="5199" dirty="0" err="1">
                <a:solidFill>
                  <a:srgbClr val="394D57"/>
                </a:solidFill>
                <a:latin typeface="Roboto Condensed"/>
              </a:rPr>
              <a:t>cho</a:t>
            </a:r>
            <a:r>
              <a:rPr lang="en-US" sz="5199" dirty="0">
                <a:solidFill>
                  <a:srgbClr val="394D57"/>
                </a:solidFill>
                <a:latin typeface="Roboto Condensed"/>
              </a:rPr>
              <a:t> </a:t>
            </a:r>
            <a:r>
              <a:rPr lang="en-US" sz="5199" dirty="0" err="1">
                <a:solidFill>
                  <a:srgbClr val="394D57"/>
                </a:solidFill>
                <a:latin typeface="Roboto Condensed"/>
              </a:rPr>
              <a:t>không</a:t>
            </a:r>
            <a:r>
              <a:rPr lang="en-US" sz="5199" dirty="0">
                <a:solidFill>
                  <a:srgbClr val="394D57"/>
                </a:solidFill>
                <a:latin typeface="Roboto Condensed"/>
              </a:rPr>
              <a:t> </a:t>
            </a:r>
            <a:r>
              <a:rPr lang="en-US" sz="5199" dirty="0" err="1">
                <a:solidFill>
                  <a:srgbClr val="394D57"/>
                </a:solidFill>
                <a:latin typeface="Roboto Condensed"/>
              </a:rPr>
              <a:t>gian</a:t>
            </a:r>
            <a:r>
              <a:rPr lang="en-US" sz="5199" dirty="0">
                <a:solidFill>
                  <a:srgbClr val="394D57"/>
                </a:solidFill>
                <a:latin typeface="Roboto Condensed"/>
              </a:rPr>
              <a:t> </a:t>
            </a:r>
            <a:r>
              <a:rPr lang="en-US" sz="5199" dirty="0" err="1">
                <a:solidFill>
                  <a:srgbClr val="394D57"/>
                </a:solidFill>
                <a:latin typeface="Roboto Condensed"/>
              </a:rPr>
              <a:t>truyện</a:t>
            </a:r>
            <a:r>
              <a:rPr lang="en-US" sz="5199" dirty="0">
                <a:solidFill>
                  <a:srgbClr val="394D57"/>
                </a:solidFill>
                <a:latin typeface="Roboto Condensed"/>
              </a:rPr>
              <a:t> </a:t>
            </a:r>
            <a:r>
              <a:rPr lang="en-US" sz="5199" dirty="0" err="1">
                <a:solidFill>
                  <a:srgbClr val="394D57"/>
                </a:solidFill>
                <a:latin typeface="Roboto Condensed"/>
              </a:rPr>
              <a:t>truyền</a:t>
            </a:r>
            <a:r>
              <a:rPr lang="en-US" sz="5199" dirty="0">
                <a:solidFill>
                  <a:srgbClr val="394D57"/>
                </a:solidFill>
                <a:latin typeface="Roboto Condensed"/>
              </a:rPr>
              <a:t> </a:t>
            </a:r>
            <a:r>
              <a:rPr lang="en-US" sz="5199" dirty="0" err="1">
                <a:solidFill>
                  <a:srgbClr val="394D57"/>
                </a:solidFill>
                <a:latin typeface="Roboto Condensed"/>
              </a:rPr>
              <a:t>kì</a:t>
            </a:r>
            <a:r>
              <a:rPr lang="en-US" sz="5199" dirty="0">
                <a:solidFill>
                  <a:srgbClr val="394D57"/>
                </a:solidFill>
                <a:latin typeface="Roboto Condensed"/>
              </a:rPr>
              <a:t> – </a:t>
            </a:r>
            <a:r>
              <a:rPr lang="en-US" sz="5199" dirty="0" err="1">
                <a:solidFill>
                  <a:srgbClr val="394D57"/>
                </a:solidFill>
                <a:latin typeface="Roboto Condensed Bold"/>
              </a:rPr>
              <a:t>không</a:t>
            </a:r>
            <a:r>
              <a:rPr lang="en-US" sz="5199" dirty="0">
                <a:solidFill>
                  <a:srgbClr val="394D57"/>
                </a:solidFill>
                <a:latin typeface="Roboto Condensed Bold"/>
              </a:rPr>
              <a:t> </a:t>
            </a:r>
            <a:r>
              <a:rPr lang="en-US" sz="5199" dirty="0" err="1">
                <a:solidFill>
                  <a:srgbClr val="394D57"/>
                </a:solidFill>
                <a:latin typeface="Roboto Condensed Bold"/>
              </a:rPr>
              <a:t>gian</a:t>
            </a:r>
            <a:r>
              <a:rPr lang="en-US" sz="5199" dirty="0">
                <a:solidFill>
                  <a:srgbClr val="394D57"/>
                </a:solidFill>
                <a:latin typeface="Roboto Condensed Bold"/>
              </a:rPr>
              <a:t> </a:t>
            </a:r>
            <a:r>
              <a:rPr lang="en-US" sz="5199" dirty="0" err="1">
                <a:solidFill>
                  <a:srgbClr val="394D57"/>
                </a:solidFill>
                <a:latin typeface="Roboto Condensed Bold"/>
              </a:rPr>
              <a:t>giàu</a:t>
            </a:r>
            <a:r>
              <a:rPr lang="en-US" sz="5199" dirty="0">
                <a:solidFill>
                  <a:srgbClr val="394D57"/>
                </a:solidFill>
                <a:latin typeface="Roboto Condensed Bold"/>
              </a:rPr>
              <a:t> </a:t>
            </a:r>
            <a:r>
              <a:rPr lang="en-US" sz="5199" dirty="0" err="1">
                <a:solidFill>
                  <a:srgbClr val="394D57"/>
                </a:solidFill>
                <a:latin typeface="Roboto Condensed Bold"/>
              </a:rPr>
              <a:t>yếu</a:t>
            </a:r>
            <a:r>
              <a:rPr lang="en-US" sz="5199" dirty="0">
                <a:solidFill>
                  <a:srgbClr val="394D57"/>
                </a:solidFill>
                <a:latin typeface="Roboto Condensed Bold"/>
              </a:rPr>
              <a:t> </a:t>
            </a:r>
            <a:r>
              <a:rPr lang="en-US" sz="5199" dirty="0" err="1">
                <a:solidFill>
                  <a:srgbClr val="394D57"/>
                </a:solidFill>
                <a:latin typeface="Roboto Condensed Bold"/>
              </a:rPr>
              <a:t>tố</a:t>
            </a:r>
            <a:r>
              <a:rPr lang="en-US" sz="5199" dirty="0">
                <a:solidFill>
                  <a:srgbClr val="394D57"/>
                </a:solidFill>
                <a:latin typeface="Roboto Condensed Bold"/>
              </a:rPr>
              <a:t> </a:t>
            </a:r>
            <a:r>
              <a:rPr lang="en-US" sz="5199" dirty="0" err="1">
                <a:solidFill>
                  <a:srgbClr val="394D57"/>
                </a:solidFill>
                <a:latin typeface="Roboto Condensed Bold"/>
              </a:rPr>
              <a:t>kì</a:t>
            </a:r>
            <a:r>
              <a:rPr lang="en-US" sz="5199" dirty="0">
                <a:solidFill>
                  <a:srgbClr val="394D57"/>
                </a:solidFill>
                <a:latin typeface="Roboto Condensed Bold"/>
              </a:rPr>
              <a:t> </a:t>
            </a:r>
            <a:r>
              <a:rPr lang="en-US" sz="5199" dirty="0" err="1">
                <a:solidFill>
                  <a:srgbClr val="394D57"/>
                </a:solidFill>
                <a:latin typeface="Roboto Condensed Bold"/>
              </a:rPr>
              <a:t>ảo</a:t>
            </a:r>
            <a:r>
              <a:rPr lang="en-US" sz="5199" dirty="0">
                <a:solidFill>
                  <a:srgbClr val="394D57"/>
                </a:solidFill>
                <a:latin typeface="Roboto Condensed"/>
              </a:rPr>
              <a:t>.</a:t>
            </a:r>
          </a:p>
        </p:txBody>
      </p:sp>
      <p:sp>
        <p:nvSpPr>
          <p:cNvPr id="5" name="Freeform 5"/>
          <p:cNvSpPr/>
          <p:nvPr/>
        </p:nvSpPr>
        <p:spPr>
          <a:xfrm>
            <a:off x="4247811" y="7760142"/>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1649455" y="278162"/>
            <a:ext cx="3091500" cy="1288981"/>
          </a:xfrm>
          <a:custGeom>
            <a:avLst/>
            <a:gdLst/>
            <a:ahLst/>
            <a:cxnLst/>
            <a:rect l="l" t="t" r="r" b="b"/>
            <a:pathLst>
              <a:path w="3091500" h="1288981">
                <a:moveTo>
                  <a:pt x="0" y="0"/>
                </a:moveTo>
                <a:lnTo>
                  <a:pt x="3091500" y="0"/>
                </a:lnTo>
                <a:lnTo>
                  <a:pt x="3091500" y="1288981"/>
                </a:lnTo>
                <a:lnTo>
                  <a:pt x="0" y="12889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7"/>
          <p:cNvSpPr txBox="1"/>
          <p:nvPr/>
        </p:nvSpPr>
        <p:spPr>
          <a:xfrm>
            <a:off x="-378458" y="356907"/>
            <a:ext cx="12781843" cy="1210237"/>
          </a:xfrm>
          <a:prstGeom prst="rect">
            <a:avLst/>
          </a:prstGeom>
        </p:spPr>
        <p:txBody>
          <a:bodyPr lIns="0" tIns="0" rIns="0" bIns="0" rtlCol="0" anchor="t">
            <a:spAutoFit/>
          </a:bodyPr>
          <a:lstStyle/>
          <a:p>
            <a:pPr algn="ctr">
              <a:lnSpc>
                <a:spcPts val="9939"/>
              </a:lnSpc>
            </a:pPr>
            <a:r>
              <a:rPr lang="en-US" sz="7099">
                <a:solidFill>
                  <a:srgbClr val="535254"/>
                </a:solidFill>
                <a:latin typeface="Fraunces Bold"/>
              </a:rPr>
              <a:t>I. TRI THỨC ĐỌC HIỂU</a:t>
            </a:r>
          </a:p>
        </p:txBody>
      </p:sp>
      <p:sp>
        <p:nvSpPr>
          <p:cNvPr id="8" name="TextBox 8"/>
          <p:cNvSpPr txBox="1"/>
          <p:nvPr/>
        </p:nvSpPr>
        <p:spPr>
          <a:xfrm>
            <a:off x="3161326" y="2086926"/>
            <a:ext cx="6868097" cy="896621"/>
          </a:xfrm>
          <a:prstGeom prst="rect">
            <a:avLst/>
          </a:prstGeom>
        </p:spPr>
        <p:txBody>
          <a:bodyPr lIns="0" tIns="0" rIns="0" bIns="0" rtlCol="0" anchor="t">
            <a:spAutoFit/>
          </a:bodyPr>
          <a:lstStyle/>
          <a:p>
            <a:pPr algn="just">
              <a:lnSpc>
                <a:spcPts val="7279"/>
              </a:lnSpc>
              <a:spcBef>
                <a:spcPct val="0"/>
              </a:spcBef>
            </a:pPr>
            <a:r>
              <a:rPr lang="en-US" sz="5199">
                <a:solidFill>
                  <a:srgbClr val="8E5F56"/>
                </a:solidFill>
                <a:latin typeface="Roboto Condensed Bold"/>
              </a:rPr>
              <a:t>KHÔNG GIAN TRUYỀN KÌ</a:t>
            </a:r>
          </a:p>
        </p:txBody>
      </p:sp>
      <p:sp>
        <p:nvSpPr>
          <p:cNvPr id="9" name="Freeform 9"/>
          <p:cNvSpPr/>
          <p:nvPr/>
        </p:nvSpPr>
        <p:spPr>
          <a:xfrm>
            <a:off x="15196500" y="6806669"/>
            <a:ext cx="3091500" cy="1288981"/>
          </a:xfrm>
          <a:custGeom>
            <a:avLst/>
            <a:gdLst/>
            <a:ahLst/>
            <a:cxnLst/>
            <a:rect l="l" t="t" r="r" b="b"/>
            <a:pathLst>
              <a:path w="3091500" h="1288981">
                <a:moveTo>
                  <a:pt x="0" y="0"/>
                </a:moveTo>
                <a:lnTo>
                  <a:pt x="3091500" y="0"/>
                </a:lnTo>
                <a:lnTo>
                  <a:pt x="3091500" y="1288981"/>
                </a:lnTo>
                <a:lnTo>
                  <a:pt x="0" y="12889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1023396" y="-1350926"/>
            <a:ext cx="9100264" cy="12988851"/>
          </a:xfrm>
          <a:custGeom>
            <a:avLst/>
            <a:gdLst/>
            <a:ahLst/>
            <a:cxnLst/>
            <a:rect l="l" t="t" r="r" b="b"/>
            <a:pathLst>
              <a:path w="9100264" h="12988851">
                <a:moveTo>
                  <a:pt x="0" y="0"/>
                </a:moveTo>
                <a:lnTo>
                  <a:pt x="9100264" y="0"/>
                </a:lnTo>
                <a:lnTo>
                  <a:pt x="9100264" y="12988852"/>
                </a:lnTo>
                <a:lnTo>
                  <a:pt x="0" y="12988852"/>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0" y="2680005"/>
            <a:ext cx="12591457" cy="3143250"/>
          </a:xfrm>
          <a:prstGeom prst="rect">
            <a:avLst/>
          </a:prstGeom>
        </p:spPr>
        <p:txBody>
          <a:bodyPr lIns="0" tIns="0" rIns="0" bIns="0" rtlCol="0" anchor="t">
            <a:spAutoFit/>
          </a:bodyPr>
          <a:lstStyle/>
          <a:p>
            <a:pPr marL="971548" lvl="1" indent="-485774" algn="just">
              <a:lnSpc>
                <a:spcPts val="6299"/>
              </a:lnSpc>
              <a:buFont typeface="Arial"/>
              <a:buChar char="•"/>
            </a:pPr>
            <a:r>
              <a:rPr lang="en-US" sz="4499" dirty="0" err="1">
                <a:solidFill>
                  <a:srgbClr val="394D57"/>
                </a:solidFill>
                <a:latin typeface="Roboto Condensed"/>
              </a:rPr>
              <a:t>Có</a:t>
            </a:r>
            <a:r>
              <a:rPr lang="en-US" sz="4499" dirty="0">
                <a:solidFill>
                  <a:srgbClr val="394D57"/>
                </a:solidFill>
                <a:latin typeface="Roboto Condensed"/>
              </a:rPr>
              <a:t> </a:t>
            </a:r>
            <a:r>
              <a:rPr lang="en-US" sz="4499" dirty="0" err="1">
                <a:solidFill>
                  <a:srgbClr val="394D57"/>
                </a:solidFill>
                <a:latin typeface="Roboto Condensed"/>
              </a:rPr>
              <a:t>sự</a:t>
            </a:r>
            <a:r>
              <a:rPr lang="en-US" sz="4499" dirty="0">
                <a:solidFill>
                  <a:srgbClr val="394D57"/>
                </a:solidFill>
                <a:latin typeface="Roboto Condensed"/>
              </a:rPr>
              <a:t> </a:t>
            </a:r>
            <a:r>
              <a:rPr lang="en-US" sz="4499" dirty="0" err="1">
                <a:solidFill>
                  <a:srgbClr val="394D57"/>
                </a:solidFill>
                <a:latin typeface="Roboto Condensed"/>
              </a:rPr>
              <a:t>khác</a:t>
            </a:r>
            <a:r>
              <a:rPr lang="en-US" sz="4499" dirty="0">
                <a:solidFill>
                  <a:srgbClr val="394D57"/>
                </a:solidFill>
                <a:latin typeface="Roboto Condensed"/>
              </a:rPr>
              <a:t> </a:t>
            </a:r>
            <a:r>
              <a:rPr lang="en-US" sz="4499" dirty="0" err="1">
                <a:solidFill>
                  <a:srgbClr val="394D57"/>
                </a:solidFill>
                <a:latin typeface="Roboto Condensed"/>
              </a:rPr>
              <a:t>biệt</a:t>
            </a:r>
            <a:r>
              <a:rPr lang="en-US" sz="4499" dirty="0">
                <a:solidFill>
                  <a:srgbClr val="394D57"/>
                </a:solidFill>
                <a:latin typeface="Roboto Condensed"/>
              </a:rPr>
              <a:t> </a:t>
            </a:r>
            <a:r>
              <a:rPr lang="en-US" sz="4499" dirty="0" err="1">
                <a:solidFill>
                  <a:srgbClr val="394D57"/>
                </a:solidFill>
                <a:latin typeface="Roboto Condensed"/>
              </a:rPr>
              <a:t>về</a:t>
            </a:r>
            <a:r>
              <a:rPr lang="en-US" sz="4499" dirty="0">
                <a:solidFill>
                  <a:srgbClr val="394D57"/>
                </a:solidFill>
                <a:latin typeface="Roboto Condensed"/>
              </a:rPr>
              <a:t> </a:t>
            </a:r>
            <a:r>
              <a:rPr lang="en-US" sz="4499" dirty="0" err="1">
                <a:solidFill>
                  <a:srgbClr val="394D57"/>
                </a:solidFill>
                <a:latin typeface="Roboto Condensed Bold"/>
              </a:rPr>
              <a:t>thời</a:t>
            </a:r>
            <a:r>
              <a:rPr lang="en-US" sz="4499" dirty="0">
                <a:solidFill>
                  <a:srgbClr val="394D57"/>
                </a:solidFill>
                <a:latin typeface="Roboto Condensed Bold"/>
              </a:rPr>
              <a:t> </a:t>
            </a:r>
            <a:r>
              <a:rPr lang="en-US" sz="4499" dirty="0" err="1">
                <a:solidFill>
                  <a:srgbClr val="394D57"/>
                </a:solidFill>
                <a:latin typeface="Roboto Condensed Bold"/>
              </a:rPr>
              <a:t>gian</a:t>
            </a:r>
            <a:r>
              <a:rPr lang="en-US" sz="4499" dirty="0">
                <a:solidFill>
                  <a:srgbClr val="394D57"/>
                </a:solidFill>
                <a:latin typeface="Roboto Condensed Bold"/>
              </a:rPr>
              <a:t> ở </a:t>
            </a:r>
            <a:r>
              <a:rPr lang="en-US" sz="4499" dirty="0" err="1">
                <a:solidFill>
                  <a:srgbClr val="394D57"/>
                </a:solidFill>
                <a:latin typeface="Roboto Condensed Bold"/>
              </a:rPr>
              <a:t>cõi</a:t>
            </a:r>
            <a:r>
              <a:rPr lang="en-US" sz="4499" dirty="0">
                <a:solidFill>
                  <a:srgbClr val="394D57"/>
                </a:solidFill>
                <a:latin typeface="Roboto Condensed Bold"/>
              </a:rPr>
              <a:t> </a:t>
            </a:r>
            <a:r>
              <a:rPr lang="en-US" sz="4499" dirty="0" err="1">
                <a:solidFill>
                  <a:srgbClr val="394D57"/>
                </a:solidFill>
                <a:latin typeface="Roboto Condensed Bold"/>
              </a:rPr>
              <a:t>trần</a:t>
            </a:r>
            <a:r>
              <a:rPr lang="en-US" sz="4499" dirty="0">
                <a:solidFill>
                  <a:srgbClr val="394D57"/>
                </a:solidFill>
                <a:latin typeface="Roboto Condensed Bold"/>
              </a:rPr>
              <a:t> </a:t>
            </a:r>
            <a:r>
              <a:rPr lang="en-US" sz="4499" dirty="0" err="1">
                <a:solidFill>
                  <a:srgbClr val="394D57"/>
                </a:solidFill>
                <a:latin typeface="Roboto Condensed Bold"/>
              </a:rPr>
              <a:t>với</a:t>
            </a:r>
            <a:r>
              <a:rPr lang="en-US" sz="4499" dirty="0">
                <a:solidFill>
                  <a:srgbClr val="394D57"/>
                </a:solidFill>
                <a:latin typeface="Roboto Condensed Bold"/>
              </a:rPr>
              <a:t> </a:t>
            </a:r>
            <a:r>
              <a:rPr lang="en-US" sz="4499" dirty="0" err="1">
                <a:solidFill>
                  <a:srgbClr val="394D57"/>
                </a:solidFill>
                <a:latin typeface="Roboto Condensed Bold"/>
              </a:rPr>
              <a:t>cõi</a:t>
            </a:r>
            <a:r>
              <a:rPr lang="en-US" sz="4499" dirty="0">
                <a:solidFill>
                  <a:srgbClr val="394D57"/>
                </a:solidFill>
                <a:latin typeface="Roboto Condensed Bold"/>
              </a:rPr>
              <a:t> </a:t>
            </a:r>
            <a:r>
              <a:rPr lang="en-US" sz="4499" dirty="0" err="1">
                <a:solidFill>
                  <a:srgbClr val="394D57"/>
                </a:solidFill>
                <a:latin typeface="Roboto Condensed Bold"/>
              </a:rPr>
              <a:t>âm</a:t>
            </a:r>
            <a:r>
              <a:rPr lang="en-US" sz="4499" dirty="0">
                <a:solidFill>
                  <a:srgbClr val="394D57"/>
                </a:solidFill>
                <a:latin typeface="Roboto Condensed Bold"/>
              </a:rPr>
              <a:t> </a:t>
            </a:r>
            <a:r>
              <a:rPr lang="en-US" sz="4499" dirty="0" err="1">
                <a:solidFill>
                  <a:srgbClr val="394D57"/>
                </a:solidFill>
                <a:latin typeface="Roboto Condensed Bold"/>
              </a:rPr>
              <a:t>hoặc</a:t>
            </a:r>
            <a:r>
              <a:rPr lang="en-US" sz="4499" dirty="0">
                <a:solidFill>
                  <a:srgbClr val="394D57"/>
                </a:solidFill>
                <a:latin typeface="Roboto Condensed Bold"/>
              </a:rPr>
              <a:t> </a:t>
            </a:r>
            <a:r>
              <a:rPr lang="en-US" sz="4499" dirty="0" err="1">
                <a:solidFill>
                  <a:srgbClr val="394D57"/>
                </a:solidFill>
                <a:latin typeface="Roboto Condensed Bold"/>
              </a:rPr>
              <a:t>cõi</a:t>
            </a:r>
            <a:r>
              <a:rPr lang="en-US" sz="4499" dirty="0">
                <a:solidFill>
                  <a:srgbClr val="394D57"/>
                </a:solidFill>
                <a:latin typeface="Roboto Condensed Bold"/>
              </a:rPr>
              <a:t> </a:t>
            </a:r>
            <a:r>
              <a:rPr lang="en-US" sz="4499" dirty="0" err="1">
                <a:solidFill>
                  <a:srgbClr val="394D57"/>
                </a:solidFill>
                <a:latin typeface="Roboto Condensed Bold"/>
              </a:rPr>
              <a:t>tiên</a:t>
            </a:r>
            <a:r>
              <a:rPr lang="en-US" sz="4499" dirty="0">
                <a:solidFill>
                  <a:srgbClr val="394D57"/>
                </a:solidFill>
                <a:latin typeface="Roboto Condensed"/>
              </a:rPr>
              <a:t> (</a:t>
            </a:r>
            <a:r>
              <a:rPr lang="en-US" sz="4499" dirty="0" err="1">
                <a:solidFill>
                  <a:srgbClr val="394D57"/>
                </a:solidFill>
                <a:latin typeface="Roboto Condensed"/>
              </a:rPr>
              <a:t>biểu</a:t>
            </a:r>
            <a:r>
              <a:rPr lang="en-US" sz="4499" dirty="0">
                <a:solidFill>
                  <a:srgbClr val="394D57"/>
                </a:solidFill>
                <a:latin typeface="Roboto Condensed"/>
              </a:rPr>
              <a:t> </a:t>
            </a:r>
            <a:r>
              <a:rPr lang="en-US" sz="4499" dirty="0" err="1">
                <a:solidFill>
                  <a:srgbClr val="394D57"/>
                </a:solidFill>
                <a:latin typeface="Roboto Condensed"/>
              </a:rPr>
              <a:t>hiện</a:t>
            </a:r>
            <a:r>
              <a:rPr lang="en-US" sz="4499" dirty="0">
                <a:solidFill>
                  <a:srgbClr val="394D57"/>
                </a:solidFill>
                <a:latin typeface="Roboto Condensed"/>
              </a:rPr>
              <a:t> qua </a:t>
            </a:r>
            <a:r>
              <a:rPr lang="en-US" sz="4499" dirty="0" err="1">
                <a:solidFill>
                  <a:srgbClr val="394D57"/>
                </a:solidFill>
                <a:latin typeface="Roboto Condensed"/>
              </a:rPr>
              <a:t>nhịp</a:t>
            </a:r>
            <a:r>
              <a:rPr lang="en-US" sz="4499" dirty="0">
                <a:solidFill>
                  <a:srgbClr val="394D57"/>
                </a:solidFill>
                <a:latin typeface="Roboto Condensed"/>
              </a:rPr>
              <a:t> </a:t>
            </a:r>
            <a:r>
              <a:rPr lang="en-US" sz="4499" dirty="0" err="1">
                <a:solidFill>
                  <a:srgbClr val="394D57"/>
                </a:solidFill>
                <a:latin typeface="Roboto Condensed"/>
              </a:rPr>
              <a:t>độ</a:t>
            </a:r>
            <a:r>
              <a:rPr lang="en-US" sz="4499" dirty="0">
                <a:solidFill>
                  <a:srgbClr val="394D57"/>
                </a:solidFill>
                <a:latin typeface="Roboto Condensed"/>
              </a:rPr>
              <a:t> </a:t>
            </a:r>
            <a:r>
              <a:rPr lang="en-US" sz="4499" dirty="0" err="1">
                <a:solidFill>
                  <a:srgbClr val="394D57"/>
                </a:solidFill>
                <a:latin typeface="Roboto Condensed"/>
              </a:rPr>
              <a:t>nhanh</a:t>
            </a:r>
            <a:r>
              <a:rPr lang="en-US" sz="4499" dirty="0">
                <a:solidFill>
                  <a:srgbClr val="394D57"/>
                </a:solidFill>
                <a:latin typeface="Roboto Condensed"/>
              </a:rPr>
              <a:t> </a:t>
            </a:r>
            <a:r>
              <a:rPr lang="en-US" sz="4499" dirty="0" err="1">
                <a:solidFill>
                  <a:srgbClr val="394D57"/>
                </a:solidFill>
                <a:latin typeface="Roboto Condensed"/>
              </a:rPr>
              <a:t>chậm</a:t>
            </a:r>
            <a:r>
              <a:rPr lang="en-US" sz="4499" dirty="0">
                <a:solidFill>
                  <a:srgbClr val="394D57"/>
                </a:solidFill>
                <a:latin typeface="Roboto Condensed"/>
              </a:rPr>
              <a:t> </a:t>
            </a:r>
            <a:r>
              <a:rPr lang="en-US" sz="4499" dirty="0" err="1">
                <a:solidFill>
                  <a:srgbClr val="394D57"/>
                </a:solidFill>
                <a:latin typeface="Roboto Condensed"/>
              </a:rPr>
              <a:t>của</a:t>
            </a:r>
            <a:r>
              <a:rPr lang="en-US" sz="4499" dirty="0">
                <a:solidFill>
                  <a:srgbClr val="394D57"/>
                </a:solidFill>
                <a:latin typeface="Roboto Condensed"/>
              </a:rPr>
              <a:t> </a:t>
            </a:r>
            <a:r>
              <a:rPr lang="en-US" sz="4499" dirty="0" err="1">
                <a:solidFill>
                  <a:srgbClr val="394D57"/>
                </a:solidFill>
                <a:latin typeface="Roboto Condensed"/>
              </a:rPr>
              <a:t>thời</a:t>
            </a:r>
            <a:r>
              <a:rPr lang="en-US" sz="4499" dirty="0">
                <a:solidFill>
                  <a:srgbClr val="394D57"/>
                </a:solidFill>
                <a:latin typeface="Roboto Condensed"/>
              </a:rPr>
              <a:t> </a:t>
            </a:r>
            <a:r>
              <a:rPr lang="en-US" sz="4499" dirty="0" err="1">
                <a:solidFill>
                  <a:srgbClr val="394D57"/>
                </a:solidFill>
                <a:latin typeface="Roboto Condensed"/>
              </a:rPr>
              <a:t>gian</a:t>
            </a:r>
            <a:r>
              <a:rPr lang="en-US" sz="4499" dirty="0">
                <a:solidFill>
                  <a:srgbClr val="394D57"/>
                </a:solidFill>
                <a:latin typeface="Roboto Condensed"/>
              </a:rPr>
              <a:t>); con </a:t>
            </a:r>
            <a:r>
              <a:rPr lang="en-US" sz="4499" dirty="0" err="1">
                <a:solidFill>
                  <a:srgbClr val="394D57"/>
                </a:solidFill>
                <a:latin typeface="Roboto Condensed"/>
              </a:rPr>
              <a:t>người</a:t>
            </a:r>
            <a:r>
              <a:rPr lang="en-US" sz="4499" dirty="0">
                <a:solidFill>
                  <a:srgbClr val="394D57"/>
                </a:solidFill>
                <a:latin typeface="Roboto Condensed"/>
              </a:rPr>
              <a:t> </a:t>
            </a:r>
            <a:r>
              <a:rPr lang="en-US" sz="4499" dirty="0" err="1">
                <a:solidFill>
                  <a:srgbClr val="394D57"/>
                </a:solidFill>
                <a:latin typeface="Roboto Condensed"/>
              </a:rPr>
              <a:t>có</a:t>
            </a:r>
            <a:r>
              <a:rPr lang="en-US" sz="4499" dirty="0">
                <a:solidFill>
                  <a:srgbClr val="394D57"/>
                </a:solidFill>
                <a:latin typeface="Roboto Condensed"/>
              </a:rPr>
              <a:t> </a:t>
            </a:r>
            <a:r>
              <a:rPr lang="en-US" sz="4499" dirty="0" err="1">
                <a:solidFill>
                  <a:srgbClr val="394D57"/>
                </a:solidFill>
                <a:latin typeface="Roboto Condensed"/>
              </a:rPr>
              <a:t>thể</a:t>
            </a:r>
            <a:r>
              <a:rPr lang="en-US" sz="4499" dirty="0">
                <a:solidFill>
                  <a:srgbClr val="394D57"/>
                </a:solidFill>
                <a:latin typeface="Roboto Condensed"/>
              </a:rPr>
              <a:t> </a:t>
            </a:r>
            <a:r>
              <a:rPr lang="en-US" sz="4499" dirty="0" err="1">
                <a:solidFill>
                  <a:srgbClr val="394D57"/>
                </a:solidFill>
                <a:latin typeface="Roboto Condensed"/>
              </a:rPr>
              <a:t>sống</a:t>
            </a:r>
            <a:r>
              <a:rPr lang="en-US" sz="4499" dirty="0">
                <a:solidFill>
                  <a:srgbClr val="394D57"/>
                </a:solidFill>
                <a:latin typeface="Roboto Condensed"/>
              </a:rPr>
              <a:t> </a:t>
            </a:r>
            <a:r>
              <a:rPr lang="en-US" sz="4499" dirty="0" err="1">
                <a:solidFill>
                  <a:srgbClr val="394D57"/>
                </a:solidFill>
                <a:latin typeface="Roboto Condensed"/>
              </a:rPr>
              <a:t>nhiều</a:t>
            </a:r>
            <a:r>
              <a:rPr lang="en-US" sz="4499" dirty="0">
                <a:solidFill>
                  <a:srgbClr val="394D57"/>
                </a:solidFill>
                <a:latin typeface="Roboto Condensed"/>
              </a:rPr>
              <a:t> </a:t>
            </a:r>
            <a:r>
              <a:rPr lang="en-US" sz="4499" dirty="0" err="1">
                <a:solidFill>
                  <a:srgbClr val="394D57"/>
                </a:solidFill>
                <a:latin typeface="Roboto Condensed"/>
              </a:rPr>
              <a:t>đời</a:t>
            </a:r>
            <a:r>
              <a:rPr lang="en-US" sz="4499" dirty="0">
                <a:solidFill>
                  <a:srgbClr val="394D57"/>
                </a:solidFill>
                <a:latin typeface="Roboto Condensed"/>
              </a:rPr>
              <a:t>, </a:t>
            </a:r>
            <a:r>
              <a:rPr lang="en-US" sz="4499" dirty="0" err="1">
                <a:solidFill>
                  <a:srgbClr val="394D57"/>
                </a:solidFill>
                <a:latin typeface="Roboto Condensed"/>
              </a:rPr>
              <a:t>nhiều</a:t>
            </a:r>
            <a:r>
              <a:rPr lang="en-US" sz="4499" dirty="0">
                <a:solidFill>
                  <a:srgbClr val="394D57"/>
                </a:solidFill>
                <a:latin typeface="Roboto Condensed"/>
              </a:rPr>
              <a:t> </a:t>
            </a:r>
            <a:r>
              <a:rPr lang="en-US" sz="4499" dirty="0" err="1">
                <a:solidFill>
                  <a:srgbClr val="394D57"/>
                </a:solidFill>
                <a:latin typeface="Roboto Condensed"/>
              </a:rPr>
              <a:t>cuộc</a:t>
            </a:r>
            <a:r>
              <a:rPr lang="en-US" sz="4499" dirty="0">
                <a:solidFill>
                  <a:srgbClr val="394D57"/>
                </a:solidFill>
                <a:latin typeface="Roboto Condensed"/>
              </a:rPr>
              <a:t> </a:t>
            </a:r>
            <a:r>
              <a:rPr lang="en-US" sz="4499" dirty="0" err="1">
                <a:solidFill>
                  <a:srgbClr val="394D57"/>
                </a:solidFill>
                <a:latin typeface="Roboto Condensed"/>
              </a:rPr>
              <a:t>đời</a:t>
            </a:r>
            <a:r>
              <a:rPr lang="en-US" sz="4499" dirty="0">
                <a:solidFill>
                  <a:srgbClr val="394D57"/>
                </a:solidFill>
                <a:latin typeface="Roboto Condensed"/>
              </a:rPr>
              <a:t> </a:t>
            </a:r>
            <a:r>
              <a:rPr lang="en-US" sz="4499" dirty="0" err="1">
                <a:solidFill>
                  <a:srgbClr val="394D57"/>
                </a:solidFill>
                <a:latin typeface="Roboto Condensed"/>
              </a:rPr>
              <a:t>hoặc</a:t>
            </a:r>
            <a:r>
              <a:rPr lang="en-US" sz="4499" dirty="0">
                <a:solidFill>
                  <a:srgbClr val="394D57"/>
                </a:solidFill>
                <a:latin typeface="Roboto Condensed"/>
              </a:rPr>
              <a:t> </a:t>
            </a:r>
            <a:r>
              <a:rPr lang="en-US" sz="4499" dirty="0" err="1">
                <a:solidFill>
                  <a:srgbClr val="394D57"/>
                </a:solidFill>
                <a:latin typeface="Roboto Condensed"/>
              </a:rPr>
              <a:t>sống</a:t>
            </a:r>
            <a:r>
              <a:rPr lang="en-US" sz="4499" dirty="0">
                <a:solidFill>
                  <a:srgbClr val="394D57"/>
                </a:solidFill>
                <a:latin typeface="Roboto Condensed"/>
              </a:rPr>
              <a:t> </a:t>
            </a:r>
            <a:r>
              <a:rPr lang="en-US" sz="4499" dirty="0" err="1">
                <a:solidFill>
                  <a:srgbClr val="394D57"/>
                </a:solidFill>
                <a:latin typeface="Roboto Condensed"/>
              </a:rPr>
              <a:t>nhờ</a:t>
            </a:r>
            <a:r>
              <a:rPr lang="en-US" sz="4499" dirty="0">
                <a:solidFill>
                  <a:srgbClr val="394D57"/>
                </a:solidFill>
                <a:latin typeface="Roboto Condensed"/>
              </a:rPr>
              <a:t> </a:t>
            </a:r>
            <a:r>
              <a:rPr lang="en-US" sz="4499" dirty="0" err="1">
                <a:solidFill>
                  <a:srgbClr val="394D57"/>
                </a:solidFill>
                <a:latin typeface="Roboto Condensed"/>
              </a:rPr>
              <a:t>các</a:t>
            </a:r>
            <a:r>
              <a:rPr lang="en-US" sz="4499" dirty="0">
                <a:solidFill>
                  <a:srgbClr val="394D57"/>
                </a:solidFill>
                <a:latin typeface="Roboto Condensed"/>
              </a:rPr>
              <a:t> </a:t>
            </a:r>
            <a:r>
              <a:rPr lang="en-US" sz="4499" dirty="0" err="1">
                <a:solidFill>
                  <a:srgbClr val="394D57"/>
                </a:solidFill>
                <a:latin typeface="Roboto Condensed"/>
              </a:rPr>
              <a:t>phép</a:t>
            </a:r>
            <a:r>
              <a:rPr lang="en-US" sz="4499" dirty="0">
                <a:solidFill>
                  <a:srgbClr val="394D57"/>
                </a:solidFill>
                <a:latin typeface="Roboto Condensed"/>
              </a:rPr>
              <a:t> </a:t>
            </a:r>
            <a:r>
              <a:rPr lang="en-US" sz="4499" dirty="0" err="1">
                <a:solidFill>
                  <a:srgbClr val="394D57"/>
                </a:solidFill>
                <a:latin typeface="Roboto Condensed"/>
              </a:rPr>
              <a:t>thuật</a:t>
            </a:r>
            <a:r>
              <a:rPr lang="en-US" sz="4499" dirty="0">
                <a:solidFill>
                  <a:srgbClr val="394D57"/>
                </a:solidFill>
                <a:latin typeface="Roboto Condensed"/>
              </a:rPr>
              <a:t> </a:t>
            </a:r>
            <a:r>
              <a:rPr lang="en-US" sz="4499" dirty="0" err="1">
                <a:solidFill>
                  <a:srgbClr val="394D57"/>
                </a:solidFill>
                <a:latin typeface="Roboto Condensed"/>
              </a:rPr>
              <a:t>kì</a:t>
            </a:r>
            <a:r>
              <a:rPr lang="en-US" sz="4499" dirty="0">
                <a:solidFill>
                  <a:srgbClr val="394D57"/>
                </a:solidFill>
                <a:latin typeface="Roboto Condensed"/>
              </a:rPr>
              <a:t> </a:t>
            </a:r>
            <a:r>
              <a:rPr lang="en-US" sz="4499" dirty="0" err="1">
                <a:solidFill>
                  <a:srgbClr val="394D57"/>
                </a:solidFill>
                <a:latin typeface="Roboto Condensed"/>
              </a:rPr>
              <a:t>ảo</a:t>
            </a:r>
            <a:r>
              <a:rPr lang="en-US" sz="4499" dirty="0">
                <a:solidFill>
                  <a:srgbClr val="394D57"/>
                </a:solidFill>
                <a:latin typeface="Roboto Condensed"/>
              </a:rPr>
              <a:t>.</a:t>
            </a:r>
          </a:p>
        </p:txBody>
      </p:sp>
      <p:sp>
        <p:nvSpPr>
          <p:cNvPr id="5" name="TextBox 5"/>
          <p:cNvSpPr txBox="1"/>
          <p:nvPr/>
        </p:nvSpPr>
        <p:spPr>
          <a:xfrm>
            <a:off x="-378458" y="356907"/>
            <a:ext cx="12781843" cy="1210237"/>
          </a:xfrm>
          <a:prstGeom prst="rect">
            <a:avLst/>
          </a:prstGeom>
        </p:spPr>
        <p:txBody>
          <a:bodyPr lIns="0" tIns="0" rIns="0" bIns="0" rtlCol="0" anchor="t">
            <a:spAutoFit/>
          </a:bodyPr>
          <a:lstStyle/>
          <a:p>
            <a:pPr algn="ctr">
              <a:lnSpc>
                <a:spcPts val="9939"/>
              </a:lnSpc>
            </a:pPr>
            <a:r>
              <a:rPr lang="en-US" sz="7099">
                <a:solidFill>
                  <a:srgbClr val="535254"/>
                </a:solidFill>
                <a:latin typeface="Fraunces Bold"/>
              </a:rPr>
              <a:t>I. TRI THỨC ĐỌC HIỂU</a:t>
            </a:r>
          </a:p>
        </p:txBody>
      </p:sp>
      <p:sp>
        <p:nvSpPr>
          <p:cNvPr id="6" name="Freeform 6"/>
          <p:cNvSpPr/>
          <p:nvPr/>
        </p:nvSpPr>
        <p:spPr>
          <a:xfrm>
            <a:off x="11649455" y="278162"/>
            <a:ext cx="3091500" cy="1288981"/>
          </a:xfrm>
          <a:custGeom>
            <a:avLst/>
            <a:gdLst/>
            <a:ahLst/>
            <a:cxnLst/>
            <a:rect l="l" t="t" r="r" b="b"/>
            <a:pathLst>
              <a:path w="3091500" h="1288981">
                <a:moveTo>
                  <a:pt x="0" y="0"/>
                </a:moveTo>
                <a:lnTo>
                  <a:pt x="3091500" y="0"/>
                </a:lnTo>
                <a:lnTo>
                  <a:pt x="3091500" y="1288981"/>
                </a:lnTo>
                <a:lnTo>
                  <a:pt x="0" y="12889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2793034" y="1686212"/>
            <a:ext cx="6868097" cy="896621"/>
          </a:xfrm>
          <a:prstGeom prst="rect">
            <a:avLst/>
          </a:prstGeom>
        </p:spPr>
        <p:txBody>
          <a:bodyPr lIns="0" tIns="0" rIns="0" bIns="0" rtlCol="0" anchor="t">
            <a:spAutoFit/>
          </a:bodyPr>
          <a:lstStyle/>
          <a:p>
            <a:pPr algn="just">
              <a:lnSpc>
                <a:spcPts val="7279"/>
              </a:lnSpc>
              <a:spcBef>
                <a:spcPct val="0"/>
              </a:spcBef>
            </a:pPr>
            <a:r>
              <a:rPr lang="en-US" sz="5199">
                <a:solidFill>
                  <a:srgbClr val="8E5F56"/>
                </a:solidFill>
                <a:latin typeface="Roboto Condensed Bold"/>
              </a:rPr>
              <a:t>THỜI GIAN TRUYỀN KÌ</a:t>
            </a:r>
          </a:p>
        </p:txBody>
      </p:sp>
      <p:sp>
        <p:nvSpPr>
          <p:cNvPr id="8" name="Freeform 8"/>
          <p:cNvSpPr/>
          <p:nvPr/>
        </p:nvSpPr>
        <p:spPr>
          <a:xfrm>
            <a:off x="15196500" y="6806669"/>
            <a:ext cx="3091500" cy="1288981"/>
          </a:xfrm>
          <a:custGeom>
            <a:avLst/>
            <a:gdLst/>
            <a:ahLst/>
            <a:cxnLst/>
            <a:rect l="l" t="t" r="r" b="b"/>
            <a:pathLst>
              <a:path w="3091500" h="1288981">
                <a:moveTo>
                  <a:pt x="0" y="0"/>
                </a:moveTo>
                <a:lnTo>
                  <a:pt x="3091500" y="0"/>
                </a:lnTo>
                <a:lnTo>
                  <a:pt x="3091500" y="1288981"/>
                </a:lnTo>
                <a:lnTo>
                  <a:pt x="0" y="12889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TextBox 9"/>
          <p:cNvSpPr txBox="1"/>
          <p:nvPr/>
        </p:nvSpPr>
        <p:spPr>
          <a:xfrm>
            <a:off x="-57150" y="5966130"/>
            <a:ext cx="14121286" cy="4724400"/>
          </a:xfrm>
          <a:prstGeom prst="rect">
            <a:avLst/>
          </a:prstGeom>
        </p:spPr>
        <p:txBody>
          <a:bodyPr lIns="0" tIns="0" rIns="0" bIns="0" rtlCol="0" anchor="t">
            <a:spAutoFit/>
          </a:bodyPr>
          <a:lstStyle/>
          <a:p>
            <a:pPr marL="971548" lvl="1" indent="-485774" algn="just">
              <a:lnSpc>
                <a:spcPts val="6299"/>
              </a:lnSpc>
              <a:buFont typeface="Arial"/>
              <a:buChar char="•"/>
            </a:pPr>
            <a:r>
              <a:rPr lang="en-US" sz="4499" dirty="0" err="1">
                <a:solidFill>
                  <a:srgbClr val="394D57"/>
                </a:solidFill>
                <a:latin typeface="Roboto Condensed"/>
              </a:rPr>
              <a:t>Thời</a:t>
            </a:r>
            <a:r>
              <a:rPr lang="en-US" sz="4499" dirty="0">
                <a:solidFill>
                  <a:srgbClr val="394D57"/>
                </a:solidFill>
                <a:latin typeface="Roboto Condensed"/>
              </a:rPr>
              <a:t> </a:t>
            </a:r>
            <a:r>
              <a:rPr lang="en-US" sz="4499" dirty="0" err="1">
                <a:solidFill>
                  <a:srgbClr val="394D57"/>
                </a:solidFill>
                <a:latin typeface="Roboto Condensed"/>
              </a:rPr>
              <a:t>gian</a:t>
            </a:r>
            <a:r>
              <a:rPr lang="en-US" sz="4499" dirty="0">
                <a:solidFill>
                  <a:srgbClr val="394D57"/>
                </a:solidFill>
                <a:latin typeface="Roboto Condensed"/>
              </a:rPr>
              <a:t> </a:t>
            </a:r>
            <a:r>
              <a:rPr lang="en-US" sz="4499" dirty="0" err="1">
                <a:solidFill>
                  <a:srgbClr val="394D57"/>
                </a:solidFill>
                <a:latin typeface="Roboto Condensed"/>
              </a:rPr>
              <a:t>thực</a:t>
            </a:r>
            <a:r>
              <a:rPr lang="en-US" sz="4499" dirty="0">
                <a:solidFill>
                  <a:srgbClr val="394D57"/>
                </a:solidFill>
                <a:latin typeface="Roboto Condensed"/>
              </a:rPr>
              <a:t> </a:t>
            </a:r>
            <a:r>
              <a:rPr lang="en-US" sz="4499" dirty="0" err="1">
                <a:solidFill>
                  <a:srgbClr val="394D57"/>
                </a:solidFill>
                <a:latin typeface="Roboto Condensed"/>
              </a:rPr>
              <a:t>và</a:t>
            </a:r>
            <a:r>
              <a:rPr lang="en-US" sz="4499" dirty="0">
                <a:solidFill>
                  <a:srgbClr val="394D57"/>
                </a:solidFill>
                <a:latin typeface="Roboto Condensed"/>
              </a:rPr>
              <a:t> </a:t>
            </a:r>
            <a:r>
              <a:rPr lang="en-US" sz="4499" dirty="0" err="1">
                <a:solidFill>
                  <a:srgbClr val="394D57"/>
                </a:solidFill>
                <a:latin typeface="Roboto Condensed"/>
              </a:rPr>
              <a:t>thời</a:t>
            </a:r>
            <a:r>
              <a:rPr lang="en-US" sz="4499" dirty="0">
                <a:solidFill>
                  <a:srgbClr val="394D57"/>
                </a:solidFill>
                <a:latin typeface="Roboto Condensed"/>
              </a:rPr>
              <a:t> </a:t>
            </a:r>
            <a:r>
              <a:rPr lang="en-US" sz="4499" dirty="0" err="1">
                <a:solidFill>
                  <a:srgbClr val="394D57"/>
                </a:solidFill>
                <a:latin typeface="Roboto Condensed"/>
              </a:rPr>
              <a:t>gian</a:t>
            </a:r>
            <a:r>
              <a:rPr lang="en-US" sz="4499" dirty="0">
                <a:solidFill>
                  <a:srgbClr val="394D57"/>
                </a:solidFill>
                <a:latin typeface="Roboto Condensed"/>
              </a:rPr>
              <a:t> </a:t>
            </a:r>
            <a:r>
              <a:rPr lang="en-US" sz="4499" dirty="0" err="1">
                <a:solidFill>
                  <a:srgbClr val="394D57"/>
                </a:solidFill>
                <a:latin typeface="Roboto Condensed"/>
              </a:rPr>
              <a:t>kì</a:t>
            </a:r>
            <a:r>
              <a:rPr lang="en-US" sz="4499" dirty="0">
                <a:solidFill>
                  <a:srgbClr val="394D57"/>
                </a:solidFill>
                <a:latin typeface="Roboto Condensed"/>
              </a:rPr>
              <a:t> </a:t>
            </a:r>
            <a:r>
              <a:rPr lang="en-US" sz="4499" dirty="0" err="1">
                <a:solidFill>
                  <a:srgbClr val="394D57"/>
                </a:solidFill>
                <a:latin typeface="Roboto Condensed"/>
              </a:rPr>
              <a:t>ảo</a:t>
            </a:r>
            <a:r>
              <a:rPr lang="en-US" sz="4499" dirty="0">
                <a:solidFill>
                  <a:srgbClr val="394D57"/>
                </a:solidFill>
                <a:latin typeface="Roboto Condensed"/>
              </a:rPr>
              <a:t> </a:t>
            </a:r>
            <a:r>
              <a:rPr lang="en-US" sz="4499" dirty="0" err="1">
                <a:solidFill>
                  <a:srgbClr val="394D57"/>
                </a:solidFill>
                <a:latin typeface="Roboto Condensed"/>
              </a:rPr>
              <a:t>kết</a:t>
            </a:r>
            <a:r>
              <a:rPr lang="en-US" sz="4499" dirty="0">
                <a:solidFill>
                  <a:srgbClr val="394D57"/>
                </a:solidFill>
                <a:latin typeface="Roboto Condensed"/>
              </a:rPr>
              <a:t> </a:t>
            </a:r>
            <a:r>
              <a:rPr lang="en-US" sz="4499" dirty="0" err="1">
                <a:solidFill>
                  <a:srgbClr val="394D57"/>
                </a:solidFill>
                <a:latin typeface="Roboto Condensed"/>
              </a:rPr>
              <a:t>hợp</a:t>
            </a:r>
            <a:r>
              <a:rPr lang="en-US" sz="4499" dirty="0">
                <a:solidFill>
                  <a:srgbClr val="394D57"/>
                </a:solidFill>
                <a:latin typeface="Roboto Condensed"/>
              </a:rPr>
              <a:t> </a:t>
            </a:r>
            <a:r>
              <a:rPr lang="en-US" sz="4499" dirty="0" err="1">
                <a:solidFill>
                  <a:srgbClr val="394D57"/>
                </a:solidFill>
                <a:latin typeface="Roboto Condensed"/>
              </a:rPr>
              <a:t>chặt</a:t>
            </a:r>
            <a:r>
              <a:rPr lang="en-US" sz="4499" dirty="0">
                <a:solidFill>
                  <a:srgbClr val="394D57"/>
                </a:solidFill>
                <a:latin typeface="Roboto Condensed"/>
              </a:rPr>
              <a:t> </a:t>
            </a:r>
            <a:r>
              <a:rPr lang="en-US" sz="4499" dirty="0" err="1">
                <a:solidFill>
                  <a:srgbClr val="394D57"/>
                </a:solidFill>
                <a:latin typeface="Roboto Condensed"/>
              </a:rPr>
              <a:t>chẽ</a:t>
            </a:r>
            <a:r>
              <a:rPr lang="en-US" sz="4499" dirty="0">
                <a:solidFill>
                  <a:srgbClr val="394D57"/>
                </a:solidFill>
                <a:latin typeface="Roboto Condensed"/>
              </a:rPr>
              <a:t>. </a:t>
            </a:r>
            <a:r>
              <a:rPr lang="en-US" sz="4499" dirty="0" err="1">
                <a:solidFill>
                  <a:srgbClr val="394D57"/>
                </a:solidFill>
                <a:latin typeface="Roboto Condensed"/>
              </a:rPr>
              <a:t>Thời</a:t>
            </a:r>
            <a:r>
              <a:rPr lang="en-US" sz="4499" dirty="0">
                <a:solidFill>
                  <a:srgbClr val="394D57"/>
                </a:solidFill>
                <a:latin typeface="Roboto Condensed"/>
              </a:rPr>
              <a:t> </a:t>
            </a:r>
            <a:r>
              <a:rPr lang="en-US" sz="4499" dirty="0" err="1">
                <a:solidFill>
                  <a:srgbClr val="394D57"/>
                </a:solidFill>
                <a:latin typeface="Roboto Condensed"/>
              </a:rPr>
              <a:t>gian</a:t>
            </a:r>
            <a:r>
              <a:rPr lang="en-US" sz="4499" dirty="0">
                <a:solidFill>
                  <a:srgbClr val="394D57"/>
                </a:solidFill>
                <a:latin typeface="Roboto Condensed"/>
              </a:rPr>
              <a:t> </a:t>
            </a:r>
            <a:r>
              <a:rPr lang="en-US" sz="4499" dirty="0" err="1">
                <a:solidFill>
                  <a:srgbClr val="394D57"/>
                </a:solidFill>
                <a:latin typeface="Roboto Condensed"/>
              </a:rPr>
              <a:t>thực</a:t>
            </a:r>
            <a:r>
              <a:rPr lang="en-US" sz="4499" dirty="0">
                <a:solidFill>
                  <a:srgbClr val="394D57"/>
                </a:solidFill>
                <a:latin typeface="Roboto Condensed"/>
              </a:rPr>
              <a:t> </a:t>
            </a:r>
            <a:r>
              <a:rPr lang="en-US" sz="4499" dirty="0" err="1">
                <a:solidFill>
                  <a:srgbClr val="394D57"/>
                </a:solidFill>
                <a:latin typeface="Roboto Condensed"/>
              </a:rPr>
              <a:t>với</a:t>
            </a:r>
            <a:r>
              <a:rPr lang="en-US" sz="4499" dirty="0">
                <a:solidFill>
                  <a:srgbClr val="394D57"/>
                </a:solidFill>
                <a:latin typeface="Roboto Condensed"/>
              </a:rPr>
              <a:t> </a:t>
            </a:r>
            <a:r>
              <a:rPr lang="en-US" sz="4499" dirty="0" err="1">
                <a:solidFill>
                  <a:srgbClr val="394D57"/>
                </a:solidFill>
                <a:latin typeface="Roboto Condensed"/>
              </a:rPr>
              <a:t>các</a:t>
            </a:r>
            <a:r>
              <a:rPr lang="en-US" sz="4499" dirty="0">
                <a:solidFill>
                  <a:srgbClr val="394D57"/>
                </a:solidFill>
                <a:latin typeface="Roboto Condensed"/>
              </a:rPr>
              <a:t> </a:t>
            </a:r>
            <a:r>
              <a:rPr lang="en-US" sz="4499" dirty="0" err="1">
                <a:solidFill>
                  <a:srgbClr val="394D57"/>
                </a:solidFill>
                <a:latin typeface="Roboto Condensed"/>
              </a:rPr>
              <a:t>điểm</a:t>
            </a:r>
            <a:r>
              <a:rPr lang="en-US" sz="4499" dirty="0">
                <a:solidFill>
                  <a:srgbClr val="394D57"/>
                </a:solidFill>
                <a:latin typeface="Roboto Condensed"/>
              </a:rPr>
              <a:t> </a:t>
            </a:r>
            <a:r>
              <a:rPr lang="en-US" sz="4499" dirty="0" err="1">
                <a:solidFill>
                  <a:srgbClr val="394D57"/>
                </a:solidFill>
                <a:latin typeface="Roboto Condensed"/>
              </a:rPr>
              <a:t>mốc</a:t>
            </a:r>
            <a:r>
              <a:rPr lang="en-US" sz="4499" dirty="0">
                <a:solidFill>
                  <a:srgbClr val="394D57"/>
                </a:solidFill>
                <a:latin typeface="Roboto Condensed"/>
              </a:rPr>
              <a:t>, </a:t>
            </a:r>
            <a:r>
              <a:rPr lang="en-US" sz="4499" dirty="0" err="1">
                <a:solidFill>
                  <a:srgbClr val="394D57"/>
                </a:solidFill>
                <a:latin typeface="Roboto Condensed"/>
              </a:rPr>
              <a:t>các</a:t>
            </a:r>
            <a:r>
              <a:rPr lang="en-US" sz="4499" dirty="0">
                <a:solidFill>
                  <a:srgbClr val="394D57"/>
                </a:solidFill>
                <a:latin typeface="Roboto Condensed"/>
              </a:rPr>
              <a:t> </a:t>
            </a:r>
            <a:r>
              <a:rPr lang="en-US" sz="4499" dirty="0" err="1">
                <a:solidFill>
                  <a:srgbClr val="394D57"/>
                </a:solidFill>
                <a:latin typeface="Roboto Condensed"/>
              </a:rPr>
              <a:t>niên</a:t>
            </a:r>
            <a:r>
              <a:rPr lang="en-US" sz="4499" dirty="0">
                <a:solidFill>
                  <a:srgbClr val="394D57"/>
                </a:solidFill>
                <a:latin typeface="Roboto Condensed"/>
              </a:rPr>
              <a:t> </a:t>
            </a:r>
            <a:r>
              <a:rPr lang="en-US" sz="4499" dirty="0" err="1">
                <a:solidFill>
                  <a:srgbClr val="394D57"/>
                </a:solidFill>
                <a:latin typeface="Roboto Condensed"/>
              </a:rPr>
              <a:t>đại</a:t>
            </a:r>
            <a:r>
              <a:rPr lang="en-US" sz="4499" dirty="0">
                <a:solidFill>
                  <a:srgbClr val="394D57"/>
                </a:solidFill>
                <a:latin typeface="Roboto Condensed"/>
              </a:rPr>
              <a:t> </a:t>
            </a:r>
            <a:r>
              <a:rPr lang="en-US" sz="4499" dirty="0" err="1">
                <a:solidFill>
                  <a:srgbClr val="394D57"/>
                </a:solidFill>
                <a:latin typeface="Roboto Condensed"/>
              </a:rPr>
              <a:t>xác</a:t>
            </a:r>
            <a:r>
              <a:rPr lang="en-US" sz="4499" dirty="0">
                <a:solidFill>
                  <a:srgbClr val="394D57"/>
                </a:solidFill>
                <a:latin typeface="Roboto Condensed"/>
              </a:rPr>
              <a:t> </a:t>
            </a:r>
            <a:r>
              <a:rPr lang="en-US" sz="4499" dirty="0" err="1">
                <a:solidFill>
                  <a:srgbClr val="394D57"/>
                </a:solidFill>
                <a:latin typeface="Roboto Condensed"/>
              </a:rPr>
              <a:t>định</a:t>
            </a:r>
            <a:r>
              <a:rPr lang="en-US" sz="4499" dirty="0">
                <a:solidFill>
                  <a:srgbClr val="394D57"/>
                </a:solidFill>
                <a:latin typeface="Roboto Condensed"/>
              </a:rPr>
              <a:t> </a:t>
            </a:r>
            <a:r>
              <a:rPr lang="en-US" sz="4499" dirty="0" err="1">
                <a:solidFill>
                  <a:srgbClr val="394D57"/>
                </a:solidFill>
                <a:latin typeface="Roboto Condensed"/>
              </a:rPr>
              <a:t>góp</a:t>
            </a:r>
            <a:r>
              <a:rPr lang="en-US" sz="4499" dirty="0">
                <a:solidFill>
                  <a:srgbClr val="394D57"/>
                </a:solidFill>
                <a:latin typeface="Roboto Condensed"/>
              </a:rPr>
              <a:t> </a:t>
            </a:r>
            <a:r>
              <a:rPr lang="en-US" sz="4499" dirty="0" err="1">
                <a:solidFill>
                  <a:srgbClr val="394D57"/>
                </a:solidFill>
                <a:latin typeface="Roboto Condensed"/>
              </a:rPr>
              <a:t>phần</a:t>
            </a:r>
            <a:r>
              <a:rPr lang="en-US" sz="4499" dirty="0">
                <a:solidFill>
                  <a:srgbClr val="394D57"/>
                </a:solidFill>
                <a:latin typeface="Roboto Condensed"/>
              </a:rPr>
              <a:t> </a:t>
            </a:r>
            <a:r>
              <a:rPr lang="en-US" sz="4499" dirty="0" err="1">
                <a:solidFill>
                  <a:srgbClr val="394D57"/>
                </a:solidFill>
                <a:latin typeface="Roboto Condensed"/>
              </a:rPr>
              <a:t>tạo</a:t>
            </a:r>
            <a:r>
              <a:rPr lang="en-US" sz="4499" dirty="0">
                <a:solidFill>
                  <a:srgbClr val="394D57"/>
                </a:solidFill>
                <a:latin typeface="Roboto Condensed"/>
              </a:rPr>
              <a:t> </a:t>
            </a:r>
            <a:r>
              <a:rPr lang="en-US" sz="4499" dirty="0" err="1">
                <a:solidFill>
                  <a:srgbClr val="394D57"/>
                </a:solidFill>
                <a:latin typeface="Roboto Condensed"/>
              </a:rPr>
              <a:t>nên</a:t>
            </a:r>
            <a:r>
              <a:rPr lang="en-US" sz="4499" dirty="0">
                <a:solidFill>
                  <a:srgbClr val="394D57"/>
                </a:solidFill>
                <a:latin typeface="Roboto Condensed"/>
              </a:rPr>
              <a:t> </a:t>
            </a:r>
            <a:r>
              <a:rPr lang="en-US" sz="4499" dirty="0" err="1">
                <a:solidFill>
                  <a:srgbClr val="394D57"/>
                </a:solidFill>
                <a:latin typeface="Roboto Condensed"/>
              </a:rPr>
              <a:t>giá</a:t>
            </a:r>
            <a:r>
              <a:rPr lang="en-US" sz="4499" dirty="0">
                <a:solidFill>
                  <a:srgbClr val="394D57"/>
                </a:solidFill>
                <a:latin typeface="Roboto Condensed"/>
              </a:rPr>
              <a:t> </a:t>
            </a:r>
            <a:r>
              <a:rPr lang="en-US" sz="4499" dirty="0" err="1">
                <a:solidFill>
                  <a:srgbClr val="394D57"/>
                </a:solidFill>
                <a:latin typeface="Roboto Condensed"/>
              </a:rPr>
              <a:t>trị</a:t>
            </a:r>
            <a:r>
              <a:rPr lang="en-US" sz="4499" dirty="0">
                <a:solidFill>
                  <a:srgbClr val="394D57"/>
                </a:solidFill>
                <a:latin typeface="Roboto Condensed"/>
              </a:rPr>
              <a:t> </a:t>
            </a:r>
            <a:r>
              <a:rPr lang="en-US" sz="4499" dirty="0" err="1">
                <a:solidFill>
                  <a:srgbClr val="394D57"/>
                </a:solidFill>
                <a:latin typeface="Roboto Condensed"/>
              </a:rPr>
              <a:t>hiện</a:t>
            </a:r>
            <a:r>
              <a:rPr lang="en-US" sz="4499" dirty="0">
                <a:solidFill>
                  <a:srgbClr val="394D57"/>
                </a:solidFill>
                <a:latin typeface="Roboto Condensed"/>
              </a:rPr>
              <a:t> </a:t>
            </a:r>
            <a:r>
              <a:rPr lang="en-US" sz="4499" dirty="0" err="1">
                <a:solidFill>
                  <a:srgbClr val="394D57"/>
                </a:solidFill>
                <a:latin typeface="Roboto Condensed"/>
              </a:rPr>
              <a:t>thực</a:t>
            </a:r>
            <a:r>
              <a:rPr lang="en-US" sz="4499" dirty="0">
                <a:solidFill>
                  <a:srgbClr val="394D57"/>
                </a:solidFill>
                <a:latin typeface="Roboto Condensed"/>
              </a:rPr>
              <a:t> </a:t>
            </a:r>
            <a:r>
              <a:rPr lang="en-US" sz="4499" dirty="0" err="1">
                <a:solidFill>
                  <a:srgbClr val="394D57"/>
                </a:solidFill>
                <a:latin typeface="Roboto Condensed"/>
              </a:rPr>
              <a:t>của</a:t>
            </a:r>
            <a:r>
              <a:rPr lang="en-US" sz="4499" dirty="0">
                <a:solidFill>
                  <a:srgbClr val="394D57"/>
                </a:solidFill>
                <a:latin typeface="Roboto Condensed"/>
              </a:rPr>
              <a:t> </a:t>
            </a:r>
            <a:r>
              <a:rPr lang="en-US" sz="4499" dirty="0" err="1">
                <a:solidFill>
                  <a:srgbClr val="394D57"/>
                </a:solidFill>
                <a:latin typeface="Roboto Condensed"/>
              </a:rPr>
              <a:t>truyện</a:t>
            </a:r>
            <a:r>
              <a:rPr lang="en-US" sz="4499" dirty="0">
                <a:solidFill>
                  <a:srgbClr val="394D57"/>
                </a:solidFill>
                <a:latin typeface="Roboto Condensed"/>
              </a:rPr>
              <a:t> </a:t>
            </a:r>
            <a:r>
              <a:rPr lang="en-US" sz="4499" dirty="0" err="1">
                <a:solidFill>
                  <a:srgbClr val="394D57"/>
                </a:solidFill>
                <a:latin typeface="Roboto Condensed"/>
              </a:rPr>
              <a:t>truyền</a:t>
            </a:r>
            <a:r>
              <a:rPr lang="en-US" sz="4499" dirty="0">
                <a:solidFill>
                  <a:srgbClr val="394D57"/>
                </a:solidFill>
                <a:latin typeface="Roboto Condensed"/>
              </a:rPr>
              <a:t> </a:t>
            </a:r>
            <a:r>
              <a:rPr lang="en-US" sz="4499" dirty="0" err="1">
                <a:solidFill>
                  <a:srgbClr val="394D57"/>
                </a:solidFill>
                <a:latin typeface="Roboto Condensed"/>
              </a:rPr>
              <a:t>kì</a:t>
            </a:r>
            <a:r>
              <a:rPr lang="en-US" sz="4499" dirty="0">
                <a:solidFill>
                  <a:srgbClr val="394D57"/>
                </a:solidFill>
                <a:latin typeface="Roboto Condensed"/>
              </a:rPr>
              <a:t>. </a:t>
            </a:r>
            <a:r>
              <a:rPr lang="en-US" sz="4499" dirty="0" err="1">
                <a:solidFill>
                  <a:srgbClr val="394D57"/>
                </a:solidFill>
                <a:latin typeface="Roboto Condensed"/>
              </a:rPr>
              <a:t>Thời</a:t>
            </a:r>
            <a:r>
              <a:rPr lang="en-US" sz="4499" dirty="0">
                <a:solidFill>
                  <a:srgbClr val="394D57"/>
                </a:solidFill>
                <a:latin typeface="Roboto Condensed"/>
              </a:rPr>
              <a:t> </a:t>
            </a:r>
            <a:r>
              <a:rPr lang="en-US" sz="4499" dirty="0" err="1">
                <a:solidFill>
                  <a:srgbClr val="394D57"/>
                </a:solidFill>
                <a:latin typeface="Roboto Condensed"/>
              </a:rPr>
              <a:t>gian</a:t>
            </a:r>
            <a:r>
              <a:rPr lang="en-US" sz="4499" dirty="0">
                <a:solidFill>
                  <a:srgbClr val="394D57"/>
                </a:solidFill>
                <a:latin typeface="Roboto Condensed"/>
              </a:rPr>
              <a:t> </a:t>
            </a:r>
            <a:r>
              <a:rPr lang="en-US" sz="4499" dirty="0" err="1">
                <a:solidFill>
                  <a:srgbClr val="394D57"/>
                </a:solidFill>
                <a:latin typeface="Roboto Condensed"/>
              </a:rPr>
              <a:t>kì</a:t>
            </a:r>
            <a:r>
              <a:rPr lang="en-US" sz="4499" dirty="0">
                <a:solidFill>
                  <a:srgbClr val="394D57"/>
                </a:solidFill>
                <a:latin typeface="Roboto Condensed"/>
              </a:rPr>
              <a:t> </a:t>
            </a:r>
            <a:r>
              <a:rPr lang="en-US" sz="4499" dirty="0" err="1">
                <a:solidFill>
                  <a:srgbClr val="394D57"/>
                </a:solidFill>
                <a:latin typeface="Roboto Condensed"/>
              </a:rPr>
              <a:t>ảo</a:t>
            </a:r>
            <a:r>
              <a:rPr lang="en-US" sz="4499" dirty="0">
                <a:solidFill>
                  <a:srgbClr val="394D57"/>
                </a:solidFill>
                <a:latin typeface="Roboto Condensed"/>
              </a:rPr>
              <a:t> </a:t>
            </a:r>
            <a:r>
              <a:rPr lang="en-US" sz="4499" dirty="0" err="1">
                <a:solidFill>
                  <a:srgbClr val="394D57"/>
                </a:solidFill>
                <a:latin typeface="Roboto Condensed"/>
              </a:rPr>
              <a:t>thường</a:t>
            </a:r>
            <a:r>
              <a:rPr lang="en-US" sz="4499" dirty="0">
                <a:solidFill>
                  <a:srgbClr val="394D57"/>
                </a:solidFill>
                <a:latin typeface="Roboto Condensed"/>
              </a:rPr>
              <a:t> </a:t>
            </a:r>
            <a:r>
              <a:rPr lang="en-US" sz="4499" dirty="0" err="1">
                <a:solidFill>
                  <a:srgbClr val="394D57"/>
                </a:solidFill>
                <a:latin typeface="Roboto Condensed"/>
              </a:rPr>
              <a:t>được</a:t>
            </a:r>
            <a:r>
              <a:rPr lang="en-US" sz="4499" dirty="0">
                <a:solidFill>
                  <a:srgbClr val="394D57"/>
                </a:solidFill>
                <a:latin typeface="Roboto Condensed"/>
              </a:rPr>
              <a:t> </a:t>
            </a:r>
            <a:r>
              <a:rPr lang="en-US" sz="4499" dirty="0" err="1">
                <a:solidFill>
                  <a:srgbClr val="394D57"/>
                </a:solidFill>
                <a:latin typeface="Roboto Condensed"/>
              </a:rPr>
              <a:t>sử</a:t>
            </a:r>
            <a:r>
              <a:rPr lang="en-US" sz="4499" dirty="0">
                <a:solidFill>
                  <a:srgbClr val="394D57"/>
                </a:solidFill>
                <a:latin typeface="Roboto Condensed"/>
              </a:rPr>
              <a:t> </a:t>
            </a:r>
            <a:r>
              <a:rPr lang="en-US" sz="4499" dirty="0" err="1">
                <a:solidFill>
                  <a:srgbClr val="394D57"/>
                </a:solidFill>
                <a:latin typeface="Roboto Condensed"/>
              </a:rPr>
              <a:t>dụng</a:t>
            </a:r>
            <a:r>
              <a:rPr lang="en-US" sz="4499" dirty="0">
                <a:solidFill>
                  <a:srgbClr val="394D57"/>
                </a:solidFill>
                <a:latin typeface="Roboto Condensed"/>
              </a:rPr>
              <a:t> </a:t>
            </a:r>
            <a:r>
              <a:rPr lang="en-US" sz="4499" dirty="0" err="1">
                <a:solidFill>
                  <a:srgbClr val="394D57"/>
                </a:solidFill>
                <a:latin typeface="Roboto Condensed"/>
              </a:rPr>
              <a:t>khi</a:t>
            </a:r>
            <a:r>
              <a:rPr lang="en-US" sz="4499" dirty="0">
                <a:solidFill>
                  <a:srgbClr val="394D57"/>
                </a:solidFill>
                <a:latin typeface="Roboto Condensed"/>
              </a:rPr>
              <a:t> </a:t>
            </a:r>
            <a:r>
              <a:rPr lang="en-US" sz="4499" dirty="0" err="1">
                <a:solidFill>
                  <a:srgbClr val="394D57"/>
                </a:solidFill>
                <a:latin typeface="Roboto Condensed"/>
              </a:rPr>
              <a:t>nói</a:t>
            </a:r>
            <a:r>
              <a:rPr lang="en-US" sz="4499" dirty="0">
                <a:solidFill>
                  <a:srgbClr val="394D57"/>
                </a:solidFill>
                <a:latin typeface="Roboto Condensed"/>
              </a:rPr>
              <a:t> </a:t>
            </a:r>
            <a:r>
              <a:rPr lang="en-US" sz="4499" dirty="0" err="1">
                <a:solidFill>
                  <a:srgbClr val="394D57"/>
                </a:solidFill>
                <a:latin typeface="Roboto Condensed"/>
              </a:rPr>
              <a:t>về</a:t>
            </a:r>
            <a:r>
              <a:rPr lang="en-US" sz="4499" dirty="0">
                <a:solidFill>
                  <a:srgbClr val="394D57"/>
                </a:solidFill>
                <a:latin typeface="Roboto Condensed"/>
              </a:rPr>
              <a:t> </a:t>
            </a:r>
            <a:r>
              <a:rPr lang="en-US" sz="4499" dirty="0" err="1">
                <a:solidFill>
                  <a:srgbClr val="394D57"/>
                </a:solidFill>
                <a:latin typeface="Roboto Condensed"/>
              </a:rPr>
              <a:t>cõi</a:t>
            </a:r>
            <a:r>
              <a:rPr lang="en-US" sz="4499" dirty="0">
                <a:solidFill>
                  <a:srgbClr val="394D57"/>
                </a:solidFill>
                <a:latin typeface="Roboto Condensed"/>
              </a:rPr>
              <a:t> </a:t>
            </a:r>
            <a:r>
              <a:rPr lang="en-US" sz="4499" dirty="0" err="1">
                <a:solidFill>
                  <a:srgbClr val="394D57"/>
                </a:solidFill>
                <a:latin typeface="Roboto Condensed"/>
              </a:rPr>
              <a:t>tiên</a:t>
            </a:r>
            <a:r>
              <a:rPr lang="en-US" sz="4499" dirty="0">
                <a:solidFill>
                  <a:srgbClr val="394D57"/>
                </a:solidFill>
                <a:latin typeface="Roboto Condensed"/>
              </a:rPr>
              <a:t>, </a:t>
            </a:r>
            <a:r>
              <a:rPr lang="en-US" sz="4499" dirty="0" err="1">
                <a:solidFill>
                  <a:srgbClr val="394D57"/>
                </a:solidFill>
                <a:latin typeface="Roboto Condensed"/>
              </a:rPr>
              <a:t>cõi</a:t>
            </a:r>
            <a:r>
              <a:rPr lang="en-US" sz="4499" dirty="0">
                <a:solidFill>
                  <a:srgbClr val="394D57"/>
                </a:solidFill>
                <a:latin typeface="Roboto Condensed"/>
              </a:rPr>
              <a:t> </a:t>
            </a:r>
            <a:r>
              <a:rPr lang="en-US" sz="4499" dirty="0" err="1">
                <a:solidFill>
                  <a:srgbClr val="394D57"/>
                </a:solidFill>
                <a:latin typeface="Roboto Condensed"/>
              </a:rPr>
              <a:t>âm</a:t>
            </a:r>
            <a:r>
              <a:rPr lang="en-US" sz="4499" dirty="0">
                <a:solidFill>
                  <a:srgbClr val="394D57"/>
                </a:solidFill>
                <a:latin typeface="Roboto Condensed"/>
              </a:rPr>
              <a:t> – </a:t>
            </a:r>
            <a:r>
              <a:rPr lang="en-US" sz="4499" dirty="0" err="1">
                <a:solidFill>
                  <a:srgbClr val="394D57"/>
                </a:solidFill>
                <a:latin typeface="Roboto Condensed"/>
              </a:rPr>
              <a:t>nơi</a:t>
            </a:r>
            <a:r>
              <a:rPr lang="en-US" sz="4499" dirty="0">
                <a:solidFill>
                  <a:srgbClr val="394D57"/>
                </a:solidFill>
                <a:latin typeface="Roboto Condensed"/>
              </a:rPr>
              <a:t> </a:t>
            </a:r>
            <a:r>
              <a:rPr lang="en-US" sz="4499" dirty="0" err="1">
                <a:solidFill>
                  <a:srgbClr val="394D57"/>
                </a:solidFill>
                <a:latin typeface="Roboto Condensed"/>
              </a:rPr>
              <a:t>mọi</a:t>
            </a:r>
            <a:r>
              <a:rPr lang="en-US" sz="4499" dirty="0">
                <a:solidFill>
                  <a:srgbClr val="394D57"/>
                </a:solidFill>
                <a:latin typeface="Roboto Condensed"/>
              </a:rPr>
              <a:t> </a:t>
            </a:r>
            <a:r>
              <a:rPr lang="en-US" sz="4499" dirty="0" err="1">
                <a:solidFill>
                  <a:srgbClr val="394D57"/>
                </a:solidFill>
                <a:latin typeface="Roboto Condensed"/>
              </a:rPr>
              <a:t>thứ</a:t>
            </a:r>
            <a:r>
              <a:rPr lang="en-US" sz="4499" dirty="0">
                <a:solidFill>
                  <a:srgbClr val="394D57"/>
                </a:solidFill>
                <a:latin typeface="Roboto Condensed"/>
              </a:rPr>
              <a:t> </a:t>
            </a:r>
            <a:r>
              <a:rPr lang="en-US" sz="4499" dirty="0" err="1">
                <a:solidFill>
                  <a:srgbClr val="394D57"/>
                </a:solidFill>
                <a:latin typeface="Roboto Condensed"/>
              </a:rPr>
              <a:t>ngưng</a:t>
            </a:r>
            <a:r>
              <a:rPr lang="en-US" sz="4499" dirty="0">
                <a:solidFill>
                  <a:srgbClr val="394D57"/>
                </a:solidFill>
                <a:latin typeface="Roboto Condensed"/>
              </a:rPr>
              <a:t> </a:t>
            </a:r>
            <a:r>
              <a:rPr lang="en-US" sz="4499" dirty="0" err="1">
                <a:solidFill>
                  <a:srgbClr val="394D57"/>
                </a:solidFill>
                <a:latin typeface="Roboto Condensed"/>
              </a:rPr>
              <a:t>đọng</a:t>
            </a:r>
            <a:r>
              <a:rPr lang="en-US" sz="4499" dirty="0">
                <a:solidFill>
                  <a:srgbClr val="394D57"/>
                </a:solidFill>
                <a:latin typeface="Roboto Condensed"/>
              </a:rPr>
              <a:t>, </a:t>
            </a:r>
            <a:r>
              <a:rPr lang="en-US" sz="4499" dirty="0" err="1">
                <a:solidFill>
                  <a:srgbClr val="394D57"/>
                </a:solidFill>
                <a:latin typeface="Roboto Condensed"/>
              </a:rPr>
              <a:t>không</a:t>
            </a:r>
            <a:r>
              <a:rPr lang="en-US" sz="4499" dirty="0">
                <a:solidFill>
                  <a:srgbClr val="394D57"/>
                </a:solidFill>
                <a:latin typeface="Roboto Condensed"/>
              </a:rPr>
              <a:t> </a:t>
            </a:r>
            <a:r>
              <a:rPr lang="en-US" sz="4499" dirty="0" err="1">
                <a:solidFill>
                  <a:srgbClr val="394D57"/>
                </a:solidFill>
                <a:latin typeface="Roboto Condensed"/>
              </a:rPr>
              <a:t>biến</a:t>
            </a:r>
            <a:r>
              <a:rPr lang="en-US" sz="4499" dirty="0">
                <a:solidFill>
                  <a:srgbClr val="394D57"/>
                </a:solidFill>
                <a:latin typeface="Roboto Condensed"/>
              </a:rPr>
              <a:t> </a:t>
            </a:r>
            <a:r>
              <a:rPr lang="en-US" sz="4499" dirty="0" err="1">
                <a:solidFill>
                  <a:srgbClr val="394D57"/>
                </a:solidFill>
                <a:latin typeface="Roboto Condensed"/>
              </a:rPr>
              <a:t>đổi</a:t>
            </a:r>
            <a:r>
              <a:rPr lang="en-US" sz="4499" dirty="0">
                <a:solidFill>
                  <a:srgbClr val="394D57"/>
                </a:solidFill>
                <a:latin typeface="Roboto Condensed"/>
              </a:rPr>
              <a:t>, </a:t>
            </a:r>
            <a:r>
              <a:rPr lang="en-US" sz="4499" dirty="0" err="1">
                <a:solidFill>
                  <a:srgbClr val="394D57"/>
                </a:solidFill>
                <a:latin typeface="Roboto Condensed"/>
              </a:rPr>
              <a:t>không</a:t>
            </a:r>
            <a:r>
              <a:rPr lang="en-US" sz="4499" dirty="0">
                <a:solidFill>
                  <a:srgbClr val="394D57"/>
                </a:solidFill>
                <a:latin typeface="Roboto Condensed"/>
              </a:rPr>
              <a:t> </a:t>
            </a:r>
            <a:r>
              <a:rPr lang="en-US" sz="4499" dirty="0" err="1">
                <a:solidFill>
                  <a:srgbClr val="394D57"/>
                </a:solidFill>
                <a:latin typeface="Roboto Condensed"/>
              </a:rPr>
              <a:t>giới</a:t>
            </a:r>
            <a:r>
              <a:rPr lang="en-US" sz="4499" dirty="0">
                <a:solidFill>
                  <a:srgbClr val="394D57"/>
                </a:solidFill>
                <a:latin typeface="Roboto Condensed"/>
              </a:rPr>
              <a:t> </a:t>
            </a:r>
            <a:r>
              <a:rPr lang="en-US" sz="4499" dirty="0" err="1">
                <a:solidFill>
                  <a:srgbClr val="394D57"/>
                </a:solidFill>
                <a:latin typeface="Roboto Condensed"/>
              </a:rPr>
              <a:t>hạn</a:t>
            </a:r>
            <a:r>
              <a:rPr lang="en-US" sz="4499" dirty="0">
                <a:solidFill>
                  <a:srgbClr val="394D57"/>
                </a:solidFill>
                <a:latin typeface="Roboto Condensed"/>
              </a:rPr>
              <a:t>.</a:t>
            </a:r>
          </a:p>
          <a:p>
            <a:pPr marL="971548" lvl="1" indent="-485774" algn="just">
              <a:lnSpc>
                <a:spcPts val="6299"/>
              </a:lnSpc>
              <a:buFont typeface="Arial"/>
              <a:buChar char="•"/>
            </a:pPr>
            <a:endParaRPr lang="en-US" sz="4499" dirty="0">
              <a:solidFill>
                <a:srgbClr val="394D57"/>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1023396" y="-1350926"/>
            <a:ext cx="9100264" cy="12988851"/>
          </a:xfrm>
          <a:custGeom>
            <a:avLst/>
            <a:gdLst/>
            <a:ahLst/>
            <a:cxnLst/>
            <a:rect l="l" t="t" r="r" b="b"/>
            <a:pathLst>
              <a:path w="9100264" h="12988851">
                <a:moveTo>
                  <a:pt x="0" y="0"/>
                </a:moveTo>
                <a:lnTo>
                  <a:pt x="9100264" y="0"/>
                </a:lnTo>
                <a:lnTo>
                  <a:pt x="9100264" y="12988852"/>
                </a:lnTo>
                <a:lnTo>
                  <a:pt x="0" y="12988852"/>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028700" y="3503330"/>
            <a:ext cx="12166505" cy="3668396"/>
          </a:xfrm>
          <a:prstGeom prst="rect">
            <a:avLst/>
          </a:prstGeom>
        </p:spPr>
        <p:txBody>
          <a:bodyPr lIns="0" tIns="0" rIns="0" bIns="0" rtlCol="0" anchor="t">
            <a:spAutoFit/>
          </a:bodyPr>
          <a:lstStyle/>
          <a:p>
            <a:pPr algn="just">
              <a:lnSpc>
                <a:spcPts val="7279"/>
              </a:lnSpc>
              <a:spcBef>
                <a:spcPct val="0"/>
              </a:spcBef>
            </a:pPr>
            <a:r>
              <a:rPr lang="en-US" sz="5199" dirty="0" err="1">
                <a:solidFill>
                  <a:srgbClr val="394D57"/>
                </a:solidFill>
                <a:latin typeface="Roboto Condensed"/>
              </a:rPr>
              <a:t>Sử</a:t>
            </a:r>
            <a:r>
              <a:rPr lang="en-US" sz="5199" dirty="0">
                <a:solidFill>
                  <a:srgbClr val="394D57"/>
                </a:solidFill>
                <a:latin typeface="Roboto Condensed"/>
              </a:rPr>
              <a:t> </a:t>
            </a:r>
            <a:r>
              <a:rPr lang="en-US" sz="5199" dirty="0" err="1">
                <a:solidFill>
                  <a:srgbClr val="394D57"/>
                </a:solidFill>
                <a:latin typeface="Roboto Condensed"/>
              </a:rPr>
              <a:t>dụng</a:t>
            </a:r>
            <a:r>
              <a:rPr lang="en-US" sz="5199" dirty="0">
                <a:solidFill>
                  <a:srgbClr val="394D57"/>
                </a:solidFill>
                <a:latin typeface="Roboto Condensed"/>
              </a:rPr>
              <a:t> </a:t>
            </a:r>
            <a:r>
              <a:rPr lang="en-US" sz="5199" dirty="0" err="1">
                <a:solidFill>
                  <a:srgbClr val="394D57"/>
                </a:solidFill>
                <a:latin typeface="Roboto Condensed"/>
              </a:rPr>
              <a:t>nhiều</a:t>
            </a:r>
            <a:r>
              <a:rPr lang="en-US" sz="5199" dirty="0">
                <a:solidFill>
                  <a:srgbClr val="394D57"/>
                </a:solidFill>
                <a:latin typeface="Roboto Condensed"/>
              </a:rPr>
              <a:t> </a:t>
            </a:r>
            <a:r>
              <a:rPr lang="en-US" sz="5199" dirty="0" err="1">
                <a:solidFill>
                  <a:srgbClr val="394D57"/>
                </a:solidFill>
                <a:latin typeface="Roboto Condensed Bold"/>
              </a:rPr>
              <a:t>điển</a:t>
            </a:r>
            <a:r>
              <a:rPr lang="en-US" sz="5199" dirty="0">
                <a:solidFill>
                  <a:srgbClr val="394D57"/>
                </a:solidFill>
                <a:latin typeface="Roboto Condensed Bold"/>
              </a:rPr>
              <a:t> </a:t>
            </a:r>
            <a:r>
              <a:rPr lang="en-US" sz="5199" dirty="0" err="1">
                <a:solidFill>
                  <a:srgbClr val="394D57"/>
                </a:solidFill>
                <a:latin typeface="Roboto Condensed Bold"/>
              </a:rPr>
              <a:t>tích</a:t>
            </a:r>
            <a:r>
              <a:rPr lang="en-US" sz="5199" dirty="0">
                <a:solidFill>
                  <a:srgbClr val="394D57"/>
                </a:solidFill>
                <a:latin typeface="Roboto Condensed Bold"/>
              </a:rPr>
              <a:t>, </a:t>
            </a:r>
            <a:r>
              <a:rPr lang="en-US" sz="5199" dirty="0" err="1">
                <a:solidFill>
                  <a:srgbClr val="394D57"/>
                </a:solidFill>
                <a:latin typeface="Roboto Condensed Bold"/>
              </a:rPr>
              <a:t>điển</a:t>
            </a:r>
            <a:r>
              <a:rPr lang="en-US" sz="5199" dirty="0">
                <a:solidFill>
                  <a:srgbClr val="394D57"/>
                </a:solidFill>
                <a:latin typeface="Roboto Condensed Bold"/>
              </a:rPr>
              <a:t> </a:t>
            </a:r>
            <a:r>
              <a:rPr lang="en-US" sz="5199" dirty="0" err="1">
                <a:solidFill>
                  <a:srgbClr val="394D57"/>
                </a:solidFill>
                <a:latin typeface="Roboto Condensed Bold"/>
              </a:rPr>
              <a:t>cố</a:t>
            </a:r>
            <a:r>
              <a:rPr lang="en-US" sz="5199" dirty="0">
                <a:solidFill>
                  <a:srgbClr val="394D57"/>
                </a:solidFill>
                <a:latin typeface="Roboto Condensed"/>
              </a:rPr>
              <a:t> (</a:t>
            </a:r>
            <a:r>
              <a:rPr lang="en-US" sz="5199" dirty="0" err="1">
                <a:solidFill>
                  <a:srgbClr val="394D57"/>
                </a:solidFill>
                <a:latin typeface="Roboto Condensed"/>
              </a:rPr>
              <a:t>câu</a:t>
            </a:r>
            <a:r>
              <a:rPr lang="en-US" sz="5199" dirty="0">
                <a:solidFill>
                  <a:srgbClr val="394D57"/>
                </a:solidFill>
                <a:latin typeface="Roboto Condensed"/>
              </a:rPr>
              <a:t> </a:t>
            </a:r>
            <a:r>
              <a:rPr lang="en-US" sz="5199" dirty="0" err="1">
                <a:solidFill>
                  <a:srgbClr val="394D57"/>
                </a:solidFill>
                <a:latin typeface="Roboto Condensed"/>
              </a:rPr>
              <a:t>chuyện</a:t>
            </a:r>
            <a:r>
              <a:rPr lang="en-US" sz="5199" dirty="0">
                <a:solidFill>
                  <a:srgbClr val="394D57"/>
                </a:solidFill>
                <a:latin typeface="Roboto Condensed"/>
              </a:rPr>
              <a:t>, </a:t>
            </a:r>
            <a:r>
              <a:rPr lang="en-US" sz="5199" dirty="0" err="1">
                <a:solidFill>
                  <a:srgbClr val="394D57"/>
                </a:solidFill>
                <a:latin typeface="Roboto Condensed"/>
              </a:rPr>
              <a:t>sự</a:t>
            </a:r>
            <a:r>
              <a:rPr lang="en-US" sz="5199" dirty="0">
                <a:solidFill>
                  <a:srgbClr val="394D57"/>
                </a:solidFill>
                <a:latin typeface="Roboto Condensed"/>
              </a:rPr>
              <a:t> </a:t>
            </a:r>
            <a:r>
              <a:rPr lang="en-US" sz="5199" dirty="0" err="1">
                <a:solidFill>
                  <a:srgbClr val="394D57"/>
                </a:solidFill>
                <a:latin typeface="Roboto Condensed"/>
              </a:rPr>
              <a:t>việc</a:t>
            </a:r>
            <a:r>
              <a:rPr lang="en-US" sz="5199" dirty="0">
                <a:solidFill>
                  <a:srgbClr val="394D57"/>
                </a:solidFill>
                <a:latin typeface="Roboto Condensed"/>
              </a:rPr>
              <a:t> hay </a:t>
            </a:r>
            <a:r>
              <a:rPr lang="en-US" sz="5199" dirty="0" err="1">
                <a:solidFill>
                  <a:srgbClr val="394D57"/>
                </a:solidFill>
                <a:latin typeface="Roboto Condensed"/>
              </a:rPr>
              <a:t>câu</a:t>
            </a:r>
            <a:r>
              <a:rPr lang="en-US" sz="5199" dirty="0">
                <a:solidFill>
                  <a:srgbClr val="394D57"/>
                </a:solidFill>
                <a:latin typeface="Roboto Condensed"/>
              </a:rPr>
              <a:t> </a:t>
            </a:r>
            <a:r>
              <a:rPr lang="en-US" sz="5199" dirty="0" err="1">
                <a:solidFill>
                  <a:srgbClr val="394D57"/>
                </a:solidFill>
                <a:latin typeface="Roboto Condensed"/>
              </a:rPr>
              <a:t>chữ</a:t>
            </a:r>
            <a:r>
              <a:rPr lang="en-US" sz="5199" dirty="0">
                <a:solidFill>
                  <a:srgbClr val="394D57"/>
                </a:solidFill>
                <a:latin typeface="Roboto Condensed"/>
              </a:rPr>
              <a:t> </a:t>
            </a:r>
            <a:r>
              <a:rPr lang="en-US" sz="5199" dirty="0" err="1">
                <a:solidFill>
                  <a:srgbClr val="394D57"/>
                </a:solidFill>
                <a:latin typeface="Roboto Condensed"/>
              </a:rPr>
              <a:t>trong</a:t>
            </a:r>
            <a:r>
              <a:rPr lang="en-US" sz="5199" dirty="0">
                <a:solidFill>
                  <a:srgbClr val="394D57"/>
                </a:solidFill>
                <a:latin typeface="Roboto Condensed"/>
              </a:rPr>
              <a:t> </a:t>
            </a:r>
            <a:r>
              <a:rPr lang="en-US" sz="5199" dirty="0" err="1">
                <a:solidFill>
                  <a:srgbClr val="394D57"/>
                </a:solidFill>
                <a:latin typeface="Roboto Condensed"/>
              </a:rPr>
              <a:t>sách</a:t>
            </a:r>
            <a:r>
              <a:rPr lang="en-US" sz="5199" dirty="0">
                <a:solidFill>
                  <a:srgbClr val="394D57"/>
                </a:solidFill>
                <a:latin typeface="Roboto Condensed"/>
              </a:rPr>
              <a:t> </a:t>
            </a:r>
            <a:r>
              <a:rPr lang="en-US" sz="5199" dirty="0" err="1">
                <a:solidFill>
                  <a:srgbClr val="394D57"/>
                </a:solidFill>
                <a:latin typeface="Roboto Condensed"/>
              </a:rPr>
              <a:t>xưa</a:t>
            </a:r>
            <a:r>
              <a:rPr lang="en-US" sz="5199" dirty="0">
                <a:solidFill>
                  <a:srgbClr val="394D57"/>
                </a:solidFill>
                <a:latin typeface="Roboto Condensed"/>
              </a:rPr>
              <a:t>, </a:t>
            </a:r>
            <a:r>
              <a:rPr lang="en-US" sz="5199" dirty="0" err="1">
                <a:solidFill>
                  <a:srgbClr val="394D57"/>
                </a:solidFill>
                <a:latin typeface="Roboto Condensed"/>
              </a:rPr>
              <a:t>được</a:t>
            </a:r>
            <a:r>
              <a:rPr lang="en-US" sz="5199" dirty="0">
                <a:solidFill>
                  <a:srgbClr val="394D57"/>
                </a:solidFill>
                <a:latin typeface="Roboto Condensed"/>
              </a:rPr>
              <a:t> </a:t>
            </a:r>
            <a:r>
              <a:rPr lang="en-US" sz="5199" dirty="0" err="1">
                <a:solidFill>
                  <a:srgbClr val="394D57"/>
                </a:solidFill>
                <a:latin typeface="Roboto Condensed"/>
              </a:rPr>
              <a:t>dẫn</a:t>
            </a:r>
            <a:r>
              <a:rPr lang="en-US" sz="5199" dirty="0">
                <a:solidFill>
                  <a:srgbClr val="394D57"/>
                </a:solidFill>
                <a:latin typeface="Roboto Condensed"/>
              </a:rPr>
              <a:t> </a:t>
            </a:r>
            <a:r>
              <a:rPr lang="en-US" sz="5199" dirty="0" err="1">
                <a:solidFill>
                  <a:srgbClr val="394D57"/>
                </a:solidFill>
                <a:latin typeface="Roboto Condensed"/>
              </a:rPr>
              <a:t>lại</a:t>
            </a:r>
            <a:r>
              <a:rPr lang="en-US" sz="5199" dirty="0">
                <a:solidFill>
                  <a:srgbClr val="394D57"/>
                </a:solidFill>
                <a:latin typeface="Roboto Condensed"/>
              </a:rPr>
              <a:t> </a:t>
            </a:r>
            <a:r>
              <a:rPr lang="en-US" sz="5199" dirty="0" err="1">
                <a:solidFill>
                  <a:srgbClr val="394D57"/>
                </a:solidFill>
                <a:latin typeface="Roboto Condensed"/>
              </a:rPr>
              <a:t>một</a:t>
            </a:r>
            <a:r>
              <a:rPr lang="en-US" sz="5199" dirty="0">
                <a:solidFill>
                  <a:srgbClr val="394D57"/>
                </a:solidFill>
                <a:latin typeface="Roboto Condensed"/>
              </a:rPr>
              <a:t> </a:t>
            </a:r>
            <a:r>
              <a:rPr lang="en-US" sz="5199" dirty="0" err="1">
                <a:solidFill>
                  <a:srgbClr val="394D57"/>
                </a:solidFill>
                <a:latin typeface="Roboto Condensed"/>
              </a:rPr>
              <a:t>cách</a:t>
            </a:r>
            <a:r>
              <a:rPr lang="en-US" sz="5199" dirty="0">
                <a:solidFill>
                  <a:srgbClr val="394D57"/>
                </a:solidFill>
                <a:latin typeface="Roboto Condensed"/>
              </a:rPr>
              <a:t> </a:t>
            </a:r>
            <a:r>
              <a:rPr lang="en-US" sz="5199" dirty="0" err="1">
                <a:solidFill>
                  <a:srgbClr val="394D57"/>
                </a:solidFill>
                <a:latin typeface="Roboto Condensed"/>
              </a:rPr>
              <a:t>cô</a:t>
            </a:r>
            <a:r>
              <a:rPr lang="en-US" sz="5199" dirty="0">
                <a:solidFill>
                  <a:srgbClr val="394D57"/>
                </a:solidFill>
                <a:latin typeface="Roboto Condensed"/>
              </a:rPr>
              <a:t> </a:t>
            </a:r>
            <a:r>
              <a:rPr lang="en-US" sz="5199" dirty="0" err="1">
                <a:solidFill>
                  <a:srgbClr val="394D57"/>
                </a:solidFill>
                <a:latin typeface="Roboto Condensed"/>
              </a:rPr>
              <a:t>đúc</a:t>
            </a:r>
            <a:r>
              <a:rPr lang="en-US" sz="5199" dirty="0">
                <a:solidFill>
                  <a:srgbClr val="394D57"/>
                </a:solidFill>
                <a:latin typeface="Roboto Condensed"/>
              </a:rPr>
              <a:t> </a:t>
            </a:r>
            <a:r>
              <a:rPr lang="en-US" sz="5199" dirty="0" err="1">
                <a:solidFill>
                  <a:srgbClr val="394D57"/>
                </a:solidFill>
                <a:latin typeface="Roboto Condensed"/>
              </a:rPr>
              <a:t>trong</a:t>
            </a:r>
            <a:r>
              <a:rPr lang="en-US" sz="5199" dirty="0">
                <a:solidFill>
                  <a:srgbClr val="394D57"/>
                </a:solidFill>
                <a:latin typeface="Roboto Condensed"/>
              </a:rPr>
              <a:t> </a:t>
            </a:r>
            <a:r>
              <a:rPr lang="en-US" sz="5199" dirty="0" err="1">
                <a:solidFill>
                  <a:srgbClr val="394D57"/>
                </a:solidFill>
                <a:latin typeface="Roboto Condensed"/>
              </a:rPr>
              <a:t>văn</a:t>
            </a:r>
            <a:r>
              <a:rPr lang="en-US" sz="5199" dirty="0">
                <a:solidFill>
                  <a:srgbClr val="394D57"/>
                </a:solidFill>
                <a:latin typeface="Roboto Condensed"/>
              </a:rPr>
              <a:t> </a:t>
            </a:r>
            <a:r>
              <a:rPr lang="en-US" sz="5199" dirty="0" err="1">
                <a:solidFill>
                  <a:srgbClr val="394D57"/>
                </a:solidFill>
                <a:latin typeface="Roboto Condensed"/>
              </a:rPr>
              <a:t>bản</a:t>
            </a:r>
            <a:r>
              <a:rPr lang="en-US" sz="5199" dirty="0">
                <a:solidFill>
                  <a:srgbClr val="394D57"/>
                </a:solidFill>
                <a:latin typeface="Roboto Condensed"/>
              </a:rPr>
              <a:t> </a:t>
            </a:r>
            <a:r>
              <a:rPr lang="en-US" sz="5199" dirty="0" err="1">
                <a:solidFill>
                  <a:srgbClr val="394D57"/>
                </a:solidFill>
                <a:latin typeface="Roboto Condensed"/>
              </a:rPr>
              <a:t>của</a:t>
            </a:r>
            <a:r>
              <a:rPr lang="en-US" sz="5199" dirty="0">
                <a:solidFill>
                  <a:srgbClr val="394D57"/>
                </a:solidFill>
                <a:latin typeface="Roboto Condensed"/>
              </a:rPr>
              <a:t> </a:t>
            </a:r>
            <a:r>
              <a:rPr lang="en-US" sz="5199" dirty="0" err="1">
                <a:solidFill>
                  <a:srgbClr val="394D57"/>
                </a:solidFill>
                <a:latin typeface="Roboto Condensed"/>
              </a:rPr>
              <a:t>các</a:t>
            </a:r>
            <a:r>
              <a:rPr lang="en-US" sz="5199" dirty="0">
                <a:solidFill>
                  <a:srgbClr val="394D57"/>
                </a:solidFill>
                <a:latin typeface="Roboto Condensed"/>
              </a:rPr>
              <a:t> </a:t>
            </a:r>
            <a:r>
              <a:rPr lang="en-US" sz="5199" dirty="0" err="1">
                <a:solidFill>
                  <a:srgbClr val="394D57"/>
                </a:solidFill>
                <a:latin typeface="Roboto Condensed"/>
              </a:rPr>
              <a:t>tác</a:t>
            </a:r>
            <a:r>
              <a:rPr lang="en-US" sz="5199" dirty="0">
                <a:solidFill>
                  <a:srgbClr val="394D57"/>
                </a:solidFill>
                <a:latin typeface="Roboto Condensed"/>
              </a:rPr>
              <a:t> </a:t>
            </a:r>
            <a:r>
              <a:rPr lang="en-US" sz="5199" dirty="0" err="1">
                <a:solidFill>
                  <a:srgbClr val="394D57"/>
                </a:solidFill>
                <a:latin typeface="Roboto Condensed"/>
              </a:rPr>
              <a:t>giả</a:t>
            </a:r>
            <a:r>
              <a:rPr lang="en-US" sz="5199" dirty="0">
                <a:solidFill>
                  <a:srgbClr val="394D57"/>
                </a:solidFill>
                <a:latin typeface="Roboto Condensed"/>
              </a:rPr>
              <a:t> </a:t>
            </a:r>
            <a:r>
              <a:rPr lang="en-US" sz="5199" dirty="0" err="1">
                <a:solidFill>
                  <a:srgbClr val="394D57"/>
                </a:solidFill>
                <a:latin typeface="Roboto Condensed"/>
              </a:rPr>
              <a:t>đời</a:t>
            </a:r>
            <a:r>
              <a:rPr lang="en-US" sz="5199" dirty="0">
                <a:solidFill>
                  <a:srgbClr val="394D57"/>
                </a:solidFill>
                <a:latin typeface="Roboto Condensed"/>
              </a:rPr>
              <a:t> </a:t>
            </a:r>
            <a:r>
              <a:rPr lang="en-US" sz="5199" dirty="0" err="1">
                <a:solidFill>
                  <a:srgbClr val="394D57"/>
                </a:solidFill>
                <a:latin typeface="Roboto Condensed"/>
              </a:rPr>
              <a:t>sau</a:t>
            </a:r>
            <a:r>
              <a:rPr lang="en-US" sz="5199" dirty="0">
                <a:solidFill>
                  <a:srgbClr val="394D57"/>
                </a:solidFill>
                <a:latin typeface="Roboto Condensed"/>
              </a:rPr>
              <a:t>)</a:t>
            </a:r>
          </a:p>
        </p:txBody>
      </p:sp>
      <p:sp>
        <p:nvSpPr>
          <p:cNvPr id="5" name="Freeform 5"/>
          <p:cNvSpPr/>
          <p:nvPr/>
        </p:nvSpPr>
        <p:spPr>
          <a:xfrm>
            <a:off x="4247811" y="8470935"/>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378458" y="356907"/>
            <a:ext cx="12781843" cy="1210237"/>
          </a:xfrm>
          <a:prstGeom prst="rect">
            <a:avLst/>
          </a:prstGeom>
        </p:spPr>
        <p:txBody>
          <a:bodyPr lIns="0" tIns="0" rIns="0" bIns="0" rtlCol="0" anchor="t">
            <a:spAutoFit/>
          </a:bodyPr>
          <a:lstStyle/>
          <a:p>
            <a:pPr algn="ctr">
              <a:lnSpc>
                <a:spcPts val="9939"/>
              </a:lnSpc>
            </a:pPr>
            <a:r>
              <a:rPr lang="en-US" sz="7099">
                <a:solidFill>
                  <a:srgbClr val="535254"/>
                </a:solidFill>
                <a:latin typeface="Fraunces Bold"/>
              </a:rPr>
              <a:t>I. TRI THỨC ĐỌC HIỂU</a:t>
            </a:r>
          </a:p>
        </p:txBody>
      </p:sp>
      <p:sp>
        <p:nvSpPr>
          <p:cNvPr id="7" name="Freeform 7"/>
          <p:cNvSpPr/>
          <p:nvPr/>
        </p:nvSpPr>
        <p:spPr>
          <a:xfrm>
            <a:off x="11649455" y="278162"/>
            <a:ext cx="3091500" cy="1288981"/>
          </a:xfrm>
          <a:custGeom>
            <a:avLst/>
            <a:gdLst/>
            <a:ahLst/>
            <a:cxnLst/>
            <a:rect l="l" t="t" r="r" b="b"/>
            <a:pathLst>
              <a:path w="3091500" h="1288981">
                <a:moveTo>
                  <a:pt x="0" y="0"/>
                </a:moveTo>
                <a:lnTo>
                  <a:pt x="3091500" y="0"/>
                </a:lnTo>
                <a:lnTo>
                  <a:pt x="3091500" y="1288981"/>
                </a:lnTo>
                <a:lnTo>
                  <a:pt x="0" y="12889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TextBox 8"/>
          <p:cNvSpPr txBox="1"/>
          <p:nvPr/>
        </p:nvSpPr>
        <p:spPr>
          <a:xfrm>
            <a:off x="1475968" y="2086926"/>
            <a:ext cx="11271969" cy="896621"/>
          </a:xfrm>
          <a:prstGeom prst="rect">
            <a:avLst/>
          </a:prstGeom>
        </p:spPr>
        <p:txBody>
          <a:bodyPr lIns="0" tIns="0" rIns="0" bIns="0" rtlCol="0" anchor="t">
            <a:spAutoFit/>
          </a:bodyPr>
          <a:lstStyle/>
          <a:p>
            <a:pPr algn="just">
              <a:lnSpc>
                <a:spcPts val="7279"/>
              </a:lnSpc>
              <a:spcBef>
                <a:spcPct val="0"/>
              </a:spcBef>
            </a:pPr>
            <a:r>
              <a:rPr lang="en-US" sz="5199">
                <a:solidFill>
                  <a:srgbClr val="8E5F56"/>
                </a:solidFill>
                <a:latin typeface="Roboto Condensed Bold"/>
              </a:rPr>
              <a:t>NGÔN NGỮ TRONG TRUYỆN TRUYỀN KÌ</a:t>
            </a:r>
          </a:p>
        </p:txBody>
      </p:sp>
      <p:sp>
        <p:nvSpPr>
          <p:cNvPr id="9" name="Freeform 9"/>
          <p:cNvSpPr/>
          <p:nvPr/>
        </p:nvSpPr>
        <p:spPr>
          <a:xfrm>
            <a:off x="15196500" y="6806669"/>
            <a:ext cx="3091500" cy="1288981"/>
          </a:xfrm>
          <a:custGeom>
            <a:avLst/>
            <a:gdLst/>
            <a:ahLst/>
            <a:cxnLst/>
            <a:rect l="l" t="t" r="r" b="b"/>
            <a:pathLst>
              <a:path w="3091500" h="1288981">
                <a:moveTo>
                  <a:pt x="0" y="0"/>
                </a:moveTo>
                <a:lnTo>
                  <a:pt x="3091500" y="0"/>
                </a:lnTo>
                <a:lnTo>
                  <a:pt x="3091500" y="1288981"/>
                </a:lnTo>
                <a:lnTo>
                  <a:pt x="0" y="12889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4630400" y="-1334891"/>
            <a:ext cx="7315200" cy="3152186"/>
          </a:xfrm>
          <a:custGeom>
            <a:avLst/>
            <a:gdLst/>
            <a:ahLst/>
            <a:cxnLst/>
            <a:rect l="l" t="t" r="r" b="b"/>
            <a:pathLst>
              <a:path w="7315200" h="3152186">
                <a:moveTo>
                  <a:pt x="0" y="0"/>
                </a:moveTo>
                <a:lnTo>
                  <a:pt x="7315200" y="0"/>
                </a:lnTo>
                <a:lnTo>
                  <a:pt x="7315200" y="3152187"/>
                </a:lnTo>
                <a:lnTo>
                  <a:pt x="0" y="31521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9944100" y="2349694"/>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4068228" y="1204983"/>
            <a:ext cx="10151544" cy="8819154"/>
          </a:xfrm>
          <a:custGeom>
            <a:avLst/>
            <a:gdLst/>
            <a:ahLst/>
            <a:cxnLst/>
            <a:rect l="l" t="t" r="r" b="b"/>
            <a:pathLst>
              <a:path w="10151544" h="8819154">
                <a:moveTo>
                  <a:pt x="0" y="0"/>
                </a:moveTo>
                <a:lnTo>
                  <a:pt x="10151544" y="0"/>
                </a:lnTo>
                <a:lnTo>
                  <a:pt x="10151544" y="8819155"/>
                </a:lnTo>
                <a:lnTo>
                  <a:pt x="0" y="881915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TextBox 6"/>
          <p:cNvSpPr txBox="1"/>
          <p:nvPr/>
        </p:nvSpPr>
        <p:spPr>
          <a:xfrm>
            <a:off x="4561957" y="1674421"/>
            <a:ext cx="8643899" cy="5739794"/>
          </a:xfrm>
          <a:prstGeom prst="rect">
            <a:avLst/>
          </a:prstGeom>
        </p:spPr>
        <p:txBody>
          <a:bodyPr lIns="0" tIns="0" rIns="0" bIns="0" rtlCol="0" anchor="t">
            <a:spAutoFit/>
          </a:bodyPr>
          <a:lstStyle/>
          <a:p>
            <a:pPr algn="ctr">
              <a:lnSpc>
                <a:spcPts val="9133"/>
              </a:lnSpc>
            </a:pPr>
            <a:r>
              <a:rPr lang="en-US" sz="6523">
                <a:solidFill>
                  <a:srgbClr val="535254"/>
                </a:solidFill>
                <a:latin typeface="Roboto Condensed Bold"/>
              </a:rPr>
              <a:t>Sự khác nhau của yếu tố kì ảo trong truyện cổ tích, truyền thuyết, truyện khoa học viễn tưởng mà ta đã từng học là gì?</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673511" y="-424964"/>
            <a:ext cx="20942422" cy="11136927"/>
            <a:chOff x="0" y="0"/>
            <a:chExt cx="5515700" cy="2933182"/>
          </a:xfrm>
        </p:grpSpPr>
        <p:sp>
          <p:nvSpPr>
            <p:cNvPr id="4" name="Freeform 4"/>
            <p:cNvSpPr/>
            <p:nvPr/>
          </p:nvSpPr>
          <p:spPr>
            <a:xfrm>
              <a:off x="0" y="0"/>
              <a:ext cx="5515699" cy="2933182"/>
            </a:xfrm>
            <a:custGeom>
              <a:avLst/>
              <a:gdLst/>
              <a:ahLst/>
              <a:cxnLst/>
              <a:rect l="l" t="t" r="r" b="b"/>
              <a:pathLst>
                <a:path w="5515699" h="2933182">
                  <a:moveTo>
                    <a:pt x="0" y="0"/>
                  </a:moveTo>
                  <a:lnTo>
                    <a:pt x="5515699" y="0"/>
                  </a:lnTo>
                  <a:lnTo>
                    <a:pt x="5515699" y="2933182"/>
                  </a:lnTo>
                  <a:lnTo>
                    <a:pt x="0" y="2933182"/>
                  </a:lnTo>
                  <a:close/>
                </a:path>
              </a:pathLst>
            </a:custGeom>
            <a:solidFill>
              <a:srgbClr val="FFFFFF">
                <a:alpha val="32941"/>
              </a:srgbClr>
            </a:solidFill>
          </p:spPr>
          <p:txBody>
            <a:bodyPr/>
            <a:lstStyle/>
            <a:p>
              <a:endParaRPr lang="en-US"/>
            </a:p>
          </p:txBody>
        </p:sp>
        <p:sp>
          <p:nvSpPr>
            <p:cNvPr id="5" name="TextBox 5"/>
            <p:cNvSpPr txBox="1"/>
            <p:nvPr/>
          </p:nvSpPr>
          <p:spPr>
            <a:xfrm>
              <a:off x="0" y="-47625"/>
              <a:ext cx="5515700" cy="2980807"/>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4309780" y="-473727"/>
            <a:ext cx="4513658" cy="2970808"/>
          </a:xfrm>
          <a:custGeom>
            <a:avLst/>
            <a:gdLst/>
            <a:ahLst/>
            <a:cxnLst/>
            <a:rect l="l" t="t" r="r" b="b"/>
            <a:pathLst>
              <a:path w="4513658" h="2970808">
                <a:moveTo>
                  <a:pt x="0" y="0"/>
                </a:moveTo>
                <a:lnTo>
                  <a:pt x="4513658" y="0"/>
                </a:lnTo>
                <a:lnTo>
                  <a:pt x="4513658" y="2970808"/>
                </a:lnTo>
                <a:lnTo>
                  <a:pt x="0" y="29708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0" y="0"/>
            <a:ext cx="18387339" cy="13790504"/>
          </a:xfrm>
          <a:custGeom>
            <a:avLst/>
            <a:gdLst/>
            <a:ahLst/>
            <a:cxnLst/>
            <a:rect l="l" t="t" r="r" b="b"/>
            <a:pathLst>
              <a:path w="18387339" h="13790504">
                <a:moveTo>
                  <a:pt x="0" y="0"/>
                </a:moveTo>
                <a:lnTo>
                  <a:pt x="18387339" y="0"/>
                </a:lnTo>
                <a:lnTo>
                  <a:pt x="18387339" y="13790504"/>
                </a:lnTo>
                <a:lnTo>
                  <a:pt x="0" y="13790504"/>
                </a:lnTo>
                <a:lnTo>
                  <a:pt x="0" y="0"/>
                </a:lnTo>
                <a:close/>
              </a:path>
            </a:pathLst>
          </a:custGeom>
          <a:blipFill>
            <a:blip r:embed="rId5"/>
            <a:stretch>
              <a:fillRect/>
            </a:stretch>
          </a:blipFill>
        </p:spPr>
        <p:txBody>
          <a:bodyPr/>
          <a:lstStyle/>
          <a:p>
            <a:endParaRPr lang="en-US"/>
          </a:p>
        </p:txBody>
      </p:sp>
      <p:grpSp>
        <p:nvGrpSpPr>
          <p:cNvPr id="8" name="Group 8"/>
          <p:cNvGrpSpPr/>
          <p:nvPr/>
        </p:nvGrpSpPr>
        <p:grpSpPr>
          <a:xfrm>
            <a:off x="-837974" y="-755928"/>
            <a:ext cx="19963948" cy="11467892"/>
            <a:chOff x="0" y="0"/>
            <a:chExt cx="5257995" cy="3020350"/>
          </a:xfrm>
        </p:grpSpPr>
        <p:sp>
          <p:nvSpPr>
            <p:cNvPr id="9" name="Freeform 9"/>
            <p:cNvSpPr/>
            <p:nvPr/>
          </p:nvSpPr>
          <p:spPr>
            <a:xfrm>
              <a:off x="0" y="0"/>
              <a:ext cx="5257995" cy="3020350"/>
            </a:xfrm>
            <a:custGeom>
              <a:avLst/>
              <a:gdLst/>
              <a:ahLst/>
              <a:cxnLst/>
              <a:rect l="l" t="t" r="r" b="b"/>
              <a:pathLst>
                <a:path w="5257995" h="3020350">
                  <a:moveTo>
                    <a:pt x="0" y="0"/>
                  </a:moveTo>
                  <a:lnTo>
                    <a:pt x="5257995" y="0"/>
                  </a:lnTo>
                  <a:lnTo>
                    <a:pt x="5257995" y="3020350"/>
                  </a:lnTo>
                  <a:lnTo>
                    <a:pt x="0" y="3020350"/>
                  </a:lnTo>
                  <a:close/>
                </a:path>
              </a:pathLst>
            </a:custGeom>
            <a:solidFill>
              <a:srgbClr val="FFFFFF">
                <a:alpha val="23922"/>
              </a:srgbClr>
            </a:solidFill>
          </p:spPr>
          <p:txBody>
            <a:bodyPr/>
            <a:lstStyle/>
            <a:p>
              <a:endParaRPr lang="en-US"/>
            </a:p>
          </p:txBody>
        </p:sp>
        <p:sp>
          <p:nvSpPr>
            <p:cNvPr id="10" name="TextBox 10"/>
            <p:cNvSpPr txBox="1"/>
            <p:nvPr/>
          </p:nvSpPr>
          <p:spPr>
            <a:xfrm>
              <a:off x="0" y="-47625"/>
              <a:ext cx="5257995" cy="3067975"/>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673511" y="3433926"/>
            <a:ext cx="7315200" cy="3088184"/>
          </a:xfrm>
          <a:custGeom>
            <a:avLst/>
            <a:gdLst/>
            <a:ahLst/>
            <a:cxnLst/>
            <a:rect l="l" t="t" r="r" b="b"/>
            <a:pathLst>
              <a:path w="7315200" h="3088184">
                <a:moveTo>
                  <a:pt x="0" y="0"/>
                </a:moveTo>
                <a:lnTo>
                  <a:pt x="7315200" y="0"/>
                </a:lnTo>
                <a:lnTo>
                  <a:pt x="7315200" y="3088184"/>
                </a:lnTo>
                <a:lnTo>
                  <a:pt x="0" y="30881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TextBox 12"/>
          <p:cNvSpPr txBox="1"/>
          <p:nvPr/>
        </p:nvSpPr>
        <p:spPr>
          <a:xfrm>
            <a:off x="1621178" y="2937366"/>
            <a:ext cx="15144982" cy="2467611"/>
          </a:xfrm>
          <a:prstGeom prst="rect">
            <a:avLst/>
          </a:prstGeom>
        </p:spPr>
        <p:txBody>
          <a:bodyPr lIns="0" tIns="0" rIns="0" bIns="0" rtlCol="0" anchor="t">
            <a:spAutoFit/>
          </a:bodyPr>
          <a:lstStyle/>
          <a:p>
            <a:pPr algn="ctr">
              <a:lnSpc>
                <a:spcPts val="9939"/>
              </a:lnSpc>
            </a:pPr>
            <a:r>
              <a:rPr lang="en-US" sz="7099" spc="354">
                <a:solidFill>
                  <a:srgbClr val="535254"/>
                </a:solidFill>
                <a:latin typeface="Fraunces Bold"/>
              </a:rPr>
              <a:t>II. THỰC HÀNH ĐỌC HIỂU </a:t>
            </a:r>
          </a:p>
          <a:p>
            <a:pPr algn="ctr">
              <a:lnSpc>
                <a:spcPts val="9939"/>
              </a:lnSpc>
            </a:pPr>
            <a:r>
              <a:rPr lang="en-US" sz="7099" spc="354">
                <a:solidFill>
                  <a:srgbClr val="535254"/>
                </a:solidFill>
                <a:latin typeface="Fraunces Bold"/>
              </a:rPr>
              <a:t>TRUYỆN TRUYỀN KÌ</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673511" y="-424964"/>
            <a:ext cx="20942422" cy="11136927"/>
            <a:chOff x="0" y="0"/>
            <a:chExt cx="5515700" cy="2933182"/>
          </a:xfrm>
        </p:grpSpPr>
        <p:sp>
          <p:nvSpPr>
            <p:cNvPr id="4" name="Freeform 4"/>
            <p:cNvSpPr/>
            <p:nvPr/>
          </p:nvSpPr>
          <p:spPr>
            <a:xfrm>
              <a:off x="0" y="0"/>
              <a:ext cx="5515699" cy="2933182"/>
            </a:xfrm>
            <a:custGeom>
              <a:avLst/>
              <a:gdLst/>
              <a:ahLst/>
              <a:cxnLst/>
              <a:rect l="l" t="t" r="r" b="b"/>
              <a:pathLst>
                <a:path w="5515699" h="2933182">
                  <a:moveTo>
                    <a:pt x="0" y="0"/>
                  </a:moveTo>
                  <a:lnTo>
                    <a:pt x="5515699" y="0"/>
                  </a:lnTo>
                  <a:lnTo>
                    <a:pt x="5515699" y="2933182"/>
                  </a:lnTo>
                  <a:lnTo>
                    <a:pt x="0" y="2933182"/>
                  </a:lnTo>
                  <a:close/>
                </a:path>
              </a:pathLst>
            </a:custGeom>
            <a:solidFill>
              <a:srgbClr val="FFFFFF">
                <a:alpha val="32941"/>
              </a:srgbClr>
            </a:solidFill>
          </p:spPr>
          <p:txBody>
            <a:bodyPr/>
            <a:lstStyle/>
            <a:p>
              <a:endParaRPr lang="en-US"/>
            </a:p>
          </p:txBody>
        </p:sp>
        <p:sp>
          <p:nvSpPr>
            <p:cNvPr id="5" name="TextBox 5"/>
            <p:cNvSpPr txBox="1"/>
            <p:nvPr/>
          </p:nvSpPr>
          <p:spPr>
            <a:xfrm>
              <a:off x="0" y="-47625"/>
              <a:ext cx="5515700" cy="2980807"/>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4309780" y="-473727"/>
            <a:ext cx="4513658" cy="2970808"/>
          </a:xfrm>
          <a:custGeom>
            <a:avLst/>
            <a:gdLst/>
            <a:ahLst/>
            <a:cxnLst/>
            <a:rect l="l" t="t" r="r" b="b"/>
            <a:pathLst>
              <a:path w="4513658" h="2970808">
                <a:moveTo>
                  <a:pt x="0" y="0"/>
                </a:moveTo>
                <a:lnTo>
                  <a:pt x="4513658" y="0"/>
                </a:lnTo>
                <a:lnTo>
                  <a:pt x="4513658" y="2970808"/>
                </a:lnTo>
                <a:lnTo>
                  <a:pt x="0" y="29708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0" y="0"/>
            <a:ext cx="18387339" cy="13790504"/>
          </a:xfrm>
          <a:custGeom>
            <a:avLst/>
            <a:gdLst/>
            <a:ahLst/>
            <a:cxnLst/>
            <a:rect l="l" t="t" r="r" b="b"/>
            <a:pathLst>
              <a:path w="18387339" h="13790504">
                <a:moveTo>
                  <a:pt x="0" y="0"/>
                </a:moveTo>
                <a:lnTo>
                  <a:pt x="18387339" y="0"/>
                </a:lnTo>
                <a:lnTo>
                  <a:pt x="18387339" y="13790504"/>
                </a:lnTo>
                <a:lnTo>
                  <a:pt x="0" y="13790504"/>
                </a:lnTo>
                <a:lnTo>
                  <a:pt x="0" y="0"/>
                </a:lnTo>
                <a:close/>
              </a:path>
            </a:pathLst>
          </a:custGeom>
          <a:blipFill>
            <a:blip r:embed="rId5"/>
            <a:stretch>
              <a:fillRect/>
            </a:stretch>
          </a:blipFill>
        </p:spPr>
        <p:txBody>
          <a:bodyPr/>
          <a:lstStyle/>
          <a:p>
            <a:endParaRPr lang="en-US"/>
          </a:p>
        </p:txBody>
      </p:sp>
      <p:grpSp>
        <p:nvGrpSpPr>
          <p:cNvPr id="8" name="Group 8"/>
          <p:cNvGrpSpPr/>
          <p:nvPr/>
        </p:nvGrpSpPr>
        <p:grpSpPr>
          <a:xfrm>
            <a:off x="-837974" y="-755928"/>
            <a:ext cx="19963948" cy="11467892"/>
            <a:chOff x="0" y="0"/>
            <a:chExt cx="5257995" cy="3020350"/>
          </a:xfrm>
        </p:grpSpPr>
        <p:sp>
          <p:nvSpPr>
            <p:cNvPr id="9" name="Freeform 9"/>
            <p:cNvSpPr/>
            <p:nvPr/>
          </p:nvSpPr>
          <p:spPr>
            <a:xfrm>
              <a:off x="0" y="0"/>
              <a:ext cx="5257995" cy="3020350"/>
            </a:xfrm>
            <a:custGeom>
              <a:avLst/>
              <a:gdLst/>
              <a:ahLst/>
              <a:cxnLst/>
              <a:rect l="l" t="t" r="r" b="b"/>
              <a:pathLst>
                <a:path w="5257995" h="3020350">
                  <a:moveTo>
                    <a:pt x="0" y="0"/>
                  </a:moveTo>
                  <a:lnTo>
                    <a:pt x="5257995" y="0"/>
                  </a:lnTo>
                  <a:lnTo>
                    <a:pt x="5257995" y="3020350"/>
                  </a:lnTo>
                  <a:lnTo>
                    <a:pt x="0" y="3020350"/>
                  </a:lnTo>
                  <a:close/>
                </a:path>
              </a:pathLst>
            </a:custGeom>
            <a:solidFill>
              <a:srgbClr val="FFFFFF">
                <a:alpha val="23922"/>
              </a:srgbClr>
            </a:solidFill>
          </p:spPr>
          <p:txBody>
            <a:bodyPr/>
            <a:lstStyle/>
            <a:p>
              <a:endParaRPr lang="en-US"/>
            </a:p>
          </p:txBody>
        </p:sp>
        <p:sp>
          <p:nvSpPr>
            <p:cNvPr id="10" name="TextBox 10"/>
            <p:cNvSpPr txBox="1"/>
            <p:nvPr/>
          </p:nvSpPr>
          <p:spPr>
            <a:xfrm>
              <a:off x="0" y="-47625"/>
              <a:ext cx="5257995" cy="3067975"/>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673511" y="3433926"/>
            <a:ext cx="7315200" cy="3088184"/>
          </a:xfrm>
          <a:custGeom>
            <a:avLst/>
            <a:gdLst/>
            <a:ahLst/>
            <a:cxnLst/>
            <a:rect l="l" t="t" r="r" b="b"/>
            <a:pathLst>
              <a:path w="7315200" h="3088184">
                <a:moveTo>
                  <a:pt x="0" y="0"/>
                </a:moveTo>
                <a:lnTo>
                  <a:pt x="7315200" y="0"/>
                </a:lnTo>
                <a:lnTo>
                  <a:pt x="7315200" y="3088184"/>
                </a:lnTo>
                <a:lnTo>
                  <a:pt x="0" y="30881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TextBox 12"/>
          <p:cNvSpPr txBox="1"/>
          <p:nvPr/>
        </p:nvSpPr>
        <p:spPr>
          <a:xfrm>
            <a:off x="5039307" y="3509936"/>
            <a:ext cx="8209386" cy="1225942"/>
          </a:xfrm>
          <a:prstGeom prst="rect">
            <a:avLst/>
          </a:prstGeom>
        </p:spPr>
        <p:txBody>
          <a:bodyPr lIns="0" tIns="0" rIns="0" bIns="0" rtlCol="0" anchor="t">
            <a:spAutoFit/>
          </a:bodyPr>
          <a:lstStyle/>
          <a:p>
            <a:pPr algn="ctr">
              <a:lnSpc>
                <a:spcPts val="10008"/>
              </a:lnSpc>
            </a:pPr>
            <a:r>
              <a:rPr lang="en-US" sz="7149">
                <a:solidFill>
                  <a:srgbClr val="8E5F56"/>
                </a:solidFill>
                <a:latin typeface="Fraunces Bold"/>
              </a:rPr>
              <a:t>1. CHUẨN BỊ ĐỌC </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673511" y="-424964"/>
            <a:ext cx="20942422" cy="11136927"/>
            <a:chOff x="0" y="0"/>
            <a:chExt cx="5515700" cy="2933182"/>
          </a:xfrm>
        </p:grpSpPr>
        <p:sp>
          <p:nvSpPr>
            <p:cNvPr id="4" name="Freeform 4"/>
            <p:cNvSpPr/>
            <p:nvPr/>
          </p:nvSpPr>
          <p:spPr>
            <a:xfrm>
              <a:off x="0" y="0"/>
              <a:ext cx="5515699" cy="2933182"/>
            </a:xfrm>
            <a:custGeom>
              <a:avLst/>
              <a:gdLst/>
              <a:ahLst/>
              <a:cxnLst/>
              <a:rect l="l" t="t" r="r" b="b"/>
              <a:pathLst>
                <a:path w="5515699" h="2933182">
                  <a:moveTo>
                    <a:pt x="0" y="0"/>
                  </a:moveTo>
                  <a:lnTo>
                    <a:pt x="5515699" y="0"/>
                  </a:lnTo>
                  <a:lnTo>
                    <a:pt x="5515699" y="2933182"/>
                  </a:lnTo>
                  <a:lnTo>
                    <a:pt x="0" y="2933182"/>
                  </a:lnTo>
                  <a:close/>
                </a:path>
              </a:pathLst>
            </a:custGeom>
            <a:solidFill>
              <a:srgbClr val="FFFFFF">
                <a:alpha val="32941"/>
              </a:srgbClr>
            </a:solidFill>
          </p:spPr>
          <p:txBody>
            <a:bodyPr/>
            <a:lstStyle/>
            <a:p>
              <a:endParaRPr lang="en-US"/>
            </a:p>
          </p:txBody>
        </p:sp>
        <p:sp>
          <p:nvSpPr>
            <p:cNvPr id="5" name="TextBox 5"/>
            <p:cNvSpPr txBox="1"/>
            <p:nvPr/>
          </p:nvSpPr>
          <p:spPr>
            <a:xfrm>
              <a:off x="0" y="-47625"/>
              <a:ext cx="5515700" cy="2980807"/>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4309780" y="-473727"/>
            <a:ext cx="4513658" cy="2970808"/>
          </a:xfrm>
          <a:custGeom>
            <a:avLst/>
            <a:gdLst/>
            <a:ahLst/>
            <a:cxnLst/>
            <a:rect l="l" t="t" r="r" b="b"/>
            <a:pathLst>
              <a:path w="4513658" h="2970808">
                <a:moveTo>
                  <a:pt x="0" y="0"/>
                </a:moveTo>
                <a:lnTo>
                  <a:pt x="4513658" y="0"/>
                </a:lnTo>
                <a:lnTo>
                  <a:pt x="4513658" y="2970808"/>
                </a:lnTo>
                <a:lnTo>
                  <a:pt x="0" y="29708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0" y="0"/>
            <a:ext cx="18387339" cy="13790504"/>
          </a:xfrm>
          <a:custGeom>
            <a:avLst/>
            <a:gdLst/>
            <a:ahLst/>
            <a:cxnLst/>
            <a:rect l="l" t="t" r="r" b="b"/>
            <a:pathLst>
              <a:path w="18387339" h="13790504">
                <a:moveTo>
                  <a:pt x="0" y="0"/>
                </a:moveTo>
                <a:lnTo>
                  <a:pt x="18387339" y="0"/>
                </a:lnTo>
                <a:lnTo>
                  <a:pt x="18387339" y="13790504"/>
                </a:lnTo>
                <a:lnTo>
                  <a:pt x="0" y="13790504"/>
                </a:lnTo>
                <a:lnTo>
                  <a:pt x="0" y="0"/>
                </a:lnTo>
                <a:close/>
              </a:path>
            </a:pathLst>
          </a:custGeom>
          <a:blipFill>
            <a:blip r:embed="rId5"/>
            <a:stretch>
              <a:fillRect/>
            </a:stretch>
          </a:blipFill>
        </p:spPr>
        <p:txBody>
          <a:bodyPr/>
          <a:lstStyle/>
          <a:p>
            <a:endParaRPr lang="en-US"/>
          </a:p>
        </p:txBody>
      </p:sp>
      <p:grpSp>
        <p:nvGrpSpPr>
          <p:cNvPr id="8" name="Group 8"/>
          <p:cNvGrpSpPr/>
          <p:nvPr/>
        </p:nvGrpSpPr>
        <p:grpSpPr>
          <a:xfrm>
            <a:off x="-837974" y="-755928"/>
            <a:ext cx="19963948" cy="11467892"/>
            <a:chOff x="0" y="0"/>
            <a:chExt cx="5257995" cy="3020350"/>
          </a:xfrm>
        </p:grpSpPr>
        <p:sp>
          <p:nvSpPr>
            <p:cNvPr id="9" name="Freeform 9"/>
            <p:cNvSpPr/>
            <p:nvPr/>
          </p:nvSpPr>
          <p:spPr>
            <a:xfrm>
              <a:off x="0" y="0"/>
              <a:ext cx="5257995" cy="3020350"/>
            </a:xfrm>
            <a:custGeom>
              <a:avLst/>
              <a:gdLst/>
              <a:ahLst/>
              <a:cxnLst/>
              <a:rect l="l" t="t" r="r" b="b"/>
              <a:pathLst>
                <a:path w="5257995" h="3020350">
                  <a:moveTo>
                    <a:pt x="0" y="0"/>
                  </a:moveTo>
                  <a:lnTo>
                    <a:pt x="5257995" y="0"/>
                  </a:lnTo>
                  <a:lnTo>
                    <a:pt x="5257995" y="3020350"/>
                  </a:lnTo>
                  <a:lnTo>
                    <a:pt x="0" y="3020350"/>
                  </a:lnTo>
                  <a:close/>
                </a:path>
              </a:pathLst>
            </a:custGeom>
            <a:solidFill>
              <a:srgbClr val="FFFFFF">
                <a:alpha val="23922"/>
              </a:srgbClr>
            </a:solidFill>
          </p:spPr>
          <p:txBody>
            <a:bodyPr/>
            <a:lstStyle/>
            <a:p>
              <a:endParaRPr lang="en-US"/>
            </a:p>
          </p:txBody>
        </p:sp>
        <p:sp>
          <p:nvSpPr>
            <p:cNvPr id="10" name="TextBox 10"/>
            <p:cNvSpPr txBox="1"/>
            <p:nvPr/>
          </p:nvSpPr>
          <p:spPr>
            <a:xfrm>
              <a:off x="0" y="-47625"/>
              <a:ext cx="5257995" cy="3067975"/>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673511" y="3433926"/>
            <a:ext cx="7315200" cy="3088184"/>
          </a:xfrm>
          <a:custGeom>
            <a:avLst/>
            <a:gdLst/>
            <a:ahLst/>
            <a:cxnLst/>
            <a:rect l="l" t="t" r="r" b="b"/>
            <a:pathLst>
              <a:path w="7315200" h="3088184">
                <a:moveTo>
                  <a:pt x="0" y="0"/>
                </a:moveTo>
                <a:lnTo>
                  <a:pt x="7315200" y="0"/>
                </a:lnTo>
                <a:lnTo>
                  <a:pt x="7315200" y="3088184"/>
                </a:lnTo>
                <a:lnTo>
                  <a:pt x="0" y="30881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a:off x="785621" y="1599069"/>
            <a:ext cx="13524158" cy="7607339"/>
          </a:xfrm>
          <a:custGeom>
            <a:avLst/>
            <a:gdLst/>
            <a:ahLst/>
            <a:cxnLst/>
            <a:rect l="l" t="t" r="r" b="b"/>
            <a:pathLst>
              <a:path w="13524158" h="7607339">
                <a:moveTo>
                  <a:pt x="0" y="0"/>
                </a:moveTo>
                <a:lnTo>
                  <a:pt x="13524159" y="0"/>
                </a:lnTo>
                <a:lnTo>
                  <a:pt x="13524159" y="7607339"/>
                </a:lnTo>
                <a:lnTo>
                  <a:pt x="0" y="7607339"/>
                </a:lnTo>
                <a:lnTo>
                  <a:pt x="0" y="0"/>
                </a:lnTo>
                <a:close/>
              </a:path>
            </a:pathLst>
          </a:custGeom>
          <a:blipFill>
            <a:blip r:embed="rId8"/>
            <a:stretch>
              <a:fillRect/>
            </a:stretch>
          </a:blipFill>
        </p:spPr>
        <p:txBody>
          <a:bodyPr/>
          <a:lstStyle/>
          <a:p>
            <a:endParaRPr lang="en-US"/>
          </a:p>
        </p:txBody>
      </p:sp>
      <p:sp>
        <p:nvSpPr>
          <p:cNvPr id="13" name="Freeform 13"/>
          <p:cNvSpPr/>
          <p:nvPr/>
        </p:nvSpPr>
        <p:spPr>
          <a:xfrm flipH="1">
            <a:off x="12524472" y="5228849"/>
            <a:ext cx="5763528" cy="5007065"/>
          </a:xfrm>
          <a:custGeom>
            <a:avLst/>
            <a:gdLst/>
            <a:ahLst/>
            <a:cxnLst/>
            <a:rect l="l" t="t" r="r" b="b"/>
            <a:pathLst>
              <a:path w="5763528" h="5007065">
                <a:moveTo>
                  <a:pt x="5763528" y="0"/>
                </a:moveTo>
                <a:lnTo>
                  <a:pt x="0" y="0"/>
                </a:lnTo>
                <a:lnTo>
                  <a:pt x="0" y="5007065"/>
                </a:lnTo>
                <a:lnTo>
                  <a:pt x="5763528" y="5007065"/>
                </a:lnTo>
                <a:lnTo>
                  <a:pt x="5763528"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TextBox 14"/>
          <p:cNvSpPr txBox="1"/>
          <p:nvPr/>
        </p:nvSpPr>
        <p:spPr>
          <a:xfrm>
            <a:off x="3209638" y="288908"/>
            <a:ext cx="8676126" cy="1293138"/>
          </a:xfrm>
          <a:prstGeom prst="rect">
            <a:avLst/>
          </a:prstGeom>
        </p:spPr>
        <p:txBody>
          <a:bodyPr lIns="0" tIns="0" rIns="0" bIns="0" rtlCol="0" anchor="t">
            <a:spAutoFit/>
          </a:bodyPr>
          <a:lstStyle/>
          <a:p>
            <a:pPr algn="ctr">
              <a:lnSpc>
                <a:spcPts val="10485"/>
              </a:lnSpc>
            </a:pPr>
            <a:r>
              <a:rPr lang="en-US" sz="7489" dirty="0" err="1">
                <a:solidFill>
                  <a:srgbClr val="535254"/>
                </a:solidFill>
                <a:latin typeface="#9Slide05 Dear Saturday"/>
              </a:rPr>
              <a:t>Từ</a:t>
            </a:r>
            <a:r>
              <a:rPr lang="en-US" sz="7489" dirty="0">
                <a:solidFill>
                  <a:srgbClr val="535254"/>
                </a:solidFill>
                <a:latin typeface="#9Slide05 Dear Saturday"/>
              </a:rPr>
              <a:t> </a:t>
            </a:r>
            <a:r>
              <a:rPr lang="en-US" sz="7489" dirty="0" err="1">
                <a:solidFill>
                  <a:srgbClr val="535254"/>
                </a:solidFill>
                <a:latin typeface="#9Slide05 Dear Saturday"/>
              </a:rPr>
              <a:t>một</a:t>
            </a:r>
            <a:r>
              <a:rPr lang="en-US" sz="7489" dirty="0">
                <a:solidFill>
                  <a:srgbClr val="535254"/>
                </a:solidFill>
                <a:latin typeface="#9Slide05 Dear Saturday"/>
              </a:rPr>
              <a:t> </a:t>
            </a:r>
            <a:r>
              <a:rPr lang="en-US" sz="7489" dirty="0" err="1">
                <a:solidFill>
                  <a:srgbClr val="535254"/>
                </a:solidFill>
                <a:latin typeface="#9Slide05 Dear Saturday"/>
              </a:rPr>
              <a:t>câu</a:t>
            </a:r>
            <a:r>
              <a:rPr lang="en-US" sz="7489" dirty="0">
                <a:solidFill>
                  <a:srgbClr val="535254"/>
                </a:solidFill>
                <a:latin typeface="#9Slide05 Dear Saturday"/>
              </a:rPr>
              <a:t> ca </a:t>
            </a:r>
            <a:r>
              <a:rPr lang="en-US" sz="7489" dirty="0" err="1">
                <a:solidFill>
                  <a:srgbClr val="535254"/>
                </a:solidFill>
                <a:latin typeface="#9Slide05 Dear Saturday"/>
              </a:rPr>
              <a:t>dao</a:t>
            </a:r>
            <a:r>
              <a:rPr lang="en-US" sz="7489" dirty="0">
                <a:solidFill>
                  <a:srgbClr val="535254"/>
                </a:solidFill>
                <a:latin typeface="#9Slide05 Dear Saturday"/>
              </a:rPr>
              <a:t>...</a:t>
            </a:r>
          </a:p>
        </p:txBody>
      </p:sp>
      <p:sp>
        <p:nvSpPr>
          <p:cNvPr id="15" name="TextBox 15"/>
          <p:cNvSpPr txBox="1"/>
          <p:nvPr/>
        </p:nvSpPr>
        <p:spPr>
          <a:xfrm>
            <a:off x="12889705" y="6165276"/>
            <a:ext cx="5033063" cy="1767290"/>
          </a:xfrm>
          <a:prstGeom prst="rect">
            <a:avLst/>
          </a:prstGeom>
        </p:spPr>
        <p:txBody>
          <a:bodyPr lIns="0" tIns="0" rIns="0" bIns="0" rtlCol="0" anchor="t">
            <a:spAutoFit/>
          </a:bodyPr>
          <a:lstStyle/>
          <a:p>
            <a:pPr algn="ctr">
              <a:lnSpc>
                <a:spcPts val="7065"/>
              </a:lnSpc>
              <a:spcBef>
                <a:spcPct val="0"/>
              </a:spcBef>
            </a:pPr>
            <a:r>
              <a:rPr lang="en-US" sz="5046">
                <a:solidFill>
                  <a:srgbClr val="FFF5EE"/>
                </a:solidFill>
                <a:latin typeface="Roboto Condensed Bold"/>
              </a:rPr>
              <a:t>Bức tranh gợi tới câu ca dao nào?</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673511" y="-424964"/>
            <a:ext cx="20942422" cy="11136927"/>
            <a:chOff x="0" y="0"/>
            <a:chExt cx="5515700" cy="2933182"/>
          </a:xfrm>
        </p:grpSpPr>
        <p:sp>
          <p:nvSpPr>
            <p:cNvPr id="4" name="Freeform 4"/>
            <p:cNvSpPr/>
            <p:nvPr/>
          </p:nvSpPr>
          <p:spPr>
            <a:xfrm>
              <a:off x="0" y="0"/>
              <a:ext cx="5515699" cy="2933182"/>
            </a:xfrm>
            <a:custGeom>
              <a:avLst/>
              <a:gdLst/>
              <a:ahLst/>
              <a:cxnLst/>
              <a:rect l="l" t="t" r="r" b="b"/>
              <a:pathLst>
                <a:path w="5515699" h="2933182">
                  <a:moveTo>
                    <a:pt x="0" y="0"/>
                  </a:moveTo>
                  <a:lnTo>
                    <a:pt x="5515699" y="0"/>
                  </a:lnTo>
                  <a:lnTo>
                    <a:pt x="5515699" y="2933182"/>
                  </a:lnTo>
                  <a:lnTo>
                    <a:pt x="0" y="2933182"/>
                  </a:lnTo>
                  <a:close/>
                </a:path>
              </a:pathLst>
            </a:custGeom>
            <a:solidFill>
              <a:srgbClr val="FFFFFF">
                <a:alpha val="32941"/>
              </a:srgbClr>
            </a:solidFill>
          </p:spPr>
          <p:txBody>
            <a:bodyPr/>
            <a:lstStyle/>
            <a:p>
              <a:endParaRPr lang="en-US"/>
            </a:p>
          </p:txBody>
        </p:sp>
        <p:sp>
          <p:nvSpPr>
            <p:cNvPr id="5" name="TextBox 5"/>
            <p:cNvSpPr txBox="1"/>
            <p:nvPr/>
          </p:nvSpPr>
          <p:spPr>
            <a:xfrm>
              <a:off x="0" y="-47625"/>
              <a:ext cx="5515700" cy="2980807"/>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4309780" y="-473727"/>
            <a:ext cx="4513658" cy="2970808"/>
          </a:xfrm>
          <a:custGeom>
            <a:avLst/>
            <a:gdLst/>
            <a:ahLst/>
            <a:cxnLst/>
            <a:rect l="l" t="t" r="r" b="b"/>
            <a:pathLst>
              <a:path w="4513658" h="2970808">
                <a:moveTo>
                  <a:pt x="0" y="0"/>
                </a:moveTo>
                <a:lnTo>
                  <a:pt x="4513658" y="0"/>
                </a:lnTo>
                <a:lnTo>
                  <a:pt x="4513658" y="2970808"/>
                </a:lnTo>
                <a:lnTo>
                  <a:pt x="0" y="29708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0" y="0"/>
            <a:ext cx="18387339" cy="13790504"/>
          </a:xfrm>
          <a:custGeom>
            <a:avLst/>
            <a:gdLst/>
            <a:ahLst/>
            <a:cxnLst/>
            <a:rect l="l" t="t" r="r" b="b"/>
            <a:pathLst>
              <a:path w="18387339" h="13790504">
                <a:moveTo>
                  <a:pt x="0" y="0"/>
                </a:moveTo>
                <a:lnTo>
                  <a:pt x="18387339" y="0"/>
                </a:lnTo>
                <a:lnTo>
                  <a:pt x="18387339" y="13790504"/>
                </a:lnTo>
                <a:lnTo>
                  <a:pt x="0" y="13790504"/>
                </a:lnTo>
                <a:lnTo>
                  <a:pt x="0" y="0"/>
                </a:lnTo>
                <a:close/>
              </a:path>
            </a:pathLst>
          </a:custGeom>
          <a:blipFill>
            <a:blip r:embed="rId5"/>
            <a:stretch>
              <a:fillRect/>
            </a:stretch>
          </a:blipFill>
        </p:spPr>
        <p:txBody>
          <a:bodyPr/>
          <a:lstStyle/>
          <a:p>
            <a:endParaRPr lang="en-US"/>
          </a:p>
        </p:txBody>
      </p:sp>
      <p:grpSp>
        <p:nvGrpSpPr>
          <p:cNvPr id="8" name="Group 8"/>
          <p:cNvGrpSpPr/>
          <p:nvPr/>
        </p:nvGrpSpPr>
        <p:grpSpPr>
          <a:xfrm>
            <a:off x="-837974" y="-755928"/>
            <a:ext cx="19963948" cy="11467892"/>
            <a:chOff x="0" y="0"/>
            <a:chExt cx="5257995" cy="3020350"/>
          </a:xfrm>
        </p:grpSpPr>
        <p:sp>
          <p:nvSpPr>
            <p:cNvPr id="9" name="Freeform 9"/>
            <p:cNvSpPr/>
            <p:nvPr/>
          </p:nvSpPr>
          <p:spPr>
            <a:xfrm>
              <a:off x="0" y="0"/>
              <a:ext cx="5257995" cy="3020350"/>
            </a:xfrm>
            <a:custGeom>
              <a:avLst/>
              <a:gdLst/>
              <a:ahLst/>
              <a:cxnLst/>
              <a:rect l="l" t="t" r="r" b="b"/>
              <a:pathLst>
                <a:path w="5257995" h="3020350">
                  <a:moveTo>
                    <a:pt x="0" y="0"/>
                  </a:moveTo>
                  <a:lnTo>
                    <a:pt x="5257995" y="0"/>
                  </a:lnTo>
                  <a:lnTo>
                    <a:pt x="5257995" y="3020350"/>
                  </a:lnTo>
                  <a:lnTo>
                    <a:pt x="0" y="3020350"/>
                  </a:lnTo>
                  <a:close/>
                </a:path>
              </a:pathLst>
            </a:custGeom>
            <a:solidFill>
              <a:srgbClr val="FFFFFF">
                <a:alpha val="23922"/>
              </a:srgbClr>
            </a:solidFill>
          </p:spPr>
          <p:txBody>
            <a:bodyPr/>
            <a:lstStyle/>
            <a:p>
              <a:endParaRPr lang="en-US"/>
            </a:p>
          </p:txBody>
        </p:sp>
        <p:sp>
          <p:nvSpPr>
            <p:cNvPr id="10" name="TextBox 10"/>
            <p:cNvSpPr txBox="1"/>
            <p:nvPr/>
          </p:nvSpPr>
          <p:spPr>
            <a:xfrm>
              <a:off x="0" y="-47625"/>
              <a:ext cx="5257995" cy="3067975"/>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673511" y="3433926"/>
            <a:ext cx="7315200" cy="3088184"/>
          </a:xfrm>
          <a:custGeom>
            <a:avLst/>
            <a:gdLst/>
            <a:ahLst/>
            <a:cxnLst/>
            <a:rect l="l" t="t" r="r" b="b"/>
            <a:pathLst>
              <a:path w="7315200" h="3088184">
                <a:moveTo>
                  <a:pt x="0" y="0"/>
                </a:moveTo>
                <a:lnTo>
                  <a:pt x="7315200" y="0"/>
                </a:lnTo>
                <a:lnTo>
                  <a:pt x="7315200" y="3088184"/>
                </a:lnTo>
                <a:lnTo>
                  <a:pt x="0" y="30881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a:off x="248928" y="2865547"/>
            <a:ext cx="13524158" cy="7607339"/>
          </a:xfrm>
          <a:custGeom>
            <a:avLst/>
            <a:gdLst/>
            <a:ahLst/>
            <a:cxnLst/>
            <a:rect l="l" t="t" r="r" b="b"/>
            <a:pathLst>
              <a:path w="13524158" h="7607339">
                <a:moveTo>
                  <a:pt x="0" y="0"/>
                </a:moveTo>
                <a:lnTo>
                  <a:pt x="13524159" y="0"/>
                </a:lnTo>
                <a:lnTo>
                  <a:pt x="13524159" y="7607339"/>
                </a:lnTo>
                <a:lnTo>
                  <a:pt x="0" y="7607339"/>
                </a:lnTo>
                <a:lnTo>
                  <a:pt x="0" y="0"/>
                </a:lnTo>
                <a:close/>
              </a:path>
            </a:pathLst>
          </a:custGeom>
          <a:blipFill>
            <a:blip r:embed="rId8"/>
            <a:stretch>
              <a:fillRect/>
            </a:stretch>
          </a:blipFill>
        </p:spPr>
        <p:txBody>
          <a:bodyPr/>
          <a:lstStyle/>
          <a:p>
            <a:endParaRPr lang="en-US"/>
          </a:p>
        </p:txBody>
      </p:sp>
      <p:sp>
        <p:nvSpPr>
          <p:cNvPr id="13" name="Freeform 13"/>
          <p:cNvSpPr/>
          <p:nvPr/>
        </p:nvSpPr>
        <p:spPr>
          <a:xfrm flipH="1">
            <a:off x="12524472" y="5228849"/>
            <a:ext cx="5763528" cy="5007065"/>
          </a:xfrm>
          <a:custGeom>
            <a:avLst/>
            <a:gdLst/>
            <a:ahLst/>
            <a:cxnLst/>
            <a:rect l="l" t="t" r="r" b="b"/>
            <a:pathLst>
              <a:path w="5763528" h="5007065">
                <a:moveTo>
                  <a:pt x="5763528" y="0"/>
                </a:moveTo>
                <a:lnTo>
                  <a:pt x="0" y="0"/>
                </a:lnTo>
                <a:lnTo>
                  <a:pt x="0" y="5007065"/>
                </a:lnTo>
                <a:lnTo>
                  <a:pt x="5763528" y="5007065"/>
                </a:lnTo>
                <a:lnTo>
                  <a:pt x="5763528"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TextBox 14"/>
          <p:cNvSpPr txBox="1"/>
          <p:nvPr/>
        </p:nvSpPr>
        <p:spPr>
          <a:xfrm>
            <a:off x="457200" y="536863"/>
            <a:ext cx="11573162" cy="1808187"/>
          </a:xfrm>
          <a:prstGeom prst="rect">
            <a:avLst/>
          </a:prstGeom>
        </p:spPr>
        <p:txBody>
          <a:bodyPr wrap="square" lIns="0" tIns="0" rIns="0" bIns="0" rtlCol="0" anchor="t">
            <a:spAutoFit/>
          </a:bodyPr>
          <a:lstStyle/>
          <a:p>
            <a:pPr algn="ctr">
              <a:lnSpc>
                <a:spcPct val="120000"/>
              </a:lnSpc>
            </a:pPr>
            <a:r>
              <a:rPr lang="en-US" sz="5000" dirty="0" err="1">
                <a:solidFill>
                  <a:srgbClr val="535254"/>
                </a:solidFill>
                <a:latin typeface="#9Slide05 Dear Saturday"/>
              </a:rPr>
              <a:t>Thân</a:t>
            </a:r>
            <a:r>
              <a:rPr lang="en-US" sz="5000" dirty="0">
                <a:solidFill>
                  <a:srgbClr val="535254"/>
                </a:solidFill>
                <a:latin typeface="#9Slide05 Dear Saturday"/>
              </a:rPr>
              <a:t> </a:t>
            </a:r>
            <a:r>
              <a:rPr lang="en-US" sz="5000" dirty="0" err="1">
                <a:solidFill>
                  <a:srgbClr val="535254"/>
                </a:solidFill>
                <a:latin typeface="#9Slide05 Dear Saturday"/>
              </a:rPr>
              <a:t>em</a:t>
            </a:r>
            <a:r>
              <a:rPr lang="en-US" sz="5000" dirty="0">
                <a:solidFill>
                  <a:srgbClr val="535254"/>
                </a:solidFill>
                <a:latin typeface="#9Slide05 Dear Saturday"/>
              </a:rPr>
              <a:t> </a:t>
            </a:r>
            <a:r>
              <a:rPr lang="en-US" sz="5000" dirty="0" err="1">
                <a:solidFill>
                  <a:srgbClr val="535254"/>
                </a:solidFill>
                <a:latin typeface="#9Slide05 Dear Saturday"/>
              </a:rPr>
              <a:t>như</a:t>
            </a:r>
            <a:r>
              <a:rPr lang="en-US" sz="5000" dirty="0">
                <a:solidFill>
                  <a:srgbClr val="535254"/>
                </a:solidFill>
                <a:latin typeface="#9Slide05 Dear Saturday"/>
              </a:rPr>
              <a:t> </a:t>
            </a:r>
            <a:r>
              <a:rPr lang="en-US" sz="5000" dirty="0" err="1">
                <a:solidFill>
                  <a:srgbClr val="535254"/>
                </a:solidFill>
                <a:latin typeface="#9Slide05 Dear Saturday"/>
              </a:rPr>
              <a:t>tấm</a:t>
            </a:r>
            <a:r>
              <a:rPr lang="en-US" sz="5000" dirty="0">
                <a:solidFill>
                  <a:srgbClr val="535254"/>
                </a:solidFill>
                <a:latin typeface="#9Slide05 Dear Saturday"/>
              </a:rPr>
              <a:t> </a:t>
            </a:r>
            <a:r>
              <a:rPr lang="en-US" sz="5000" dirty="0" err="1">
                <a:solidFill>
                  <a:srgbClr val="535254"/>
                </a:solidFill>
                <a:latin typeface="#9Slide05 Dear Saturday"/>
              </a:rPr>
              <a:t>lụa</a:t>
            </a:r>
            <a:r>
              <a:rPr lang="en-US" sz="5000" dirty="0">
                <a:solidFill>
                  <a:srgbClr val="535254"/>
                </a:solidFill>
                <a:latin typeface="#9Slide05 Dear Saturday"/>
              </a:rPr>
              <a:t> </a:t>
            </a:r>
            <a:r>
              <a:rPr lang="en-US" sz="5000" dirty="0" err="1">
                <a:solidFill>
                  <a:srgbClr val="535254"/>
                </a:solidFill>
                <a:latin typeface="#9Slide05 Dear Saturday"/>
              </a:rPr>
              <a:t>đào</a:t>
            </a:r>
            <a:r>
              <a:rPr lang="en-US" sz="5000" dirty="0">
                <a:solidFill>
                  <a:srgbClr val="535254"/>
                </a:solidFill>
                <a:latin typeface="#9Slide05 Dear Saturday"/>
              </a:rPr>
              <a:t> </a:t>
            </a:r>
          </a:p>
          <a:p>
            <a:pPr algn="ctr">
              <a:lnSpc>
                <a:spcPct val="120000"/>
              </a:lnSpc>
            </a:pPr>
            <a:r>
              <a:rPr lang="en-US" sz="5000" dirty="0" err="1">
                <a:solidFill>
                  <a:srgbClr val="535254"/>
                </a:solidFill>
                <a:latin typeface="#9Slide05 Dear Saturday"/>
              </a:rPr>
              <a:t>Phất</a:t>
            </a:r>
            <a:r>
              <a:rPr lang="en-US" sz="5000" dirty="0">
                <a:solidFill>
                  <a:srgbClr val="535254"/>
                </a:solidFill>
                <a:latin typeface="#9Slide05 Dear Saturday"/>
              </a:rPr>
              <a:t> </a:t>
            </a:r>
            <a:r>
              <a:rPr lang="en-US" sz="5000" dirty="0" err="1">
                <a:solidFill>
                  <a:srgbClr val="535254"/>
                </a:solidFill>
                <a:latin typeface="#9Slide05 Dear Saturday"/>
              </a:rPr>
              <a:t>phơ</a:t>
            </a:r>
            <a:r>
              <a:rPr lang="en-US" sz="5000" dirty="0">
                <a:solidFill>
                  <a:srgbClr val="535254"/>
                </a:solidFill>
                <a:latin typeface="#9Slide05 Dear Saturday"/>
              </a:rPr>
              <a:t> </a:t>
            </a:r>
            <a:r>
              <a:rPr lang="en-US" sz="5000" dirty="0" err="1">
                <a:solidFill>
                  <a:srgbClr val="535254"/>
                </a:solidFill>
                <a:latin typeface="#9Slide05 Dear Saturday"/>
              </a:rPr>
              <a:t>giữa</a:t>
            </a:r>
            <a:r>
              <a:rPr lang="en-US" sz="5000" dirty="0">
                <a:solidFill>
                  <a:srgbClr val="535254"/>
                </a:solidFill>
                <a:latin typeface="#9Slide05 Dear Saturday"/>
              </a:rPr>
              <a:t> </a:t>
            </a:r>
            <a:r>
              <a:rPr lang="en-US" sz="5000" dirty="0" err="1">
                <a:solidFill>
                  <a:srgbClr val="535254"/>
                </a:solidFill>
                <a:latin typeface="#9Slide05 Dear Saturday"/>
              </a:rPr>
              <a:t>chợ</a:t>
            </a:r>
            <a:r>
              <a:rPr lang="en-US" sz="5000" dirty="0">
                <a:solidFill>
                  <a:srgbClr val="535254"/>
                </a:solidFill>
                <a:latin typeface="#9Slide05 Dear Saturday"/>
              </a:rPr>
              <a:t> </a:t>
            </a:r>
            <a:r>
              <a:rPr lang="en-US" sz="5000" dirty="0" err="1">
                <a:solidFill>
                  <a:srgbClr val="535254"/>
                </a:solidFill>
                <a:latin typeface="#9Slide05 Dear Saturday"/>
              </a:rPr>
              <a:t>biết</a:t>
            </a:r>
            <a:r>
              <a:rPr lang="en-US" sz="5000" dirty="0">
                <a:solidFill>
                  <a:srgbClr val="535254"/>
                </a:solidFill>
                <a:latin typeface="#9Slide05 Dear Saturday"/>
              </a:rPr>
              <a:t> </a:t>
            </a:r>
            <a:r>
              <a:rPr lang="en-US" sz="5000" dirty="0" err="1">
                <a:solidFill>
                  <a:srgbClr val="535254"/>
                </a:solidFill>
                <a:latin typeface="#9Slide05 Dear Saturday"/>
              </a:rPr>
              <a:t>vào</a:t>
            </a:r>
            <a:r>
              <a:rPr lang="en-US" sz="5000" dirty="0">
                <a:solidFill>
                  <a:srgbClr val="535254"/>
                </a:solidFill>
                <a:latin typeface="#9Slide05 Dear Saturday"/>
              </a:rPr>
              <a:t> </a:t>
            </a:r>
            <a:r>
              <a:rPr lang="en-US" sz="5000" dirty="0" err="1">
                <a:solidFill>
                  <a:srgbClr val="535254"/>
                </a:solidFill>
                <a:latin typeface="#9Slide05 Dear Saturday"/>
              </a:rPr>
              <a:t>tay</a:t>
            </a:r>
            <a:r>
              <a:rPr lang="en-US" sz="5000" dirty="0">
                <a:solidFill>
                  <a:srgbClr val="535254"/>
                </a:solidFill>
                <a:latin typeface="#9Slide05 Dear Saturday"/>
              </a:rPr>
              <a:t> ai</a:t>
            </a:r>
          </a:p>
        </p:txBody>
      </p:sp>
      <p:sp>
        <p:nvSpPr>
          <p:cNvPr id="15" name="TextBox 15"/>
          <p:cNvSpPr txBox="1"/>
          <p:nvPr/>
        </p:nvSpPr>
        <p:spPr>
          <a:xfrm>
            <a:off x="12889705" y="6165276"/>
            <a:ext cx="5033063" cy="1767290"/>
          </a:xfrm>
          <a:prstGeom prst="rect">
            <a:avLst/>
          </a:prstGeom>
        </p:spPr>
        <p:txBody>
          <a:bodyPr lIns="0" tIns="0" rIns="0" bIns="0" rtlCol="0" anchor="t">
            <a:spAutoFit/>
          </a:bodyPr>
          <a:lstStyle/>
          <a:p>
            <a:pPr algn="ctr">
              <a:lnSpc>
                <a:spcPts val="7065"/>
              </a:lnSpc>
              <a:spcBef>
                <a:spcPct val="0"/>
              </a:spcBef>
            </a:pPr>
            <a:r>
              <a:rPr lang="en-US" sz="5046">
                <a:solidFill>
                  <a:srgbClr val="FFF5EE"/>
                </a:solidFill>
                <a:latin typeface="Roboto Condensed Bold"/>
              </a:rPr>
              <a:t>Em hiểu câu ca dao đó như thế nào?</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9974760" y="-167920"/>
            <a:ext cx="2841753" cy="1544881"/>
          </a:xfrm>
          <a:custGeom>
            <a:avLst/>
            <a:gdLst/>
            <a:ahLst/>
            <a:cxnLst/>
            <a:rect l="l" t="t" r="r" b="b"/>
            <a:pathLst>
              <a:path w="2841753" h="1544881">
                <a:moveTo>
                  <a:pt x="0" y="0"/>
                </a:moveTo>
                <a:lnTo>
                  <a:pt x="2841753" y="0"/>
                </a:lnTo>
                <a:lnTo>
                  <a:pt x="2841753" y="1544880"/>
                </a:lnTo>
                <a:lnTo>
                  <a:pt x="0" y="1544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366083" y="5143500"/>
            <a:ext cx="5646381" cy="4114800"/>
          </a:xfrm>
          <a:custGeom>
            <a:avLst/>
            <a:gdLst/>
            <a:ahLst/>
            <a:cxnLst/>
            <a:rect l="l" t="t" r="r" b="b"/>
            <a:pathLst>
              <a:path w="5646381" h="4114800">
                <a:moveTo>
                  <a:pt x="0" y="0"/>
                </a:moveTo>
                <a:lnTo>
                  <a:pt x="5646381" y="0"/>
                </a:lnTo>
                <a:lnTo>
                  <a:pt x="564638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4810031" y="-700042"/>
            <a:ext cx="4094552" cy="2225948"/>
          </a:xfrm>
          <a:custGeom>
            <a:avLst/>
            <a:gdLst/>
            <a:ahLst/>
            <a:cxnLst/>
            <a:rect l="l" t="t" r="r" b="b"/>
            <a:pathLst>
              <a:path w="4094552" h="2225948">
                <a:moveTo>
                  <a:pt x="0" y="0"/>
                </a:moveTo>
                <a:lnTo>
                  <a:pt x="4094552" y="0"/>
                </a:lnTo>
                <a:lnTo>
                  <a:pt x="4094552" y="2225947"/>
                </a:lnTo>
                <a:lnTo>
                  <a:pt x="0" y="22259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7723123" y="8742119"/>
            <a:ext cx="2841753" cy="1544881"/>
          </a:xfrm>
          <a:custGeom>
            <a:avLst/>
            <a:gdLst/>
            <a:ahLst/>
            <a:cxnLst/>
            <a:rect l="l" t="t" r="r" b="b"/>
            <a:pathLst>
              <a:path w="2841753" h="1544881">
                <a:moveTo>
                  <a:pt x="0" y="0"/>
                </a:moveTo>
                <a:lnTo>
                  <a:pt x="2841754" y="0"/>
                </a:lnTo>
                <a:lnTo>
                  <a:pt x="2841754" y="1544881"/>
                </a:lnTo>
                <a:lnTo>
                  <a:pt x="0" y="15448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7" name="Group 7"/>
          <p:cNvGrpSpPr/>
          <p:nvPr/>
        </p:nvGrpSpPr>
        <p:grpSpPr>
          <a:xfrm>
            <a:off x="4517481" y="-700042"/>
            <a:ext cx="21396540" cy="15101842"/>
            <a:chOff x="0" y="0"/>
            <a:chExt cx="28528720" cy="20135789"/>
          </a:xfrm>
        </p:grpSpPr>
        <p:sp>
          <p:nvSpPr>
            <p:cNvPr id="8" name="Freeform 8"/>
            <p:cNvSpPr/>
            <p:nvPr/>
          </p:nvSpPr>
          <p:spPr>
            <a:xfrm>
              <a:off x="5742317" y="2771603"/>
              <a:ext cx="16562717" cy="10972800"/>
            </a:xfrm>
            <a:custGeom>
              <a:avLst/>
              <a:gdLst/>
              <a:ahLst/>
              <a:cxnLst/>
              <a:rect l="l" t="t" r="r" b="b"/>
              <a:pathLst>
                <a:path w="16562717" h="10972800">
                  <a:moveTo>
                    <a:pt x="0" y="0"/>
                  </a:moveTo>
                  <a:lnTo>
                    <a:pt x="16562717" y="0"/>
                  </a:lnTo>
                  <a:lnTo>
                    <a:pt x="16562717" y="10972800"/>
                  </a:lnTo>
                  <a:lnTo>
                    <a:pt x="0" y="10972800"/>
                  </a:lnTo>
                  <a:lnTo>
                    <a:pt x="0" y="0"/>
                  </a:lnTo>
                  <a:close/>
                </a:path>
              </a:pathLst>
            </a:custGeom>
            <a:blipFill>
              <a:blip r:embed="rId7"/>
              <a:stretch>
                <a:fillRect/>
              </a:stretch>
            </a:blipFill>
          </p:spPr>
          <p:txBody>
            <a:bodyPr/>
            <a:lstStyle/>
            <a:p>
              <a:endParaRPr lang="en-US"/>
            </a:p>
          </p:txBody>
        </p:sp>
        <p:sp>
          <p:nvSpPr>
            <p:cNvPr id="9" name="Freeform 9"/>
            <p:cNvSpPr/>
            <p:nvPr/>
          </p:nvSpPr>
          <p:spPr>
            <a:xfrm>
              <a:off x="4518715" y="0"/>
              <a:ext cx="16562717" cy="10972800"/>
            </a:xfrm>
            <a:custGeom>
              <a:avLst/>
              <a:gdLst/>
              <a:ahLst/>
              <a:cxnLst/>
              <a:rect l="l" t="t" r="r" b="b"/>
              <a:pathLst>
                <a:path w="16562717" h="10972800">
                  <a:moveTo>
                    <a:pt x="0" y="0"/>
                  </a:moveTo>
                  <a:lnTo>
                    <a:pt x="16562717" y="0"/>
                  </a:lnTo>
                  <a:lnTo>
                    <a:pt x="16562717" y="10972800"/>
                  </a:lnTo>
                  <a:lnTo>
                    <a:pt x="0" y="10972800"/>
                  </a:lnTo>
                  <a:lnTo>
                    <a:pt x="0" y="0"/>
                  </a:lnTo>
                  <a:close/>
                </a:path>
              </a:pathLst>
            </a:custGeom>
            <a:blipFill>
              <a:blip r:embed="rId7"/>
              <a:stretch>
                <a:fillRect/>
              </a:stretch>
            </a:blipFill>
          </p:spPr>
          <p:txBody>
            <a:bodyPr/>
            <a:lstStyle/>
            <a:p>
              <a:endParaRPr lang="en-US"/>
            </a:p>
          </p:txBody>
        </p:sp>
        <p:sp>
          <p:nvSpPr>
            <p:cNvPr id="10" name="Freeform 10"/>
            <p:cNvSpPr/>
            <p:nvPr/>
          </p:nvSpPr>
          <p:spPr>
            <a:xfrm>
              <a:off x="3245670" y="1544645"/>
              <a:ext cx="19108808" cy="11943005"/>
            </a:xfrm>
            <a:custGeom>
              <a:avLst/>
              <a:gdLst/>
              <a:ahLst/>
              <a:cxnLst/>
              <a:rect l="l" t="t" r="r" b="b"/>
              <a:pathLst>
                <a:path w="19108808" h="11943005">
                  <a:moveTo>
                    <a:pt x="0" y="0"/>
                  </a:moveTo>
                  <a:lnTo>
                    <a:pt x="19108808" y="0"/>
                  </a:lnTo>
                  <a:lnTo>
                    <a:pt x="19108808" y="11943005"/>
                  </a:lnTo>
                  <a:lnTo>
                    <a:pt x="0" y="11943005"/>
                  </a:lnTo>
                  <a:lnTo>
                    <a:pt x="0" y="0"/>
                  </a:lnTo>
                  <a:close/>
                </a:path>
              </a:pathLst>
            </a:custGeom>
            <a:blipFill>
              <a:blip r:embed="rId8"/>
              <a:stretch>
                <a:fillRect/>
              </a:stretch>
            </a:blipFill>
          </p:spPr>
          <p:txBody>
            <a:bodyPr/>
            <a:lstStyle/>
            <a:p>
              <a:endParaRPr lang="en-US"/>
            </a:p>
          </p:txBody>
        </p:sp>
        <p:sp>
          <p:nvSpPr>
            <p:cNvPr id="11" name="Freeform 11"/>
            <p:cNvSpPr/>
            <p:nvPr/>
          </p:nvSpPr>
          <p:spPr>
            <a:xfrm>
              <a:off x="2175208" y="8001250"/>
              <a:ext cx="16562717" cy="10972800"/>
            </a:xfrm>
            <a:custGeom>
              <a:avLst/>
              <a:gdLst/>
              <a:ahLst/>
              <a:cxnLst/>
              <a:rect l="l" t="t" r="r" b="b"/>
              <a:pathLst>
                <a:path w="16562717" h="10972800">
                  <a:moveTo>
                    <a:pt x="0" y="0"/>
                  </a:moveTo>
                  <a:lnTo>
                    <a:pt x="16562717" y="0"/>
                  </a:lnTo>
                  <a:lnTo>
                    <a:pt x="16562717" y="10972800"/>
                  </a:lnTo>
                  <a:lnTo>
                    <a:pt x="0" y="10972800"/>
                  </a:lnTo>
                  <a:lnTo>
                    <a:pt x="0" y="0"/>
                  </a:lnTo>
                  <a:close/>
                </a:path>
              </a:pathLst>
            </a:custGeom>
            <a:blipFill>
              <a:blip r:embed="rId7"/>
              <a:stretch>
                <a:fillRect/>
              </a:stretch>
            </a:blipFill>
          </p:spPr>
          <p:txBody>
            <a:bodyPr/>
            <a:lstStyle/>
            <a:p>
              <a:endParaRPr lang="en-US"/>
            </a:p>
          </p:txBody>
        </p:sp>
        <p:sp>
          <p:nvSpPr>
            <p:cNvPr id="12" name="Freeform 12"/>
            <p:cNvSpPr/>
            <p:nvPr/>
          </p:nvSpPr>
          <p:spPr>
            <a:xfrm>
              <a:off x="11966003" y="7103149"/>
              <a:ext cx="16562717" cy="10972800"/>
            </a:xfrm>
            <a:custGeom>
              <a:avLst/>
              <a:gdLst/>
              <a:ahLst/>
              <a:cxnLst/>
              <a:rect l="l" t="t" r="r" b="b"/>
              <a:pathLst>
                <a:path w="16562717" h="10972800">
                  <a:moveTo>
                    <a:pt x="0" y="0"/>
                  </a:moveTo>
                  <a:lnTo>
                    <a:pt x="16562717" y="0"/>
                  </a:lnTo>
                  <a:lnTo>
                    <a:pt x="16562717" y="10972800"/>
                  </a:lnTo>
                  <a:lnTo>
                    <a:pt x="0" y="10972800"/>
                  </a:lnTo>
                  <a:lnTo>
                    <a:pt x="0" y="0"/>
                  </a:lnTo>
                  <a:close/>
                </a:path>
              </a:pathLst>
            </a:custGeom>
            <a:blipFill>
              <a:blip r:embed="rId7"/>
              <a:stretch>
                <a:fillRect/>
              </a:stretch>
            </a:blipFill>
          </p:spPr>
          <p:txBody>
            <a:bodyPr/>
            <a:lstStyle/>
            <a:p>
              <a:endParaRPr lang="en-US"/>
            </a:p>
          </p:txBody>
        </p:sp>
        <p:sp>
          <p:nvSpPr>
            <p:cNvPr id="13" name="Freeform 13"/>
            <p:cNvSpPr/>
            <p:nvPr/>
          </p:nvSpPr>
          <p:spPr>
            <a:xfrm>
              <a:off x="8591057" y="8133069"/>
              <a:ext cx="16562717" cy="10972800"/>
            </a:xfrm>
            <a:custGeom>
              <a:avLst/>
              <a:gdLst/>
              <a:ahLst/>
              <a:cxnLst/>
              <a:rect l="l" t="t" r="r" b="b"/>
              <a:pathLst>
                <a:path w="16562717" h="10972800">
                  <a:moveTo>
                    <a:pt x="0" y="0"/>
                  </a:moveTo>
                  <a:lnTo>
                    <a:pt x="16562717" y="0"/>
                  </a:lnTo>
                  <a:lnTo>
                    <a:pt x="16562717" y="10972800"/>
                  </a:lnTo>
                  <a:lnTo>
                    <a:pt x="0" y="10972800"/>
                  </a:lnTo>
                  <a:lnTo>
                    <a:pt x="0" y="0"/>
                  </a:lnTo>
                  <a:close/>
                </a:path>
              </a:pathLst>
            </a:custGeom>
            <a:blipFill>
              <a:blip r:embed="rId7"/>
              <a:stretch>
                <a:fillRect/>
              </a:stretch>
            </a:blipFill>
          </p:spPr>
          <p:txBody>
            <a:bodyPr/>
            <a:lstStyle/>
            <a:p>
              <a:endParaRPr lang="en-US"/>
            </a:p>
          </p:txBody>
        </p:sp>
        <p:sp>
          <p:nvSpPr>
            <p:cNvPr id="14" name="Freeform 14"/>
            <p:cNvSpPr/>
            <p:nvPr/>
          </p:nvSpPr>
          <p:spPr>
            <a:xfrm>
              <a:off x="0" y="9162989"/>
              <a:ext cx="16562717" cy="10972800"/>
            </a:xfrm>
            <a:custGeom>
              <a:avLst/>
              <a:gdLst/>
              <a:ahLst/>
              <a:cxnLst/>
              <a:rect l="l" t="t" r="r" b="b"/>
              <a:pathLst>
                <a:path w="16562717" h="10972800">
                  <a:moveTo>
                    <a:pt x="0" y="0"/>
                  </a:moveTo>
                  <a:lnTo>
                    <a:pt x="16562717" y="0"/>
                  </a:lnTo>
                  <a:lnTo>
                    <a:pt x="16562717" y="10972800"/>
                  </a:lnTo>
                  <a:lnTo>
                    <a:pt x="0" y="10972800"/>
                  </a:lnTo>
                  <a:lnTo>
                    <a:pt x="0" y="0"/>
                  </a:lnTo>
                  <a:close/>
                </a:path>
              </a:pathLst>
            </a:custGeom>
            <a:blipFill>
              <a:blip r:embed="rId7"/>
              <a:stretch>
                <a:fillRect/>
              </a:stretch>
            </a:blipFill>
          </p:spPr>
          <p:txBody>
            <a:bodyPr/>
            <a:lstStyle/>
            <a:p>
              <a:endParaRPr lang="en-US"/>
            </a:p>
          </p:txBody>
        </p:sp>
      </p:grpSp>
      <p:sp>
        <p:nvSpPr>
          <p:cNvPr id="15" name="TextBox 15"/>
          <p:cNvSpPr txBox="1"/>
          <p:nvPr/>
        </p:nvSpPr>
        <p:spPr>
          <a:xfrm>
            <a:off x="1638530" y="2363469"/>
            <a:ext cx="7924592" cy="2780031"/>
          </a:xfrm>
          <a:prstGeom prst="rect">
            <a:avLst/>
          </a:prstGeom>
        </p:spPr>
        <p:txBody>
          <a:bodyPr lIns="0" tIns="0" rIns="0" bIns="0" rtlCol="0" anchor="t">
            <a:spAutoFit/>
          </a:bodyPr>
          <a:lstStyle/>
          <a:p>
            <a:pPr algn="just">
              <a:lnSpc>
                <a:spcPts val="7419"/>
              </a:lnSpc>
              <a:spcBef>
                <a:spcPct val="0"/>
              </a:spcBef>
            </a:pPr>
            <a:r>
              <a:rPr lang="en-US" sz="5299" dirty="0">
                <a:solidFill>
                  <a:srgbClr val="535254"/>
                </a:solidFill>
                <a:latin typeface="Roboto Condensed"/>
              </a:rPr>
              <a:t>Chia </a:t>
            </a:r>
            <a:r>
              <a:rPr lang="en-US" sz="5299" dirty="0" err="1">
                <a:solidFill>
                  <a:srgbClr val="535254"/>
                </a:solidFill>
                <a:latin typeface="Roboto Condensed"/>
              </a:rPr>
              <a:t>sẻ</a:t>
            </a:r>
            <a:r>
              <a:rPr lang="en-US" sz="5299" dirty="0">
                <a:solidFill>
                  <a:srgbClr val="535254"/>
                </a:solidFill>
                <a:latin typeface="Roboto Condensed"/>
              </a:rPr>
              <a:t> </a:t>
            </a:r>
            <a:r>
              <a:rPr lang="en-US" sz="5299" dirty="0" err="1">
                <a:solidFill>
                  <a:srgbClr val="535254"/>
                </a:solidFill>
                <a:latin typeface="Roboto Condensed"/>
              </a:rPr>
              <a:t>hiểu</a:t>
            </a:r>
            <a:r>
              <a:rPr lang="en-US" sz="5299" dirty="0">
                <a:solidFill>
                  <a:srgbClr val="535254"/>
                </a:solidFill>
                <a:latin typeface="Roboto Condensed"/>
              </a:rPr>
              <a:t> </a:t>
            </a:r>
            <a:r>
              <a:rPr lang="en-US" sz="5299" dirty="0" err="1">
                <a:solidFill>
                  <a:srgbClr val="535254"/>
                </a:solidFill>
                <a:latin typeface="Roboto Condensed"/>
              </a:rPr>
              <a:t>biết</a:t>
            </a:r>
            <a:r>
              <a:rPr lang="en-US" sz="5299" dirty="0">
                <a:solidFill>
                  <a:srgbClr val="535254"/>
                </a:solidFill>
                <a:latin typeface="Roboto Condensed"/>
              </a:rPr>
              <a:t> </a:t>
            </a:r>
            <a:r>
              <a:rPr lang="en-US" sz="5299" dirty="0" err="1">
                <a:solidFill>
                  <a:srgbClr val="535254"/>
                </a:solidFill>
                <a:latin typeface="Roboto Condensed"/>
              </a:rPr>
              <a:t>của</a:t>
            </a:r>
            <a:r>
              <a:rPr lang="en-US" sz="5299" dirty="0">
                <a:solidFill>
                  <a:srgbClr val="535254"/>
                </a:solidFill>
                <a:latin typeface="Roboto Condensed"/>
              </a:rPr>
              <a:t> </a:t>
            </a:r>
            <a:r>
              <a:rPr lang="en-US" sz="5299" dirty="0" err="1">
                <a:solidFill>
                  <a:srgbClr val="535254"/>
                </a:solidFill>
                <a:latin typeface="Roboto Condensed"/>
              </a:rPr>
              <a:t>em</a:t>
            </a:r>
            <a:r>
              <a:rPr lang="en-US" sz="5299" dirty="0">
                <a:solidFill>
                  <a:srgbClr val="535254"/>
                </a:solidFill>
                <a:latin typeface="Roboto Condensed"/>
              </a:rPr>
              <a:t> </a:t>
            </a:r>
            <a:r>
              <a:rPr lang="en-US" sz="5299" dirty="0" err="1">
                <a:solidFill>
                  <a:srgbClr val="535254"/>
                </a:solidFill>
                <a:latin typeface="Roboto Condensed"/>
              </a:rPr>
              <a:t>về</a:t>
            </a:r>
            <a:r>
              <a:rPr lang="en-US" sz="5299" dirty="0">
                <a:solidFill>
                  <a:srgbClr val="535254"/>
                </a:solidFill>
                <a:latin typeface="Roboto Condensed"/>
              </a:rPr>
              <a:t> </a:t>
            </a:r>
            <a:r>
              <a:rPr lang="en-US" sz="5299" dirty="0" err="1">
                <a:solidFill>
                  <a:srgbClr val="535254"/>
                </a:solidFill>
                <a:latin typeface="Roboto Condensed"/>
              </a:rPr>
              <a:t>vị</a:t>
            </a:r>
            <a:r>
              <a:rPr lang="en-US" sz="5299" dirty="0">
                <a:solidFill>
                  <a:srgbClr val="535254"/>
                </a:solidFill>
                <a:latin typeface="Roboto Condensed"/>
              </a:rPr>
              <a:t> </a:t>
            </a:r>
            <a:r>
              <a:rPr lang="en-US" sz="5299" dirty="0" err="1">
                <a:solidFill>
                  <a:srgbClr val="535254"/>
                </a:solidFill>
                <a:latin typeface="Roboto Condensed"/>
              </a:rPr>
              <a:t>thế</a:t>
            </a:r>
            <a:r>
              <a:rPr lang="en-US" sz="5299" dirty="0">
                <a:solidFill>
                  <a:srgbClr val="535254"/>
                </a:solidFill>
                <a:latin typeface="Roboto Condensed"/>
              </a:rPr>
              <a:t> </a:t>
            </a:r>
            <a:r>
              <a:rPr lang="en-US" sz="5299" dirty="0" err="1">
                <a:solidFill>
                  <a:srgbClr val="535254"/>
                </a:solidFill>
                <a:latin typeface="Roboto Condensed"/>
              </a:rPr>
              <a:t>của</a:t>
            </a:r>
            <a:r>
              <a:rPr lang="en-US" sz="5299" dirty="0">
                <a:solidFill>
                  <a:srgbClr val="535254"/>
                </a:solidFill>
                <a:latin typeface="Roboto Condensed"/>
              </a:rPr>
              <a:t> </a:t>
            </a:r>
            <a:r>
              <a:rPr lang="en-US" sz="5299" dirty="0" err="1">
                <a:solidFill>
                  <a:srgbClr val="535254"/>
                </a:solidFill>
                <a:latin typeface="Roboto Condensed"/>
              </a:rPr>
              <a:t>người</a:t>
            </a:r>
            <a:r>
              <a:rPr lang="en-US" sz="5299" dirty="0">
                <a:solidFill>
                  <a:srgbClr val="535254"/>
                </a:solidFill>
                <a:latin typeface="Roboto Condensed"/>
              </a:rPr>
              <a:t> </a:t>
            </a:r>
            <a:r>
              <a:rPr lang="en-US" sz="5299" dirty="0" err="1">
                <a:solidFill>
                  <a:srgbClr val="535254"/>
                </a:solidFill>
                <a:latin typeface="Roboto Condensed"/>
              </a:rPr>
              <a:t>phụ</a:t>
            </a:r>
            <a:r>
              <a:rPr lang="en-US" sz="5299" dirty="0">
                <a:solidFill>
                  <a:srgbClr val="535254"/>
                </a:solidFill>
                <a:latin typeface="Roboto Condensed"/>
              </a:rPr>
              <a:t> </a:t>
            </a:r>
            <a:r>
              <a:rPr lang="en-US" sz="5299" dirty="0" err="1">
                <a:solidFill>
                  <a:srgbClr val="535254"/>
                </a:solidFill>
                <a:latin typeface="Roboto Condensed"/>
              </a:rPr>
              <a:t>nữ</a:t>
            </a:r>
            <a:r>
              <a:rPr lang="en-US" sz="5299" dirty="0">
                <a:solidFill>
                  <a:srgbClr val="535254"/>
                </a:solidFill>
                <a:latin typeface="Roboto Condensed"/>
              </a:rPr>
              <a:t> </a:t>
            </a:r>
            <a:r>
              <a:rPr lang="en-US" sz="5299" dirty="0" err="1">
                <a:solidFill>
                  <a:srgbClr val="535254"/>
                </a:solidFill>
                <a:latin typeface="Roboto Condensed"/>
              </a:rPr>
              <a:t>Việt</a:t>
            </a:r>
            <a:r>
              <a:rPr lang="en-US" sz="5299" dirty="0">
                <a:solidFill>
                  <a:srgbClr val="535254"/>
                </a:solidFill>
                <a:latin typeface="Roboto Condensed"/>
              </a:rPr>
              <a:t> Nam </a:t>
            </a:r>
            <a:r>
              <a:rPr lang="en-US" sz="5299" dirty="0" err="1">
                <a:solidFill>
                  <a:srgbClr val="535254"/>
                </a:solidFill>
                <a:latin typeface="Roboto Condensed"/>
              </a:rPr>
              <a:t>trong</a:t>
            </a:r>
            <a:r>
              <a:rPr lang="en-US" sz="5299" dirty="0">
                <a:solidFill>
                  <a:srgbClr val="535254"/>
                </a:solidFill>
                <a:latin typeface="Roboto Condensed"/>
              </a:rPr>
              <a:t> </a:t>
            </a:r>
            <a:r>
              <a:rPr lang="en-US" sz="5299" dirty="0" err="1">
                <a:solidFill>
                  <a:srgbClr val="535254"/>
                </a:solidFill>
                <a:latin typeface="Roboto Condensed"/>
              </a:rPr>
              <a:t>xã</a:t>
            </a:r>
            <a:r>
              <a:rPr lang="en-US" sz="5299" dirty="0">
                <a:solidFill>
                  <a:srgbClr val="535254"/>
                </a:solidFill>
                <a:latin typeface="Roboto Condensed"/>
              </a:rPr>
              <a:t> </a:t>
            </a:r>
            <a:r>
              <a:rPr lang="en-US" sz="5299" dirty="0" err="1">
                <a:solidFill>
                  <a:srgbClr val="535254"/>
                </a:solidFill>
                <a:latin typeface="Roboto Condensed"/>
              </a:rPr>
              <a:t>hội</a:t>
            </a:r>
            <a:r>
              <a:rPr lang="en-US" sz="5299" dirty="0">
                <a:solidFill>
                  <a:srgbClr val="535254"/>
                </a:solidFill>
                <a:latin typeface="Roboto Condensed"/>
              </a:rPr>
              <a:t> </a:t>
            </a:r>
            <a:r>
              <a:rPr lang="en-US" sz="5299" dirty="0" err="1">
                <a:solidFill>
                  <a:srgbClr val="535254"/>
                </a:solidFill>
                <a:latin typeface="Roboto Condensed"/>
              </a:rPr>
              <a:t>phong</a:t>
            </a:r>
            <a:r>
              <a:rPr lang="en-US" sz="5299" dirty="0">
                <a:solidFill>
                  <a:srgbClr val="535254"/>
                </a:solidFill>
                <a:latin typeface="Roboto Condensed"/>
              </a:rPr>
              <a:t> </a:t>
            </a:r>
            <a:r>
              <a:rPr lang="en-US" sz="5299" dirty="0" err="1">
                <a:solidFill>
                  <a:srgbClr val="535254"/>
                </a:solidFill>
                <a:latin typeface="Roboto Condensed"/>
              </a:rPr>
              <a:t>kiến</a:t>
            </a:r>
            <a:endParaRPr lang="en-US" sz="5299" dirty="0">
              <a:solidFill>
                <a:srgbClr val="535254"/>
              </a:solidFill>
              <a:latin typeface="Roboto Condensed"/>
            </a:endParaRPr>
          </a:p>
        </p:txBody>
      </p:sp>
      <p:sp>
        <p:nvSpPr>
          <p:cNvPr id="16" name="Freeform 16"/>
          <p:cNvSpPr/>
          <p:nvPr/>
        </p:nvSpPr>
        <p:spPr>
          <a:xfrm>
            <a:off x="6317160" y="7644839"/>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673511" y="-424964"/>
            <a:ext cx="20942422" cy="11136927"/>
            <a:chOff x="0" y="0"/>
            <a:chExt cx="5515700" cy="2933182"/>
          </a:xfrm>
        </p:grpSpPr>
        <p:sp>
          <p:nvSpPr>
            <p:cNvPr id="4" name="Freeform 4"/>
            <p:cNvSpPr/>
            <p:nvPr/>
          </p:nvSpPr>
          <p:spPr>
            <a:xfrm>
              <a:off x="0" y="0"/>
              <a:ext cx="5515699" cy="2933182"/>
            </a:xfrm>
            <a:custGeom>
              <a:avLst/>
              <a:gdLst/>
              <a:ahLst/>
              <a:cxnLst/>
              <a:rect l="l" t="t" r="r" b="b"/>
              <a:pathLst>
                <a:path w="5515699" h="2933182">
                  <a:moveTo>
                    <a:pt x="0" y="0"/>
                  </a:moveTo>
                  <a:lnTo>
                    <a:pt x="5515699" y="0"/>
                  </a:lnTo>
                  <a:lnTo>
                    <a:pt x="5515699" y="2933182"/>
                  </a:lnTo>
                  <a:lnTo>
                    <a:pt x="0" y="2933182"/>
                  </a:lnTo>
                  <a:close/>
                </a:path>
              </a:pathLst>
            </a:custGeom>
            <a:solidFill>
              <a:srgbClr val="FFFFFF">
                <a:alpha val="32941"/>
              </a:srgbClr>
            </a:solidFill>
          </p:spPr>
          <p:txBody>
            <a:bodyPr/>
            <a:lstStyle/>
            <a:p>
              <a:endParaRPr lang="en-US"/>
            </a:p>
          </p:txBody>
        </p:sp>
        <p:sp>
          <p:nvSpPr>
            <p:cNvPr id="5" name="TextBox 5"/>
            <p:cNvSpPr txBox="1"/>
            <p:nvPr/>
          </p:nvSpPr>
          <p:spPr>
            <a:xfrm>
              <a:off x="0" y="-47625"/>
              <a:ext cx="5515700" cy="2980807"/>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4309780" y="-473727"/>
            <a:ext cx="4513658" cy="2970808"/>
          </a:xfrm>
          <a:custGeom>
            <a:avLst/>
            <a:gdLst/>
            <a:ahLst/>
            <a:cxnLst/>
            <a:rect l="l" t="t" r="r" b="b"/>
            <a:pathLst>
              <a:path w="4513658" h="2970808">
                <a:moveTo>
                  <a:pt x="0" y="0"/>
                </a:moveTo>
                <a:lnTo>
                  <a:pt x="4513658" y="0"/>
                </a:lnTo>
                <a:lnTo>
                  <a:pt x="4513658" y="2970808"/>
                </a:lnTo>
                <a:lnTo>
                  <a:pt x="0" y="29708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0" y="0"/>
            <a:ext cx="18387339" cy="13790504"/>
          </a:xfrm>
          <a:custGeom>
            <a:avLst/>
            <a:gdLst/>
            <a:ahLst/>
            <a:cxnLst/>
            <a:rect l="l" t="t" r="r" b="b"/>
            <a:pathLst>
              <a:path w="18387339" h="13790504">
                <a:moveTo>
                  <a:pt x="0" y="0"/>
                </a:moveTo>
                <a:lnTo>
                  <a:pt x="18387339" y="0"/>
                </a:lnTo>
                <a:lnTo>
                  <a:pt x="18387339" y="13790504"/>
                </a:lnTo>
                <a:lnTo>
                  <a:pt x="0" y="13790504"/>
                </a:lnTo>
                <a:lnTo>
                  <a:pt x="0" y="0"/>
                </a:lnTo>
                <a:close/>
              </a:path>
            </a:pathLst>
          </a:custGeom>
          <a:blipFill>
            <a:blip r:embed="rId5"/>
            <a:stretch>
              <a:fillRect/>
            </a:stretch>
          </a:blipFill>
        </p:spPr>
        <p:txBody>
          <a:bodyPr/>
          <a:lstStyle/>
          <a:p>
            <a:endParaRPr lang="en-US"/>
          </a:p>
        </p:txBody>
      </p:sp>
      <p:grpSp>
        <p:nvGrpSpPr>
          <p:cNvPr id="8" name="Group 8"/>
          <p:cNvGrpSpPr/>
          <p:nvPr/>
        </p:nvGrpSpPr>
        <p:grpSpPr>
          <a:xfrm>
            <a:off x="-837974" y="-755928"/>
            <a:ext cx="19963948" cy="11467892"/>
            <a:chOff x="0" y="0"/>
            <a:chExt cx="5257995" cy="3020350"/>
          </a:xfrm>
        </p:grpSpPr>
        <p:sp>
          <p:nvSpPr>
            <p:cNvPr id="9" name="Freeform 9"/>
            <p:cNvSpPr/>
            <p:nvPr/>
          </p:nvSpPr>
          <p:spPr>
            <a:xfrm>
              <a:off x="0" y="0"/>
              <a:ext cx="5257995" cy="3020350"/>
            </a:xfrm>
            <a:custGeom>
              <a:avLst/>
              <a:gdLst/>
              <a:ahLst/>
              <a:cxnLst/>
              <a:rect l="l" t="t" r="r" b="b"/>
              <a:pathLst>
                <a:path w="5257995" h="3020350">
                  <a:moveTo>
                    <a:pt x="0" y="0"/>
                  </a:moveTo>
                  <a:lnTo>
                    <a:pt x="5257995" y="0"/>
                  </a:lnTo>
                  <a:lnTo>
                    <a:pt x="5257995" y="3020350"/>
                  </a:lnTo>
                  <a:lnTo>
                    <a:pt x="0" y="3020350"/>
                  </a:lnTo>
                  <a:close/>
                </a:path>
              </a:pathLst>
            </a:custGeom>
            <a:solidFill>
              <a:srgbClr val="FFFFFF">
                <a:alpha val="23922"/>
              </a:srgbClr>
            </a:solidFill>
          </p:spPr>
          <p:txBody>
            <a:bodyPr/>
            <a:lstStyle/>
            <a:p>
              <a:endParaRPr lang="en-US"/>
            </a:p>
          </p:txBody>
        </p:sp>
        <p:sp>
          <p:nvSpPr>
            <p:cNvPr id="10" name="TextBox 10"/>
            <p:cNvSpPr txBox="1"/>
            <p:nvPr/>
          </p:nvSpPr>
          <p:spPr>
            <a:xfrm>
              <a:off x="0" y="-47625"/>
              <a:ext cx="5257995" cy="3067975"/>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2520324" y="2287531"/>
            <a:ext cx="13247353" cy="3705086"/>
          </a:xfrm>
          <a:prstGeom prst="rect">
            <a:avLst/>
          </a:prstGeom>
        </p:spPr>
        <p:txBody>
          <a:bodyPr lIns="0" tIns="0" rIns="0" bIns="0" rtlCol="0" anchor="t">
            <a:spAutoFit/>
          </a:bodyPr>
          <a:lstStyle/>
          <a:p>
            <a:pPr algn="ctr">
              <a:lnSpc>
                <a:spcPts val="14828"/>
              </a:lnSpc>
            </a:pPr>
            <a:r>
              <a:rPr lang="en-US" sz="10591">
                <a:solidFill>
                  <a:srgbClr val="7C9C9E"/>
                </a:solidFill>
                <a:latin typeface="#9Slide05 Dear Saturday"/>
              </a:rPr>
              <a:t>Chuyện người con gái </a:t>
            </a:r>
          </a:p>
          <a:p>
            <a:pPr algn="ctr">
              <a:lnSpc>
                <a:spcPts val="14828"/>
              </a:lnSpc>
            </a:pPr>
            <a:r>
              <a:rPr lang="en-US" sz="10591">
                <a:solidFill>
                  <a:srgbClr val="7C9C9E"/>
                </a:solidFill>
                <a:latin typeface="#9Slide05 Dear Saturday"/>
              </a:rPr>
              <a:t>Nam Xương</a:t>
            </a:r>
          </a:p>
        </p:txBody>
      </p:sp>
      <p:sp>
        <p:nvSpPr>
          <p:cNvPr id="12" name="Freeform 12"/>
          <p:cNvSpPr/>
          <p:nvPr/>
        </p:nvSpPr>
        <p:spPr>
          <a:xfrm>
            <a:off x="-673511" y="3433926"/>
            <a:ext cx="7315200" cy="3088184"/>
          </a:xfrm>
          <a:custGeom>
            <a:avLst/>
            <a:gdLst/>
            <a:ahLst/>
            <a:cxnLst/>
            <a:rect l="l" t="t" r="r" b="b"/>
            <a:pathLst>
              <a:path w="7315200" h="3088184">
                <a:moveTo>
                  <a:pt x="0" y="0"/>
                </a:moveTo>
                <a:lnTo>
                  <a:pt x="7315200" y="0"/>
                </a:lnTo>
                <a:lnTo>
                  <a:pt x="7315200" y="3088184"/>
                </a:lnTo>
                <a:lnTo>
                  <a:pt x="0" y="30881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TextBox 13"/>
          <p:cNvSpPr txBox="1"/>
          <p:nvPr/>
        </p:nvSpPr>
        <p:spPr>
          <a:xfrm>
            <a:off x="1421627" y="1028700"/>
            <a:ext cx="15144982" cy="847725"/>
          </a:xfrm>
          <a:prstGeom prst="rect">
            <a:avLst/>
          </a:prstGeom>
        </p:spPr>
        <p:txBody>
          <a:bodyPr lIns="0" tIns="0" rIns="0" bIns="0" rtlCol="0" anchor="t">
            <a:spAutoFit/>
          </a:bodyPr>
          <a:lstStyle/>
          <a:p>
            <a:pPr algn="ctr">
              <a:lnSpc>
                <a:spcPts val="6720"/>
              </a:lnSpc>
            </a:pPr>
            <a:r>
              <a:rPr lang="en-US" sz="5600" spc="280">
                <a:solidFill>
                  <a:srgbClr val="535254"/>
                </a:solidFill>
                <a:latin typeface="Fraunces"/>
              </a:rPr>
              <a:t>BÀI 1: THẾ GIỚI KÌ ẢO</a:t>
            </a:r>
          </a:p>
        </p:txBody>
      </p:sp>
      <p:sp>
        <p:nvSpPr>
          <p:cNvPr id="14" name="TextBox 14"/>
          <p:cNvSpPr txBox="1"/>
          <p:nvPr/>
        </p:nvSpPr>
        <p:spPr>
          <a:xfrm>
            <a:off x="7695550" y="5878317"/>
            <a:ext cx="3124850" cy="881267"/>
          </a:xfrm>
          <a:prstGeom prst="rect">
            <a:avLst/>
          </a:prstGeom>
        </p:spPr>
        <p:txBody>
          <a:bodyPr wrap="square" lIns="0" tIns="0" rIns="0" bIns="0" rtlCol="0" anchor="t">
            <a:spAutoFit/>
          </a:bodyPr>
          <a:lstStyle/>
          <a:p>
            <a:pPr algn="ctr">
              <a:lnSpc>
                <a:spcPts val="7403"/>
              </a:lnSpc>
            </a:pPr>
            <a:r>
              <a:rPr lang="en-US" sz="5288" dirty="0" err="1">
                <a:solidFill>
                  <a:srgbClr val="535254"/>
                </a:solidFill>
                <a:latin typeface="Roboto Condensed"/>
              </a:rPr>
              <a:t>Nguyễn</a:t>
            </a:r>
            <a:r>
              <a:rPr lang="en-US" sz="5288" dirty="0">
                <a:solidFill>
                  <a:srgbClr val="535254"/>
                </a:solidFill>
                <a:latin typeface="Roboto Condensed"/>
              </a:rPr>
              <a:t> </a:t>
            </a:r>
            <a:r>
              <a:rPr lang="en-US" sz="5288" dirty="0" err="1">
                <a:solidFill>
                  <a:srgbClr val="535254"/>
                </a:solidFill>
                <a:latin typeface="Roboto Condensed"/>
              </a:rPr>
              <a:t>Dữ</a:t>
            </a:r>
            <a:endParaRPr lang="en-US" sz="5288" dirty="0">
              <a:solidFill>
                <a:srgbClr val="535254"/>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344052" y="3246610"/>
            <a:ext cx="10338114" cy="7252370"/>
          </a:xfrm>
          <a:custGeom>
            <a:avLst/>
            <a:gdLst/>
            <a:ahLst/>
            <a:cxnLst/>
            <a:rect l="l" t="t" r="r" b="b"/>
            <a:pathLst>
              <a:path w="10338114" h="7252370">
                <a:moveTo>
                  <a:pt x="0" y="0"/>
                </a:moveTo>
                <a:lnTo>
                  <a:pt x="10338114" y="0"/>
                </a:lnTo>
                <a:lnTo>
                  <a:pt x="10338114" y="7252370"/>
                </a:lnTo>
                <a:lnTo>
                  <a:pt x="0" y="7252370"/>
                </a:lnTo>
                <a:lnTo>
                  <a:pt x="0" y="0"/>
                </a:lnTo>
                <a:close/>
              </a:path>
            </a:pathLst>
          </a:custGeom>
          <a:blipFill>
            <a:blip r:embed="rId3"/>
            <a:stretch>
              <a:fillRect/>
            </a:stretch>
          </a:blipFill>
        </p:spPr>
        <p:txBody>
          <a:bodyPr/>
          <a:lstStyle/>
          <a:p>
            <a:endParaRPr lang="en-US"/>
          </a:p>
        </p:txBody>
      </p:sp>
      <p:sp>
        <p:nvSpPr>
          <p:cNvPr id="4" name="Freeform 4"/>
          <p:cNvSpPr/>
          <p:nvPr/>
        </p:nvSpPr>
        <p:spPr>
          <a:xfrm>
            <a:off x="12455393" y="-2625407"/>
            <a:ext cx="10276296" cy="8229600"/>
          </a:xfrm>
          <a:custGeom>
            <a:avLst/>
            <a:gdLst/>
            <a:ahLst/>
            <a:cxnLst/>
            <a:rect l="l" t="t" r="r" b="b"/>
            <a:pathLst>
              <a:path w="10276296" h="8229600">
                <a:moveTo>
                  <a:pt x="0" y="0"/>
                </a:moveTo>
                <a:lnTo>
                  <a:pt x="10276295" y="0"/>
                </a:lnTo>
                <a:lnTo>
                  <a:pt x="10276295" y="8229600"/>
                </a:lnTo>
                <a:lnTo>
                  <a:pt x="0" y="8229600"/>
                </a:lnTo>
                <a:lnTo>
                  <a:pt x="0" y="0"/>
                </a:lnTo>
                <a:close/>
              </a:path>
            </a:pathLst>
          </a:custGeom>
          <a:blipFill>
            <a:blip r:embed="rId4"/>
            <a:stretch>
              <a:fillRect/>
            </a:stretch>
          </a:blipFill>
        </p:spPr>
        <p:txBody>
          <a:bodyPr/>
          <a:lstStyle/>
          <a:p>
            <a:endParaRPr lang="en-US"/>
          </a:p>
        </p:txBody>
      </p:sp>
      <p:grpSp>
        <p:nvGrpSpPr>
          <p:cNvPr id="5" name="Group 5"/>
          <p:cNvGrpSpPr/>
          <p:nvPr/>
        </p:nvGrpSpPr>
        <p:grpSpPr>
          <a:xfrm>
            <a:off x="6528613" y="2363772"/>
            <a:ext cx="10730687" cy="7592544"/>
            <a:chOff x="0" y="0"/>
            <a:chExt cx="2955440" cy="2091135"/>
          </a:xfrm>
        </p:grpSpPr>
        <p:sp>
          <p:nvSpPr>
            <p:cNvPr id="6" name="Freeform 6"/>
            <p:cNvSpPr/>
            <p:nvPr/>
          </p:nvSpPr>
          <p:spPr>
            <a:xfrm>
              <a:off x="0" y="0"/>
              <a:ext cx="2955440" cy="2091135"/>
            </a:xfrm>
            <a:custGeom>
              <a:avLst/>
              <a:gdLst/>
              <a:ahLst/>
              <a:cxnLst/>
              <a:rect l="l" t="t" r="r" b="b"/>
              <a:pathLst>
                <a:path w="2955440" h="2091135">
                  <a:moveTo>
                    <a:pt x="36795" y="0"/>
                  </a:moveTo>
                  <a:lnTo>
                    <a:pt x="2918645" y="0"/>
                  </a:lnTo>
                  <a:cubicBezTo>
                    <a:pt x="2938966" y="0"/>
                    <a:pt x="2955440" y="16474"/>
                    <a:pt x="2955440" y="36795"/>
                  </a:cubicBezTo>
                  <a:lnTo>
                    <a:pt x="2955440" y="2054339"/>
                  </a:lnTo>
                  <a:cubicBezTo>
                    <a:pt x="2955440" y="2074661"/>
                    <a:pt x="2938966" y="2091135"/>
                    <a:pt x="2918645" y="2091135"/>
                  </a:cubicBezTo>
                  <a:lnTo>
                    <a:pt x="36795" y="2091135"/>
                  </a:lnTo>
                  <a:cubicBezTo>
                    <a:pt x="16474" y="2091135"/>
                    <a:pt x="0" y="2074661"/>
                    <a:pt x="0" y="2054339"/>
                  </a:cubicBezTo>
                  <a:lnTo>
                    <a:pt x="0" y="36795"/>
                  </a:lnTo>
                  <a:cubicBezTo>
                    <a:pt x="0" y="16474"/>
                    <a:pt x="16474" y="0"/>
                    <a:pt x="36795" y="0"/>
                  </a:cubicBezTo>
                  <a:close/>
                </a:path>
              </a:pathLst>
            </a:custGeom>
            <a:solidFill>
              <a:srgbClr val="FFFDF5">
                <a:alpha val="78824"/>
              </a:srgbClr>
            </a:solidFill>
          </p:spPr>
          <p:txBody>
            <a:bodyPr/>
            <a:lstStyle/>
            <a:p>
              <a:endParaRPr lang="en-US"/>
            </a:p>
          </p:txBody>
        </p:sp>
        <p:sp>
          <p:nvSpPr>
            <p:cNvPr id="7" name="TextBox 7"/>
            <p:cNvSpPr txBox="1"/>
            <p:nvPr/>
          </p:nvSpPr>
          <p:spPr>
            <a:xfrm>
              <a:off x="0" y="0"/>
              <a:ext cx="2955440" cy="2091135"/>
            </a:xfrm>
            <a:prstGeom prst="rect">
              <a:avLst/>
            </a:prstGeom>
          </p:spPr>
          <p:txBody>
            <a:bodyPr lIns="50800" tIns="50800" rIns="50800" bIns="50800" rtlCol="0" anchor="ctr"/>
            <a:lstStyle/>
            <a:p>
              <a:pPr algn="ctr">
                <a:lnSpc>
                  <a:spcPts val="2310"/>
                </a:lnSpc>
              </a:pPr>
              <a:endParaRPr/>
            </a:p>
          </p:txBody>
        </p:sp>
      </p:grpSp>
      <p:sp>
        <p:nvSpPr>
          <p:cNvPr id="8" name="TextBox 8"/>
          <p:cNvSpPr txBox="1"/>
          <p:nvPr/>
        </p:nvSpPr>
        <p:spPr>
          <a:xfrm>
            <a:off x="641476" y="453707"/>
            <a:ext cx="14430107" cy="1035685"/>
          </a:xfrm>
          <a:prstGeom prst="rect">
            <a:avLst/>
          </a:prstGeom>
        </p:spPr>
        <p:txBody>
          <a:bodyPr lIns="0" tIns="0" rIns="0" bIns="0" rtlCol="0" anchor="t">
            <a:spAutoFit/>
          </a:bodyPr>
          <a:lstStyle/>
          <a:p>
            <a:pPr algn="l">
              <a:lnSpc>
                <a:spcPts val="8539"/>
              </a:lnSpc>
            </a:pPr>
            <a:r>
              <a:rPr lang="en-US" sz="6099">
                <a:solidFill>
                  <a:srgbClr val="8E5F56"/>
                </a:solidFill>
                <a:latin typeface="Fraunces Bold"/>
              </a:rPr>
              <a:t>2. ĐỌC VĂN BẢN</a:t>
            </a:r>
          </a:p>
        </p:txBody>
      </p:sp>
      <p:sp>
        <p:nvSpPr>
          <p:cNvPr id="9" name="TextBox 9"/>
          <p:cNvSpPr txBox="1"/>
          <p:nvPr/>
        </p:nvSpPr>
        <p:spPr>
          <a:xfrm>
            <a:off x="6871001" y="2651484"/>
            <a:ext cx="9997271" cy="7887397"/>
          </a:xfrm>
          <a:prstGeom prst="rect">
            <a:avLst/>
          </a:prstGeom>
        </p:spPr>
        <p:txBody>
          <a:bodyPr lIns="0" tIns="0" rIns="0" bIns="0" rtlCol="0" anchor="t">
            <a:spAutoFit/>
          </a:bodyPr>
          <a:lstStyle/>
          <a:p>
            <a:pPr algn="just">
              <a:lnSpc>
                <a:spcPts val="6261"/>
              </a:lnSpc>
            </a:pPr>
            <a:r>
              <a:rPr lang="en-US" sz="4472">
                <a:solidFill>
                  <a:srgbClr val="394D57"/>
                </a:solidFill>
                <a:latin typeface="Roboto Condensed"/>
              </a:rPr>
              <a:t>Từ việc đọc văn bản ở nhà và tóm tắt nội dung truyện, thực hành đọc diễn cảm phân vai một phần trong văn bản: đọc từ đầu tới “Nàng hết lời thương xót, phàm việc ma chay tế lễ, lo liệu như đối với cha mẹ đẻ mình”</a:t>
            </a:r>
          </a:p>
          <a:p>
            <a:pPr marL="965627" lvl="1" indent="-482813" algn="just">
              <a:lnSpc>
                <a:spcPts val="6261"/>
              </a:lnSpc>
              <a:buFont typeface="Arial"/>
              <a:buChar char="•"/>
            </a:pPr>
            <a:r>
              <a:rPr lang="en-US" sz="4472">
                <a:solidFill>
                  <a:srgbClr val="394D57"/>
                </a:solidFill>
                <a:latin typeface="Roboto Condensed"/>
              </a:rPr>
              <a:t>Vai người kể chuyện</a:t>
            </a:r>
          </a:p>
          <a:p>
            <a:pPr marL="965627" lvl="1" indent="-482813" algn="just">
              <a:lnSpc>
                <a:spcPts val="6261"/>
              </a:lnSpc>
              <a:buFont typeface="Arial"/>
              <a:buChar char="•"/>
            </a:pPr>
            <a:r>
              <a:rPr lang="en-US" sz="4472">
                <a:solidFill>
                  <a:srgbClr val="394D57"/>
                </a:solidFill>
                <a:latin typeface="Roboto Condensed"/>
              </a:rPr>
              <a:t>Vai Trương Sinh</a:t>
            </a:r>
          </a:p>
          <a:p>
            <a:pPr marL="965627" lvl="1" indent="-482813" algn="just">
              <a:lnSpc>
                <a:spcPts val="6261"/>
              </a:lnSpc>
              <a:buFont typeface="Arial"/>
              <a:buChar char="•"/>
            </a:pPr>
            <a:r>
              <a:rPr lang="en-US" sz="4472">
                <a:solidFill>
                  <a:srgbClr val="394D57"/>
                </a:solidFill>
                <a:latin typeface="Roboto Condensed"/>
              </a:rPr>
              <a:t>Vai Vũ Nương</a:t>
            </a:r>
          </a:p>
          <a:p>
            <a:pPr marL="965627" lvl="1" indent="-482813" algn="just">
              <a:lnSpc>
                <a:spcPts val="6261"/>
              </a:lnSpc>
              <a:buFont typeface="Arial"/>
              <a:buChar char="•"/>
            </a:pPr>
            <a:r>
              <a:rPr lang="en-US" sz="4472">
                <a:solidFill>
                  <a:srgbClr val="394D57"/>
                </a:solidFill>
                <a:latin typeface="Roboto Condensed"/>
              </a:rPr>
              <a:t>Vai bà mẹ chồng</a:t>
            </a:r>
          </a:p>
          <a:p>
            <a:pPr algn="just">
              <a:lnSpc>
                <a:spcPts val="6261"/>
              </a:lnSpc>
            </a:pPr>
            <a:endParaRPr lang="en-US" sz="4472">
              <a:solidFill>
                <a:srgbClr val="394D57"/>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aphicFrame>
        <p:nvGraphicFramePr>
          <p:cNvPr id="3" name="Table 3"/>
          <p:cNvGraphicFramePr>
            <a:graphicFrameLocks noGrp="1"/>
          </p:cNvGraphicFramePr>
          <p:nvPr/>
        </p:nvGraphicFramePr>
        <p:xfrm>
          <a:off x="342536" y="2092241"/>
          <a:ext cx="17602927" cy="6950199"/>
        </p:xfrm>
        <a:graphic>
          <a:graphicData uri="http://schemas.openxmlformats.org/drawingml/2006/table">
            <a:tbl>
              <a:tblPr/>
              <a:tblGrid>
                <a:gridCol w="14985099">
                  <a:extLst>
                    <a:ext uri="{9D8B030D-6E8A-4147-A177-3AD203B41FA5}">
                      <a16:colId xmlns:a16="http://schemas.microsoft.com/office/drawing/2014/main" val="20000"/>
                    </a:ext>
                  </a:extLst>
                </a:gridCol>
                <a:gridCol w="1397682">
                  <a:extLst>
                    <a:ext uri="{9D8B030D-6E8A-4147-A177-3AD203B41FA5}">
                      <a16:colId xmlns:a16="http://schemas.microsoft.com/office/drawing/2014/main" val="20001"/>
                    </a:ext>
                  </a:extLst>
                </a:gridCol>
                <a:gridCol w="1220146">
                  <a:extLst>
                    <a:ext uri="{9D8B030D-6E8A-4147-A177-3AD203B41FA5}">
                      <a16:colId xmlns:a16="http://schemas.microsoft.com/office/drawing/2014/main" val="20002"/>
                    </a:ext>
                  </a:extLst>
                </a:gridCol>
              </a:tblGrid>
              <a:tr h="1245075">
                <a:tc>
                  <a:txBody>
                    <a:bodyPr/>
                    <a:lstStyle/>
                    <a:p>
                      <a:pPr algn="ctr">
                        <a:lnSpc>
                          <a:spcPts val="5039"/>
                        </a:lnSpc>
                        <a:defRPr/>
                      </a:pPr>
                      <a:r>
                        <a:rPr lang="en-US" sz="4199">
                          <a:solidFill>
                            <a:srgbClr val="FFFFFF">
                              <a:alpha val="73725"/>
                            </a:srgbClr>
                          </a:solidFill>
                          <a:latin typeface="Roboto Condensed Bold"/>
                        </a:rPr>
                        <a:t>TIÊU CHÍ</a:t>
                      </a: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BE8244">
                        <a:alpha val="73725"/>
                      </a:srgbClr>
                    </a:solidFill>
                  </a:tcPr>
                </a:tc>
                <a:tc>
                  <a:txBody>
                    <a:bodyPr/>
                    <a:lstStyle/>
                    <a:p>
                      <a:pPr algn="ctr">
                        <a:lnSpc>
                          <a:spcPts val="5039"/>
                        </a:lnSpc>
                        <a:defRPr/>
                      </a:pPr>
                      <a:r>
                        <a:rPr lang="en-US" sz="4199">
                          <a:solidFill>
                            <a:srgbClr val="FFFFFF">
                              <a:alpha val="73725"/>
                            </a:srgbClr>
                          </a:solidFill>
                          <a:latin typeface="Roboto Condensed Bold"/>
                        </a:rPr>
                        <a:t>ĐẠT </a:t>
                      </a: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BE8244">
                        <a:alpha val="73725"/>
                      </a:srgbClr>
                    </a:solidFill>
                  </a:tcPr>
                </a:tc>
                <a:tc>
                  <a:txBody>
                    <a:bodyPr/>
                    <a:lstStyle/>
                    <a:p>
                      <a:pPr algn="ctr">
                        <a:lnSpc>
                          <a:spcPts val="5039"/>
                        </a:lnSpc>
                        <a:defRPr/>
                      </a:pPr>
                      <a:r>
                        <a:rPr lang="en-US" sz="4199">
                          <a:solidFill>
                            <a:srgbClr val="FFFFFF">
                              <a:alpha val="73725"/>
                            </a:srgbClr>
                          </a:solidFill>
                          <a:latin typeface="Roboto Condensed Bold"/>
                        </a:rPr>
                        <a:t>CĐ</a:t>
                      </a: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BE8244">
                        <a:alpha val="73725"/>
                      </a:srgbClr>
                    </a:solidFill>
                  </a:tcPr>
                </a:tc>
                <a:extLst>
                  <a:ext uri="{0D108BD9-81ED-4DB2-BD59-A6C34878D82A}">
                    <a16:rowId xmlns:a16="http://schemas.microsoft.com/office/drawing/2014/main" val="10000"/>
                  </a:ext>
                </a:extLst>
              </a:tr>
              <a:tr h="1245075">
                <a:tc>
                  <a:txBody>
                    <a:bodyPr/>
                    <a:lstStyle/>
                    <a:p>
                      <a:pPr algn="l">
                        <a:lnSpc>
                          <a:spcPts val="5039"/>
                        </a:lnSpc>
                        <a:defRPr/>
                      </a:pPr>
                      <a:r>
                        <a:rPr lang="en-US" sz="4199">
                          <a:solidFill>
                            <a:srgbClr val="000000">
                              <a:alpha val="73725"/>
                            </a:srgbClr>
                          </a:solidFill>
                          <a:latin typeface="Roboto Condensed"/>
                        </a:rPr>
                        <a:t>Đọc diễn cảm, không bỏ từ, thêm từ.</a:t>
                      </a: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FFFDF5">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FFFDF5">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FFFDF5">
                        <a:alpha val="73725"/>
                      </a:srgbClr>
                    </a:solidFill>
                  </a:tcPr>
                </a:tc>
                <a:extLst>
                  <a:ext uri="{0D108BD9-81ED-4DB2-BD59-A6C34878D82A}">
                    <a16:rowId xmlns:a16="http://schemas.microsoft.com/office/drawing/2014/main" val="10001"/>
                  </a:ext>
                </a:extLst>
              </a:tr>
              <a:tr h="1251586">
                <a:tc>
                  <a:txBody>
                    <a:bodyPr/>
                    <a:lstStyle/>
                    <a:p>
                      <a:pPr algn="l">
                        <a:lnSpc>
                          <a:spcPts val="5039"/>
                        </a:lnSpc>
                        <a:defRPr/>
                      </a:pPr>
                      <a:r>
                        <a:rPr lang="en-US" sz="4199">
                          <a:solidFill>
                            <a:srgbClr val="000000">
                              <a:alpha val="73725"/>
                            </a:srgbClr>
                          </a:solidFill>
                          <a:latin typeface="Roboto Condensed"/>
                        </a:rPr>
                        <a:t>Đọc to, rõ bảo đảm trong không gian lớp học, cả lớp cùng nghe được.</a:t>
                      </a: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FFFDF5">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FFFDF5">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FFFDF5">
                        <a:alpha val="73725"/>
                      </a:srgbClr>
                    </a:solidFill>
                  </a:tcPr>
                </a:tc>
                <a:extLst>
                  <a:ext uri="{0D108BD9-81ED-4DB2-BD59-A6C34878D82A}">
                    <a16:rowId xmlns:a16="http://schemas.microsoft.com/office/drawing/2014/main" val="10002"/>
                  </a:ext>
                </a:extLst>
              </a:tr>
              <a:tr h="1245075">
                <a:tc>
                  <a:txBody>
                    <a:bodyPr/>
                    <a:lstStyle/>
                    <a:p>
                      <a:pPr algn="l">
                        <a:lnSpc>
                          <a:spcPts val="5039"/>
                        </a:lnSpc>
                        <a:defRPr/>
                      </a:pPr>
                      <a:r>
                        <a:rPr lang="en-US" sz="4199">
                          <a:solidFill>
                            <a:srgbClr val="000000">
                              <a:alpha val="73725"/>
                            </a:srgbClr>
                          </a:solidFill>
                          <a:latin typeface="Roboto Condensed"/>
                        </a:rPr>
                        <a:t>Tốc độ đọc phù hợp.</a:t>
                      </a: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FFFDF5">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FFFDF5">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FFFDF5">
                        <a:alpha val="73725"/>
                      </a:srgbClr>
                    </a:solidFill>
                  </a:tcPr>
                </a:tc>
                <a:extLst>
                  <a:ext uri="{0D108BD9-81ED-4DB2-BD59-A6C34878D82A}">
                    <a16:rowId xmlns:a16="http://schemas.microsoft.com/office/drawing/2014/main" val="10003"/>
                  </a:ext>
                </a:extLst>
              </a:tr>
              <a:tr h="1963388">
                <a:tc>
                  <a:txBody>
                    <a:bodyPr/>
                    <a:lstStyle/>
                    <a:p>
                      <a:pPr algn="just">
                        <a:lnSpc>
                          <a:spcPts val="5627"/>
                        </a:lnSpc>
                        <a:defRPr/>
                      </a:pPr>
                      <a:r>
                        <a:rPr lang="en-US" sz="4199">
                          <a:solidFill>
                            <a:srgbClr val="000000">
                              <a:alpha val="73725"/>
                            </a:srgbClr>
                          </a:solidFill>
                          <a:latin typeface="Roboto Condensed"/>
                        </a:rPr>
                        <a:t>Sử dụng giọng điệu khác nhau để thể hiện cảm xúc được lời người kể chuyện và lời nhân vật</a:t>
                      </a: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FFFDF5">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FFFDF5">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FFFDF5">
                        <a:alpha val="73725"/>
                      </a:srgbClr>
                    </a:solidFill>
                  </a:tcPr>
                </a:tc>
                <a:extLst>
                  <a:ext uri="{0D108BD9-81ED-4DB2-BD59-A6C34878D82A}">
                    <a16:rowId xmlns:a16="http://schemas.microsoft.com/office/drawing/2014/main" val="10004"/>
                  </a:ext>
                </a:extLst>
              </a:tr>
            </a:tbl>
          </a:graphicData>
        </a:graphic>
      </p:graphicFrame>
      <p:sp>
        <p:nvSpPr>
          <p:cNvPr id="4" name="Freeform 4"/>
          <p:cNvSpPr/>
          <p:nvPr/>
        </p:nvSpPr>
        <p:spPr>
          <a:xfrm>
            <a:off x="8926924" y="8493801"/>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0" y="453707"/>
            <a:ext cx="14430107" cy="1035685"/>
          </a:xfrm>
          <a:prstGeom prst="rect">
            <a:avLst/>
          </a:prstGeom>
        </p:spPr>
        <p:txBody>
          <a:bodyPr lIns="0" tIns="0" rIns="0" bIns="0" rtlCol="0" anchor="t">
            <a:spAutoFit/>
          </a:bodyPr>
          <a:lstStyle/>
          <a:p>
            <a:pPr algn="ctr">
              <a:lnSpc>
                <a:spcPts val="8539"/>
              </a:lnSpc>
            </a:pPr>
            <a:r>
              <a:rPr lang="en-US" sz="6099">
                <a:solidFill>
                  <a:srgbClr val="8E5F56"/>
                </a:solidFill>
                <a:latin typeface="Fraunces Bold"/>
              </a:rPr>
              <a:t>2. ĐỌC VĂN BẢN</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0" y="1489393"/>
            <a:ext cx="9810306" cy="9458897"/>
          </a:xfrm>
          <a:custGeom>
            <a:avLst/>
            <a:gdLst/>
            <a:ahLst/>
            <a:cxnLst/>
            <a:rect l="l" t="t" r="r" b="b"/>
            <a:pathLst>
              <a:path w="9810306" h="9458897">
                <a:moveTo>
                  <a:pt x="0" y="0"/>
                </a:moveTo>
                <a:lnTo>
                  <a:pt x="9810306" y="0"/>
                </a:lnTo>
                <a:lnTo>
                  <a:pt x="9810306" y="9458897"/>
                </a:lnTo>
                <a:lnTo>
                  <a:pt x="0" y="9458897"/>
                </a:lnTo>
                <a:lnTo>
                  <a:pt x="0" y="0"/>
                </a:lnTo>
                <a:close/>
              </a:path>
            </a:pathLst>
          </a:custGeom>
          <a:blipFill>
            <a:blip r:embed="rId3"/>
            <a:stretch>
              <a:fillRect r="-37441"/>
            </a:stretch>
          </a:blipFill>
        </p:spPr>
        <p:txBody>
          <a:bodyPr/>
          <a:lstStyle/>
          <a:p>
            <a:endParaRPr lang="en-US"/>
          </a:p>
        </p:txBody>
      </p:sp>
      <p:sp>
        <p:nvSpPr>
          <p:cNvPr id="4" name="Freeform 4"/>
          <p:cNvSpPr/>
          <p:nvPr/>
        </p:nvSpPr>
        <p:spPr>
          <a:xfrm>
            <a:off x="12864102" y="-2425682"/>
            <a:ext cx="10276296" cy="8229600"/>
          </a:xfrm>
          <a:custGeom>
            <a:avLst/>
            <a:gdLst/>
            <a:ahLst/>
            <a:cxnLst/>
            <a:rect l="l" t="t" r="r" b="b"/>
            <a:pathLst>
              <a:path w="10276296" h="8229600">
                <a:moveTo>
                  <a:pt x="0" y="0"/>
                </a:moveTo>
                <a:lnTo>
                  <a:pt x="10276296" y="0"/>
                </a:lnTo>
                <a:lnTo>
                  <a:pt x="10276296" y="8229600"/>
                </a:lnTo>
                <a:lnTo>
                  <a:pt x="0" y="8229600"/>
                </a:lnTo>
                <a:lnTo>
                  <a:pt x="0" y="0"/>
                </a:lnTo>
                <a:close/>
              </a:path>
            </a:pathLst>
          </a:custGeom>
          <a:blipFill>
            <a:blip r:embed="rId4"/>
            <a:stretch>
              <a:fillRect/>
            </a:stretch>
          </a:blipFill>
        </p:spPr>
        <p:txBody>
          <a:bodyPr/>
          <a:lstStyle/>
          <a:p>
            <a:endParaRPr lang="en-US"/>
          </a:p>
        </p:txBody>
      </p:sp>
      <p:grpSp>
        <p:nvGrpSpPr>
          <p:cNvPr id="5" name="Group 5"/>
          <p:cNvGrpSpPr/>
          <p:nvPr/>
        </p:nvGrpSpPr>
        <p:grpSpPr>
          <a:xfrm>
            <a:off x="6450043" y="4333234"/>
            <a:ext cx="11015688" cy="4925066"/>
            <a:chOff x="0" y="0"/>
            <a:chExt cx="3033935" cy="1356459"/>
          </a:xfrm>
        </p:grpSpPr>
        <p:sp>
          <p:nvSpPr>
            <p:cNvPr id="6" name="Freeform 6"/>
            <p:cNvSpPr/>
            <p:nvPr/>
          </p:nvSpPr>
          <p:spPr>
            <a:xfrm>
              <a:off x="0" y="0"/>
              <a:ext cx="3033935" cy="1356459"/>
            </a:xfrm>
            <a:custGeom>
              <a:avLst/>
              <a:gdLst/>
              <a:ahLst/>
              <a:cxnLst/>
              <a:rect l="l" t="t" r="r" b="b"/>
              <a:pathLst>
                <a:path w="3033935" h="1356459">
                  <a:moveTo>
                    <a:pt x="35843" y="0"/>
                  </a:moveTo>
                  <a:lnTo>
                    <a:pt x="2998092" y="0"/>
                  </a:lnTo>
                  <a:cubicBezTo>
                    <a:pt x="3007598" y="0"/>
                    <a:pt x="3016715" y="3776"/>
                    <a:pt x="3023437" y="10498"/>
                  </a:cubicBezTo>
                  <a:cubicBezTo>
                    <a:pt x="3030159" y="17220"/>
                    <a:pt x="3033935" y="26337"/>
                    <a:pt x="3033935" y="35843"/>
                  </a:cubicBezTo>
                  <a:lnTo>
                    <a:pt x="3033935" y="1320616"/>
                  </a:lnTo>
                  <a:cubicBezTo>
                    <a:pt x="3033935" y="1330122"/>
                    <a:pt x="3030159" y="1339239"/>
                    <a:pt x="3023437" y="1345961"/>
                  </a:cubicBezTo>
                  <a:cubicBezTo>
                    <a:pt x="3016715" y="1352683"/>
                    <a:pt x="3007598" y="1356459"/>
                    <a:pt x="2998092" y="1356459"/>
                  </a:cubicBezTo>
                  <a:lnTo>
                    <a:pt x="35843" y="1356459"/>
                  </a:lnTo>
                  <a:cubicBezTo>
                    <a:pt x="26337" y="1356459"/>
                    <a:pt x="17220" y="1352683"/>
                    <a:pt x="10498" y="1345961"/>
                  </a:cubicBezTo>
                  <a:cubicBezTo>
                    <a:pt x="3776" y="1339239"/>
                    <a:pt x="0" y="1330122"/>
                    <a:pt x="0" y="1320616"/>
                  </a:cubicBezTo>
                  <a:lnTo>
                    <a:pt x="0" y="35843"/>
                  </a:lnTo>
                  <a:cubicBezTo>
                    <a:pt x="0" y="26337"/>
                    <a:pt x="3776" y="17220"/>
                    <a:pt x="10498" y="10498"/>
                  </a:cubicBezTo>
                  <a:cubicBezTo>
                    <a:pt x="17220" y="3776"/>
                    <a:pt x="26337" y="0"/>
                    <a:pt x="35843" y="0"/>
                  </a:cubicBezTo>
                  <a:close/>
                </a:path>
              </a:pathLst>
            </a:custGeom>
            <a:solidFill>
              <a:srgbClr val="FFFDF5">
                <a:alpha val="89804"/>
              </a:srgbClr>
            </a:solidFill>
          </p:spPr>
          <p:txBody>
            <a:bodyPr/>
            <a:lstStyle/>
            <a:p>
              <a:endParaRPr lang="en-US"/>
            </a:p>
          </p:txBody>
        </p:sp>
        <p:sp>
          <p:nvSpPr>
            <p:cNvPr id="7" name="TextBox 7"/>
            <p:cNvSpPr txBox="1"/>
            <p:nvPr/>
          </p:nvSpPr>
          <p:spPr>
            <a:xfrm>
              <a:off x="0" y="0"/>
              <a:ext cx="3033935" cy="1356459"/>
            </a:xfrm>
            <a:prstGeom prst="rect">
              <a:avLst/>
            </a:prstGeom>
          </p:spPr>
          <p:txBody>
            <a:bodyPr lIns="50800" tIns="50800" rIns="50800" bIns="50800" rtlCol="0" anchor="ctr"/>
            <a:lstStyle/>
            <a:p>
              <a:pPr algn="ctr">
                <a:lnSpc>
                  <a:spcPts val="2310"/>
                </a:lnSpc>
              </a:pPr>
              <a:endParaRPr/>
            </a:p>
          </p:txBody>
        </p:sp>
      </p:grpSp>
      <p:sp>
        <p:nvSpPr>
          <p:cNvPr id="8" name="TextBox 8"/>
          <p:cNvSpPr txBox="1"/>
          <p:nvPr/>
        </p:nvSpPr>
        <p:spPr>
          <a:xfrm>
            <a:off x="701316" y="653433"/>
            <a:ext cx="14430107" cy="1035685"/>
          </a:xfrm>
          <a:prstGeom prst="rect">
            <a:avLst/>
          </a:prstGeom>
        </p:spPr>
        <p:txBody>
          <a:bodyPr lIns="0" tIns="0" rIns="0" bIns="0" rtlCol="0" anchor="t">
            <a:spAutoFit/>
          </a:bodyPr>
          <a:lstStyle/>
          <a:p>
            <a:pPr algn="l">
              <a:lnSpc>
                <a:spcPts val="8539"/>
              </a:lnSpc>
            </a:pPr>
            <a:r>
              <a:rPr lang="en-US" sz="6099">
                <a:solidFill>
                  <a:srgbClr val="8E5F56"/>
                </a:solidFill>
                <a:latin typeface="Fraunces Bold"/>
              </a:rPr>
              <a:t>2. ĐỌC VĂN BẢN</a:t>
            </a:r>
          </a:p>
        </p:txBody>
      </p:sp>
      <p:sp>
        <p:nvSpPr>
          <p:cNvPr id="9" name="TextBox 9"/>
          <p:cNvSpPr txBox="1"/>
          <p:nvPr/>
        </p:nvSpPr>
        <p:spPr>
          <a:xfrm>
            <a:off x="7076706" y="5048250"/>
            <a:ext cx="9762362" cy="3474147"/>
          </a:xfrm>
          <a:prstGeom prst="rect">
            <a:avLst/>
          </a:prstGeom>
        </p:spPr>
        <p:txBody>
          <a:bodyPr lIns="0" tIns="0" rIns="0" bIns="0" rtlCol="0" anchor="t">
            <a:spAutoFit/>
          </a:bodyPr>
          <a:lstStyle/>
          <a:p>
            <a:pPr algn="just">
              <a:lnSpc>
                <a:spcPts val="6961"/>
              </a:lnSpc>
            </a:pPr>
            <a:r>
              <a:rPr lang="en-US" sz="4972">
                <a:solidFill>
                  <a:srgbClr val="394D57"/>
                </a:solidFill>
                <a:latin typeface="Roboto Condensed"/>
              </a:rPr>
              <a:t>Kiểm tra kĩ năng thực hành chiến thuật theo dõi văn bản bằng câu hỏi trắc nghiệm nhanh. Nhanh tay giành quyền trả lời: 10s/câu</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807791" y="3034630"/>
            <a:ext cx="7521804" cy="7252370"/>
          </a:xfrm>
          <a:custGeom>
            <a:avLst/>
            <a:gdLst/>
            <a:ahLst/>
            <a:cxnLst/>
            <a:rect l="l" t="t" r="r" b="b"/>
            <a:pathLst>
              <a:path w="7521804" h="7252370">
                <a:moveTo>
                  <a:pt x="0" y="0"/>
                </a:moveTo>
                <a:lnTo>
                  <a:pt x="7521804" y="0"/>
                </a:lnTo>
                <a:lnTo>
                  <a:pt x="7521804" y="7252370"/>
                </a:lnTo>
                <a:lnTo>
                  <a:pt x="0" y="7252370"/>
                </a:lnTo>
                <a:lnTo>
                  <a:pt x="0" y="0"/>
                </a:lnTo>
                <a:close/>
              </a:path>
            </a:pathLst>
          </a:custGeom>
          <a:blipFill>
            <a:blip r:embed="rId3"/>
            <a:stretch>
              <a:fillRect r="-37441"/>
            </a:stretch>
          </a:blipFill>
        </p:spPr>
        <p:txBody>
          <a:bodyPr/>
          <a:lstStyle/>
          <a:p>
            <a:endParaRPr lang="en-US"/>
          </a:p>
        </p:txBody>
      </p:sp>
      <p:sp>
        <p:nvSpPr>
          <p:cNvPr id="4" name="Freeform 4"/>
          <p:cNvSpPr/>
          <p:nvPr/>
        </p:nvSpPr>
        <p:spPr>
          <a:xfrm>
            <a:off x="11530386" y="-2328050"/>
            <a:ext cx="10276296" cy="8229600"/>
          </a:xfrm>
          <a:custGeom>
            <a:avLst/>
            <a:gdLst/>
            <a:ahLst/>
            <a:cxnLst/>
            <a:rect l="l" t="t" r="r" b="b"/>
            <a:pathLst>
              <a:path w="10276296" h="8229600">
                <a:moveTo>
                  <a:pt x="0" y="0"/>
                </a:moveTo>
                <a:lnTo>
                  <a:pt x="10276295" y="0"/>
                </a:lnTo>
                <a:lnTo>
                  <a:pt x="10276295" y="8229600"/>
                </a:lnTo>
                <a:lnTo>
                  <a:pt x="0" y="8229600"/>
                </a:lnTo>
                <a:lnTo>
                  <a:pt x="0" y="0"/>
                </a:lnTo>
                <a:close/>
              </a:path>
            </a:pathLst>
          </a:custGeom>
          <a:blipFill>
            <a:blip r:embed="rId4"/>
            <a:stretch>
              <a:fillRect/>
            </a:stretch>
          </a:blipFill>
        </p:spPr>
        <p:txBody>
          <a:bodyPr/>
          <a:lstStyle/>
          <a:p>
            <a:endParaRPr lang="en-US"/>
          </a:p>
        </p:txBody>
      </p:sp>
      <p:grpSp>
        <p:nvGrpSpPr>
          <p:cNvPr id="5" name="Group 5"/>
          <p:cNvGrpSpPr/>
          <p:nvPr/>
        </p:nvGrpSpPr>
        <p:grpSpPr>
          <a:xfrm>
            <a:off x="6243612" y="2323649"/>
            <a:ext cx="11490855" cy="6934651"/>
            <a:chOff x="0" y="0"/>
            <a:chExt cx="3164805" cy="1909938"/>
          </a:xfrm>
        </p:grpSpPr>
        <p:sp>
          <p:nvSpPr>
            <p:cNvPr id="6" name="Freeform 6"/>
            <p:cNvSpPr/>
            <p:nvPr/>
          </p:nvSpPr>
          <p:spPr>
            <a:xfrm>
              <a:off x="0" y="0"/>
              <a:ext cx="3164805" cy="1909938"/>
            </a:xfrm>
            <a:custGeom>
              <a:avLst/>
              <a:gdLst/>
              <a:ahLst/>
              <a:cxnLst/>
              <a:rect l="l" t="t" r="r" b="b"/>
              <a:pathLst>
                <a:path w="3164805" h="1909938">
                  <a:moveTo>
                    <a:pt x="34361" y="0"/>
                  </a:moveTo>
                  <a:lnTo>
                    <a:pt x="3130444" y="0"/>
                  </a:lnTo>
                  <a:cubicBezTo>
                    <a:pt x="3149422" y="0"/>
                    <a:pt x="3164805" y="15384"/>
                    <a:pt x="3164805" y="34361"/>
                  </a:cubicBezTo>
                  <a:lnTo>
                    <a:pt x="3164805" y="1875577"/>
                  </a:lnTo>
                  <a:cubicBezTo>
                    <a:pt x="3164805" y="1884690"/>
                    <a:pt x="3161185" y="1893430"/>
                    <a:pt x="3154741" y="1899874"/>
                  </a:cubicBezTo>
                  <a:cubicBezTo>
                    <a:pt x="3148297" y="1906318"/>
                    <a:pt x="3139558" y="1909938"/>
                    <a:pt x="3130444" y="1909938"/>
                  </a:cubicBezTo>
                  <a:lnTo>
                    <a:pt x="34361" y="1909938"/>
                  </a:lnTo>
                  <a:cubicBezTo>
                    <a:pt x="25248" y="1909938"/>
                    <a:pt x="16508" y="1906318"/>
                    <a:pt x="10064" y="1899874"/>
                  </a:cubicBezTo>
                  <a:cubicBezTo>
                    <a:pt x="3620" y="1893430"/>
                    <a:pt x="0" y="1884690"/>
                    <a:pt x="0" y="1875577"/>
                  </a:cubicBezTo>
                  <a:lnTo>
                    <a:pt x="0" y="34361"/>
                  </a:lnTo>
                  <a:cubicBezTo>
                    <a:pt x="0" y="25248"/>
                    <a:pt x="3620" y="16508"/>
                    <a:pt x="10064" y="10064"/>
                  </a:cubicBezTo>
                  <a:cubicBezTo>
                    <a:pt x="16508" y="3620"/>
                    <a:pt x="25248" y="0"/>
                    <a:pt x="34361" y="0"/>
                  </a:cubicBezTo>
                  <a:close/>
                </a:path>
              </a:pathLst>
            </a:custGeom>
            <a:solidFill>
              <a:srgbClr val="FFFDF5">
                <a:alpha val="87843"/>
              </a:srgbClr>
            </a:solidFill>
          </p:spPr>
          <p:txBody>
            <a:bodyPr/>
            <a:lstStyle/>
            <a:p>
              <a:endParaRPr lang="en-US"/>
            </a:p>
          </p:txBody>
        </p:sp>
        <p:sp>
          <p:nvSpPr>
            <p:cNvPr id="7" name="TextBox 7"/>
            <p:cNvSpPr txBox="1"/>
            <p:nvPr/>
          </p:nvSpPr>
          <p:spPr>
            <a:xfrm>
              <a:off x="0" y="0"/>
              <a:ext cx="3164805" cy="1909938"/>
            </a:xfrm>
            <a:prstGeom prst="rect">
              <a:avLst/>
            </a:prstGeom>
          </p:spPr>
          <p:txBody>
            <a:bodyPr lIns="50800" tIns="50800" rIns="50800" bIns="50800" rtlCol="0" anchor="ctr"/>
            <a:lstStyle/>
            <a:p>
              <a:pPr algn="ctr">
                <a:lnSpc>
                  <a:spcPts val="2310"/>
                </a:lnSpc>
              </a:pPr>
              <a:endParaRPr/>
            </a:p>
          </p:txBody>
        </p:sp>
      </p:grpSp>
      <p:sp>
        <p:nvSpPr>
          <p:cNvPr id="8" name="TextBox 8"/>
          <p:cNvSpPr txBox="1"/>
          <p:nvPr/>
        </p:nvSpPr>
        <p:spPr>
          <a:xfrm>
            <a:off x="6714013" y="3129976"/>
            <a:ext cx="10735354" cy="5226747"/>
          </a:xfrm>
          <a:prstGeom prst="rect">
            <a:avLst/>
          </a:prstGeom>
        </p:spPr>
        <p:txBody>
          <a:bodyPr lIns="0" tIns="0" rIns="0" bIns="0" rtlCol="0" anchor="t">
            <a:spAutoFit/>
          </a:bodyPr>
          <a:lstStyle/>
          <a:p>
            <a:pPr algn="just">
              <a:lnSpc>
                <a:spcPts val="6961"/>
              </a:lnSpc>
            </a:pPr>
            <a:r>
              <a:rPr lang="en-US" sz="4972" dirty="0" err="1">
                <a:solidFill>
                  <a:srgbClr val="394D57"/>
                </a:solidFill>
                <a:latin typeface="Roboto Condensed Bold"/>
              </a:rPr>
              <a:t>Câu</a:t>
            </a:r>
            <a:r>
              <a:rPr lang="en-US" sz="4972" dirty="0">
                <a:solidFill>
                  <a:srgbClr val="394D57"/>
                </a:solidFill>
                <a:latin typeface="Roboto Condensed Bold"/>
              </a:rPr>
              <a:t> 1: </a:t>
            </a:r>
            <a:r>
              <a:rPr lang="en-US" sz="4972" dirty="0" err="1">
                <a:solidFill>
                  <a:srgbClr val="394D57"/>
                </a:solidFill>
                <a:latin typeface="Roboto Condensed"/>
              </a:rPr>
              <a:t>Nhân</a:t>
            </a:r>
            <a:r>
              <a:rPr lang="en-US" sz="4972" dirty="0">
                <a:solidFill>
                  <a:srgbClr val="394D57"/>
                </a:solidFill>
                <a:latin typeface="Roboto Condensed"/>
              </a:rPr>
              <a:t> </a:t>
            </a:r>
            <a:r>
              <a:rPr lang="en-US" sz="4972" dirty="0" err="1">
                <a:solidFill>
                  <a:srgbClr val="394D57"/>
                </a:solidFill>
                <a:latin typeface="Roboto Condensed"/>
              </a:rPr>
              <a:t>vật</a:t>
            </a:r>
            <a:r>
              <a:rPr lang="en-US" sz="4972" dirty="0">
                <a:solidFill>
                  <a:srgbClr val="394D57"/>
                </a:solidFill>
                <a:latin typeface="Roboto Condensed"/>
              </a:rPr>
              <a:t> </a:t>
            </a:r>
            <a:r>
              <a:rPr lang="en-US" sz="4972" dirty="0" err="1">
                <a:solidFill>
                  <a:srgbClr val="394D57"/>
                </a:solidFill>
                <a:latin typeface="Roboto Condensed"/>
              </a:rPr>
              <a:t>chính</a:t>
            </a:r>
            <a:r>
              <a:rPr lang="en-US" sz="4972" dirty="0">
                <a:solidFill>
                  <a:srgbClr val="394D57"/>
                </a:solidFill>
                <a:latin typeface="Roboto Condensed"/>
              </a:rPr>
              <a:t> </a:t>
            </a:r>
            <a:r>
              <a:rPr lang="en-US" sz="4972" dirty="0" err="1">
                <a:solidFill>
                  <a:srgbClr val="394D57"/>
                </a:solidFill>
                <a:latin typeface="Roboto Condensed"/>
              </a:rPr>
              <a:t>trong</a:t>
            </a:r>
            <a:r>
              <a:rPr lang="en-US" sz="4972" dirty="0">
                <a:solidFill>
                  <a:srgbClr val="394D57"/>
                </a:solidFill>
                <a:latin typeface="Roboto Condensed"/>
              </a:rPr>
              <a:t> </a:t>
            </a:r>
            <a:r>
              <a:rPr lang="en-US" sz="4972" dirty="0" err="1">
                <a:solidFill>
                  <a:srgbClr val="394D57"/>
                </a:solidFill>
                <a:latin typeface="Roboto Condensed"/>
              </a:rPr>
              <a:t>truyện</a:t>
            </a:r>
            <a:r>
              <a:rPr lang="en-US" sz="4972" dirty="0">
                <a:solidFill>
                  <a:srgbClr val="394D57"/>
                </a:solidFill>
                <a:latin typeface="Roboto Condensed"/>
              </a:rPr>
              <a:t> </a:t>
            </a:r>
            <a:r>
              <a:rPr lang="en-US" sz="4972" dirty="0" err="1">
                <a:solidFill>
                  <a:srgbClr val="394D57"/>
                </a:solidFill>
                <a:latin typeface="Roboto Condensed Italics"/>
              </a:rPr>
              <a:t>Chuyện</a:t>
            </a:r>
            <a:r>
              <a:rPr lang="en-US" sz="4972" dirty="0">
                <a:solidFill>
                  <a:srgbClr val="394D57"/>
                </a:solidFill>
                <a:latin typeface="Roboto Condensed Italics"/>
              </a:rPr>
              <a:t> </a:t>
            </a:r>
            <a:r>
              <a:rPr lang="en-US" sz="4972" dirty="0" err="1">
                <a:solidFill>
                  <a:srgbClr val="394D57"/>
                </a:solidFill>
                <a:latin typeface="Roboto Condensed Italics"/>
              </a:rPr>
              <a:t>người</a:t>
            </a:r>
            <a:r>
              <a:rPr lang="en-US" sz="4972" dirty="0">
                <a:solidFill>
                  <a:srgbClr val="394D57"/>
                </a:solidFill>
                <a:latin typeface="Roboto Condensed Italics"/>
              </a:rPr>
              <a:t> con </a:t>
            </a:r>
            <a:r>
              <a:rPr lang="en-US" sz="4972" dirty="0" err="1">
                <a:solidFill>
                  <a:srgbClr val="394D57"/>
                </a:solidFill>
                <a:latin typeface="Roboto Condensed Italics"/>
              </a:rPr>
              <a:t>gái</a:t>
            </a:r>
            <a:r>
              <a:rPr lang="en-US" sz="4972" dirty="0">
                <a:solidFill>
                  <a:srgbClr val="394D57"/>
                </a:solidFill>
                <a:latin typeface="Roboto Condensed Italics"/>
              </a:rPr>
              <a:t> Nam </a:t>
            </a:r>
            <a:r>
              <a:rPr lang="en-US" sz="4972" dirty="0" err="1">
                <a:solidFill>
                  <a:srgbClr val="394D57"/>
                </a:solidFill>
                <a:latin typeface="Roboto Condensed Italics"/>
              </a:rPr>
              <a:t>Xương</a:t>
            </a:r>
            <a:r>
              <a:rPr lang="en-US" sz="4972" dirty="0">
                <a:solidFill>
                  <a:srgbClr val="394D57"/>
                </a:solidFill>
                <a:latin typeface="Roboto Condensed"/>
              </a:rPr>
              <a:t> </a:t>
            </a:r>
            <a:r>
              <a:rPr lang="en-US" sz="4972" dirty="0" err="1">
                <a:solidFill>
                  <a:srgbClr val="394D57"/>
                </a:solidFill>
                <a:latin typeface="Roboto Condensed"/>
              </a:rPr>
              <a:t>là</a:t>
            </a:r>
            <a:r>
              <a:rPr lang="en-US" sz="4972" dirty="0">
                <a:solidFill>
                  <a:srgbClr val="394D57"/>
                </a:solidFill>
                <a:latin typeface="Roboto Condensed"/>
              </a:rPr>
              <a:t> ai?</a:t>
            </a:r>
          </a:p>
          <a:p>
            <a:pPr algn="just">
              <a:lnSpc>
                <a:spcPts val="6961"/>
              </a:lnSpc>
            </a:pPr>
            <a:r>
              <a:rPr lang="en-US" sz="4972" dirty="0" err="1">
                <a:solidFill>
                  <a:srgbClr val="394D57"/>
                </a:solidFill>
                <a:latin typeface="Roboto Condensed"/>
              </a:rPr>
              <a:t>A.Người</a:t>
            </a:r>
            <a:r>
              <a:rPr lang="en-US" sz="4972" dirty="0">
                <a:solidFill>
                  <a:srgbClr val="394D57"/>
                </a:solidFill>
                <a:latin typeface="Roboto Condensed"/>
              </a:rPr>
              <a:t> </a:t>
            </a:r>
            <a:r>
              <a:rPr lang="en-US" sz="4972" dirty="0" err="1">
                <a:solidFill>
                  <a:srgbClr val="394D57"/>
                </a:solidFill>
                <a:latin typeface="Roboto Condensed"/>
              </a:rPr>
              <a:t>mẹ</a:t>
            </a:r>
            <a:r>
              <a:rPr lang="en-US" sz="4972" dirty="0">
                <a:solidFill>
                  <a:srgbClr val="394D57"/>
                </a:solidFill>
                <a:latin typeface="Roboto Condensed"/>
              </a:rPr>
              <a:t> </a:t>
            </a:r>
            <a:r>
              <a:rPr lang="en-US" sz="4972" dirty="0" err="1">
                <a:solidFill>
                  <a:srgbClr val="394D57"/>
                </a:solidFill>
                <a:latin typeface="Roboto Condensed"/>
              </a:rPr>
              <a:t>chồng</a:t>
            </a:r>
            <a:endParaRPr lang="en-US" sz="4972" dirty="0">
              <a:solidFill>
                <a:srgbClr val="394D57"/>
              </a:solidFill>
              <a:latin typeface="Roboto Condensed"/>
            </a:endParaRPr>
          </a:p>
          <a:p>
            <a:pPr algn="just">
              <a:lnSpc>
                <a:spcPts val="6961"/>
              </a:lnSpc>
            </a:pPr>
            <a:r>
              <a:rPr lang="en-US" sz="4972" dirty="0" err="1">
                <a:solidFill>
                  <a:srgbClr val="394D57"/>
                </a:solidFill>
                <a:latin typeface="Roboto Condensed"/>
              </a:rPr>
              <a:t>B.Trương</a:t>
            </a:r>
            <a:r>
              <a:rPr lang="en-US" sz="4972" dirty="0">
                <a:solidFill>
                  <a:srgbClr val="394D57"/>
                </a:solidFill>
                <a:latin typeface="Roboto Condensed"/>
              </a:rPr>
              <a:t> Sinh</a:t>
            </a:r>
          </a:p>
          <a:p>
            <a:pPr algn="just">
              <a:lnSpc>
                <a:spcPts val="6961"/>
              </a:lnSpc>
            </a:pPr>
            <a:r>
              <a:rPr lang="en-US" sz="4972" dirty="0" err="1">
                <a:solidFill>
                  <a:srgbClr val="394D57"/>
                </a:solidFill>
                <a:latin typeface="Roboto Condensed"/>
              </a:rPr>
              <a:t>C.Vũ</a:t>
            </a:r>
            <a:r>
              <a:rPr lang="en-US" sz="4972" dirty="0">
                <a:solidFill>
                  <a:srgbClr val="394D57"/>
                </a:solidFill>
                <a:latin typeface="Roboto Condensed"/>
              </a:rPr>
              <a:t> </a:t>
            </a:r>
            <a:r>
              <a:rPr lang="en-US" sz="4972" dirty="0" err="1">
                <a:solidFill>
                  <a:srgbClr val="394D57"/>
                </a:solidFill>
                <a:latin typeface="Roboto Condensed"/>
              </a:rPr>
              <a:t>Nương</a:t>
            </a:r>
            <a:endParaRPr lang="en-US" sz="4972" dirty="0">
              <a:solidFill>
                <a:srgbClr val="394D57"/>
              </a:solidFill>
              <a:latin typeface="Roboto Condensed"/>
            </a:endParaRPr>
          </a:p>
          <a:p>
            <a:pPr algn="just">
              <a:lnSpc>
                <a:spcPts val="6961"/>
              </a:lnSpc>
            </a:pPr>
            <a:r>
              <a:rPr lang="en-US" sz="4972" dirty="0" err="1">
                <a:solidFill>
                  <a:srgbClr val="394D57"/>
                </a:solidFill>
                <a:latin typeface="Roboto Condensed"/>
              </a:rPr>
              <a:t>D.Hai</a:t>
            </a:r>
            <a:r>
              <a:rPr lang="en-US" sz="4972" dirty="0">
                <a:solidFill>
                  <a:srgbClr val="394D57"/>
                </a:solidFill>
                <a:latin typeface="Roboto Condensed"/>
              </a:rPr>
              <a:t> </a:t>
            </a:r>
            <a:r>
              <a:rPr lang="en-US" sz="4972" dirty="0" err="1">
                <a:solidFill>
                  <a:srgbClr val="394D57"/>
                </a:solidFill>
                <a:latin typeface="Roboto Condensed"/>
              </a:rPr>
              <a:t>vợ</a:t>
            </a:r>
            <a:r>
              <a:rPr lang="en-US" sz="4972" dirty="0">
                <a:solidFill>
                  <a:srgbClr val="394D57"/>
                </a:solidFill>
                <a:latin typeface="Roboto Condensed"/>
              </a:rPr>
              <a:t> </a:t>
            </a:r>
            <a:r>
              <a:rPr lang="en-US" sz="4972" dirty="0" err="1">
                <a:solidFill>
                  <a:srgbClr val="394D57"/>
                </a:solidFill>
                <a:latin typeface="Roboto Condensed"/>
              </a:rPr>
              <a:t>chồng</a:t>
            </a:r>
            <a:r>
              <a:rPr lang="en-US" sz="4972" dirty="0">
                <a:solidFill>
                  <a:srgbClr val="394D57"/>
                </a:solidFill>
                <a:latin typeface="Roboto Condensed"/>
              </a:rPr>
              <a:t> </a:t>
            </a:r>
            <a:r>
              <a:rPr lang="en-US" sz="4972" dirty="0" err="1">
                <a:solidFill>
                  <a:srgbClr val="394D57"/>
                </a:solidFill>
                <a:latin typeface="Roboto Condensed"/>
              </a:rPr>
              <a:t>Trương</a:t>
            </a:r>
            <a:r>
              <a:rPr lang="en-US" sz="4972" dirty="0">
                <a:solidFill>
                  <a:srgbClr val="394D57"/>
                </a:solidFill>
                <a:latin typeface="Roboto Condensed"/>
              </a:rPr>
              <a:t> Sinh – Vũ </a:t>
            </a:r>
            <a:r>
              <a:rPr lang="en-US" sz="4972" dirty="0" err="1">
                <a:solidFill>
                  <a:srgbClr val="394D57"/>
                </a:solidFill>
                <a:latin typeface="Roboto Condensed"/>
              </a:rPr>
              <a:t>Nương</a:t>
            </a:r>
            <a:endParaRPr lang="en-US" sz="4972" dirty="0">
              <a:solidFill>
                <a:srgbClr val="394D57"/>
              </a:solidFill>
              <a:latin typeface="Roboto Condensed"/>
            </a:endParaRPr>
          </a:p>
        </p:txBody>
      </p:sp>
      <p:sp>
        <p:nvSpPr>
          <p:cNvPr id="9" name="Freeform 9"/>
          <p:cNvSpPr/>
          <p:nvPr/>
        </p:nvSpPr>
        <p:spPr>
          <a:xfrm>
            <a:off x="6243612" y="6623464"/>
            <a:ext cx="989260" cy="839634"/>
          </a:xfrm>
          <a:custGeom>
            <a:avLst/>
            <a:gdLst/>
            <a:ahLst/>
            <a:cxnLst/>
            <a:rect l="l" t="t" r="r" b="b"/>
            <a:pathLst>
              <a:path w="989260" h="839634">
                <a:moveTo>
                  <a:pt x="0" y="0"/>
                </a:moveTo>
                <a:lnTo>
                  <a:pt x="989260" y="0"/>
                </a:lnTo>
                <a:lnTo>
                  <a:pt x="989260" y="839635"/>
                </a:lnTo>
                <a:lnTo>
                  <a:pt x="0" y="8396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677557" y="453707"/>
            <a:ext cx="14430107" cy="1035685"/>
          </a:xfrm>
          <a:prstGeom prst="rect">
            <a:avLst/>
          </a:prstGeom>
        </p:spPr>
        <p:txBody>
          <a:bodyPr lIns="0" tIns="0" rIns="0" bIns="0" rtlCol="0" anchor="t">
            <a:spAutoFit/>
          </a:bodyPr>
          <a:lstStyle/>
          <a:p>
            <a:pPr algn="l">
              <a:lnSpc>
                <a:spcPts val="8539"/>
              </a:lnSpc>
            </a:pPr>
            <a:r>
              <a:rPr lang="en-US" sz="6099">
                <a:solidFill>
                  <a:srgbClr val="8E5F56"/>
                </a:solidFill>
                <a:latin typeface="Fraunces Bold"/>
              </a:rPr>
              <a:t>2. ĐỌC VĂN BẢN</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673511" y="-424964"/>
            <a:ext cx="20942422" cy="11136927"/>
            <a:chOff x="0" y="0"/>
            <a:chExt cx="5515700" cy="2933182"/>
          </a:xfrm>
        </p:grpSpPr>
        <p:sp>
          <p:nvSpPr>
            <p:cNvPr id="4" name="Freeform 4"/>
            <p:cNvSpPr/>
            <p:nvPr/>
          </p:nvSpPr>
          <p:spPr>
            <a:xfrm>
              <a:off x="0" y="0"/>
              <a:ext cx="5515699" cy="2933182"/>
            </a:xfrm>
            <a:custGeom>
              <a:avLst/>
              <a:gdLst/>
              <a:ahLst/>
              <a:cxnLst/>
              <a:rect l="l" t="t" r="r" b="b"/>
              <a:pathLst>
                <a:path w="5515699" h="2933182">
                  <a:moveTo>
                    <a:pt x="0" y="0"/>
                  </a:moveTo>
                  <a:lnTo>
                    <a:pt x="5515699" y="0"/>
                  </a:lnTo>
                  <a:lnTo>
                    <a:pt x="5515699" y="2933182"/>
                  </a:lnTo>
                  <a:lnTo>
                    <a:pt x="0" y="2933182"/>
                  </a:lnTo>
                  <a:close/>
                </a:path>
              </a:pathLst>
            </a:custGeom>
            <a:solidFill>
              <a:srgbClr val="FFFFFF">
                <a:alpha val="32941"/>
              </a:srgbClr>
            </a:solidFill>
          </p:spPr>
          <p:txBody>
            <a:bodyPr/>
            <a:lstStyle/>
            <a:p>
              <a:endParaRPr lang="en-US"/>
            </a:p>
          </p:txBody>
        </p:sp>
        <p:sp>
          <p:nvSpPr>
            <p:cNvPr id="5" name="TextBox 5"/>
            <p:cNvSpPr txBox="1"/>
            <p:nvPr/>
          </p:nvSpPr>
          <p:spPr>
            <a:xfrm>
              <a:off x="0" y="-47625"/>
              <a:ext cx="5515700" cy="2980807"/>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4309780" y="-473727"/>
            <a:ext cx="4513658" cy="2970808"/>
          </a:xfrm>
          <a:custGeom>
            <a:avLst/>
            <a:gdLst/>
            <a:ahLst/>
            <a:cxnLst/>
            <a:rect l="l" t="t" r="r" b="b"/>
            <a:pathLst>
              <a:path w="4513658" h="2970808">
                <a:moveTo>
                  <a:pt x="0" y="0"/>
                </a:moveTo>
                <a:lnTo>
                  <a:pt x="4513658" y="0"/>
                </a:lnTo>
                <a:lnTo>
                  <a:pt x="4513658" y="2970808"/>
                </a:lnTo>
                <a:lnTo>
                  <a:pt x="0" y="29708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0" y="0"/>
            <a:ext cx="18387339" cy="13790504"/>
          </a:xfrm>
          <a:custGeom>
            <a:avLst/>
            <a:gdLst/>
            <a:ahLst/>
            <a:cxnLst/>
            <a:rect l="l" t="t" r="r" b="b"/>
            <a:pathLst>
              <a:path w="18387339" h="13790504">
                <a:moveTo>
                  <a:pt x="0" y="0"/>
                </a:moveTo>
                <a:lnTo>
                  <a:pt x="18387339" y="0"/>
                </a:lnTo>
                <a:lnTo>
                  <a:pt x="18387339" y="13790504"/>
                </a:lnTo>
                <a:lnTo>
                  <a:pt x="0" y="13790504"/>
                </a:lnTo>
                <a:lnTo>
                  <a:pt x="0" y="0"/>
                </a:lnTo>
                <a:close/>
              </a:path>
            </a:pathLst>
          </a:custGeom>
          <a:blipFill>
            <a:blip r:embed="rId5"/>
            <a:stretch>
              <a:fillRect/>
            </a:stretch>
          </a:blipFill>
        </p:spPr>
        <p:txBody>
          <a:bodyPr/>
          <a:lstStyle/>
          <a:p>
            <a:endParaRPr lang="en-US"/>
          </a:p>
        </p:txBody>
      </p:sp>
      <p:grpSp>
        <p:nvGrpSpPr>
          <p:cNvPr id="8" name="Group 8"/>
          <p:cNvGrpSpPr/>
          <p:nvPr/>
        </p:nvGrpSpPr>
        <p:grpSpPr>
          <a:xfrm>
            <a:off x="-837974" y="-755928"/>
            <a:ext cx="19963948" cy="11467892"/>
            <a:chOff x="0" y="0"/>
            <a:chExt cx="5257995" cy="3020350"/>
          </a:xfrm>
        </p:grpSpPr>
        <p:sp>
          <p:nvSpPr>
            <p:cNvPr id="9" name="Freeform 9"/>
            <p:cNvSpPr/>
            <p:nvPr/>
          </p:nvSpPr>
          <p:spPr>
            <a:xfrm>
              <a:off x="0" y="0"/>
              <a:ext cx="5257995" cy="3020350"/>
            </a:xfrm>
            <a:custGeom>
              <a:avLst/>
              <a:gdLst/>
              <a:ahLst/>
              <a:cxnLst/>
              <a:rect l="l" t="t" r="r" b="b"/>
              <a:pathLst>
                <a:path w="5257995" h="3020350">
                  <a:moveTo>
                    <a:pt x="0" y="0"/>
                  </a:moveTo>
                  <a:lnTo>
                    <a:pt x="5257995" y="0"/>
                  </a:lnTo>
                  <a:lnTo>
                    <a:pt x="5257995" y="3020350"/>
                  </a:lnTo>
                  <a:lnTo>
                    <a:pt x="0" y="3020350"/>
                  </a:lnTo>
                  <a:close/>
                </a:path>
              </a:pathLst>
            </a:custGeom>
            <a:solidFill>
              <a:srgbClr val="FFFFFF">
                <a:alpha val="23922"/>
              </a:srgbClr>
            </a:solidFill>
          </p:spPr>
          <p:txBody>
            <a:bodyPr/>
            <a:lstStyle/>
            <a:p>
              <a:endParaRPr lang="en-US"/>
            </a:p>
          </p:txBody>
        </p:sp>
        <p:sp>
          <p:nvSpPr>
            <p:cNvPr id="10" name="TextBox 10"/>
            <p:cNvSpPr txBox="1"/>
            <p:nvPr/>
          </p:nvSpPr>
          <p:spPr>
            <a:xfrm>
              <a:off x="0" y="-47625"/>
              <a:ext cx="5257995" cy="3067975"/>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673511" y="3433926"/>
            <a:ext cx="7315200" cy="3088184"/>
          </a:xfrm>
          <a:custGeom>
            <a:avLst/>
            <a:gdLst/>
            <a:ahLst/>
            <a:cxnLst/>
            <a:rect l="l" t="t" r="r" b="b"/>
            <a:pathLst>
              <a:path w="7315200" h="3088184">
                <a:moveTo>
                  <a:pt x="0" y="0"/>
                </a:moveTo>
                <a:lnTo>
                  <a:pt x="7315200" y="0"/>
                </a:lnTo>
                <a:lnTo>
                  <a:pt x="7315200" y="3088184"/>
                </a:lnTo>
                <a:lnTo>
                  <a:pt x="0" y="30881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TextBox 12"/>
          <p:cNvSpPr txBox="1"/>
          <p:nvPr/>
        </p:nvSpPr>
        <p:spPr>
          <a:xfrm>
            <a:off x="-2352187" y="1180707"/>
            <a:ext cx="23091713" cy="2974000"/>
          </a:xfrm>
          <a:prstGeom prst="rect">
            <a:avLst/>
          </a:prstGeom>
        </p:spPr>
        <p:txBody>
          <a:bodyPr lIns="0" tIns="0" rIns="0" bIns="0" rtlCol="0" anchor="t">
            <a:spAutoFit/>
          </a:bodyPr>
          <a:lstStyle/>
          <a:p>
            <a:pPr algn="ctr">
              <a:lnSpc>
                <a:spcPts val="11953"/>
              </a:lnSpc>
            </a:pPr>
            <a:r>
              <a:rPr lang="en-US" sz="8538">
                <a:solidFill>
                  <a:srgbClr val="80AAAA"/>
                </a:solidFill>
                <a:latin typeface="Fraunces"/>
              </a:rPr>
              <a:t>BÀI 1: </a:t>
            </a:r>
          </a:p>
          <a:p>
            <a:pPr algn="ctr">
              <a:lnSpc>
                <a:spcPts val="11953"/>
              </a:lnSpc>
            </a:pPr>
            <a:r>
              <a:rPr lang="en-US" sz="8538">
                <a:solidFill>
                  <a:srgbClr val="535254"/>
                </a:solidFill>
                <a:latin typeface="Fraunces Bold"/>
              </a:rPr>
              <a:t>THẾ GIỚI KÌ ẢO</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807791" y="3034630"/>
            <a:ext cx="7521804" cy="7252370"/>
          </a:xfrm>
          <a:custGeom>
            <a:avLst/>
            <a:gdLst/>
            <a:ahLst/>
            <a:cxnLst/>
            <a:rect l="l" t="t" r="r" b="b"/>
            <a:pathLst>
              <a:path w="7521804" h="7252370">
                <a:moveTo>
                  <a:pt x="0" y="0"/>
                </a:moveTo>
                <a:lnTo>
                  <a:pt x="7521804" y="0"/>
                </a:lnTo>
                <a:lnTo>
                  <a:pt x="7521804" y="7252370"/>
                </a:lnTo>
                <a:lnTo>
                  <a:pt x="0" y="7252370"/>
                </a:lnTo>
                <a:lnTo>
                  <a:pt x="0" y="0"/>
                </a:lnTo>
                <a:close/>
              </a:path>
            </a:pathLst>
          </a:custGeom>
          <a:blipFill>
            <a:blip r:embed="rId3"/>
            <a:stretch>
              <a:fillRect r="-37441"/>
            </a:stretch>
          </a:blipFill>
        </p:spPr>
        <p:txBody>
          <a:bodyPr/>
          <a:lstStyle/>
          <a:p>
            <a:endParaRPr lang="en-US"/>
          </a:p>
        </p:txBody>
      </p:sp>
      <p:sp>
        <p:nvSpPr>
          <p:cNvPr id="4" name="Freeform 4"/>
          <p:cNvSpPr/>
          <p:nvPr/>
        </p:nvSpPr>
        <p:spPr>
          <a:xfrm>
            <a:off x="11530386" y="-2328050"/>
            <a:ext cx="10276296" cy="8229600"/>
          </a:xfrm>
          <a:custGeom>
            <a:avLst/>
            <a:gdLst/>
            <a:ahLst/>
            <a:cxnLst/>
            <a:rect l="l" t="t" r="r" b="b"/>
            <a:pathLst>
              <a:path w="10276296" h="8229600">
                <a:moveTo>
                  <a:pt x="0" y="0"/>
                </a:moveTo>
                <a:lnTo>
                  <a:pt x="10276295" y="0"/>
                </a:lnTo>
                <a:lnTo>
                  <a:pt x="10276295" y="8229600"/>
                </a:lnTo>
                <a:lnTo>
                  <a:pt x="0" y="8229600"/>
                </a:lnTo>
                <a:lnTo>
                  <a:pt x="0" y="0"/>
                </a:lnTo>
                <a:close/>
              </a:path>
            </a:pathLst>
          </a:custGeom>
          <a:blipFill>
            <a:blip r:embed="rId4"/>
            <a:stretch>
              <a:fillRect/>
            </a:stretch>
          </a:blipFill>
        </p:spPr>
        <p:txBody>
          <a:bodyPr/>
          <a:lstStyle/>
          <a:p>
            <a:endParaRPr lang="en-US"/>
          </a:p>
        </p:txBody>
      </p:sp>
      <p:grpSp>
        <p:nvGrpSpPr>
          <p:cNvPr id="5" name="Group 5"/>
          <p:cNvGrpSpPr/>
          <p:nvPr/>
        </p:nvGrpSpPr>
        <p:grpSpPr>
          <a:xfrm>
            <a:off x="6243612" y="2323649"/>
            <a:ext cx="11490855" cy="6934651"/>
            <a:chOff x="0" y="0"/>
            <a:chExt cx="3164805" cy="1909938"/>
          </a:xfrm>
        </p:grpSpPr>
        <p:sp>
          <p:nvSpPr>
            <p:cNvPr id="6" name="Freeform 6"/>
            <p:cNvSpPr/>
            <p:nvPr/>
          </p:nvSpPr>
          <p:spPr>
            <a:xfrm>
              <a:off x="0" y="0"/>
              <a:ext cx="3164805" cy="1909938"/>
            </a:xfrm>
            <a:custGeom>
              <a:avLst/>
              <a:gdLst/>
              <a:ahLst/>
              <a:cxnLst/>
              <a:rect l="l" t="t" r="r" b="b"/>
              <a:pathLst>
                <a:path w="3164805" h="1909938">
                  <a:moveTo>
                    <a:pt x="34361" y="0"/>
                  </a:moveTo>
                  <a:lnTo>
                    <a:pt x="3130444" y="0"/>
                  </a:lnTo>
                  <a:cubicBezTo>
                    <a:pt x="3149422" y="0"/>
                    <a:pt x="3164805" y="15384"/>
                    <a:pt x="3164805" y="34361"/>
                  </a:cubicBezTo>
                  <a:lnTo>
                    <a:pt x="3164805" y="1875577"/>
                  </a:lnTo>
                  <a:cubicBezTo>
                    <a:pt x="3164805" y="1884690"/>
                    <a:pt x="3161185" y="1893430"/>
                    <a:pt x="3154741" y="1899874"/>
                  </a:cubicBezTo>
                  <a:cubicBezTo>
                    <a:pt x="3148297" y="1906318"/>
                    <a:pt x="3139558" y="1909938"/>
                    <a:pt x="3130444" y="1909938"/>
                  </a:cubicBezTo>
                  <a:lnTo>
                    <a:pt x="34361" y="1909938"/>
                  </a:lnTo>
                  <a:cubicBezTo>
                    <a:pt x="25248" y="1909938"/>
                    <a:pt x="16508" y="1906318"/>
                    <a:pt x="10064" y="1899874"/>
                  </a:cubicBezTo>
                  <a:cubicBezTo>
                    <a:pt x="3620" y="1893430"/>
                    <a:pt x="0" y="1884690"/>
                    <a:pt x="0" y="1875577"/>
                  </a:cubicBezTo>
                  <a:lnTo>
                    <a:pt x="0" y="34361"/>
                  </a:lnTo>
                  <a:cubicBezTo>
                    <a:pt x="0" y="25248"/>
                    <a:pt x="3620" y="16508"/>
                    <a:pt x="10064" y="10064"/>
                  </a:cubicBezTo>
                  <a:cubicBezTo>
                    <a:pt x="16508" y="3620"/>
                    <a:pt x="25248" y="0"/>
                    <a:pt x="34361" y="0"/>
                  </a:cubicBezTo>
                  <a:close/>
                </a:path>
              </a:pathLst>
            </a:custGeom>
            <a:solidFill>
              <a:srgbClr val="FFFDF5">
                <a:alpha val="87843"/>
              </a:srgbClr>
            </a:solidFill>
          </p:spPr>
          <p:txBody>
            <a:bodyPr/>
            <a:lstStyle/>
            <a:p>
              <a:endParaRPr lang="en-US"/>
            </a:p>
          </p:txBody>
        </p:sp>
        <p:sp>
          <p:nvSpPr>
            <p:cNvPr id="7" name="TextBox 7"/>
            <p:cNvSpPr txBox="1"/>
            <p:nvPr/>
          </p:nvSpPr>
          <p:spPr>
            <a:xfrm>
              <a:off x="0" y="0"/>
              <a:ext cx="3164805" cy="1909938"/>
            </a:xfrm>
            <a:prstGeom prst="rect">
              <a:avLst/>
            </a:prstGeom>
          </p:spPr>
          <p:txBody>
            <a:bodyPr lIns="50800" tIns="50800" rIns="50800" bIns="50800" rtlCol="0" anchor="ctr"/>
            <a:lstStyle/>
            <a:p>
              <a:pPr algn="ctr">
                <a:lnSpc>
                  <a:spcPts val="2310"/>
                </a:lnSpc>
              </a:pPr>
              <a:endParaRPr/>
            </a:p>
          </p:txBody>
        </p:sp>
      </p:grpSp>
      <p:sp>
        <p:nvSpPr>
          <p:cNvPr id="8" name="TextBox 8"/>
          <p:cNvSpPr txBox="1"/>
          <p:nvPr/>
        </p:nvSpPr>
        <p:spPr>
          <a:xfrm>
            <a:off x="6714013" y="3192927"/>
            <a:ext cx="10735354" cy="6554246"/>
          </a:xfrm>
          <a:prstGeom prst="rect">
            <a:avLst/>
          </a:prstGeom>
        </p:spPr>
        <p:txBody>
          <a:bodyPr lIns="0" tIns="0" rIns="0" bIns="0" rtlCol="0" anchor="t">
            <a:spAutoFit/>
          </a:bodyPr>
          <a:lstStyle/>
          <a:p>
            <a:pPr algn="just">
              <a:lnSpc>
                <a:spcPts val="7458"/>
              </a:lnSpc>
            </a:pPr>
            <a:r>
              <a:rPr lang="en-US" sz="4972">
                <a:solidFill>
                  <a:srgbClr val="394D57"/>
                </a:solidFill>
                <a:latin typeface="Roboto Condensed Bold"/>
              </a:rPr>
              <a:t>Câu 2: </a:t>
            </a:r>
            <a:r>
              <a:rPr lang="en-US" sz="4972">
                <a:solidFill>
                  <a:srgbClr val="394D57"/>
                </a:solidFill>
                <a:latin typeface="Roboto Condensed"/>
              </a:rPr>
              <a:t>Vì sao Trương Sinh phải tạm biệt gia đình, để lại mẹ già và vợ trẻ ở nhà?</a:t>
            </a:r>
          </a:p>
          <a:p>
            <a:pPr algn="just">
              <a:lnSpc>
                <a:spcPts val="7458"/>
              </a:lnSpc>
            </a:pPr>
            <a:r>
              <a:rPr lang="en-US" sz="4972">
                <a:solidFill>
                  <a:srgbClr val="394D57"/>
                </a:solidFill>
                <a:latin typeface="Roboto Condensed"/>
              </a:rPr>
              <a:t>A.Đi làm ăn xa</a:t>
            </a:r>
          </a:p>
          <a:p>
            <a:pPr algn="just">
              <a:lnSpc>
                <a:spcPts val="7458"/>
              </a:lnSpc>
            </a:pPr>
            <a:r>
              <a:rPr lang="en-US" sz="4972">
                <a:solidFill>
                  <a:srgbClr val="394D57"/>
                </a:solidFill>
                <a:latin typeface="Roboto Condensed"/>
              </a:rPr>
              <a:t>B.Đi lính</a:t>
            </a:r>
          </a:p>
          <a:p>
            <a:pPr algn="just">
              <a:lnSpc>
                <a:spcPts val="7458"/>
              </a:lnSpc>
            </a:pPr>
            <a:r>
              <a:rPr lang="en-US" sz="4972">
                <a:solidFill>
                  <a:srgbClr val="394D57"/>
                </a:solidFill>
                <a:latin typeface="Roboto Condensed"/>
              </a:rPr>
              <a:t>C.Đi học xa nhà</a:t>
            </a:r>
          </a:p>
          <a:p>
            <a:pPr algn="just">
              <a:lnSpc>
                <a:spcPts val="7458"/>
              </a:lnSpc>
            </a:pPr>
            <a:r>
              <a:rPr lang="en-US" sz="4972">
                <a:solidFill>
                  <a:srgbClr val="394D57"/>
                </a:solidFill>
                <a:latin typeface="Roboto Condensed"/>
              </a:rPr>
              <a:t>D.Đi thi ở kinh thành</a:t>
            </a:r>
          </a:p>
          <a:p>
            <a:pPr algn="just">
              <a:lnSpc>
                <a:spcPts val="7458"/>
              </a:lnSpc>
            </a:pPr>
            <a:endParaRPr lang="en-US" sz="4972">
              <a:solidFill>
                <a:srgbClr val="394D57"/>
              </a:solidFill>
              <a:latin typeface="Roboto Condensed"/>
            </a:endParaRPr>
          </a:p>
        </p:txBody>
      </p:sp>
      <p:sp>
        <p:nvSpPr>
          <p:cNvPr id="9" name="Freeform 9"/>
          <p:cNvSpPr/>
          <p:nvPr/>
        </p:nvSpPr>
        <p:spPr>
          <a:xfrm>
            <a:off x="6006028" y="6074045"/>
            <a:ext cx="989260" cy="839634"/>
          </a:xfrm>
          <a:custGeom>
            <a:avLst/>
            <a:gdLst/>
            <a:ahLst/>
            <a:cxnLst/>
            <a:rect l="l" t="t" r="r" b="b"/>
            <a:pathLst>
              <a:path w="989260" h="839634">
                <a:moveTo>
                  <a:pt x="0" y="0"/>
                </a:moveTo>
                <a:lnTo>
                  <a:pt x="989260" y="0"/>
                </a:lnTo>
                <a:lnTo>
                  <a:pt x="989260" y="839634"/>
                </a:lnTo>
                <a:lnTo>
                  <a:pt x="0" y="8396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677557" y="453707"/>
            <a:ext cx="14430107" cy="1035685"/>
          </a:xfrm>
          <a:prstGeom prst="rect">
            <a:avLst/>
          </a:prstGeom>
        </p:spPr>
        <p:txBody>
          <a:bodyPr lIns="0" tIns="0" rIns="0" bIns="0" rtlCol="0" anchor="t">
            <a:spAutoFit/>
          </a:bodyPr>
          <a:lstStyle/>
          <a:p>
            <a:pPr algn="l">
              <a:lnSpc>
                <a:spcPts val="8539"/>
              </a:lnSpc>
            </a:pPr>
            <a:r>
              <a:rPr lang="en-US" sz="6099">
                <a:solidFill>
                  <a:srgbClr val="8E5F56"/>
                </a:solidFill>
                <a:latin typeface="Fraunces Bold"/>
              </a:rPr>
              <a:t>2. ĐỌC VĂN BẢN</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807791" y="3034630"/>
            <a:ext cx="7521804" cy="7252370"/>
          </a:xfrm>
          <a:custGeom>
            <a:avLst/>
            <a:gdLst/>
            <a:ahLst/>
            <a:cxnLst/>
            <a:rect l="l" t="t" r="r" b="b"/>
            <a:pathLst>
              <a:path w="7521804" h="7252370">
                <a:moveTo>
                  <a:pt x="0" y="0"/>
                </a:moveTo>
                <a:lnTo>
                  <a:pt x="7521804" y="0"/>
                </a:lnTo>
                <a:lnTo>
                  <a:pt x="7521804" y="7252370"/>
                </a:lnTo>
                <a:lnTo>
                  <a:pt x="0" y="7252370"/>
                </a:lnTo>
                <a:lnTo>
                  <a:pt x="0" y="0"/>
                </a:lnTo>
                <a:close/>
              </a:path>
            </a:pathLst>
          </a:custGeom>
          <a:blipFill>
            <a:blip r:embed="rId3"/>
            <a:stretch>
              <a:fillRect r="-37441"/>
            </a:stretch>
          </a:blipFill>
        </p:spPr>
        <p:txBody>
          <a:bodyPr/>
          <a:lstStyle/>
          <a:p>
            <a:endParaRPr lang="en-US"/>
          </a:p>
        </p:txBody>
      </p:sp>
      <p:sp>
        <p:nvSpPr>
          <p:cNvPr id="4" name="Freeform 4"/>
          <p:cNvSpPr/>
          <p:nvPr/>
        </p:nvSpPr>
        <p:spPr>
          <a:xfrm>
            <a:off x="11530386" y="-2328050"/>
            <a:ext cx="10276296" cy="8229600"/>
          </a:xfrm>
          <a:custGeom>
            <a:avLst/>
            <a:gdLst/>
            <a:ahLst/>
            <a:cxnLst/>
            <a:rect l="l" t="t" r="r" b="b"/>
            <a:pathLst>
              <a:path w="10276296" h="8229600">
                <a:moveTo>
                  <a:pt x="0" y="0"/>
                </a:moveTo>
                <a:lnTo>
                  <a:pt x="10276295" y="0"/>
                </a:lnTo>
                <a:lnTo>
                  <a:pt x="10276295" y="8229600"/>
                </a:lnTo>
                <a:lnTo>
                  <a:pt x="0" y="8229600"/>
                </a:lnTo>
                <a:lnTo>
                  <a:pt x="0" y="0"/>
                </a:lnTo>
                <a:close/>
              </a:path>
            </a:pathLst>
          </a:custGeom>
          <a:blipFill>
            <a:blip r:embed="rId4"/>
            <a:stretch>
              <a:fillRect/>
            </a:stretch>
          </a:blipFill>
        </p:spPr>
        <p:txBody>
          <a:bodyPr/>
          <a:lstStyle/>
          <a:p>
            <a:endParaRPr lang="en-US"/>
          </a:p>
        </p:txBody>
      </p:sp>
      <p:grpSp>
        <p:nvGrpSpPr>
          <p:cNvPr id="5" name="Group 5"/>
          <p:cNvGrpSpPr/>
          <p:nvPr/>
        </p:nvGrpSpPr>
        <p:grpSpPr>
          <a:xfrm>
            <a:off x="6243612" y="2323649"/>
            <a:ext cx="11490855" cy="6934651"/>
            <a:chOff x="0" y="0"/>
            <a:chExt cx="3164805" cy="1909938"/>
          </a:xfrm>
        </p:grpSpPr>
        <p:sp>
          <p:nvSpPr>
            <p:cNvPr id="6" name="Freeform 6"/>
            <p:cNvSpPr/>
            <p:nvPr/>
          </p:nvSpPr>
          <p:spPr>
            <a:xfrm>
              <a:off x="0" y="0"/>
              <a:ext cx="3164805" cy="1909938"/>
            </a:xfrm>
            <a:custGeom>
              <a:avLst/>
              <a:gdLst/>
              <a:ahLst/>
              <a:cxnLst/>
              <a:rect l="l" t="t" r="r" b="b"/>
              <a:pathLst>
                <a:path w="3164805" h="1909938">
                  <a:moveTo>
                    <a:pt x="34361" y="0"/>
                  </a:moveTo>
                  <a:lnTo>
                    <a:pt x="3130444" y="0"/>
                  </a:lnTo>
                  <a:cubicBezTo>
                    <a:pt x="3149422" y="0"/>
                    <a:pt x="3164805" y="15384"/>
                    <a:pt x="3164805" y="34361"/>
                  </a:cubicBezTo>
                  <a:lnTo>
                    <a:pt x="3164805" y="1875577"/>
                  </a:lnTo>
                  <a:cubicBezTo>
                    <a:pt x="3164805" y="1884690"/>
                    <a:pt x="3161185" y="1893430"/>
                    <a:pt x="3154741" y="1899874"/>
                  </a:cubicBezTo>
                  <a:cubicBezTo>
                    <a:pt x="3148297" y="1906318"/>
                    <a:pt x="3139558" y="1909938"/>
                    <a:pt x="3130444" y="1909938"/>
                  </a:cubicBezTo>
                  <a:lnTo>
                    <a:pt x="34361" y="1909938"/>
                  </a:lnTo>
                  <a:cubicBezTo>
                    <a:pt x="25248" y="1909938"/>
                    <a:pt x="16508" y="1906318"/>
                    <a:pt x="10064" y="1899874"/>
                  </a:cubicBezTo>
                  <a:cubicBezTo>
                    <a:pt x="3620" y="1893430"/>
                    <a:pt x="0" y="1884690"/>
                    <a:pt x="0" y="1875577"/>
                  </a:cubicBezTo>
                  <a:lnTo>
                    <a:pt x="0" y="34361"/>
                  </a:lnTo>
                  <a:cubicBezTo>
                    <a:pt x="0" y="25248"/>
                    <a:pt x="3620" y="16508"/>
                    <a:pt x="10064" y="10064"/>
                  </a:cubicBezTo>
                  <a:cubicBezTo>
                    <a:pt x="16508" y="3620"/>
                    <a:pt x="25248" y="0"/>
                    <a:pt x="34361" y="0"/>
                  </a:cubicBezTo>
                  <a:close/>
                </a:path>
              </a:pathLst>
            </a:custGeom>
            <a:solidFill>
              <a:srgbClr val="FFFDF5">
                <a:alpha val="87843"/>
              </a:srgbClr>
            </a:solidFill>
          </p:spPr>
          <p:txBody>
            <a:bodyPr/>
            <a:lstStyle/>
            <a:p>
              <a:endParaRPr lang="en-US"/>
            </a:p>
          </p:txBody>
        </p:sp>
        <p:sp>
          <p:nvSpPr>
            <p:cNvPr id="7" name="TextBox 7"/>
            <p:cNvSpPr txBox="1"/>
            <p:nvPr/>
          </p:nvSpPr>
          <p:spPr>
            <a:xfrm>
              <a:off x="0" y="0"/>
              <a:ext cx="3164805" cy="1909938"/>
            </a:xfrm>
            <a:prstGeom prst="rect">
              <a:avLst/>
            </a:prstGeom>
          </p:spPr>
          <p:txBody>
            <a:bodyPr lIns="50800" tIns="50800" rIns="50800" bIns="50800" rtlCol="0" anchor="ctr"/>
            <a:lstStyle/>
            <a:p>
              <a:pPr algn="ctr">
                <a:lnSpc>
                  <a:spcPts val="2310"/>
                </a:lnSpc>
              </a:pPr>
              <a:endParaRPr/>
            </a:p>
          </p:txBody>
        </p:sp>
      </p:grpSp>
      <p:sp>
        <p:nvSpPr>
          <p:cNvPr id="8" name="TextBox 8"/>
          <p:cNvSpPr txBox="1"/>
          <p:nvPr/>
        </p:nvSpPr>
        <p:spPr>
          <a:xfrm>
            <a:off x="6714013" y="2807222"/>
            <a:ext cx="10735354" cy="5992270"/>
          </a:xfrm>
          <a:prstGeom prst="rect">
            <a:avLst/>
          </a:prstGeom>
        </p:spPr>
        <p:txBody>
          <a:bodyPr lIns="0" tIns="0" rIns="0" bIns="0" rtlCol="0" anchor="t">
            <a:spAutoFit/>
          </a:bodyPr>
          <a:lstStyle/>
          <a:p>
            <a:pPr algn="just">
              <a:lnSpc>
                <a:spcPts val="5958"/>
              </a:lnSpc>
            </a:pPr>
            <a:r>
              <a:rPr lang="en-US" sz="3972">
                <a:solidFill>
                  <a:srgbClr val="394D57"/>
                </a:solidFill>
                <a:latin typeface="Roboto Condensed Bold"/>
              </a:rPr>
              <a:t>Câu 3: </a:t>
            </a:r>
            <a:r>
              <a:rPr lang="en-US" sz="3972">
                <a:solidFill>
                  <a:srgbClr val="394D57"/>
                </a:solidFill>
                <a:latin typeface="Roboto Condensed"/>
              </a:rPr>
              <a:t>Trong buổi chia tay, Vũ Nương nhắn gửi Trương Sinh niềm mong mỏi của nàng là gì?</a:t>
            </a:r>
          </a:p>
          <a:p>
            <a:pPr algn="just">
              <a:lnSpc>
                <a:spcPts val="5958"/>
              </a:lnSpc>
            </a:pPr>
            <a:r>
              <a:rPr lang="en-US" sz="3972">
                <a:solidFill>
                  <a:srgbClr val="394D57"/>
                </a:solidFill>
                <a:latin typeface="Roboto Condensed"/>
              </a:rPr>
              <a:t>A.Mong Trương Sinh đeo được ấn phong hầu</a:t>
            </a:r>
          </a:p>
          <a:p>
            <a:pPr algn="just">
              <a:lnSpc>
                <a:spcPts val="5958"/>
              </a:lnSpc>
            </a:pPr>
            <a:r>
              <a:rPr lang="en-US" sz="3972">
                <a:solidFill>
                  <a:srgbClr val="394D57"/>
                </a:solidFill>
                <a:latin typeface="Roboto Condensed"/>
              </a:rPr>
              <a:t>B.Mong chàng Trương chiến thắng hiển hách, mặc áo gấm trở về quê cũ</a:t>
            </a:r>
          </a:p>
          <a:p>
            <a:pPr algn="just">
              <a:lnSpc>
                <a:spcPts val="5958"/>
              </a:lnSpc>
            </a:pPr>
            <a:r>
              <a:rPr lang="en-US" sz="3972">
                <a:solidFill>
                  <a:srgbClr val="394D57"/>
                </a:solidFill>
                <a:latin typeface="Roboto Condensed"/>
              </a:rPr>
              <a:t>C.Mong ngày về chàng mang theo được hai chữ bình yên, thế là đủ </a:t>
            </a:r>
          </a:p>
          <a:p>
            <a:pPr algn="just">
              <a:lnSpc>
                <a:spcPts val="5958"/>
              </a:lnSpc>
            </a:pPr>
            <a:r>
              <a:rPr lang="en-US" sz="3972">
                <a:solidFill>
                  <a:srgbClr val="394D57"/>
                </a:solidFill>
                <a:latin typeface="Roboto Condensed"/>
              </a:rPr>
              <a:t>D. Mong gia đình sớm đoàn tụ, hưởng lộc vinh quy</a:t>
            </a:r>
          </a:p>
        </p:txBody>
      </p:sp>
      <p:sp>
        <p:nvSpPr>
          <p:cNvPr id="9" name="Freeform 9"/>
          <p:cNvSpPr/>
          <p:nvPr/>
        </p:nvSpPr>
        <p:spPr>
          <a:xfrm>
            <a:off x="6006028" y="6858071"/>
            <a:ext cx="989260" cy="839634"/>
          </a:xfrm>
          <a:custGeom>
            <a:avLst/>
            <a:gdLst/>
            <a:ahLst/>
            <a:cxnLst/>
            <a:rect l="l" t="t" r="r" b="b"/>
            <a:pathLst>
              <a:path w="989260" h="839634">
                <a:moveTo>
                  <a:pt x="0" y="0"/>
                </a:moveTo>
                <a:lnTo>
                  <a:pt x="989260" y="0"/>
                </a:lnTo>
                <a:lnTo>
                  <a:pt x="989260" y="839634"/>
                </a:lnTo>
                <a:lnTo>
                  <a:pt x="0" y="8396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677557" y="453707"/>
            <a:ext cx="14430107" cy="1035685"/>
          </a:xfrm>
          <a:prstGeom prst="rect">
            <a:avLst/>
          </a:prstGeom>
        </p:spPr>
        <p:txBody>
          <a:bodyPr lIns="0" tIns="0" rIns="0" bIns="0" rtlCol="0" anchor="t">
            <a:spAutoFit/>
          </a:bodyPr>
          <a:lstStyle/>
          <a:p>
            <a:pPr algn="l">
              <a:lnSpc>
                <a:spcPts val="8539"/>
              </a:lnSpc>
            </a:pPr>
            <a:r>
              <a:rPr lang="en-US" sz="6099">
                <a:solidFill>
                  <a:srgbClr val="8E5F56"/>
                </a:solidFill>
                <a:latin typeface="Fraunces Bold"/>
              </a:rPr>
              <a:t>2. ĐỌC VĂN BẢN</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807791" y="3034630"/>
            <a:ext cx="7521804" cy="7252370"/>
          </a:xfrm>
          <a:custGeom>
            <a:avLst/>
            <a:gdLst/>
            <a:ahLst/>
            <a:cxnLst/>
            <a:rect l="l" t="t" r="r" b="b"/>
            <a:pathLst>
              <a:path w="7521804" h="7252370">
                <a:moveTo>
                  <a:pt x="0" y="0"/>
                </a:moveTo>
                <a:lnTo>
                  <a:pt x="7521804" y="0"/>
                </a:lnTo>
                <a:lnTo>
                  <a:pt x="7521804" y="7252370"/>
                </a:lnTo>
                <a:lnTo>
                  <a:pt x="0" y="7252370"/>
                </a:lnTo>
                <a:lnTo>
                  <a:pt x="0" y="0"/>
                </a:lnTo>
                <a:close/>
              </a:path>
            </a:pathLst>
          </a:custGeom>
          <a:blipFill>
            <a:blip r:embed="rId3"/>
            <a:stretch>
              <a:fillRect r="-37441"/>
            </a:stretch>
          </a:blipFill>
        </p:spPr>
        <p:txBody>
          <a:bodyPr/>
          <a:lstStyle/>
          <a:p>
            <a:endParaRPr lang="en-US"/>
          </a:p>
        </p:txBody>
      </p:sp>
      <p:sp>
        <p:nvSpPr>
          <p:cNvPr id="4" name="Freeform 4"/>
          <p:cNvSpPr/>
          <p:nvPr/>
        </p:nvSpPr>
        <p:spPr>
          <a:xfrm>
            <a:off x="11530386" y="-2328050"/>
            <a:ext cx="10276296" cy="8229600"/>
          </a:xfrm>
          <a:custGeom>
            <a:avLst/>
            <a:gdLst/>
            <a:ahLst/>
            <a:cxnLst/>
            <a:rect l="l" t="t" r="r" b="b"/>
            <a:pathLst>
              <a:path w="10276296" h="8229600">
                <a:moveTo>
                  <a:pt x="0" y="0"/>
                </a:moveTo>
                <a:lnTo>
                  <a:pt x="10276295" y="0"/>
                </a:lnTo>
                <a:lnTo>
                  <a:pt x="10276295" y="8229600"/>
                </a:lnTo>
                <a:lnTo>
                  <a:pt x="0" y="8229600"/>
                </a:lnTo>
                <a:lnTo>
                  <a:pt x="0" y="0"/>
                </a:lnTo>
                <a:close/>
              </a:path>
            </a:pathLst>
          </a:custGeom>
          <a:blipFill>
            <a:blip r:embed="rId4"/>
            <a:stretch>
              <a:fillRect/>
            </a:stretch>
          </a:blipFill>
        </p:spPr>
        <p:txBody>
          <a:bodyPr/>
          <a:lstStyle/>
          <a:p>
            <a:endParaRPr lang="en-US"/>
          </a:p>
        </p:txBody>
      </p:sp>
      <p:grpSp>
        <p:nvGrpSpPr>
          <p:cNvPr id="5" name="Group 5"/>
          <p:cNvGrpSpPr/>
          <p:nvPr/>
        </p:nvGrpSpPr>
        <p:grpSpPr>
          <a:xfrm>
            <a:off x="6243612" y="2323649"/>
            <a:ext cx="11490855" cy="6934651"/>
            <a:chOff x="0" y="0"/>
            <a:chExt cx="3164805" cy="1909938"/>
          </a:xfrm>
        </p:grpSpPr>
        <p:sp>
          <p:nvSpPr>
            <p:cNvPr id="6" name="Freeform 6"/>
            <p:cNvSpPr/>
            <p:nvPr/>
          </p:nvSpPr>
          <p:spPr>
            <a:xfrm>
              <a:off x="0" y="0"/>
              <a:ext cx="3164805" cy="1909938"/>
            </a:xfrm>
            <a:custGeom>
              <a:avLst/>
              <a:gdLst/>
              <a:ahLst/>
              <a:cxnLst/>
              <a:rect l="l" t="t" r="r" b="b"/>
              <a:pathLst>
                <a:path w="3164805" h="1909938">
                  <a:moveTo>
                    <a:pt x="34361" y="0"/>
                  </a:moveTo>
                  <a:lnTo>
                    <a:pt x="3130444" y="0"/>
                  </a:lnTo>
                  <a:cubicBezTo>
                    <a:pt x="3149422" y="0"/>
                    <a:pt x="3164805" y="15384"/>
                    <a:pt x="3164805" y="34361"/>
                  </a:cubicBezTo>
                  <a:lnTo>
                    <a:pt x="3164805" y="1875577"/>
                  </a:lnTo>
                  <a:cubicBezTo>
                    <a:pt x="3164805" y="1884690"/>
                    <a:pt x="3161185" y="1893430"/>
                    <a:pt x="3154741" y="1899874"/>
                  </a:cubicBezTo>
                  <a:cubicBezTo>
                    <a:pt x="3148297" y="1906318"/>
                    <a:pt x="3139558" y="1909938"/>
                    <a:pt x="3130444" y="1909938"/>
                  </a:cubicBezTo>
                  <a:lnTo>
                    <a:pt x="34361" y="1909938"/>
                  </a:lnTo>
                  <a:cubicBezTo>
                    <a:pt x="25248" y="1909938"/>
                    <a:pt x="16508" y="1906318"/>
                    <a:pt x="10064" y="1899874"/>
                  </a:cubicBezTo>
                  <a:cubicBezTo>
                    <a:pt x="3620" y="1893430"/>
                    <a:pt x="0" y="1884690"/>
                    <a:pt x="0" y="1875577"/>
                  </a:cubicBezTo>
                  <a:lnTo>
                    <a:pt x="0" y="34361"/>
                  </a:lnTo>
                  <a:cubicBezTo>
                    <a:pt x="0" y="25248"/>
                    <a:pt x="3620" y="16508"/>
                    <a:pt x="10064" y="10064"/>
                  </a:cubicBezTo>
                  <a:cubicBezTo>
                    <a:pt x="16508" y="3620"/>
                    <a:pt x="25248" y="0"/>
                    <a:pt x="34361" y="0"/>
                  </a:cubicBezTo>
                  <a:close/>
                </a:path>
              </a:pathLst>
            </a:custGeom>
            <a:solidFill>
              <a:srgbClr val="FFFDF5">
                <a:alpha val="87843"/>
              </a:srgbClr>
            </a:solidFill>
          </p:spPr>
          <p:txBody>
            <a:bodyPr/>
            <a:lstStyle/>
            <a:p>
              <a:endParaRPr lang="en-US"/>
            </a:p>
          </p:txBody>
        </p:sp>
        <p:sp>
          <p:nvSpPr>
            <p:cNvPr id="7" name="TextBox 7"/>
            <p:cNvSpPr txBox="1"/>
            <p:nvPr/>
          </p:nvSpPr>
          <p:spPr>
            <a:xfrm>
              <a:off x="0" y="0"/>
              <a:ext cx="3164805" cy="1909938"/>
            </a:xfrm>
            <a:prstGeom prst="rect">
              <a:avLst/>
            </a:prstGeom>
          </p:spPr>
          <p:txBody>
            <a:bodyPr lIns="50800" tIns="50800" rIns="50800" bIns="50800" rtlCol="0" anchor="ctr"/>
            <a:lstStyle/>
            <a:p>
              <a:pPr algn="ctr">
                <a:lnSpc>
                  <a:spcPts val="2310"/>
                </a:lnSpc>
              </a:pPr>
              <a:endParaRPr/>
            </a:p>
          </p:txBody>
        </p:sp>
      </p:grpSp>
      <p:sp>
        <p:nvSpPr>
          <p:cNvPr id="8" name="TextBox 8"/>
          <p:cNvSpPr txBox="1"/>
          <p:nvPr/>
        </p:nvSpPr>
        <p:spPr>
          <a:xfrm>
            <a:off x="6714013" y="2759597"/>
            <a:ext cx="10735354" cy="7230521"/>
          </a:xfrm>
          <a:prstGeom prst="rect">
            <a:avLst/>
          </a:prstGeom>
        </p:spPr>
        <p:txBody>
          <a:bodyPr lIns="0" tIns="0" rIns="0" bIns="0" rtlCol="0" anchor="t">
            <a:spAutoFit/>
          </a:bodyPr>
          <a:lstStyle/>
          <a:p>
            <a:pPr algn="just">
              <a:lnSpc>
                <a:spcPts val="8208"/>
              </a:lnSpc>
            </a:pPr>
            <a:r>
              <a:rPr lang="en-US" sz="5472">
                <a:solidFill>
                  <a:srgbClr val="394D57"/>
                </a:solidFill>
                <a:latin typeface="Roboto Condensed Bold"/>
              </a:rPr>
              <a:t>Câu 4: </a:t>
            </a:r>
            <a:r>
              <a:rPr lang="en-US" sz="5472">
                <a:solidFill>
                  <a:srgbClr val="394D57"/>
                </a:solidFill>
                <a:latin typeface="Roboto Condensed"/>
              </a:rPr>
              <a:t>Vũ Nương để tự minh oan cho mình, đã trẫm mình ở bến sông nào?</a:t>
            </a:r>
          </a:p>
          <a:p>
            <a:pPr algn="just">
              <a:lnSpc>
                <a:spcPts val="8208"/>
              </a:lnSpc>
            </a:pPr>
            <a:r>
              <a:rPr lang="en-US" sz="5472">
                <a:solidFill>
                  <a:srgbClr val="394D57"/>
                </a:solidFill>
                <a:latin typeface="Roboto Condensed"/>
              </a:rPr>
              <a:t>A.Bến Hoàng Giang</a:t>
            </a:r>
          </a:p>
          <a:p>
            <a:pPr algn="just">
              <a:lnSpc>
                <a:spcPts val="8208"/>
              </a:lnSpc>
            </a:pPr>
            <a:r>
              <a:rPr lang="en-US" sz="5472">
                <a:solidFill>
                  <a:srgbClr val="394D57"/>
                </a:solidFill>
                <a:latin typeface="Roboto Condensed"/>
              </a:rPr>
              <a:t>B.Bến Hoàng Cầm</a:t>
            </a:r>
          </a:p>
          <a:p>
            <a:pPr algn="just">
              <a:lnSpc>
                <a:spcPts val="8208"/>
              </a:lnSpc>
            </a:pPr>
            <a:r>
              <a:rPr lang="en-US" sz="5472">
                <a:solidFill>
                  <a:srgbClr val="394D57"/>
                </a:solidFill>
                <a:latin typeface="Roboto Condensed"/>
              </a:rPr>
              <a:t>C.Bến Hoàng Hạc</a:t>
            </a:r>
          </a:p>
          <a:p>
            <a:pPr algn="just">
              <a:lnSpc>
                <a:spcPts val="8208"/>
              </a:lnSpc>
            </a:pPr>
            <a:r>
              <a:rPr lang="en-US" sz="5472">
                <a:solidFill>
                  <a:srgbClr val="394D57"/>
                </a:solidFill>
                <a:latin typeface="Roboto Condensed"/>
              </a:rPr>
              <a:t>D.Bến Trường Giang</a:t>
            </a:r>
          </a:p>
          <a:p>
            <a:pPr algn="just">
              <a:lnSpc>
                <a:spcPts val="8208"/>
              </a:lnSpc>
            </a:pPr>
            <a:endParaRPr lang="en-US" sz="5472">
              <a:solidFill>
                <a:srgbClr val="394D57"/>
              </a:solidFill>
              <a:latin typeface="Roboto Condensed"/>
            </a:endParaRPr>
          </a:p>
        </p:txBody>
      </p:sp>
      <p:sp>
        <p:nvSpPr>
          <p:cNvPr id="9" name="Freeform 9"/>
          <p:cNvSpPr/>
          <p:nvPr/>
        </p:nvSpPr>
        <p:spPr>
          <a:xfrm>
            <a:off x="6053545" y="4951340"/>
            <a:ext cx="989260" cy="839634"/>
          </a:xfrm>
          <a:custGeom>
            <a:avLst/>
            <a:gdLst/>
            <a:ahLst/>
            <a:cxnLst/>
            <a:rect l="l" t="t" r="r" b="b"/>
            <a:pathLst>
              <a:path w="989260" h="839634">
                <a:moveTo>
                  <a:pt x="0" y="0"/>
                </a:moveTo>
                <a:lnTo>
                  <a:pt x="989260" y="0"/>
                </a:lnTo>
                <a:lnTo>
                  <a:pt x="989260" y="839634"/>
                </a:lnTo>
                <a:lnTo>
                  <a:pt x="0" y="8396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677557" y="453707"/>
            <a:ext cx="14430107" cy="1035685"/>
          </a:xfrm>
          <a:prstGeom prst="rect">
            <a:avLst/>
          </a:prstGeom>
        </p:spPr>
        <p:txBody>
          <a:bodyPr lIns="0" tIns="0" rIns="0" bIns="0" rtlCol="0" anchor="t">
            <a:spAutoFit/>
          </a:bodyPr>
          <a:lstStyle/>
          <a:p>
            <a:pPr algn="l">
              <a:lnSpc>
                <a:spcPts val="8539"/>
              </a:lnSpc>
            </a:pPr>
            <a:r>
              <a:rPr lang="en-US" sz="6099">
                <a:solidFill>
                  <a:srgbClr val="8E5F56"/>
                </a:solidFill>
                <a:latin typeface="Fraunces Bold"/>
              </a:rPr>
              <a:t>2. ĐỌC VĂN BẢN</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807791" y="3034630"/>
            <a:ext cx="7521804" cy="7252370"/>
          </a:xfrm>
          <a:custGeom>
            <a:avLst/>
            <a:gdLst/>
            <a:ahLst/>
            <a:cxnLst/>
            <a:rect l="l" t="t" r="r" b="b"/>
            <a:pathLst>
              <a:path w="7521804" h="7252370">
                <a:moveTo>
                  <a:pt x="0" y="0"/>
                </a:moveTo>
                <a:lnTo>
                  <a:pt x="7521804" y="0"/>
                </a:lnTo>
                <a:lnTo>
                  <a:pt x="7521804" y="7252370"/>
                </a:lnTo>
                <a:lnTo>
                  <a:pt x="0" y="7252370"/>
                </a:lnTo>
                <a:lnTo>
                  <a:pt x="0" y="0"/>
                </a:lnTo>
                <a:close/>
              </a:path>
            </a:pathLst>
          </a:custGeom>
          <a:blipFill>
            <a:blip r:embed="rId3"/>
            <a:stretch>
              <a:fillRect r="-37441"/>
            </a:stretch>
          </a:blipFill>
        </p:spPr>
        <p:txBody>
          <a:bodyPr/>
          <a:lstStyle/>
          <a:p>
            <a:endParaRPr lang="en-US"/>
          </a:p>
        </p:txBody>
      </p:sp>
      <p:sp>
        <p:nvSpPr>
          <p:cNvPr id="4" name="Freeform 4"/>
          <p:cNvSpPr/>
          <p:nvPr/>
        </p:nvSpPr>
        <p:spPr>
          <a:xfrm>
            <a:off x="11530386" y="-2328050"/>
            <a:ext cx="10276296" cy="8229600"/>
          </a:xfrm>
          <a:custGeom>
            <a:avLst/>
            <a:gdLst/>
            <a:ahLst/>
            <a:cxnLst/>
            <a:rect l="l" t="t" r="r" b="b"/>
            <a:pathLst>
              <a:path w="10276296" h="8229600">
                <a:moveTo>
                  <a:pt x="0" y="0"/>
                </a:moveTo>
                <a:lnTo>
                  <a:pt x="10276295" y="0"/>
                </a:lnTo>
                <a:lnTo>
                  <a:pt x="10276295" y="8229600"/>
                </a:lnTo>
                <a:lnTo>
                  <a:pt x="0" y="8229600"/>
                </a:lnTo>
                <a:lnTo>
                  <a:pt x="0" y="0"/>
                </a:lnTo>
                <a:close/>
              </a:path>
            </a:pathLst>
          </a:custGeom>
          <a:blipFill>
            <a:blip r:embed="rId4"/>
            <a:stretch>
              <a:fillRect/>
            </a:stretch>
          </a:blipFill>
        </p:spPr>
        <p:txBody>
          <a:bodyPr/>
          <a:lstStyle/>
          <a:p>
            <a:endParaRPr lang="en-US"/>
          </a:p>
        </p:txBody>
      </p:sp>
      <p:grpSp>
        <p:nvGrpSpPr>
          <p:cNvPr id="5" name="Group 5"/>
          <p:cNvGrpSpPr/>
          <p:nvPr/>
        </p:nvGrpSpPr>
        <p:grpSpPr>
          <a:xfrm>
            <a:off x="6243612" y="2323649"/>
            <a:ext cx="11490855" cy="6934651"/>
            <a:chOff x="0" y="0"/>
            <a:chExt cx="3164805" cy="1909938"/>
          </a:xfrm>
        </p:grpSpPr>
        <p:sp>
          <p:nvSpPr>
            <p:cNvPr id="6" name="Freeform 6"/>
            <p:cNvSpPr/>
            <p:nvPr/>
          </p:nvSpPr>
          <p:spPr>
            <a:xfrm>
              <a:off x="0" y="0"/>
              <a:ext cx="3164805" cy="1909938"/>
            </a:xfrm>
            <a:custGeom>
              <a:avLst/>
              <a:gdLst/>
              <a:ahLst/>
              <a:cxnLst/>
              <a:rect l="l" t="t" r="r" b="b"/>
              <a:pathLst>
                <a:path w="3164805" h="1909938">
                  <a:moveTo>
                    <a:pt x="34361" y="0"/>
                  </a:moveTo>
                  <a:lnTo>
                    <a:pt x="3130444" y="0"/>
                  </a:lnTo>
                  <a:cubicBezTo>
                    <a:pt x="3149422" y="0"/>
                    <a:pt x="3164805" y="15384"/>
                    <a:pt x="3164805" y="34361"/>
                  </a:cubicBezTo>
                  <a:lnTo>
                    <a:pt x="3164805" y="1875577"/>
                  </a:lnTo>
                  <a:cubicBezTo>
                    <a:pt x="3164805" y="1884690"/>
                    <a:pt x="3161185" y="1893430"/>
                    <a:pt x="3154741" y="1899874"/>
                  </a:cubicBezTo>
                  <a:cubicBezTo>
                    <a:pt x="3148297" y="1906318"/>
                    <a:pt x="3139558" y="1909938"/>
                    <a:pt x="3130444" y="1909938"/>
                  </a:cubicBezTo>
                  <a:lnTo>
                    <a:pt x="34361" y="1909938"/>
                  </a:lnTo>
                  <a:cubicBezTo>
                    <a:pt x="25248" y="1909938"/>
                    <a:pt x="16508" y="1906318"/>
                    <a:pt x="10064" y="1899874"/>
                  </a:cubicBezTo>
                  <a:cubicBezTo>
                    <a:pt x="3620" y="1893430"/>
                    <a:pt x="0" y="1884690"/>
                    <a:pt x="0" y="1875577"/>
                  </a:cubicBezTo>
                  <a:lnTo>
                    <a:pt x="0" y="34361"/>
                  </a:lnTo>
                  <a:cubicBezTo>
                    <a:pt x="0" y="25248"/>
                    <a:pt x="3620" y="16508"/>
                    <a:pt x="10064" y="10064"/>
                  </a:cubicBezTo>
                  <a:cubicBezTo>
                    <a:pt x="16508" y="3620"/>
                    <a:pt x="25248" y="0"/>
                    <a:pt x="34361" y="0"/>
                  </a:cubicBezTo>
                  <a:close/>
                </a:path>
              </a:pathLst>
            </a:custGeom>
            <a:solidFill>
              <a:srgbClr val="FFFDF5">
                <a:alpha val="87843"/>
              </a:srgbClr>
            </a:solidFill>
          </p:spPr>
          <p:txBody>
            <a:bodyPr/>
            <a:lstStyle/>
            <a:p>
              <a:endParaRPr lang="en-US"/>
            </a:p>
          </p:txBody>
        </p:sp>
        <p:sp>
          <p:nvSpPr>
            <p:cNvPr id="7" name="TextBox 7"/>
            <p:cNvSpPr txBox="1"/>
            <p:nvPr/>
          </p:nvSpPr>
          <p:spPr>
            <a:xfrm>
              <a:off x="0" y="0"/>
              <a:ext cx="3164805" cy="1909938"/>
            </a:xfrm>
            <a:prstGeom prst="rect">
              <a:avLst/>
            </a:prstGeom>
          </p:spPr>
          <p:txBody>
            <a:bodyPr lIns="50800" tIns="50800" rIns="50800" bIns="50800" rtlCol="0" anchor="ctr"/>
            <a:lstStyle/>
            <a:p>
              <a:pPr algn="ctr">
                <a:lnSpc>
                  <a:spcPts val="2310"/>
                </a:lnSpc>
              </a:pPr>
              <a:endParaRPr/>
            </a:p>
          </p:txBody>
        </p:sp>
      </p:grpSp>
      <p:sp>
        <p:nvSpPr>
          <p:cNvPr id="8" name="TextBox 8"/>
          <p:cNvSpPr txBox="1"/>
          <p:nvPr/>
        </p:nvSpPr>
        <p:spPr>
          <a:xfrm>
            <a:off x="6714013" y="2759597"/>
            <a:ext cx="10735354" cy="7230521"/>
          </a:xfrm>
          <a:prstGeom prst="rect">
            <a:avLst/>
          </a:prstGeom>
        </p:spPr>
        <p:txBody>
          <a:bodyPr lIns="0" tIns="0" rIns="0" bIns="0" rtlCol="0" anchor="t">
            <a:spAutoFit/>
          </a:bodyPr>
          <a:lstStyle/>
          <a:p>
            <a:pPr algn="just">
              <a:lnSpc>
                <a:spcPts val="8208"/>
              </a:lnSpc>
            </a:pPr>
            <a:r>
              <a:rPr lang="en-US" sz="5472">
                <a:solidFill>
                  <a:srgbClr val="394D57"/>
                </a:solidFill>
                <a:latin typeface="Roboto Condensed Bold"/>
              </a:rPr>
              <a:t>Câu 5: </a:t>
            </a:r>
            <a:r>
              <a:rPr lang="en-US" sz="5472">
                <a:solidFill>
                  <a:srgbClr val="394D57"/>
                </a:solidFill>
                <a:latin typeface="Roboto Condensed"/>
              </a:rPr>
              <a:t>Khi trẫm mình xuống bến Hoàng Giang, Vũ Nương được ai cứu giúp?</a:t>
            </a:r>
          </a:p>
          <a:p>
            <a:pPr algn="just">
              <a:lnSpc>
                <a:spcPts val="8208"/>
              </a:lnSpc>
            </a:pPr>
            <a:r>
              <a:rPr lang="en-US" sz="5472">
                <a:solidFill>
                  <a:srgbClr val="394D57"/>
                </a:solidFill>
                <a:latin typeface="Roboto Condensed"/>
              </a:rPr>
              <a:t>A.Phan Lang</a:t>
            </a:r>
          </a:p>
          <a:p>
            <a:pPr algn="just">
              <a:lnSpc>
                <a:spcPts val="8208"/>
              </a:lnSpc>
            </a:pPr>
            <a:r>
              <a:rPr lang="en-US" sz="5472">
                <a:solidFill>
                  <a:srgbClr val="394D57"/>
                </a:solidFill>
                <a:latin typeface="Roboto Condensed"/>
              </a:rPr>
              <a:t>B.Linh Phi</a:t>
            </a:r>
          </a:p>
          <a:p>
            <a:pPr algn="just">
              <a:lnSpc>
                <a:spcPts val="8208"/>
              </a:lnSpc>
            </a:pPr>
            <a:r>
              <a:rPr lang="en-US" sz="5472">
                <a:solidFill>
                  <a:srgbClr val="394D57"/>
                </a:solidFill>
                <a:latin typeface="Roboto Condensed"/>
              </a:rPr>
              <a:t>C.Bé Đản</a:t>
            </a:r>
          </a:p>
          <a:p>
            <a:pPr algn="just">
              <a:lnSpc>
                <a:spcPts val="8208"/>
              </a:lnSpc>
            </a:pPr>
            <a:r>
              <a:rPr lang="en-US" sz="5472">
                <a:solidFill>
                  <a:srgbClr val="394D57"/>
                </a:solidFill>
                <a:latin typeface="Roboto Condensed"/>
              </a:rPr>
              <a:t>D.Động rùa</a:t>
            </a:r>
          </a:p>
          <a:p>
            <a:pPr algn="just">
              <a:lnSpc>
                <a:spcPts val="8208"/>
              </a:lnSpc>
            </a:pPr>
            <a:endParaRPr lang="en-US" sz="5472">
              <a:solidFill>
                <a:srgbClr val="394D57"/>
              </a:solidFill>
              <a:latin typeface="Roboto Condensed"/>
            </a:endParaRPr>
          </a:p>
        </p:txBody>
      </p:sp>
      <p:sp>
        <p:nvSpPr>
          <p:cNvPr id="9" name="Freeform 9"/>
          <p:cNvSpPr/>
          <p:nvPr/>
        </p:nvSpPr>
        <p:spPr>
          <a:xfrm>
            <a:off x="6219383" y="5901550"/>
            <a:ext cx="989260" cy="839634"/>
          </a:xfrm>
          <a:custGeom>
            <a:avLst/>
            <a:gdLst/>
            <a:ahLst/>
            <a:cxnLst/>
            <a:rect l="l" t="t" r="r" b="b"/>
            <a:pathLst>
              <a:path w="989260" h="839634">
                <a:moveTo>
                  <a:pt x="0" y="0"/>
                </a:moveTo>
                <a:lnTo>
                  <a:pt x="989260" y="0"/>
                </a:lnTo>
                <a:lnTo>
                  <a:pt x="989260" y="839635"/>
                </a:lnTo>
                <a:lnTo>
                  <a:pt x="0" y="8396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677557" y="453707"/>
            <a:ext cx="14430107" cy="1035685"/>
          </a:xfrm>
          <a:prstGeom prst="rect">
            <a:avLst/>
          </a:prstGeom>
        </p:spPr>
        <p:txBody>
          <a:bodyPr lIns="0" tIns="0" rIns="0" bIns="0" rtlCol="0" anchor="t">
            <a:spAutoFit/>
          </a:bodyPr>
          <a:lstStyle/>
          <a:p>
            <a:pPr algn="l">
              <a:lnSpc>
                <a:spcPts val="8539"/>
              </a:lnSpc>
            </a:pPr>
            <a:r>
              <a:rPr lang="en-US" sz="6099">
                <a:solidFill>
                  <a:srgbClr val="8E5F56"/>
                </a:solidFill>
                <a:latin typeface="Fraunces Bold"/>
              </a:rPr>
              <a:t>2. ĐỌC VĂN BẢN</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4238839" y="2827515"/>
            <a:ext cx="10276296" cy="8229600"/>
          </a:xfrm>
          <a:custGeom>
            <a:avLst/>
            <a:gdLst/>
            <a:ahLst/>
            <a:cxnLst/>
            <a:rect l="l" t="t" r="r" b="b"/>
            <a:pathLst>
              <a:path w="10276296" h="8229600">
                <a:moveTo>
                  <a:pt x="0" y="0"/>
                </a:moveTo>
                <a:lnTo>
                  <a:pt x="10276296" y="0"/>
                </a:lnTo>
                <a:lnTo>
                  <a:pt x="10276296" y="8229600"/>
                </a:lnTo>
                <a:lnTo>
                  <a:pt x="0" y="8229600"/>
                </a:lnTo>
                <a:lnTo>
                  <a:pt x="0" y="0"/>
                </a:lnTo>
                <a:close/>
              </a:path>
            </a:pathLst>
          </a:custGeom>
          <a:blipFill>
            <a:blip r:embed="rId3"/>
            <a:stretch>
              <a:fillRect/>
            </a:stretch>
          </a:blipFill>
        </p:spPr>
        <p:txBody>
          <a:bodyPr/>
          <a:lstStyle/>
          <a:p>
            <a:endParaRPr lang="en-US"/>
          </a:p>
        </p:txBody>
      </p:sp>
      <p:graphicFrame>
        <p:nvGraphicFramePr>
          <p:cNvPr id="4" name="Table 4"/>
          <p:cNvGraphicFramePr>
            <a:graphicFrameLocks noGrp="1"/>
          </p:cNvGraphicFramePr>
          <p:nvPr/>
        </p:nvGraphicFramePr>
        <p:xfrm>
          <a:off x="756631" y="1808368"/>
          <a:ext cx="16343378" cy="8096249"/>
        </p:xfrm>
        <a:graphic>
          <a:graphicData uri="http://schemas.openxmlformats.org/drawingml/2006/table">
            <a:tbl>
              <a:tblPr/>
              <a:tblGrid>
                <a:gridCol w="4352994">
                  <a:extLst>
                    <a:ext uri="{9D8B030D-6E8A-4147-A177-3AD203B41FA5}">
                      <a16:colId xmlns:a16="http://schemas.microsoft.com/office/drawing/2014/main" val="20000"/>
                    </a:ext>
                  </a:extLst>
                </a:gridCol>
                <a:gridCol w="1544597">
                  <a:extLst>
                    <a:ext uri="{9D8B030D-6E8A-4147-A177-3AD203B41FA5}">
                      <a16:colId xmlns:a16="http://schemas.microsoft.com/office/drawing/2014/main" val="20001"/>
                    </a:ext>
                  </a:extLst>
                </a:gridCol>
                <a:gridCol w="10445787">
                  <a:extLst>
                    <a:ext uri="{9D8B030D-6E8A-4147-A177-3AD203B41FA5}">
                      <a16:colId xmlns:a16="http://schemas.microsoft.com/office/drawing/2014/main" val="20002"/>
                    </a:ext>
                  </a:extLst>
                </a:gridCol>
              </a:tblGrid>
              <a:tr h="1080137">
                <a:tc>
                  <a:txBody>
                    <a:bodyPr/>
                    <a:lstStyle/>
                    <a:p>
                      <a:pPr algn="ctr">
                        <a:lnSpc>
                          <a:spcPts val="4200"/>
                        </a:lnSpc>
                        <a:defRPr/>
                      </a:pPr>
                      <a:r>
                        <a:rPr lang="en-US" sz="3500">
                          <a:solidFill>
                            <a:srgbClr val="000000"/>
                          </a:solidFill>
                          <a:latin typeface="Roboto Condensed Bold"/>
                        </a:rPr>
                        <a:t>A</a:t>
                      </a:r>
                      <a:endParaRPr lang="en-US" sz="1100"/>
                    </a:p>
                  </a:txBody>
                  <a:tcPr marL="180975" marR="180975" marT="180975" marB="180975"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rowSpan="6">
                  <a:txBody>
                    <a:bodyPr/>
                    <a:lstStyle/>
                    <a:p>
                      <a:pPr algn="l">
                        <a:lnSpc>
                          <a:spcPts val="4200"/>
                        </a:lnSpc>
                        <a:defRPr/>
                      </a:pPr>
                      <a:endParaRPr lang="en-US" sz="1100"/>
                    </a:p>
                    <a:p>
                      <a:pPr algn="l">
                        <a:lnSpc>
                          <a:spcPts val="4200"/>
                        </a:lnSpc>
                      </a:pPr>
                      <a:r>
                        <a:rPr lang="en-US" sz="3500">
                          <a:solidFill>
                            <a:srgbClr val="000000"/>
                          </a:solidFill>
                          <a:latin typeface="Roboto Condensed"/>
                        </a:rPr>
                        <a:t>   </a:t>
                      </a:r>
                    </a:p>
                    <a:p>
                      <a:pPr algn="l">
                        <a:lnSpc>
                          <a:spcPts val="4200"/>
                        </a:lnSpc>
                      </a:pPr>
                      <a:r>
                        <a:rPr lang="en-US" sz="3500">
                          <a:solidFill>
                            <a:srgbClr val="000000"/>
                          </a:solidFill>
                          <a:latin typeface="Roboto Condensed"/>
                        </a:rPr>
                        <a:t>  </a:t>
                      </a:r>
                    </a:p>
                  </a:txBody>
                  <a:tcPr marL="180975" marR="180975" marT="180975" marB="180975"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ts val="4200"/>
                        </a:lnSpc>
                        <a:defRPr/>
                      </a:pPr>
                      <a:r>
                        <a:rPr lang="en-US" sz="3500">
                          <a:solidFill>
                            <a:srgbClr val="000000"/>
                          </a:solidFill>
                          <a:latin typeface="Roboto Condensed Bold"/>
                        </a:rPr>
                        <a:t>B</a:t>
                      </a:r>
                      <a:endParaRPr lang="en-US" sz="1100"/>
                    </a:p>
                  </a:txBody>
                  <a:tcPr marL="180975" marR="180975" marT="180975" marB="180975"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80137">
                <a:tc>
                  <a:txBody>
                    <a:bodyPr/>
                    <a:lstStyle/>
                    <a:p>
                      <a:pPr algn="l">
                        <a:lnSpc>
                          <a:spcPts val="4200"/>
                        </a:lnSpc>
                        <a:defRPr/>
                      </a:pPr>
                      <a:r>
                        <a:rPr lang="en-US" sz="3500">
                          <a:solidFill>
                            <a:srgbClr val="000000"/>
                          </a:solidFill>
                          <a:latin typeface="Roboto Condensed"/>
                        </a:rPr>
                        <a:t>1. Tư dung</a:t>
                      </a:r>
                      <a:endParaRPr lang="en-US" sz="1100"/>
                    </a:p>
                  </a:txBody>
                  <a:tcPr marL="180975" marR="180975" marT="180975" marB="180975"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vMerge="1">
                  <a:txBody>
                    <a:bodyPr/>
                    <a:lstStyle/>
                    <a:p>
                      <a:pPr algn="l">
                        <a:lnSpc>
                          <a:spcPts val="4200"/>
                        </a:lnSpc>
                        <a:defRPr/>
                      </a:pPr>
                      <a:endParaRPr lang="en-US" sz="1100"/>
                    </a:p>
                    <a:p>
                      <a:pPr algn="l">
                        <a:lnSpc>
                          <a:spcPts val="4200"/>
                        </a:lnSpc>
                      </a:pPr>
                      <a:r>
                        <a:rPr lang="en-US" sz="3500">
                          <a:solidFill>
                            <a:srgbClr val="000000"/>
                          </a:solidFill>
                          <a:latin typeface="Roboto Condensed"/>
                        </a:rPr>
                        <a:t>   </a:t>
                      </a:r>
                    </a:p>
                    <a:p>
                      <a:pPr algn="l">
                        <a:lnSpc>
                          <a:spcPts val="4200"/>
                        </a:lnSpc>
                      </a:pPr>
                      <a:r>
                        <a:rPr lang="en-US" sz="3500">
                          <a:solidFill>
                            <a:srgbClr val="000000"/>
                          </a:solidFill>
                          <a:latin typeface="Roboto Condensed"/>
                        </a:rPr>
                        <a:t>  </a:t>
                      </a:r>
                    </a:p>
                  </a:txBody>
                  <a:tcPr marL="180975" marR="180975" marT="180975" marB="180975"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4200"/>
                        </a:lnSpc>
                        <a:defRPr/>
                      </a:pPr>
                      <a:r>
                        <a:rPr lang="en-US" sz="3500">
                          <a:solidFill>
                            <a:srgbClr val="000000"/>
                          </a:solidFill>
                          <a:latin typeface="Roboto Condensed"/>
                        </a:rPr>
                        <a:t>a. Thế mạnh, có thể thắng trận nhanh chóng</a:t>
                      </a:r>
                      <a:endParaRPr lang="en-US" sz="1100"/>
                    </a:p>
                  </a:txBody>
                  <a:tcPr marL="180975" marR="180975" marT="180975" marB="180975"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80137">
                <a:tc>
                  <a:txBody>
                    <a:bodyPr/>
                    <a:lstStyle/>
                    <a:p>
                      <a:pPr algn="l">
                        <a:lnSpc>
                          <a:spcPts val="4200"/>
                        </a:lnSpc>
                        <a:defRPr/>
                      </a:pPr>
                      <a:r>
                        <a:rPr lang="en-US" sz="3500">
                          <a:solidFill>
                            <a:srgbClr val="000000"/>
                          </a:solidFill>
                          <a:latin typeface="Roboto Condensed"/>
                        </a:rPr>
                        <a:t>2. Hào phú</a:t>
                      </a:r>
                      <a:endParaRPr lang="en-US" sz="1100"/>
                    </a:p>
                  </a:txBody>
                  <a:tcPr marL="180975" marR="180975" marT="180975" marB="180975"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vMerge="1">
                  <a:txBody>
                    <a:bodyPr/>
                    <a:lstStyle/>
                    <a:p>
                      <a:pPr algn="l">
                        <a:lnSpc>
                          <a:spcPts val="4200"/>
                        </a:lnSpc>
                        <a:defRPr/>
                      </a:pPr>
                      <a:endParaRPr lang="en-US" sz="1100"/>
                    </a:p>
                    <a:p>
                      <a:pPr algn="l">
                        <a:lnSpc>
                          <a:spcPts val="4200"/>
                        </a:lnSpc>
                      </a:pPr>
                      <a:r>
                        <a:rPr lang="en-US" sz="3500">
                          <a:solidFill>
                            <a:srgbClr val="000000"/>
                          </a:solidFill>
                          <a:latin typeface="Roboto Condensed"/>
                        </a:rPr>
                        <a:t>   </a:t>
                      </a:r>
                    </a:p>
                    <a:p>
                      <a:pPr algn="l">
                        <a:lnSpc>
                          <a:spcPts val="4200"/>
                        </a:lnSpc>
                      </a:pPr>
                      <a:r>
                        <a:rPr lang="en-US" sz="3500">
                          <a:solidFill>
                            <a:srgbClr val="000000"/>
                          </a:solidFill>
                          <a:latin typeface="Roboto Condensed"/>
                        </a:rPr>
                        <a:t>  </a:t>
                      </a:r>
                    </a:p>
                  </a:txBody>
                  <a:tcPr marL="180975" marR="180975" marT="180975" marB="180975"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4200"/>
                        </a:lnSpc>
                        <a:defRPr/>
                      </a:pPr>
                      <a:r>
                        <a:rPr lang="en-US" sz="3500">
                          <a:solidFill>
                            <a:srgbClr val="000000"/>
                          </a:solidFill>
                          <a:latin typeface="Roboto Condensed"/>
                        </a:rPr>
                        <a:t>b. giàu và có thế lực</a:t>
                      </a:r>
                      <a:endParaRPr lang="en-US" sz="1100"/>
                    </a:p>
                  </a:txBody>
                  <a:tcPr marL="180975" marR="180975" marT="180975" marB="180975"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80137">
                <a:tc>
                  <a:txBody>
                    <a:bodyPr/>
                    <a:lstStyle/>
                    <a:p>
                      <a:pPr algn="l">
                        <a:lnSpc>
                          <a:spcPts val="4200"/>
                        </a:lnSpc>
                        <a:defRPr/>
                      </a:pPr>
                      <a:r>
                        <a:rPr lang="en-US" sz="3500">
                          <a:solidFill>
                            <a:srgbClr val="000000"/>
                          </a:solidFill>
                          <a:latin typeface="Roboto Condensed"/>
                        </a:rPr>
                        <a:t>3. Thế chẻ tre</a:t>
                      </a:r>
                      <a:endParaRPr lang="en-US" sz="1100"/>
                    </a:p>
                  </a:txBody>
                  <a:tcPr marL="180975" marR="180975" marT="180975" marB="180975"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vMerge="1">
                  <a:txBody>
                    <a:bodyPr/>
                    <a:lstStyle/>
                    <a:p>
                      <a:pPr algn="l">
                        <a:lnSpc>
                          <a:spcPts val="4200"/>
                        </a:lnSpc>
                        <a:defRPr/>
                      </a:pPr>
                      <a:endParaRPr lang="en-US" sz="1100"/>
                    </a:p>
                    <a:p>
                      <a:pPr algn="l">
                        <a:lnSpc>
                          <a:spcPts val="4200"/>
                        </a:lnSpc>
                      </a:pPr>
                      <a:r>
                        <a:rPr lang="en-US" sz="3500">
                          <a:solidFill>
                            <a:srgbClr val="000000"/>
                          </a:solidFill>
                          <a:latin typeface="Roboto Condensed"/>
                        </a:rPr>
                        <a:t>   </a:t>
                      </a:r>
                    </a:p>
                    <a:p>
                      <a:pPr algn="l">
                        <a:lnSpc>
                          <a:spcPts val="4200"/>
                        </a:lnSpc>
                      </a:pPr>
                      <a:r>
                        <a:rPr lang="en-US" sz="3500">
                          <a:solidFill>
                            <a:srgbClr val="000000"/>
                          </a:solidFill>
                          <a:latin typeface="Roboto Condensed"/>
                        </a:rPr>
                        <a:t>  </a:t>
                      </a:r>
                    </a:p>
                  </a:txBody>
                  <a:tcPr marL="180975" marR="180975" marT="180975" marB="180975"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4200"/>
                        </a:lnSpc>
                        <a:defRPr/>
                      </a:pPr>
                      <a:r>
                        <a:rPr lang="en-US" sz="3500">
                          <a:solidFill>
                            <a:srgbClr val="000000"/>
                          </a:solidFill>
                          <a:latin typeface="Roboto Condensed"/>
                        </a:rPr>
                        <a:t>c. Dáng vẻ và nhan sắc</a:t>
                      </a:r>
                      <a:endParaRPr lang="en-US" sz="1100"/>
                    </a:p>
                  </a:txBody>
                  <a:tcPr marL="180975" marR="180975" marT="180975" marB="180975"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80137">
                <a:tc>
                  <a:txBody>
                    <a:bodyPr/>
                    <a:lstStyle/>
                    <a:p>
                      <a:pPr algn="l">
                        <a:lnSpc>
                          <a:spcPts val="4200"/>
                        </a:lnSpc>
                        <a:defRPr/>
                      </a:pPr>
                      <a:r>
                        <a:rPr lang="en-US" sz="3500">
                          <a:solidFill>
                            <a:srgbClr val="000000"/>
                          </a:solidFill>
                          <a:latin typeface="Roboto Condensed"/>
                        </a:rPr>
                        <a:t>4. Đất thú</a:t>
                      </a:r>
                      <a:endParaRPr lang="en-US" sz="1100"/>
                    </a:p>
                  </a:txBody>
                  <a:tcPr marL="180975" marR="180975" marT="180975" marB="180975"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vMerge="1">
                  <a:txBody>
                    <a:bodyPr/>
                    <a:lstStyle/>
                    <a:p>
                      <a:pPr algn="l">
                        <a:lnSpc>
                          <a:spcPts val="4200"/>
                        </a:lnSpc>
                        <a:defRPr/>
                      </a:pPr>
                      <a:endParaRPr lang="en-US" sz="1100"/>
                    </a:p>
                    <a:p>
                      <a:pPr algn="l">
                        <a:lnSpc>
                          <a:spcPts val="4200"/>
                        </a:lnSpc>
                      </a:pPr>
                      <a:r>
                        <a:rPr lang="en-US" sz="3500">
                          <a:solidFill>
                            <a:srgbClr val="000000"/>
                          </a:solidFill>
                          <a:latin typeface="Roboto Condensed"/>
                        </a:rPr>
                        <a:t>   </a:t>
                      </a:r>
                    </a:p>
                    <a:p>
                      <a:pPr algn="l">
                        <a:lnSpc>
                          <a:spcPts val="4200"/>
                        </a:lnSpc>
                      </a:pPr>
                      <a:r>
                        <a:rPr lang="en-US" sz="3500">
                          <a:solidFill>
                            <a:srgbClr val="000000"/>
                          </a:solidFill>
                          <a:latin typeface="Roboto Condensed"/>
                        </a:rPr>
                        <a:t>  </a:t>
                      </a:r>
                    </a:p>
                  </a:txBody>
                  <a:tcPr marL="180975" marR="180975" marT="180975" marB="180975"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4200"/>
                        </a:lnSpc>
                        <a:defRPr/>
                      </a:pPr>
                      <a:r>
                        <a:rPr lang="en-US" sz="3500">
                          <a:solidFill>
                            <a:srgbClr val="000000"/>
                          </a:solidFill>
                          <a:latin typeface="Roboto Condensed"/>
                        </a:rPr>
                        <a:t>d. Nơi xa xôi ngoài biên ải</a:t>
                      </a:r>
                      <a:endParaRPr lang="en-US" sz="1100"/>
                    </a:p>
                  </a:txBody>
                  <a:tcPr marL="180975" marR="180975" marT="180975" marB="180975"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080137">
                <a:tc>
                  <a:txBody>
                    <a:bodyPr/>
                    <a:lstStyle/>
                    <a:p>
                      <a:pPr algn="l">
                        <a:lnSpc>
                          <a:spcPts val="4200"/>
                        </a:lnSpc>
                        <a:defRPr/>
                      </a:pPr>
                      <a:r>
                        <a:rPr lang="en-US" sz="3500">
                          <a:solidFill>
                            <a:srgbClr val="000000"/>
                          </a:solidFill>
                          <a:latin typeface="Roboto Condensed"/>
                        </a:rPr>
                        <a:t>5. Nghi gia nghi thất</a:t>
                      </a:r>
                      <a:endParaRPr lang="en-US" sz="1100"/>
                    </a:p>
                  </a:txBody>
                  <a:tcPr marL="180975" marR="180975" marT="180975" marB="180975"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vMerge="1">
                  <a:txBody>
                    <a:bodyPr/>
                    <a:lstStyle/>
                    <a:p>
                      <a:pPr algn="l">
                        <a:lnSpc>
                          <a:spcPts val="4200"/>
                        </a:lnSpc>
                        <a:defRPr/>
                      </a:pPr>
                      <a:endParaRPr lang="en-US" sz="1100"/>
                    </a:p>
                    <a:p>
                      <a:pPr algn="l">
                        <a:lnSpc>
                          <a:spcPts val="4200"/>
                        </a:lnSpc>
                      </a:pPr>
                      <a:r>
                        <a:rPr lang="en-US" sz="3500">
                          <a:solidFill>
                            <a:srgbClr val="000000"/>
                          </a:solidFill>
                          <a:latin typeface="Roboto Condensed"/>
                        </a:rPr>
                        <a:t>   </a:t>
                      </a:r>
                    </a:p>
                    <a:p>
                      <a:pPr algn="l">
                        <a:lnSpc>
                          <a:spcPts val="4200"/>
                        </a:lnSpc>
                      </a:pPr>
                      <a:r>
                        <a:rPr lang="en-US" sz="3500">
                          <a:solidFill>
                            <a:srgbClr val="000000"/>
                          </a:solidFill>
                          <a:latin typeface="Roboto Condensed"/>
                        </a:rPr>
                        <a:t>  </a:t>
                      </a:r>
                    </a:p>
                  </a:txBody>
                  <a:tcPr marL="180975" marR="180975" marT="180975" marB="180975"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4200"/>
                        </a:lnSpc>
                        <a:defRPr/>
                      </a:pPr>
                      <a:r>
                        <a:rPr lang="en-US" sz="3500" dirty="0">
                          <a:solidFill>
                            <a:srgbClr val="000000"/>
                          </a:solidFill>
                          <a:latin typeface="Roboto Condensed"/>
                        </a:rPr>
                        <a:t>e. </a:t>
                      </a:r>
                      <a:r>
                        <a:rPr lang="en-US" sz="3500" dirty="0" err="1">
                          <a:solidFill>
                            <a:srgbClr val="000000"/>
                          </a:solidFill>
                          <a:latin typeface="Roboto Condensed"/>
                        </a:rPr>
                        <a:t>lòng</a:t>
                      </a:r>
                      <a:r>
                        <a:rPr lang="en-US" sz="3500" dirty="0">
                          <a:solidFill>
                            <a:srgbClr val="000000"/>
                          </a:solidFill>
                          <a:latin typeface="Roboto Condensed"/>
                        </a:rPr>
                        <a:t> </a:t>
                      </a:r>
                      <a:r>
                        <a:rPr lang="en-US" sz="3500" dirty="0" err="1">
                          <a:solidFill>
                            <a:srgbClr val="000000"/>
                          </a:solidFill>
                          <a:latin typeface="Roboto Condensed"/>
                        </a:rPr>
                        <a:t>dạy</a:t>
                      </a:r>
                      <a:r>
                        <a:rPr lang="en-US" sz="3500" dirty="0">
                          <a:solidFill>
                            <a:srgbClr val="000000"/>
                          </a:solidFill>
                          <a:latin typeface="Roboto Condensed"/>
                        </a:rPr>
                        <a:t> </a:t>
                      </a:r>
                      <a:r>
                        <a:rPr lang="en-US" sz="3500" dirty="0" err="1">
                          <a:solidFill>
                            <a:srgbClr val="000000"/>
                          </a:solidFill>
                          <a:latin typeface="Roboto Condensed"/>
                        </a:rPr>
                        <a:t>đổi</a:t>
                      </a:r>
                      <a:r>
                        <a:rPr lang="en-US" sz="3500" dirty="0">
                          <a:solidFill>
                            <a:srgbClr val="000000"/>
                          </a:solidFill>
                          <a:latin typeface="Roboto Condensed"/>
                        </a:rPr>
                        <a:t> </a:t>
                      </a:r>
                      <a:r>
                        <a:rPr lang="en-US" sz="3500" dirty="0" err="1">
                          <a:solidFill>
                            <a:srgbClr val="000000"/>
                          </a:solidFill>
                          <a:latin typeface="Roboto Condensed"/>
                        </a:rPr>
                        <a:t>thay</a:t>
                      </a:r>
                      <a:r>
                        <a:rPr lang="en-US" sz="3500" dirty="0">
                          <a:solidFill>
                            <a:srgbClr val="000000"/>
                          </a:solidFill>
                          <a:latin typeface="Roboto Condensed"/>
                        </a:rPr>
                        <a:t>, </a:t>
                      </a:r>
                      <a:r>
                        <a:rPr lang="en-US" sz="3500" dirty="0" err="1">
                          <a:solidFill>
                            <a:srgbClr val="000000"/>
                          </a:solidFill>
                          <a:latin typeface="Roboto Condensed"/>
                        </a:rPr>
                        <a:t>không</a:t>
                      </a:r>
                      <a:r>
                        <a:rPr lang="en-US" sz="3500" dirty="0">
                          <a:solidFill>
                            <a:srgbClr val="000000"/>
                          </a:solidFill>
                          <a:latin typeface="Roboto Condensed"/>
                        </a:rPr>
                        <a:t> </a:t>
                      </a:r>
                      <a:r>
                        <a:rPr lang="en-US" sz="3500" dirty="0" err="1">
                          <a:solidFill>
                            <a:srgbClr val="000000"/>
                          </a:solidFill>
                          <a:latin typeface="Roboto Condensed"/>
                        </a:rPr>
                        <a:t>chung</a:t>
                      </a:r>
                      <a:r>
                        <a:rPr lang="en-US" sz="3500" dirty="0">
                          <a:solidFill>
                            <a:srgbClr val="000000"/>
                          </a:solidFill>
                          <a:latin typeface="Roboto Condensed"/>
                        </a:rPr>
                        <a:t> </a:t>
                      </a:r>
                      <a:r>
                        <a:rPr lang="en-US" sz="3500" dirty="0" err="1">
                          <a:solidFill>
                            <a:srgbClr val="000000"/>
                          </a:solidFill>
                          <a:latin typeface="Roboto Condensed"/>
                        </a:rPr>
                        <a:t>thủy</a:t>
                      </a:r>
                      <a:endParaRPr lang="en-US" sz="1100" dirty="0"/>
                    </a:p>
                  </a:txBody>
                  <a:tcPr marL="180975" marR="180975" marT="180975" marB="180975"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615427">
                <a:tc>
                  <a:txBody>
                    <a:bodyPr/>
                    <a:lstStyle/>
                    <a:p>
                      <a:pPr algn="l">
                        <a:lnSpc>
                          <a:spcPts val="4200"/>
                        </a:lnSpc>
                        <a:defRPr/>
                      </a:pPr>
                      <a:r>
                        <a:rPr lang="en-US" sz="3500">
                          <a:solidFill>
                            <a:srgbClr val="000000"/>
                          </a:solidFill>
                          <a:latin typeface="Roboto Condensed"/>
                        </a:rPr>
                        <a:t>6. Lòng chim dạ cá</a:t>
                      </a:r>
                      <a:endParaRPr lang="en-US" sz="1100"/>
                    </a:p>
                  </a:txBody>
                  <a:tcPr marL="180975" marR="180975" marT="180975" marB="180975"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4200"/>
                        </a:lnSpc>
                        <a:defRPr/>
                      </a:pPr>
                      <a:endParaRPr lang="en-US" sz="1100"/>
                    </a:p>
                  </a:txBody>
                  <a:tcPr marL="180975" marR="180975" marT="180975" marB="180975"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4200"/>
                        </a:lnSpc>
                        <a:defRPr/>
                      </a:pPr>
                      <a:r>
                        <a:rPr lang="en-US" sz="3500" dirty="0">
                          <a:solidFill>
                            <a:srgbClr val="000000"/>
                          </a:solidFill>
                          <a:latin typeface="Roboto Condensed"/>
                        </a:rPr>
                        <a:t>f. </a:t>
                      </a:r>
                      <a:r>
                        <a:rPr lang="en-US" sz="3500" dirty="0" err="1">
                          <a:solidFill>
                            <a:srgbClr val="000000"/>
                          </a:solidFill>
                          <a:latin typeface="Roboto Condensed"/>
                        </a:rPr>
                        <a:t>Nên</a:t>
                      </a:r>
                      <a:r>
                        <a:rPr lang="en-US" sz="3500" dirty="0">
                          <a:solidFill>
                            <a:srgbClr val="000000"/>
                          </a:solidFill>
                          <a:latin typeface="Roboto Condensed"/>
                        </a:rPr>
                        <a:t> </a:t>
                      </a:r>
                      <a:r>
                        <a:rPr lang="en-US" sz="3500" dirty="0" err="1">
                          <a:solidFill>
                            <a:srgbClr val="000000"/>
                          </a:solidFill>
                          <a:latin typeface="Roboto Condensed"/>
                        </a:rPr>
                        <a:t>cửa</a:t>
                      </a:r>
                      <a:r>
                        <a:rPr lang="en-US" sz="3500" dirty="0">
                          <a:solidFill>
                            <a:srgbClr val="000000"/>
                          </a:solidFill>
                          <a:latin typeface="Roboto Condensed"/>
                        </a:rPr>
                        <a:t> </a:t>
                      </a:r>
                      <a:r>
                        <a:rPr lang="en-US" sz="3500" dirty="0" err="1">
                          <a:solidFill>
                            <a:srgbClr val="000000"/>
                          </a:solidFill>
                          <a:latin typeface="Roboto Condensed"/>
                        </a:rPr>
                        <a:t>nên</a:t>
                      </a:r>
                      <a:r>
                        <a:rPr lang="en-US" sz="3500" dirty="0">
                          <a:solidFill>
                            <a:srgbClr val="000000"/>
                          </a:solidFill>
                          <a:latin typeface="Roboto Condensed"/>
                        </a:rPr>
                        <a:t> </a:t>
                      </a:r>
                      <a:r>
                        <a:rPr lang="en-US" sz="3500" dirty="0" err="1">
                          <a:solidFill>
                            <a:srgbClr val="000000"/>
                          </a:solidFill>
                          <a:latin typeface="Roboto Condensed"/>
                        </a:rPr>
                        <a:t>nhà</a:t>
                      </a:r>
                      <a:r>
                        <a:rPr lang="en-US" sz="3500" dirty="0">
                          <a:solidFill>
                            <a:srgbClr val="000000"/>
                          </a:solidFill>
                          <a:latin typeface="Roboto Condensed"/>
                        </a:rPr>
                        <a:t>, </a:t>
                      </a:r>
                      <a:r>
                        <a:rPr lang="en-US" sz="3500" dirty="0" err="1">
                          <a:solidFill>
                            <a:srgbClr val="000000"/>
                          </a:solidFill>
                          <a:latin typeface="Roboto Condensed"/>
                        </a:rPr>
                        <a:t>thành</a:t>
                      </a:r>
                      <a:r>
                        <a:rPr lang="en-US" sz="3500" dirty="0">
                          <a:solidFill>
                            <a:srgbClr val="000000"/>
                          </a:solidFill>
                          <a:latin typeface="Roboto Condensed"/>
                        </a:rPr>
                        <a:t> </a:t>
                      </a:r>
                      <a:r>
                        <a:rPr lang="en-US" sz="3500" dirty="0" err="1">
                          <a:solidFill>
                            <a:srgbClr val="000000"/>
                          </a:solidFill>
                          <a:latin typeface="Roboto Condensed"/>
                        </a:rPr>
                        <a:t>vợ</a:t>
                      </a:r>
                      <a:r>
                        <a:rPr lang="en-US" sz="3500" dirty="0">
                          <a:solidFill>
                            <a:srgbClr val="000000"/>
                          </a:solidFill>
                          <a:latin typeface="Roboto Condensed"/>
                        </a:rPr>
                        <a:t> </a:t>
                      </a:r>
                      <a:r>
                        <a:rPr lang="en-US" sz="3500" dirty="0" err="1">
                          <a:solidFill>
                            <a:srgbClr val="000000"/>
                          </a:solidFill>
                          <a:latin typeface="Roboto Condensed"/>
                        </a:rPr>
                        <a:t>thành</a:t>
                      </a:r>
                      <a:r>
                        <a:rPr lang="en-US" sz="3500" dirty="0">
                          <a:solidFill>
                            <a:srgbClr val="000000"/>
                          </a:solidFill>
                          <a:latin typeface="Roboto Condensed"/>
                        </a:rPr>
                        <a:t> </a:t>
                      </a:r>
                      <a:r>
                        <a:rPr lang="en-US" sz="3500" dirty="0" err="1">
                          <a:solidFill>
                            <a:srgbClr val="000000"/>
                          </a:solidFill>
                          <a:latin typeface="Roboto Condensed"/>
                        </a:rPr>
                        <a:t>chồng</a:t>
                      </a:r>
                      <a:r>
                        <a:rPr lang="en-US" sz="3500" dirty="0">
                          <a:solidFill>
                            <a:srgbClr val="000000"/>
                          </a:solidFill>
                          <a:latin typeface="Roboto Condensed"/>
                        </a:rPr>
                        <a:t>, </a:t>
                      </a:r>
                      <a:r>
                        <a:rPr lang="en-US" sz="3500" dirty="0" err="1">
                          <a:solidFill>
                            <a:srgbClr val="000000"/>
                          </a:solidFill>
                          <a:latin typeface="Roboto Condensed"/>
                        </a:rPr>
                        <a:t>cùng</a:t>
                      </a:r>
                      <a:r>
                        <a:rPr lang="en-US" sz="3500" dirty="0">
                          <a:solidFill>
                            <a:srgbClr val="000000"/>
                          </a:solidFill>
                          <a:latin typeface="Roboto Condensed"/>
                        </a:rPr>
                        <a:t> </a:t>
                      </a:r>
                      <a:r>
                        <a:rPr lang="en-US" sz="3500" dirty="0" err="1">
                          <a:solidFill>
                            <a:srgbClr val="000000"/>
                          </a:solidFill>
                          <a:latin typeface="Roboto Condensed"/>
                        </a:rPr>
                        <a:t>gây</a:t>
                      </a:r>
                      <a:r>
                        <a:rPr lang="en-US" sz="3500" dirty="0">
                          <a:solidFill>
                            <a:srgbClr val="000000"/>
                          </a:solidFill>
                          <a:latin typeface="Roboto Condensed"/>
                        </a:rPr>
                        <a:t> </a:t>
                      </a:r>
                      <a:r>
                        <a:rPr lang="en-US" sz="3500" dirty="0" err="1">
                          <a:solidFill>
                            <a:srgbClr val="000000"/>
                          </a:solidFill>
                          <a:latin typeface="Roboto Condensed"/>
                        </a:rPr>
                        <a:t>dựng</a:t>
                      </a:r>
                      <a:r>
                        <a:rPr lang="en-US" sz="3500" dirty="0">
                          <a:solidFill>
                            <a:srgbClr val="000000"/>
                          </a:solidFill>
                          <a:latin typeface="Roboto Condensed"/>
                        </a:rPr>
                        <a:t> </a:t>
                      </a:r>
                      <a:r>
                        <a:rPr lang="en-US" sz="3500" dirty="0" err="1">
                          <a:solidFill>
                            <a:srgbClr val="000000"/>
                          </a:solidFill>
                          <a:latin typeface="Roboto Condensed"/>
                        </a:rPr>
                        <a:t>hạnh</a:t>
                      </a:r>
                      <a:r>
                        <a:rPr lang="en-US" sz="3500" dirty="0">
                          <a:solidFill>
                            <a:srgbClr val="000000"/>
                          </a:solidFill>
                          <a:latin typeface="Roboto Condensed"/>
                        </a:rPr>
                        <a:t> </a:t>
                      </a:r>
                      <a:r>
                        <a:rPr lang="en-US" sz="3500" dirty="0" err="1">
                          <a:solidFill>
                            <a:srgbClr val="000000"/>
                          </a:solidFill>
                          <a:latin typeface="Roboto Condensed"/>
                        </a:rPr>
                        <a:t>phúc</a:t>
                      </a:r>
                      <a:r>
                        <a:rPr lang="en-US" sz="3500" dirty="0">
                          <a:solidFill>
                            <a:srgbClr val="000000"/>
                          </a:solidFill>
                          <a:latin typeface="Roboto Condensed"/>
                        </a:rPr>
                        <a:t> </a:t>
                      </a:r>
                      <a:r>
                        <a:rPr lang="en-US" sz="3500" dirty="0" err="1">
                          <a:solidFill>
                            <a:srgbClr val="000000"/>
                          </a:solidFill>
                          <a:latin typeface="Roboto Condensed"/>
                        </a:rPr>
                        <a:t>gia</a:t>
                      </a:r>
                      <a:r>
                        <a:rPr lang="en-US" sz="3500" dirty="0">
                          <a:solidFill>
                            <a:srgbClr val="000000"/>
                          </a:solidFill>
                          <a:latin typeface="Roboto Condensed"/>
                        </a:rPr>
                        <a:t> </a:t>
                      </a:r>
                      <a:r>
                        <a:rPr lang="en-US" sz="3500" dirty="0" err="1">
                          <a:solidFill>
                            <a:srgbClr val="000000"/>
                          </a:solidFill>
                          <a:latin typeface="Roboto Condensed"/>
                        </a:rPr>
                        <a:t>đình</a:t>
                      </a:r>
                      <a:endParaRPr lang="en-US" sz="1100" dirty="0"/>
                    </a:p>
                  </a:txBody>
                  <a:tcPr marL="180975" marR="180975" marT="180975" marB="180975"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5" name="TextBox 5"/>
          <p:cNvSpPr txBox="1"/>
          <p:nvPr/>
        </p:nvSpPr>
        <p:spPr>
          <a:xfrm>
            <a:off x="10854986" y="229982"/>
            <a:ext cx="6245023" cy="1424571"/>
          </a:xfrm>
          <a:prstGeom prst="rect">
            <a:avLst/>
          </a:prstGeom>
        </p:spPr>
        <p:txBody>
          <a:bodyPr lIns="0" tIns="0" rIns="0" bIns="0" rtlCol="0" anchor="t">
            <a:spAutoFit/>
          </a:bodyPr>
          <a:lstStyle/>
          <a:p>
            <a:pPr algn="just">
              <a:lnSpc>
                <a:spcPts val="5669"/>
              </a:lnSpc>
            </a:pPr>
            <a:r>
              <a:rPr lang="en-US" sz="4572">
                <a:solidFill>
                  <a:srgbClr val="394D57"/>
                </a:solidFill>
                <a:latin typeface="Roboto Condensed Bold"/>
              </a:rPr>
              <a:t>Câu 6: Hãy ghép nối cột A với cột B để được ý đúng.</a:t>
            </a:r>
          </a:p>
        </p:txBody>
      </p:sp>
      <p:sp>
        <p:nvSpPr>
          <p:cNvPr id="6" name="TextBox 6"/>
          <p:cNvSpPr txBox="1"/>
          <p:nvPr/>
        </p:nvSpPr>
        <p:spPr>
          <a:xfrm>
            <a:off x="677557" y="287399"/>
            <a:ext cx="9084544" cy="1035685"/>
          </a:xfrm>
          <a:prstGeom prst="rect">
            <a:avLst/>
          </a:prstGeom>
        </p:spPr>
        <p:txBody>
          <a:bodyPr lIns="0" tIns="0" rIns="0" bIns="0" rtlCol="0" anchor="t">
            <a:spAutoFit/>
          </a:bodyPr>
          <a:lstStyle/>
          <a:p>
            <a:pPr algn="l">
              <a:lnSpc>
                <a:spcPts val="8539"/>
              </a:lnSpc>
            </a:pPr>
            <a:r>
              <a:rPr lang="en-US" sz="6099">
                <a:solidFill>
                  <a:srgbClr val="8E5F56"/>
                </a:solidFill>
                <a:latin typeface="Fraunces Bold"/>
              </a:rPr>
              <a:t>2. ĐỌC VĂN BẢN</a:t>
            </a:r>
          </a:p>
        </p:txBody>
      </p:sp>
      <p:cxnSp>
        <p:nvCxnSpPr>
          <p:cNvPr id="8" name="Đường kết nối Mũi tên Thẳng 7">
            <a:extLst>
              <a:ext uri="{FF2B5EF4-FFF2-40B4-BE49-F238E27FC236}">
                <a16:creationId xmlns:a16="http://schemas.microsoft.com/office/drawing/2014/main" id="{8C08D020-6CC2-C711-72A0-04654097ACFD}"/>
              </a:ext>
            </a:extLst>
          </p:cNvPr>
          <p:cNvCxnSpPr/>
          <p:nvPr/>
        </p:nvCxnSpPr>
        <p:spPr>
          <a:xfrm>
            <a:off x="5181600" y="3467100"/>
            <a:ext cx="1219200" cy="1981200"/>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9" name="Đường kết nối Mũi tên Thẳng 8">
            <a:extLst>
              <a:ext uri="{FF2B5EF4-FFF2-40B4-BE49-F238E27FC236}">
                <a16:creationId xmlns:a16="http://schemas.microsoft.com/office/drawing/2014/main" id="{A62C0898-CEB3-C446-DEC3-4EB1F06EDA96}"/>
              </a:ext>
            </a:extLst>
          </p:cNvPr>
          <p:cNvCxnSpPr>
            <a:cxnSpLocks/>
          </p:cNvCxnSpPr>
          <p:nvPr/>
        </p:nvCxnSpPr>
        <p:spPr>
          <a:xfrm>
            <a:off x="5181600" y="4533900"/>
            <a:ext cx="1447800" cy="0"/>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2" name="Đường kết nối Mũi tên Thẳng 11">
            <a:extLst>
              <a:ext uri="{FF2B5EF4-FFF2-40B4-BE49-F238E27FC236}">
                <a16:creationId xmlns:a16="http://schemas.microsoft.com/office/drawing/2014/main" id="{50DBEF50-1225-1E69-460E-E8C5408D1E28}"/>
              </a:ext>
            </a:extLst>
          </p:cNvPr>
          <p:cNvCxnSpPr>
            <a:cxnSpLocks/>
          </p:cNvCxnSpPr>
          <p:nvPr/>
        </p:nvCxnSpPr>
        <p:spPr>
          <a:xfrm flipV="1">
            <a:off x="5181600" y="3467100"/>
            <a:ext cx="1447800" cy="2133600"/>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4" name="Đường kết nối Mũi tên Thẳng 13">
            <a:extLst>
              <a:ext uri="{FF2B5EF4-FFF2-40B4-BE49-F238E27FC236}">
                <a16:creationId xmlns:a16="http://schemas.microsoft.com/office/drawing/2014/main" id="{FA0A9DFB-5B14-FA07-0728-059272EED04E}"/>
              </a:ext>
            </a:extLst>
          </p:cNvPr>
          <p:cNvCxnSpPr>
            <a:cxnSpLocks/>
          </p:cNvCxnSpPr>
          <p:nvPr/>
        </p:nvCxnSpPr>
        <p:spPr>
          <a:xfrm>
            <a:off x="5181600" y="6706292"/>
            <a:ext cx="1592235" cy="0"/>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6" name="Đường kết nối Mũi tên Thẳng 15">
            <a:extLst>
              <a:ext uri="{FF2B5EF4-FFF2-40B4-BE49-F238E27FC236}">
                <a16:creationId xmlns:a16="http://schemas.microsoft.com/office/drawing/2014/main" id="{B3704F4C-03CE-5806-BB1F-0F01388A7CC5}"/>
              </a:ext>
            </a:extLst>
          </p:cNvPr>
          <p:cNvCxnSpPr>
            <a:cxnSpLocks/>
          </p:cNvCxnSpPr>
          <p:nvPr/>
        </p:nvCxnSpPr>
        <p:spPr>
          <a:xfrm>
            <a:off x="5181600" y="7734300"/>
            <a:ext cx="1447800" cy="1449783"/>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9" name="Đường kết nối Mũi tên Thẳng 18">
            <a:extLst>
              <a:ext uri="{FF2B5EF4-FFF2-40B4-BE49-F238E27FC236}">
                <a16:creationId xmlns:a16="http://schemas.microsoft.com/office/drawing/2014/main" id="{632F0E26-D3C4-B84B-72D5-D18DD5ACECFC}"/>
              </a:ext>
            </a:extLst>
          </p:cNvPr>
          <p:cNvCxnSpPr>
            <a:cxnSpLocks/>
          </p:cNvCxnSpPr>
          <p:nvPr/>
        </p:nvCxnSpPr>
        <p:spPr>
          <a:xfrm flipV="1">
            <a:off x="5219829" y="7811885"/>
            <a:ext cx="1298781" cy="1372198"/>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4325743" y="5077140"/>
            <a:ext cx="5385440" cy="6418264"/>
          </a:xfrm>
          <a:custGeom>
            <a:avLst/>
            <a:gdLst/>
            <a:ahLst/>
            <a:cxnLst/>
            <a:rect l="l" t="t" r="r" b="b"/>
            <a:pathLst>
              <a:path w="5385440" h="6418264">
                <a:moveTo>
                  <a:pt x="0" y="0"/>
                </a:moveTo>
                <a:lnTo>
                  <a:pt x="5385440" y="0"/>
                </a:lnTo>
                <a:lnTo>
                  <a:pt x="5385440" y="6418264"/>
                </a:lnTo>
                <a:lnTo>
                  <a:pt x="0" y="6418264"/>
                </a:lnTo>
                <a:lnTo>
                  <a:pt x="0" y="0"/>
                </a:lnTo>
                <a:close/>
              </a:path>
            </a:pathLst>
          </a:custGeom>
          <a:blipFill>
            <a:blip r:embed="rId3"/>
            <a:stretch>
              <a:fillRect/>
            </a:stretch>
          </a:blipFill>
        </p:spPr>
        <p:txBody>
          <a:bodyPr/>
          <a:lstStyle/>
          <a:p>
            <a:endParaRPr lang="en-US"/>
          </a:p>
        </p:txBody>
      </p:sp>
      <p:sp>
        <p:nvSpPr>
          <p:cNvPr id="4" name="Freeform 4"/>
          <p:cNvSpPr/>
          <p:nvPr/>
        </p:nvSpPr>
        <p:spPr>
          <a:xfrm>
            <a:off x="10325867" y="0"/>
            <a:ext cx="3700672" cy="1605167"/>
          </a:xfrm>
          <a:custGeom>
            <a:avLst/>
            <a:gdLst/>
            <a:ahLst/>
            <a:cxnLst/>
            <a:rect l="l" t="t" r="r" b="b"/>
            <a:pathLst>
              <a:path w="3700672" h="1605167">
                <a:moveTo>
                  <a:pt x="0" y="0"/>
                </a:moveTo>
                <a:lnTo>
                  <a:pt x="3700672" y="0"/>
                </a:lnTo>
                <a:lnTo>
                  <a:pt x="3700672" y="1605167"/>
                </a:lnTo>
                <a:lnTo>
                  <a:pt x="0" y="16051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809157" y="256497"/>
            <a:ext cx="12220579" cy="2112010"/>
          </a:xfrm>
          <a:prstGeom prst="rect">
            <a:avLst/>
          </a:prstGeom>
        </p:spPr>
        <p:txBody>
          <a:bodyPr lIns="0" tIns="0" rIns="0" bIns="0" rtlCol="0" anchor="t">
            <a:spAutoFit/>
          </a:bodyPr>
          <a:lstStyle/>
          <a:p>
            <a:pPr algn="l">
              <a:lnSpc>
                <a:spcPts val="8539"/>
              </a:lnSpc>
            </a:pPr>
            <a:r>
              <a:rPr lang="en-US" sz="6099">
                <a:solidFill>
                  <a:srgbClr val="8E5F56"/>
                </a:solidFill>
                <a:latin typeface="Fraunces Bold"/>
              </a:rPr>
              <a:t>3. KHÁM PHÁ VĂN BẢN</a:t>
            </a:r>
          </a:p>
          <a:p>
            <a:pPr algn="ctr">
              <a:lnSpc>
                <a:spcPts val="8539"/>
              </a:lnSpc>
            </a:pPr>
            <a:endParaRPr lang="en-US" sz="6099">
              <a:solidFill>
                <a:srgbClr val="8E5F56"/>
              </a:solidFill>
              <a:latin typeface="Fraunces Bold"/>
            </a:endParaRPr>
          </a:p>
        </p:txBody>
      </p:sp>
      <p:sp>
        <p:nvSpPr>
          <p:cNvPr id="6" name="TextBox 6"/>
          <p:cNvSpPr txBox="1"/>
          <p:nvPr/>
        </p:nvSpPr>
        <p:spPr>
          <a:xfrm>
            <a:off x="514350" y="2129152"/>
            <a:ext cx="17773650" cy="5870903"/>
          </a:xfrm>
          <a:prstGeom prst="rect">
            <a:avLst/>
          </a:prstGeom>
        </p:spPr>
        <p:txBody>
          <a:bodyPr lIns="0" tIns="0" rIns="0" bIns="0" rtlCol="0" anchor="t">
            <a:spAutoFit/>
          </a:bodyPr>
          <a:lstStyle/>
          <a:p>
            <a:pPr algn="ctr">
              <a:lnSpc>
                <a:spcPts val="6999"/>
              </a:lnSpc>
              <a:spcBef>
                <a:spcPct val="0"/>
              </a:spcBef>
            </a:pPr>
            <a:r>
              <a:rPr lang="en-US" sz="4999" dirty="0">
                <a:solidFill>
                  <a:srgbClr val="8E5F56"/>
                </a:solidFill>
                <a:latin typeface="Roboto Condensed Bold"/>
              </a:rPr>
              <a:t>NHIỆM VỤ Ở NHÀ: </a:t>
            </a:r>
          </a:p>
          <a:p>
            <a:pPr algn="just">
              <a:lnSpc>
                <a:spcPts val="5599"/>
              </a:lnSpc>
              <a:spcBef>
                <a:spcPct val="0"/>
              </a:spcBef>
            </a:pP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Bold"/>
              </a:rPr>
              <a:t>Nhiệm</a:t>
            </a:r>
            <a:r>
              <a:rPr lang="en-US" sz="3999" dirty="0">
                <a:solidFill>
                  <a:schemeClr val="tx1">
                    <a:lumMod val="75000"/>
                    <a:lumOff val="25000"/>
                  </a:schemeClr>
                </a:solidFill>
                <a:latin typeface="Roboto Condensed Bold"/>
              </a:rPr>
              <a:t> </a:t>
            </a:r>
            <a:r>
              <a:rPr lang="en-US" sz="3999" dirty="0" err="1">
                <a:solidFill>
                  <a:schemeClr val="tx1">
                    <a:lumMod val="75000"/>
                    <a:lumOff val="25000"/>
                  </a:schemeClr>
                </a:solidFill>
                <a:latin typeface="Roboto Condensed Bold"/>
              </a:rPr>
              <a:t>vụ</a:t>
            </a:r>
            <a:r>
              <a:rPr lang="en-US" sz="3999" dirty="0">
                <a:solidFill>
                  <a:schemeClr val="tx1">
                    <a:lumMod val="75000"/>
                    <a:lumOff val="25000"/>
                  </a:schemeClr>
                </a:solidFill>
                <a:latin typeface="Roboto Condensed Bold"/>
              </a:rPr>
              <a:t> </a:t>
            </a:r>
            <a:r>
              <a:rPr lang="en-US" sz="3999" dirty="0" err="1">
                <a:solidFill>
                  <a:schemeClr val="tx1">
                    <a:lumMod val="75000"/>
                    <a:lumOff val="25000"/>
                  </a:schemeClr>
                </a:solidFill>
                <a:latin typeface="Roboto Condensed Bold"/>
              </a:rPr>
              <a:t>cá</a:t>
            </a:r>
            <a:r>
              <a:rPr lang="en-US" sz="3999" dirty="0">
                <a:solidFill>
                  <a:schemeClr val="tx1">
                    <a:lumMod val="75000"/>
                    <a:lumOff val="25000"/>
                  </a:schemeClr>
                </a:solidFill>
                <a:latin typeface="Roboto Condensed Bold"/>
              </a:rPr>
              <a:t> </a:t>
            </a:r>
            <a:r>
              <a:rPr lang="en-US" sz="3999" dirty="0" err="1">
                <a:solidFill>
                  <a:schemeClr val="tx1">
                    <a:lumMod val="75000"/>
                    <a:lumOff val="25000"/>
                  </a:schemeClr>
                </a:solidFill>
                <a:latin typeface="Roboto Condensed Bold"/>
              </a:rPr>
              <a:t>nhân</a:t>
            </a:r>
            <a:r>
              <a:rPr lang="en-US" sz="3999" dirty="0">
                <a:solidFill>
                  <a:schemeClr val="tx1">
                    <a:lumMod val="75000"/>
                    <a:lumOff val="25000"/>
                  </a:schemeClr>
                </a:solidFill>
                <a:latin typeface="Roboto Condensed Bold"/>
              </a:rPr>
              <a:t>:</a:t>
            </a:r>
            <a:r>
              <a:rPr lang="en-US" sz="3999" dirty="0">
                <a:solidFill>
                  <a:schemeClr val="tx1">
                    <a:lumMod val="75000"/>
                    <a:lumOff val="25000"/>
                  </a:schemeClr>
                </a:solidFill>
                <a:latin typeface="Roboto Condensed"/>
              </a:rPr>
              <a:t> 100% HS </a:t>
            </a:r>
            <a:r>
              <a:rPr lang="en-US" sz="3999" dirty="0" err="1">
                <a:solidFill>
                  <a:schemeClr val="tx1">
                    <a:lumMod val="75000"/>
                    <a:lumOff val="25000"/>
                  </a:schemeClr>
                </a:solidFill>
                <a:latin typeface="Roboto Condensed"/>
              </a:rPr>
              <a:t>trả</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lời</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các</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câu</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hỏi</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trong</a:t>
            </a:r>
            <a:r>
              <a:rPr lang="en-US" sz="3999" dirty="0">
                <a:solidFill>
                  <a:schemeClr val="tx1">
                    <a:lumMod val="75000"/>
                    <a:lumOff val="25000"/>
                  </a:schemeClr>
                </a:solidFill>
                <a:latin typeface="Roboto Condensed"/>
              </a:rPr>
              <a:t> SGK </a:t>
            </a:r>
            <a:r>
              <a:rPr lang="en-US" sz="3999" dirty="0" err="1">
                <a:solidFill>
                  <a:schemeClr val="tx1">
                    <a:lumMod val="75000"/>
                    <a:lumOff val="25000"/>
                  </a:schemeClr>
                </a:solidFill>
                <a:latin typeface="Roboto Condensed"/>
              </a:rPr>
              <a:t>vào</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vở</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chuẩn</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bị</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bài</a:t>
            </a:r>
            <a:endParaRPr lang="en-US" sz="3999" dirty="0">
              <a:solidFill>
                <a:schemeClr val="tx1">
                  <a:lumMod val="75000"/>
                  <a:lumOff val="25000"/>
                </a:schemeClr>
              </a:solidFill>
              <a:latin typeface="Roboto Condensed"/>
            </a:endParaRPr>
          </a:p>
          <a:p>
            <a:pPr algn="just">
              <a:lnSpc>
                <a:spcPts val="5599"/>
              </a:lnSpc>
              <a:spcBef>
                <a:spcPct val="0"/>
              </a:spcBef>
            </a:pP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Bold"/>
              </a:rPr>
              <a:t>Nhiệm</a:t>
            </a:r>
            <a:r>
              <a:rPr lang="en-US" sz="3999" dirty="0">
                <a:solidFill>
                  <a:schemeClr val="tx1">
                    <a:lumMod val="75000"/>
                    <a:lumOff val="25000"/>
                  </a:schemeClr>
                </a:solidFill>
                <a:latin typeface="Roboto Condensed Bold"/>
              </a:rPr>
              <a:t> </a:t>
            </a:r>
            <a:r>
              <a:rPr lang="en-US" sz="3999" dirty="0" err="1">
                <a:solidFill>
                  <a:schemeClr val="tx1">
                    <a:lumMod val="75000"/>
                    <a:lumOff val="25000"/>
                  </a:schemeClr>
                </a:solidFill>
                <a:latin typeface="Roboto Condensed Bold"/>
              </a:rPr>
              <a:t>vụ</a:t>
            </a:r>
            <a:r>
              <a:rPr lang="en-US" sz="3999" dirty="0">
                <a:solidFill>
                  <a:schemeClr val="tx1">
                    <a:lumMod val="75000"/>
                    <a:lumOff val="25000"/>
                  </a:schemeClr>
                </a:solidFill>
                <a:latin typeface="Roboto Condensed Bold"/>
              </a:rPr>
              <a:t> </a:t>
            </a:r>
            <a:r>
              <a:rPr lang="en-US" sz="3999" dirty="0" err="1">
                <a:solidFill>
                  <a:schemeClr val="tx1">
                    <a:lumMod val="75000"/>
                    <a:lumOff val="25000"/>
                  </a:schemeClr>
                </a:solidFill>
                <a:latin typeface="Roboto Condensed Bold"/>
              </a:rPr>
              <a:t>nhóm</a:t>
            </a:r>
            <a:r>
              <a:rPr lang="en-US" sz="3999" dirty="0">
                <a:solidFill>
                  <a:schemeClr val="tx1">
                    <a:lumMod val="75000"/>
                    <a:lumOff val="25000"/>
                  </a:schemeClr>
                </a:solidFill>
                <a:latin typeface="Roboto Condensed Bold"/>
              </a:rPr>
              <a:t>:</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lớp</a:t>
            </a:r>
            <a:r>
              <a:rPr lang="en-US" sz="3999" dirty="0">
                <a:solidFill>
                  <a:schemeClr val="tx1">
                    <a:lumMod val="75000"/>
                    <a:lumOff val="25000"/>
                  </a:schemeClr>
                </a:solidFill>
                <a:latin typeface="Roboto Condensed"/>
              </a:rPr>
              <a:t> chia 4 </a:t>
            </a:r>
            <a:r>
              <a:rPr lang="en-US" sz="3999" dirty="0" err="1">
                <a:solidFill>
                  <a:schemeClr val="tx1">
                    <a:lumMod val="75000"/>
                    <a:lumOff val="25000"/>
                  </a:schemeClr>
                </a:solidFill>
                <a:latin typeface="Roboto Condensed"/>
              </a:rPr>
              <a:t>nhóm</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tìm</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hiểu</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nhiệm</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vụ</a:t>
            </a:r>
            <a:r>
              <a:rPr lang="en-US" sz="3999" dirty="0">
                <a:solidFill>
                  <a:schemeClr val="tx1">
                    <a:lumMod val="75000"/>
                    <a:lumOff val="25000"/>
                  </a:schemeClr>
                </a:solidFill>
                <a:latin typeface="Roboto Condensed"/>
              </a:rPr>
              <a:t> ở </a:t>
            </a:r>
            <a:r>
              <a:rPr lang="en-US" sz="3999" dirty="0" err="1">
                <a:solidFill>
                  <a:schemeClr val="tx1">
                    <a:lumMod val="75000"/>
                    <a:lumOff val="25000"/>
                  </a:schemeClr>
                </a:solidFill>
                <a:latin typeface="Roboto Condensed"/>
              </a:rPr>
              <a:t>nhà</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theo</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phiếu</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gợi</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dẫn</a:t>
            </a:r>
            <a:r>
              <a:rPr lang="en-US" sz="3999" dirty="0">
                <a:solidFill>
                  <a:schemeClr val="tx1">
                    <a:lumMod val="75000"/>
                    <a:lumOff val="25000"/>
                  </a:schemeClr>
                </a:solidFill>
                <a:latin typeface="Roboto Condensed"/>
              </a:rPr>
              <a:t> (PHT 01):</a:t>
            </a:r>
          </a:p>
          <a:p>
            <a:pPr algn="just">
              <a:lnSpc>
                <a:spcPts val="5599"/>
              </a:lnSpc>
              <a:spcBef>
                <a:spcPct val="0"/>
              </a:spcBef>
            </a:pPr>
            <a:r>
              <a:rPr lang="en-US" sz="3999" dirty="0">
                <a:solidFill>
                  <a:schemeClr val="tx1">
                    <a:lumMod val="75000"/>
                    <a:lumOff val="25000"/>
                  </a:schemeClr>
                </a:solidFill>
                <a:ea typeface="Roboto Condensed"/>
              </a:rPr>
              <a:t>✔ </a:t>
            </a:r>
            <a:r>
              <a:rPr lang="en-US" sz="3999" dirty="0" err="1">
                <a:solidFill>
                  <a:schemeClr val="tx1">
                    <a:lumMod val="75000"/>
                    <a:lumOff val="25000"/>
                  </a:schemeClr>
                </a:solidFill>
                <a:latin typeface="Roboto Condensed Bold Italics"/>
              </a:rPr>
              <a:t>Nhóm</a:t>
            </a:r>
            <a:r>
              <a:rPr lang="en-US" sz="3999" dirty="0">
                <a:solidFill>
                  <a:schemeClr val="tx1">
                    <a:lumMod val="75000"/>
                    <a:lumOff val="25000"/>
                  </a:schemeClr>
                </a:solidFill>
                <a:latin typeface="Roboto Condensed Bold Italics"/>
              </a:rPr>
              <a:t> 1: </a:t>
            </a:r>
            <a:r>
              <a:rPr lang="en-US" sz="3999" dirty="0" err="1">
                <a:solidFill>
                  <a:schemeClr val="tx1">
                    <a:lumMod val="75000"/>
                    <a:lumOff val="25000"/>
                  </a:schemeClr>
                </a:solidFill>
                <a:latin typeface="Roboto Condensed Bold Italics"/>
              </a:rPr>
              <a:t>Tìm</a:t>
            </a:r>
            <a:r>
              <a:rPr lang="en-US" sz="3999" dirty="0">
                <a:solidFill>
                  <a:schemeClr val="tx1">
                    <a:lumMod val="75000"/>
                    <a:lumOff val="25000"/>
                  </a:schemeClr>
                </a:solidFill>
                <a:latin typeface="Roboto Condensed Bold Italics"/>
              </a:rPr>
              <a:t> </a:t>
            </a:r>
            <a:r>
              <a:rPr lang="en-US" sz="3999" dirty="0" err="1">
                <a:solidFill>
                  <a:schemeClr val="tx1">
                    <a:lumMod val="75000"/>
                    <a:lumOff val="25000"/>
                  </a:schemeClr>
                </a:solidFill>
                <a:latin typeface="Roboto Condensed Bold Italics"/>
              </a:rPr>
              <a:t>hiểu</a:t>
            </a:r>
            <a:r>
              <a:rPr lang="en-US" sz="3999" dirty="0">
                <a:solidFill>
                  <a:schemeClr val="tx1">
                    <a:lumMod val="75000"/>
                    <a:lumOff val="25000"/>
                  </a:schemeClr>
                </a:solidFill>
                <a:latin typeface="Roboto Condensed Bold Italics"/>
              </a:rPr>
              <a:t> </a:t>
            </a:r>
            <a:r>
              <a:rPr lang="en-US" sz="3999" dirty="0" err="1">
                <a:solidFill>
                  <a:schemeClr val="tx1">
                    <a:lumMod val="75000"/>
                    <a:lumOff val="25000"/>
                  </a:schemeClr>
                </a:solidFill>
                <a:latin typeface="Roboto Condensed Bold Italics"/>
              </a:rPr>
              <a:t>chung</a:t>
            </a:r>
            <a:r>
              <a:rPr lang="en-US" sz="3999" dirty="0">
                <a:solidFill>
                  <a:schemeClr val="tx1">
                    <a:lumMod val="75000"/>
                    <a:lumOff val="25000"/>
                  </a:schemeClr>
                </a:solidFill>
                <a:latin typeface="Roboto Condensed Bold Italics"/>
              </a:rPr>
              <a:t> </a:t>
            </a:r>
            <a:r>
              <a:rPr lang="en-US" sz="3999" dirty="0" err="1">
                <a:solidFill>
                  <a:schemeClr val="tx1">
                    <a:lumMod val="75000"/>
                    <a:lumOff val="25000"/>
                  </a:schemeClr>
                </a:solidFill>
                <a:latin typeface="Roboto Condensed Bold Italics"/>
              </a:rPr>
              <a:t>về</a:t>
            </a:r>
            <a:r>
              <a:rPr lang="en-US" sz="3999" dirty="0">
                <a:solidFill>
                  <a:schemeClr val="tx1">
                    <a:lumMod val="75000"/>
                    <a:lumOff val="25000"/>
                  </a:schemeClr>
                </a:solidFill>
                <a:latin typeface="Roboto Condensed Bold Italics"/>
              </a:rPr>
              <a:t> </a:t>
            </a:r>
            <a:r>
              <a:rPr lang="en-US" sz="3999" dirty="0" err="1">
                <a:solidFill>
                  <a:schemeClr val="tx1">
                    <a:lumMod val="75000"/>
                    <a:lumOff val="25000"/>
                  </a:schemeClr>
                </a:solidFill>
                <a:latin typeface="Roboto Condensed Bold Italics"/>
              </a:rPr>
              <a:t>tác</a:t>
            </a:r>
            <a:r>
              <a:rPr lang="en-US" sz="3999" dirty="0">
                <a:solidFill>
                  <a:schemeClr val="tx1">
                    <a:lumMod val="75000"/>
                    <a:lumOff val="25000"/>
                  </a:schemeClr>
                </a:solidFill>
                <a:latin typeface="Roboto Condensed Bold Italics"/>
              </a:rPr>
              <a:t> </a:t>
            </a:r>
            <a:r>
              <a:rPr lang="en-US" sz="3999" dirty="0" err="1">
                <a:solidFill>
                  <a:schemeClr val="tx1">
                    <a:lumMod val="75000"/>
                    <a:lumOff val="25000"/>
                  </a:schemeClr>
                </a:solidFill>
                <a:latin typeface="Roboto Condensed Bold Italics"/>
              </a:rPr>
              <a:t>giả</a:t>
            </a:r>
            <a:r>
              <a:rPr lang="en-US" sz="3999" dirty="0">
                <a:solidFill>
                  <a:schemeClr val="tx1">
                    <a:lumMod val="75000"/>
                    <a:lumOff val="25000"/>
                  </a:schemeClr>
                </a:solidFill>
                <a:latin typeface="Roboto Condensed Bold Italics"/>
              </a:rPr>
              <a:t> </a:t>
            </a:r>
            <a:r>
              <a:rPr lang="en-US" sz="3999" dirty="0" err="1">
                <a:solidFill>
                  <a:schemeClr val="tx1">
                    <a:lumMod val="75000"/>
                    <a:lumOff val="25000"/>
                  </a:schemeClr>
                </a:solidFill>
                <a:latin typeface="Roboto Condensed Bold Italics"/>
              </a:rPr>
              <a:t>Nguyễn</a:t>
            </a:r>
            <a:r>
              <a:rPr lang="en-US" sz="3999" dirty="0">
                <a:solidFill>
                  <a:schemeClr val="tx1">
                    <a:lumMod val="75000"/>
                    <a:lumOff val="25000"/>
                  </a:schemeClr>
                </a:solidFill>
                <a:latin typeface="Roboto Condensed Bold Italics"/>
              </a:rPr>
              <a:t> </a:t>
            </a:r>
            <a:r>
              <a:rPr lang="en-US" sz="3999" dirty="0" err="1">
                <a:solidFill>
                  <a:schemeClr val="tx1">
                    <a:lumMod val="75000"/>
                    <a:lumOff val="25000"/>
                  </a:schemeClr>
                </a:solidFill>
                <a:latin typeface="Roboto Condensed Bold Italics"/>
              </a:rPr>
              <a:t>Dữ</a:t>
            </a:r>
            <a:r>
              <a:rPr lang="en-US" sz="3999" dirty="0">
                <a:solidFill>
                  <a:schemeClr val="tx1">
                    <a:lumMod val="75000"/>
                    <a:lumOff val="25000"/>
                  </a:schemeClr>
                </a:solidFill>
                <a:latin typeface="Roboto Condensed Bold Italics"/>
              </a:rPr>
              <a:t>, </a:t>
            </a:r>
            <a:r>
              <a:rPr lang="en-US" sz="3999" dirty="0" err="1">
                <a:solidFill>
                  <a:schemeClr val="tx1">
                    <a:lumMod val="75000"/>
                    <a:lumOff val="25000"/>
                  </a:schemeClr>
                </a:solidFill>
                <a:latin typeface="Roboto Condensed Bold Italics"/>
              </a:rPr>
              <a:t>tác</a:t>
            </a:r>
            <a:r>
              <a:rPr lang="en-US" sz="3999" dirty="0">
                <a:solidFill>
                  <a:schemeClr val="tx1">
                    <a:lumMod val="75000"/>
                    <a:lumOff val="25000"/>
                  </a:schemeClr>
                </a:solidFill>
                <a:latin typeface="Roboto Condensed Bold Italics"/>
              </a:rPr>
              <a:t> </a:t>
            </a:r>
            <a:r>
              <a:rPr lang="en-US" sz="3999" dirty="0" err="1">
                <a:solidFill>
                  <a:schemeClr val="tx1">
                    <a:lumMod val="75000"/>
                    <a:lumOff val="25000"/>
                  </a:schemeClr>
                </a:solidFill>
                <a:latin typeface="Roboto Condensed Bold Italics"/>
              </a:rPr>
              <a:t>phẩm</a:t>
            </a:r>
            <a:r>
              <a:rPr lang="en-US" sz="3999" dirty="0">
                <a:solidFill>
                  <a:schemeClr val="tx1">
                    <a:lumMod val="75000"/>
                    <a:lumOff val="25000"/>
                  </a:schemeClr>
                </a:solidFill>
                <a:latin typeface="Roboto Condensed Bold Italics"/>
              </a:rPr>
              <a:t> </a:t>
            </a:r>
            <a:r>
              <a:rPr lang="en-US" sz="3999" dirty="0" err="1">
                <a:solidFill>
                  <a:schemeClr val="tx1">
                    <a:lumMod val="75000"/>
                    <a:lumOff val="25000"/>
                  </a:schemeClr>
                </a:solidFill>
                <a:latin typeface="Roboto Condensed Bold Italics"/>
              </a:rPr>
              <a:t>Truyền</a:t>
            </a:r>
            <a:r>
              <a:rPr lang="en-US" sz="3999" dirty="0">
                <a:solidFill>
                  <a:schemeClr val="tx1">
                    <a:lumMod val="75000"/>
                    <a:lumOff val="25000"/>
                  </a:schemeClr>
                </a:solidFill>
                <a:latin typeface="Roboto Condensed Bold Italics"/>
              </a:rPr>
              <a:t> </a:t>
            </a:r>
            <a:r>
              <a:rPr lang="en-US" sz="3999" dirty="0" err="1">
                <a:solidFill>
                  <a:schemeClr val="tx1">
                    <a:lumMod val="75000"/>
                    <a:lumOff val="25000"/>
                  </a:schemeClr>
                </a:solidFill>
                <a:latin typeface="Roboto Condensed Bold Italics"/>
              </a:rPr>
              <a:t>kì</a:t>
            </a:r>
            <a:r>
              <a:rPr lang="en-US" sz="3999" dirty="0">
                <a:solidFill>
                  <a:schemeClr val="tx1">
                    <a:lumMod val="75000"/>
                    <a:lumOff val="25000"/>
                  </a:schemeClr>
                </a:solidFill>
                <a:latin typeface="Roboto Condensed Bold Italics"/>
              </a:rPr>
              <a:t> </a:t>
            </a:r>
            <a:r>
              <a:rPr lang="en-US" sz="3999" dirty="0" err="1">
                <a:solidFill>
                  <a:schemeClr val="tx1">
                    <a:lumMod val="75000"/>
                    <a:lumOff val="25000"/>
                  </a:schemeClr>
                </a:solidFill>
                <a:latin typeface="Roboto Condensed Bold Italics"/>
              </a:rPr>
              <a:t>mạn</a:t>
            </a:r>
            <a:r>
              <a:rPr lang="en-US" sz="3999" dirty="0">
                <a:solidFill>
                  <a:schemeClr val="tx1">
                    <a:lumMod val="75000"/>
                    <a:lumOff val="25000"/>
                  </a:schemeClr>
                </a:solidFill>
                <a:latin typeface="Roboto Condensed Bold Italics"/>
              </a:rPr>
              <a:t> </a:t>
            </a:r>
            <a:r>
              <a:rPr lang="en-US" sz="3999" dirty="0" err="1">
                <a:solidFill>
                  <a:schemeClr val="tx1">
                    <a:lumMod val="75000"/>
                    <a:lumOff val="25000"/>
                  </a:schemeClr>
                </a:solidFill>
                <a:latin typeface="Roboto Condensed Bold Italics"/>
              </a:rPr>
              <a:t>lục</a:t>
            </a:r>
            <a:r>
              <a:rPr lang="en-US" sz="3999" dirty="0">
                <a:solidFill>
                  <a:schemeClr val="tx1">
                    <a:lumMod val="75000"/>
                    <a:lumOff val="25000"/>
                  </a:schemeClr>
                </a:solidFill>
                <a:latin typeface="Roboto Condensed Bold Italics"/>
              </a:rPr>
              <a:t>, </a:t>
            </a:r>
            <a:r>
              <a:rPr lang="en-US" sz="3999" dirty="0" err="1">
                <a:solidFill>
                  <a:schemeClr val="tx1">
                    <a:lumMod val="75000"/>
                    <a:lumOff val="25000"/>
                  </a:schemeClr>
                </a:solidFill>
                <a:latin typeface="Roboto Condensed Bold Italics"/>
              </a:rPr>
              <a:t>truyện</a:t>
            </a:r>
            <a:r>
              <a:rPr lang="en-US" sz="3999" dirty="0">
                <a:solidFill>
                  <a:schemeClr val="tx1">
                    <a:lumMod val="75000"/>
                    <a:lumOff val="25000"/>
                  </a:schemeClr>
                </a:solidFill>
                <a:latin typeface="Roboto Condensed Bold Italics"/>
              </a:rPr>
              <a:t> “</a:t>
            </a:r>
            <a:r>
              <a:rPr lang="en-US" sz="3999" dirty="0" err="1">
                <a:solidFill>
                  <a:schemeClr val="tx1">
                    <a:lumMod val="75000"/>
                    <a:lumOff val="25000"/>
                  </a:schemeClr>
                </a:solidFill>
                <a:latin typeface="Roboto Condensed Bold Italics"/>
              </a:rPr>
              <a:t>Chuyện</a:t>
            </a:r>
            <a:r>
              <a:rPr lang="en-US" sz="3999" dirty="0">
                <a:solidFill>
                  <a:schemeClr val="tx1">
                    <a:lumMod val="75000"/>
                    <a:lumOff val="25000"/>
                  </a:schemeClr>
                </a:solidFill>
                <a:latin typeface="Roboto Condensed Bold Italics"/>
              </a:rPr>
              <a:t> </a:t>
            </a:r>
            <a:r>
              <a:rPr lang="en-US" sz="3999" dirty="0" err="1">
                <a:solidFill>
                  <a:schemeClr val="tx1">
                    <a:lumMod val="75000"/>
                    <a:lumOff val="25000"/>
                  </a:schemeClr>
                </a:solidFill>
                <a:latin typeface="Roboto Condensed Bold Italics"/>
              </a:rPr>
              <a:t>người</a:t>
            </a:r>
            <a:r>
              <a:rPr lang="en-US" sz="3999" dirty="0">
                <a:solidFill>
                  <a:schemeClr val="tx1">
                    <a:lumMod val="75000"/>
                    <a:lumOff val="25000"/>
                  </a:schemeClr>
                </a:solidFill>
                <a:latin typeface="Roboto Condensed Bold Italics"/>
              </a:rPr>
              <a:t> con </a:t>
            </a:r>
            <a:r>
              <a:rPr lang="en-US" sz="3999" dirty="0" err="1">
                <a:solidFill>
                  <a:schemeClr val="tx1">
                    <a:lumMod val="75000"/>
                    <a:lumOff val="25000"/>
                  </a:schemeClr>
                </a:solidFill>
                <a:latin typeface="Roboto Condensed Bold Italics"/>
              </a:rPr>
              <a:t>gái</a:t>
            </a:r>
            <a:r>
              <a:rPr lang="en-US" sz="3999" dirty="0">
                <a:solidFill>
                  <a:schemeClr val="tx1">
                    <a:lumMod val="75000"/>
                    <a:lumOff val="25000"/>
                  </a:schemeClr>
                </a:solidFill>
                <a:latin typeface="Roboto Condensed Bold Italics"/>
              </a:rPr>
              <a:t> Nam </a:t>
            </a:r>
            <a:r>
              <a:rPr lang="en-US" sz="3999" dirty="0" err="1">
                <a:solidFill>
                  <a:schemeClr val="tx1">
                    <a:lumMod val="75000"/>
                    <a:lumOff val="25000"/>
                  </a:schemeClr>
                </a:solidFill>
                <a:latin typeface="Roboto Condensed Bold Italics"/>
              </a:rPr>
              <a:t>Xương</a:t>
            </a:r>
            <a:r>
              <a:rPr lang="en-US" sz="3999" dirty="0">
                <a:solidFill>
                  <a:schemeClr val="tx1">
                    <a:lumMod val="75000"/>
                    <a:lumOff val="25000"/>
                  </a:schemeClr>
                </a:solidFill>
                <a:latin typeface="Roboto Condensed Bold Italics"/>
              </a:rPr>
              <a:t>”</a:t>
            </a:r>
          </a:p>
          <a:p>
            <a:pPr algn="just">
              <a:lnSpc>
                <a:spcPts val="5599"/>
              </a:lnSpc>
              <a:spcBef>
                <a:spcPct val="0"/>
              </a:spcBef>
            </a:pPr>
            <a:r>
              <a:rPr lang="en-US" sz="3999" dirty="0">
                <a:solidFill>
                  <a:schemeClr val="tx1">
                    <a:lumMod val="75000"/>
                    <a:lumOff val="25000"/>
                  </a:schemeClr>
                </a:solidFill>
                <a:ea typeface="Roboto Condensed"/>
              </a:rPr>
              <a:t>✔ </a:t>
            </a:r>
            <a:r>
              <a:rPr lang="en-US" sz="3999" dirty="0" err="1">
                <a:solidFill>
                  <a:schemeClr val="tx1">
                    <a:lumMod val="75000"/>
                    <a:lumOff val="25000"/>
                  </a:schemeClr>
                </a:solidFill>
                <a:latin typeface="Roboto Condensed Bold Italics"/>
              </a:rPr>
              <a:t>Nhóm</a:t>
            </a:r>
            <a:r>
              <a:rPr lang="en-US" sz="3999" dirty="0">
                <a:solidFill>
                  <a:schemeClr val="tx1">
                    <a:lumMod val="75000"/>
                    <a:lumOff val="25000"/>
                  </a:schemeClr>
                </a:solidFill>
                <a:latin typeface="Roboto Condensed Bold Italics"/>
              </a:rPr>
              <a:t> 2: </a:t>
            </a:r>
            <a:r>
              <a:rPr lang="en-US" sz="3999" dirty="0" err="1">
                <a:solidFill>
                  <a:schemeClr val="tx1">
                    <a:lumMod val="75000"/>
                    <a:lumOff val="25000"/>
                  </a:schemeClr>
                </a:solidFill>
                <a:latin typeface="Roboto Condensed Bold Italics"/>
              </a:rPr>
              <a:t>Tìm</a:t>
            </a:r>
            <a:r>
              <a:rPr lang="en-US" sz="3999" dirty="0">
                <a:solidFill>
                  <a:schemeClr val="tx1">
                    <a:lumMod val="75000"/>
                    <a:lumOff val="25000"/>
                  </a:schemeClr>
                </a:solidFill>
                <a:latin typeface="Roboto Condensed Bold Italics"/>
              </a:rPr>
              <a:t> </a:t>
            </a:r>
            <a:r>
              <a:rPr lang="en-US" sz="3999" dirty="0" err="1">
                <a:solidFill>
                  <a:schemeClr val="tx1">
                    <a:lumMod val="75000"/>
                    <a:lumOff val="25000"/>
                  </a:schemeClr>
                </a:solidFill>
                <a:latin typeface="Roboto Condensed Bold Italics"/>
              </a:rPr>
              <a:t>hiểu</a:t>
            </a:r>
            <a:r>
              <a:rPr lang="en-US" sz="3999" dirty="0">
                <a:solidFill>
                  <a:schemeClr val="tx1">
                    <a:lumMod val="75000"/>
                    <a:lumOff val="25000"/>
                  </a:schemeClr>
                </a:solidFill>
                <a:latin typeface="Roboto Condensed Bold Italics"/>
              </a:rPr>
              <a:t> </a:t>
            </a:r>
            <a:r>
              <a:rPr lang="en-US" sz="3999" dirty="0" err="1">
                <a:solidFill>
                  <a:schemeClr val="tx1">
                    <a:lumMod val="75000"/>
                    <a:lumOff val="25000"/>
                  </a:schemeClr>
                </a:solidFill>
                <a:latin typeface="Roboto Condensed Bold Italics"/>
              </a:rPr>
              <a:t>cốt</a:t>
            </a:r>
            <a:r>
              <a:rPr lang="en-US" sz="3999" dirty="0">
                <a:solidFill>
                  <a:schemeClr val="tx1">
                    <a:lumMod val="75000"/>
                    <a:lumOff val="25000"/>
                  </a:schemeClr>
                </a:solidFill>
                <a:latin typeface="Roboto Condensed Bold Italics"/>
              </a:rPr>
              <a:t> </a:t>
            </a:r>
            <a:r>
              <a:rPr lang="en-US" sz="3999" dirty="0" err="1">
                <a:solidFill>
                  <a:schemeClr val="tx1">
                    <a:lumMod val="75000"/>
                    <a:lumOff val="25000"/>
                  </a:schemeClr>
                </a:solidFill>
                <a:latin typeface="Roboto Condensed Bold Italics"/>
              </a:rPr>
              <a:t>truyện</a:t>
            </a:r>
            <a:r>
              <a:rPr lang="en-US" sz="3999" dirty="0">
                <a:solidFill>
                  <a:schemeClr val="tx1">
                    <a:lumMod val="75000"/>
                    <a:lumOff val="25000"/>
                  </a:schemeClr>
                </a:solidFill>
                <a:latin typeface="Roboto Condensed Bold Italics"/>
              </a:rPr>
              <a:t> </a:t>
            </a:r>
            <a:r>
              <a:rPr lang="en-US" sz="3999" dirty="0" err="1">
                <a:solidFill>
                  <a:schemeClr val="tx1">
                    <a:lumMod val="75000"/>
                    <a:lumOff val="25000"/>
                  </a:schemeClr>
                </a:solidFill>
                <a:latin typeface="Roboto Condensed Bold Italics"/>
              </a:rPr>
              <a:t>và</a:t>
            </a:r>
            <a:r>
              <a:rPr lang="en-US" sz="3999" dirty="0">
                <a:solidFill>
                  <a:schemeClr val="tx1">
                    <a:lumMod val="75000"/>
                    <a:lumOff val="25000"/>
                  </a:schemeClr>
                </a:solidFill>
                <a:latin typeface="Roboto Condensed Bold Italics"/>
              </a:rPr>
              <a:t> </a:t>
            </a:r>
            <a:r>
              <a:rPr lang="en-US" sz="3999" dirty="0" err="1">
                <a:solidFill>
                  <a:schemeClr val="tx1">
                    <a:lumMod val="75000"/>
                    <a:lumOff val="25000"/>
                  </a:schemeClr>
                </a:solidFill>
                <a:latin typeface="Roboto Condensed Bold Italics"/>
              </a:rPr>
              <a:t>ngôi</a:t>
            </a:r>
            <a:r>
              <a:rPr lang="en-US" sz="3999" dirty="0">
                <a:solidFill>
                  <a:schemeClr val="tx1">
                    <a:lumMod val="75000"/>
                    <a:lumOff val="25000"/>
                  </a:schemeClr>
                </a:solidFill>
                <a:latin typeface="Roboto Condensed Bold Italics"/>
              </a:rPr>
              <a:t> </a:t>
            </a:r>
            <a:r>
              <a:rPr lang="en-US" sz="3999" dirty="0" err="1">
                <a:solidFill>
                  <a:schemeClr val="tx1">
                    <a:lumMod val="75000"/>
                    <a:lumOff val="25000"/>
                  </a:schemeClr>
                </a:solidFill>
                <a:latin typeface="Roboto Condensed Bold Italics"/>
              </a:rPr>
              <a:t>kể</a:t>
            </a:r>
            <a:r>
              <a:rPr lang="en-US" sz="3999" dirty="0">
                <a:solidFill>
                  <a:schemeClr val="tx1">
                    <a:lumMod val="75000"/>
                    <a:lumOff val="25000"/>
                  </a:schemeClr>
                </a:solidFill>
                <a:latin typeface="Roboto Condensed Bold Italics"/>
              </a:rPr>
              <a:t> </a:t>
            </a:r>
          </a:p>
          <a:p>
            <a:pPr algn="just">
              <a:lnSpc>
                <a:spcPts val="5599"/>
              </a:lnSpc>
              <a:spcBef>
                <a:spcPct val="0"/>
              </a:spcBef>
            </a:pPr>
            <a:r>
              <a:rPr lang="en-US" sz="3999" dirty="0">
                <a:solidFill>
                  <a:schemeClr val="tx1">
                    <a:lumMod val="75000"/>
                    <a:lumOff val="25000"/>
                  </a:schemeClr>
                </a:solidFill>
                <a:latin typeface="Roboto Condensed Bold Italics"/>
                <a:ea typeface="Roboto Condensed Bold Italics"/>
              </a:rPr>
              <a:t>✔ </a:t>
            </a:r>
            <a:r>
              <a:rPr lang="en-US" sz="3999" dirty="0" err="1">
                <a:solidFill>
                  <a:schemeClr val="tx1">
                    <a:lumMod val="75000"/>
                    <a:lumOff val="25000"/>
                  </a:schemeClr>
                </a:solidFill>
                <a:latin typeface="Roboto Condensed Bold Italics"/>
                <a:ea typeface="Roboto Condensed Bold Italics"/>
              </a:rPr>
              <a:t>Nhóm</a:t>
            </a:r>
            <a:r>
              <a:rPr lang="en-US" sz="3999" dirty="0">
                <a:solidFill>
                  <a:schemeClr val="tx1">
                    <a:lumMod val="75000"/>
                    <a:lumOff val="25000"/>
                  </a:schemeClr>
                </a:solidFill>
                <a:latin typeface="Roboto Condensed Bold Italics"/>
                <a:ea typeface="Roboto Condensed Bold Italics"/>
              </a:rPr>
              <a:t> 3: </a:t>
            </a:r>
            <a:r>
              <a:rPr lang="en-US" sz="3999" dirty="0" err="1">
                <a:solidFill>
                  <a:schemeClr val="tx1">
                    <a:lumMod val="75000"/>
                    <a:lumOff val="25000"/>
                  </a:schemeClr>
                </a:solidFill>
                <a:latin typeface="Roboto Condensed Bold Italics"/>
                <a:ea typeface="Roboto Condensed Bold Italics"/>
              </a:rPr>
              <a:t>Tìm</a:t>
            </a:r>
            <a:r>
              <a:rPr lang="en-US" sz="3999" dirty="0">
                <a:solidFill>
                  <a:schemeClr val="tx1">
                    <a:lumMod val="75000"/>
                    <a:lumOff val="25000"/>
                  </a:schemeClr>
                </a:solidFill>
                <a:latin typeface="Roboto Condensed Bold Italics"/>
                <a:ea typeface="Roboto Condensed Bold Italics"/>
              </a:rPr>
              <a:t> </a:t>
            </a:r>
            <a:r>
              <a:rPr lang="en-US" sz="3999" dirty="0" err="1">
                <a:solidFill>
                  <a:schemeClr val="tx1">
                    <a:lumMod val="75000"/>
                    <a:lumOff val="25000"/>
                  </a:schemeClr>
                </a:solidFill>
                <a:latin typeface="Roboto Condensed Bold Italics"/>
                <a:ea typeface="Roboto Condensed Bold Italics"/>
              </a:rPr>
              <a:t>hiểu</a:t>
            </a:r>
            <a:r>
              <a:rPr lang="en-US" sz="3999" dirty="0">
                <a:solidFill>
                  <a:schemeClr val="tx1">
                    <a:lumMod val="75000"/>
                    <a:lumOff val="25000"/>
                  </a:schemeClr>
                </a:solidFill>
                <a:latin typeface="Roboto Condensed Bold Italics"/>
                <a:ea typeface="Roboto Condensed Bold Italics"/>
              </a:rPr>
              <a:t> </a:t>
            </a:r>
            <a:r>
              <a:rPr lang="en-US" sz="3999" dirty="0" err="1">
                <a:solidFill>
                  <a:schemeClr val="tx1">
                    <a:lumMod val="75000"/>
                    <a:lumOff val="25000"/>
                  </a:schemeClr>
                </a:solidFill>
                <a:latin typeface="Roboto Condensed Bold Italics"/>
                <a:ea typeface="Roboto Condensed Bold Italics"/>
              </a:rPr>
              <a:t>về</a:t>
            </a:r>
            <a:r>
              <a:rPr lang="en-US" sz="3999" dirty="0">
                <a:solidFill>
                  <a:schemeClr val="tx1">
                    <a:lumMod val="75000"/>
                    <a:lumOff val="25000"/>
                  </a:schemeClr>
                </a:solidFill>
                <a:latin typeface="Roboto Condensed Bold Italics"/>
                <a:ea typeface="Roboto Condensed Bold Italics"/>
              </a:rPr>
              <a:t> </a:t>
            </a:r>
            <a:r>
              <a:rPr lang="en-US" sz="3999" dirty="0" err="1">
                <a:solidFill>
                  <a:schemeClr val="tx1">
                    <a:lumMod val="75000"/>
                    <a:lumOff val="25000"/>
                  </a:schemeClr>
                </a:solidFill>
                <a:latin typeface="Roboto Condensed Bold Italics"/>
                <a:ea typeface="Roboto Condensed Bold Italics"/>
              </a:rPr>
              <a:t>nhân</a:t>
            </a:r>
            <a:r>
              <a:rPr lang="en-US" sz="3999" dirty="0">
                <a:solidFill>
                  <a:schemeClr val="tx1">
                    <a:lumMod val="75000"/>
                    <a:lumOff val="25000"/>
                  </a:schemeClr>
                </a:solidFill>
                <a:latin typeface="Roboto Condensed Bold Italics"/>
                <a:ea typeface="Roboto Condensed Bold Italics"/>
              </a:rPr>
              <a:t> </a:t>
            </a:r>
            <a:r>
              <a:rPr lang="en-US" sz="3999" dirty="0" err="1">
                <a:solidFill>
                  <a:schemeClr val="tx1">
                    <a:lumMod val="75000"/>
                    <a:lumOff val="25000"/>
                  </a:schemeClr>
                </a:solidFill>
                <a:latin typeface="Roboto Condensed Bold Italics"/>
                <a:ea typeface="Roboto Condensed Bold Italics"/>
              </a:rPr>
              <a:t>vật</a:t>
            </a:r>
            <a:r>
              <a:rPr lang="en-US" sz="3999" dirty="0">
                <a:solidFill>
                  <a:schemeClr val="tx1">
                    <a:lumMod val="75000"/>
                    <a:lumOff val="25000"/>
                  </a:schemeClr>
                </a:solidFill>
                <a:latin typeface="Roboto Condensed Bold Italics"/>
                <a:ea typeface="Roboto Condensed Bold Italics"/>
              </a:rPr>
              <a:t> Vũ </a:t>
            </a:r>
            <a:r>
              <a:rPr lang="en-US" sz="3999" dirty="0" err="1">
                <a:solidFill>
                  <a:schemeClr val="tx1">
                    <a:lumMod val="75000"/>
                    <a:lumOff val="25000"/>
                  </a:schemeClr>
                </a:solidFill>
                <a:latin typeface="Roboto Condensed Bold Italics"/>
                <a:ea typeface="Roboto Condensed Bold Italics"/>
              </a:rPr>
              <a:t>Nương</a:t>
            </a:r>
            <a:endParaRPr lang="en-US" sz="3999" dirty="0">
              <a:solidFill>
                <a:schemeClr val="tx1">
                  <a:lumMod val="75000"/>
                  <a:lumOff val="25000"/>
                </a:schemeClr>
              </a:solidFill>
              <a:latin typeface="Roboto Condensed Bold Italics"/>
              <a:ea typeface="Roboto Condensed Bold Italics"/>
            </a:endParaRPr>
          </a:p>
          <a:p>
            <a:pPr algn="just">
              <a:lnSpc>
                <a:spcPts val="5599"/>
              </a:lnSpc>
              <a:spcBef>
                <a:spcPct val="0"/>
              </a:spcBef>
            </a:pPr>
            <a:r>
              <a:rPr lang="en-US" sz="3999" dirty="0">
                <a:solidFill>
                  <a:schemeClr val="tx1">
                    <a:lumMod val="75000"/>
                    <a:lumOff val="25000"/>
                  </a:schemeClr>
                </a:solidFill>
                <a:latin typeface="Roboto Condensed Bold Italics"/>
                <a:ea typeface="Roboto Condensed Bold Italics"/>
              </a:rPr>
              <a:t>✔ </a:t>
            </a:r>
            <a:r>
              <a:rPr lang="en-US" sz="3999" dirty="0" err="1">
                <a:solidFill>
                  <a:schemeClr val="tx1">
                    <a:lumMod val="75000"/>
                    <a:lumOff val="25000"/>
                  </a:schemeClr>
                </a:solidFill>
                <a:latin typeface="Roboto Condensed Bold Italics"/>
                <a:ea typeface="Roboto Condensed Bold Italics"/>
              </a:rPr>
              <a:t>Nhóm</a:t>
            </a:r>
            <a:r>
              <a:rPr lang="en-US" sz="3999" dirty="0">
                <a:solidFill>
                  <a:schemeClr val="tx1">
                    <a:lumMod val="75000"/>
                    <a:lumOff val="25000"/>
                  </a:schemeClr>
                </a:solidFill>
                <a:latin typeface="Roboto Condensed Bold Italics"/>
                <a:ea typeface="Roboto Condensed Bold Italics"/>
              </a:rPr>
              <a:t> 4: </a:t>
            </a:r>
            <a:r>
              <a:rPr lang="en-US" sz="3999" dirty="0" err="1">
                <a:solidFill>
                  <a:schemeClr val="tx1">
                    <a:lumMod val="75000"/>
                    <a:lumOff val="25000"/>
                  </a:schemeClr>
                </a:solidFill>
                <a:latin typeface="Roboto Condensed Bold Italics"/>
                <a:ea typeface="Roboto Condensed Bold Italics"/>
              </a:rPr>
              <a:t>Tìm</a:t>
            </a:r>
            <a:r>
              <a:rPr lang="en-US" sz="3999" dirty="0">
                <a:solidFill>
                  <a:schemeClr val="tx1">
                    <a:lumMod val="75000"/>
                    <a:lumOff val="25000"/>
                  </a:schemeClr>
                </a:solidFill>
                <a:latin typeface="Roboto Condensed Bold Italics"/>
                <a:ea typeface="Roboto Condensed Bold Italics"/>
              </a:rPr>
              <a:t> </a:t>
            </a:r>
            <a:r>
              <a:rPr lang="en-US" sz="3999" dirty="0" err="1">
                <a:solidFill>
                  <a:schemeClr val="tx1">
                    <a:lumMod val="75000"/>
                    <a:lumOff val="25000"/>
                  </a:schemeClr>
                </a:solidFill>
                <a:latin typeface="Roboto Condensed Bold Italics"/>
                <a:ea typeface="Roboto Condensed Bold Italics"/>
              </a:rPr>
              <a:t>hiểu</a:t>
            </a:r>
            <a:r>
              <a:rPr lang="en-US" sz="3999" dirty="0">
                <a:solidFill>
                  <a:schemeClr val="tx1">
                    <a:lumMod val="75000"/>
                    <a:lumOff val="25000"/>
                  </a:schemeClr>
                </a:solidFill>
                <a:latin typeface="Roboto Condensed Bold Italics"/>
                <a:ea typeface="Roboto Condensed Bold Italics"/>
              </a:rPr>
              <a:t> </a:t>
            </a:r>
            <a:r>
              <a:rPr lang="en-US" sz="3999" dirty="0" err="1">
                <a:solidFill>
                  <a:schemeClr val="tx1">
                    <a:lumMod val="75000"/>
                    <a:lumOff val="25000"/>
                  </a:schemeClr>
                </a:solidFill>
                <a:latin typeface="Roboto Condensed Bold Italics"/>
                <a:ea typeface="Roboto Condensed Bold Italics"/>
              </a:rPr>
              <a:t>về</a:t>
            </a:r>
            <a:r>
              <a:rPr lang="en-US" sz="3999" dirty="0">
                <a:solidFill>
                  <a:schemeClr val="tx1">
                    <a:lumMod val="75000"/>
                    <a:lumOff val="25000"/>
                  </a:schemeClr>
                </a:solidFill>
                <a:latin typeface="Roboto Condensed Bold Italics"/>
                <a:ea typeface="Roboto Condensed Bold Italics"/>
              </a:rPr>
              <a:t> </a:t>
            </a:r>
            <a:r>
              <a:rPr lang="en-US" sz="3999" dirty="0" err="1">
                <a:solidFill>
                  <a:schemeClr val="tx1">
                    <a:lumMod val="75000"/>
                    <a:lumOff val="25000"/>
                  </a:schemeClr>
                </a:solidFill>
                <a:latin typeface="Roboto Condensed Bold Italics"/>
                <a:ea typeface="Roboto Condensed Bold Italics"/>
              </a:rPr>
              <a:t>nhân</a:t>
            </a:r>
            <a:r>
              <a:rPr lang="en-US" sz="3999" dirty="0">
                <a:solidFill>
                  <a:schemeClr val="tx1">
                    <a:lumMod val="75000"/>
                    <a:lumOff val="25000"/>
                  </a:schemeClr>
                </a:solidFill>
                <a:latin typeface="Roboto Condensed Bold Italics"/>
                <a:ea typeface="Roboto Condensed Bold Italics"/>
              </a:rPr>
              <a:t> </a:t>
            </a:r>
            <a:r>
              <a:rPr lang="en-US" sz="3999" dirty="0" err="1">
                <a:solidFill>
                  <a:schemeClr val="tx1">
                    <a:lumMod val="75000"/>
                    <a:lumOff val="25000"/>
                  </a:schemeClr>
                </a:solidFill>
                <a:latin typeface="Roboto Condensed Bold Italics"/>
                <a:ea typeface="Roboto Condensed Bold Italics"/>
              </a:rPr>
              <a:t>vật</a:t>
            </a:r>
            <a:r>
              <a:rPr lang="en-US" sz="3999" dirty="0">
                <a:solidFill>
                  <a:schemeClr val="tx1">
                    <a:lumMod val="75000"/>
                    <a:lumOff val="25000"/>
                  </a:schemeClr>
                </a:solidFill>
                <a:latin typeface="Roboto Condensed Bold Italics"/>
                <a:ea typeface="Roboto Condensed Bold Italics"/>
              </a:rPr>
              <a:t> </a:t>
            </a:r>
            <a:r>
              <a:rPr lang="en-US" sz="3999" dirty="0" err="1">
                <a:solidFill>
                  <a:schemeClr val="tx1">
                    <a:lumMod val="75000"/>
                    <a:lumOff val="25000"/>
                  </a:schemeClr>
                </a:solidFill>
                <a:latin typeface="Roboto Condensed Bold Italics"/>
                <a:ea typeface="Roboto Condensed Bold Italics"/>
              </a:rPr>
              <a:t>Trương</a:t>
            </a:r>
            <a:r>
              <a:rPr lang="en-US" sz="3999" dirty="0">
                <a:solidFill>
                  <a:schemeClr val="tx1">
                    <a:lumMod val="75000"/>
                    <a:lumOff val="25000"/>
                  </a:schemeClr>
                </a:solidFill>
                <a:latin typeface="Roboto Condensed Bold Italics"/>
                <a:ea typeface="Roboto Condensed Bold Italics"/>
              </a:rPr>
              <a:t> Sinh </a:t>
            </a:r>
            <a:r>
              <a:rPr lang="en-US" sz="3999" dirty="0" err="1">
                <a:solidFill>
                  <a:schemeClr val="tx1">
                    <a:lumMod val="75000"/>
                    <a:lumOff val="25000"/>
                  </a:schemeClr>
                </a:solidFill>
                <a:latin typeface="Roboto Condensed Bold Italics"/>
                <a:ea typeface="Roboto Condensed Bold Italics"/>
              </a:rPr>
              <a:t>và</a:t>
            </a:r>
            <a:r>
              <a:rPr lang="en-US" sz="3999" dirty="0">
                <a:solidFill>
                  <a:schemeClr val="tx1">
                    <a:lumMod val="75000"/>
                    <a:lumOff val="25000"/>
                  </a:schemeClr>
                </a:solidFill>
                <a:latin typeface="Roboto Condensed Bold Italics"/>
                <a:ea typeface="Roboto Condensed Bold Italics"/>
              </a:rPr>
              <a:t> </a:t>
            </a:r>
            <a:r>
              <a:rPr lang="en-US" sz="3999" dirty="0" err="1">
                <a:solidFill>
                  <a:schemeClr val="tx1">
                    <a:lumMod val="75000"/>
                    <a:lumOff val="25000"/>
                  </a:schemeClr>
                </a:solidFill>
                <a:latin typeface="Roboto Condensed Bold Italics"/>
                <a:ea typeface="Roboto Condensed Bold Italics"/>
              </a:rPr>
              <a:t>yếu</a:t>
            </a:r>
            <a:r>
              <a:rPr lang="en-US" sz="3999" dirty="0">
                <a:solidFill>
                  <a:schemeClr val="tx1">
                    <a:lumMod val="75000"/>
                    <a:lumOff val="25000"/>
                  </a:schemeClr>
                </a:solidFill>
                <a:latin typeface="Roboto Condensed Bold Italics"/>
                <a:ea typeface="Roboto Condensed Bold Italics"/>
              </a:rPr>
              <a:t> </a:t>
            </a:r>
            <a:r>
              <a:rPr lang="en-US" sz="3999" dirty="0" err="1">
                <a:solidFill>
                  <a:schemeClr val="tx1">
                    <a:lumMod val="75000"/>
                    <a:lumOff val="25000"/>
                  </a:schemeClr>
                </a:solidFill>
                <a:latin typeface="Roboto Condensed Bold Italics"/>
                <a:ea typeface="Roboto Condensed Bold Italics"/>
              </a:rPr>
              <a:t>tố</a:t>
            </a:r>
            <a:r>
              <a:rPr lang="en-US" sz="3999" dirty="0">
                <a:solidFill>
                  <a:schemeClr val="tx1">
                    <a:lumMod val="75000"/>
                    <a:lumOff val="25000"/>
                  </a:schemeClr>
                </a:solidFill>
                <a:latin typeface="Roboto Condensed Bold Italics"/>
                <a:ea typeface="Roboto Condensed Bold Italics"/>
              </a:rPr>
              <a:t> </a:t>
            </a:r>
            <a:r>
              <a:rPr lang="en-US" sz="3999" dirty="0" err="1">
                <a:solidFill>
                  <a:schemeClr val="tx1">
                    <a:lumMod val="75000"/>
                    <a:lumOff val="25000"/>
                  </a:schemeClr>
                </a:solidFill>
                <a:latin typeface="Roboto Condensed Bold Italics"/>
                <a:ea typeface="Roboto Condensed Bold Italics"/>
              </a:rPr>
              <a:t>kì</a:t>
            </a:r>
            <a:r>
              <a:rPr lang="en-US" sz="3999" dirty="0">
                <a:solidFill>
                  <a:schemeClr val="tx1">
                    <a:lumMod val="75000"/>
                    <a:lumOff val="25000"/>
                  </a:schemeClr>
                </a:solidFill>
                <a:latin typeface="Roboto Condensed Bold Italics"/>
                <a:ea typeface="Roboto Condensed Bold Italics"/>
              </a:rPr>
              <a:t> </a:t>
            </a:r>
            <a:r>
              <a:rPr lang="en-US" sz="3999" dirty="0" err="1">
                <a:solidFill>
                  <a:schemeClr val="tx1">
                    <a:lumMod val="75000"/>
                    <a:lumOff val="25000"/>
                  </a:schemeClr>
                </a:solidFill>
                <a:latin typeface="Roboto Condensed Bold Italics"/>
                <a:ea typeface="Roboto Condensed Bold Italics"/>
              </a:rPr>
              <a:t>ảo</a:t>
            </a:r>
            <a:r>
              <a:rPr lang="en-US" sz="3999" dirty="0">
                <a:solidFill>
                  <a:schemeClr val="tx1">
                    <a:lumMod val="75000"/>
                    <a:lumOff val="25000"/>
                  </a:schemeClr>
                </a:solidFill>
                <a:latin typeface="Roboto Condensed Bold Italics"/>
                <a:ea typeface="Roboto Condensed Bold Italics"/>
              </a:rPr>
              <a:t> </a:t>
            </a:r>
            <a:r>
              <a:rPr lang="en-US" sz="3999" dirty="0" err="1">
                <a:solidFill>
                  <a:schemeClr val="tx1">
                    <a:lumMod val="75000"/>
                    <a:lumOff val="25000"/>
                  </a:schemeClr>
                </a:solidFill>
                <a:latin typeface="Roboto Condensed Bold Italics"/>
                <a:ea typeface="Roboto Condensed Bold Italics"/>
              </a:rPr>
              <a:t>trong</a:t>
            </a:r>
            <a:r>
              <a:rPr lang="en-US" sz="3999" dirty="0">
                <a:solidFill>
                  <a:schemeClr val="tx1">
                    <a:lumMod val="75000"/>
                    <a:lumOff val="25000"/>
                  </a:schemeClr>
                </a:solidFill>
                <a:latin typeface="Roboto Condensed Bold Italics"/>
                <a:ea typeface="Roboto Condensed Bold Italics"/>
              </a:rPr>
              <a:t> </a:t>
            </a:r>
            <a:r>
              <a:rPr lang="en-US" sz="3999" dirty="0" err="1">
                <a:solidFill>
                  <a:schemeClr val="tx1">
                    <a:lumMod val="75000"/>
                    <a:lumOff val="25000"/>
                  </a:schemeClr>
                </a:solidFill>
                <a:latin typeface="Roboto Condensed Bold Italics"/>
                <a:ea typeface="Roboto Condensed Bold Italics"/>
              </a:rPr>
              <a:t>truyện</a:t>
            </a:r>
            <a:r>
              <a:rPr lang="en-US" sz="3999" dirty="0">
                <a:solidFill>
                  <a:srgbClr val="8E5F56"/>
                </a:solidFill>
                <a:latin typeface="Roboto Condensed"/>
              </a:rPr>
              <a:t> </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4325743" y="5077140"/>
            <a:ext cx="5385440" cy="6418264"/>
          </a:xfrm>
          <a:custGeom>
            <a:avLst/>
            <a:gdLst/>
            <a:ahLst/>
            <a:cxnLst/>
            <a:rect l="l" t="t" r="r" b="b"/>
            <a:pathLst>
              <a:path w="5385440" h="6418264">
                <a:moveTo>
                  <a:pt x="0" y="0"/>
                </a:moveTo>
                <a:lnTo>
                  <a:pt x="5385440" y="0"/>
                </a:lnTo>
                <a:lnTo>
                  <a:pt x="5385440" y="6418264"/>
                </a:lnTo>
                <a:lnTo>
                  <a:pt x="0" y="6418264"/>
                </a:lnTo>
                <a:lnTo>
                  <a:pt x="0" y="0"/>
                </a:lnTo>
                <a:close/>
              </a:path>
            </a:pathLst>
          </a:custGeom>
          <a:blipFill>
            <a:blip r:embed="rId3"/>
            <a:stretch>
              <a:fillRect/>
            </a:stretch>
          </a:blipFill>
        </p:spPr>
        <p:txBody>
          <a:bodyPr/>
          <a:lstStyle/>
          <a:p>
            <a:endParaRPr lang="en-US"/>
          </a:p>
        </p:txBody>
      </p:sp>
      <p:sp>
        <p:nvSpPr>
          <p:cNvPr id="4" name="Freeform 4"/>
          <p:cNvSpPr/>
          <p:nvPr/>
        </p:nvSpPr>
        <p:spPr>
          <a:xfrm>
            <a:off x="10444659" y="-235515"/>
            <a:ext cx="3700672" cy="1605167"/>
          </a:xfrm>
          <a:custGeom>
            <a:avLst/>
            <a:gdLst/>
            <a:ahLst/>
            <a:cxnLst/>
            <a:rect l="l" t="t" r="r" b="b"/>
            <a:pathLst>
              <a:path w="3700672" h="1605167">
                <a:moveTo>
                  <a:pt x="0" y="0"/>
                </a:moveTo>
                <a:lnTo>
                  <a:pt x="3700672" y="0"/>
                </a:lnTo>
                <a:lnTo>
                  <a:pt x="3700672" y="1605167"/>
                </a:lnTo>
                <a:lnTo>
                  <a:pt x="0" y="16051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680659" y="256497"/>
            <a:ext cx="14430107" cy="2112010"/>
          </a:xfrm>
          <a:prstGeom prst="rect">
            <a:avLst/>
          </a:prstGeom>
        </p:spPr>
        <p:txBody>
          <a:bodyPr lIns="0" tIns="0" rIns="0" bIns="0" rtlCol="0" anchor="t">
            <a:spAutoFit/>
          </a:bodyPr>
          <a:lstStyle/>
          <a:p>
            <a:pPr algn="l">
              <a:lnSpc>
                <a:spcPts val="8539"/>
              </a:lnSpc>
            </a:pPr>
            <a:r>
              <a:rPr lang="en-US" sz="6099">
                <a:solidFill>
                  <a:srgbClr val="8E5F56"/>
                </a:solidFill>
                <a:latin typeface="Fraunces Bold"/>
              </a:rPr>
              <a:t>3. KHÁM PHÁ VĂN BẢN</a:t>
            </a:r>
          </a:p>
          <a:p>
            <a:pPr algn="ctr">
              <a:lnSpc>
                <a:spcPts val="8539"/>
              </a:lnSpc>
            </a:pPr>
            <a:endParaRPr lang="en-US" sz="6099">
              <a:solidFill>
                <a:srgbClr val="8E5F56"/>
              </a:solidFill>
              <a:latin typeface="Fraunces Bold"/>
            </a:endParaRPr>
          </a:p>
        </p:txBody>
      </p:sp>
      <p:sp>
        <p:nvSpPr>
          <p:cNvPr id="6" name="TextBox 6"/>
          <p:cNvSpPr txBox="1"/>
          <p:nvPr/>
        </p:nvSpPr>
        <p:spPr>
          <a:xfrm>
            <a:off x="680659" y="1749569"/>
            <a:ext cx="17369758" cy="4385816"/>
          </a:xfrm>
          <a:prstGeom prst="rect">
            <a:avLst/>
          </a:prstGeom>
        </p:spPr>
        <p:txBody>
          <a:bodyPr lIns="0" tIns="0" rIns="0" bIns="0" rtlCol="0" anchor="t">
            <a:spAutoFit/>
          </a:bodyPr>
          <a:lstStyle/>
          <a:p>
            <a:pPr algn="ctr">
              <a:lnSpc>
                <a:spcPts val="6579"/>
              </a:lnSpc>
              <a:spcBef>
                <a:spcPct val="0"/>
              </a:spcBef>
            </a:pPr>
            <a:r>
              <a:rPr lang="en-US" sz="4699" dirty="0">
                <a:solidFill>
                  <a:srgbClr val="8E5F56"/>
                </a:solidFill>
                <a:latin typeface="Roboto Condensed Bold"/>
              </a:rPr>
              <a:t>NHIỆM VỤ TRÊN LỚP: CÁC NHÓM BÁO CÁO SẢN PHẨM </a:t>
            </a:r>
          </a:p>
          <a:p>
            <a:pPr algn="just">
              <a:lnSpc>
                <a:spcPts val="5599"/>
              </a:lnSpc>
              <a:spcBef>
                <a:spcPct val="0"/>
              </a:spcBef>
            </a:pP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Thời</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gian</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chuẩn</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bị</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báo</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cáo</a:t>
            </a:r>
            <a:r>
              <a:rPr lang="en-US" sz="3999" dirty="0">
                <a:solidFill>
                  <a:schemeClr val="tx1">
                    <a:lumMod val="75000"/>
                    <a:lumOff val="25000"/>
                  </a:schemeClr>
                </a:solidFill>
                <a:latin typeface="Roboto Condensed"/>
              </a:rPr>
              <a:t>: 5 </a:t>
            </a:r>
            <a:r>
              <a:rPr lang="en-US" sz="3999" dirty="0" err="1">
                <a:solidFill>
                  <a:schemeClr val="tx1">
                    <a:lumMod val="75000"/>
                    <a:lumOff val="25000"/>
                  </a:schemeClr>
                </a:solidFill>
                <a:latin typeface="Roboto Condensed"/>
              </a:rPr>
              <a:t>phút</a:t>
            </a:r>
            <a:endParaRPr lang="en-US" sz="3999" dirty="0">
              <a:solidFill>
                <a:schemeClr val="tx1">
                  <a:lumMod val="75000"/>
                  <a:lumOff val="25000"/>
                </a:schemeClr>
              </a:solidFill>
              <a:latin typeface="Roboto Condensed"/>
            </a:endParaRPr>
          </a:p>
          <a:p>
            <a:pPr algn="just">
              <a:lnSpc>
                <a:spcPts val="5599"/>
              </a:lnSpc>
              <a:spcBef>
                <a:spcPct val="0"/>
              </a:spcBef>
            </a:pP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Thời</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gian</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báo</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cáo</a:t>
            </a:r>
            <a:r>
              <a:rPr lang="en-US" sz="3999" dirty="0">
                <a:solidFill>
                  <a:schemeClr val="tx1">
                    <a:lumMod val="75000"/>
                    <a:lumOff val="25000"/>
                  </a:schemeClr>
                </a:solidFill>
                <a:latin typeface="Roboto Condensed"/>
              </a:rPr>
              <a:t>: 4 </a:t>
            </a:r>
            <a:r>
              <a:rPr lang="en-US" sz="3999" dirty="0" err="1">
                <a:solidFill>
                  <a:schemeClr val="tx1">
                    <a:lumMod val="75000"/>
                    <a:lumOff val="25000"/>
                  </a:schemeClr>
                </a:solidFill>
                <a:latin typeface="Roboto Condensed"/>
              </a:rPr>
              <a:t>phút</a:t>
            </a:r>
            <a:r>
              <a:rPr lang="en-US" sz="3999" dirty="0">
                <a:solidFill>
                  <a:schemeClr val="tx1">
                    <a:lumMod val="75000"/>
                    <a:lumOff val="25000"/>
                  </a:schemeClr>
                </a:solidFill>
                <a:latin typeface="Roboto Condensed"/>
              </a:rPr>
              <a:t> / </a:t>
            </a:r>
            <a:r>
              <a:rPr lang="en-US" sz="3999" dirty="0" err="1">
                <a:solidFill>
                  <a:schemeClr val="tx1">
                    <a:lumMod val="75000"/>
                    <a:lumOff val="25000"/>
                  </a:schemeClr>
                </a:solidFill>
                <a:latin typeface="Roboto Condensed"/>
              </a:rPr>
              <a:t>nhóm</a:t>
            </a:r>
            <a:endParaRPr lang="en-US" sz="3999" dirty="0">
              <a:solidFill>
                <a:schemeClr val="tx1">
                  <a:lumMod val="75000"/>
                  <a:lumOff val="25000"/>
                </a:schemeClr>
              </a:solidFill>
              <a:latin typeface="Roboto Condensed"/>
            </a:endParaRPr>
          </a:p>
          <a:p>
            <a:pPr algn="just">
              <a:lnSpc>
                <a:spcPts val="5599"/>
              </a:lnSpc>
              <a:spcBef>
                <a:spcPct val="0"/>
              </a:spcBef>
            </a:pP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Thời</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gian</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nhận</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xét</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và</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đặt</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câu</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hỏi</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cho</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nhóm</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báo</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cáo</a:t>
            </a:r>
            <a:r>
              <a:rPr lang="en-US" sz="3999" dirty="0">
                <a:solidFill>
                  <a:schemeClr val="tx1">
                    <a:lumMod val="75000"/>
                    <a:lumOff val="25000"/>
                  </a:schemeClr>
                </a:solidFill>
                <a:latin typeface="Roboto Condensed"/>
              </a:rPr>
              <a:t>: 4 </a:t>
            </a:r>
            <a:r>
              <a:rPr lang="en-US" sz="3999" dirty="0" err="1">
                <a:solidFill>
                  <a:schemeClr val="tx1">
                    <a:lumMod val="75000"/>
                    <a:lumOff val="25000"/>
                  </a:schemeClr>
                </a:solidFill>
                <a:latin typeface="Roboto Condensed"/>
              </a:rPr>
              <a:t>phút</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mỗi</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nhóm</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được</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đặt</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tối</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đa</a:t>
            </a:r>
            <a:r>
              <a:rPr lang="en-US" sz="3999" dirty="0">
                <a:solidFill>
                  <a:schemeClr val="tx1">
                    <a:lumMod val="75000"/>
                    <a:lumOff val="25000"/>
                  </a:schemeClr>
                </a:solidFill>
                <a:latin typeface="Roboto Condensed"/>
              </a:rPr>
              <a:t> 1 </a:t>
            </a:r>
            <a:r>
              <a:rPr lang="en-US" sz="3999" dirty="0" err="1">
                <a:solidFill>
                  <a:schemeClr val="tx1">
                    <a:lumMod val="75000"/>
                    <a:lumOff val="25000"/>
                  </a:schemeClr>
                </a:solidFill>
                <a:latin typeface="Roboto Condensed"/>
              </a:rPr>
              <a:t>câu</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hỏi</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cho</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nhóm</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báo</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cáo</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trường</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hợp</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có</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nhóm</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bỏ</a:t>
            </a:r>
            <a:r>
              <a:rPr lang="en-US" sz="3999" dirty="0">
                <a:solidFill>
                  <a:schemeClr val="tx1">
                    <a:lumMod val="75000"/>
                    <a:lumOff val="25000"/>
                  </a:schemeClr>
                </a:solidFill>
                <a:latin typeface="Roboto Condensed"/>
              </a:rPr>
              <a:t> qua </a:t>
            </a:r>
            <a:r>
              <a:rPr lang="en-US" sz="3999" dirty="0" err="1">
                <a:solidFill>
                  <a:schemeClr val="tx1">
                    <a:lumMod val="75000"/>
                    <a:lumOff val="25000"/>
                  </a:schemeClr>
                </a:solidFill>
                <a:latin typeface="Roboto Condensed"/>
              </a:rPr>
              <a:t>quyền</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được</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hỏi</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thì</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nhóm</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khác</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mới</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có</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cơ</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hội</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hỏi</a:t>
            </a:r>
            <a:r>
              <a:rPr lang="en-US" sz="3999" dirty="0">
                <a:solidFill>
                  <a:schemeClr val="tx1">
                    <a:lumMod val="75000"/>
                    <a:lumOff val="25000"/>
                  </a:schemeClr>
                </a:solidFill>
                <a:latin typeface="Roboto Condensed"/>
              </a:rPr>
              <a:t> 2 </a:t>
            </a:r>
            <a:r>
              <a:rPr lang="en-US" sz="3999" dirty="0" err="1">
                <a:solidFill>
                  <a:schemeClr val="tx1">
                    <a:lumMod val="75000"/>
                    <a:lumOff val="25000"/>
                  </a:schemeClr>
                </a:solidFill>
                <a:latin typeface="Roboto Condensed"/>
              </a:rPr>
              <a:t>câu</a:t>
            </a:r>
            <a:r>
              <a:rPr lang="en-US" sz="3999" dirty="0">
                <a:solidFill>
                  <a:schemeClr val="tx1">
                    <a:lumMod val="75000"/>
                    <a:lumOff val="25000"/>
                  </a:schemeClr>
                </a:solidFill>
                <a:latin typeface="Roboto Condensed"/>
              </a:rPr>
              <a:t>)</a:t>
            </a:r>
          </a:p>
        </p:txBody>
      </p:sp>
      <p:sp>
        <p:nvSpPr>
          <p:cNvPr id="7" name="TextBox 7"/>
          <p:cNvSpPr txBox="1"/>
          <p:nvPr/>
        </p:nvSpPr>
        <p:spPr>
          <a:xfrm>
            <a:off x="680659" y="5594918"/>
            <a:ext cx="15038515" cy="4255076"/>
          </a:xfrm>
          <a:prstGeom prst="rect">
            <a:avLst/>
          </a:prstGeom>
        </p:spPr>
        <p:txBody>
          <a:bodyPr lIns="0" tIns="0" rIns="0" bIns="0" rtlCol="0" anchor="t">
            <a:spAutoFit/>
          </a:bodyPr>
          <a:lstStyle/>
          <a:p>
            <a:pPr algn="ctr">
              <a:lnSpc>
                <a:spcPts val="5599"/>
              </a:lnSpc>
              <a:spcBef>
                <a:spcPct val="0"/>
              </a:spcBef>
            </a:pPr>
            <a:endParaRPr dirty="0">
              <a:solidFill>
                <a:schemeClr val="tx1">
                  <a:lumMod val="75000"/>
                  <a:lumOff val="25000"/>
                </a:schemeClr>
              </a:solidFill>
            </a:endParaRPr>
          </a:p>
          <a:p>
            <a:pPr algn="just">
              <a:lnSpc>
                <a:spcPts val="5599"/>
              </a:lnSpc>
              <a:spcBef>
                <a:spcPct val="0"/>
              </a:spcBef>
            </a:pPr>
            <a:r>
              <a:rPr lang="en-US" sz="3999" dirty="0">
                <a:solidFill>
                  <a:schemeClr val="tx1">
                    <a:lumMod val="75000"/>
                    <a:lumOff val="25000"/>
                  </a:schemeClr>
                </a:solidFill>
                <a:ea typeface="Roboto Condensed"/>
              </a:rPr>
              <a:t>✔ </a:t>
            </a:r>
            <a:r>
              <a:rPr lang="en-US" sz="3999" dirty="0" err="1">
                <a:solidFill>
                  <a:schemeClr val="tx1">
                    <a:lumMod val="75000"/>
                    <a:lumOff val="25000"/>
                  </a:schemeClr>
                </a:solidFill>
                <a:latin typeface="Roboto Condensed Italics"/>
              </a:rPr>
              <a:t>Nhóm</a:t>
            </a:r>
            <a:r>
              <a:rPr lang="en-US" sz="3999" dirty="0">
                <a:solidFill>
                  <a:schemeClr val="tx1">
                    <a:lumMod val="75000"/>
                    <a:lumOff val="25000"/>
                  </a:schemeClr>
                </a:solidFill>
                <a:latin typeface="Roboto Condensed Italics"/>
              </a:rPr>
              <a:t> 1: </a:t>
            </a:r>
            <a:r>
              <a:rPr lang="en-US" sz="3999" dirty="0" err="1">
                <a:solidFill>
                  <a:schemeClr val="tx1">
                    <a:lumMod val="75000"/>
                    <a:lumOff val="25000"/>
                  </a:schemeClr>
                </a:solidFill>
                <a:latin typeface="Roboto Condensed Italics"/>
              </a:rPr>
              <a:t>Tìm</a:t>
            </a:r>
            <a:r>
              <a:rPr lang="en-US" sz="3999" dirty="0">
                <a:solidFill>
                  <a:schemeClr val="tx1">
                    <a:lumMod val="75000"/>
                    <a:lumOff val="25000"/>
                  </a:schemeClr>
                </a:solidFill>
                <a:latin typeface="Roboto Condensed Italics"/>
              </a:rPr>
              <a:t> </a:t>
            </a:r>
            <a:r>
              <a:rPr lang="en-US" sz="3999" dirty="0" err="1">
                <a:solidFill>
                  <a:schemeClr val="tx1">
                    <a:lumMod val="75000"/>
                    <a:lumOff val="25000"/>
                  </a:schemeClr>
                </a:solidFill>
                <a:latin typeface="Roboto Condensed Italics"/>
              </a:rPr>
              <a:t>hiểu</a:t>
            </a:r>
            <a:r>
              <a:rPr lang="en-US" sz="3999" dirty="0">
                <a:solidFill>
                  <a:schemeClr val="tx1">
                    <a:lumMod val="75000"/>
                    <a:lumOff val="25000"/>
                  </a:schemeClr>
                </a:solidFill>
                <a:latin typeface="Roboto Condensed Italics"/>
              </a:rPr>
              <a:t> </a:t>
            </a:r>
            <a:r>
              <a:rPr lang="en-US" sz="3999" dirty="0" err="1">
                <a:solidFill>
                  <a:schemeClr val="tx1">
                    <a:lumMod val="75000"/>
                    <a:lumOff val="25000"/>
                  </a:schemeClr>
                </a:solidFill>
                <a:latin typeface="Roboto Condensed Italics"/>
              </a:rPr>
              <a:t>chung</a:t>
            </a:r>
            <a:r>
              <a:rPr lang="en-US" sz="3999" dirty="0">
                <a:solidFill>
                  <a:schemeClr val="tx1">
                    <a:lumMod val="75000"/>
                    <a:lumOff val="25000"/>
                  </a:schemeClr>
                </a:solidFill>
                <a:latin typeface="Roboto Condensed Italics"/>
              </a:rPr>
              <a:t> </a:t>
            </a:r>
            <a:r>
              <a:rPr lang="en-US" sz="3999" dirty="0" err="1">
                <a:solidFill>
                  <a:schemeClr val="tx1">
                    <a:lumMod val="75000"/>
                    <a:lumOff val="25000"/>
                  </a:schemeClr>
                </a:solidFill>
                <a:latin typeface="Roboto Condensed Italics"/>
              </a:rPr>
              <a:t>về</a:t>
            </a:r>
            <a:r>
              <a:rPr lang="en-US" sz="3999" dirty="0">
                <a:solidFill>
                  <a:schemeClr val="tx1">
                    <a:lumMod val="75000"/>
                    <a:lumOff val="25000"/>
                  </a:schemeClr>
                </a:solidFill>
                <a:latin typeface="Roboto Condensed Italics"/>
              </a:rPr>
              <a:t> </a:t>
            </a:r>
            <a:r>
              <a:rPr lang="en-US" sz="3999" dirty="0" err="1">
                <a:solidFill>
                  <a:schemeClr val="tx1">
                    <a:lumMod val="75000"/>
                    <a:lumOff val="25000"/>
                  </a:schemeClr>
                </a:solidFill>
                <a:latin typeface="Roboto Condensed Italics"/>
              </a:rPr>
              <a:t>tác</a:t>
            </a:r>
            <a:r>
              <a:rPr lang="en-US" sz="3999" dirty="0">
                <a:solidFill>
                  <a:schemeClr val="tx1">
                    <a:lumMod val="75000"/>
                    <a:lumOff val="25000"/>
                  </a:schemeClr>
                </a:solidFill>
                <a:latin typeface="Roboto Condensed Italics"/>
              </a:rPr>
              <a:t> </a:t>
            </a:r>
            <a:r>
              <a:rPr lang="en-US" sz="3999" dirty="0" err="1">
                <a:solidFill>
                  <a:schemeClr val="tx1">
                    <a:lumMod val="75000"/>
                    <a:lumOff val="25000"/>
                  </a:schemeClr>
                </a:solidFill>
                <a:latin typeface="Roboto Condensed Italics"/>
              </a:rPr>
              <a:t>giả</a:t>
            </a:r>
            <a:r>
              <a:rPr lang="en-US" sz="3999" dirty="0">
                <a:solidFill>
                  <a:schemeClr val="tx1">
                    <a:lumMod val="75000"/>
                    <a:lumOff val="25000"/>
                  </a:schemeClr>
                </a:solidFill>
                <a:latin typeface="Roboto Condensed Italics"/>
              </a:rPr>
              <a:t> </a:t>
            </a:r>
            <a:r>
              <a:rPr lang="en-US" sz="3999" dirty="0" err="1">
                <a:solidFill>
                  <a:schemeClr val="tx1">
                    <a:lumMod val="75000"/>
                    <a:lumOff val="25000"/>
                  </a:schemeClr>
                </a:solidFill>
                <a:latin typeface="Roboto Condensed Italics"/>
              </a:rPr>
              <a:t>Nguyễn</a:t>
            </a:r>
            <a:r>
              <a:rPr lang="en-US" sz="3999" dirty="0">
                <a:solidFill>
                  <a:schemeClr val="tx1">
                    <a:lumMod val="75000"/>
                    <a:lumOff val="25000"/>
                  </a:schemeClr>
                </a:solidFill>
                <a:latin typeface="Roboto Condensed Italics"/>
              </a:rPr>
              <a:t> </a:t>
            </a:r>
            <a:r>
              <a:rPr lang="en-US" sz="3999" dirty="0" err="1">
                <a:solidFill>
                  <a:schemeClr val="tx1">
                    <a:lumMod val="75000"/>
                    <a:lumOff val="25000"/>
                  </a:schemeClr>
                </a:solidFill>
                <a:latin typeface="Roboto Condensed Italics"/>
              </a:rPr>
              <a:t>Dữ</a:t>
            </a:r>
            <a:r>
              <a:rPr lang="en-US" sz="3999" dirty="0">
                <a:solidFill>
                  <a:schemeClr val="tx1">
                    <a:lumMod val="75000"/>
                    <a:lumOff val="25000"/>
                  </a:schemeClr>
                </a:solidFill>
                <a:latin typeface="Roboto Condensed Italics"/>
              </a:rPr>
              <a:t>, </a:t>
            </a:r>
            <a:r>
              <a:rPr lang="en-US" sz="3999" dirty="0" err="1">
                <a:solidFill>
                  <a:schemeClr val="tx1">
                    <a:lumMod val="75000"/>
                    <a:lumOff val="25000"/>
                  </a:schemeClr>
                </a:solidFill>
                <a:latin typeface="Roboto Condensed Italics"/>
              </a:rPr>
              <a:t>tác</a:t>
            </a:r>
            <a:r>
              <a:rPr lang="en-US" sz="3999" dirty="0">
                <a:solidFill>
                  <a:schemeClr val="tx1">
                    <a:lumMod val="75000"/>
                    <a:lumOff val="25000"/>
                  </a:schemeClr>
                </a:solidFill>
                <a:latin typeface="Roboto Condensed Italics"/>
              </a:rPr>
              <a:t> </a:t>
            </a:r>
            <a:r>
              <a:rPr lang="en-US" sz="3999" dirty="0" err="1">
                <a:solidFill>
                  <a:schemeClr val="tx1">
                    <a:lumMod val="75000"/>
                    <a:lumOff val="25000"/>
                  </a:schemeClr>
                </a:solidFill>
                <a:latin typeface="Roboto Condensed Italics"/>
              </a:rPr>
              <a:t>phẩm</a:t>
            </a:r>
            <a:r>
              <a:rPr lang="en-US" sz="3999" dirty="0">
                <a:solidFill>
                  <a:schemeClr val="tx1">
                    <a:lumMod val="75000"/>
                    <a:lumOff val="25000"/>
                  </a:schemeClr>
                </a:solidFill>
                <a:latin typeface="Roboto Condensed Italics"/>
              </a:rPr>
              <a:t> </a:t>
            </a:r>
            <a:r>
              <a:rPr lang="en-US" sz="3999" dirty="0" err="1">
                <a:solidFill>
                  <a:schemeClr val="tx1">
                    <a:lumMod val="75000"/>
                    <a:lumOff val="25000"/>
                  </a:schemeClr>
                </a:solidFill>
                <a:latin typeface="Roboto Condensed Italics"/>
              </a:rPr>
              <a:t>Truyền</a:t>
            </a:r>
            <a:r>
              <a:rPr lang="en-US" sz="3999" dirty="0">
                <a:solidFill>
                  <a:schemeClr val="tx1">
                    <a:lumMod val="75000"/>
                    <a:lumOff val="25000"/>
                  </a:schemeClr>
                </a:solidFill>
                <a:latin typeface="Roboto Condensed Italics"/>
              </a:rPr>
              <a:t> </a:t>
            </a:r>
            <a:r>
              <a:rPr lang="en-US" sz="3999" dirty="0" err="1">
                <a:solidFill>
                  <a:schemeClr val="tx1">
                    <a:lumMod val="75000"/>
                    <a:lumOff val="25000"/>
                  </a:schemeClr>
                </a:solidFill>
                <a:latin typeface="Roboto Condensed Italics"/>
              </a:rPr>
              <a:t>kì</a:t>
            </a:r>
            <a:r>
              <a:rPr lang="en-US" sz="3999" dirty="0">
                <a:solidFill>
                  <a:schemeClr val="tx1">
                    <a:lumMod val="75000"/>
                    <a:lumOff val="25000"/>
                  </a:schemeClr>
                </a:solidFill>
                <a:latin typeface="Roboto Condensed Italics"/>
              </a:rPr>
              <a:t> </a:t>
            </a:r>
            <a:r>
              <a:rPr lang="en-US" sz="3999" dirty="0" err="1">
                <a:solidFill>
                  <a:schemeClr val="tx1">
                    <a:lumMod val="75000"/>
                    <a:lumOff val="25000"/>
                  </a:schemeClr>
                </a:solidFill>
                <a:latin typeface="Roboto Condensed Italics"/>
              </a:rPr>
              <a:t>mạn</a:t>
            </a:r>
            <a:r>
              <a:rPr lang="en-US" sz="3999" dirty="0">
                <a:solidFill>
                  <a:schemeClr val="tx1">
                    <a:lumMod val="75000"/>
                    <a:lumOff val="25000"/>
                  </a:schemeClr>
                </a:solidFill>
                <a:latin typeface="Roboto Condensed Italics"/>
              </a:rPr>
              <a:t> </a:t>
            </a:r>
            <a:r>
              <a:rPr lang="en-US" sz="3999" dirty="0" err="1">
                <a:solidFill>
                  <a:schemeClr val="tx1">
                    <a:lumMod val="75000"/>
                    <a:lumOff val="25000"/>
                  </a:schemeClr>
                </a:solidFill>
                <a:latin typeface="Roboto Condensed Italics"/>
              </a:rPr>
              <a:t>lục</a:t>
            </a:r>
            <a:r>
              <a:rPr lang="en-US" sz="3999" dirty="0">
                <a:solidFill>
                  <a:schemeClr val="tx1">
                    <a:lumMod val="75000"/>
                    <a:lumOff val="25000"/>
                  </a:schemeClr>
                </a:solidFill>
                <a:latin typeface="Roboto Condensed Italics"/>
              </a:rPr>
              <a:t>, </a:t>
            </a:r>
            <a:r>
              <a:rPr lang="en-US" sz="3999" dirty="0" err="1">
                <a:solidFill>
                  <a:schemeClr val="tx1">
                    <a:lumMod val="75000"/>
                    <a:lumOff val="25000"/>
                  </a:schemeClr>
                </a:solidFill>
                <a:latin typeface="Roboto Condensed Italics"/>
              </a:rPr>
              <a:t>truyện</a:t>
            </a:r>
            <a:r>
              <a:rPr lang="en-US" sz="3999" dirty="0">
                <a:solidFill>
                  <a:schemeClr val="tx1">
                    <a:lumMod val="75000"/>
                    <a:lumOff val="25000"/>
                  </a:schemeClr>
                </a:solidFill>
                <a:latin typeface="Roboto Condensed Italics"/>
              </a:rPr>
              <a:t> “</a:t>
            </a:r>
            <a:r>
              <a:rPr lang="en-US" sz="3999" dirty="0" err="1">
                <a:solidFill>
                  <a:schemeClr val="tx1">
                    <a:lumMod val="75000"/>
                    <a:lumOff val="25000"/>
                  </a:schemeClr>
                </a:solidFill>
                <a:latin typeface="Roboto Condensed Italics"/>
              </a:rPr>
              <a:t>Chuyện</a:t>
            </a:r>
            <a:r>
              <a:rPr lang="en-US" sz="3999" dirty="0">
                <a:solidFill>
                  <a:schemeClr val="tx1">
                    <a:lumMod val="75000"/>
                    <a:lumOff val="25000"/>
                  </a:schemeClr>
                </a:solidFill>
                <a:latin typeface="Roboto Condensed Italics"/>
              </a:rPr>
              <a:t> </a:t>
            </a:r>
            <a:r>
              <a:rPr lang="en-US" sz="3999" dirty="0" err="1">
                <a:solidFill>
                  <a:schemeClr val="tx1">
                    <a:lumMod val="75000"/>
                    <a:lumOff val="25000"/>
                  </a:schemeClr>
                </a:solidFill>
                <a:latin typeface="Roboto Condensed Italics"/>
              </a:rPr>
              <a:t>người</a:t>
            </a:r>
            <a:r>
              <a:rPr lang="en-US" sz="3999" dirty="0">
                <a:solidFill>
                  <a:schemeClr val="tx1">
                    <a:lumMod val="75000"/>
                    <a:lumOff val="25000"/>
                  </a:schemeClr>
                </a:solidFill>
                <a:latin typeface="Roboto Condensed Italics"/>
              </a:rPr>
              <a:t> con </a:t>
            </a:r>
            <a:r>
              <a:rPr lang="en-US" sz="3999" dirty="0" err="1">
                <a:solidFill>
                  <a:schemeClr val="tx1">
                    <a:lumMod val="75000"/>
                    <a:lumOff val="25000"/>
                  </a:schemeClr>
                </a:solidFill>
                <a:latin typeface="Roboto Condensed Italics"/>
              </a:rPr>
              <a:t>gái</a:t>
            </a:r>
            <a:r>
              <a:rPr lang="en-US" sz="3999" dirty="0">
                <a:solidFill>
                  <a:schemeClr val="tx1">
                    <a:lumMod val="75000"/>
                    <a:lumOff val="25000"/>
                  </a:schemeClr>
                </a:solidFill>
                <a:latin typeface="Roboto Condensed Italics"/>
              </a:rPr>
              <a:t> Nam </a:t>
            </a:r>
            <a:r>
              <a:rPr lang="en-US" sz="3999" dirty="0" err="1">
                <a:solidFill>
                  <a:schemeClr val="tx1">
                    <a:lumMod val="75000"/>
                    <a:lumOff val="25000"/>
                  </a:schemeClr>
                </a:solidFill>
                <a:latin typeface="Roboto Condensed Italics"/>
              </a:rPr>
              <a:t>Xương</a:t>
            </a:r>
            <a:r>
              <a:rPr lang="en-US" sz="3999" dirty="0">
                <a:solidFill>
                  <a:schemeClr val="tx1">
                    <a:lumMod val="75000"/>
                    <a:lumOff val="25000"/>
                  </a:schemeClr>
                </a:solidFill>
                <a:latin typeface="Roboto Condensed Italics"/>
              </a:rPr>
              <a:t>”</a:t>
            </a:r>
          </a:p>
          <a:p>
            <a:pPr algn="just">
              <a:lnSpc>
                <a:spcPts val="5599"/>
              </a:lnSpc>
              <a:spcBef>
                <a:spcPct val="0"/>
              </a:spcBef>
            </a:pPr>
            <a:r>
              <a:rPr lang="en-US" sz="3999" dirty="0">
                <a:solidFill>
                  <a:schemeClr val="tx1">
                    <a:lumMod val="75000"/>
                    <a:lumOff val="25000"/>
                  </a:schemeClr>
                </a:solidFill>
                <a:ea typeface="Roboto Condensed"/>
              </a:rPr>
              <a:t>✔ </a:t>
            </a:r>
            <a:r>
              <a:rPr lang="en-US" sz="3999" dirty="0" err="1">
                <a:solidFill>
                  <a:schemeClr val="tx1">
                    <a:lumMod val="75000"/>
                    <a:lumOff val="25000"/>
                  </a:schemeClr>
                </a:solidFill>
                <a:latin typeface="Roboto Condensed Italics"/>
              </a:rPr>
              <a:t>Nhóm</a:t>
            </a:r>
            <a:r>
              <a:rPr lang="en-US" sz="3999" dirty="0">
                <a:solidFill>
                  <a:schemeClr val="tx1">
                    <a:lumMod val="75000"/>
                    <a:lumOff val="25000"/>
                  </a:schemeClr>
                </a:solidFill>
                <a:latin typeface="Roboto Condensed Italics"/>
              </a:rPr>
              <a:t> 2: </a:t>
            </a:r>
            <a:r>
              <a:rPr lang="en-US" sz="3999" dirty="0" err="1">
                <a:solidFill>
                  <a:schemeClr val="tx1">
                    <a:lumMod val="75000"/>
                    <a:lumOff val="25000"/>
                  </a:schemeClr>
                </a:solidFill>
                <a:latin typeface="Roboto Condensed Italics"/>
              </a:rPr>
              <a:t>Tìm</a:t>
            </a:r>
            <a:r>
              <a:rPr lang="en-US" sz="3999" dirty="0">
                <a:solidFill>
                  <a:schemeClr val="tx1">
                    <a:lumMod val="75000"/>
                    <a:lumOff val="25000"/>
                  </a:schemeClr>
                </a:solidFill>
                <a:latin typeface="Roboto Condensed Italics"/>
              </a:rPr>
              <a:t> </a:t>
            </a:r>
            <a:r>
              <a:rPr lang="en-US" sz="3999" dirty="0" err="1">
                <a:solidFill>
                  <a:schemeClr val="tx1">
                    <a:lumMod val="75000"/>
                    <a:lumOff val="25000"/>
                  </a:schemeClr>
                </a:solidFill>
                <a:latin typeface="Roboto Condensed Italics"/>
              </a:rPr>
              <a:t>hiểu</a:t>
            </a:r>
            <a:r>
              <a:rPr lang="en-US" sz="3999" dirty="0">
                <a:solidFill>
                  <a:schemeClr val="tx1">
                    <a:lumMod val="75000"/>
                    <a:lumOff val="25000"/>
                  </a:schemeClr>
                </a:solidFill>
                <a:latin typeface="Roboto Condensed Italics"/>
              </a:rPr>
              <a:t> </a:t>
            </a:r>
            <a:r>
              <a:rPr lang="en-US" sz="3999" dirty="0" err="1">
                <a:solidFill>
                  <a:schemeClr val="tx1">
                    <a:lumMod val="75000"/>
                    <a:lumOff val="25000"/>
                  </a:schemeClr>
                </a:solidFill>
                <a:latin typeface="Roboto Condensed Italics"/>
              </a:rPr>
              <a:t>cốt</a:t>
            </a:r>
            <a:r>
              <a:rPr lang="en-US" sz="3999" dirty="0">
                <a:solidFill>
                  <a:schemeClr val="tx1">
                    <a:lumMod val="75000"/>
                    <a:lumOff val="25000"/>
                  </a:schemeClr>
                </a:solidFill>
                <a:latin typeface="Roboto Condensed Italics"/>
              </a:rPr>
              <a:t> </a:t>
            </a:r>
            <a:r>
              <a:rPr lang="en-US" sz="3999" dirty="0" err="1">
                <a:solidFill>
                  <a:schemeClr val="tx1">
                    <a:lumMod val="75000"/>
                    <a:lumOff val="25000"/>
                  </a:schemeClr>
                </a:solidFill>
                <a:latin typeface="Roboto Condensed Italics"/>
              </a:rPr>
              <a:t>truyện</a:t>
            </a:r>
            <a:r>
              <a:rPr lang="en-US" sz="3999" dirty="0">
                <a:solidFill>
                  <a:schemeClr val="tx1">
                    <a:lumMod val="75000"/>
                    <a:lumOff val="25000"/>
                  </a:schemeClr>
                </a:solidFill>
                <a:latin typeface="Roboto Condensed Italics"/>
              </a:rPr>
              <a:t> </a:t>
            </a:r>
            <a:r>
              <a:rPr lang="en-US" sz="3999" dirty="0" err="1">
                <a:solidFill>
                  <a:schemeClr val="tx1">
                    <a:lumMod val="75000"/>
                    <a:lumOff val="25000"/>
                  </a:schemeClr>
                </a:solidFill>
                <a:latin typeface="Roboto Condensed Italics"/>
              </a:rPr>
              <a:t>và</a:t>
            </a:r>
            <a:r>
              <a:rPr lang="en-US" sz="3999" dirty="0">
                <a:solidFill>
                  <a:schemeClr val="tx1">
                    <a:lumMod val="75000"/>
                    <a:lumOff val="25000"/>
                  </a:schemeClr>
                </a:solidFill>
                <a:latin typeface="Roboto Condensed Italics"/>
              </a:rPr>
              <a:t> </a:t>
            </a:r>
            <a:r>
              <a:rPr lang="en-US" sz="3999" dirty="0" err="1">
                <a:solidFill>
                  <a:schemeClr val="tx1">
                    <a:lumMod val="75000"/>
                    <a:lumOff val="25000"/>
                  </a:schemeClr>
                </a:solidFill>
                <a:latin typeface="Roboto Condensed Italics"/>
              </a:rPr>
              <a:t>ngôi</a:t>
            </a:r>
            <a:r>
              <a:rPr lang="en-US" sz="3999" dirty="0">
                <a:solidFill>
                  <a:schemeClr val="tx1">
                    <a:lumMod val="75000"/>
                    <a:lumOff val="25000"/>
                  </a:schemeClr>
                </a:solidFill>
                <a:latin typeface="Roboto Condensed Italics"/>
              </a:rPr>
              <a:t> </a:t>
            </a:r>
            <a:r>
              <a:rPr lang="en-US" sz="3999" dirty="0" err="1">
                <a:solidFill>
                  <a:schemeClr val="tx1">
                    <a:lumMod val="75000"/>
                    <a:lumOff val="25000"/>
                  </a:schemeClr>
                </a:solidFill>
                <a:latin typeface="Roboto Condensed Italics"/>
              </a:rPr>
              <a:t>kể</a:t>
            </a:r>
            <a:r>
              <a:rPr lang="en-US" sz="3999" dirty="0">
                <a:solidFill>
                  <a:schemeClr val="tx1">
                    <a:lumMod val="75000"/>
                    <a:lumOff val="25000"/>
                  </a:schemeClr>
                </a:solidFill>
                <a:latin typeface="Roboto Condensed Italics"/>
              </a:rPr>
              <a:t> </a:t>
            </a:r>
          </a:p>
          <a:p>
            <a:pPr algn="just">
              <a:lnSpc>
                <a:spcPts val="5599"/>
              </a:lnSpc>
              <a:spcBef>
                <a:spcPct val="0"/>
              </a:spcBef>
            </a:pPr>
            <a:r>
              <a:rPr lang="en-US" sz="3999" dirty="0">
                <a:solidFill>
                  <a:schemeClr val="tx1">
                    <a:lumMod val="75000"/>
                    <a:lumOff val="25000"/>
                  </a:schemeClr>
                </a:solidFill>
                <a:latin typeface="Roboto Condensed Italics"/>
                <a:ea typeface="Roboto Condensed Italics"/>
              </a:rPr>
              <a:t>✔ </a:t>
            </a:r>
            <a:r>
              <a:rPr lang="en-US" sz="3999" dirty="0" err="1">
                <a:solidFill>
                  <a:schemeClr val="tx1">
                    <a:lumMod val="75000"/>
                    <a:lumOff val="25000"/>
                  </a:schemeClr>
                </a:solidFill>
                <a:latin typeface="Roboto Condensed Italics"/>
                <a:ea typeface="Roboto Condensed Italics"/>
              </a:rPr>
              <a:t>Nhóm</a:t>
            </a:r>
            <a:r>
              <a:rPr lang="en-US" sz="3999" dirty="0">
                <a:solidFill>
                  <a:schemeClr val="tx1">
                    <a:lumMod val="75000"/>
                    <a:lumOff val="25000"/>
                  </a:schemeClr>
                </a:solidFill>
                <a:latin typeface="Roboto Condensed Italics"/>
                <a:ea typeface="Roboto Condensed Italics"/>
              </a:rPr>
              <a:t> 3: </a:t>
            </a:r>
            <a:r>
              <a:rPr lang="en-US" sz="3999" dirty="0" err="1">
                <a:solidFill>
                  <a:schemeClr val="tx1">
                    <a:lumMod val="75000"/>
                    <a:lumOff val="25000"/>
                  </a:schemeClr>
                </a:solidFill>
                <a:latin typeface="Roboto Condensed Italics"/>
                <a:ea typeface="Roboto Condensed Italics"/>
              </a:rPr>
              <a:t>Tìm</a:t>
            </a:r>
            <a:r>
              <a:rPr lang="en-US" sz="3999" dirty="0">
                <a:solidFill>
                  <a:schemeClr val="tx1">
                    <a:lumMod val="75000"/>
                    <a:lumOff val="25000"/>
                  </a:schemeClr>
                </a:solidFill>
                <a:latin typeface="Roboto Condensed Italics"/>
                <a:ea typeface="Roboto Condensed Italics"/>
              </a:rPr>
              <a:t> </a:t>
            </a:r>
            <a:r>
              <a:rPr lang="en-US" sz="3999" dirty="0" err="1">
                <a:solidFill>
                  <a:schemeClr val="tx1">
                    <a:lumMod val="75000"/>
                    <a:lumOff val="25000"/>
                  </a:schemeClr>
                </a:solidFill>
                <a:latin typeface="Roboto Condensed Italics"/>
                <a:ea typeface="Roboto Condensed Italics"/>
              </a:rPr>
              <a:t>hiểu</a:t>
            </a:r>
            <a:r>
              <a:rPr lang="en-US" sz="3999" dirty="0">
                <a:solidFill>
                  <a:schemeClr val="tx1">
                    <a:lumMod val="75000"/>
                    <a:lumOff val="25000"/>
                  </a:schemeClr>
                </a:solidFill>
                <a:latin typeface="Roboto Condensed Italics"/>
                <a:ea typeface="Roboto Condensed Italics"/>
              </a:rPr>
              <a:t> </a:t>
            </a:r>
            <a:r>
              <a:rPr lang="en-US" sz="3999" dirty="0" err="1">
                <a:solidFill>
                  <a:schemeClr val="tx1">
                    <a:lumMod val="75000"/>
                    <a:lumOff val="25000"/>
                  </a:schemeClr>
                </a:solidFill>
                <a:latin typeface="Roboto Condensed Italics"/>
                <a:ea typeface="Roboto Condensed Italics"/>
              </a:rPr>
              <a:t>về</a:t>
            </a:r>
            <a:r>
              <a:rPr lang="en-US" sz="3999" dirty="0">
                <a:solidFill>
                  <a:schemeClr val="tx1">
                    <a:lumMod val="75000"/>
                    <a:lumOff val="25000"/>
                  </a:schemeClr>
                </a:solidFill>
                <a:latin typeface="Roboto Condensed Italics"/>
                <a:ea typeface="Roboto Condensed Italics"/>
              </a:rPr>
              <a:t> </a:t>
            </a:r>
            <a:r>
              <a:rPr lang="en-US" sz="3999" dirty="0" err="1">
                <a:solidFill>
                  <a:schemeClr val="tx1">
                    <a:lumMod val="75000"/>
                    <a:lumOff val="25000"/>
                  </a:schemeClr>
                </a:solidFill>
                <a:latin typeface="Roboto Condensed Italics"/>
                <a:ea typeface="Roboto Condensed Italics"/>
              </a:rPr>
              <a:t>nhân</a:t>
            </a:r>
            <a:r>
              <a:rPr lang="en-US" sz="3999" dirty="0">
                <a:solidFill>
                  <a:schemeClr val="tx1">
                    <a:lumMod val="75000"/>
                    <a:lumOff val="25000"/>
                  </a:schemeClr>
                </a:solidFill>
                <a:latin typeface="Roboto Condensed Italics"/>
                <a:ea typeface="Roboto Condensed Italics"/>
              </a:rPr>
              <a:t> </a:t>
            </a:r>
            <a:r>
              <a:rPr lang="en-US" sz="3999" dirty="0" err="1">
                <a:solidFill>
                  <a:schemeClr val="tx1">
                    <a:lumMod val="75000"/>
                    <a:lumOff val="25000"/>
                  </a:schemeClr>
                </a:solidFill>
                <a:latin typeface="Roboto Condensed Italics"/>
                <a:ea typeface="Roboto Condensed Italics"/>
              </a:rPr>
              <a:t>vật</a:t>
            </a:r>
            <a:r>
              <a:rPr lang="en-US" sz="3999" dirty="0">
                <a:solidFill>
                  <a:schemeClr val="tx1">
                    <a:lumMod val="75000"/>
                    <a:lumOff val="25000"/>
                  </a:schemeClr>
                </a:solidFill>
                <a:latin typeface="Roboto Condensed Italics"/>
                <a:ea typeface="Roboto Condensed Italics"/>
              </a:rPr>
              <a:t> Vũ </a:t>
            </a:r>
            <a:r>
              <a:rPr lang="en-US" sz="3999" dirty="0" err="1">
                <a:solidFill>
                  <a:schemeClr val="tx1">
                    <a:lumMod val="75000"/>
                    <a:lumOff val="25000"/>
                  </a:schemeClr>
                </a:solidFill>
                <a:latin typeface="Roboto Condensed Italics"/>
                <a:ea typeface="Roboto Condensed Italics"/>
              </a:rPr>
              <a:t>Nương</a:t>
            </a:r>
            <a:endParaRPr lang="en-US" sz="3999" dirty="0">
              <a:solidFill>
                <a:schemeClr val="tx1">
                  <a:lumMod val="75000"/>
                  <a:lumOff val="25000"/>
                </a:schemeClr>
              </a:solidFill>
              <a:latin typeface="Roboto Condensed Italics"/>
              <a:ea typeface="Roboto Condensed Italics"/>
            </a:endParaRPr>
          </a:p>
          <a:p>
            <a:pPr algn="just">
              <a:lnSpc>
                <a:spcPts val="5599"/>
              </a:lnSpc>
              <a:spcBef>
                <a:spcPct val="0"/>
              </a:spcBef>
            </a:pPr>
            <a:r>
              <a:rPr lang="en-US" sz="3999" dirty="0">
                <a:solidFill>
                  <a:schemeClr val="tx1">
                    <a:lumMod val="75000"/>
                    <a:lumOff val="25000"/>
                  </a:schemeClr>
                </a:solidFill>
                <a:latin typeface="Roboto Condensed Italics"/>
                <a:ea typeface="Roboto Condensed Italics"/>
              </a:rPr>
              <a:t>✔ </a:t>
            </a:r>
            <a:r>
              <a:rPr lang="en-US" sz="3999" dirty="0" err="1">
                <a:solidFill>
                  <a:schemeClr val="tx1">
                    <a:lumMod val="75000"/>
                    <a:lumOff val="25000"/>
                  </a:schemeClr>
                </a:solidFill>
                <a:latin typeface="Roboto Condensed Italics"/>
                <a:ea typeface="Roboto Condensed Italics"/>
              </a:rPr>
              <a:t>Nhóm</a:t>
            </a:r>
            <a:r>
              <a:rPr lang="en-US" sz="3999" dirty="0">
                <a:solidFill>
                  <a:schemeClr val="tx1">
                    <a:lumMod val="75000"/>
                    <a:lumOff val="25000"/>
                  </a:schemeClr>
                </a:solidFill>
                <a:latin typeface="Roboto Condensed Italics"/>
                <a:ea typeface="Roboto Condensed Italics"/>
              </a:rPr>
              <a:t> 4: </a:t>
            </a:r>
            <a:r>
              <a:rPr lang="en-US" sz="3999" dirty="0" err="1">
                <a:solidFill>
                  <a:schemeClr val="tx1">
                    <a:lumMod val="75000"/>
                    <a:lumOff val="25000"/>
                  </a:schemeClr>
                </a:solidFill>
                <a:latin typeface="Roboto Condensed Italics"/>
                <a:ea typeface="Roboto Condensed Italics"/>
              </a:rPr>
              <a:t>Tìm</a:t>
            </a:r>
            <a:r>
              <a:rPr lang="en-US" sz="3999" dirty="0">
                <a:solidFill>
                  <a:schemeClr val="tx1">
                    <a:lumMod val="75000"/>
                    <a:lumOff val="25000"/>
                  </a:schemeClr>
                </a:solidFill>
                <a:latin typeface="Roboto Condensed Italics"/>
                <a:ea typeface="Roboto Condensed Italics"/>
              </a:rPr>
              <a:t> </a:t>
            </a:r>
            <a:r>
              <a:rPr lang="en-US" sz="3999" dirty="0" err="1">
                <a:solidFill>
                  <a:schemeClr val="tx1">
                    <a:lumMod val="75000"/>
                    <a:lumOff val="25000"/>
                  </a:schemeClr>
                </a:solidFill>
                <a:latin typeface="Roboto Condensed Italics"/>
                <a:ea typeface="Roboto Condensed Italics"/>
              </a:rPr>
              <a:t>hiểu</a:t>
            </a:r>
            <a:r>
              <a:rPr lang="en-US" sz="3999" dirty="0">
                <a:solidFill>
                  <a:schemeClr val="tx1">
                    <a:lumMod val="75000"/>
                    <a:lumOff val="25000"/>
                  </a:schemeClr>
                </a:solidFill>
                <a:latin typeface="Roboto Condensed Italics"/>
                <a:ea typeface="Roboto Condensed Italics"/>
              </a:rPr>
              <a:t> </a:t>
            </a:r>
            <a:r>
              <a:rPr lang="en-US" sz="3999" dirty="0" err="1">
                <a:solidFill>
                  <a:schemeClr val="tx1">
                    <a:lumMod val="75000"/>
                    <a:lumOff val="25000"/>
                  </a:schemeClr>
                </a:solidFill>
                <a:latin typeface="Roboto Condensed Italics"/>
                <a:ea typeface="Roboto Condensed Italics"/>
              </a:rPr>
              <a:t>về</a:t>
            </a:r>
            <a:r>
              <a:rPr lang="en-US" sz="3999" dirty="0">
                <a:solidFill>
                  <a:schemeClr val="tx1">
                    <a:lumMod val="75000"/>
                    <a:lumOff val="25000"/>
                  </a:schemeClr>
                </a:solidFill>
                <a:latin typeface="Roboto Condensed Italics"/>
                <a:ea typeface="Roboto Condensed Italics"/>
              </a:rPr>
              <a:t> </a:t>
            </a:r>
            <a:r>
              <a:rPr lang="en-US" sz="3999" dirty="0" err="1">
                <a:solidFill>
                  <a:schemeClr val="tx1">
                    <a:lumMod val="75000"/>
                    <a:lumOff val="25000"/>
                  </a:schemeClr>
                </a:solidFill>
                <a:latin typeface="Roboto Condensed Italics"/>
                <a:ea typeface="Roboto Condensed Italics"/>
              </a:rPr>
              <a:t>nhân</a:t>
            </a:r>
            <a:r>
              <a:rPr lang="en-US" sz="3999" dirty="0">
                <a:solidFill>
                  <a:schemeClr val="tx1">
                    <a:lumMod val="75000"/>
                    <a:lumOff val="25000"/>
                  </a:schemeClr>
                </a:solidFill>
                <a:latin typeface="Roboto Condensed Italics"/>
                <a:ea typeface="Roboto Condensed Italics"/>
              </a:rPr>
              <a:t> </a:t>
            </a:r>
            <a:r>
              <a:rPr lang="en-US" sz="3999" dirty="0" err="1">
                <a:solidFill>
                  <a:schemeClr val="tx1">
                    <a:lumMod val="75000"/>
                    <a:lumOff val="25000"/>
                  </a:schemeClr>
                </a:solidFill>
                <a:latin typeface="Roboto Condensed Italics"/>
                <a:ea typeface="Roboto Condensed Italics"/>
              </a:rPr>
              <a:t>vật</a:t>
            </a:r>
            <a:r>
              <a:rPr lang="en-US" sz="3999" dirty="0">
                <a:solidFill>
                  <a:schemeClr val="tx1">
                    <a:lumMod val="75000"/>
                    <a:lumOff val="25000"/>
                  </a:schemeClr>
                </a:solidFill>
                <a:latin typeface="Roboto Condensed Italics"/>
                <a:ea typeface="Roboto Condensed Italics"/>
              </a:rPr>
              <a:t> </a:t>
            </a:r>
            <a:r>
              <a:rPr lang="en-US" sz="3999" dirty="0" err="1">
                <a:solidFill>
                  <a:schemeClr val="tx1">
                    <a:lumMod val="75000"/>
                    <a:lumOff val="25000"/>
                  </a:schemeClr>
                </a:solidFill>
                <a:latin typeface="Roboto Condensed Italics"/>
                <a:ea typeface="Roboto Condensed Italics"/>
              </a:rPr>
              <a:t>Trương</a:t>
            </a:r>
            <a:r>
              <a:rPr lang="en-US" sz="3999" dirty="0">
                <a:solidFill>
                  <a:schemeClr val="tx1">
                    <a:lumMod val="75000"/>
                    <a:lumOff val="25000"/>
                  </a:schemeClr>
                </a:solidFill>
                <a:latin typeface="Roboto Condensed Italics"/>
                <a:ea typeface="Roboto Condensed Italics"/>
              </a:rPr>
              <a:t> Sinh </a:t>
            </a:r>
            <a:r>
              <a:rPr lang="en-US" sz="3999" dirty="0" err="1">
                <a:solidFill>
                  <a:schemeClr val="tx1">
                    <a:lumMod val="75000"/>
                    <a:lumOff val="25000"/>
                  </a:schemeClr>
                </a:solidFill>
                <a:latin typeface="Roboto Condensed Italics"/>
                <a:ea typeface="Roboto Condensed Italics"/>
              </a:rPr>
              <a:t>và</a:t>
            </a:r>
            <a:r>
              <a:rPr lang="en-US" sz="3999" dirty="0">
                <a:solidFill>
                  <a:schemeClr val="tx1">
                    <a:lumMod val="75000"/>
                    <a:lumOff val="25000"/>
                  </a:schemeClr>
                </a:solidFill>
                <a:latin typeface="Roboto Condensed Italics"/>
                <a:ea typeface="Roboto Condensed Italics"/>
              </a:rPr>
              <a:t> </a:t>
            </a:r>
            <a:r>
              <a:rPr lang="en-US" sz="3999" dirty="0" err="1">
                <a:solidFill>
                  <a:schemeClr val="tx1">
                    <a:lumMod val="75000"/>
                    <a:lumOff val="25000"/>
                  </a:schemeClr>
                </a:solidFill>
                <a:latin typeface="Roboto Condensed Italics"/>
                <a:ea typeface="Roboto Condensed Italics"/>
              </a:rPr>
              <a:t>yếu</a:t>
            </a:r>
            <a:r>
              <a:rPr lang="en-US" sz="3999" dirty="0">
                <a:solidFill>
                  <a:schemeClr val="tx1">
                    <a:lumMod val="75000"/>
                    <a:lumOff val="25000"/>
                  </a:schemeClr>
                </a:solidFill>
                <a:latin typeface="Roboto Condensed Italics"/>
                <a:ea typeface="Roboto Condensed Italics"/>
              </a:rPr>
              <a:t> </a:t>
            </a:r>
            <a:r>
              <a:rPr lang="en-US" sz="3999" dirty="0" err="1">
                <a:solidFill>
                  <a:schemeClr val="tx1">
                    <a:lumMod val="75000"/>
                    <a:lumOff val="25000"/>
                  </a:schemeClr>
                </a:solidFill>
                <a:latin typeface="Roboto Condensed Italics"/>
                <a:ea typeface="Roboto Condensed Italics"/>
              </a:rPr>
              <a:t>tố</a:t>
            </a:r>
            <a:r>
              <a:rPr lang="en-US" sz="3999" dirty="0">
                <a:solidFill>
                  <a:schemeClr val="tx1">
                    <a:lumMod val="75000"/>
                    <a:lumOff val="25000"/>
                  </a:schemeClr>
                </a:solidFill>
                <a:latin typeface="Roboto Condensed Italics"/>
                <a:ea typeface="Roboto Condensed Italics"/>
              </a:rPr>
              <a:t> </a:t>
            </a:r>
            <a:r>
              <a:rPr lang="en-US" sz="3999" dirty="0" err="1">
                <a:solidFill>
                  <a:schemeClr val="tx1">
                    <a:lumMod val="75000"/>
                    <a:lumOff val="25000"/>
                  </a:schemeClr>
                </a:solidFill>
                <a:latin typeface="Roboto Condensed Italics"/>
                <a:ea typeface="Roboto Condensed Italics"/>
              </a:rPr>
              <a:t>kì</a:t>
            </a:r>
            <a:r>
              <a:rPr lang="en-US" sz="3999" dirty="0">
                <a:solidFill>
                  <a:schemeClr val="tx1">
                    <a:lumMod val="75000"/>
                    <a:lumOff val="25000"/>
                  </a:schemeClr>
                </a:solidFill>
                <a:latin typeface="Roboto Condensed Italics"/>
                <a:ea typeface="Roboto Condensed Italics"/>
              </a:rPr>
              <a:t> </a:t>
            </a:r>
            <a:r>
              <a:rPr lang="en-US" sz="3999" dirty="0" err="1">
                <a:solidFill>
                  <a:schemeClr val="tx1">
                    <a:lumMod val="75000"/>
                    <a:lumOff val="25000"/>
                  </a:schemeClr>
                </a:solidFill>
                <a:latin typeface="Roboto Condensed Italics"/>
                <a:ea typeface="Roboto Condensed Italics"/>
              </a:rPr>
              <a:t>ảo</a:t>
            </a:r>
            <a:r>
              <a:rPr lang="en-US" sz="3999" dirty="0">
                <a:solidFill>
                  <a:schemeClr val="tx1">
                    <a:lumMod val="75000"/>
                    <a:lumOff val="25000"/>
                  </a:schemeClr>
                </a:solidFill>
                <a:latin typeface="Roboto Condensed Italics"/>
                <a:ea typeface="Roboto Condensed Italics"/>
              </a:rPr>
              <a:t> </a:t>
            </a:r>
            <a:r>
              <a:rPr lang="en-US" sz="3999" dirty="0" err="1">
                <a:solidFill>
                  <a:schemeClr val="tx1">
                    <a:lumMod val="75000"/>
                    <a:lumOff val="25000"/>
                  </a:schemeClr>
                </a:solidFill>
                <a:latin typeface="Roboto Condensed Italics"/>
                <a:ea typeface="Roboto Condensed Italics"/>
              </a:rPr>
              <a:t>trong</a:t>
            </a:r>
            <a:r>
              <a:rPr lang="en-US" sz="3999" dirty="0">
                <a:solidFill>
                  <a:schemeClr val="tx1">
                    <a:lumMod val="75000"/>
                    <a:lumOff val="25000"/>
                  </a:schemeClr>
                </a:solidFill>
                <a:latin typeface="Roboto Condensed Italics"/>
                <a:ea typeface="Roboto Condensed Italics"/>
              </a:rPr>
              <a:t> </a:t>
            </a:r>
            <a:r>
              <a:rPr lang="en-US" sz="3999" dirty="0" err="1">
                <a:solidFill>
                  <a:schemeClr val="tx1">
                    <a:lumMod val="75000"/>
                    <a:lumOff val="25000"/>
                  </a:schemeClr>
                </a:solidFill>
                <a:latin typeface="Roboto Condensed Italics"/>
                <a:ea typeface="Roboto Condensed Italics"/>
              </a:rPr>
              <a:t>truyện</a:t>
            </a:r>
            <a:r>
              <a:rPr lang="en-US" sz="3999" dirty="0">
                <a:solidFill>
                  <a:schemeClr val="tx1">
                    <a:lumMod val="75000"/>
                    <a:lumOff val="25000"/>
                  </a:schemeClr>
                </a:solidFill>
                <a:latin typeface="Roboto Condensed"/>
              </a:rPr>
              <a:t> </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0444659" y="-235515"/>
            <a:ext cx="3700672" cy="1605167"/>
          </a:xfrm>
          <a:custGeom>
            <a:avLst/>
            <a:gdLst/>
            <a:ahLst/>
            <a:cxnLst/>
            <a:rect l="l" t="t" r="r" b="b"/>
            <a:pathLst>
              <a:path w="3700672" h="1605167">
                <a:moveTo>
                  <a:pt x="0" y="0"/>
                </a:moveTo>
                <a:lnTo>
                  <a:pt x="3700672" y="0"/>
                </a:lnTo>
                <a:lnTo>
                  <a:pt x="3700672" y="1605167"/>
                </a:lnTo>
                <a:lnTo>
                  <a:pt x="0" y="16051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aphicFrame>
        <p:nvGraphicFramePr>
          <p:cNvPr id="4" name="Table 4"/>
          <p:cNvGraphicFramePr>
            <a:graphicFrameLocks noGrp="1"/>
          </p:cNvGraphicFramePr>
          <p:nvPr>
            <p:extLst>
              <p:ext uri="{D42A27DB-BD31-4B8C-83A1-F6EECF244321}">
                <p14:modId xmlns:p14="http://schemas.microsoft.com/office/powerpoint/2010/main" val="2266976371"/>
              </p:ext>
            </p:extLst>
          </p:nvPr>
        </p:nvGraphicFramePr>
        <p:xfrm>
          <a:off x="568419" y="1847850"/>
          <a:ext cx="17151161" cy="8210548"/>
        </p:xfrm>
        <a:graphic>
          <a:graphicData uri="http://schemas.openxmlformats.org/drawingml/2006/table">
            <a:tbl>
              <a:tblPr/>
              <a:tblGrid>
                <a:gridCol w="1638086">
                  <a:extLst>
                    <a:ext uri="{9D8B030D-6E8A-4147-A177-3AD203B41FA5}">
                      <a16:colId xmlns:a16="http://schemas.microsoft.com/office/drawing/2014/main" val="20000"/>
                    </a:ext>
                  </a:extLst>
                </a:gridCol>
                <a:gridCol w="2422983">
                  <a:extLst>
                    <a:ext uri="{9D8B030D-6E8A-4147-A177-3AD203B41FA5}">
                      <a16:colId xmlns:a16="http://schemas.microsoft.com/office/drawing/2014/main" val="20001"/>
                    </a:ext>
                  </a:extLst>
                </a:gridCol>
                <a:gridCol w="2565692">
                  <a:extLst>
                    <a:ext uri="{9D8B030D-6E8A-4147-A177-3AD203B41FA5}">
                      <a16:colId xmlns:a16="http://schemas.microsoft.com/office/drawing/2014/main" val="20002"/>
                    </a:ext>
                  </a:extLst>
                </a:gridCol>
                <a:gridCol w="2472085">
                  <a:extLst>
                    <a:ext uri="{9D8B030D-6E8A-4147-A177-3AD203B41FA5}">
                      <a16:colId xmlns:a16="http://schemas.microsoft.com/office/drawing/2014/main" val="20003"/>
                    </a:ext>
                  </a:extLst>
                </a:gridCol>
                <a:gridCol w="2773942">
                  <a:extLst>
                    <a:ext uri="{9D8B030D-6E8A-4147-A177-3AD203B41FA5}">
                      <a16:colId xmlns:a16="http://schemas.microsoft.com/office/drawing/2014/main" val="20004"/>
                    </a:ext>
                  </a:extLst>
                </a:gridCol>
                <a:gridCol w="2818901">
                  <a:extLst>
                    <a:ext uri="{9D8B030D-6E8A-4147-A177-3AD203B41FA5}">
                      <a16:colId xmlns:a16="http://schemas.microsoft.com/office/drawing/2014/main" val="20005"/>
                    </a:ext>
                  </a:extLst>
                </a:gridCol>
                <a:gridCol w="2459472">
                  <a:extLst>
                    <a:ext uri="{9D8B030D-6E8A-4147-A177-3AD203B41FA5}">
                      <a16:colId xmlns:a16="http://schemas.microsoft.com/office/drawing/2014/main" val="20006"/>
                    </a:ext>
                  </a:extLst>
                </a:gridCol>
              </a:tblGrid>
              <a:tr h="906979">
                <a:tc rowSpan="3">
                  <a:txBody>
                    <a:bodyPr/>
                    <a:lstStyle/>
                    <a:p>
                      <a:pPr algn="ctr">
                        <a:lnSpc>
                          <a:spcPts val="4931"/>
                        </a:lnSpc>
                        <a:defRPr/>
                      </a:pPr>
                      <a:endParaRPr lang="en-US" sz="1100" b="1" dirty="0">
                        <a:solidFill>
                          <a:schemeClr val="tx1">
                            <a:lumMod val="75000"/>
                            <a:lumOff val="25000"/>
                          </a:schemeClr>
                        </a:solidFill>
                      </a:endParaRPr>
                    </a:p>
                    <a:p>
                      <a:pPr algn="ctr">
                        <a:lnSpc>
                          <a:spcPts val="4931"/>
                        </a:lnSpc>
                      </a:pPr>
                      <a:r>
                        <a:rPr lang="en-US" sz="3793" b="1" dirty="0">
                          <a:solidFill>
                            <a:schemeClr val="tx1">
                              <a:lumMod val="75000"/>
                              <a:lumOff val="25000"/>
                            </a:schemeClr>
                          </a:solidFill>
                          <a:latin typeface="Roboto Condensed"/>
                        </a:rPr>
                        <a:t>  </a:t>
                      </a:r>
                      <a:r>
                        <a:rPr lang="en-US" sz="3793" b="1" dirty="0" err="1">
                          <a:solidFill>
                            <a:schemeClr val="tx1">
                              <a:lumMod val="75000"/>
                              <a:lumOff val="25000"/>
                            </a:schemeClr>
                          </a:solidFill>
                          <a:latin typeface="Roboto Condensed"/>
                        </a:rPr>
                        <a:t>Nhóm</a:t>
                      </a:r>
                      <a:endParaRPr lang="en-US" sz="3793" b="1" dirty="0">
                        <a:solidFill>
                          <a:schemeClr val="tx1">
                            <a:lumMod val="75000"/>
                            <a:lumOff val="25000"/>
                          </a:schemeClr>
                        </a:solidFill>
                        <a:latin typeface="Roboto Condensed"/>
                      </a:endParaRPr>
                    </a:p>
                    <a:p>
                      <a:pPr algn="ctr">
                        <a:lnSpc>
                          <a:spcPts val="4931"/>
                        </a:lnSpc>
                      </a:pPr>
                      <a:r>
                        <a:rPr lang="en-US" sz="3793" b="1" dirty="0">
                          <a:solidFill>
                            <a:schemeClr val="tx1">
                              <a:lumMod val="75000"/>
                              <a:lumOff val="25000"/>
                            </a:schemeClr>
                          </a:solidFill>
                          <a:latin typeface="Roboto Condensed"/>
                        </a:rPr>
                        <a:t>  </a:t>
                      </a: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5">
                  <a:txBody>
                    <a:bodyPr/>
                    <a:lstStyle/>
                    <a:p>
                      <a:pPr algn="ctr">
                        <a:lnSpc>
                          <a:spcPts val="4931"/>
                        </a:lnSpc>
                        <a:defRPr/>
                      </a:pPr>
                      <a:r>
                        <a:rPr lang="en-US" sz="3793" b="1">
                          <a:solidFill>
                            <a:schemeClr val="tx1">
                              <a:lumMod val="75000"/>
                              <a:lumOff val="25000"/>
                            </a:schemeClr>
                          </a:solidFill>
                          <a:latin typeface="Roboto Condensed"/>
                        </a:rPr>
                        <a:t> Tiêu chí chấm điểm hoạt động nhóm  </a:t>
                      </a:r>
                      <a:endParaRPr lang="en-US" sz="1100" b="1">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ctr">
                        <a:lnSpc>
                          <a:spcPts val="4931"/>
                        </a:lnSpc>
                        <a:defRPr/>
                      </a:pPr>
                      <a:r>
                        <a:rPr lang="en-US" sz="3793">
                          <a:solidFill>
                            <a:srgbClr val="000000"/>
                          </a:solidFill>
                          <a:latin typeface="Roboto Condensed"/>
                        </a:rPr>
                        <a:t> Tiêu chí chấm điểm hoạt động nhóm  </a:t>
                      </a:r>
                      <a:endParaRPr lang="en-US" sz="1100"/>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ctr">
                        <a:lnSpc>
                          <a:spcPts val="4931"/>
                        </a:lnSpc>
                        <a:defRPr/>
                      </a:pPr>
                      <a:r>
                        <a:rPr lang="en-US" sz="3793">
                          <a:solidFill>
                            <a:srgbClr val="000000"/>
                          </a:solidFill>
                          <a:latin typeface="Roboto Condensed"/>
                        </a:rPr>
                        <a:t> Tiêu chí chấm điểm hoạt động nhóm  </a:t>
                      </a:r>
                      <a:endParaRPr lang="en-US" sz="1100"/>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ctr">
                        <a:lnSpc>
                          <a:spcPts val="4931"/>
                        </a:lnSpc>
                        <a:defRPr/>
                      </a:pPr>
                      <a:r>
                        <a:rPr lang="en-US" sz="3793">
                          <a:solidFill>
                            <a:srgbClr val="000000"/>
                          </a:solidFill>
                          <a:latin typeface="Roboto Condensed"/>
                        </a:rPr>
                        <a:t> Tiêu chí chấm điểm hoạt động nhóm  </a:t>
                      </a:r>
                      <a:endParaRPr lang="en-US" sz="1100"/>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ctr">
                        <a:lnSpc>
                          <a:spcPts val="4931"/>
                        </a:lnSpc>
                        <a:defRPr/>
                      </a:pPr>
                      <a:r>
                        <a:rPr lang="en-US" sz="3793">
                          <a:solidFill>
                            <a:srgbClr val="000000"/>
                          </a:solidFill>
                          <a:latin typeface="Roboto Condensed"/>
                        </a:rPr>
                        <a:t> Tiêu chí chấm điểm hoạt động nhóm  </a:t>
                      </a:r>
                      <a:endParaRPr lang="en-US" sz="1100"/>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rowSpan="2">
                  <a:txBody>
                    <a:bodyPr/>
                    <a:lstStyle/>
                    <a:p>
                      <a:pPr algn="ctr">
                        <a:lnSpc>
                          <a:spcPts val="4931"/>
                        </a:lnSpc>
                        <a:defRPr/>
                      </a:pPr>
                      <a:r>
                        <a:rPr lang="en-US" sz="3793" b="1">
                          <a:solidFill>
                            <a:schemeClr val="tx1">
                              <a:lumMod val="75000"/>
                              <a:lumOff val="25000"/>
                            </a:schemeClr>
                          </a:solidFill>
                          <a:latin typeface="Roboto Condensed"/>
                        </a:rPr>
                        <a:t>Điểm thưởng đặt câu hỏi hay  </a:t>
                      </a:r>
                      <a:endParaRPr lang="en-US" sz="1100" b="1">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148109">
                <a:tc vMerge="1">
                  <a:txBody>
                    <a:bodyPr/>
                    <a:lstStyle/>
                    <a:p>
                      <a:pPr algn="ctr">
                        <a:lnSpc>
                          <a:spcPts val="4931"/>
                        </a:lnSpc>
                        <a:defRPr/>
                      </a:pPr>
                      <a:endParaRPr lang="en-US" sz="1100"/>
                    </a:p>
                    <a:p>
                      <a:pPr algn="ctr">
                        <a:lnSpc>
                          <a:spcPts val="4931"/>
                        </a:lnSpc>
                      </a:pPr>
                      <a:r>
                        <a:rPr lang="en-US" sz="3793">
                          <a:solidFill>
                            <a:srgbClr val="000000"/>
                          </a:solidFill>
                          <a:latin typeface="Roboto Condensed"/>
                        </a:rPr>
                        <a:t>  Nhóm</a:t>
                      </a:r>
                    </a:p>
                    <a:p>
                      <a:pPr algn="ctr">
                        <a:lnSpc>
                          <a:spcPts val="4931"/>
                        </a:lnSpc>
                      </a:pPr>
                      <a:r>
                        <a:rPr lang="en-US" sz="3793">
                          <a:solidFill>
                            <a:srgbClr val="000000"/>
                          </a:solidFill>
                          <a:latin typeface="Roboto Condensed"/>
                        </a:rPr>
                        <a:t>  </a:t>
                      </a: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r>
                        <a:rPr lang="en-US" sz="3793" b="1" dirty="0" err="1">
                          <a:solidFill>
                            <a:schemeClr val="tx1">
                              <a:lumMod val="75000"/>
                              <a:lumOff val="25000"/>
                            </a:schemeClr>
                          </a:solidFill>
                          <a:latin typeface="Roboto Condensed"/>
                        </a:rPr>
                        <a:t>Nội</a:t>
                      </a:r>
                      <a:r>
                        <a:rPr lang="en-US" sz="3793" b="1" dirty="0">
                          <a:solidFill>
                            <a:schemeClr val="tx1">
                              <a:lumMod val="75000"/>
                              <a:lumOff val="25000"/>
                            </a:schemeClr>
                          </a:solidFill>
                          <a:latin typeface="Roboto Condensed"/>
                        </a:rPr>
                        <a:t> dung</a:t>
                      </a:r>
                      <a:endParaRPr lang="en-US" sz="1100" b="1" dirty="0">
                        <a:solidFill>
                          <a:schemeClr val="tx1">
                            <a:lumMod val="75000"/>
                            <a:lumOff val="25000"/>
                          </a:schemeClr>
                        </a:solidFill>
                      </a:endParaRPr>
                    </a:p>
                    <a:p>
                      <a:pPr algn="ctr">
                        <a:lnSpc>
                          <a:spcPts val="4931"/>
                        </a:lnSpc>
                      </a:pPr>
                      <a:r>
                        <a:rPr lang="en-US" sz="3793" b="1" dirty="0">
                          <a:solidFill>
                            <a:schemeClr val="tx1">
                              <a:lumMod val="75000"/>
                              <a:lumOff val="25000"/>
                            </a:schemeClr>
                          </a:solidFill>
                          <a:latin typeface="Roboto Condensed"/>
                        </a:rPr>
                        <a:t>  </a:t>
                      </a:r>
                      <a:r>
                        <a:rPr lang="en-US" sz="3793" b="1" dirty="0" err="1">
                          <a:solidFill>
                            <a:schemeClr val="tx1">
                              <a:lumMod val="75000"/>
                              <a:lumOff val="25000"/>
                            </a:schemeClr>
                          </a:solidFill>
                          <a:latin typeface="Roboto Condensed"/>
                        </a:rPr>
                        <a:t>báo</a:t>
                      </a:r>
                      <a:r>
                        <a:rPr lang="en-US" sz="3793" b="1" dirty="0">
                          <a:solidFill>
                            <a:schemeClr val="tx1">
                              <a:lumMod val="75000"/>
                              <a:lumOff val="25000"/>
                            </a:schemeClr>
                          </a:solidFill>
                          <a:latin typeface="Roboto Condensed"/>
                        </a:rPr>
                        <a:t> </a:t>
                      </a:r>
                      <a:r>
                        <a:rPr lang="en-US" sz="3793" b="1" dirty="0" err="1">
                          <a:solidFill>
                            <a:schemeClr val="tx1">
                              <a:lumMod val="75000"/>
                              <a:lumOff val="25000"/>
                            </a:schemeClr>
                          </a:solidFill>
                          <a:latin typeface="Roboto Condensed"/>
                        </a:rPr>
                        <a:t>cáo</a:t>
                      </a:r>
                      <a:r>
                        <a:rPr lang="en-US" sz="3793" b="1" dirty="0">
                          <a:solidFill>
                            <a:schemeClr val="tx1">
                              <a:lumMod val="75000"/>
                              <a:lumOff val="25000"/>
                            </a:schemeClr>
                          </a:solidFill>
                          <a:latin typeface="Roboto Condensed"/>
                        </a:rPr>
                        <a:t>  </a:t>
                      </a: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r>
                        <a:rPr lang="en-US" sz="3793" b="1" dirty="0" err="1">
                          <a:solidFill>
                            <a:schemeClr val="tx1">
                              <a:lumMod val="75000"/>
                              <a:lumOff val="25000"/>
                            </a:schemeClr>
                          </a:solidFill>
                          <a:latin typeface="Roboto Condensed"/>
                        </a:rPr>
                        <a:t>Hình</a:t>
                      </a:r>
                      <a:r>
                        <a:rPr lang="en-US" sz="3793" b="1" dirty="0">
                          <a:solidFill>
                            <a:schemeClr val="tx1">
                              <a:lumMod val="75000"/>
                              <a:lumOff val="25000"/>
                            </a:schemeClr>
                          </a:solidFill>
                          <a:latin typeface="Roboto Condensed"/>
                        </a:rPr>
                        <a:t> </a:t>
                      </a:r>
                      <a:r>
                        <a:rPr lang="en-US" sz="3793" b="1" dirty="0" err="1">
                          <a:solidFill>
                            <a:schemeClr val="tx1">
                              <a:lumMod val="75000"/>
                              <a:lumOff val="25000"/>
                            </a:schemeClr>
                          </a:solidFill>
                          <a:latin typeface="Roboto Condensed"/>
                        </a:rPr>
                        <a:t>thức</a:t>
                      </a:r>
                      <a:endParaRPr lang="en-US" sz="1100" b="1" dirty="0">
                        <a:solidFill>
                          <a:schemeClr val="tx1">
                            <a:lumMod val="75000"/>
                            <a:lumOff val="25000"/>
                          </a:schemeClr>
                        </a:solidFill>
                      </a:endParaRPr>
                    </a:p>
                    <a:p>
                      <a:pPr algn="ctr">
                        <a:lnSpc>
                          <a:spcPts val="4931"/>
                        </a:lnSpc>
                      </a:pPr>
                      <a:r>
                        <a:rPr lang="en-US" sz="3793" b="1" dirty="0">
                          <a:solidFill>
                            <a:schemeClr val="tx1">
                              <a:lumMod val="75000"/>
                              <a:lumOff val="25000"/>
                            </a:schemeClr>
                          </a:solidFill>
                          <a:latin typeface="Roboto Condensed"/>
                        </a:rPr>
                        <a:t>  </a:t>
                      </a:r>
                      <a:r>
                        <a:rPr lang="en-US" sz="3793" b="1" dirty="0" err="1">
                          <a:solidFill>
                            <a:schemeClr val="tx1">
                              <a:lumMod val="75000"/>
                              <a:lumOff val="25000"/>
                            </a:schemeClr>
                          </a:solidFill>
                          <a:latin typeface="Roboto Condensed"/>
                        </a:rPr>
                        <a:t>sản</a:t>
                      </a:r>
                      <a:r>
                        <a:rPr lang="en-US" sz="3793" b="1" dirty="0">
                          <a:solidFill>
                            <a:schemeClr val="tx1">
                              <a:lumMod val="75000"/>
                              <a:lumOff val="25000"/>
                            </a:schemeClr>
                          </a:solidFill>
                          <a:latin typeface="Roboto Condensed"/>
                        </a:rPr>
                        <a:t> </a:t>
                      </a:r>
                      <a:r>
                        <a:rPr lang="en-US" sz="3793" b="1" dirty="0" err="1">
                          <a:solidFill>
                            <a:schemeClr val="tx1">
                              <a:lumMod val="75000"/>
                              <a:lumOff val="25000"/>
                            </a:schemeClr>
                          </a:solidFill>
                          <a:latin typeface="Roboto Condensed"/>
                        </a:rPr>
                        <a:t>phẩm</a:t>
                      </a:r>
                      <a:r>
                        <a:rPr lang="en-US" sz="3793" b="1" dirty="0">
                          <a:solidFill>
                            <a:schemeClr val="tx1">
                              <a:lumMod val="75000"/>
                              <a:lumOff val="25000"/>
                            </a:schemeClr>
                          </a:solidFill>
                          <a:latin typeface="Roboto Condensed"/>
                        </a:rPr>
                        <a:t>  </a:t>
                      </a: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r>
                        <a:rPr lang="en-US" sz="3793" b="1" dirty="0">
                          <a:solidFill>
                            <a:schemeClr val="tx1">
                              <a:lumMod val="75000"/>
                              <a:lumOff val="25000"/>
                            </a:schemeClr>
                          </a:solidFill>
                          <a:latin typeface="Roboto Condensed"/>
                        </a:rPr>
                        <a:t>Phong </a:t>
                      </a:r>
                      <a:r>
                        <a:rPr lang="en-US" sz="3793" b="1" dirty="0" err="1">
                          <a:solidFill>
                            <a:schemeClr val="tx1">
                              <a:lumMod val="75000"/>
                              <a:lumOff val="25000"/>
                            </a:schemeClr>
                          </a:solidFill>
                          <a:latin typeface="Roboto Condensed"/>
                        </a:rPr>
                        <a:t>cách</a:t>
                      </a:r>
                      <a:endParaRPr lang="en-US" sz="1100" b="1" dirty="0">
                        <a:solidFill>
                          <a:schemeClr val="tx1">
                            <a:lumMod val="75000"/>
                            <a:lumOff val="25000"/>
                          </a:schemeClr>
                        </a:solidFill>
                      </a:endParaRPr>
                    </a:p>
                    <a:p>
                      <a:pPr algn="ctr">
                        <a:lnSpc>
                          <a:spcPts val="4931"/>
                        </a:lnSpc>
                      </a:pPr>
                      <a:r>
                        <a:rPr lang="en-US" sz="3793" b="1" dirty="0">
                          <a:solidFill>
                            <a:schemeClr val="tx1">
                              <a:lumMod val="75000"/>
                              <a:lumOff val="25000"/>
                            </a:schemeClr>
                          </a:solidFill>
                          <a:latin typeface="Roboto Condensed"/>
                        </a:rPr>
                        <a:t> </a:t>
                      </a:r>
                      <a:r>
                        <a:rPr lang="en-US" sz="3793" b="1" dirty="0" err="1">
                          <a:solidFill>
                            <a:schemeClr val="tx1">
                              <a:lumMod val="75000"/>
                              <a:lumOff val="25000"/>
                            </a:schemeClr>
                          </a:solidFill>
                          <a:latin typeface="Roboto Condensed"/>
                        </a:rPr>
                        <a:t>thuyết</a:t>
                      </a:r>
                      <a:r>
                        <a:rPr lang="en-US" sz="3793" b="1" dirty="0">
                          <a:solidFill>
                            <a:schemeClr val="tx1">
                              <a:lumMod val="75000"/>
                              <a:lumOff val="25000"/>
                            </a:schemeClr>
                          </a:solidFill>
                          <a:latin typeface="Roboto Condensed"/>
                        </a:rPr>
                        <a:t> </a:t>
                      </a:r>
                      <a:r>
                        <a:rPr lang="en-US" sz="3793" b="1" dirty="0" err="1">
                          <a:solidFill>
                            <a:schemeClr val="tx1">
                              <a:lumMod val="75000"/>
                              <a:lumOff val="25000"/>
                            </a:schemeClr>
                          </a:solidFill>
                          <a:latin typeface="Roboto Condensed"/>
                        </a:rPr>
                        <a:t>trình</a:t>
                      </a:r>
                      <a:r>
                        <a:rPr lang="en-US" sz="3793" b="1" dirty="0">
                          <a:solidFill>
                            <a:schemeClr val="tx1">
                              <a:lumMod val="75000"/>
                              <a:lumOff val="25000"/>
                            </a:schemeClr>
                          </a:solidFill>
                          <a:latin typeface="Roboto Condensed"/>
                        </a:rPr>
                        <a:t>  </a:t>
                      </a: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r>
                        <a:rPr lang="en-US" sz="3793" b="1" dirty="0" err="1">
                          <a:solidFill>
                            <a:schemeClr val="tx1">
                              <a:lumMod val="75000"/>
                              <a:lumOff val="25000"/>
                            </a:schemeClr>
                          </a:solidFill>
                          <a:latin typeface="Roboto Condensed"/>
                        </a:rPr>
                        <a:t>Đảm</a:t>
                      </a:r>
                      <a:r>
                        <a:rPr lang="en-US" sz="3793" b="1" dirty="0">
                          <a:solidFill>
                            <a:schemeClr val="tx1">
                              <a:lumMod val="75000"/>
                              <a:lumOff val="25000"/>
                            </a:schemeClr>
                          </a:solidFill>
                          <a:latin typeface="Roboto Condensed"/>
                        </a:rPr>
                        <a:t> </a:t>
                      </a:r>
                      <a:r>
                        <a:rPr lang="en-US" sz="3793" b="1" dirty="0" err="1">
                          <a:solidFill>
                            <a:schemeClr val="tx1">
                              <a:lumMod val="75000"/>
                              <a:lumOff val="25000"/>
                            </a:schemeClr>
                          </a:solidFill>
                          <a:latin typeface="Roboto Condensed"/>
                        </a:rPr>
                        <a:t>bảo</a:t>
                      </a:r>
                      <a:endParaRPr lang="en-US" sz="1100" b="1" dirty="0">
                        <a:solidFill>
                          <a:schemeClr val="tx1">
                            <a:lumMod val="75000"/>
                            <a:lumOff val="25000"/>
                          </a:schemeClr>
                        </a:solidFill>
                      </a:endParaRPr>
                    </a:p>
                    <a:p>
                      <a:pPr algn="ctr">
                        <a:lnSpc>
                          <a:spcPts val="4931"/>
                        </a:lnSpc>
                      </a:pPr>
                      <a:r>
                        <a:rPr lang="en-US" sz="3793" b="1" dirty="0">
                          <a:solidFill>
                            <a:schemeClr val="tx1">
                              <a:lumMod val="75000"/>
                              <a:lumOff val="25000"/>
                            </a:schemeClr>
                          </a:solidFill>
                          <a:latin typeface="Roboto Condensed"/>
                        </a:rPr>
                        <a:t>  </a:t>
                      </a:r>
                      <a:r>
                        <a:rPr lang="en-US" sz="3793" b="1" dirty="0" err="1">
                          <a:solidFill>
                            <a:schemeClr val="tx1">
                              <a:lumMod val="75000"/>
                              <a:lumOff val="25000"/>
                            </a:schemeClr>
                          </a:solidFill>
                          <a:latin typeface="Roboto Condensed"/>
                        </a:rPr>
                        <a:t>thời</a:t>
                      </a:r>
                      <a:r>
                        <a:rPr lang="en-US" sz="3793" b="1" dirty="0">
                          <a:solidFill>
                            <a:schemeClr val="tx1">
                              <a:lumMod val="75000"/>
                              <a:lumOff val="25000"/>
                            </a:schemeClr>
                          </a:solidFill>
                          <a:latin typeface="Roboto Condensed"/>
                        </a:rPr>
                        <a:t> </a:t>
                      </a:r>
                      <a:r>
                        <a:rPr lang="en-US" sz="3793" b="1" dirty="0" err="1">
                          <a:solidFill>
                            <a:schemeClr val="tx1">
                              <a:lumMod val="75000"/>
                              <a:lumOff val="25000"/>
                            </a:schemeClr>
                          </a:solidFill>
                          <a:latin typeface="Roboto Condensed"/>
                        </a:rPr>
                        <a:t>gian</a:t>
                      </a:r>
                      <a:r>
                        <a:rPr lang="en-US" sz="3793" b="1" dirty="0">
                          <a:solidFill>
                            <a:schemeClr val="tx1">
                              <a:lumMod val="75000"/>
                              <a:lumOff val="25000"/>
                            </a:schemeClr>
                          </a:solidFill>
                          <a:latin typeface="Roboto Condensed"/>
                        </a:rPr>
                        <a:t>  </a:t>
                      </a: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r>
                        <a:rPr lang="en-US" sz="3793" b="1">
                          <a:solidFill>
                            <a:schemeClr val="tx1">
                              <a:lumMod val="75000"/>
                              <a:lumOff val="25000"/>
                            </a:schemeClr>
                          </a:solidFill>
                          <a:latin typeface="Roboto Condensed"/>
                        </a:rPr>
                        <a:t>Phối hợp</a:t>
                      </a:r>
                      <a:endParaRPr lang="en-US" sz="1100" b="1">
                        <a:solidFill>
                          <a:schemeClr val="tx1">
                            <a:lumMod val="75000"/>
                            <a:lumOff val="25000"/>
                          </a:schemeClr>
                        </a:solidFill>
                      </a:endParaRPr>
                    </a:p>
                    <a:p>
                      <a:pPr algn="ctr">
                        <a:lnSpc>
                          <a:spcPts val="4931"/>
                        </a:lnSpc>
                      </a:pPr>
                      <a:r>
                        <a:rPr lang="en-US" sz="3793" b="1">
                          <a:solidFill>
                            <a:schemeClr val="tx1">
                              <a:lumMod val="75000"/>
                              <a:lumOff val="25000"/>
                            </a:schemeClr>
                          </a:solidFill>
                          <a:latin typeface="Roboto Condensed"/>
                        </a:rPr>
                        <a:t>tốt giữa các thành viên  </a:t>
                      </a: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vMerge="1">
                  <a:txBody>
                    <a:bodyPr/>
                    <a:lstStyle/>
                    <a:p>
                      <a:pPr algn="ctr">
                        <a:lnSpc>
                          <a:spcPts val="4931"/>
                        </a:lnSpc>
                        <a:defRPr/>
                      </a:pPr>
                      <a:r>
                        <a:rPr lang="en-US" sz="3793">
                          <a:solidFill>
                            <a:srgbClr val="000000"/>
                          </a:solidFill>
                          <a:latin typeface="Roboto Condensed"/>
                        </a:rPr>
                        <a:t>Điểm thưởng đặt câu hỏi hay  </a:t>
                      </a:r>
                      <a:endParaRPr lang="en-US" sz="1100"/>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27544">
                <a:tc vMerge="1">
                  <a:txBody>
                    <a:bodyPr/>
                    <a:lstStyle/>
                    <a:p>
                      <a:pPr algn="ctr">
                        <a:lnSpc>
                          <a:spcPts val="4931"/>
                        </a:lnSpc>
                        <a:defRPr/>
                      </a:pPr>
                      <a:endParaRPr lang="en-US" sz="1100"/>
                    </a:p>
                    <a:p>
                      <a:pPr algn="ctr">
                        <a:lnSpc>
                          <a:spcPts val="4931"/>
                        </a:lnSpc>
                      </a:pPr>
                      <a:r>
                        <a:rPr lang="en-US" sz="3793">
                          <a:solidFill>
                            <a:srgbClr val="000000"/>
                          </a:solidFill>
                          <a:latin typeface="Roboto Condensed"/>
                        </a:rPr>
                        <a:t>  Nhóm</a:t>
                      </a:r>
                    </a:p>
                    <a:p>
                      <a:pPr algn="ctr">
                        <a:lnSpc>
                          <a:spcPts val="4931"/>
                        </a:lnSpc>
                      </a:pPr>
                      <a:r>
                        <a:rPr lang="en-US" sz="3793">
                          <a:solidFill>
                            <a:srgbClr val="000000"/>
                          </a:solidFill>
                          <a:latin typeface="Roboto Condensed"/>
                        </a:rPr>
                        <a:t>  </a:t>
                      </a: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r>
                        <a:rPr lang="en-US" sz="3793" b="1">
                          <a:solidFill>
                            <a:schemeClr val="tx1">
                              <a:lumMod val="75000"/>
                              <a:lumOff val="25000"/>
                            </a:schemeClr>
                          </a:solidFill>
                          <a:latin typeface="Roboto Condensed"/>
                        </a:rPr>
                        <a:t>  4 điểm</a:t>
                      </a:r>
                      <a:endParaRPr lang="en-US" sz="1100" b="1">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r>
                        <a:rPr lang="en-US" sz="3793" b="1">
                          <a:solidFill>
                            <a:schemeClr val="tx1">
                              <a:lumMod val="75000"/>
                              <a:lumOff val="25000"/>
                            </a:schemeClr>
                          </a:solidFill>
                          <a:latin typeface="Roboto Condensed"/>
                        </a:rPr>
                        <a:t> 2 điểm  </a:t>
                      </a:r>
                      <a:endParaRPr lang="en-US" sz="1100" b="1">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r>
                        <a:rPr lang="en-US" sz="3793" b="1">
                          <a:solidFill>
                            <a:schemeClr val="tx1">
                              <a:lumMod val="75000"/>
                              <a:lumOff val="25000"/>
                            </a:schemeClr>
                          </a:solidFill>
                          <a:latin typeface="Roboto Condensed"/>
                        </a:rPr>
                        <a:t> 2 điểm  </a:t>
                      </a:r>
                      <a:endParaRPr lang="en-US" sz="1100" b="1">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r>
                        <a:rPr lang="en-US" sz="3793" b="1" dirty="0">
                          <a:solidFill>
                            <a:schemeClr val="tx1">
                              <a:lumMod val="75000"/>
                              <a:lumOff val="25000"/>
                            </a:schemeClr>
                          </a:solidFill>
                          <a:latin typeface="Roboto Condensed"/>
                        </a:rPr>
                        <a:t> 0.5 </a:t>
                      </a:r>
                      <a:r>
                        <a:rPr lang="en-US" sz="3793" b="1" dirty="0" err="1">
                          <a:solidFill>
                            <a:schemeClr val="tx1">
                              <a:lumMod val="75000"/>
                              <a:lumOff val="25000"/>
                            </a:schemeClr>
                          </a:solidFill>
                          <a:latin typeface="Roboto Condensed"/>
                        </a:rPr>
                        <a:t>điểm</a:t>
                      </a:r>
                      <a:r>
                        <a:rPr lang="en-US" sz="3793" b="1" dirty="0">
                          <a:solidFill>
                            <a:schemeClr val="tx1">
                              <a:lumMod val="75000"/>
                              <a:lumOff val="25000"/>
                            </a:schemeClr>
                          </a:solidFill>
                          <a:latin typeface="Roboto Condensed"/>
                        </a:rPr>
                        <a:t>  </a:t>
                      </a:r>
                      <a:endParaRPr lang="en-US" sz="1100" b="1" dirty="0">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r>
                        <a:rPr lang="en-US" sz="3793" b="1" dirty="0">
                          <a:solidFill>
                            <a:schemeClr val="tx1">
                              <a:lumMod val="75000"/>
                              <a:lumOff val="25000"/>
                            </a:schemeClr>
                          </a:solidFill>
                          <a:latin typeface="Roboto Condensed"/>
                        </a:rPr>
                        <a:t>  1.5 </a:t>
                      </a:r>
                      <a:r>
                        <a:rPr lang="en-US" sz="3793" b="1" dirty="0" err="1">
                          <a:solidFill>
                            <a:schemeClr val="tx1">
                              <a:lumMod val="75000"/>
                              <a:lumOff val="25000"/>
                            </a:schemeClr>
                          </a:solidFill>
                          <a:latin typeface="Roboto Condensed"/>
                        </a:rPr>
                        <a:t>điểm</a:t>
                      </a:r>
                      <a:r>
                        <a:rPr lang="en-US" sz="3793" b="1" dirty="0">
                          <a:solidFill>
                            <a:schemeClr val="tx1">
                              <a:lumMod val="75000"/>
                              <a:lumOff val="25000"/>
                            </a:schemeClr>
                          </a:solidFill>
                          <a:latin typeface="Roboto Condensed"/>
                        </a:rPr>
                        <a:t>  </a:t>
                      </a:r>
                      <a:endParaRPr lang="en-US" sz="1100" b="1" dirty="0">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r>
                        <a:rPr lang="en-US" sz="3793" b="1" dirty="0">
                          <a:solidFill>
                            <a:schemeClr val="tx1">
                              <a:lumMod val="75000"/>
                              <a:lumOff val="25000"/>
                            </a:schemeClr>
                          </a:solidFill>
                          <a:latin typeface="Roboto Condensed"/>
                        </a:rPr>
                        <a:t>0.25 </a:t>
                      </a:r>
                      <a:r>
                        <a:rPr lang="en-US" sz="3793" b="1" dirty="0" err="1">
                          <a:solidFill>
                            <a:schemeClr val="tx1">
                              <a:lumMod val="75000"/>
                              <a:lumOff val="25000"/>
                            </a:schemeClr>
                          </a:solidFill>
                          <a:latin typeface="Roboto Condensed"/>
                        </a:rPr>
                        <a:t>điểm</a:t>
                      </a:r>
                      <a:r>
                        <a:rPr lang="en-US" sz="3793" b="1" dirty="0">
                          <a:solidFill>
                            <a:schemeClr val="tx1">
                              <a:lumMod val="75000"/>
                              <a:lumOff val="25000"/>
                            </a:schemeClr>
                          </a:solidFill>
                          <a:latin typeface="Roboto Condensed"/>
                        </a:rPr>
                        <a:t> / </a:t>
                      </a:r>
                      <a:r>
                        <a:rPr lang="en-US" sz="3793" b="1" dirty="0" err="1">
                          <a:solidFill>
                            <a:schemeClr val="tx1">
                              <a:lumMod val="75000"/>
                              <a:lumOff val="25000"/>
                            </a:schemeClr>
                          </a:solidFill>
                          <a:latin typeface="Roboto Condensed"/>
                        </a:rPr>
                        <a:t>câu</a:t>
                      </a:r>
                      <a:r>
                        <a:rPr lang="en-US" sz="3793" b="1" dirty="0">
                          <a:solidFill>
                            <a:schemeClr val="tx1">
                              <a:lumMod val="75000"/>
                              <a:lumOff val="25000"/>
                            </a:schemeClr>
                          </a:solidFill>
                          <a:latin typeface="Roboto Condensed"/>
                        </a:rPr>
                        <a:t>  </a:t>
                      </a:r>
                      <a:endParaRPr lang="en-US" sz="1100" b="1" dirty="0">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906979">
                <a:tc>
                  <a:txBody>
                    <a:bodyPr/>
                    <a:lstStyle/>
                    <a:p>
                      <a:pPr algn="ctr">
                        <a:lnSpc>
                          <a:spcPts val="4931"/>
                        </a:lnSpc>
                        <a:defRPr/>
                      </a:pPr>
                      <a:r>
                        <a:rPr lang="en-US" sz="3793">
                          <a:solidFill>
                            <a:schemeClr val="tx1">
                              <a:lumMod val="75000"/>
                              <a:lumOff val="25000"/>
                            </a:schemeClr>
                          </a:solidFill>
                          <a:latin typeface="Roboto Condensed"/>
                        </a:rPr>
                        <a:t>1 </a:t>
                      </a:r>
                      <a:endParaRPr lang="en-US" sz="1100">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endParaRPr lang="en-US" sz="1100">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endParaRPr lang="en-US" sz="1100">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endParaRPr lang="en-US" sz="1100" dirty="0">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endParaRPr lang="en-US" sz="1100">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endParaRPr lang="en-US" sz="1100">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endParaRPr lang="en-US" sz="1100">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906979">
                <a:tc>
                  <a:txBody>
                    <a:bodyPr/>
                    <a:lstStyle/>
                    <a:p>
                      <a:pPr algn="ctr">
                        <a:lnSpc>
                          <a:spcPts val="4931"/>
                        </a:lnSpc>
                        <a:defRPr/>
                      </a:pPr>
                      <a:r>
                        <a:rPr lang="en-US" sz="3793">
                          <a:solidFill>
                            <a:schemeClr val="tx1">
                              <a:lumMod val="75000"/>
                              <a:lumOff val="25000"/>
                            </a:schemeClr>
                          </a:solidFill>
                          <a:latin typeface="Roboto Condensed"/>
                        </a:rPr>
                        <a:t>  2</a:t>
                      </a:r>
                      <a:endParaRPr lang="en-US" sz="1100">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endParaRPr lang="en-US" sz="1100">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endParaRPr lang="en-US" sz="1100">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endParaRPr lang="en-US" sz="1100">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endParaRPr lang="en-US" sz="1100">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endParaRPr lang="en-US" sz="1100">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endParaRPr lang="en-US" sz="1100">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906979">
                <a:tc>
                  <a:txBody>
                    <a:bodyPr/>
                    <a:lstStyle/>
                    <a:p>
                      <a:pPr algn="ctr">
                        <a:lnSpc>
                          <a:spcPts val="4931"/>
                        </a:lnSpc>
                        <a:defRPr/>
                      </a:pPr>
                      <a:r>
                        <a:rPr lang="en-US" sz="3793">
                          <a:solidFill>
                            <a:schemeClr val="tx1">
                              <a:lumMod val="75000"/>
                              <a:lumOff val="25000"/>
                            </a:schemeClr>
                          </a:solidFill>
                          <a:latin typeface="Roboto Condensed"/>
                        </a:rPr>
                        <a:t> 3</a:t>
                      </a:r>
                      <a:endParaRPr lang="en-US" sz="1100">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endParaRPr lang="en-US" sz="1100">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endParaRPr lang="en-US" sz="1100">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endParaRPr lang="en-US" sz="1100">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endParaRPr lang="en-US" sz="1100">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endParaRPr lang="en-US" sz="1100">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endParaRPr lang="en-US" sz="1100">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906979">
                <a:tc>
                  <a:txBody>
                    <a:bodyPr/>
                    <a:lstStyle/>
                    <a:p>
                      <a:pPr algn="ctr">
                        <a:lnSpc>
                          <a:spcPts val="4931"/>
                        </a:lnSpc>
                        <a:defRPr/>
                      </a:pPr>
                      <a:r>
                        <a:rPr lang="en-US" sz="3793">
                          <a:solidFill>
                            <a:schemeClr val="tx1">
                              <a:lumMod val="75000"/>
                              <a:lumOff val="25000"/>
                            </a:schemeClr>
                          </a:solidFill>
                          <a:latin typeface="Roboto Condensed"/>
                        </a:rPr>
                        <a:t>  4</a:t>
                      </a:r>
                      <a:endParaRPr lang="en-US" sz="1100">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endParaRPr lang="en-US" sz="1100">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endParaRPr lang="en-US" sz="1100">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endParaRPr lang="en-US" sz="1100">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endParaRPr lang="en-US" sz="1100">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endParaRPr lang="en-US" sz="1100">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endParaRPr lang="en-US" sz="1100" dirty="0">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5" name="TextBox 5"/>
          <p:cNvSpPr txBox="1"/>
          <p:nvPr/>
        </p:nvSpPr>
        <p:spPr>
          <a:xfrm>
            <a:off x="680659" y="256497"/>
            <a:ext cx="14430107" cy="2112010"/>
          </a:xfrm>
          <a:prstGeom prst="rect">
            <a:avLst/>
          </a:prstGeom>
        </p:spPr>
        <p:txBody>
          <a:bodyPr lIns="0" tIns="0" rIns="0" bIns="0" rtlCol="0" anchor="t">
            <a:spAutoFit/>
          </a:bodyPr>
          <a:lstStyle/>
          <a:p>
            <a:pPr algn="l">
              <a:lnSpc>
                <a:spcPts val="8539"/>
              </a:lnSpc>
            </a:pPr>
            <a:r>
              <a:rPr lang="en-US" sz="6099">
                <a:solidFill>
                  <a:srgbClr val="8E5F56"/>
                </a:solidFill>
                <a:latin typeface="Fraunces Bold"/>
              </a:rPr>
              <a:t>3. KHÁM PHÁ VĂN BẢN</a:t>
            </a:r>
          </a:p>
          <a:p>
            <a:pPr algn="ctr">
              <a:lnSpc>
                <a:spcPts val="8539"/>
              </a:lnSpc>
            </a:pPr>
            <a:endParaRPr lang="en-US" sz="6099">
              <a:solidFill>
                <a:srgbClr val="8E5F56"/>
              </a:solidFill>
              <a:latin typeface="Fraunces Bol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619370" y="6761906"/>
            <a:ext cx="3628758" cy="4324684"/>
          </a:xfrm>
          <a:custGeom>
            <a:avLst/>
            <a:gdLst/>
            <a:ahLst/>
            <a:cxnLst/>
            <a:rect l="l" t="t" r="r" b="b"/>
            <a:pathLst>
              <a:path w="3628758" h="4324684">
                <a:moveTo>
                  <a:pt x="0" y="0"/>
                </a:moveTo>
                <a:lnTo>
                  <a:pt x="3628757" y="0"/>
                </a:lnTo>
                <a:lnTo>
                  <a:pt x="3628757" y="4324684"/>
                </a:lnTo>
                <a:lnTo>
                  <a:pt x="0" y="4324684"/>
                </a:lnTo>
                <a:lnTo>
                  <a:pt x="0" y="0"/>
                </a:lnTo>
                <a:close/>
              </a:path>
            </a:pathLst>
          </a:custGeom>
          <a:blipFill>
            <a:blip r:embed="rId3"/>
            <a:stretch>
              <a:fillRect/>
            </a:stretch>
          </a:blipFill>
        </p:spPr>
        <p:txBody>
          <a:bodyPr/>
          <a:lstStyle/>
          <a:p>
            <a:endParaRPr lang="en-US"/>
          </a:p>
        </p:txBody>
      </p:sp>
      <p:sp>
        <p:nvSpPr>
          <p:cNvPr id="4" name="Freeform 4"/>
          <p:cNvSpPr/>
          <p:nvPr/>
        </p:nvSpPr>
        <p:spPr>
          <a:xfrm>
            <a:off x="1195009" y="2496615"/>
            <a:ext cx="8786342" cy="5293771"/>
          </a:xfrm>
          <a:custGeom>
            <a:avLst/>
            <a:gdLst/>
            <a:ahLst/>
            <a:cxnLst/>
            <a:rect l="l" t="t" r="r" b="b"/>
            <a:pathLst>
              <a:path w="8786342" h="5293771">
                <a:moveTo>
                  <a:pt x="0" y="0"/>
                </a:moveTo>
                <a:lnTo>
                  <a:pt x="8786341" y="0"/>
                </a:lnTo>
                <a:lnTo>
                  <a:pt x="8786341" y="5293770"/>
                </a:lnTo>
                <a:lnTo>
                  <a:pt x="0" y="52937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1905188" y="3314486"/>
            <a:ext cx="6641707" cy="2839817"/>
          </a:xfrm>
          <a:prstGeom prst="rect">
            <a:avLst/>
          </a:prstGeom>
        </p:spPr>
        <p:txBody>
          <a:bodyPr lIns="0" tIns="0" rIns="0" bIns="0" rtlCol="0" anchor="t">
            <a:spAutoFit/>
          </a:bodyPr>
          <a:lstStyle/>
          <a:p>
            <a:pPr algn="just">
              <a:lnSpc>
                <a:spcPts val="5699"/>
              </a:lnSpc>
            </a:pPr>
            <a:r>
              <a:rPr lang="en-US" sz="4071">
                <a:solidFill>
                  <a:srgbClr val="394D57"/>
                </a:solidFill>
                <a:latin typeface="Roboto Condensed"/>
              </a:rPr>
              <a:t>Từ phần đã tìm hiểu ở nhà, </a:t>
            </a:r>
            <a:r>
              <a:rPr lang="en-US" sz="4071">
                <a:solidFill>
                  <a:srgbClr val="394D57"/>
                </a:solidFill>
                <a:latin typeface="Roboto Condensed Bold"/>
              </a:rPr>
              <a:t>nhóm 1</a:t>
            </a:r>
            <a:r>
              <a:rPr lang="en-US" sz="4071">
                <a:solidFill>
                  <a:srgbClr val="394D57"/>
                </a:solidFill>
                <a:latin typeface="Roboto Condensed"/>
              </a:rPr>
              <a:t> hãy chia sẻ thông tin về tác giả Nguyễn Dữ và tập </a:t>
            </a:r>
            <a:r>
              <a:rPr lang="en-US" sz="4071">
                <a:solidFill>
                  <a:srgbClr val="394D57"/>
                </a:solidFill>
                <a:latin typeface="Roboto Condensed Italics"/>
              </a:rPr>
              <a:t>Truyền kì mạn lục</a:t>
            </a:r>
            <a:r>
              <a:rPr lang="en-US" sz="4071">
                <a:solidFill>
                  <a:srgbClr val="394D57"/>
                </a:solidFill>
                <a:latin typeface="Roboto Condensed"/>
              </a:rPr>
              <a:t>.</a:t>
            </a:r>
          </a:p>
        </p:txBody>
      </p:sp>
      <p:sp>
        <p:nvSpPr>
          <p:cNvPr id="6" name="Freeform 6"/>
          <p:cNvSpPr/>
          <p:nvPr/>
        </p:nvSpPr>
        <p:spPr>
          <a:xfrm>
            <a:off x="10370127" y="227243"/>
            <a:ext cx="7315200" cy="3172968"/>
          </a:xfrm>
          <a:custGeom>
            <a:avLst/>
            <a:gdLst/>
            <a:ahLst/>
            <a:cxnLst/>
            <a:rect l="l" t="t" r="r" b="b"/>
            <a:pathLst>
              <a:path w="7315200" h="3172968">
                <a:moveTo>
                  <a:pt x="0" y="0"/>
                </a:moveTo>
                <a:lnTo>
                  <a:pt x="7315200" y="0"/>
                </a:lnTo>
                <a:lnTo>
                  <a:pt x="7315200" y="3172968"/>
                </a:lnTo>
                <a:lnTo>
                  <a:pt x="0" y="31729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7"/>
          <p:cNvSpPr txBox="1"/>
          <p:nvPr/>
        </p:nvSpPr>
        <p:spPr>
          <a:xfrm>
            <a:off x="856674" y="112943"/>
            <a:ext cx="14430107" cy="2112010"/>
          </a:xfrm>
          <a:prstGeom prst="rect">
            <a:avLst/>
          </a:prstGeom>
        </p:spPr>
        <p:txBody>
          <a:bodyPr lIns="0" tIns="0" rIns="0" bIns="0" rtlCol="0" anchor="t">
            <a:spAutoFit/>
          </a:bodyPr>
          <a:lstStyle/>
          <a:p>
            <a:pPr algn="l">
              <a:lnSpc>
                <a:spcPts val="8539"/>
              </a:lnSpc>
            </a:pPr>
            <a:r>
              <a:rPr lang="en-US" sz="6099">
                <a:solidFill>
                  <a:srgbClr val="8E5F56"/>
                </a:solidFill>
                <a:latin typeface="Fraunces Bold"/>
              </a:rPr>
              <a:t>3. KHÁM PHÁ VĂN BẢN</a:t>
            </a:r>
          </a:p>
          <a:p>
            <a:pPr algn="ctr">
              <a:lnSpc>
                <a:spcPts val="8539"/>
              </a:lnSpc>
            </a:pPr>
            <a:endParaRPr lang="en-US" sz="6099">
              <a:solidFill>
                <a:srgbClr val="8E5F56"/>
              </a:solidFill>
              <a:latin typeface="Fraunces Bold"/>
            </a:endParaRPr>
          </a:p>
        </p:txBody>
      </p:sp>
      <p:sp>
        <p:nvSpPr>
          <p:cNvPr id="8" name="TextBox 8"/>
          <p:cNvSpPr txBox="1"/>
          <p:nvPr/>
        </p:nvSpPr>
        <p:spPr>
          <a:xfrm>
            <a:off x="856674" y="1179744"/>
            <a:ext cx="12416424" cy="1045209"/>
          </a:xfrm>
          <a:prstGeom prst="rect">
            <a:avLst/>
          </a:prstGeom>
        </p:spPr>
        <p:txBody>
          <a:bodyPr lIns="0" tIns="0" rIns="0" bIns="0" rtlCol="0" anchor="t">
            <a:spAutoFit/>
          </a:bodyPr>
          <a:lstStyle/>
          <a:p>
            <a:pPr algn="l">
              <a:lnSpc>
                <a:spcPts val="8540"/>
              </a:lnSpc>
            </a:pPr>
            <a:r>
              <a:rPr lang="en-US" sz="6100">
                <a:solidFill>
                  <a:srgbClr val="701D18"/>
                </a:solidFill>
                <a:latin typeface="#9Slide07 SVNUT Triumph Press"/>
              </a:rPr>
              <a:t>3.1 Tác giả và tác phẩm</a:t>
            </a:r>
          </a:p>
        </p:txBody>
      </p:sp>
      <p:sp>
        <p:nvSpPr>
          <p:cNvPr id="9" name="TextBox 9"/>
          <p:cNvSpPr txBox="1"/>
          <p:nvPr/>
        </p:nvSpPr>
        <p:spPr>
          <a:xfrm>
            <a:off x="7391400" y="6761906"/>
            <a:ext cx="10492707" cy="2871684"/>
          </a:xfrm>
          <a:prstGeom prst="rect">
            <a:avLst/>
          </a:prstGeom>
        </p:spPr>
        <p:txBody>
          <a:bodyPr wrap="square" lIns="0" tIns="0" rIns="0" bIns="0" rtlCol="0" anchor="t">
            <a:spAutoFit/>
          </a:bodyPr>
          <a:lstStyle/>
          <a:p>
            <a:pPr algn="just">
              <a:lnSpc>
                <a:spcPts val="5699"/>
              </a:lnSpc>
            </a:pPr>
            <a:r>
              <a:rPr lang="en-US" sz="4071" dirty="0">
                <a:solidFill>
                  <a:srgbClr val="394D57"/>
                </a:solidFill>
                <a:latin typeface="Roboto Condensed"/>
              </a:rPr>
              <a:t>(?) </a:t>
            </a:r>
            <a:r>
              <a:rPr lang="en-US" sz="4071" dirty="0" err="1">
                <a:solidFill>
                  <a:srgbClr val="394D57"/>
                </a:solidFill>
                <a:latin typeface="Roboto Condensed"/>
              </a:rPr>
              <a:t>Điều</a:t>
            </a:r>
            <a:r>
              <a:rPr lang="en-US" sz="4071" dirty="0">
                <a:solidFill>
                  <a:srgbClr val="394D57"/>
                </a:solidFill>
                <a:latin typeface="Roboto Condensed"/>
              </a:rPr>
              <a:t> </a:t>
            </a:r>
            <a:r>
              <a:rPr lang="en-US" sz="4071" dirty="0" err="1">
                <a:solidFill>
                  <a:srgbClr val="394D57"/>
                </a:solidFill>
                <a:latin typeface="Roboto Condensed"/>
              </a:rPr>
              <a:t>em</a:t>
            </a:r>
            <a:r>
              <a:rPr lang="en-US" sz="4071" dirty="0">
                <a:solidFill>
                  <a:srgbClr val="394D57"/>
                </a:solidFill>
                <a:latin typeface="Roboto Condensed"/>
              </a:rPr>
              <a:t> </a:t>
            </a:r>
            <a:r>
              <a:rPr lang="en-US" sz="4071" dirty="0" err="1">
                <a:solidFill>
                  <a:srgbClr val="394D57"/>
                </a:solidFill>
                <a:latin typeface="Roboto Condensed"/>
              </a:rPr>
              <a:t>tìm</a:t>
            </a:r>
            <a:r>
              <a:rPr lang="en-US" sz="4071" dirty="0">
                <a:solidFill>
                  <a:srgbClr val="394D57"/>
                </a:solidFill>
                <a:latin typeface="Roboto Condensed"/>
              </a:rPr>
              <a:t> </a:t>
            </a:r>
            <a:r>
              <a:rPr lang="en-US" sz="4071" dirty="0" err="1">
                <a:solidFill>
                  <a:srgbClr val="394D57"/>
                </a:solidFill>
                <a:latin typeface="Roboto Condensed"/>
              </a:rPr>
              <a:t>hiểu</a:t>
            </a:r>
            <a:r>
              <a:rPr lang="en-US" sz="4071" dirty="0">
                <a:solidFill>
                  <a:srgbClr val="394D57"/>
                </a:solidFill>
                <a:latin typeface="Roboto Condensed"/>
              </a:rPr>
              <a:t> </a:t>
            </a:r>
            <a:r>
              <a:rPr lang="en-US" sz="4071" dirty="0" err="1">
                <a:solidFill>
                  <a:srgbClr val="394D57"/>
                </a:solidFill>
                <a:latin typeface="Roboto Condensed"/>
              </a:rPr>
              <a:t>được</a:t>
            </a:r>
            <a:r>
              <a:rPr lang="en-US" sz="4071" dirty="0">
                <a:solidFill>
                  <a:srgbClr val="394D57"/>
                </a:solidFill>
                <a:latin typeface="Roboto Condensed"/>
              </a:rPr>
              <a:t> </a:t>
            </a:r>
            <a:r>
              <a:rPr lang="en-US" sz="4071" dirty="0" err="1">
                <a:solidFill>
                  <a:srgbClr val="394D57"/>
                </a:solidFill>
                <a:latin typeface="Roboto Condensed"/>
              </a:rPr>
              <a:t>về</a:t>
            </a:r>
            <a:r>
              <a:rPr lang="en-US" sz="4071" dirty="0">
                <a:solidFill>
                  <a:srgbClr val="394D57"/>
                </a:solidFill>
                <a:latin typeface="Roboto Condensed"/>
              </a:rPr>
              <a:t> </a:t>
            </a:r>
            <a:r>
              <a:rPr lang="en-US" sz="4071" dirty="0" err="1">
                <a:solidFill>
                  <a:srgbClr val="394D57"/>
                </a:solidFill>
                <a:latin typeface="Roboto Condensed"/>
              </a:rPr>
              <a:t>nhà</a:t>
            </a:r>
            <a:r>
              <a:rPr lang="en-US" sz="4071" dirty="0">
                <a:solidFill>
                  <a:srgbClr val="394D57"/>
                </a:solidFill>
                <a:latin typeface="Roboto Condensed"/>
              </a:rPr>
              <a:t> </a:t>
            </a:r>
            <a:r>
              <a:rPr lang="en-US" sz="4071" dirty="0" err="1">
                <a:solidFill>
                  <a:srgbClr val="394D57"/>
                </a:solidFill>
                <a:latin typeface="Roboto Condensed"/>
              </a:rPr>
              <a:t>văn</a:t>
            </a:r>
            <a:r>
              <a:rPr lang="en-US" sz="4071" dirty="0">
                <a:solidFill>
                  <a:srgbClr val="394D57"/>
                </a:solidFill>
                <a:latin typeface="Roboto Condensed"/>
              </a:rPr>
              <a:t> </a:t>
            </a:r>
            <a:r>
              <a:rPr lang="en-US" sz="4071" dirty="0" err="1">
                <a:solidFill>
                  <a:srgbClr val="394D57"/>
                </a:solidFill>
                <a:latin typeface="Roboto Condensed"/>
              </a:rPr>
              <a:t>Nguyễn</a:t>
            </a:r>
            <a:r>
              <a:rPr lang="en-US" sz="4071" dirty="0">
                <a:solidFill>
                  <a:srgbClr val="394D57"/>
                </a:solidFill>
                <a:latin typeface="Roboto Condensed"/>
              </a:rPr>
              <a:t> </a:t>
            </a:r>
            <a:r>
              <a:rPr lang="en-US" sz="4071" dirty="0" err="1">
                <a:solidFill>
                  <a:srgbClr val="394D57"/>
                </a:solidFill>
                <a:latin typeface="Roboto Condensed"/>
              </a:rPr>
              <a:t>Dữ</a:t>
            </a:r>
            <a:r>
              <a:rPr lang="en-US" sz="4071" dirty="0">
                <a:solidFill>
                  <a:srgbClr val="394D57"/>
                </a:solidFill>
                <a:latin typeface="Roboto Condensed"/>
              </a:rPr>
              <a:t>?</a:t>
            </a:r>
          </a:p>
          <a:p>
            <a:pPr algn="just">
              <a:lnSpc>
                <a:spcPts val="5699"/>
              </a:lnSpc>
            </a:pPr>
            <a:r>
              <a:rPr lang="en-US" sz="4071" dirty="0">
                <a:solidFill>
                  <a:srgbClr val="394D57"/>
                </a:solidFill>
                <a:latin typeface="Roboto Condensed"/>
              </a:rPr>
              <a:t>(?) </a:t>
            </a:r>
            <a:r>
              <a:rPr lang="en-US" sz="4071" dirty="0" err="1">
                <a:solidFill>
                  <a:srgbClr val="394D57"/>
                </a:solidFill>
                <a:latin typeface="Roboto Condensed"/>
              </a:rPr>
              <a:t>Điều</a:t>
            </a:r>
            <a:r>
              <a:rPr lang="en-US" sz="4071" dirty="0">
                <a:solidFill>
                  <a:srgbClr val="394D57"/>
                </a:solidFill>
                <a:latin typeface="Roboto Condensed"/>
              </a:rPr>
              <a:t> </a:t>
            </a:r>
            <a:r>
              <a:rPr lang="en-US" sz="4071" dirty="0" err="1">
                <a:solidFill>
                  <a:srgbClr val="394D57"/>
                </a:solidFill>
                <a:latin typeface="Roboto Condensed"/>
              </a:rPr>
              <a:t>em</a:t>
            </a:r>
            <a:r>
              <a:rPr lang="en-US" sz="4071" dirty="0">
                <a:solidFill>
                  <a:srgbClr val="394D57"/>
                </a:solidFill>
                <a:latin typeface="Roboto Condensed"/>
              </a:rPr>
              <a:t> </a:t>
            </a:r>
            <a:r>
              <a:rPr lang="en-US" sz="4071" dirty="0" err="1">
                <a:solidFill>
                  <a:srgbClr val="394D57"/>
                </a:solidFill>
                <a:latin typeface="Roboto Condensed"/>
              </a:rPr>
              <a:t>tìm</a:t>
            </a:r>
            <a:r>
              <a:rPr lang="en-US" sz="4071" dirty="0">
                <a:solidFill>
                  <a:srgbClr val="394D57"/>
                </a:solidFill>
                <a:latin typeface="Roboto Condensed"/>
              </a:rPr>
              <a:t> </a:t>
            </a:r>
            <a:r>
              <a:rPr lang="en-US" sz="4071" dirty="0" err="1">
                <a:solidFill>
                  <a:srgbClr val="394D57"/>
                </a:solidFill>
                <a:latin typeface="Roboto Condensed"/>
              </a:rPr>
              <a:t>hiểu</a:t>
            </a:r>
            <a:r>
              <a:rPr lang="en-US" sz="4071" dirty="0">
                <a:solidFill>
                  <a:srgbClr val="394D57"/>
                </a:solidFill>
                <a:latin typeface="Roboto Condensed"/>
              </a:rPr>
              <a:t> </a:t>
            </a:r>
            <a:r>
              <a:rPr lang="en-US" sz="4071" dirty="0" err="1">
                <a:solidFill>
                  <a:srgbClr val="394D57"/>
                </a:solidFill>
                <a:latin typeface="Roboto Condensed"/>
              </a:rPr>
              <a:t>được</a:t>
            </a:r>
            <a:r>
              <a:rPr lang="en-US" sz="4071" dirty="0">
                <a:solidFill>
                  <a:srgbClr val="394D57"/>
                </a:solidFill>
                <a:latin typeface="Roboto Condensed"/>
              </a:rPr>
              <a:t> </a:t>
            </a:r>
            <a:r>
              <a:rPr lang="en-US" sz="4071" dirty="0" err="1">
                <a:solidFill>
                  <a:srgbClr val="394D57"/>
                </a:solidFill>
                <a:latin typeface="Roboto Condensed"/>
              </a:rPr>
              <a:t>về</a:t>
            </a:r>
            <a:r>
              <a:rPr lang="en-US" sz="4071" dirty="0">
                <a:solidFill>
                  <a:srgbClr val="394D57"/>
                </a:solidFill>
                <a:latin typeface="Roboto Condensed"/>
              </a:rPr>
              <a:t> </a:t>
            </a:r>
            <a:r>
              <a:rPr lang="en-US" sz="4071" dirty="0" err="1">
                <a:solidFill>
                  <a:srgbClr val="394D57"/>
                </a:solidFill>
                <a:latin typeface="Roboto Condensed"/>
              </a:rPr>
              <a:t>tập</a:t>
            </a:r>
            <a:r>
              <a:rPr lang="en-US" sz="4071" dirty="0">
                <a:solidFill>
                  <a:srgbClr val="394D57"/>
                </a:solidFill>
                <a:latin typeface="Roboto Condensed"/>
              </a:rPr>
              <a:t> </a:t>
            </a:r>
            <a:r>
              <a:rPr lang="en-US" sz="4071" dirty="0" err="1">
                <a:solidFill>
                  <a:srgbClr val="394D57"/>
                </a:solidFill>
                <a:latin typeface="Roboto Condensed"/>
              </a:rPr>
              <a:t>Truyền</a:t>
            </a:r>
            <a:r>
              <a:rPr lang="en-US" sz="4071" dirty="0">
                <a:solidFill>
                  <a:srgbClr val="394D57"/>
                </a:solidFill>
                <a:latin typeface="Roboto Condensed"/>
              </a:rPr>
              <a:t> </a:t>
            </a:r>
            <a:r>
              <a:rPr lang="en-US" sz="4071" dirty="0" err="1">
                <a:solidFill>
                  <a:srgbClr val="394D57"/>
                </a:solidFill>
                <a:latin typeface="Roboto Condensed"/>
              </a:rPr>
              <a:t>kì</a:t>
            </a:r>
            <a:r>
              <a:rPr lang="en-US" sz="4071" dirty="0">
                <a:solidFill>
                  <a:srgbClr val="394D57"/>
                </a:solidFill>
                <a:latin typeface="Roboto Condensed"/>
              </a:rPr>
              <a:t> </a:t>
            </a:r>
            <a:r>
              <a:rPr lang="en-US" sz="4071" dirty="0" err="1">
                <a:solidFill>
                  <a:srgbClr val="394D57"/>
                </a:solidFill>
                <a:latin typeface="Roboto Condensed"/>
              </a:rPr>
              <a:t>mạn</a:t>
            </a:r>
            <a:r>
              <a:rPr lang="en-US" sz="4071" dirty="0">
                <a:solidFill>
                  <a:srgbClr val="394D57"/>
                </a:solidFill>
                <a:latin typeface="Roboto Condensed"/>
              </a:rPr>
              <a:t> </a:t>
            </a:r>
            <a:r>
              <a:rPr lang="en-US" sz="4071" dirty="0" err="1">
                <a:solidFill>
                  <a:srgbClr val="394D57"/>
                </a:solidFill>
                <a:latin typeface="Roboto Condensed"/>
              </a:rPr>
              <a:t>lục</a:t>
            </a:r>
            <a:r>
              <a:rPr lang="en-US" sz="4071" dirty="0">
                <a:solidFill>
                  <a:srgbClr val="394D57"/>
                </a:solidFill>
                <a:latin typeface="Roboto Condensed"/>
              </a:rPr>
              <a:t> </a:t>
            </a:r>
            <a:r>
              <a:rPr lang="en-US" sz="4071" dirty="0" err="1">
                <a:solidFill>
                  <a:srgbClr val="394D57"/>
                </a:solidFill>
                <a:latin typeface="Roboto Condensed"/>
              </a:rPr>
              <a:t>và</a:t>
            </a:r>
            <a:r>
              <a:rPr lang="en-US" sz="4071" dirty="0">
                <a:solidFill>
                  <a:srgbClr val="394D57"/>
                </a:solidFill>
                <a:latin typeface="Roboto Condensed"/>
              </a:rPr>
              <a:t> </a:t>
            </a:r>
            <a:r>
              <a:rPr lang="en-US" sz="4071" dirty="0" err="1">
                <a:solidFill>
                  <a:srgbClr val="394D57"/>
                </a:solidFill>
                <a:latin typeface="Roboto Condensed"/>
              </a:rPr>
              <a:t>về</a:t>
            </a:r>
            <a:r>
              <a:rPr lang="en-US" sz="4071" dirty="0">
                <a:solidFill>
                  <a:srgbClr val="394D57"/>
                </a:solidFill>
                <a:latin typeface="Roboto Condensed"/>
              </a:rPr>
              <a:t> </a:t>
            </a:r>
            <a:r>
              <a:rPr lang="en-US" sz="4071" dirty="0" err="1">
                <a:solidFill>
                  <a:srgbClr val="394D57"/>
                </a:solidFill>
                <a:latin typeface="Roboto Condensed"/>
              </a:rPr>
              <a:t>tác</a:t>
            </a:r>
            <a:r>
              <a:rPr lang="en-US" sz="4071" dirty="0">
                <a:solidFill>
                  <a:srgbClr val="394D57"/>
                </a:solidFill>
                <a:latin typeface="Roboto Condensed"/>
              </a:rPr>
              <a:t> </a:t>
            </a:r>
            <a:r>
              <a:rPr lang="en-US" sz="4071" dirty="0" err="1">
                <a:solidFill>
                  <a:srgbClr val="394D57"/>
                </a:solidFill>
                <a:latin typeface="Roboto Condensed"/>
              </a:rPr>
              <a:t>phẩm</a:t>
            </a:r>
            <a:r>
              <a:rPr lang="en-US" sz="4071" dirty="0">
                <a:solidFill>
                  <a:srgbClr val="394D57"/>
                </a:solidFill>
                <a:latin typeface="Roboto Condensed"/>
              </a:rPr>
              <a:t> </a:t>
            </a:r>
            <a:r>
              <a:rPr lang="en-US" sz="4071" dirty="0" err="1">
                <a:solidFill>
                  <a:srgbClr val="394D57"/>
                </a:solidFill>
                <a:latin typeface="Roboto Condensed Italics"/>
              </a:rPr>
              <a:t>Chuyện</a:t>
            </a:r>
            <a:r>
              <a:rPr lang="en-US" sz="4071" dirty="0">
                <a:solidFill>
                  <a:srgbClr val="394D57"/>
                </a:solidFill>
                <a:latin typeface="Roboto Condensed Italics"/>
              </a:rPr>
              <a:t> </a:t>
            </a:r>
            <a:r>
              <a:rPr lang="en-US" sz="4071" dirty="0" err="1">
                <a:solidFill>
                  <a:srgbClr val="394D57"/>
                </a:solidFill>
                <a:latin typeface="Roboto Condensed Italics"/>
              </a:rPr>
              <a:t>người</a:t>
            </a:r>
            <a:r>
              <a:rPr lang="en-US" sz="4071" dirty="0">
                <a:solidFill>
                  <a:srgbClr val="394D57"/>
                </a:solidFill>
                <a:latin typeface="Roboto Condensed Italics"/>
              </a:rPr>
              <a:t> con </a:t>
            </a:r>
            <a:r>
              <a:rPr lang="en-US" sz="4071" dirty="0" err="1">
                <a:solidFill>
                  <a:srgbClr val="394D57"/>
                </a:solidFill>
                <a:latin typeface="Roboto Condensed Italics"/>
              </a:rPr>
              <a:t>gái</a:t>
            </a:r>
            <a:r>
              <a:rPr lang="en-US" sz="4071" dirty="0">
                <a:solidFill>
                  <a:srgbClr val="394D57"/>
                </a:solidFill>
                <a:latin typeface="Roboto Condensed Italics"/>
              </a:rPr>
              <a:t> Nam </a:t>
            </a:r>
            <a:r>
              <a:rPr lang="en-US" sz="4071" dirty="0" err="1">
                <a:solidFill>
                  <a:srgbClr val="394D57"/>
                </a:solidFill>
                <a:latin typeface="Roboto Condensed Italics"/>
              </a:rPr>
              <a:t>Xương</a:t>
            </a:r>
            <a:r>
              <a:rPr lang="en-US" sz="4071" dirty="0">
                <a:solidFill>
                  <a:srgbClr val="394D57"/>
                </a:solidFill>
                <a:latin typeface="Roboto Condensed Italics"/>
              </a:rPr>
              <a:t>?</a:t>
            </a:r>
          </a:p>
          <a:p>
            <a:pPr algn="just">
              <a:lnSpc>
                <a:spcPts val="5699"/>
              </a:lnSpc>
            </a:pPr>
            <a:endParaRPr lang="en-US" sz="4071" dirty="0">
              <a:solidFill>
                <a:srgbClr val="394D57"/>
              </a:solidFill>
              <a:latin typeface="Roboto Condensed Italics"/>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512621" y="3669309"/>
            <a:ext cx="15763612" cy="3933031"/>
            <a:chOff x="0" y="0"/>
            <a:chExt cx="4341606" cy="1083233"/>
          </a:xfrm>
        </p:grpSpPr>
        <p:sp>
          <p:nvSpPr>
            <p:cNvPr id="4" name="Freeform 4"/>
            <p:cNvSpPr/>
            <p:nvPr/>
          </p:nvSpPr>
          <p:spPr>
            <a:xfrm>
              <a:off x="0" y="0"/>
              <a:ext cx="4341606" cy="1083233"/>
            </a:xfrm>
            <a:custGeom>
              <a:avLst/>
              <a:gdLst/>
              <a:ahLst/>
              <a:cxnLst/>
              <a:rect l="l" t="t" r="r" b="b"/>
              <a:pathLst>
                <a:path w="4341606" h="1083233">
                  <a:moveTo>
                    <a:pt x="25047" y="0"/>
                  </a:moveTo>
                  <a:lnTo>
                    <a:pt x="4316559" y="0"/>
                  </a:lnTo>
                  <a:cubicBezTo>
                    <a:pt x="4323202" y="0"/>
                    <a:pt x="4329573" y="2639"/>
                    <a:pt x="4334270" y="7336"/>
                  </a:cubicBezTo>
                  <a:cubicBezTo>
                    <a:pt x="4338967" y="12034"/>
                    <a:pt x="4341606" y="18404"/>
                    <a:pt x="4341606" y="25047"/>
                  </a:cubicBezTo>
                  <a:lnTo>
                    <a:pt x="4341606" y="1058186"/>
                  </a:lnTo>
                  <a:cubicBezTo>
                    <a:pt x="4341606" y="1064829"/>
                    <a:pt x="4338967" y="1071200"/>
                    <a:pt x="4334270" y="1075897"/>
                  </a:cubicBezTo>
                  <a:cubicBezTo>
                    <a:pt x="4329573" y="1080595"/>
                    <a:pt x="4323202" y="1083233"/>
                    <a:pt x="4316559" y="1083233"/>
                  </a:cubicBezTo>
                  <a:lnTo>
                    <a:pt x="25047" y="1083233"/>
                  </a:lnTo>
                  <a:cubicBezTo>
                    <a:pt x="18404" y="1083233"/>
                    <a:pt x="12034" y="1080595"/>
                    <a:pt x="7336" y="1075897"/>
                  </a:cubicBezTo>
                  <a:cubicBezTo>
                    <a:pt x="2639" y="1071200"/>
                    <a:pt x="0" y="1064829"/>
                    <a:pt x="0" y="1058186"/>
                  </a:cubicBezTo>
                  <a:lnTo>
                    <a:pt x="0" y="25047"/>
                  </a:lnTo>
                  <a:cubicBezTo>
                    <a:pt x="0" y="18404"/>
                    <a:pt x="2639" y="12034"/>
                    <a:pt x="7336" y="7336"/>
                  </a:cubicBezTo>
                  <a:cubicBezTo>
                    <a:pt x="12034" y="2639"/>
                    <a:pt x="18404" y="0"/>
                    <a:pt x="25047" y="0"/>
                  </a:cubicBezTo>
                  <a:close/>
                </a:path>
              </a:pathLst>
            </a:custGeom>
            <a:solidFill>
              <a:srgbClr val="FFFDF5"/>
            </a:solidFill>
          </p:spPr>
          <p:txBody>
            <a:bodyPr/>
            <a:lstStyle/>
            <a:p>
              <a:endParaRPr lang="en-US"/>
            </a:p>
          </p:txBody>
        </p:sp>
        <p:sp>
          <p:nvSpPr>
            <p:cNvPr id="5" name="TextBox 5"/>
            <p:cNvSpPr txBox="1"/>
            <p:nvPr/>
          </p:nvSpPr>
          <p:spPr>
            <a:xfrm>
              <a:off x="0" y="0"/>
              <a:ext cx="4341606" cy="1083233"/>
            </a:xfrm>
            <a:prstGeom prst="rect">
              <a:avLst/>
            </a:prstGeom>
          </p:spPr>
          <p:txBody>
            <a:bodyPr lIns="50800" tIns="50800" rIns="50800" bIns="50800" rtlCol="0" anchor="ctr"/>
            <a:lstStyle/>
            <a:p>
              <a:pPr algn="ctr">
                <a:lnSpc>
                  <a:spcPts val="2310"/>
                </a:lnSpc>
              </a:pPr>
              <a:endParaRPr/>
            </a:p>
          </p:txBody>
        </p:sp>
      </p:grpSp>
      <p:sp>
        <p:nvSpPr>
          <p:cNvPr id="6" name="TextBox 6"/>
          <p:cNvSpPr txBox="1"/>
          <p:nvPr/>
        </p:nvSpPr>
        <p:spPr>
          <a:xfrm>
            <a:off x="856674" y="3741460"/>
            <a:ext cx="14935457" cy="3474147"/>
          </a:xfrm>
          <a:prstGeom prst="rect">
            <a:avLst/>
          </a:prstGeom>
        </p:spPr>
        <p:txBody>
          <a:bodyPr lIns="0" tIns="0" rIns="0" bIns="0" rtlCol="0" anchor="t">
            <a:spAutoFit/>
          </a:bodyPr>
          <a:lstStyle/>
          <a:p>
            <a:pPr marL="1073574" lvl="1" indent="-536787" algn="just">
              <a:lnSpc>
                <a:spcPts val="6961"/>
              </a:lnSpc>
              <a:buFont typeface="Arial"/>
              <a:buChar char="•"/>
            </a:pPr>
            <a:r>
              <a:rPr lang="en-US" sz="4972" dirty="0" err="1">
                <a:solidFill>
                  <a:srgbClr val="394D57"/>
                </a:solidFill>
                <a:latin typeface="Roboto Condensed"/>
              </a:rPr>
              <a:t>Nguyễn</a:t>
            </a:r>
            <a:r>
              <a:rPr lang="en-US" sz="4972" dirty="0">
                <a:solidFill>
                  <a:srgbClr val="394D57"/>
                </a:solidFill>
                <a:latin typeface="Roboto Condensed"/>
              </a:rPr>
              <a:t> </a:t>
            </a:r>
            <a:r>
              <a:rPr lang="en-US" sz="4972" dirty="0" err="1">
                <a:solidFill>
                  <a:srgbClr val="394D57"/>
                </a:solidFill>
                <a:latin typeface="Roboto Condensed"/>
              </a:rPr>
              <a:t>Dữ</a:t>
            </a:r>
            <a:r>
              <a:rPr lang="en-US" sz="4972" dirty="0">
                <a:solidFill>
                  <a:srgbClr val="394D57"/>
                </a:solidFill>
                <a:latin typeface="Roboto Condensed"/>
              </a:rPr>
              <a:t> (</a:t>
            </a:r>
            <a:r>
              <a:rPr lang="en-US" sz="4972" dirty="0" err="1">
                <a:solidFill>
                  <a:srgbClr val="394D57"/>
                </a:solidFill>
                <a:latin typeface="Roboto Condensed"/>
              </a:rPr>
              <a:t>chưa</a:t>
            </a:r>
            <a:r>
              <a:rPr lang="en-US" sz="4972" dirty="0">
                <a:solidFill>
                  <a:srgbClr val="394D57"/>
                </a:solidFill>
                <a:latin typeface="Roboto Condensed"/>
              </a:rPr>
              <a:t> </a:t>
            </a:r>
            <a:r>
              <a:rPr lang="en-US" sz="4972" dirty="0" err="1">
                <a:solidFill>
                  <a:srgbClr val="394D57"/>
                </a:solidFill>
                <a:latin typeface="Roboto Condensed"/>
              </a:rPr>
              <a:t>rõ</a:t>
            </a:r>
            <a:r>
              <a:rPr lang="en-US" sz="4972" dirty="0">
                <a:solidFill>
                  <a:srgbClr val="394D57"/>
                </a:solidFill>
                <a:latin typeface="Roboto Condensed"/>
              </a:rPr>
              <a:t> </a:t>
            </a:r>
            <a:r>
              <a:rPr lang="en-US" sz="4972" dirty="0" err="1">
                <a:solidFill>
                  <a:srgbClr val="394D57"/>
                </a:solidFill>
                <a:latin typeface="Roboto Condensed"/>
              </a:rPr>
              <a:t>năm</a:t>
            </a:r>
            <a:r>
              <a:rPr lang="en-US" sz="4972" dirty="0">
                <a:solidFill>
                  <a:srgbClr val="394D57"/>
                </a:solidFill>
                <a:latin typeface="Roboto Condensed"/>
              </a:rPr>
              <a:t> </a:t>
            </a:r>
            <a:r>
              <a:rPr lang="en-US" sz="4972" dirty="0" err="1">
                <a:solidFill>
                  <a:srgbClr val="394D57"/>
                </a:solidFill>
                <a:latin typeface="Roboto Condensed"/>
              </a:rPr>
              <a:t>sinh</a:t>
            </a:r>
            <a:r>
              <a:rPr lang="en-US" sz="4972" dirty="0">
                <a:solidFill>
                  <a:srgbClr val="394D57"/>
                </a:solidFill>
                <a:latin typeface="Roboto Condensed"/>
              </a:rPr>
              <a:t> </a:t>
            </a:r>
            <a:r>
              <a:rPr lang="en-US" sz="4972" dirty="0" err="1">
                <a:solidFill>
                  <a:srgbClr val="394D57"/>
                </a:solidFill>
                <a:latin typeface="Roboto Condensed"/>
              </a:rPr>
              <a:t>năm</a:t>
            </a:r>
            <a:r>
              <a:rPr lang="en-US" sz="4972" dirty="0">
                <a:solidFill>
                  <a:srgbClr val="394D57"/>
                </a:solidFill>
                <a:latin typeface="Roboto Condensed"/>
              </a:rPr>
              <a:t> </a:t>
            </a:r>
            <a:r>
              <a:rPr lang="en-US" sz="4972" dirty="0" err="1">
                <a:solidFill>
                  <a:srgbClr val="394D57"/>
                </a:solidFill>
                <a:latin typeface="Roboto Condensed"/>
              </a:rPr>
              <a:t>mất</a:t>
            </a:r>
            <a:r>
              <a:rPr lang="en-US" sz="4972" dirty="0">
                <a:solidFill>
                  <a:srgbClr val="394D57"/>
                </a:solidFill>
                <a:latin typeface="Roboto Condensed"/>
              </a:rPr>
              <a:t>), </a:t>
            </a:r>
            <a:r>
              <a:rPr lang="en-US" sz="4972" dirty="0" err="1">
                <a:solidFill>
                  <a:srgbClr val="394D57"/>
                </a:solidFill>
                <a:latin typeface="Roboto Condensed"/>
              </a:rPr>
              <a:t>là</a:t>
            </a:r>
            <a:r>
              <a:rPr lang="en-US" sz="4972" dirty="0">
                <a:solidFill>
                  <a:srgbClr val="394D57"/>
                </a:solidFill>
                <a:latin typeface="Roboto Condensed"/>
              </a:rPr>
              <a:t> </a:t>
            </a:r>
            <a:r>
              <a:rPr lang="en-US" sz="4972" dirty="0" err="1">
                <a:solidFill>
                  <a:srgbClr val="394D57"/>
                </a:solidFill>
                <a:latin typeface="Roboto Condensed"/>
              </a:rPr>
              <a:t>một</a:t>
            </a:r>
            <a:r>
              <a:rPr lang="en-US" sz="4972" dirty="0">
                <a:solidFill>
                  <a:srgbClr val="394D57"/>
                </a:solidFill>
                <a:latin typeface="Roboto Condensed"/>
              </a:rPr>
              <a:t> </a:t>
            </a:r>
            <a:r>
              <a:rPr lang="en-US" sz="4972" dirty="0" err="1">
                <a:solidFill>
                  <a:srgbClr val="394D57"/>
                </a:solidFill>
                <a:latin typeface="Roboto Condensed"/>
              </a:rPr>
              <a:t>danh</a:t>
            </a:r>
            <a:r>
              <a:rPr lang="en-US" sz="4972" dirty="0">
                <a:solidFill>
                  <a:srgbClr val="394D57"/>
                </a:solidFill>
                <a:latin typeface="Roboto Condensed"/>
              </a:rPr>
              <a:t> </a:t>
            </a:r>
            <a:r>
              <a:rPr lang="en-US" sz="4972" dirty="0" err="1">
                <a:solidFill>
                  <a:srgbClr val="394D57"/>
                </a:solidFill>
                <a:latin typeface="Roboto Condensed"/>
              </a:rPr>
              <a:t>sĩ</a:t>
            </a:r>
            <a:r>
              <a:rPr lang="en-US" sz="4972" dirty="0">
                <a:solidFill>
                  <a:srgbClr val="394D57"/>
                </a:solidFill>
                <a:latin typeface="Roboto Condensed"/>
              </a:rPr>
              <a:t> </a:t>
            </a:r>
            <a:r>
              <a:rPr lang="en-US" sz="4972" dirty="0" err="1">
                <a:solidFill>
                  <a:srgbClr val="394D57"/>
                </a:solidFill>
                <a:latin typeface="Roboto Condensed"/>
              </a:rPr>
              <a:t>thời</a:t>
            </a:r>
            <a:r>
              <a:rPr lang="en-US" sz="4972" dirty="0">
                <a:solidFill>
                  <a:srgbClr val="394D57"/>
                </a:solidFill>
                <a:latin typeface="Roboto Condensed"/>
              </a:rPr>
              <a:t> Lê </a:t>
            </a:r>
            <a:r>
              <a:rPr lang="en-US" sz="4972" dirty="0" err="1">
                <a:solidFill>
                  <a:srgbClr val="394D57"/>
                </a:solidFill>
                <a:latin typeface="Roboto Condensed"/>
              </a:rPr>
              <a:t>sơ</a:t>
            </a:r>
            <a:r>
              <a:rPr lang="en-US" sz="4972" dirty="0">
                <a:solidFill>
                  <a:srgbClr val="394D57"/>
                </a:solidFill>
                <a:latin typeface="Roboto Condensed"/>
              </a:rPr>
              <a:t>, </a:t>
            </a:r>
            <a:r>
              <a:rPr lang="en-US" sz="4972" dirty="0" err="1">
                <a:solidFill>
                  <a:srgbClr val="394D57"/>
                </a:solidFill>
                <a:latin typeface="Roboto Condensed"/>
              </a:rPr>
              <a:t>thời</a:t>
            </a:r>
            <a:r>
              <a:rPr lang="en-US" sz="4972" dirty="0">
                <a:solidFill>
                  <a:srgbClr val="394D57"/>
                </a:solidFill>
                <a:latin typeface="Roboto Condensed"/>
              </a:rPr>
              <a:t> </a:t>
            </a:r>
            <a:r>
              <a:rPr lang="en-US" sz="4972" dirty="0" err="1">
                <a:solidFill>
                  <a:srgbClr val="394D57"/>
                </a:solidFill>
                <a:latin typeface="Roboto Condensed"/>
              </a:rPr>
              <a:t>nhà</a:t>
            </a:r>
            <a:r>
              <a:rPr lang="en-US" sz="4972" dirty="0">
                <a:solidFill>
                  <a:srgbClr val="394D57"/>
                </a:solidFill>
                <a:latin typeface="Roboto Condensed"/>
              </a:rPr>
              <a:t> </a:t>
            </a:r>
            <a:r>
              <a:rPr lang="en-US" sz="4972" dirty="0" err="1">
                <a:solidFill>
                  <a:srgbClr val="394D57"/>
                </a:solidFill>
                <a:latin typeface="Roboto Condensed"/>
              </a:rPr>
              <a:t>Mạc</a:t>
            </a:r>
            <a:r>
              <a:rPr lang="en-US" sz="4972" dirty="0">
                <a:solidFill>
                  <a:srgbClr val="394D57"/>
                </a:solidFill>
                <a:latin typeface="Roboto Condensed"/>
              </a:rPr>
              <a:t>, </a:t>
            </a:r>
            <a:r>
              <a:rPr lang="en-US" sz="4972" dirty="0" err="1">
                <a:solidFill>
                  <a:srgbClr val="394D57"/>
                </a:solidFill>
                <a:latin typeface="Roboto Condensed"/>
              </a:rPr>
              <a:t>sống</a:t>
            </a:r>
            <a:r>
              <a:rPr lang="en-US" sz="4972" dirty="0">
                <a:solidFill>
                  <a:srgbClr val="394D57"/>
                </a:solidFill>
                <a:latin typeface="Roboto Condensed"/>
              </a:rPr>
              <a:t> </a:t>
            </a:r>
            <a:r>
              <a:rPr lang="en-US" sz="4972" dirty="0" err="1">
                <a:solidFill>
                  <a:srgbClr val="394D57"/>
                </a:solidFill>
                <a:latin typeface="Roboto Condensed"/>
              </a:rPr>
              <a:t>vào</a:t>
            </a:r>
            <a:r>
              <a:rPr lang="en-US" sz="4972" dirty="0">
                <a:solidFill>
                  <a:srgbClr val="394D57"/>
                </a:solidFill>
                <a:latin typeface="Roboto Condensed"/>
              </a:rPr>
              <a:t> </a:t>
            </a:r>
            <a:r>
              <a:rPr lang="en-US" sz="4972" dirty="0" err="1">
                <a:solidFill>
                  <a:srgbClr val="394D57"/>
                </a:solidFill>
                <a:latin typeface="Roboto Condensed"/>
              </a:rPr>
              <a:t>khoảng</a:t>
            </a:r>
            <a:r>
              <a:rPr lang="en-US" sz="4972" dirty="0">
                <a:solidFill>
                  <a:srgbClr val="394D57"/>
                </a:solidFill>
                <a:latin typeface="Roboto Condensed"/>
              </a:rPr>
              <a:t> </a:t>
            </a:r>
            <a:r>
              <a:rPr lang="en-US" sz="4972" dirty="0" err="1">
                <a:solidFill>
                  <a:srgbClr val="394D57"/>
                </a:solidFill>
                <a:latin typeface="Roboto Condensed"/>
              </a:rPr>
              <a:t>thế</a:t>
            </a:r>
            <a:r>
              <a:rPr lang="en-US" sz="4972" dirty="0">
                <a:solidFill>
                  <a:srgbClr val="394D57"/>
                </a:solidFill>
                <a:latin typeface="Roboto Condensed"/>
              </a:rPr>
              <a:t> </a:t>
            </a:r>
            <a:r>
              <a:rPr lang="en-US" sz="4972" dirty="0" err="1">
                <a:solidFill>
                  <a:srgbClr val="394D57"/>
                </a:solidFill>
                <a:latin typeface="Roboto Condensed"/>
              </a:rPr>
              <a:t>kỉ</a:t>
            </a:r>
            <a:r>
              <a:rPr lang="en-US" sz="4972" dirty="0">
                <a:solidFill>
                  <a:srgbClr val="394D57"/>
                </a:solidFill>
                <a:latin typeface="Roboto Condensed"/>
              </a:rPr>
              <a:t> XVI, </a:t>
            </a:r>
            <a:r>
              <a:rPr lang="en-US" sz="4972" dirty="0" err="1">
                <a:solidFill>
                  <a:srgbClr val="394D57"/>
                </a:solidFill>
                <a:latin typeface="Roboto Condensed"/>
              </a:rPr>
              <a:t>người</a:t>
            </a:r>
            <a:r>
              <a:rPr lang="en-US" sz="4972" dirty="0">
                <a:solidFill>
                  <a:srgbClr val="394D57"/>
                </a:solidFill>
                <a:latin typeface="Roboto Condensed"/>
              </a:rPr>
              <a:t> </a:t>
            </a:r>
            <a:r>
              <a:rPr lang="en-US" sz="4972" dirty="0" err="1">
                <a:solidFill>
                  <a:srgbClr val="394D57"/>
                </a:solidFill>
                <a:latin typeface="Roboto Condensed"/>
              </a:rPr>
              <a:t>xã</a:t>
            </a:r>
            <a:r>
              <a:rPr lang="en-US" sz="4972" dirty="0">
                <a:solidFill>
                  <a:srgbClr val="394D57"/>
                </a:solidFill>
                <a:latin typeface="Roboto Condensed"/>
              </a:rPr>
              <a:t> </a:t>
            </a:r>
            <a:r>
              <a:rPr lang="en-US" sz="4972" dirty="0" err="1">
                <a:solidFill>
                  <a:srgbClr val="394D57"/>
                </a:solidFill>
                <a:latin typeface="Roboto Condensed"/>
              </a:rPr>
              <a:t>Đỗ</a:t>
            </a:r>
            <a:r>
              <a:rPr lang="en-US" sz="4972" dirty="0">
                <a:solidFill>
                  <a:srgbClr val="394D57"/>
                </a:solidFill>
                <a:latin typeface="Roboto Condensed"/>
              </a:rPr>
              <a:t> </a:t>
            </a:r>
            <a:r>
              <a:rPr lang="en-US" sz="4972" dirty="0" err="1">
                <a:solidFill>
                  <a:srgbClr val="394D57"/>
                </a:solidFill>
                <a:latin typeface="Roboto Condensed"/>
              </a:rPr>
              <a:t>Tùng</a:t>
            </a:r>
            <a:r>
              <a:rPr lang="en-US" sz="4972" dirty="0">
                <a:solidFill>
                  <a:srgbClr val="394D57"/>
                </a:solidFill>
                <a:latin typeface="Roboto Condensed"/>
              </a:rPr>
              <a:t>, </a:t>
            </a:r>
            <a:r>
              <a:rPr lang="en-US" sz="4972" dirty="0" err="1">
                <a:solidFill>
                  <a:srgbClr val="394D57"/>
                </a:solidFill>
                <a:latin typeface="Roboto Condensed"/>
              </a:rPr>
              <a:t>huyện</a:t>
            </a:r>
            <a:r>
              <a:rPr lang="en-US" sz="4972" dirty="0">
                <a:solidFill>
                  <a:srgbClr val="394D57"/>
                </a:solidFill>
                <a:latin typeface="Roboto Condensed"/>
              </a:rPr>
              <a:t> </a:t>
            </a:r>
            <a:r>
              <a:rPr lang="en-US" sz="4972" dirty="0" err="1">
                <a:solidFill>
                  <a:srgbClr val="394D57"/>
                </a:solidFill>
                <a:latin typeface="Roboto Condensed"/>
              </a:rPr>
              <a:t>Trường</a:t>
            </a:r>
            <a:r>
              <a:rPr lang="en-US" sz="4972" dirty="0">
                <a:solidFill>
                  <a:srgbClr val="394D57"/>
                </a:solidFill>
                <a:latin typeface="Roboto Condensed"/>
              </a:rPr>
              <a:t> Tân, nay </a:t>
            </a:r>
            <a:r>
              <a:rPr lang="en-US" sz="4972" dirty="0" err="1">
                <a:solidFill>
                  <a:srgbClr val="394D57"/>
                </a:solidFill>
                <a:latin typeface="Roboto Condensed"/>
              </a:rPr>
              <a:t>thuộc</a:t>
            </a:r>
            <a:r>
              <a:rPr lang="en-US" sz="4972" dirty="0">
                <a:solidFill>
                  <a:srgbClr val="394D57"/>
                </a:solidFill>
                <a:latin typeface="Roboto Condensed"/>
              </a:rPr>
              <a:t> </a:t>
            </a:r>
            <a:r>
              <a:rPr lang="en-US" sz="4972" dirty="0" err="1">
                <a:solidFill>
                  <a:srgbClr val="394D57"/>
                </a:solidFill>
                <a:latin typeface="Roboto Condensed"/>
              </a:rPr>
              <a:t>huyện</a:t>
            </a:r>
            <a:r>
              <a:rPr lang="en-US" sz="4972" dirty="0">
                <a:solidFill>
                  <a:srgbClr val="394D57"/>
                </a:solidFill>
                <a:latin typeface="Roboto Condensed"/>
              </a:rPr>
              <a:t> Thanh </a:t>
            </a:r>
            <a:r>
              <a:rPr lang="en-US" sz="4972" dirty="0" err="1">
                <a:solidFill>
                  <a:srgbClr val="394D57"/>
                </a:solidFill>
                <a:latin typeface="Roboto Condensed"/>
              </a:rPr>
              <a:t>Miện</a:t>
            </a:r>
            <a:r>
              <a:rPr lang="en-US" sz="4972" dirty="0">
                <a:solidFill>
                  <a:srgbClr val="394D57"/>
                </a:solidFill>
                <a:latin typeface="Roboto Condensed"/>
              </a:rPr>
              <a:t>, </a:t>
            </a:r>
            <a:r>
              <a:rPr lang="en-US" sz="4972" dirty="0" err="1">
                <a:solidFill>
                  <a:srgbClr val="394D57"/>
                </a:solidFill>
                <a:latin typeface="Roboto Condensed"/>
              </a:rPr>
              <a:t>tỉnh</a:t>
            </a:r>
            <a:r>
              <a:rPr lang="en-US" sz="4972" dirty="0">
                <a:solidFill>
                  <a:srgbClr val="394D57"/>
                </a:solidFill>
                <a:latin typeface="Roboto Condensed"/>
              </a:rPr>
              <a:t> </a:t>
            </a:r>
            <a:r>
              <a:rPr lang="en-US" sz="4972" dirty="0" err="1">
                <a:solidFill>
                  <a:srgbClr val="394D57"/>
                </a:solidFill>
                <a:latin typeface="Roboto Condensed"/>
              </a:rPr>
              <a:t>Hải</a:t>
            </a:r>
            <a:r>
              <a:rPr lang="en-US" sz="4972" dirty="0">
                <a:solidFill>
                  <a:srgbClr val="394D57"/>
                </a:solidFill>
                <a:latin typeface="Roboto Condensed"/>
              </a:rPr>
              <a:t> </a:t>
            </a:r>
            <a:r>
              <a:rPr lang="en-US" sz="4972" dirty="0" err="1">
                <a:solidFill>
                  <a:srgbClr val="394D57"/>
                </a:solidFill>
                <a:latin typeface="Roboto Condensed"/>
              </a:rPr>
              <a:t>Dương</a:t>
            </a:r>
            <a:r>
              <a:rPr lang="en-US" sz="4972" dirty="0">
                <a:solidFill>
                  <a:srgbClr val="394D57"/>
                </a:solidFill>
                <a:latin typeface="Roboto Condensed"/>
              </a:rPr>
              <a:t>.</a:t>
            </a:r>
          </a:p>
        </p:txBody>
      </p:sp>
      <p:grpSp>
        <p:nvGrpSpPr>
          <p:cNvPr id="7" name="Group 7"/>
          <p:cNvGrpSpPr/>
          <p:nvPr/>
        </p:nvGrpSpPr>
        <p:grpSpPr>
          <a:xfrm>
            <a:off x="512621" y="7800707"/>
            <a:ext cx="15906162" cy="1931940"/>
            <a:chOff x="0" y="0"/>
            <a:chExt cx="4380867" cy="532094"/>
          </a:xfrm>
        </p:grpSpPr>
        <p:sp>
          <p:nvSpPr>
            <p:cNvPr id="8" name="Freeform 8"/>
            <p:cNvSpPr/>
            <p:nvPr/>
          </p:nvSpPr>
          <p:spPr>
            <a:xfrm>
              <a:off x="0" y="0"/>
              <a:ext cx="4380867" cy="532094"/>
            </a:xfrm>
            <a:custGeom>
              <a:avLst/>
              <a:gdLst/>
              <a:ahLst/>
              <a:cxnLst/>
              <a:rect l="l" t="t" r="r" b="b"/>
              <a:pathLst>
                <a:path w="4380867" h="532094">
                  <a:moveTo>
                    <a:pt x="24823" y="0"/>
                  </a:moveTo>
                  <a:lnTo>
                    <a:pt x="4356044" y="0"/>
                  </a:lnTo>
                  <a:cubicBezTo>
                    <a:pt x="4362627" y="0"/>
                    <a:pt x="4368941" y="2615"/>
                    <a:pt x="4373596" y="7270"/>
                  </a:cubicBezTo>
                  <a:cubicBezTo>
                    <a:pt x="4378251" y="11926"/>
                    <a:pt x="4380867" y="18239"/>
                    <a:pt x="4380867" y="24823"/>
                  </a:cubicBezTo>
                  <a:lnTo>
                    <a:pt x="4380867" y="507271"/>
                  </a:lnTo>
                  <a:cubicBezTo>
                    <a:pt x="4380867" y="520980"/>
                    <a:pt x="4369753" y="532094"/>
                    <a:pt x="4356044" y="532094"/>
                  </a:cubicBezTo>
                  <a:lnTo>
                    <a:pt x="24823" y="532094"/>
                  </a:lnTo>
                  <a:cubicBezTo>
                    <a:pt x="11114" y="532094"/>
                    <a:pt x="0" y="520980"/>
                    <a:pt x="0" y="507271"/>
                  </a:cubicBezTo>
                  <a:lnTo>
                    <a:pt x="0" y="24823"/>
                  </a:lnTo>
                  <a:cubicBezTo>
                    <a:pt x="0" y="11114"/>
                    <a:pt x="11114" y="0"/>
                    <a:pt x="24823" y="0"/>
                  </a:cubicBezTo>
                  <a:close/>
                </a:path>
              </a:pathLst>
            </a:custGeom>
            <a:solidFill>
              <a:srgbClr val="FFFDF5"/>
            </a:solidFill>
          </p:spPr>
          <p:txBody>
            <a:bodyPr/>
            <a:lstStyle/>
            <a:p>
              <a:endParaRPr lang="en-US"/>
            </a:p>
          </p:txBody>
        </p:sp>
        <p:sp>
          <p:nvSpPr>
            <p:cNvPr id="9" name="TextBox 9"/>
            <p:cNvSpPr txBox="1"/>
            <p:nvPr/>
          </p:nvSpPr>
          <p:spPr>
            <a:xfrm>
              <a:off x="0" y="0"/>
              <a:ext cx="4380867" cy="532094"/>
            </a:xfrm>
            <a:prstGeom prst="rect">
              <a:avLst/>
            </a:prstGeom>
          </p:spPr>
          <p:txBody>
            <a:bodyPr lIns="50800" tIns="50800" rIns="50800" bIns="50800" rtlCol="0" anchor="ctr"/>
            <a:lstStyle/>
            <a:p>
              <a:pPr algn="ctr">
                <a:lnSpc>
                  <a:spcPts val="2310"/>
                </a:lnSpc>
              </a:pPr>
              <a:endParaRPr/>
            </a:p>
          </p:txBody>
        </p:sp>
      </p:grpSp>
      <p:sp>
        <p:nvSpPr>
          <p:cNvPr id="10" name="TextBox 10"/>
          <p:cNvSpPr txBox="1"/>
          <p:nvPr/>
        </p:nvSpPr>
        <p:spPr>
          <a:xfrm>
            <a:off x="1028700" y="8175499"/>
            <a:ext cx="14935457" cy="845247"/>
          </a:xfrm>
          <a:prstGeom prst="rect">
            <a:avLst/>
          </a:prstGeom>
        </p:spPr>
        <p:txBody>
          <a:bodyPr lIns="0" tIns="0" rIns="0" bIns="0" rtlCol="0" anchor="t">
            <a:spAutoFit/>
          </a:bodyPr>
          <a:lstStyle/>
          <a:p>
            <a:pPr marL="1073574" lvl="1" indent="-536787" algn="just">
              <a:lnSpc>
                <a:spcPts val="6961"/>
              </a:lnSpc>
              <a:buFont typeface="Arial"/>
              <a:buChar char="•"/>
            </a:pPr>
            <a:r>
              <a:rPr lang="en-US" sz="4972">
                <a:solidFill>
                  <a:srgbClr val="394D57"/>
                </a:solidFill>
                <a:latin typeface="Roboto Condensed"/>
              </a:rPr>
              <a:t>Nguyễn Dữ Xuất thân trong một gia đình nhà Nho.</a:t>
            </a:r>
          </a:p>
        </p:txBody>
      </p:sp>
      <p:sp>
        <p:nvSpPr>
          <p:cNvPr id="11" name="Freeform 11"/>
          <p:cNvSpPr/>
          <p:nvPr/>
        </p:nvSpPr>
        <p:spPr>
          <a:xfrm>
            <a:off x="14325743" y="5077140"/>
            <a:ext cx="5385440" cy="6418264"/>
          </a:xfrm>
          <a:custGeom>
            <a:avLst/>
            <a:gdLst/>
            <a:ahLst/>
            <a:cxnLst/>
            <a:rect l="l" t="t" r="r" b="b"/>
            <a:pathLst>
              <a:path w="5385440" h="6418264">
                <a:moveTo>
                  <a:pt x="0" y="0"/>
                </a:moveTo>
                <a:lnTo>
                  <a:pt x="5385440" y="0"/>
                </a:lnTo>
                <a:lnTo>
                  <a:pt x="5385440" y="6418264"/>
                </a:lnTo>
                <a:lnTo>
                  <a:pt x="0" y="6418264"/>
                </a:lnTo>
                <a:lnTo>
                  <a:pt x="0" y="0"/>
                </a:lnTo>
                <a:close/>
              </a:path>
            </a:pathLst>
          </a:custGeom>
          <a:blipFill>
            <a:blip r:embed="rId3"/>
            <a:stretch>
              <a:fillRect/>
            </a:stretch>
          </a:blipFill>
        </p:spPr>
        <p:txBody>
          <a:bodyPr/>
          <a:lstStyle/>
          <a:p>
            <a:endParaRPr lang="en-US"/>
          </a:p>
        </p:txBody>
      </p:sp>
      <p:sp>
        <p:nvSpPr>
          <p:cNvPr id="12" name="TextBox 12"/>
          <p:cNvSpPr txBox="1"/>
          <p:nvPr/>
        </p:nvSpPr>
        <p:spPr>
          <a:xfrm>
            <a:off x="-868226" y="112943"/>
            <a:ext cx="14430107" cy="2112010"/>
          </a:xfrm>
          <a:prstGeom prst="rect">
            <a:avLst/>
          </a:prstGeom>
        </p:spPr>
        <p:txBody>
          <a:bodyPr lIns="0" tIns="0" rIns="0" bIns="0" rtlCol="0" anchor="t">
            <a:spAutoFit/>
          </a:bodyPr>
          <a:lstStyle/>
          <a:p>
            <a:pPr algn="ctr">
              <a:lnSpc>
                <a:spcPts val="8539"/>
              </a:lnSpc>
            </a:pPr>
            <a:r>
              <a:rPr lang="en-US" sz="6099">
                <a:solidFill>
                  <a:srgbClr val="8E5F56"/>
                </a:solidFill>
                <a:latin typeface="Fraunces Bold"/>
              </a:rPr>
              <a:t>3. SUY NGẪM VÀ PHẢN HỒI</a:t>
            </a:r>
          </a:p>
          <a:p>
            <a:pPr algn="ctr">
              <a:lnSpc>
                <a:spcPts val="8539"/>
              </a:lnSpc>
            </a:pPr>
            <a:endParaRPr lang="en-US" sz="6099">
              <a:solidFill>
                <a:srgbClr val="8E5F56"/>
              </a:solidFill>
              <a:latin typeface="Fraunces Bold"/>
            </a:endParaRPr>
          </a:p>
        </p:txBody>
      </p:sp>
      <p:sp>
        <p:nvSpPr>
          <p:cNvPr id="13" name="TextBox 13"/>
          <p:cNvSpPr txBox="1"/>
          <p:nvPr/>
        </p:nvSpPr>
        <p:spPr>
          <a:xfrm>
            <a:off x="856674" y="1179744"/>
            <a:ext cx="12416424" cy="1045209"/>
          </a:xfrm>
          <a:prstGeom prst="rect">
            <a:avLst/>
          </a:prstGeom>
        </p:spPr>
        <p:txBody>
          <a:bodyPr lIns="0" tIns="0" rIns="0" bIns="0" rtlCol="0" anchor="t">
            <a:spAutoFit/>
          </a:bodyPr>
          <a:lstStyle/>
          <a:p>
            <a:pPr algn="l">
              <a:lnSpc>
                <a:spcPts val="8540"/>
              </a:lnSpc>
            </a:pPr>
            <a:r>
              <a:rPr lang="en-US" sz="6100">
                <a:solidFill>
                  <a:srgbClr val="701D18"/>
                </a:solidFill>
                <a:latin typeface="#9Slide07 SVNUT Triumph Press"/>
              </a:rPr>
              <a:t>3.1 Tác giả và tác phẩm</a:t>
            </a:r>
          </a:p>
        </p:txBody>
      </p:sp>
      <p:sp>
        <p:nvSpPr>
          <p:cNvPr id="14" name="TextBox 14"/>
          <p:cNvSpPr txBox="1"/>
          <p:nvPr/>
        </p:nvSpPr>
        <p:spPr>
          <a:xfrm>
            <a:off x="1802344" y="2475244"/>
            <a:ext cx="9088966" cy="839000"/>
          </a:xfrm>
          <a:prstGeom prst="rect">
            <a:avLst/>
          </a:prstGeom>
        </p:spPr>
        <p:txBody>
          <a:bodyPr lIns="0" tIns="0" rIns="0" bIns="0" rtlCol="0" anchor="t">
            <a:spAutoFit/>
          </a:bodyPr>
          <a:lstStyle/>
          <a:p>
            <a:pPr algn="just">
              <a:lnSpc>
                <a:spcPts val="6780"/>
              </a:lnSpc>
            </a:pPr>
            <a:r>
              <a:rPr lang="en-US" sz="4843">
                <a:solidFill>
                  <a:srgbClr val="394D57"/>
                </a:solidFill>
                <a:latin typeface="Roboto Condensed Bold"/>
              </a:rPr>
              <a:t>TÁC GIẢ NGUYỄN DỮ</a:t>
            </a:r>
          </a:p>
        </p:txBody>
      </p:sp>
      <p:sp>
        <p:nvSpPr>
          <p:cNvPr id="15" name="Freeform 15"/>
          <p:cNvSpPr/>
          <p:nvPr/>
        </p:nvSpPr>
        <p:spPr>
          <a:xfrm>
            <a:off x="11439073" y="1666871"/>
            <a:ext cx="6343542" cy="1038755"/>
          </a:xfrm>
          <a:custGeom>
            <a:avLst/>
            <a:gdLst/>
            <a:ahLst/>
            <a:cxnLst/>
            <a:rect l="l" t="t" r="r" b="b"/>
            <a:pathLst>
              <a:path w="6343542" h="1038755">
                <a:moveTo>
                  <a:pt x="0" y="0"/>
                </a:moveTo>
                <a:lnTo>
                  <a:pt x="6343542" y="0"/>
                </a:lnTo>
                <a:lnTo>
                  <a:pt x="6343542" y="1038755"/>
                </a:lnTo>
                <a:lnTo>
                  <a:pt x="0" y="1038755"/>
                </a:lnTo>
                <a:lnTo>
                  <a:pt x="0" y="0"/>
                </a:lnTo>
                <a:close/>
              </a:path>
            </a:pathLst>
          </a:custGeom>
          <a:blipFill>
            <a:blip r:embed="rId4"/>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1028700" y="3497476"/>
            <a:ext cx="16230600" cy="2047009"/>
            <a:chOff x="0" y="0"/>
            <a:chExt cx="4274726" cy="539130"/>
          </a:xfrm>
        </p:grpSpPr>
        <p:sp>
          <p:nvSpPr>
            <p:cNvPr id="4" name="Freeform 4"/>
            <p:cNvSpPr/>
            <p:nvPr/>
          </p:nvSpPr>
          <p:spPr>
            <a:xfrm>
              <a:off x="0" y="0"/>
              <a:ext cx="4274726" cy="539130"/>
            </a:xfrm>
            <a:custGeom>
              <a:avLst/>
              <a:gdLst/>
              <a:ahLst/>
              <a:cxnLst/>
              <a:rect l="l" t="t" r="r" b="b"/>
              <a:pathLst>
                <a:path w="4274726" h="539130">
                  <a:moveTo>
                    <a:pt x="24327" y="0"/>
                  </a:moveTo>
                  <a:lnTo>
                    <a:pt x="4250399" y="0"/>
                  </a:lnTo>
                  <a:cubicBezTo>
                    <a:pt x="4263834" y="0"/>
                    <a:pt x="4274726" y="10891"/>
                    <a:pt x="4274726" y="24327"/>
                  </a:cubicBezTo>
                  <a:lnTo>
                    <a:pt x="4274726" y="514803"/>
                  </a:lnTo>
                  <a:cubicBezTo>
                    <a:pt x="4274726" y="528239"/>
                    <a:pt x="4263834" y="539130"/>
                    <a:pt x="4250399" y="539130"/>
                  </a:cubicBezTo>
                  <a:lnTo>
                    <a:pt x="24327" y="539130"/>
                  </a:lnTo>
                  <a:cubicBezTo>
                    <a:pt x="10891" y="539130"/>
                    <a:pt x="0" y="528239"/>
                    <a:pt x="0" y="514803"/>
                  </a:cubicBezTo>
                  <a:lnTo>
                    <a:pt x="0" y="24327"/>
                  </a:lnTo>
                  <a:cubicBezTo>
                    <a:pt x="0" y="10891"/>
                    <a:pt x="10891" y="0"/>
                    <a:pt x="24327" y="0"/>
                  </a:cubicBezTo>
                  <a:close/>
                </a:path>
              </a:pathLst>
            </a:custGeom>
            <a:solidFill>
              <a:srgbClr val="CD962A"/>
            </a:solidFill>
          </p:spPr>
          <p:txBody>
            <a:bodyPr/>
            <a:lstStyle/>
            <a:p>
              <a:endParaRPr lang="en-US"/>
            </a:p>
          </p:txBody>
        </p:sp>
        <p:sp>
          <p:nvSpPr>
            <p:cNvPr id="5" name="TextBox 5"/>
            <p:cNvSpPr txBox="1"/>
            <p:nvPr/>
          </p:nvSpPr>
          <p:spPr>
            <a:xfrm>
              <a:off x="0" y="0"/>
              <a:ext cx="4274726" cy="539130"/>
            </a:xfrm>
            <a:prstGeom prst="rect">
              <a:avLst/>
            </a:prstGeom>
          </p:spPr>
          <p:txBody>
            <a:bodyPr lIns="50800" tIns="50800" rIns="50800" bIns="50800" rtlCol="0" anchor="ctr"/>
            <a:lstStyle/>
            <a:p>
              <a:pPr algn="ctr">
                <a:lnSpc>
                  <a:spcPts val="2310"/>
                </a:lnSpc>
              </a:pPr>
              <a:endParaRPr/>
            </a:p>
          </p:txBody>
        </p:sp>
      </p:grpSp>
      <p:grpSp>
        <p:nvGrpSpPr>
          <p:cNvPr id="6" name="Group 6"/>
          <p:cNvGrpSpPr/>
          <p:nvPr/>
        </p:nvGrpSpPr>
        <p:grpSpPr>
          <a:xfrm>
            <a:off x="1028700" y="5734985"/>
            <a:ext cx="16230600" cy="2047009"/>
            <a:chOff x="0" y="0"/>
            <a:chExt cx="4274726" cy="539130"/>
          </a:xfrm>
        </p:grpSpPr>
        <p:sp>
          <p:nvSpPr>
            <p:cNvPr id="7" name="Freeform 7"/>
            <p:cNvSpPr/>
            <p:nvPr/>
          </p:nvSpPr>
          <p:spPr>
            <a:xfrm>
              <a:off x="0" y="0"/>
              <a:ext cx="4274726" cy="539130"/>
            </a:xfrm>
            <a:custGeom>
              <a:avLst/>
              <a:gdLst/>
              <a:ahLst/>
              <a:cxnLst/>
              <a:rect l="l" t="t" r="r" b="b"/>
              <a:pathLst>
                <a:path w="4274726" h="539130">
                  <a:moveTo>
                    <a:pt x="24327" y="0"/>
                  </a:moveTo>
                  <a:lnTo>
                    <a:pt x="4250399" y="0"/>
                  </a:lnTo>
                  <a:cubicBezTo>
                    <a:pt x="4263834" y="0"/>
                    <a:pt x="4274726" y="10891"/>
                    <a:pt x="4274726" y="24327"/>
                  </a:cubicBezTo>
                  <a:lnTo>
                    <a:pt x="4274726" y="514803"/>
                  </a:lnTo>
                  <a:cubicBezTo>
                    <a:pt x="4274726" y="528239"/>
                    <a:pt x="4263834" y="539130"/>
                    <a:pt x="4250399" y="539130"/>
                  </a:cubicBezTo>
                  <a:lnTo>
                    <a:pt x="24327" y="539130"/>
                  </a:lnTo>
                  <a:cubicBezTo>
                    <a:pt x="10891" y="539130"/>
                    <a:pt x="0" y="528239"/>
                    <a:pt x="0" y="514803"/>
                  </a:cubicBezTo>
                  <a:lnTo>
                    <a:pt x="0" y="24327"/>
                  </a:lnTo>
                  <a:cubicBezTo>
                    <a:pt x="0" y="10891"/>
                    <a:pt x="10891" y="0"/>
                    <a:pt x="24327" y="0"/>
                  </a:cubicBezTo>
                  <a:close/>
                </a:path>
              </a:pathLst>
            </a:custGeom>
            <a:solidFill>
              <a:srgbClr val="CD962A"/>
            </a:solidFill>
          </p:spPr>
          <p:txBody>
            <a:bodyPr/>
            <a:lstStyle/>
            <a:p>
              <a:endParaRPr lang="en-US"/>
            </a:p>
          </p:txBody>
        </p:sp>
        <p:sp>
          <p:nvSpPr>
            <p:cNvPr id="8" name="TextBox 8"/>
            <p:cNvSpPr txBox="1"/>
            <p:nvPr/>
          </p:nvSpPr>
          <p:spPr>
            <a:xfrm>
              <a:off x="0" y="0"/>
              <a:ext cx="4274726" cy="539130"/>
            </a:xfrm>
            <a:prstGeom prst="rect">
              <a:avLst/>
            </a:prstGeom>
          </p:spPr>
          <p:txBody>
            <a:bodyPr lIns="50800" tIns="50800" rIns="50800" bIns="50800" rtlCol="0" anchor="ctr"/>
            <a:lstStyle/>
            <a:p>
              <a:pPr algn="ctr">
                <a:lnSpc>
                  <a:spcPts val="2310"/>
                </a:lnSpc>
              </a:pPr>
              <a:endParaRPr/>
            </a:p>
          </p:txBody>
        </p:sp>
      </p:grpSp>
      <p:grpSp>
        <p:nvGrpSpPr>
          <p:cNvPr id="9" name="Group 9"/>
          <p:cNvGrpSpPr/>
          <p:nvPr/>
        </p:nvGrpSpPr>
        <p:grpSpPr>
          <a:xfrm>
            <a:off x="1028700" y="1288542"/>
            <a:ext cx="16230600" cy="2047009"/>
            <a:chOff x="0" y="0"/>
            <a:chExt cx="4274726" cy="539130"/>
          </a:xfrm>
        </p:grpSpPr>
        <p:sp>
          <p:nvSpPr>
            <p:cNvPr id="10" name="Freeform 10"/>
            <p:cNvSpPr/>
            <p:nvPr/>
          </p:nvSpPr>
          <p:spPr>
            <a:xfrm>
              <a:off x="0" y="0"/>
              <a:ext cx="4274726" cy="539130"/>
            </a:xfrm>
            <a:custGeom>
              <a:avLst/>
              <a:gdLst/>
              <a:ahLst/>
              <a:cxnLst/>
              <a:rect l="l" t="t" r="r" b="b"/>
              <a:pathLst>
                <a:path w="4274726" h="539130">
                  <a:moveTo>
                    <a:pt x="24327" y="0"/>
                  </a:moveTo>
                  <a:lnTo>
                    <a:pt x="4250399" y="0"/>
                  </a:lnTo>
                  <a:cubicBezTo>
                    <a:pt x="4263834" y="0"/>
                    <a:pt x="4274726" y="10891"/>
                    <a:pt x="4274726" y="24327"/>
                  </a:cubicBezTo>
                  <a:lnTo>
                    <a:pt x="4274726" y="514803"/>
                  </a:lnTo>
                  <a:cubicBezTo>
                    <a:pt x="4274726" y="528239"/>
                    <a:pt x="4263834" y="539130"/>
                    <a:pt x="4250399" y="539130"/>
                  </a:cubicBezTo>
                  <a:lnTo>
                    <a:pt x="24327" y="539130"/>
                  </a:lnTo>
                  <a:cubicBezTo>
                    <a:pt x="10891" y="539130"/>
                    <a:pt x="0" y="528239"/>
                    <a:pt x="0" y="514803"/>
                  </a:cubicBezTo>
                  <a:lnTo>
                    <a:pt x="0" y="24327"/>
                  </a:lnTo>
                  <a:cubicBezTo>
                    <a:pt x="0" y="10891"/>
                    <a:pt x="10891" y="0"/>
                    <a:pt x="24327" y="0"/>
                  </a:cubicBezTo>
                  <a:close/>
                </a:path>
              </a:pathLst>
            </a:custGeom>
            <a:solidFill>
              <a:srgbClr val="CD962A"/>
            </a:solidFill>
          </p:spPr>
          <p:txBody>
            <a:bodyPr/>
            <a:lstStyle/>
            <a:p>
              <a:endParaRPr lang="en-US"/>
            </a:p>
          </p:txBody>
        </p:sp>
        <p:sp>
          <p:nvSpPr>
            <p:cNvPr id="11" name="TextBox 11"/>
            <p:cNvSpPr txBox="1"/>
            <p:nvPr/>
          </p:nvSpPr>
          <p:spPr>
            <a:xfrm>
              <a:off x="0" y="0"/>
              <a:ext cx="4274726" cy="539130"/>
            </a:xfrm>
            <a:prstGeom prst="rect">
              <a:avLst/>
            </a:prstGeom>
          </p:spPr>
          <p:txBody>
            <a:bodyPr lIns="50800" tIns="50800" rIns="50800" bIns="50800" rtlCol="0" anchor="ctr"/>
            <a:lstStyle/>
            <a:p>
              <a:pPr algn="ctr">
                <a:lnSpc>
                  <a:spcPts val="2310"/>
                </a:lnSpc>
              </a:pPr>
              <a:endParaRPr/>
            </a:p>
          </p:txBody>
        </p:sp>
      </p:grpSp>
      <p:sp>
        <p:nvSpPr>
          <p:cNvPr id="12" name="Freeform 12"/>
          <p:cNvSpPr/>
          <p:nvPr/>
        </p:nvSpPr>
        <p:spPr>
          <a:xfrm>
            <a:off x="13967724" y="0"/>
            <a:ext cx="4320276" cy="1873920"/>
          </a:xfrm>
          <a:custGeom>
            <a:avLst/>
            <a:gdLst/>
            <a:ahLst/>
            <a:cxnLst/>
            <a:rect l="l" t="t" r="r" b="b"/>
            <a:pathLst>
              <a:path w="4320276" h="1873920">
                <a:moveTo>
                  <a:pt x="0" y="0"/>
                </a:moveTo>
                <a:lnTo>
                  <a:pt x="4320276" y="0"/>
                </a:lnTo>
                <a:lnTo>
                  <a:pt x="4320276" y="1873920"/>
                </a:lnTo>
                <a:lnTo>
                  <a:pt x="0" y="18739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753094" y="8239194"/>
            <a:ext cx="7315200" cy="1895856"/>
          </a:xfrm>
          <a:custGeom>
            <a:avLst/>
            <a:gdLst/>
            <a:ahLst/>
            <a:cxnLst/>
            <a:rect l="l" t="t" r="r" b="b"/>
            <a:pathLst>
              <a:path w="7315200" h="1895856">
                <a:moveTo>
                  <a:pt x="0" y="0"/>
                </a:moveTo>
                <a:lnTo>
                  <a:pt x="7315200" y="0"/>
                </a:lnTo>
                <a:lnTo>
                  <a:pt x="7315200" y="1895856"/>
                </a:lnTo>
                <a:lnTo>
                  <a:pt x="0" y="18958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TextBox 14"/>
          <p:cNvSpPr txBox="1"/>
          <p:nvPr/>
        </p:nvSpPr>
        <p:spPr>
          <a:xfrm>
            <a:off x="1571509" y="276225"/>
            <a:ext cx="15144982" cy="847725"/>
          </a:xfrm>
          <a:prstGeom prst="rect">
            <a:avLst/>
          </a:prstGeom>
        </p:spPr>
        <p:txBody>
          <a:bodyPr lIns="0" tIns="0" rIns="0" bIns="0" rtlCol="0" anchor="t">
            <a:spAutoFit/>
          </a:bodyPr>
          <a:lstStyle/>
          <a:p>
            <a:pPr algn="ctr">
              <a:lnSpc>
                <a:spcPts val="6720"/>
              </a:lnSpc>
            </a:pPr>
            <a:r>
              <a:rPr lang="en-US" sz="5600" spc="280">
                <a:solidFill>
                  <a:srgbClr val="535254"/>
                </a:solidFill>
                <a:latin typeface="Fraunces Bold"/>
              </a:rPr>
              <a:t>MỤC TIÊU BÀI HỌC </a:t>
            </a:r>
          </a:p>
        </p:txBody>
      </p:sp>
      <p:sp>
        <p:nvSpPr>
          <p:cNvPr id="15" name="TextBox 15"/>
          <p:cNvSpPr txBox="1"/>
          <p:nvPr/>
        </p:nvSpPr>
        <p:spPr>
          <a:xfrm>
            <a:off x="1571509" y="1506945"/>
            <a:ext cx="15144982" cy="2007942"/>
          </a:xfrm>
          <a:prstGeom prst="rect">
            <a:avLst/>
          </a:prstGeom>
        </p:spPr>
        <p:txBody>
          <a:bodyPr lIns="0" tIns="0" rIns="0" bIns="0" rtlCol="0" anchor="t">
            <a:spAutoFit/>
          </a:bodyPr>
          <a:lstStyle/>
          <a:p>
            <a:pPr algn="just">
              <a:lnSpc>
                <a:spcPts val="5351"/>
              </a:lnSpc>
            </a:pPr>
            <a:r>
              <a:rPr lang="en-US" sz="3822">
                <a:solidFill>
                  <a:srgbClr val="FFFFFF"/>
                </a:solidFill>
                <a:latin typeface="Roboto Condensed Bold"/>
              </a:rPr>
              <a:t>Nhận biết và phân tích được một số yếu tố trong truyện truyền kì như: không gian, thời gian, chi tiết, cốt truyện, nhân vật chính, lời người kể chuyện.</a:t>
            </a:r>
          </a:p>
          <a:p>
            <a:pPr algn="just">
              <a:lnSpc>
                <a:spcPts val="5351"/>
              </a:lnSpc>
              <a:spcBef>
                <a:spcPct val="0"/>
              </a:spcBef>
            </a:pPr>
            <a:endParaRPr lang="en-US" sz="3822">
              <a:solidFill>
                <a:srgbClr val="FFFFFF"/>
              </a:solidFill>
              <a:latin typeface="Roboto Condensed Bold"/>
            </a:endParaRPr>
          </a:p>
        </p:txBody>
      </p:sp>
      <p:sp>
        <p:nvSpPr>
          <p:cNvPr id="16" name="TextBox 16"/>
          <p:cNvSpPr txBox="1"/>
          <p:nvPr/>
        </p:nvSpPr>
        <p:spPr>
          <a:xfrm>
            <a:off x="1571509" y="3653298"/>
            <a:ext cx="15144982" cy="1331667"/>
          </a:xfrm>
          <a:prstGeom prst="rect">
            <a:avLst/>
          </a:prstGeom>
        </p:spPr>
        <p:txBody>
          <a:bodyPr lIns="0" tIns="0" rIns="0" bIns="0" rtlCol="0" anchor="t">
            <a:spAutoFit/>
          </a:bodyPr>
          <a:lstStyle/>
          <a:p>
            <a:pPr algn="just">
              <a:lnSpc>
                <a:spcPts val="5351"/>
              </a:lnSpc>
              <a:spcBef>
                <a:spcPct val="0"/>
              </a:spcBef>
            </a:pPr>
            <a:r>
              <a:rPr lang="en-US" sz="3822">
                <a:solidFill>
                  <a:srgbClr val="FFFFFF"/>
                </a:solidFill>
                <a:latin typeface="Roboto Condensed Bold"/>
              </a:rPr>
              <a:t>Nêu được nội dung bao quát của văn bản; bước đầu biết phân tích các chi tiết tiêu biểu, đề tài, câu chuyện, nhân vật trong tính chỉnh thể của tác phẩm.</a:t>
            </a:r>
          </a:p>
        </p:txBody>
      </p:sp>
      <p:sp>
        <p:nvSpPr>
          <p:cNvPr id="17" name="TextBox 17"/>
          <p:cNvSpPr txBox="1"/>
          <p:nvPr/>
        </p:nvSpPr>
        <p:spPr>
          <a:xfrm>
            <a:off x="1571509" y="6054556"/>
            <a:ext cx="15144982" cy="1331667"/>
          </a:xfrm>
          <a:prstGeom prst="rect">
            <a:avLst/>
          </a:prstGeom>
        </p:spPr>
        <p:txBody>
          <a:bodyPr lIns="0" tIns="0" rIns="0" bIns="0" rtlCol="0" anchor="t">
            <a:spAutoFit/>
          </a:bodyPr>
          <a:lstStyle/>
          <a:p>
            <a:pPr algn="just">
              <a:lnSpc>
                <a:spcPts val="5351"/>
              </a:lnSpc>
              <a:spcBef>
                <a:spcPct val="0"/>
              </a:spcBef>
            </a:pPr>
            <a:r>
              <a:rPr lang="en-US" sz="3822">
                <a:solidFill>
                  <a:srgbClr val="FFFFFF"/>
                </a:solidFill>
                <a:latin typeface="Roboto Condensed Bold"/>
              </a:rPr>
              <a:t>Vận dụng được một số hiểu biết về lịch sử văn học Việt Nam để đọc hiểu văn bản văn học; nhận biết và phân tích được chủ đề của tác phẩm</a:t>
            </a:r>
          </a:p>
        </p:txBody>
      </p:sp>
      <p:grpSp>
        <p:nvGrpSpPr>
          <p:cNvPr id="18" name="Group 18"/>
          <p:cNvGrpSpPr/>
          <p:nvPr/>
        </p:nvGrpSpPr>
        <p:grpSpPr>
          <a:xfrm>
            <a:off x="1028700" y="7943919"/>
            <a:ext cx="16230600" cy="2047009"/>
            <a:chOff x="0" y="0"/>
            <a:chExt cx="4274726" cy="539130"/>
          </a:xfrm>
        </p:grpSpPr>
        <p:sp>
          <p:nvSpPr>
            <p:cNvPr id="19" name="Freeform 19"/>
            <p:cNvSpPr/>
            <p:nvPr/>
          </p:nvSpPr>
          <p:spPr>
            <a:xfrm>
              <a:off x="0" y="0"/>
              <a:ext cx="4274726" cy="539130"/>
            </a:xfrm>
            <a:custGeom>
              <a:avLst/>
              <a:gdLst/>
              <a:ahLst/>
              <a:cxnLst/>
              <a:rect l="l" t="t" r="r" b="b"/>
              <a:pathLst>
                <a:path w="4274726" h="539130">
                  <a:moveTo>
                    <a:pt x="24327" y="0"/>
                  </a:moveTo>
                  <a:lnTo>
                    <a:pt x="4250399" y="0"/>
                  </a:lnTo>
                  <a:cubicBezTo>
                    <a:pt x="4263834" y="0"/>
                    <a:pt x="4274726" y="10891"/>
                    <a:pt x="4274726" y="24327"/>
                  </a:cubicBezTo>
                  <a:lnTo>
                    <a:pt x="4274726" y="514803"/>
                  </a:lnTo>
                  <a:cubicBezTo>
                    <a:pt x="4274726" y="528239"/>
                    <a:pt x="4263834" y="539130"/>
                    <a:pt x="4250399" y="539130"/>
                  </a:cubicBezTo>
                  <a:lnTo>
                    <a:pt x="24327" y="539130"/>
                  </a:lnTo>
                  <a:cubicBezTo>
                    <a:pt x="10891" y="539130"/>
                    <a:pt x="0" y="528239"/>
                    <a:pt x="0" y="514803"/>
                  </a:cubicBezTo>
                  <a:lnTo>
                    <a:pt x="0" y="24327"/>
                  </a:lnTo>
                  <a:cubicBezTo>
                    <a:pt x="0" y="10891"/>
                    <a:pt x="10891" y="0"/>
                    <a:pt x="24327" y="0"/>
                  </a:cubicBezTo>
                  <a:close/>
                </a:path>
              </a:pathLst>
            </a:custGeom>
            <a:solidFill>
              <a:srgbClr val="CD962A"/>
            </a:solidFill>
          </p:spPr>
          <p:txBody>
            <a:bodyPr/>
            <a:lstStyle/>
            <a:p>
              <a:endParaRPr lang="en-US"/>
            </a:p>
          </p:txBody>
        </p:sp>
        <p:sp>
          <p:nvSpPr>
            <p:cNvPr id="20" name="TextBox 20"/>
            <p:cNvSpPr txBox="1"/>
            <p:nvPr/>
          </p:nvSpPr>
          <p:spPr>
            <a:xfrm>
              <a:off x="0" y="0"/>
              <a:ext cx="4274726" cy="539130"/>
            </a:xfrm>
            <a:prstGeom prst="rect">
              <a:avLst/>
            </a:prstGeom>
          </p:spPr>
          <p:txBody>
            <a:bodyPr lIns="50800" tIns="50800" rIns="50800" bIns="50800" rtlCol="0" anchor="ctr"/>
            <a:lstStyle/>
            <a:p>
              <a:pPr algn="ctr">
                <a:lnSpc>
                  <a:spcPts val="2310"/>
                </a:lnSpc>
              </a:pPr>
              <a:endParaRPr/>
            </a:p>
          </p:txBody>
        </p:sp>
      </p:grpSp>
      <p:sp>
        <p:nvSpPr>
          <p:cNvPr id="21" name="TextBox 21"/>
          <p:cNvSpPr txBox="1"/>
          <p:nvPr/>
        </p:nvSpPr>
        <p:spPr>
          <a:xfrm>
            <a:off x="1571509" y="8296344"/>
            <a:ext cx="15144982" cy="1331667"/>
          </a:xfrm>
          <a:prstGeom prst="rect">
            <a:avLst/>
          </a:prstGeom>
        </p:spPr>
        <p:txBody>
          <a:bodyPr lIns="0" tIns="0" rIns="0" bIns="0" rtlCol="0" anchor="t">
            <a:spAutoFit/>
          </a:bodyPr>
          <a:lstStyle/>
          <a:p>
            <a:pPr algn="just">
              <a:lnSpc>
                <a:spcPts val="5351"/>
              </a:lnSpc>
              <a:spcBef>
                <a:spcPct val="0"/>
              </a:spcBef>
            </a:pPr>
            <a:r>
              <a:rPr lang="en-US" sz="3822">
                <a:solidFill>
                  <a:srgbClr val="FFFFFF"/>
                </a:solidFill>
                <a:latin typeface="Roboto Condensed Bold"/>
              </a:rPr>
              <a:t>Nêu được những thay đổi trong suy nghĩ, tình cảm, lối sống và cách thưởng thức, đánh giá của cá nhân do văn bản đã học mang lại.</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5688522" y="0"/>
            <a:ext cx="6793111" cy="5869673"/>
          </a:xfrm>
          <a:custGeom>
            <a:avLst/>
            <a:gdLst/>
            <a:ahLst/>
            <a:cxnLst/>
            <a:rect l="l" t="t" r="r" b="b"/>
            <a:pathLst>
              <a:path w="6793111" h="5869673">
                <a:moveTo>
                  <a:pt x="0" y="0"/>
                </a:moveTo>
                <a:lnTo>
                  <a:pt x="6793111" y="0"/>
                </a:lnTo>
                <a:lnTo>
                  <a:pt x="6793111" y="5869673"/>
                </a:lnTo>
                <a:lnTo>
                  <a:pt x="0" y="5869673"/>
                </a:lnTo>
                <a:lnTo>
                  <a:pt x="0" y="0"/>
                </a:lnTo>
                <a:close/>
              </a:path>
            </a:pathLst>
          </a:custGeom>
          <a:blipFill>
            <a:blip r:embed="rId3"/>
            <a:stretch>
              <a:fillRect/>
            </a:stretch>
          </a:blipFill>
        </p:spPr>
        <p:txBody>
          <a:bodyPr/>
          <a:lstStyle/>
          <a:p>
            <a:endParaRPr lang="en-US"/>
          </a:p>
        </p:txBody>
      </p:sp>
      <p:sp>
        <p:nvSpPr>
          <p:cNvPr id="4" name="Freeform 4"/>
          <p:cNvSpPr/>
          <p:nvPr/>
        </p:nvSpPr>
        <p:spPr>
          <a:xfrm>
            <a:off x="-1351137" y="-161947"/>
            <a:ext cx="9626023" cy="6751283"/>
          </a:xfrm>
          <a:custGeom>
            <a:avLst/>
            <a:gdLst/>
            <a:ahLst/>
            <a:cxnLst/>
            <a:rect l="l" t="t" r="r" b="b"/>
            <a:pathLst>
              <a:path w="9626023" h="6751283">
                <a:moveTo>
                  <a:pt x="0" y="0"/>
                </a:moveTo>
                <a:lnTo>
                  <a:pt x="9626023" y="0"/>
                </a:lnTo>
                <a:lnTo>
                  <a:pt x="9626023" y="6751283"/>
                </a:lnTo>
                <a:lnTo>
                  <a:pt x="0" y="6751283"/>
                </a:lnTo>
                <a:lnTo>
                  <a:pt x="0" y="0"/>
                </a:lnTo>
                <a:close/>
              </a:path>
            </a:pathLst>
          </a:custGeom>
          <a:blipFill>
            <a:blip r:embed="rId4"/>
            <a:stretch>
              <a:fillRect/>
            </a:stretch>
          </a:blipFill>
        </p:spPr>
        <p:txBody>
          <a:bodyPr/>
          <a:lstStyle/>
          <a:p>
            <a:endParaRPr lang="en-US"/>
          </a:p>
        </p:txBody>
      </p:sp>
      <p:grpSp>
        <p:nvGrpSpPr>
          <p:cNvPr id="5" name="Group 5"/>
          <p:cNvGrpSpPr/>
          <p:nvPr/>
        </p:nvGrpSpPr>
        <p:grpSpPr>
          <a:xfrm>
            <a:off x="8288207" y="3920371"/>
            <a:ext cx="9521577" cy="5337929"/>
            <a:chOff x="0" y="0"/>
            <a:chExt cx="2622428" cy="1470170"/>
          </a:xfrm>
        </p:grpSpPr>
        <p:sp>
          <p:nvSpPr>
            <p:cNvPr id="6" name="Freeform 6"/>
            <p:cNvSpPr/>
            <p:nvPr/>
          </p:nvSpPr>
          <p:spPr>
            <a:xfrm>
              <a:off x="0" y="0"/>
              <a:ext cx="2622428" cy="1470170"/>
            </a:xfrm>
            <a:custGeom>
              <a:avLst/>
              <a:gdLst/>
              <a:ahLst/>
              <a:cxnLst/>
              <a:rect l="l" t="t" r="r" b="b"/>
              <a:pathLst>
                <a:path w="2622428" h="1470170">
                  <a:moveTo>
                    <a:pt x="41468" y="0"/>
                  </a:moveTo>
                  <a:lnTo>
                    <a:pt x="2580960" y="0"/>
                  </a:lnTo>
                  <a:cubicBezTo>
                    <a:pt x="2603862" y="0"/>
                    <a:pt x="2622428" y="18566"/>
                    <a:pt x="2622428" y="41468"/>
                  </a:cubicBezTo>
                  <a:lnTo>
                    <a:pt x="2622428" y="1428702"/>
                  </a:lnTo>
                  <a:cubicBezTo>
                    <a:pt x="2622428" y="1439700"/>
                    <a:pt x="2618059" y="1450247"/>
                    <a:pt x="2610282" y="1458024"/>
                  </a:cubicBezTo>
                  <a:cubicBezTo>
                    <a:pt x="2602506" y="1465801"/>
                    <a:pt x="2591958" y="1470170"/>
                    <a:pt x="2580960" y="1470170"/>
                  </a:cubicBezTo>
                  <a:lnTo>
                    <a:pt x="41468" y="1470170"/>
                  </a:lnTo>
                  <a:cubicBezTo>
                    <a:pt x="18566" y="1470170"/>
                    <a:pt x="0" y="1451604"/>
                    <a:pt x="0" y="1428702"/>
                  </a:cubicBezTo>
                  <a:lnTo>
                    <a:pt x="0" y="41468"/>
                  </a:lnTo>
                  <a:cubicBezTo>
                    <a:pt x="0" y="30470"/>
                    <a:pt x="4369" y="19922"/>
                    <a:pt x="12146" y="12146"/>
                  </a:cubicBezTo>
                  <a:cubicBezTo>
                    <a:pt x="19922" y="4369"/>
                    <a:pt x="30470" y="0"/>
                    <a:pt x="41468" y="0"/>
                  </a:cubicBezTo>
                  <a:close/>
                </a:path>
              </a:pathLst>
            </a:custGeom>
            <a:solidFill>
              <a:srgbClr val="FFFDF5"/>
            </a:solidFill>
          </p:spPr>
          <p:txBody>
            <a:bodyPr/>
            <a:lstStyle/>
            <a:p>
              <a:endParaRPr lang="en-US"/>
            </a:p>
          </p:txBody>
        </p:sp>
        <p:sp>
          <p:nvSpPr>
            <p:cNvPr id="7" name="TextBox 7"/>
            <p:cNvSpPr txBox="1"/>
            <p:nvPr/>
          </p:nvSpPr>
          <p:spPr>
            <a:xfrm>
              <a:off x="0" y="0"/>
              <a:ext cx="2622428" cy="1470170"/>
            </a:xfrm>
            <a:prstGeom prst="rect">
              <a:avLst/>
            </a:prstGeom>
          </p:spPr>
          <p:txBody>
            <a:bodyPr lIns="50800" tIns="50800" rIns="50800" bIns="50800" rtlCol="0" anchor="ctr"/>
            <a:lstStyle/>
            <a:p>
              <a:pPr algn="ctr">
                <a:lnSpc>
                  <a:spcPts val="2310"/>
                </a:lnSpc>
              </a:pPr>
              <a:endParaRPr/>
            </a:p>
          </p:txBody>
        </p:sp>
      </p:grpSp>
      <p:sp>
        <p:nvSpPr>
          <p:cNvPr id="8" name="Freeform 8"/>
          <p:cNvSpPr/>
          <p:nvPr/>
        </p:nvSpPr>
        <p:spPr>
          <a:xfrm>
            <a:off x="-195726" y="6589336"/>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1945807" y="541474"/>
            <a:ext cx="4193427" cy="4114800"/>
          </a:xfrm>
          <a:custGeom>
            <a:avLst/>
            <a:gdLst/>
            <a:ahLst/>
            <a:cxnLst/>
            <a:rect l="l" t="t" r="r" b="b"/>
            <a:pathLst>
              <a:path w="4193427" h="4114800">
                <a:moveTo>
                  <a:pt x="0" y="0"/>
                </a:moveTo>
                <a:lnTo>
                  <a:pt x="4193426" y="0"/>
                </a:lnTo>
                <a:lnTo>
                  <a:pt x="4193426"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a:off x="8824033" y="8709660"/>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TextBox 11"/>
          <p:cNvSpPr txBox="1"/>
          <p:nvPr/>
        </p:nvSpPr>
        <p:spPr>
          <a:xfrm>
            <a:off x="9144000" y="4541974"/>
            <a:ext cx="7848600" cy="3928704"/>
          </a:xfrm>
          <a:prstGeom prst="rect">
            <a:avLst/>
          </a:prstGeom>
        </p:spPr>
        <p:txBody>
          <a:bodyPr wrap="square" lIns="0" tIns="0" rIns="0" bIns="0" rtlCol="0" anchor="t">
            <a:spAutoFit/>
          </a:bodyPr>
          <a:lstStyle/>
          <a:p>
            <a:pPr algn="just">
              <a:lnSpc>
                <a:spcPts val="7760"/>
              </a:lnSpc>
            </a:pPr>
            <a:r>
              <a:rPr lang="en-US" sz="5543" dirty="0" err="1">
                <a:solidFill>
                  <a:srgbClr val="394D57"/>
                </a:solidFill>
                <a:latin typeface="Roboto Condensed"/>
              </a:rPr>
              <a:t>Lúc</a:t>
            </a:r>
            <a:r>
              <a:rPr lang="en-US" sz="5543" dirty="0">
                <a:solidFill>
                  <a:srgbClr val="394D57"/>
                </a:solidFill>
                <a:latin typeface="Roboto Condensed"/>
              </a:rPr>
              <a:t> </a:t>
            </a:r>
            <a:r>
              <a:rPr lang="en-US" sz="5543" dirty="0" err="1">
                <a:solidFill>
                  <a:srgbClr val="394D57"/>
                </a:solidFill>
                <a:latin typeface="Roboto Condensed"/>
              </a:rPr>
              <a:t>nhỏ</a:t>
            </a:r>
            <a:r>
              <a:rPr lang="en-US" sz="5543" dirty="0">
                <a:solidFill>
                  <a:srgbClr val="394D57"/>
                </a:solidFill>
                <a:latin typeface="Roboto Condensed"/>
              </a:rPr>
              <a:t> </a:t>
            </a:r>
            <a:r>
              <a:rPr lang="en-US" sz="5543" dirty="0" err="1">
                <a:solidFill>
                  <a:srgbClr val="394D57"/>
                </a:solidFill>
                <a:latin typeface="Roboto Condensed"/>
              </a:rPr>
              <a:t>Nguyễn</a:t>
            </a:r>
            <a:r>
              <a:rPr lang="en-US" sz="5543" dirty="0">
                <a:solidFill>
                  <a:srgbClr val="394D57"/>
                </a:solidFill>
                <a:latin typeface="Roboto Condensed"/>
              </a:rPr>
              <a:t> </a:t>
            </a:r>
            <a:r>
              <a:rPr lang="en-US" sz="5543" dirty="0" err="1">
                <a:solidFill>
                  <a:srgbClr val="394D57"/>
                </a:solidFill>
                <a:latin typeface="Roboto Condensed"/>
              </a:rPr>
              <a:t>Dữ</a:t>
            </a:r>
            <a:r>
              <a:rPr lang="en-US" sz="5543" dirty="0">
                <a:solidFill>
                  <a:srgbClr val="394D57"/>
                </a:solidFill>
                <a:latin typeface="Roboto Condensed"/>
              </a:rPr>
              <a:t> </a:t>
            </a:r>
            <a:r>
              <a:rPr lang="en-US" sz="5543" dirty="0" err="1">
                <a:solidFill>
                  <a:srgbClr val="394D57"/>
                </a:solidFill>
                <a:latin typeface="Roboto Condensed"/>
              </a:rPr>
              <a:t>chăm</a:t>
            </a:r>
            <a:r>
              <a:rPr lang="en-US" sz="5543" dirty="0">
                <a:solidFill>
                  <a:srgbClr val="394D57"/>
                </a:solidFill>
                <a:latin typeface="Roboto Condensed"/>
              </a:rPr>
              <a:t> </a:t>
            </a:r>
            <a:r>
              <a:rPr lang="en-US" sz="5543" dirty="0" err="1">
                <a:solidFill>
                  <a:srgbClr val="394D57"/>
                </a:solidFill>
                <a:latin typeface="Roboto Condensed"/>
              </a:rPr>
              <a:t>học</a:t>
            </a:r>
            <a:r>
              <a:rPr lang="en-US" sz="5543" dirty="0">
                <a:solidFill>
                  <a:srgbClr val="394D57"/>
                </a:solidFill>
                <a:latin typeface="Roboto Condensed"/>
              </a:rPr>
              <a:t>, </a:t>
            </a:r>
            <a:r>
              <a:rPr lang="en-US" sz="5543" dirty="0" err="1">
                <a:solidFill>
                  <a:srgbClr val="394D57"/>
                </a:solidFill>
                <a:latin typeface="Roboto Condensed"/>
              </a:rPr>
              <a:t>đọc</a:t>
            </a:r>
            <a:r>
              <a:rPr lang="en-US" sz="5543" dirty="0">
                <a:solidFill>
                  <a:srgbClr val="394D57"/>
                </a:solidFill>
                <a:latin typeface="Roboto Condensed"/>
              </a:rPr>
              <a:t> </a:t>
            </a:r>
            <a:r>
              <a:rPr lang="en-US" sz="5543" dirty="0" err="1">
                <a:solidFill>
                  <a:srgbClr val="394D57"/>
                </a:solidFill>
                <a:latin typeface="Roboto Condensed"/>
              </a:rPr>
              <a:t>rộng</a:t>
            </a:r>
            <a:r>
              <a:rPr lang="en-US" sz="5543" dirty="0">
                <a:solidFill>
                  <a:srgbClr val="394D57"/>
                </a:solidFill>
                <a:latin typeface="Roboto Condensed"/>
              </a:rPr>
              <a:t>, </a:t>
            </a:r>
            <a:r>
              <a:rPr lang="en-US" sz="5543" dirty="0" err="1">
                <a:solidFill>
                  <a:srgbClr val="394D57"/>
                </a:solidFill>
                <a:latin typeface="Roboto Condensed"/>
              </a:rPr>
              <a:t>nhớ</a:t>
            </a:r>
            <a:r>
              <a:rPr lang="en-US" sz="5543" dirty="0">
                <a:solidFill>
                  <a:srgbClr val="394D57"/>
                </a:solidFill>
                <a:latin typeface="Roboto Condensed"/>
              </a:rPr>
              <a:t> </a:t>
            </a:r>
            <a:r>
              <a:rPr lang="en-US" sz="5543" dirty="0" err="1">
                <a:solidFill>
                  <a:srgbClr val="394D57"/>
                </a:solidFill>
                <a:latin typeface="Roboto Condensed"/>
              </a:rPr>
              <a:t>nhiều</a:t>
            </a:r>
            <a:r>
              <a:rPr lang="en-US" sz="5543" dirty="0">
                <a:solidFill>
                  <a:srgbClr val="394D57"/>
                </a:solidFill>
                <a:latin typeface="Roboto Condensed"/>
              </a:rPr>
              <a:t>, </a:t>
            </a:r>
            <a:r>
              <a:rPr lang="en-US" sz="5543" dirty="0" err="1">
                <a:solidFill>
                  <a:srgbClr val="394D57"/>
                </a:solidFill>
                <a:latin typeface="Roboto Condensed"/>
              </a:rPr>
              <a:t>từng</a:t>
            </a:r>
            <a:r>
              <a:rPr lang="en-US" sz="5543" dirty="0">
                <a:solidFill>
                  <a:srgbClr val="394D57"/>
                </a:solidFill>
                <a:latin typeface="Roboto Condensed"/>
              </a:rPr>
              <a:t> </a:t>
            </a:r>
            <a:r>
              <a:rPr lang="en-US" sz="5543" dirty="0" err="1">
                <a:solidFill>
                  <a:srgbClr val="394D57"/>
                </a:solidFill>
                <a:latin typeface="Roboto Condensed"/>
              </a:rPr>
              <a:t>ôm</a:t>
            </a:r>
            <a:r>
              <a:rPr lang="en-US" sz="5543" dirty="0">
                <a:solidFill>
                  <a:srgbClr val="394D57"/>
                </a:solidFill>
                <a:latin typeface="Roboto Condensed"/>
              </a:rPr>
              <a:t> </a:t>
            </a:r>
            <a:r>
              <a:rPr lang="en-US" sz="5543" dirty="0" err="1">
                <a:solidFill>
                  <a:srgbClr val="394D57"/>
                </a:solidFill>
                <a:latin typeface="Roboto Condensed"/>
              </a:rPr>
              <a:t>ấp</a:t>
            </a:r>
            <a:r>
              <a:rPr lang="en-US" sz="5543" dirty="0">
                <a:solidFill>
                  <a:srgbClr val="394D57"/>
                </a:solidFill>
                <a:latin typeface="Roboto Condensed"/>
              </a:rPr>
              <a:t> </a:t>
            </a:r>
            <a:r>
              <a:rPr lang="en-US" sz="5543" dirty="0" err="1">
                <a:solidFill>
                  <a:srgbClr val="394D57"/>
                </a:solidFill>
                <a:latin typeface="Roboto Condensed"/>
              </a:rPr>
              <a:t>lý</a:t>
            </a:r>
            <a:r>
              <a:rPr lang="en-US" sz="5543" dirty="0">
                <a:solidFill>
                  <a:srgbClr val="394D57"/>
                </a:solidFill>
                <a:latin typeface="Roboto Condensed"/>
              </a:rPr>
              <a:t> </a:t>
            </a:r>
            <a:r>
              <a:rPr lang="en-US" sz="5543" dirty="0" err="1">
                <a:solidFill>
                  <a:srgbClr val="394D57"/>
                </a:solidFill>
                <a:latin typeface="Roboto Condensed"/>
              </a:rPr>
              <a:t>tưởng</a:t>
            </a:r>
            <a:r>
              <a:rPr lang="en-US" sz="5543" dirty="0">
                <a:solidFill>
                  <a:srgbClr val="394D57"/>
                </a:solidFill>
                <a:latin typeface="Roboto Condensed"/>
              </a:rPr>
              <a:t> </a:t>
            </a:r>
            <a:r>
              <a:rPr lang="en-US" sz="5543" dirty="0" err="1">
                <a:solidFill>
                  <a:srgbClr val="394D57"/>
                </a:solidFill>
                <a:latin typeface="Roboto Condensed"/>
              </a:rPr>
              <a:t>lấy</a:t>
            </a:r>
            <a:r>
              <a:rPr lang="en-US" sz="5543" dirty="0">
                <a:solidFill>
                  <a:srgbClr val="394D57"/>
                </a:solidFill>
                <a:latin typeface="Roboto Condensed"/>
              </a:rPr>
              <a:t> </a:t>
            </a:r>
            <a:r>
              <a:rPr lang="en-US" sz="5543" dirty="0" err="1">
                <a:solidFill>
                  <a:srgbClr val="394D57"/>
                </a:solidFill>
                <a:latin typeface="Roboto Condensed"/>
              </a:rPr>
              <a:t>văn</a:t>
            </a:r>
            <a:r>
              <a:rPr lang="en-US" sz="5543" dirty="0">
                <a:solidFill>
                  <a:srgbClr val="394D57"/>
                </a:solidFill>
                <a:latin typeface="Roboto Condensed"/>
              </a:rPr>
              <a:t> </a:t>
            </a:r>
            <a:r>
              <a:rPr lang="en-US" sz="5543" dirty="0" err="1">
                <a:solidFill>
                  <a:srgbClr val="394D57"/>
                </a:solidFill>
                <a:latin typeface="Roboto Condensed"/>
              </a:rPr>
              <a:t>chương</a:t>
            </a:r>
            <a:r>
              <a:rPr lang="en-US" sz="5543" dirty="0">
                <a:solidFill>
                  <a:srgbClr val="394D57"/>
                </a:solidFill>
                <a:latin typeface="Roboto Condensed"/>
              </a:rPr>
              <a:t> </a:t>
            </a:r>
            <a:r>
              <a:rPr lang="en-US" sz="5543" dirty="0" err="1">
                <a:solidFill>
                  <a:srgbClr val="394D57"/>
                </a:solidFill>
                <a:latin typeface="Roboto Condensed"/>
              </a:rPr>
              <a:t>nối</a:t>
            </a:r>
            <a:r>
              <a:rPr lang="en-US" sz="5543" dirty="0">
                <a:solidFill>
                  <a:srgbClr val="394D57"/>
                </a:solidFill>
                <a:latin typeface="Roboto Condensed"/>
              </a:rPr>
              <a:t> </a:t>
            </a:r>
            <a:r>
              <a:rPr lang="en-US" sz="5543" dirty="0" err="1">
                <a:solidFill>
                  <a:srgbClr val="394D57"/>
                </a:solidFill>
                <a:latin typeface="Roboto Condensed"/>
              </a:rPr>
              <a:t>nghiệp</a:t>
            </a:r>
            <a:r>
              <a:rPr lang="en-US" sz="5543" dirty="0">
                <a:solidFill>
                  <a:srgbClr val="394D57"/>
                </a:solidFill>
                <a:latin typeface="Roboto Condensed"/>
              </a:rPr>
              <a:t> </a:t>
            </a:r>
            <a:r>
              <a:rPr lang="en-US" sz="5543" dirty="0" err="1">
                <a:solidFill>
                  <a:srgbClr val="394D57"/>
                </a:solidFill>
                <a:latin typeface="Roboto Condensed"/>
              </a:rPr>
              <a:t>nhà</a:t>
            </a:r>
            <a:r>
              <a:rPr lang="en-US" sz="5543" dirty="0">
                <a:solidFill>
                  <a:srgbClr val="394D57"/>
                </a:solidFill>
                <a:latin typeface="Roboto Condensed"/>
              </a:rPr>
              <a:t>. </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5688522" y="0"/>
            <a:ext cx="6793111" cy="5869673"/>
          </a:xfrm>
          <a:custGeom>
            <a:avLst/>
            <a:gdLst/>
            <a:ahLst/>
            <a:cxnLst/>
            <a:rect l="l" t="t" r="r" b="b"/>
            <a:pathLst>
              <a:path w="6793111" h="5869673">
                <a:moveTo>
                  <a:pt x="0" y="0"/>
                </a:moveTo>
                <a:lnTo>
                  <a:pt x="6793111" y="0"/>
                </a:lnTo>
                <a:lnTo>
                  <a:pt x="6793111" y="5869673"/>
                </a:lnTo>
                <a:lnTo>
                  <a:pt x="0" y="5869673"/>
                </a:lnTo>
                <a:lnTo>
                  <a:pt x="0" y="0"/>
                </a:lnTo>
                <a:close/>
              </a:path>
            </a:pathLst>
          </a:custGeom>
          <a:blipFill>
            <a:blip r:embed="rId3"/>
            <a:stretch>
              <a:fillRect/>
            </a:stretch>
          </a:blipFill>
        </p:spPr>
        <p:txBody>
          <a:bodyPr/>
          <a:lstStyle/>
          <a:p>
            <a:endParaRPr lang="en-US"/>
          </a:p>
        </p:txBody>
      </p:sp>
      <p:sp>
        <p:nvSpPr>
          <p:cNvPr id="4" name="Freeform 4"/>
          <p:cNvSpPr/>
          <p:nvPr/>
        </p:nvSpPr>
        <p:spPr>
          <a:xfrm>
            <a:off x="-1351137" y="-161947"/>
            <a:ext cx="9626023" cy="6751283"/>
          </a:xfrm>
          <a:custGeom>
            <a:avLst/>
            <a:gdLst/>
            <a:ahLst/>
            <a:cxnLst/>
            <a:rect l="l" t="t" r="r" b="b"/>
            <a:pathLst>
              <a:path w="9626023" h="6751283">
                <a:moveTo>
                  <a:pt x="0" y="0"/>
                </a:moveTo>
                <a:lnTo>
                  <a:pt x="9626023" y="0"/>
                </a:lnTo>
                <a:lnTo>
                  <a:pt x="9626023" y="6751283"/>
                </a:lnTo>
                <a:lnTo>
                  <a:pt x="0" y="6751283"/>
                </a:lnTo>
                <a:lnTo>
                  <a:pt x="0" y="0"/>
                </a:lnTo>
                <a:close/>
              </a:path>
            </a:pathLst>
          </a:custGeom>
          <a:blipFill>
            <a:blip r:embed="rId4"/>
            <a:stretch>
              <a:fillRect/>
            </a:stretch>
          </a:blipFill>
        </p:spPr>
        <p:txBody>
          <a:bodyPr/>
          <a:lstStyle/>
          <a:p>
            <a:endParaRPr lang="en-US"/>
          </a:p>
        </p:txBody>
      </p:sp>
      <p:grpSp>
        <p:nvGrpSpPr>
          <p:cNvPr id="5" name="Group 5"/>
          <p:cNvGrpSpPr/>
          <p:nvPr/>
        </p:nvGrpSpPr>
        <p:grpSpPr>
          <a:xfrm>
            <a:off x="8288207" y="1028700"/>
            <a:ext cx="9521577" cy="8778240"/>
            <a:chOff x="0" y="0"/>
            <a:chExt cx="2622428" cy="2417698"/>
          </a:xfrm>
        </p:grpSpPr>
        <p:sp>
          <p:nvSpPr>
            <p:cNvPr id="6" name="Freeform 6"/>
            <p:cNvSpPr/>
            <p:nvPr/>
          </p:nvSpPr>
          <p:spPr>
            <a:xfrm>
              <a:off x="0" y="0"/>
              <a:ext cx="2622428" cy="2417698"/>
            </a:xfrm>
            <a:custGeom>
              <a:avLst/>
              <a:gdLst/>
              <a:ahLst/>
              <a:cxnLst/>
              <a:rect l="l" t="t" r="r" b="b"/>
              <a:pathLst>
                <a:path w="2622428" h="2417698">
                  <a:moveTo>
                    <a:pt x="41468" y="0"/>
                  </a:moveTo>
                  <a:lnTo>
                    <a:pt x="2580960" y="0"/>
                  </a:lnTo>
                  <a:cubicBezTo>
                    <a:pt x="2603862" y="0"/>
                    <a:pt x="2622428" y="18566"/>
                    <a:pt x="2622428" y="41468"/>
                  </a:cubicBezTo>
                  <a:lnTo>
                    <a:pt x="2622428" y="2376231"/>
                  </a:lnTo>
                  <a:cubicBezTo>
                    <a:pt x="2622428" y="2387229"/>
                    <a:pt x="2618059" y="2397776"/>
                    <a:pt x="2610282" y="2405553"/>
                  </a:cubicBezTo>
                  <a:cubicBezTo>
                    <a:pt x="2602506" y="2413329"/>
                    <a:pt x="2591958" y="2417698"/>
                    <a:pt x="2580960" y="2417698"/>
                  </a:cubicBezTo>
                  <a:lnTo>
                    <a:pt x="41468" y="2417698"/>
                  </a:lnTo>
                  <a:cubicBezTo>
                    <a:pt x="30470" y="2417698"/>
                    <a:pt x="19922" y="2413329"/>
                    <a:pt x="12146" y="2405553"/>
                  </a:cubicBezTo>
                  <a:cubicBezTo>
                    <a:pt x="4369" y="2397776"/>
                    <a:pt x="0" y="2387229"/>
                    <a:pt x="0" y="2376231"/>
                  </a:cubicBezTo>
                  <a:lnTo>
                    <a:pt x="0" y="41468"/>
                  </a:lnTo>
                  <a:cubicBezTo>
                    <a:pt x="0" y="30470"/>
                    <a:pt x="4369" y="19922"/>
                    <a:pt x="12146" y="12146"/>
                  </a:cubicBezTo>
                  <a:cubicBezTo>
                    <a:pt x="19922" y="4369"/>
                    <a:pt x="30470" y="0"/>
                    <a:pt x="41468" y="0"/>
                  </a:cubicBezTo>
                  <a:close/>
                </a:path>
              </a:pathLst>
            </a:custGeom>
            <a:solidFill>
              <a:srgbClr val="FFFDF5"/>
            </a:solidFill>
          </p:spPr>
          <p:txBody>
            <a:bodyPr/>
            <a:lstStyle/>
            <a:p>
              <a:endParaRPr lang="en-US"/>
            </a:p>
          </p:txBody>
        </p:sp>
        <p:sp>
          <p:nvSpPr>
            <p:cNvPr id="7" name="TextBox 7"/>
            <p:cNvSpPr txBox="1"/>
            <p:nvPr/>
          </p:nvSpPr>
          <p:spPr>
            <a:xfrm>
              <a:off x="0" y="0"/>
              <a:ext cx="2622428" cy="2417698"/>
            </a:xfrm>
            <a:prstGeom prst="rect">
              <a:avLst/>
            </a:prstGeom>
          </p:spPr>
          <p:txBody>
            <a:bodyPr lIns="50800" tIns="50800" rIns="50800" bIns="50800" rtlCol="0" anchor="ctr"/>
            <a:lstStyle/>
            <a:p>
              <a:pPr algn="ctr">
                <a:lnSpc>
                  <a:spcPts val="2310"/>
                </a:lnSpc>
              </a:pPr>
              <a:endParaRPr/>
            </a:p>
          </p:txBody>
        </p:sp>
      </p:grpSp>
      <p:sp>
        <p:nvSpPr>
          <p:cNvPr id="8" name="Freeform 8"/>
          <p:cNvSpPr/>
          <p:nvPr/>
        </p:nvSpPr>
        <p:spPr>
          <a:xfrm>
            <a:off x="-195726" y="6589336"/>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9391395" y="9189720"/>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587969">
            <a:off x="3087981" y="4825783"/>
            <a:ext cx="5201082" cy="7673948"/>
          </a:xfrm>
          <a:custGeom>
            <a:avLst/>
            <a:gdLst/>
            <a:ahLst/>
            <a:cxnLst/>
            <a:rect l="l" t="t" r="r" b="b"/>
            <a:pathLst>
              <a:path w="5201082" h="7673948">
                <a:moveTo>
                  <a:pt x="0" y="0"/>
                </a:moveTo>
                <a:lnTo>
                  <a:pt x="5201082" y="0"/>
                </a:lnTo>
                <a:lnTo>
                  <a:pt x="5201082" y="7673948"/>
                </a:lnTo>
                <a:lnTo>
                  <a:pt x="0" y="7673948"/>
                </a:lnTo>
                <a:lnTo>
                  <a:pt x="0" y="0"/>
                </a:lnTo>
                <a:close/>
              </a:path>
            </a:pathLst>
          </a:custGeom>
          <a:blipFill>
            <a:blip r:embed="rId7">
              <a:alphaModFix amt="67000"/>
            </a:blip>
            <a:stretch>
              <a:fillRect/>
            </a:stretch>
          </a:blipFill>
        </p:spPr>
        <p:txBody>
          <a:bodyPr/>
          <a:lstStyle/>
          <a:p>
            <a:endParaRPr lang="en-US"/>
          </a:p>
        </p:txBody>
      </p:sp>
      <p:sp>
        <p:nvSpPr>
          <p:cNvPr id="11" name="TextBox 11"/>
          <p:cNvSpPr txBox="1"/>
          <p:nvPr/>
        </p:nvSpPr>
        <p:spPr>
          <a:xfrm>
            <a:off x="8504512" y="1516933"/>
            <a:ext cx="9088966" cy="8554250"/>
          </a:xfrm>
          <a:prstGeom prst="rect">
            <a:avLst/>
          </a:prstGeom>
        </p:spPr>
        <p:txBody>
          <a:bodyPr lIns="0" tIns="0" rIns="0" bIns="0" rtlCol="0" anchor="t">
            <a:spAutoFit/>
          </a:bodyPr>
          <a:lstStyle/>
          <a:p>
            <a:pPr algn="just">
              <a:lnSpc>
                <a:spcPts val="6780"/>
              </a:lnSpc>
            </a:pPr>
            <a:r>
              <a:rPr lang="en-US" sz="4843">
                <a:solidFill>
                  <a:srgbClr val="394D57"/>
                </a:solidFill>
                <a:latin typeface="Roboto Condensed"/>
              </a:rPr>
              <a:t>Tương truyền ông là học trò của Tuyết Giang phu tử Nguyễn Bỉnh Khiêm và bạn tâm giao với Trạng Bùng Phùng Khắc Khoan. Phùng Khắc Khoan có khoảng thời gian dài làm quan lớn ở Thanh Hóa, Nghệ An, cũng là khoảng thời gian sáng tác sung sức nhất để hình thành </a:t>
            </a:r>
            <a:r>
              <a:rPr lang="en-US" sz="4843">
                <a:solidFill>
                  <a:srgbClr val="394D57"/>
                </a:solidFill>
                <a:latin typeface="Roboto Condensed Bold Italics"/>
              </a:rPr>
              <a:t>Truyền kỳ mạn lục</a:t>
            </a:r>
            <a:r>
              <a:rPr lang="en-US" sz="4843">
                <a:solidFill>
                  <a:srgbClr val="394D57"/>
                </a:solidFill>
                <a:latin typeface="Roboto Condensed"/>
              </a:rPr>
              <a:t> của Nguyễn Dữ.</a:t>
            </a:r>
          </a:p>
          <a:p>
            <a:pPr algn="just">
              <a:lnSpc>
                <a:spcPts val="6780"/>
              </a:lnSpc>
            </a:pPr>
            <a:endParaRPr lang="en-US" sz="4843">
              <a:solidFill>
                <a:srgbClr val="394D57"/>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5688522" y="0"/>
            <a:ext cx="6793111" cy="5869673"/>
          </a:xfrm>
          <a:custGeom>
            <a:avLst/>
            <a:gdLst/>
            <a:ahLst/>
            <a:cxnLst/>
            <a:rect l="l" t="t" r="r" b="b"/>
            <a:pathLst>
              <a:path w="6793111" h="5869673">
                <a:moveTo>
                  <a:pt x="0" y="0"/>
                </a:moveTo>
                <a:lnTo>
                  <a:pt x="6793111" y="0"/>
                </a:lnTo>
                <a:lnTo>
                  <a:pt x="6793111" y="5869673"/>
                </a:lnTo>
                <a:lnTo>
                  <a:pt x="0" y="5869673"/>
                </a:lnTo>
                <a:lnTo>
                  <a:pt x="0" y="0"/>
                </a:lnTo>
                <a:close/>
              </a:path>
            </a:pathLst>
          </a:custGeom>
          <a:blipFill>
            <a:blip r:embed="rId3"/>
            <a:stretch>
              <a:fillRect/>
            </a:stretch>
          </a:blipFill>
        </p:spPr>
        <p:txBody>
          <a:bodyPr/>
          <a:lstStyle/>
          <a:p>
            <a:endParaRPr lang="en-US"/>
          </a:p>
        </p:txBody>
      </p:sp>
      <p:sp>
        <p:nvSpPr>
          <p:cNvPr id="4" name="Freeform 4"/>
          <p:cNvSpPr/>
          <p:nvPr/>
        </p:nvSpPr>
        <p:spPr>
          <a:xfrm>
            <a:off x="-1351137" y="-161947"/>
            <a:ext cx="9626023" cy="6751283"/>
          </a:xfrm>
          <a:custGeom>
            <a:avLst/>
            <a:gdLst/>
            <a:ahLst/>
            <a:cxnLst/>
            <a:rect l="l" t="t" r="r" b="b"/>
            <a:pathLst>
              <a:path w="9626023" h="6751283">
                <a:moveTo>
                  <a:pt x="0" y="0"/>
                </a:moveTo>
                <a:lnTo>
                  <a:pt x="9626023" y="0"/>
                </a:lnTo>
                <a:lnTo>
                  <a:pt x="9626023" y="6751283"/>
                </a:lnTo>
                <a:lnTo>
                  <a:pt x="0" y="6751283"/>
                </a:lnTo>
                <a:lnTo>
                  <a:pt x="0" y="0"/>
                </a:lnTo>
                <a:close/>
              </a:path>
            </a:pathLst>
          </a:custGeom>
          <a:blipFill>
            <a:blip r:embed="rId4"/>
            <a:stretch>
              <a:fillRect/>
            </a:stretch>
          </a:blipFill>
        </p:spPr>
        <p:txBody>
          <a:bodyPr/>
          <a:lstStyle/>
          <a:p>
            <a:endParaRPr lang="en-US"/>
          </a:p>
        </p:txBody>
      </p:sp>
      <p:grpSp>
        <p:nvGrpSpPr>
          <p:cNvPr id="5" name="Group 5"/>
          <p:cNvGrpSpPr/>
          <p:nvPr/>
        </p:nvGrpSpPr>
        <p:grpSpPr>
          <a:xfrm>
            <a:off x="8288207" y="4758763"/>
            <a:ext cx="9521577" cy="5048177"/>
            <a:chOff x="0" y="0"/>
            <a:chExt cx="2622428" cy="1390366"/>
          </a:xfrm>
        </p:grpSpPr>
        <p:sp>
          <p:nvSpPr>
            <p:cNvPr id="6" name="Freeform 6"/>
            <p:cNvSpPr/>
            <p:nvPr/>
          </p:nvSpPr>
          <p:spPr>
            <a:xfrm>
              <a:off x="0" y="0"/>
              <a:ext cx="2622428" cy="1390366"/>
            </a:xfrm>
            <a:custGeom>
              <a:avLst/>
              <a:gdLst/>
              <a:ahLst/>
              <a:cxnLst/>
              <a:rect l="l" t="t" r="r" b="b"/>
              <a:pathLst>
                <a:path w="2622428" h="1390366">
                  <a:moveTo>
                    <a:pt x="41468" y="0"/>
                  </a:moveTo>
                  <a:lnTo>
                    <a:pt x="2580960" y="0"/>
                  </a:lnTo>
                  <a:cubicBezTo>
                    <a:pt x="2603862" y="0"/>
                    <a:pt x="2622428" y="18566"/>
                    <a:pt x="2622428" y="41468"/>
                  </a:cubicBezTo>
                  <a:lnTo>
                    <a:pt x="2622428" y="1348899"/>
                  </a:lnTo>
                  <a:cubicBezTo>
                    <a:pt x="2622428" y="1359897"/>
                    <a:pt x="2618059" y="1370444"/>
                    <a:pt x="2610282" y="1378221"/>
                  </a:cubicBezTo>
                  <a:cubicBezTo>
                    <a:pt x="2602506" y="1385997"/>
                    <a:pt x="2591958" y="1390366"/>
                    <a:pt x="2580960" y="1390366"/>
                  </a:cubicBezTo>
                  <a:lnTo>
                    <a:pt x="41468" y="1390366"/>
                  </a:lnTo>
                  <a:cubicBezTo>
                    <a:pt x="30470" y="1390366"/>
                    <a:pt x="19922" y="1385997"/>
                    <a:pt x="12146" y="1378221"/>
                  </a:cubicBezTo>
                  <a:cubicBezTo>
                    <a:pt x="4369" y="1370444"/>
                    <a:pt x="0" y="1359897"/>
                    <a:pt x="0" y="1348899"/>
                  </a:cubicBezTo>
                  <a:lnTo>
                    <a:pt x="0" y="41468"/>
                  </a:lnTo>
                  <a:cubicBezTo>
                    <a:pt x="0" y="30470"/>
                    <a:pt x="4369" y="19922"/>
                    <a:pt x="12146" y="12146"/>
                  </a:cubicBezTo>
                  <a:cubicBezTo>
                    <a:pt x="19922" y="4369"/>
                    <a:pt x="30470" y="0"/>
                    <a:pt x="41468" y="0"/>
                  </a:cubicBezTo>
                  <a:close/>
                </a:path>
              </a:pathLst>
            </a:custGeom>
            <a:solidFill>
              <a:srgbClr val="FFFDF5"/>
            </a:solidFill>
          </p:spPr>
          <p:txBody>
            <a:bodyPr/>
            <a:lstStyle/>
            <a:p>
              <a:endParaRPr lang="en-US"/>
            </a:p>
          </p:txBody>
        </p:sp>
        <p:sp>
          <p:nvSpPr>
            <p:cNvPr id="7" name="TextBox 7"/>
            <p:cNvSpPr txBox="1"/>
            <p:nvPr/>
          </p:nvSpPr>
          <p:spPr>
            <a:xfrm>
              <a:off x="0" y="0"/>
              <a:ext cx="2622428" cy="1390366"/>
            </a:xfrm>
            <a:prstGeom prst="rect">
              <a:avLst/>
            </a:prstGeom>
          </p:spPr>
          <p:txBody>
            <a:bodyPr lIns="50800" tIns="50800" rIns="50800" bIns="50800" rtlCol="0" anchor="ctr"/>
            <a:lstStyle/>
            <a:p>
              <a:pPr algn="ctr">
                <a:lnSpc>
                  <a:spcPts val="2310"/>
                </a:lnSpc>
              </a:pPr>
              <a:endParaRPr/>
            </a:p>
          </p:txBody>
        </p:sp>
      </p:grpSp>
      <p:sp>
        <p:nvSpPr>
          <p:cNvPr id="8" name="Freeform 8"/>
          <p:cNvSpPr/>
          <p:nvPr/>
        </p:nvSpPr>
        <p:spPr>
          <a:xfrm>
            <a:off x="-195726" y="6589336"/>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9391395" y="9189720"/>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587969">
            <a:off x="3087981" y="4825783"/>
            <a:ext cx="5201082" cy="7673948"/>
          </a:xfrm>
          <a:custGeom>
            <a:avLst/>
            <a:gdLst/>
            <a:ahLst/>
            <a:cxnLst/>
            <a:rect l="l" t="t" r="r" b="b"/>
            <a:pathLst>
              <a:path w="5201082" h="7673948">
                <a:moveTo>
                  <a:pt x="0" y="0"/>
                </a:moveTo>
                <a:lnTo>
                  <a:pt x="5201082" y="0"/>
                </a:lnTo>
                <a:lnTo>
                  <a:pt x="5201082" y="7673948"/>
                </a:lnTo>
                <a:lnTo>
                  <a:pt x="0" y="7673948"/>
                </a:lnTo>
                <a:lnTo>
                  <a:pt x="0" y="0"/>
                </a:lnTo>
                <a:close/>
              </a:path>
            </a:pathLst>
          </a:custGeom>
          <a:blipFill>
            <a:blip r:embed="rId7">
              <a:alphaModFix amt="67000"/>
            </a:blip>
            <a:stretch>
              <a:fillRect/>
            </a:stretch>
          </a:blipFill>
        </p:spPr>
        <p:txBody>
          <a:bodyPr/>
          <a:lstStyle/>
          <a:p>
            <a:endParaRPr lang="en-US"/>
          </a:p>
        </p:txBody>
      </p:sp>
      <p:sp>
        <p:nvSpPr>
          <p:cNvPr id="11" name="TextBox 11"/>
          <p:cNvSpPr txBox="1"/>
          <p:nvPr/>
        </p:nvSpPr>
        <p:spPr>
          <a:xfrm>
            <a:off x="8885125" y="5953714"/>
            <a:ext cx="8423732" cy="2553500"/>
          </a:xfrm>
          <a:prstGeom prst="rect">
            <a:avLst/>
          </a:prstGeom>
        </p:spPr>
        <p:txBody>
          <a:bodyPr lIns="0" tIns="0" rIns="0" bIns="0" rtlCol="0" anchor="t">
            <a:spAutoFit/>
          </a:bodyPr>
          <a:lstStyle/>
          <a:p>
            <a:pPr algn="just">
              <a:lnSpc>
                <a:spcPts val="6780"/>
              </a:lnSpc>
            </a:pPr>
            <a:r>
              <a:rPr lang="en-US" sz="4843">
                <a:solidFill>
                  <a:srgbClr val="394D57"/>
                </a:solidFill>
                <a:latin typeface="Roboto Condensed"/>
              </a:rPr>
              <a:t>Nguyễn Dữ học rộng, tài cao nhưng chỉ làm quan một năm rồi cáo quan về ở ẩn.</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5688522" y="0"/>
            <a:ext cx="6793111" cy="5869673"/>
          </a:xfrm>
          <a:custGeom>
            <a:avLst/>
            <a:gdLst/>
            <a:ahLst/>
            <a:cxnLst/>
            <a:rect l="l" t="t" r="r" b="b"/>
            <a:pathLst>
              <a:path w="6793111" h="5869673">
                <a:moveTo>
                  <a:pt x="0" y="0"/>
                </a:moveTo>
                <a:lnTo>
                  <a:pt x="6793111" y="0"/>
                </a:lnTo>
                <a:lnTo>
                  <a:pt x="6793111" y="5869673"/>
                </a:lnTo>
                <a:lnTo>
                  <a:pt x="0" y="5869673"/>
                </a:lnTo>
                <a:lnTo>
                  <a:pt x="0" y="0"/>
                </a:lnTo>
                <a:close/>
              </a:path>
            </a:pathLst>
          </a:custGeom>
          <a:blipFill>
            <a:blip r:embed="rId3"/>
            <a:stretch>
              <a:fillRect/>
            </a:stretch>
          </a:blipFill>
        </p:spPr>
        <p:txBody>
          <a:bodyPr/>
          <a:lstStyle/>
          <a:p>
            <a:endParaRPr lang="en-US"/>
          </a:p>
        </p:txBody>
      </p:sp>
      <p:sp>
        <p:nvSpPr>
          <p:cNvPr id="4" name="Freeform 4"/>
          <p:cNvSpPr/>
          <p:nvPr/>
        </p:nvSpPr>
        <p:spPr>
          <a:xfrm>
            <a:off x="-1351137" y="-161947"/>
            <a:ext cx="9626023" cy="6751283"/>
          </a:xfrm>
          <a:custGeom>
            <a:avLst/>
            <a:gdLst/>
            <a:ahLst/>
            <a:cxnLst/>
            <a:rect l="l" t="t" r="r" b="b"/>
            <a:pathLst>
              <a:path w="9626023" h="6751283">
                <a:moveTo>
                  <a:pt x="0" y="0"/>
                </a:moveTo>
                <a:lnTo>
                  <a:pt x="9626023" y="0"/>
                </a:lnTo>
                <a:lnTo>
                  <a:pt x="9626023" y="6751283"/>
                </a:lnTo>
                <a:lnTo>
                  <a:pt x="0" y="6751283"/>
                </a:lnTo>
                <a:lnTo>
                  <a:pt x="0" y="0"/>
                </a:lnTo>
                <a:close/>
              </a:path>
            </a:pathLst>
          </a:custGeom>
          <a:blipFill>
            <a:blip r:embed="rId4"/>
            <a:stretch>
              <a:fillRect/>
            </a:stretch>
          </a:blipFill>
        </p:spPr>
        <p:txBody>
          <a:bodyPr/>
          <a:lstStyle/>
          <a:p>
            <a:endParaRPr lang="en-US"/>
          </a:p>
        </p:txBody>
      </p:sp>
      <p:grpSp>
        <p:nvGrpSpPr>
          <p:cNvPr id="5" name="Group 5"/>
          <p:cNvGrpSpPr/>
          <p:nvPr/>
        </p:nvGrpSpPr>
        <p:grpSpPr>
          <a:xfrm>
            <a:off x="8288207" y="1028700"/>
            <a:ext cx="9521577" cy="6954762"/>
            <a:chOff x="0" y="0"/>
            <a:chExt cx="2622428" cy="1915477"/>
          </a:xfrm>
        </p:grpSpPr>
        <p:sp>
          <p:nvSpPr>
            <p:cNvPr id="6" name="Freeform 6"/>
            <p:cNvSpPr/>
            <p:nvPr/>
          </p:nvSpPr>
          <p:spPr>
            <a:xfrm>
              <a:off x="0" y="0"/>
              <a:ext cx="2622428" cy="1915477"/>
            </a:xfrm>
            <a:custGeom>
              <a:avLst/>
              <a:gdLst/>
              <a:ahLst/>
              <a:cxnLst/>
              <a:rect l="l" t="t" r="r" b="b"/>
              <a:pathLst>
                <a:path w="2622428" h="1915477">
                  <a:moveTo>
                    <a:pt x="41468" y="0"/>
                  </a:moveTo>
                  <a:lnTo>
                    <a:pt x="2580960" y="0"/>
                  </a:lnTo>
                  <a:cubicBezTo>
                    <a:pt x="2603862" y="0"/>
                    <a:pt x="2622428" y="18566"/>
                    <a:pt x="2622428" y="41468"/>
                  </a:cubicBezTo>
                  <a:lnTo>
                    <a:pt x="2622428" y="1874009"/>
                  </a:lnTo>
                  <a:cubicBezTo>
                    <a:pt x="2622428" y="1885007"/>
                    <a:pt x="2618059" y="1895555"/>
                    <a:pt x="2610282" y="1903331"/>
                  </a:cubicBezTo>
                  <a:cubicBezTo>
                    <a:pt x="2602506" y="1911108"/>
                    <a:pt x="2591958" y="1915477"/>
                    <a:pt x="2580960" y="1915477"/>
                  </a:cubicBezTo>
                  <a:lnTo>
                    <a:pt x="41468" y="1915477"/>
                  </a:lnTo>
                  <a:cubicBezTo>
                    <a:pt x="30470" y="1915477"/>
                    <a:pt x="19922" y="1911108"/>
                    <a:pt x="12146" y="1903331"/>
                  </a:cubicBezTo>
                  <a:cubicBezTo>
                    <a:pt x="4369" y="1895555"/>
                    <a:pt x="0" y="1885007"/>
                    <a:pt x="0" y="1874009"/>
                  </a:cubicBezTo>
                  <a:lnTo>
                    <a:pt x="0" y="41468"/>
                  </a:lnTo>
                  <a:cubicBezTo>
                    <a:pt x="0" y="30470"/>
                    <a:pt x="4369" y="19922"/>
                    <a:pt x="12146" y="12146"/>
                  </a:cubicBezTo>
                  <a:cubicBezTo>
                    <a:pt x="19922" y="4369"/>
                    <a:pt x="30470" y="0"/>
                    <a:pt x="41468" y="0"/>
                  </a:cubicBezTo>
                  <a:close/>
                </a:path>
              </a:pathLst>
            </a:custGeom>
            <a:solidFill>
              <a:srgbClr val="FFFDF5"/>
            </a:solidFill>
          </p:spPr>
          <p:txBody>
            <a:bodyPr/>
            <a:lstStyle/>
            <a:p>
              <a:endParaRPr lang="en-US"/>
            </a:p>
          </p:txBody>
        </p:sp>
        <p:sp>
          <p:nvSpPr>
            <p:cNvPr id="7" name="TextBox 7"/>
            <p:cNvSpPr txBox="1"/>
            <p:nvPr/>
          </p:nvSpPr>
          <p:spPr>
            <a:xfrm>
              <a:off x="0" y="0"/>
              <a:ext cx="2622428" cy="1915477"/>
            </a:xfrm>
            <a:prstGeom prst="rect">
              <a:avLst/>
            </a:prstGeom>
          </p:spPr>
          <p:txBody>
            <a:bodyPr lIns="50800" tIns="50800" rIns="50800" bIns="50800" rtlCol="0" anchor="ctr"/>
            <a:lstStyle/>
            <a:p>
              <a:pPr algn="ctr">
                <a:lnSpc>
                  <a:spcPts val="2310"/>
                </a:lnSpc>
              </a:pPr>
              <a:endParaRPr/>
            </a:p>
          </p:txBody>
        </p:sp>
      </p:grpSp>
      <p:sp>
        <p:nvSpPr>
          <p:cNvPr id="8" name="Freeform 8"/>
          <p:cNvSpPr/>
          <p:nvPr/>
        </p:nvSpPr>
        <p:spPr>
          <a:xfrm>
            <a:off x="-195726" y="6589336"/>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rot="-587969">
            <a:off x="3087981" y="4825783"/>
            <a:ext cx="5201082" cy="7673948"/>
          </a:xfrm>
          <a:custGeom>
            <a:avLst/>
            <a:gdLst/>
            <a:ahLst/>
            <a:cxnLst/>
            <a:rect l="l" t="t" r="r" b="b"/>
            <a:pathLst>
              <a:path w="5201082" h="7673948">
                <a:moveTo>
                  <a:pt x="0" y="0"/>
                </a:moveTo>
                <a:lnTo>
                  <a:pt x="5201082" y="0"/>
                </a:lnTo>
                <a:lnTo>
                  <a:pt x="5201082" y="7673948"/>
                </a:lnTo>
                <a:lnTo>
                  <a:pt x="0" y="7673948"/>
                </a:lnTo>
                <a:lnTo>
                  <a:pt x="0" y="0"/>
                </a:lnTo>
                <a:close/>
              </a:path>
            </a:pathLst>
          </a:custGeom>
          <a:blipFill>
            <a:blip r:embed="rId7">
              <a:alphaModFix amt="67000"/>
            </a:blip>
            <a:stretch>
              <a:fillRect/>
            </a:stretch>
          </a:blipFill>
        </p:spPr>
        <p:txBody>
          <a:bodyPr/>
          <a:lstStyle/>
          <a:p>
            <a:endParaRPr lang="en-US"/>
          </a:p>
        </p:txBody>
      </p:sp>
      <p:sp>
        <p:nvSpPr>
          <p:cNvPr id="10" name="Freeform 10"/>
          <p:cNvSpPr/>
          <p:nvPr/>
        </p:nvSpPr>
        <p:spPr>
          <a:xfrm>
            <a:off x="11988116" y="6169646"/>
            <a:ext cx="6299884" cy="4724913"/>
          </a:xfrm>
          <a:custGeom>
            <a:avLst/>
            <a:gdLst/>
            <a:ahLst/>
            <a:cxnLst/>
            <a:rect l="l" t="t" r="r" b="b"/>
            <a:pathLst>
              <a:path w="6299884" h="4724913">
                <a:moveTo>
                  <a:pt x="0" y="0"/>
                </a:moveTo>
                <a:lnTo>
                  <a:pt x="6299884" y="0"/>
                </a:lnTo>
                <a:lnTo>
                  <a:pt x="6299884" y="4724913"/>
                </a:lnTo>
                <a:lnTo>
                  <a:pt x="0" y="4724913"/>
                </a:lnTo>
                <a:lnTo>
                  <a:pt x="0" y="0"/>
                </a:lnTo>
                <a:close/>
              </a:path>
            </a:pathLst>
          </a:custGeom>
          <a:blipFill>
            <a:blip r:embed="rId8"/>
            <a:stretch>
              <a:fillRect/>
            </a:stretch>
          </a:blipFill>
        </p:spPr>
        <p:txBody>
          <a:bodyPr/>
          <a:lstStyle/>
          <a:p>
            <a:endParaRPr lang="en-US"/>
          </a:p>
        </p:txBody>
      </p:sp>
      <p:sp>
        <p:nvSpPr>
          <p:cNvPr id="11" name="Freeform 11"/>
          <p:cNvSpPr/>
          <p:nvPr/>
        </p:nvSpPr>
        <p:spPr>
          <a:xfrm>
            <a:off x="7822858" y="8709660"/>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TextBox 12"/>
          <p:cNvSpPr txBox="1"/>
          <p:nvPr/>
        </p:nvSpPr>
        <p:spPr>
          <a:xfrm>
            <a:off x="8504512" y="1516933"/>
            <a:ext cx="9088966" cy="6839750"/>
          </a:xfrm>
          <a:prstGeom prst="rect">
            <a:avLst/>
          </a:prstGeom>
        </p:spPr>
        <p:txBody>
          <a:bodyPr lIns="0" tIns="0" rIns="0" bIns="0" rtlCol="0" anchor="t">
            <a:spAutoFit/>
          </a:bodyPr>
          <a:lstStyle/>
          <a:p>
            <a:pPr algn="just">
              <a:lnSpc>
                <a:spcPts val="6780"/>
              </a:lnSpc>
            </a:pPr>
            <a:r>
              <a:rPr lang="en-US" sz="4843">
                <a:solidFill>
                  <a:srgbClr val="394D57"/>
                </a:solidFill>
                <a:latin typeface="Roboto Condensed"/>
              </a:rPr>
              <a:t>Nguyễn Dữ được cho là một trong những tác giả vừa chứng kiến sự hưng thịnh của triều Hậu Lê vừa trải qua những năm tháng quá vãng của nó. Đây cũng là thời kỳ bắt đầu bước vào quá trình suy tàn của phong kiến Việt Nam.</a:t>
            </a:r>
          </a:p>
          <a:p>
            <a:pPr algn="just">
              <a:lnSpc>
                <a:spcPts val="6780"/>
              </a:lnSpc>
            </a:pPr>
            <a:endParaRPr lang="en-US" sz="4843">
              <a:solidFill>
                <a:srgbClr val="394D57"/>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5688522" y="0"/>
            <a:ext cx="6793111" cy="5869673"/>
          </a:xfrm>
          <a:custGeom>
            <a:avLst/>
            <a:gdLst/>
            <a:ahLst/>
            <a:cxnLst/>
            <a:rect l="l" t="t" r="r" b="b"/>
            <a:pathLst>
              <a:path w="6793111" h="5869673">
                <a:moveTo>
                  <a:pt x="0" y="0"/>
                </a:moveTo>
                <a:lnTo>
                  <a:pt x="6793111" y="0"/>
                </a:lnTo>
                <a:lnTo>
                  <a:pt x="6793111" y="5869673"/>
                </a:lnTo>
                <a:lnTo>
                  <a:pt x="0" y="5869673"/>
                </a:lnTo>
                <a:lnTo>
                  <a:pt x="0" y="0"/>
                </a:lnTo>
                <a:close/>
              </a:path>
            </a:pathLst>
          </a:custGeom>
          <a:blipFill>
            <a:blip r:embed="rId3"/>
            <a:stretch>
              <a:fillRect/>
            </a:stretch>
          </a:blipFill>
        </p:spPr>
        <p:txBody>
          <a:bodyPr/>
          <a:lstStyle/>
          <a:p>
            <a:endParaRPr lang="en-US"/>
          </a:p>
        </p:txBody>
      </p:sp>
      <p:sp>
        <p:nvSpPr>
          <p:cNvPr id="4" name="Freeform 4"/>
          <p:cNvSpPr/>
          <p:nvPr/>
        </p:nvSpPr>
        <p:spPr>
          <a:xfrm>
            <a:off x="-1351137" y="-161947"/>
            <a:ext cx="9626023" cy="6751283"/>
          </a:xfrm>
          <a:custGeom>
            <a:avLst/>
            <a:gdLst/>
            <a:ahLst/>
            <a:cxnLst/>
            <a:rect l="l" t="t" r="r" b="b"/>
            <a:pathLst>
              <a:path w="9626023" h="6751283">
                <a:moveTo>
                  <a:pt x="0" y="0"/>
                </a:moveTo>
                <a:lnTo>
                  <a:pt x="9626023" y="0"/>
                </a:lnTo>
                <a:lnTo>
                  <a:pt x="9626023" y="6751283"/>
                </a:lnTo>
                <a:lnTo>
                  <a:pt x="0" y="6751283"/>
                </a:lnTo>
                <a:lnTo>
                  <a:pt x="0" y="0"/>
                </a:lnTo>
                <a:close/>
              </a:path>
            </a:pathLst>
          </a:custGeom>
          <a:blipFill>
            <a:blip r:embed="rId4"/>
            <a:stretch>
              <a:fillRect/>
            </a:stretch>
          </a:blipFill>
        </p:spPr>
        <p:txBody>
          <a:bodyPr/>
          <a:lstStyle/>
          <a:p>
            <a:endParaRPr lang="en-US"/>
          </a:p>
        </p:txBody>
      </p:sp>
      <p:grpSp>
        <p:nvGrpSpPr>
          <p:cNvPr id="5" name="Group 5"/>
          <p:cNvGrpSpPr/>
          <p:nvPr/>
        </p:nvGrpSpPr>
        <p:grpSpPr>
          <a:xfrm>
            <a:off x="7822859" y="1028700"/>
            <a:ext cx="9986926" cy="6954762"/>
            <a:chOff x="0" y="0"/>
            <a:chExt cx="2622428" cy="1915477"/>
          </a:xfrm>
        </p:grpSpPr>
        <p:sp>
          <p:nvSpPr>
            <p:cNvPr id="6" name="Freeform 6"/>
            <p:cNvSpPr/>
            <p:nvPr/>
          </p:nvSpPr>
          <p:spPr>
            <a:xfrm>
              <a:off x="0" y="0"/>
              <a:ext cx="2622428" cy="1915477"/>
            </a:xfrm>
            <a:custGeom>
              <a:avLst/>
              <a:gdLst/>
              <a:ahLst/>
              <a:cxnLst/>
              <a:rect l="l" t="t" r="r" b="b"/>
              <a:pathLst>
                <a:path w="2622428" h="1915477">
                  <a:moveTo>
                    <a:pt x="41468" y="0"/>
                  </a:moveTo>
                  <a:lnTo>
                    <a:pt x="2580960" y="0"/>
                  </a:lnTo>
                  <a:cubicBezTo>
                    <a:pt x="2603862" y="0"/>
                    <a:pt x="2622428" y="18566"/>
                    <a:pt x="2622428" y="41468"/>
                  </a:cubicBezTo>
                  <a:lnTo>
                    <a:pt x="2622428" y="1874009"/>
                  </a:lnTo>
                  <a:cubicBezTo>
                    <a:pt x="2622428" y="1885007"/>
                    <a:pt x="2618059" y="1895555"/>
                    <a:pt x="2610282" y="1903331"/>
                  </a:cubicBezTo>
                  <a:cubicBezTo>
                    <a:pt x="2602506" y="1911108"/>
                    <a:pt x="2591958" y="1915477"/>
                    <a:pt x="2580960" y="1915477"/>
                  </a:cubicBezTo>
                  <a:lnTo>
                    <a:pt x="41468" y="1915477"/>
                  </a:lnTo>
                  <a:cubicBezTo>
                    <a:pt x="30470" y="1915477"/>
                    <a:pt x="19922" y="1911108"/>
                    <a:pt x="12146" y="1903331"/>
                  </a:cubicBezTo>
                  <a:cubicBezTo>
                    <a:pt x="4369" y="1895555"/>
                    <a:pt x="0" y="1885007"/>
                    <a:pt x="0" y="1874009"/>
                  </a:cubicBezTo>
                  <a:lnTo>
                    <a:pt x="0" y="41468"/>
                  </a:lnTo>
                  <a:cubicBezTo>
                    <a:pt x="0" y="30470"/>
                    <a:pt x="4369" y="19922"/>
                    <a:pt x="12146" y="12146"/>
                  </a:cubicBezTo>
                  <a:cubicBezTo>
                    <a:pt x="19922" y="4369"/>
                    <a:pt x="30470" y="0"/>
                    <a:pt x="41468" y="0"/>
                  </a:cubicBezTo>
                  <a:close/>
                </a:path>
              </a:pathLst>
            </a:custGeom>
            <a:solidFill>
              <a:srgbClr val="FFFDF5"/>
            </a:solidFill>
          </p:spPr>
          <p:txBody>
            <a:bodyPr/>
            <a:lstStyle/>
            <a:p>
              <a:endParaRPr lang="en-US"/>
            </a:p>
          </p:txBody>
        </p:sp>
        <p:sp>
          <p:nvSpPr>
            <p:cNvPr id="7" name="TextBox 7"/>
            <p:cNvSpPr txBox="1"/>
            <p:nvPr/>
          </p:nvSpPr>
          <p:spPr>
            <a:xfrm>
              <a:off x="0" y="0"/>
              <a:ext cx="2622428" cy="1915477"/>
            </a:xfrm>
            <a:prstGeom prst="rect">
              <a:avLst/>
            </a:prstGeom>
          </p:spPr>
          <p:txBody>
            <a:bodyPr lIns="50800" tIns="50800" rIns="50800" bIns="50800" rtlCol="0" anchor="ctr"/>
            <a:lstStyle/>
            <a:p>
              <a:pPr algn="ctr">
                <a:lnSpc>
                  <a:spcPts val="2310"/>
                </a:lnSpc>
              </a:pPr>
              <a:endParaRPr/>
            </a:p>
          </p:txBody>
        </p:sp>
      </p:grpSp>
      <p:sp>
        <p:nvSpPr>
          <p:cNvPr id="8" name="Freeform 8"/>
          <p:cNvSpPr/>
          <p:nvPr/>
        </p:nvSpPr>
        <p:spPr>
          <a:xfrm>
            <a:off x="-195726" y="6589336"/>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rot="-587969">
            <a:off x="3087981" y="4825783"/>
            <a:ext cx="5201082" cy="7673948"/>
          </a:xfrm>
          <a:custGeom>
            <a:avLst/>
            <a:gdLst/>
            <a:ahLst/>
            <a:cxnLst/>
            <a:rect l="l" t="t" r="r" b="b"/>
            <a:pathLst>
              <a:path w="5201082" h="7673948">
                <a:moveTo>
                  <a:pt x="0" y="0"/>
                </a:moveTo>
                <a:lnTo>
                  <a:pt x="5201082" y="0"/>
                </a:lnTo>
                <a:lnTo>
                  <a:pt x="5201082" y="7673948"/>
                </a:lnTo>
                <a:lnTo>
                  <a:pt x="0" y="7673948"/>
                </a:lnTo>
                <a:lnTo>
                  <a:pt x="0" y="0"/>
                </a:lnTo>
                <a:close/>
              </a:path>
            </a:pathLst>
          </a:custGeom>
          <a:blipFill>
            <a:blip r:embed="rId7">
              <a:alphaModFix amt="67000"/>
            </a:blip>
            <a:stretch>
              <a:fillRect/>
            </a:stretch>
          </a:blipFill>
        </p:spPr>
        <p:txBody>
          <a:bodyPr/>
          <a:lstStyle/>
          <a:p>
            <a:endParaRPr lang="en-US"/>
          </a:p>
        </p:txBody>
      </p:sp>
      <p:sp>
        <p:nvSpPr>
          <p:cNvPr id="10" name="Freeform 10"/>
          <p:cNvSpPr/>
          <p:nvPr/>
        </p:nvSpPr>
        <p:spPr>
          <a:xfrm>
            <a:off x="11988116" y="6169646"/>
            <a:ext cx="6299884" cy="4724913"/>
          </a:xfrm>
          <a:custGeom>
            <a:avLst/>
            <a:gdLst/>
            <a:ahLst/>
            <a:cxnLst/>
            <a:rect l="l" t="t" r="r" b="b"/>
            <a:pathLst>
              <a:path w="6299884" h="4724913">
                <a:moveTo>
                  <a:pt x="0" y="0"/>
                </a:moveTo>
                <a:lnTo>
                  <a:pt x="6299884" y="0"/>
                </a:lnTo>
                <a:lnTo>
                  <a:pt x="6299884" y="4724913"/>
                </a:lnTo>
                <a:lnTo>
                  <a:pt x="0" y="4724913"/>
                </a:lnTo>
                <a:lnTo>
                  <a:pt x="0" y="0"/>
                </a:lnTo>
                <a:close/>
              </a:path>
            </a:pathLst>
          </a:custGeom>
          <a:blipFill>
            <a:blip r:embed="rId8"/>
            <a:stretch>
              <a:fillRect/>
            </a:stretch>
          </a:blipFill>
        </p:spPr>
        <p:txBody>
          <a:bodyPr/>
          <a:lstStyle/>
          <a:p>
            <a:endParaRPr lang="en-US"/>
          </a:p>
        </p:txBody>
      </p:sp>
      <p:sp>
        <p:nvSpPr>
          <p:cNvPr id="11" name="Freeform 11"/>
          <p:cNvSpPr/>
          <p:nvPr/>
        </p:nvSpPr>
        <p:spPr>
          <a:xfrm>
            <a:off x="7822858" y="8709660"/>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TextBox 12"/>
          <p:cNvSpPr txBox="1"/>
          <p:nvPr/>
        </p:nvSpPr>
        <p:spPr>
          <a:xfrm>
            <a:off x="8274885" y="1516933"/>
            <a:ext cx="9318593" cy="6041462"/>
          </a:xfrm>
          <a:prstGeom prst="rect">
            <a:avLst/>
          </a:prstGeom>
        </p:spPr>
        <p:txBody>
          <a:bodyPr wrap="square" lIns="0" tIns="0" rIns="0" bIns="0" rtlCol="0" anchor="t">
            <a:spAutoFit/>
          </a:bodyPr>
          <a:lstStyle/>
          <a:p>
            <a:pPr algn="just">
              <a:lnSpc>
                <a:spcPts val="6780"/>
              </a:lnSpc>
            </a:pPr>
            <a:r>
              <a:rPr lang="en-US" sz="4843" dirty="0" err="1">
                <a:solidFill>
                  <a:srgbClr val="394D57"/>
                </a:solidFill>
                <a:latin typeface="Roboto Condensed"/>
              </a:rPr>
              <a:t>Bối</a:t>
            </a:r>
            <a:r>
              <a:rPr lang="en-US" sz="4843" dirty="0">
                <a:solidFill>
                  <a:srgbClr val="394D57"/>
                </a:solidFill>
                <a:latin typeface="Roboto Condensed"/>
              </a:rPr>
              <a:t> </a:t>
            </a:r>
            <a:r>
              <a:rPr lang="en-US" sz="4843" dirty="0" err="1">
                <a:solidFill>
                  <a:srgbClr val="394D57"/>
                </a:solidFill>
                <a:latin typeface="Roboto Condensed"/>
              </a:rPr>
              <a:t>cảnh</a:t>
            </a:r>
            <a:r>
              <a:rPr lang="en-US" sz="4843" dirty="0">
                <a:solidFill>
                  <a:srgbClr val="394D57"/>
                </a:solidFill>
                <a:latin typeface="Roboto Condensed"/>
              </a:rPr>
              <a:t> </a:t>
            </a:r>
            <a:r>
              <a:rPr lang="en-US" sz="4843" dirty="0" err="1">
                <a:solidFill>
                  <a:srgbClr val="394D57"/>
                </a:solidFill>
                <a:latin typeface="Roboto Condensed"/>
              </a:rPr>
              <a:t>xã</a:t>
            </a:r>
            <a:r>
              <a:rPr lang="en-US" sz="4843" dirty="0">
                <a:solidFill>
                  <a:srgbClr val="394D57"/>
                </a:solidFill>
                <a:latin typeface="Roboto Condensed"/>
              </a:rPr>
              <a:t> </a:t>
            </a:r>
            <a:r>
              <a:rPr lang="en-US" sz="4843" dirty="0" err="1">
                <a:solidFill>
                  <a:srgbClr val="394D57"/>
                </a:solidFill>
                <a:latin typeface="Roboto Condensed"/>
              </a:rPr>
              <a:t>hội</a:t>
            </a:r>
            <a:r>
              <a:rPr lang="en-US" sz="4843" dirty="0">
                <a:solidFill>
                  <a:srgbClr val="394D57"/>
                </a:solidFill>
                <a:latin typeface="Roboto Condensed"/>
              </a:rPr>
              <a:t> </a:t>
            </a:r>
            <a:r>
              <a:rPr lang="en-US" sz="4843" dirty="0" err="1">
                <a:solidFill>
                  <a:srgbClr val="394D57"/>
                </a:solidFill>
                <a:latin typeface="Roboto Condensed"/>
              </a:rPr>
              <a:t>rối</a:t>
            </a:r>
            <a:r>
              <a:rPr lang="en-US" sz="4843" dirty="0">
                <a:solidFill>
                  <a:srgbClr val="394D57"/>
                </a:solidFill>
                <a:latin typeface="Roboto Condensed"/>
              </a:rPr>
              <a:t> ren </a:t>
            </a:r>
            <a:r>
              <a:rPr lang="en-US" sz="4843" dirty="0" err="1">
                <a:solidFill>
                  <a:srgbClr val="394D57"/>
                </a:solidFill>
                <a:latin typeface="Roboto Condensed"/>
              </a:rPr>
              <a:t>sản</a:t>
            </a:r>
            <a:r>
              <a:rPr lang="en-US" sz="4843" dirty="0">
                <a:solidFill>
                  <a:srgbClr val="394D57"/>
                </a:solidFill>
                <a:latin typeface="Roboto Condensed"/>
              </a:rPr>
              <a:t> </a:t>
            </a:r>
            <a:r>
              <a:rPr lang="en-US" sz="4843" dirty="0" err="1">
                <a:solidFill>
                  <a:srgbClr val="394D57"/>
                </a:solidFill>
                <a:latin typeface="Roboto Condensed"/>
              </a:rPr>
              <a:t>sinh</a:t>
            </a:r>
            <a:r>
              <a:rPr lang="en-US" sz="4843" dirty="0">
                <a:solidFill>
                  <a:srgbClr val="394D57"/>
                </a:solidFill>
                <a:latin typeface="Roboto Condensed"/>
              </a:rPr>
              <a:t> </a:t>
            </a:r>
            <a:r>
              <a:rPr lang="en-US" sz="4843" dirty="0" err="1">
                <a:solidFill>
                  <a:srgbClr val="394D57"/>
                </a:solidFill>
                <a:latin typeface="Roboto Condensed"/>
              </a:rPr>
              <a:t>ra</a:t>
            </a:r>
            <a:r>
              <a:rPr lang="en-US" sz="4843" dirty="0">
                <a:solidFill>
                  <a:srgbClr val="394D57"/>
                </a:solidFill>
                <a:latin typeface="Roboto Condensed"/>
              </a:rPr>
              <a:t> </a:t>
            </a:r>
            <a:r>
              <a:rPr lang="en-US" sz="4843" dirty="0" err="1">
                <a:solidFill>
                  <a:srgbClr val="394D57"/>
                </a:solidFill>
                <a:latin typeface="Roboto Condensed"/>
              </a:rPr>
              <a:t>các</a:t>
            </a:r>
            <a:r>
              <a:rPr lang="en-US" sz="4843" dirty="0">
                <a:solidFill>
                  <a:srgbClr val="394D57"/>
                </a:solidFill>
                <a:latin typeface="Roboto Condensed"/>
              </a:rPr>
              <a:t> </a:t>
            </a:r>
            <a:r>
              <a:rPr lang="en-US" sz="4843" dirty="0" err="1">
                <a:solidFill>
                  <a:srgbClr val="394D57"/>
                </a:solidFill>
                <a:latin typeface="Roboto Condensed"/>
              </a:rPr>
              <a:t>tác</a:t>
            </a:r>
            <a:r>
              <a:rPr lang="en-US" sz="4843" dirty="0">
                <a:solidFill>
                  <a:srgbClr val="394D57"/>
                </a:solidFill>
                <a:latin typeface="Roboto Condensed"/>
              </a:rPr>
              <a:t> </a:t>
            </a:r>
            <a:r>
              <a:rPr lang="en-US" sz="4843" dirty="0" err="1">
                <a:solidFill>
                  <a:srgbClr val="394D57"/>
                </a:solidFill>
                <a:latin typeface="Roboto Condensed"/>
              </a:rPr>
              <a:t>phẩm</a:t>
            </a:r>
            <a:r>
              <a:rPr lang="en-US" sz="4843" dirty="0">
                <a:solidFill>
                  <a:srgbClr val="394D57"/>
                </a:solidFill>
                <a:latin typeface="Roboto Condensed"/>
              </a:rPr>
              <a:t> </a:t>
            </a:r>
            <a:r>
              <a:rPr lang="en-US" sz="4843" dirty="0" err="1">
                <a:solidFill>
                  <a:srgbClr val="394D57"/>
                </a:solidFill>
                <a:latin typeface="Roboto Condensed"/>
              </a:rPr>
              <a:t>văn</a:t>
            </a:r>
            <a:r>
              <a:rPr lang="en-US" sz="4843" dirty="0">
                <a:solidFill>
                  <a:srgbClr val="394D57"/>
                </a:solidFill>
                <a:latin typeface="Roboto Condensed"/>
              </a:rPr>
              <a:t> </a:t>
            </a:r>
            <a:r>
              <a:rPr lang="en-US" sz="4843" dirty="0" err="1">
                <a:solidFill>
                  <a:srgbClr val="394D57"/>
                </a:solidFill>
                <a:latin typeface="Roboto Condensed"/>
              </a:rPr>
              <a:t>học</a:t>
            </a:r>
            <a:r>
              <a:rPr lang="en-US" sz="4843" dirty="0">
                <a:solidFill>
                  <a:srgbClr val="394D57"/>
                </a:solidFill>
                <a:latin typeface="Roboto Condensed"/>
              </a:rPr>
              <a:t> </a:t>
            </a:r>
            <a:r>
              <a:rPr lang="en-US" sz="4843" dirty="0" err="1">
                <a:solidFill>
                  <a:srgbClr val="394D57"/>
                </a:solidFill>
                <a:latin typeface="Roboto Condensed"/>
              </a:rPr>
              <a:t>mang</a:t>
            </a:r>
            <a:r>
              <a:rPr lang="en-US" sz="4843" dirty="0">
                <a:solidFill>
                  <a:srgbClr val="394D57"/>
                </a:solidFill>
                <a:latin typeface="Roboto Condensed"/>
              </a:rPr>
              <a:t> </a:t>
            </a:r>
            <a:r>
              <a:rPr lang="en-US" sz="4843" dirty="0" err="1">
                <a:solidFill>
                  <a:srgbClr val="394D57"/>
                </a:solidFill>
                <a:latin typeface="Roboto Condensed"/>
              </a:rPr>
              <a:t>cảm</a:t>
            </a:r>
            <a:r>
              <a:rPr lang="en-US" sz="4843" dirty="0">
                <a:solidFill>
                  <a:srgbClr val="394D57"/>
                </a:solidFill>
                <a:latin typeface="Roboto Condensed"/>
              </a:rPr>
              <a:t> </a:t>
            </a:r>
            <a:r>
              <a:rPr lang="en-US" sz="4843" dirty="0" err="1">
                <a:solidFill>
                  <a:srgbClr val="394D57"/>
                </a:solidFill>
                <a:latin typeface="Roboto Condensed"/>
              </a:rPr>
              <a:t>hứng</a:t>
            </a:r>
            <a:r>
              <a:rPr lang="en-US" sz="4843" dirty="0">
                <a:solidFill>
                  <a:srgbClr val="394D57"/>
                </a:solidFill>
                <a:latin typeface="Roboto Condensed"/>
              </a:rPr>
              <a:t> </a:t>
            </a:r>
            <a:r>
              <a:rPr lang="en-US" sz="4843" dirty="0" err="1">
                <a:solidFill>
                  <a:srgbClr val="394D57"/>
                </a:solidFill>
                <a:latin typeface="Roboto Condensed"/>
              </a:rPr>
              <a:t>thế</a:t>
            </a:r>
            <a:r>
              <a:rPr lang="en-US" sz="4843" dirty="0">
                <a:solidFill>
                  <a:srgbClr val="394D57"/>
                </a:solidFill>
                <a:latin typeface="Roboto Condensed"/>
              </a:rPr>
              <a:t> </a:t>
            </a:r>
            <a:r>
              <a:rPr lang="en-US" sz="4843" dirty="0" err="1">
                <a:solidFill>
                  <a:srgbClr val="394D57"/>
                </a:solidFill>
                <a:latin typeface="Roboto Condensed"/>
              </a:rPr>
              <a:t>sự</a:t>
            </a:r>
            <a:r>
              <a:rPr lang="en-US" sz="4843" dirty="0">
                <a:solidFill>
                  <a:srgbClr val="394D57"/>
                </a:solidFill>
                <a:latin typeface="Roboto Condensed"/>
              </a:rPr>
              <a:t> </a:t>
            </a:r>
            <a:r>
              <a:rPr lang="en-US" sz="4843" dirty="0" err="1">
                <a:solidFill>
                  <a:srgbClr val="394D57"/>
                </a:solidFill>
                <a:latin typeface="Roboto Condensed"/>
              </a:rPr>
              <a:t>như</a:t>
            </a:r>
            <a:r>
              <a:rPr lang="en-US" sz="4843" dirty="0">
                <a:solidFill>
                  <a:srgbClr val="394D57"/>
                </a:solidFill>
                <a:latin typeface="Roboto Condensed"/>
              </a:rPr>
              <a:t> </a:t>
            </a:r>
            <a:r>
              <a:rPr lang="en-US" sz="4843" dirty="0" err="1">
                <a:solidFill>
                  <a:srgbClr val="394D57"/>
                </a:solidFill>
                <a:latin typeface="Roboto Condensed Bold Italics"/>
              </a:rPr>
              <a:t>Thượng</a:t>
            </a:r>
            <a:r>
              <a:rPr lang="en-US" sz="4843" dirty="0">
                <a:solidFill>
                  <a:srgbClr val="394D57"/>
                </a:solidFill>
                <a:latin typeface="Roboto Condensed Bold Italics"/>
              </a:rPr>
              <a:t> </a:t>
            </a:r>
            <a:r>
              <a:rPr lang="en-US" sz="4843" dirty="0" err="1">
                <a:solidFill>
                  <a:srgbClr val="394D57"/>
                </a:solidFill>
                <a:latin typeface="Roboto Condensed Bold Italics"/>
              </a:rPr>
              <a:t>kinh</a:t>
            </a:r>
            <a:r>
              <a:rPr lang="en-US" sz="4843" dirty="0">
                <a:solidFill>
                  <a:srgbClr val="394D57"/>
                </a:solidFill>
                <a:latin typeface="Roboto Condensed Bold Italics"/>
              </a:rPr>
              <a:t> </a:t>
            </a:r>
            <a:r>
              <a:rPr lang="en-US" sz="4843" dirty="0" err="1">
                <a:solidFill>
                  <a:srgbClr val="394D57"/>
                </a:solidFill>
                <a:latin typeface="Roboto Condensed Bold Italics"/>
              </a:rPr>
              <a:t>kí</a:t>
            </a:r>
            <a:r>
              <a:rPr lang="en-US" sz="4843" dirty="0">
                <a:solidFill>
                  <a:srgbClr val="394D57"/>
                </a:solidFill>
                <a:latin typeface="Roboto Condensed Bold Italics"/>
              </a:rPr>
              <a:t> </a:t>
            </a:r>
            <a:r>
              <a:rPr lang="en-US" sz="4843" dirty="0" err="1">
                <a:solidFill>
                  <a:srgbClr val="394D57"/>
                </a:solidFill>
                <a:latin typeface="Roboto Condensed Bold Italics"/>
              </a:rPr>
              <a:t>sự</a:t>
            </a:r>
            <a:r>
              <a:rPr lang="en-US" sz="4843" dirty="0">
                <a:solidFill>
                  <a:srgbClr val="394D57"/>
                </a:solidFill>
                <a:latin typeface="Roboto Condensed"/>
              </a:rPr>
              <a:t> (Lê </a:t>
            </a:r>
            <a:r>
              <a:rPr lang="en-US" sz="4843" dirty="0" err="1">
                <a:solidFill>
                  <a:srgbClr val="394D57"/>
                </a:solidFill>
                <a:latin typeface="Roboto Condensed"/>
              </a:rPr>
              <a:t>Hữu</a:t>
            </a:r>
            <a:r>
              <a:rPr lang="en-US" sz="4843" dirty="0">
                <a:solidFill>
                  <a:srgbClr val="394D57"/>
                </a:solidFill>
                <a:latin typeface="Roboto Condensed"/>
              </a:rPr>
              <a:t> </a:t>
            </a:r>
            <a:r>
              <a:rPr lang="en-US" sz="4843" dirty="0" err="1">
                <a:solidFill>
                  <a:srgbClr val="394D57"/>
                </a:solidFill>
                <a:latin typeface="Roboto Condensed"/>
              </a:rPr>
              <a:t>Trác</a:t>
            </a:r>
            <a:r>
              <a:rPr lang="en-US" sz="4843" dirty="0">
                <a:solidFill>
                  <a:srgbClr val="394D57"/>
                </a:solidFill>
                <a:latin typeface="Roboto Condensed"/>
              </a:rPr>
              <a:t>) hay </a:t>
            </a:r>
            <a:r>
              <a:rPr lang="en-US" sz="4843" dirty="0">
                <a:solidFill>
                  <a:srgbClr val="394D57"/>
                </a:solidFill>
                <a:latin typeface="Roboto Condensed Bold Italics"/>
              </a:rPr>
              <a:t>Tang </a:t>
            </a:r>
            <a:r>
              <a:rPr lang="en-US" sz="4843" dirty="0" err="1">
                <a:solidFill>
                  <a:srgbClr val="394D57"/>
                </a:solidFill>
                <a:latin typeface="Roboto Condensed Bold Italics"/>
              </a:rPr>
              <a:t>thương</a:t>
            </a:r>
            <a:r>
              <a:rPr lang="en-US" sz="4843" dirty="0">
                <a:solidFill>
                  <a:srgbClr val="394D57"/>
                </a:solidFill>
                <a:latin typeface="Roboto Condensed Bold Italics"/>
              </a:rPr>
              <a:t> </a:t>
            </a:r>
            <a:r>
              <a:rPr lang="en-US" sz="4843" dirty="0" err="1">
                <a:solidFill>
                  <a:srgbClr val="394D57"/>
                </a:solidFill>
                <a:latin typeface="Roboto Condensed Bold Italics"/>
              </a:rPr>
              <a:t>ngẫu</a:t>
            </a:r>
            <a:r>
              <a:rPr lang="en-US" sz="4843" dirty="0">
                <a:solidFill>
                  <a:srgbClr val="394D57"/>
                </a:solidFill>
                <a:latin typeface="Roboto Condensed Bold Italics"/>
              </a:rPr>
              <a:t> </a:t>
            </a:r>
            <a:r>
              <a:rPr lang="en-US" sz="4843" dirty="0" err="1">
                <a:solidFill>
                  <a:srgbClr val="394D57"/>
                </a:solidFill>
                <a:latin typeface="Roboto Condensed Bold Italics"/>
              </a:rPr>
              <a:t>lục</a:t>
            </a:r>
            <a:r>
              <a:rPr lang="en-US" sz="4843" dirty="0">
                <a:solidFill>
                  <a:srgbClr val="394D57"/>
                </a:solidFill>
                <a:latin typeface="Roboto Condensed"/>
              </a:rPr>
              <a:t> (</a:t>
            </a:r>
            <a:r>
              <a:rPr lang="en-US" sz="4843" dirty="0" err="1">
                <a:solidFill>
                  <a:srgbClr val="394D57"/>
                </a:solidFill>
                <a:latin typeface="Roboto Condensed"/>
              </a:rPr>
              <a:t>Phạm</a:t>
            </a:r>
            <a:r>
              <a:rPr lang="en-US" sz="4843" dirty="0">
                <a:solidFill>
                  <a:srgbClr val="394D57"/>
                </a:solidFill>
                <a:latin typeface="Roboto Condensed"/>
              </a:rPr>
              <a:t> </a:t>
            </a:r>
            <a:r>
              <a:rPr lang="en-US" sz="4843" dirty="0" err="1">
                <a:solidFill>
                  <a:srgbClr val="394D57"/>
                </a:solidFill>
                <a:latin typeface="Roboto Condensed"/>
              </a:rPr>
              <a:t>Đình</a:t>
            </a:r>
            <a:r>
              <a:rPr lang="en-US" sz="4843" dirty="0">
                <a:solidFill>
                  <a:srgbClr val="394D57"/>
                </a:solidFill>
                <a:latin typeface="Roboto Condensed"/>
              </a:rPr>
              <a:t> </a:t>
            </a:r>
            <a:r>
              <a:rPr lang="en-US" sz="4843" dirty="0" err="1">
                <a:solidFill>
                  <a:srgbClr val="394D57"/>
                </a:solidFill>
                <a:latin typeface="Roboto Condensed"/>
              </a:rPr>
              <a:t>Hổ</a:t>
            </a:r>
            <a:r>
              <a:rPr lang="en-US" sz="4843" dirty="0">
                <a:solidFill>
                  <a:srgbClr val="394D57"/>
                </a:solidFill>
                <a:latin typeface="Roboto Condensed"/>
              </a:rPr>
              <a:t>) </a:t>
            </a:r>
            <a:r>
              <a:rPr lang="en-US" sz="4843" dirty="0" err="1">
                <a:solidFill>
                  <a:srgbClr val="394D57"/>
                </a:solidFill>
                <a:latin typeface="Roboto Condensed"/>
              </a:rPr>
              <a:t>và</a:t>
            </a:r>
            <a:r>
              <a:rPr lang="en-US" sz="4843" dirty="0">
                <a:solidFill>
                  <a:srgbClr val="394D57"/>
                </a:solidFill>
                <a:latin typeface="Roboto Condensed"/>
              </a:rPr>
              <a:t> </a:t>
            </a:r>
            <a:r>
              <a:rPr lang="en-US" sz="4843" dirty="0" err="1">
                <a:solidFill>
                  <a:srgbClr val="394D57"/>
                </a:solidFill>
                <a:latin typeface="Roboto Condensed Bold Italics"/>
              </a:rPr>
              <a:t>Truyền</a:t>
            </a:r>
            <a:r>
              <a:rPr lang="en-US" sz="4843" dirty="0">
                <a:solidFill>
                  <a:srgbClr val="394D57"/>
                </a:solidFill>
                <a:latin typeface="Roboto Condensed Bold Italics"/>
              </a:rPr>
              <a:t> </a:t>
            </a:r>
            <a:r>
              <a:rPr lang="en-US" sz="4843" dirty="0" err="1">
                <a:solidFill>
                  <a:srgbClr val="394D57"/>
                </a:solidFill>
                <a:latin typeface="Roboto Condensed Bold Italics"/>
              </a:rPr>
              <a:t>kì</a:t>
            </a:r>
            <a:r>
              <a:rPr lang="en-US" sz="4843" dirty="0">
                <a:solidFill>
                  <a:srgbClr val="394D57"/>
                </a:solidFill>
                <a:latin typeface="Roboto Condensed Bold Italics"/>
              </a:rPr>
              <a:t> </a:t>
            </a:r>
            <a:r>
              <a:rPr lang="en-US" sz="4843" dirty="0" err="1">
                <a:solidFill>
                  <a:srgbClr val="394D57"/>
                </a:solidFill>
                <a:latin typeface="Roboto Condensed Bold Italics"/>
              </a:rPr>
              <a:t>mạn</a:t>
            </a:r>
            <a:r>
              <a:rPr lang="en-US" sz="4843" dirty="0">
                <a:solidFill>
                  <a:srgbClr val="394D57"/>
                </a:solidFill>
                <a:latin typeface="Roboto Condensed Bold Italics"/>
              </a:rPr>
              <a:t> </a:t>
            </a:r>
            <a:r>
              <a:rPr lang="en-US" sz="4843" dirty="0" err="1">
                <a:solidFill>
                  <a:srgbClr val="394D57"/>
                </a:solidFill>
                <a:latin typeface="Roboto Condensed Bold Italics"/>
              </a:rPr>
              <a:t>lục</a:t>
            </a:r>
            <a:r>
              <a:rPr lang="en-US" sz="4843" dirty="0">
                <a:solidFill>
                  <a:srgbClr val="394D57"/>
                </a:solidFill>
                <a:latin typeface="Roboto Condensed"/>
              </a:rPr>
              <a:t> </a:t>
            </a:r>
            <a:r>
              <a:rPr lang="en-US" sz="4843" dirty="0" err="1">
                <a:solidFill>
                  <a:srgbClr val="394D57"/>
                </a:solidFill>
                <a:latin typeface="Roboto Condensed"/>
              </a:rPr>
              <a:t>của</a:t>
            </a:r>
            <a:r>
              <a:rPr lang="en-US" sz="4843" dirty="0">
                <a:solidFill>
                  <a:srgbClr val="394D57"/>
                </a:solidFill>
                <a:latin typeface="Roboto Condensed"/>
              </a:rPr>
              <a:t> </a:t>
            </a:r>
            <a:r>
              <a:rPr lang="en-US" sz="4843" dirty="0" err="1">
                <a:solidFill>
                  <a:srgbClr val="394D57"/>
                </a:solidFill>
                <a:latin typeface="Roboto Condensed"/>
              </a:rPr>
              <a:t>Nguyễn</a:t>
            </a:r>
            <a:r>
              <a:rPr lang="en-US" sz="4843" dirty="0">
                <a:solidFill>
                  <a:srgbClr val="394D57"/>
                </a:solidFill>
                <a:latin typeface="Roboto Condensed"/>
              </a:rPr>
              <a:t> </a:t>
            </a:r>
            <a:r>
              <a:rPr lang="en-US" sz="4843" dirty="0" err="1">
                <a:solidFill>
                  <a:srgbClr val="394D57"/>
                </a:solidFill>
                <a:latin typeface="Roboto Condensed"/>
              </a:rPr>
              <a:t>Dữ</a:t>
            </a:r>
            <a:r>
              <a:rPr lang="en-US" sz="4843" dirty="0">
                <a:solidFill>
                  <a:srgbClr val="394D57"/>
                </a:solidFill>
                <a:latin typeface="Roboto Condensed"/>
              </a:rPr>
              <a:t> </a:t>
            </a:r>
            <a:r>
              <a:rPr lang="en-US" sz="4843" dirty="0" err="1">
                <a:solidFill>
                  <a:srgbClr val="394D57"/>
                </a:solidFill>
                <a:latin typeface="Roboto Condensed"/>
              </a:rPr>
              <a:t>mang</a:t>
            </a:r>
            <a:r>
              <a:rPr lang="en-US" sz="4843" dirty="0">
                <a:solidFill>
                  <a:srgbClr val="394D57"/>
                </a:solidFill>
                <a:latin typeface="Roboto Condensed"/>
              </a:rPr>
              <a:t> </a:t>
            </a:r>
            <a:r>
              <a:rPr lang="en-US" sz="4843" dirty="0" err="1">
                <a:solidFill>
                  <a:srgbClr val="394D57"/>
                </a:solidFill>
                <a:latin typeface="Roboto Condensed"/>
              </a:rPr>
              <a:t>cảm</a:t>
            </a:r>
            <a:r>
              <a:rPr lang="en-US" sz="4843" dirty="0">
                <a:solidFill>
                  <a:srgbClr val="394D57"/>
                </a:solidFill>
                <a:latin typeface="Roboto Condensed"/>
              </a:rPr>
              <a:t> </a:t>
            </a:r>
            <a:r>
              <a:rPr lang="en-US" sz="4843" dirty="0" err="1">
                <a:solidFill>
                  <a:srgbClr val="394D57"/>
                </a:solidFill>
                <a:latin typeface="Roboto Condensed"/>
              </a:rPr>
              <a:t>hứng</a:t>
            </a:r>
            <a:r>
              <a:rPr lang="en-US" sz="4843" dirty="0">
                <a:solidFill>
                  <a:srgbClr val="394D57"/>
                </a:solidFill>
                <a:latin typeface="Roboto Condensed"/>
              </a:rPr>
              <a:t> </a:t>
            </a:r>
            <a:r>
              <a:rPr lang="en-US" sz="4843" dirty="0" err="1">
                <a:solidFill>
                  <a:srgbClr val="394D57"/>
                </a:solidFill>
                <a:latin typeface="Roboto Condensed"/>
              </a:rPr>
              <a:t>đó</a:t>
            </a:r>
            <a:r>
              <a:rPr lang="en-US" sz="4843" dirty="0">
                <a:solidFill>
                  <a:srgbClr val="394D57"/>
                </a:solidFill>
                <a:latin typeface="Roboto Condensed"/>
              </a:rPr>
              <a:t>.</a:t>
            </a:r>
          </a:p>
          <a:p>
            <a:pPr algn="just">
              <a:lnSpc>
                <a:spcPts val="6780"/>
              </a:lnSpc>
            </a:pPr>
            <a:endParaRPr lang="en-US" sz="4843" dirty="0">
              <a:solidFill>
                <a:srgbClr val="394D57"/>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73025" y="4356778"/>
            <a:ext cx="18361025" cy="12849456"/>
          </a:xfrm>
          <a:custGeom>
            <a:avLst/>
            <a:gdLst/>
            <a:ahLst/>
            <a:cxnLst/>
            <a:rect l="l" t="t" r="r" b="b"/>
            <a:pathLst>
              <a:path w="18361025" h="12849456">
                <a:moveTo>
                  <a:pt x="0" y="0"/>
                </a:moveTo>
                <a:lnTo>
                  <a:pt x="18361025" y="0"/>
                </a:lnTo>
                <a:lnTo>
                  <a:pt x="18361025" y="12849456"/>
                </a:lnTo>
                <a:lnTo>
                  <a:pt x="0" y="12849456"/>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507658" y="1815385"/>
            <a:ext cx="9521577" cy="4770047"/>
            <a:chOff x="0" y="0"/>
            <a:chExt cx="2622428" cy="1313764"/>
          </a:xfrm>
        </p:grpSpPr>
        <p:sp>
          <p:nvSpPr>
            <p:cNvPr id="5" name="Freeform 5"/>
            <p:cNvSpPr/>
            <p:nvPr/>
          </p:nvSpPr>
          <p:spPr>
            <a:xfrm>
              <a:off x="0" y="0"/>
              <a:ext cx="2622428" cy="1313764"/>
            </a:xfrm>
            <a:custGeom>
              <a:avLst/>
              <a:gdLst/>
              <a:ahLst/>
              <a:cxnLst/>
              <a:rect l="l" t="t" r="r" b="b"/>
              <a:pathLst>
                <a:path w="2622428" h="1313764">
                  <a:moveTo>
                    <a:pt x="41468" y="0"/>
                  </a:moveTo>
                  <a:lnTo>
                    <a:pt x="2580960" y="0"/>
                  </a:lnTo>
                  <a:cubicBezTo>
                    <a:pt x="2603862" y="0"/>
                    <a:pt x="2622428" y="18566"/>
                    <a:pt x="2622428" y="41468"/>
                  </a:cubicBezTo>
                  <a:lnTo>
                    <a:pt x="2622428" y="1272296"/>
                  </a:lnTo>
                  <a:cubicBezTo>
                    <a:pt x="2622428" y="1283294"/>
                    <a:pt x="2618059" y="1293841"/>
                    <a:pt x="2610282" y="1301618"/>
                  </a:cubicBezTo>
                  <a:cubicBezTo>
                    <a:pt x="2602506" y="1309395"/>
                    <a:pt x="2591958" y="1313764"/>
                    <a:pt x="2580960" y="1313764"/>
                  </a:cubicBezTo>
                  <a:lnTo>
                    <a:pt x="41468" y="1313764"/>
                  </a:lnTo>
                  <a:cubicBezTo>
                    <a:pt x="18566" y="1313764"/>
                    <a:pt x="0" y="1295198"/>
                    <a:pt x="0" y="1272296"/>
                  </a:cubicBezTo>
                  <a:lnTo>
                    <a:pt x="0" y="41468"/>
                  </a:lnTo>
                  <a:cubicBezTo>
                    <a:pt x="0" y="30470"/>
                    <a:pt x="4369" y="19922"/>
                    <a:pt x="12146" y="12146"/>
                  </a:cubicBezTo>
                  <a:cubicBezTo>
                    <a:pt x="19922" y="4369"/>
                    <a:pt x="30470" y="0"/>
                    <a:pt x="41468" y="0"/>
                  </a:cubicBezTo>
                  <a:close/>
                </a:path>
              </a:pathLst>
            </a:custGeom>
            <a:solidFill>
              <a:srgbClr val="FFFDF5"/>
            </a:solidFill>
          </p:spPr>
          <p:txBody>
            <a:bodyPr/>
            <a:lstStyle/>
            <a:p>
              <a:endParaRPr lang="en-US"/>
            </a:p>
          </p:txBody>
        </p:sp>
        <p:sp>
          <p:nvSpPr>
            <p:cNvPr id="6" name="TextBox 6"/>
            <p:cNvSpPr txBox="1"/>
            <p:nvPr/>
          </p:nvSpPr>
          <p:spPr>
            <a:xfrm>
              <a:off x="0" y="0"/>
              <a:ext cx="2622428" cy="1313764"/>
            </a:xfrm>
            <a:prstGeom prst="rect">
              <a:avLst/>
            </a:prstGeom>
          </p:spPr>
          <p:txBody>
            <a:bodyPr lIns="50800" tIns="50800" rIns="50800" bIns="50800" rtlCol="0" anchor="ctr"/>
            <a:lstStyle/>
            <a:p>
              <a:pPr algn="ctr">
                <a:lnSpc>
                  <a:spcPts val="2310"/>
                </a:lnSpc>
              </a:pPr>
              <a:endParaRPr/>
            </a:p>
          </p:txBody>
        </p:sp>
      </p:grpSp>
      <p:sp>
        <p:nvSpPr>
          <p:cNvPr id="7" name="Freeform 7"/>
          <p:cNvSpPr/>
          <p:nvPr/>
        </p:nvSpPr>
        <p:spPr>
          <a:xfrm>
            <a:off x="507658" y="6229733"/>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1524795" y="385901"/>
            <a:ext cx="6763205" cy="5843832"/>
          </a:xfrm>
          <a:custGeom>
            <a:avLst/>
            <a:gdLst/>
            <a:ahLst/>
            <a:cxnLst/>
            <a:rect l="l" t="t" r="r" b="b"/>
            <a:pathLst>
              <a:path w="6763205" h="5843832">
                <a:moveTo>
                  <a:pt x="0" y="0"/>
                </a:moveTo>
                <a:lnTo>
                  <a:pt x="6763205" y="0"/>
                </a:lnTo>
                <a:lnTo>
                  <a:pt x="6763205" y="5843832"/>
                </a:lnTo>
                <a:lnTo>
                  <a:pt x="0" y="5843832"/>
                </a:lnTo>
                <a:lnTo>
                  <a:pt x="0" y="0"/>
                </a:lnTo>
                <a:close/>
              </a:path>
            </a:pathLst>
          </a:custGeom>
          <a:blipFill>
            <a:blip r:embed="rId6"/>
            <a:stretch>
              <a:fillRect/>
            </a:stretch>
          </a:blipFill>
        </p:spPr>
        <p:txBody>
          <a:bodyPr/>
          <a:lstStyle/>
          <a:p>
            <a:endParaRPr lang="en-US"/>
          </a:p>
        </p:txBody>
      </p:sp>
      <p:sp>
        <p:nvSpPr>
          <p:cNvPr id="9" name="Freeform 9"/>
          <p:cNvSpPr/>
          <p:nvPr/>
        </p:nvSpPr>
        <p:spPr>
          <a:xfrm>
            <a:off x="10644348" y="2202016"/>
            <a:ext cx="5201082" cy="7673948"/>
          </a:xfrm>
          <a:custGeom>
            <a:avLst/>
            <a:gdLst/>
            <a:ahLst/>
            <a:cxnLst/>
            <a:rect l="l" t="t" r="r" b="b"/>
            <a:pathLst>
              <a:path w="5201082" h="7673948">
                <a:moveTo>
                  <a:pt x="0" y="0"/>
                </a:moveTo>
                <a:lnTo>
                  <a:pt x="5201082" y="0"/>
                </a:lnTo>
                <a:lnTo>
                  <a:pt x="5201082" y="7673947"/>
                </a:lnTo>
                <a:lnTo>
                  <a:pt x="0" y="7673947"/>
                </a:lnTo>
                <a:lnTo>
                  <a:pt x="0" y="0"/>
                </a:lnTo>
                <a:close/>
              </a:path>
            </a:pathLst>
          </a:custGeom>
          <a:blipFill>
            <a:blip r:embed="rId7">
              <a:alphaModFix amt="97000"/>
            </a:blip>
            <a:stretch>
              <a:fillRect/>
            </a:stretch>
          </a:blipFill>
        </p:spPr>
        <p:txBody>
          <a:bodyPr/>
          <a:lstStyle/>
          <a:p>
            <a:endParaRPr lang="en-US"/>
          </a:p>
        </p:txBody>
      </p:sp>
      <p:sp>
        <p:nvSpPr>
          <p:cNvPr id="10" name="TextBox 10"/>
          <p:cNvSpPr txBox="1"/>
          <p:nvPr/>
        </p:nvSpPr>
        <p:spPr>
          <a:xfrm>
            <a:off x="723964" y="1952208"/>
            <a:ext cx="9088966" cy="4555655"/>
          </a:xfrm>
          <a:prstGeom prst="rect">
            <a:avLst/>
          </a:prstGeom>
        </p:spPr>
        <p:txBody>
          <a:bodyPr lIns="0" tIns="0" rIns="0" bIns="0" rtlCol="0" anchor="t">
            <a:spAutoFit/>
          </a:bodyPr>
          <a:lstStyle/>
          <a:p>
            <a:pPr algn="just">
              <a:lnSpc>
                <a:spcPts val="7200"/>
              </a:lnSpc>
            </a:pPr>
            <a:r>
              <a:rPr lang="en-US" sz="5143">
                <a:solidFill>
                  <a:srgbClr val="394D57"/>
                </a:solidFill>
                <a:latin typeface="Roboto Condensed Bold Italics"/>
              </a:rPr>
              <a:t>Truyền kì mạn lục</a:t>
            </a:r>
            <a:r>
              <a:rPr lang="en-US" sz="5143">
                <a:solidFill>
                  <a:srgbClr val="394D57"/>
                </a:solidFill>
                <a:latin typeface="Roboto Condensed"/>
              </a:rPr>
              <a:t> là ghi chép tản mạn những truyện kì lạ được lưu truyền. Đây là tác phẩm tiêu biểu nhất viết bằng chữ Hán của Nguyễn Dữ.</a:t>
            </a:r>
          </a:p>
        </p:txBody>
      </p:sp>
      <p:sp>
        <p:nvSpPr>
          <p:cNvPr id="11" name="TextBox 11"/>
          <p:cNvSpPr txBox="1"/>
          <p:nvPr/>
        </p:nvSpPr>
        <p:spPr>
          <a:xfrm>
            <a:off x="2164073" y="556813"/>
            <a:ext cx="9088966" cy="839000"/>
          </a:xfrm>
          <a:prstGeom prst="rect">
            <a:avLst/>
          </a:prstGeom>
        </p:spPr>
        <p:txBody>
          <a:bodyPr lIns="0" tIns="0" rIns="0" bIns="0" rtlCol="0" anchor="t">
            <a:spAutoFit/>
          </a:bodyPr>
          <a:lstStyle/>
          <a:p>
            <a:pPr algn="just">
              <a:lnSpc>
                <a:spcPts val="6780"/>
              </a:lnSpc>
            </a:pPr>
            <a:r>
              <a:rPr lang="en-US" sz="4843">
                <a:solidFill>
                  <a:srgbClr val="394D57"/>
                </a:solidFill>
                <a:latin typeface="Roboto Condensed Bold"/>
              </a:rPr>
              <a:t>TRUYỀN KÌ MẠN LỤC </a:t>
            </a:r>
          </a:p>
        </p:txBody>
      </p:sp>
      <p:sp>
        <p:nvSpPr>
          <p:cNvPr id="12" name="Freeform 12"/>
          <p:cNvSpPr/>
          <p:nvPr/>
        </p:nvSpPr>
        <p:spPr>
          <a:xfrm>
            <a:off x="9587289" y="8778683"/>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73025" y="4356778"/>
            <a:ext cx="18361025" cy="12849456"/>
          </a:xfrm>
          <a:custGeom>
            <a:avLst/>
            <a:gdLst/>
            <a:ahLst/>
            <a:cxnLst/>
            <a:rect l="l" t="t" r="r" b="b"/>
            <a:pathLst>
              <a:path w="18361025" h="12849456">
                <a:moveTo>
                  <a:pt x="0" y="0"/>
                </a:moveTo>
                <a:lnTo>
                  <a:pt x="18361025" y="0"/>
                </a:lnTo>
                <a:lnTo>
                  <a:pt x="18361025" y="12849456"/>
                </a:lnTo>
                <a:lnTo>
                  <a:pt x="0" y="12849456"/>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507658" y="1815385"/>
            <a:ext cx="9521577" cy="4770047"/>
            <a:chOff x="0" y="0"/>
            <a:chExt cx="2622428" cy="1313764"/>
          </a:xfrm>
        </p:grpSpPr>
        <p:sp>
          <p:nvSpPr>
            <p:cNvPr id="5" name="Freeform 5"/>
            <p:cNvSpPr/>
            <p:nvPr/>
          </p:nvSpPr>
          <p:spPr>
            <a:xfrm>
              <a:off x="0" y="0"/>
              <a:ext cx="2622428" cy="1313764"/>
            </a:xfrm>
            <a:custGeom>
              <a:avLst/>
              <a:gdLst/>
              <a:ahLst/>
              <a:cxnLst/>
              <a:rect l="l" t="t" r="r" b="b"/>
              <a:pathLst>
                <a:path w="2622428" h="1313764">
                  <a:moveTo>
                    <a:pt x="41468" y="0"/>
                  </a:moveTo>
                  <a:lnTo>
                    <a:pt x="2580960" y="0"/>
                  </a:lnTo>
                  <a:cubicBezTo>
                    <a:pt x="2603862" y="0"/>
                    <a:pt x="2622428" y="18566"/>
                    <a:pt x="2622428" y="41468"/>
                  </a:cubicBezTo>
                  <a:lnTo>
                    <a:pt x="2622428" y="1272296"/>
                  </a:lnTo>
                  <a:cubicBezTo>
                    <a:pt x="2622428" y="1283294"/>
                    <a:pt x="2618059" y="1293841"/>
                    <a:pt x="2610282" y="1301618"/>
                  </a:cubicBezTo>
                  <a:cubicBezTo>
                    <a:pt x="2602506" y="1309395"/>
                    <a:pt x="2591958" y="1313764"/>
                    <a:pt x="2580960" y="1313764"/>
                  </a:cubicBezTo>
                  <a:lnTo>
                    <a:pt x="41468" y="1313764"/>
                  </a:lnTo>
                  <a:cubicBezTo>
                    <a:pt x="18566" y="1313764"/>
                    <a:pt x="0" y="1295198"/>
                    <a:pt x="0" y="1272296"/>
                  </a:cubicBezTo>
                  <a:lnTo>
                    <a:pt x="0" y="41468"/>
                  </a:lnTo>
                  <a:cubicBezTo>
                    <a:pt x="0" y="30470"/>
                    <a:pt x="4369" y="19922"/>
                    <a:pt x="12146" y="12146"/>
                  </a:cubicBezTo>
                  <a:cubicBezTo>
                    <a:pt x="19922" y="4369"/>
                    <a:pt x="30470" y="0"/>
                    <a:pt x="41468" y="0"/>
                  </a:cubicBezTo>
                  <a:close/>
                </a:path>
              </a:pathLst>
            </a:custGeom>
            <a:solidFill>
              <a:srgbClr val="FFFDF5"/>
            </a:solidFill>
          </p:spPr>
          <p:txBody>
            <a:bodyPr/>
            <a:lstStyle/>
            <a:p>
              <a:endParaRPr lang="en-US"/>
            </a:p>
          </p:txBody>
        </p:sp>
        <p:sp>
          <p:nvSpPr>
            <p:cNvPr id="6" name="TextBox 6"/>
            <p:cNvSpPr txBox="1"/>
            <p:nvPr/>
          </p:nvSpPr>
          <p:spPr>
            <a:xfrm>
              <a:off x="0" y="0"/>
              <a:ext cx="2622428" cy="1313764"/>
            </a:xfrm>
            <a:prstGeom prst="rect">
              <a:avLst/>
            </a:prstGeom>
          </p:spPr>
          <p:txBody>
            <a:bodyPr lIns="50800" tIns="50800" rIns="50800" bIns="50800" rtlCol="0" anchor="ctr"/>
            <a:lstStyle/>
            <a:p>
              <a:pPr algn="ctr">
                <a:lnSpc>
                  <a:spcPts val="2310"/>
                </a:lnSpc>
              </a:pPr>
              <a:endParaRPr/>
            </a:p>
          </p:txBody>
        </p:sp>
      </p:grpSp>
      <p:sp>
        <p:nvSpPr>
          <p:cNvPr id="7" name="Freeform 7"/>
          <p:cNvSpPr/>
          <p:nvPr/>
        </p:nvSpPr>
        <p:spPr>
          <a:xfrm>
            <a:off x="507658" y="6229733"/>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1524795" y="385901"/>
            <a:ext cx="6763205" cy="5843832"/>
          </a:xfrm>
          <a:custGeom>
            <a:avLst/>
            <a:gdLst/>
            <a:ahLst/>
            <a:cxnLst/>
            <a:rect l="l" t="t" r="r" b="b"/>
            <a:pathLst>
              <a:path w="6763205" h="5843832">
                <a:moveTo>
                  <a:pt x="0" y="0"/>
                </a:moveTo>
                <a:lnTo>
                  <a:pt x="6763205" y="0"/>
                </a:lnTo>
                <a:lnTo>
                  <a:pt x="6763205" y="5843832"/>
                </a:lnTo>
                <a:lnTo>
                  <a:pt x="0" y="5843832"/>
                </a:lnTo>
                <a:lnTo>
                  <a:pt x="0" y="0"/>
                </a:lnTo>
                <a:close/>
              </a:path>
            </a:pathLst>
          </a:custGeom>
          <a:blipFill>
            <a:blip r:embed="rId6"/>
            <a:stretch>
              <a:fillRect/>
            </a:stretch>
          </a:blipFill>
        </p:spPr>
        <p:txBody>
          <a:bodyPr/>
          <a:lstStyle/>
          <a:p>
            <a:endParaRPr lang="en-US"/>
          </a:p>
        </p:txBody>
      </p:sp>
      <p:sp>
        <p:nvSpPr>
          <p:cNvPr id="9" name="Freeform 9"/>
          <p:cNvSpPr/>
          <p:nvPr/>
        </p:nvSpPr>
        <p:spPr>
          <a:xfrm>
            <a:off x="10644348" y="2202016"/>
            <a:ext cx="5201082" cy="7673948"/>
          </a:xfrm>
          <a:custGeom>
            <a:avLst/>
            <a:gdLst/>
            <a:ahLst/>
            <a:cxnLst/>
            <a:rect l="l" t="t" r="r" b="b"/>
            <a:pathLst>
              <a:path w="5201082" h="7673948">
                <a:moveTo>
                  <a:pt x="0" y="0"/>
                </a:moveTo>
                <a:lnTo>
                  <a:pt x="5201082" y="0"/>
                </a:lnTo>
                <a:lnTo>
                  <a:pt x="5201082" y="7673947"/>
                </a:lnTo>
                <a:lnTo>
                  <a:pt x="0" y="7673947"/>
                </a:lnTo>
                <a:lnTo>
                  <a:pt x="0" y="0"/>
                </a:lnTo>
                <a:close/>
              </a:path>
            </a:pathLst>
          </a:custGeom>
          <a:blipFill>
            <a:blip r:embed="rId7">
              <a:alphaModFix amt="97000"/>
            </a:blip>
            <a:stretch>
              <a:fillRect/>
            </a:stretch>
          </a:blipFill>
        </p:spPr>
        <p:txBody>
          <a:bodyPr/>
          <a:lstStyle/>
          <a:p>
            <a:endParaRPr lang="en-US"/>
          </a:p>
        </p:txBody>
      </p:sp>
      <p:sp>
        <p:nvSpPr>
          <p:cNvPr id="10" name="TextBox 10"/>
          <p:cNvSpPr txBox="1"/>
          <p:nvPr/>
        </p:nvSpPr>
        <p:spPr>
          <a:xfrm>
            <a:off x="723964" y="1952208"/>
            <a:ext cx="9088966" cy="898055"/>
          </a:xfrm>
          <a:prstGeom prst="rect">
            <a:avLst/>
          </a:prstGeom>
        </p:spPr>
        <p:txBody>
          <a:bodyPr lIns="0" tIns="0" rIns="0" bIns="0" rtlCol="0" anchor="t">
            <a:spAutoFit/>
          </a:bodyPr>
          <a:lstStyle/>
          <a:p>
            <a:pPr algn="just">
              <a:lnSpc>
                <a:spcPts val="7200"/>
              </a:lnSpc>
            </a:pPr>
            <a:r>
              <a:rPr lang="en-US" sz="5143" dirty="0">
                <a:solidFill>
                  <a:srgbClr val="394D57"/>
                </a:solidFill>
                <a:latin typeface="Roboto Condensed Bold Italics"/>
              </a:rPr>
              <a:t>Hoàn </a:t>
            </a:r>
            <a:r>
              <a:rPr lang="en-US" sz="5143" dirty="0" err="1">
                <a:solidFill>
                  <a:srgbClr val="394D57"/>
                </a:solidFill>
                <a:latin typeface="Roboto Condensed Bold Italics"/>
              </a:rPr>
              <a:t>cảnh</a:t>
            </a:r>
            <a:r>
              <a:rPr lang="en-US" sz="5143" dirty="0">
                <a:solidFill>
                  <a:srgbClr val="394D57"/>
                </a:solidFill>
                <a:latin typeface="Roboto Condensed Bold Italics"/>
              </a:rPr>
              <a:t> </a:t>
            </a:r>
            <a:r>
              <a:rPr lang="en-US" sz="5143" dirty="0" err="1">
                <a:solidFill>
                  <a:srgbClr val="394D57"/>
                </a:solidFill>
                <a:latin typeface="Roboto Condensed Bold Italics"/>
              </a:rPr>
              <a:t>sáng</a:t>
            </a:r>
            <a:r>
              <a:rPr lang="en-US" sz="5143" dirty="0">
                <a:solidFill>
                  <a:srgbClr val="394D57"/>
                </a:solidFill>
                <a:latin typeface="Roboto Condensed Bold Italics"/>
              </a:rPr>
              <a:t> </a:t>
            </a:r>
            <a:r>
              <a:rPr lang="en-US" sz="5143" dirty="0" err="1">
                <a:solidFill>
                  <a:srgbClr val="394D57"/>
                </a:solidFill>
                <a:latin typeface="Roboto Condensed Bold Italics"/>
              </a:rPr>
              <a:t>tác</a:t>
            </a:r>
            <a:r>
              <a:rPr lang="en-US" sz="5143" dirty="0">
                <a:solidFill>
                  <a:srgbClr val="394D57"/>
                </a:solidFill>
                <a:latin typeface="Roboto Condensed Bold Italics"/>
              </a:rPr>
              <a:t>: </a:t>
            </a:r>
          </a:p>
        </p:txBody>
      </p:sp>
      <p:sp>
        <p:nvSpPr>
          <p:cNvPr id="11" name="TextBox 11"/>
          <p:cNvSpPr txBox="1"/>
          <p:nvPr/>
        </p:nvSpPr>
        <p:spPr>
          <a:xfrm>
            <a:off x="2164073" y="556813"/>
            <a:ext cx="9088966" cy="839000"/>
          </a:xfrm>
          <a:prstGeom prst="rect">
            <a:avLst/>
          </a:prstGeom>
        </p:spPr>
        <p:txBody>
          <a:bodyPr lIns="0" tIns="0" rIns="0" bIns="0" rtlCol="0" anchor="t">
            <a:spAutoFit/>
          </a:bodyPr>
          <a:lstStyle/>
          <a:p>
            <a:pPr algn="just">
              <a:lnSpc>
                <a:spcPts val="6780"/>
              </a:lnSpc>
            </a:pPr>
            <a:r>
              <a:rPr lang="en-US" sz="4843">
                <a:solidFill>
                  <a:srgbClr val="394D57"/>
                </a:solidFill>
                <a:latin typeface="Roboto Condensed Bold"/>
              </a:rPr>
              <a:t>TRUYỀN KÌ MẠN LỤC </a:t>
            </a:r>
          </a:p>
        </p:txBody>
      </p:sp>
      <p:sp>
        <p:nvSpPr>
          <p:cNvPr id="12" name="Freeform 12"/>
          <p:cNvSpPr/>
          <p:nvPr/>
        </p:nvSpPr>
        <p:spPr>
          <a:xfrm>
            <a:off x="9587289" y="8778683"/>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TextBox 13"/>
          <p:cNvSpPr txBox="1"/>
          <p:nvPr/>
        </p:nvSpPr>
        <p:spPr>
          <a:xfrm>
            <a:off x="723964" y="2793113"/>
            <a:ext cx="8927618" cy="3511550"/>
          </a:xfrm>
          <a:prstGeom prst="rect">
            <a:avLst/>
          </a:prstGeom>
        </p:spPr>
        <p:txBody>
          <a:bodyPr lIns="0" tIns="0" rIns="0" bIns="0" rtlCol="0" anchor="t">
            <a:spAutoFit/>
          </a:bodyPr>
          <a:lstStyle/>
          <a:p>
            <a:pPr marL="1079497" lvl="1" indent="-539749" algn="just">
              <a:lnSpc>
                <a:spcPts val="6999"/>
              </a:lnSpc>
              <a:spcBef>
                <a:spcPct val="0"/>
              </a:spcBef>
              <a:buFont typeface="Arial"/>
              <a:buChar char="•"/>
            </a:pPr>
            <a:r>
              <a:rPr lang="en-US" sz="4999" dirty="0">
                <a:solidFill>
                  <a:srgbClr val="394D57"/>
                </a:solidFill>
                <a:latin typeface="Roboto Condensed"/>
              </a:rPr>
              <a:t>TK XVI</a:t>
            </a:r>
          </a:p>
          <a:p>
            <a:pPr marL="1079497" lvl="1" indent="-539749" algn="just">
              <a:lnSpc>
                <a:spcPts val="6999"/>
              </a:lnSpc>
              <a:spcBef>
                <a:spcPct val="0"/>
              </a:spcBef>
              <a:buFont typeface="Arial"/>
              <a:buChar char="•"/>
            </a:pPr>
            <a:r>
              <a:rPr lang="en-US" sz="4999" dirty="0" err="1">
                <a:solidFill>
                  <a:srgbClr val="394D57"/>
                </a:solidFill>
                <a:latin typeface="Roboto Condensed"/>
              </a:rPr>
              <a:t>Nhà</a:t>
            </a:r>
            <a:r>
              <a:rPr lang="en-US" sz="4999" dirty="0">
                <a:solidFill>
                  <a:srgbClr val="394D57"/>
                </a:solidFill>
                <a:latin typeface="Roboto Condensed"/>
              </a:rPr>
              <a:t> Lê </a:t>
            </a:r>
            <a:r>
              <a:rPr lang="en-US" sz="4999" dirty="0" err="1">
                <a:solidFill>
                  <a:srgbClr val="394D57"/>
                </a:solidFill>
                <a:latin typeface="Roboto Condensed"/>
              </a:rPr>
              <a:t>suy</a:t>
            </a:r>
            <a:r>
              <a:rPr lang="en-US" sz="4999" dirty="0">
                <a:solidFill>
                  <a:srgbClr val="394D57"/>
                </a:solidFill>
                <a:latin typeface="Roboto Condensed"/>
              </a:rPr>
              <a:t> </a:t>
            </a:r>
            <a:r>
              <a:rPr lang="en-US" sz="4999" dirty="0" err="1">
                <a:solidFill>
                  <a:srgbClr val="394D57"/>
                </a:solidFill>
                <a:latin typeface="Roboto Condensed"/>
              </a:rPr>
              <a:t>thoái</a:t>
            </a:r>
            <a:r>
              <a:rPr lang="en-US" sz="4999" dirty="0">
                <a:solidFill>
                  <a:srgbClr val="394D57"/>
                </a:solidFill>
                <a:latin typeface="Roboto Condensed"/>
              </a:rPr>
              <a:t>, </a:t>
            </a:r>
            <a:r>
              <a:rPr lang="en-US" sz="4999" dirty="0" err="1">
                <a:solidFill>
                  <a:srgbClr val="394D57"/>
                </a:solidFill>
                <a:latin typeface="Roboto Condensed"/>
              </a:rPr>
              <a:t>nội</a:t>
            </a:r>
            <a:r>
              <a:rPr lang="en-US" sz="4999" dirty="0">
                <a:solidFill>
                  <a:srgbClr val="394D57"/>
                </a:solidFill>
                <a:latin typeface="Roboto Condensed"/>
              </a:rPr>
              <a:t> </a:t>
            </a:r>
            <a:r>
              <a:rPr lang="en-US" sz="4999" dirty="0" err="1">
                <a:solidFill>
                  <a:srgbClr val="394D57"/>
                </a:solidFill>
                <a:latin typeface="Roboto Condensed"/>
              </a:rPr>
              <a:t>chiến</a:t>
            </a:r>
            <a:r>
              <a:rPr lang="en-US" sz="4999" dirty="0">
                <a:solidFill>
                  <a:srgbClr val="394D57"/>
                </a:solidFill>
                <a:latin typeface="Roboto Condensed"/>
              </a:rPr>
              <a:t> Lê – </a:t>
            </a:r>
            <a:r>
              <a:rPr lang="en-US" sz="4999" dirty="0" err="1">
                <a:solidFill>
                  <a:srgbClr val="394D57"/>
                </a:solidFill>
                <a:latin typeface="Roboto Condensed"/>
              </a:rPr>
              <a:t>Trịnh</a:t>
            </a:r>
            <a:r>
              <a:rPr lang="en-US" sz="4999" dirty="0">
                <a:solidFill>
                  <a:srgbClr val="394D57"/>
                </a:solidFill>
                <a:latin typeface="Roboto Condensed"/>
              </a:rPr>
              <a:t> </a:t>
            </a:r>
            <a:r>
              <a:rPr lang="en-US" sz="4999" dirty="0" err="1">
                <a:solidFill>
                  <a:srgbClr val="394D57"/>
                </a:solidFill>
                <a:latin typeface="Roboto Condensed"/>
              </a:rPr>
              <a:t>Mạc</a:t>
            </a:r>
            <a:r>
              <a:rPr lang="en-US" sz="4999" dirty="0">
                <a:solidFill>
                  <a:srgbClr val="394D57"/>
                </a:solidFill>
                <a:latin typeface="Roboto Condensed"/>
              </a:rPr>
              <a:t> </a:t>
            </a:r>
            <a:r>
              <a:rPr lang="en-US" sz="4999" dirty="0" err="1">
                <a:solidFill>
                  <a:srgbClr val="394D57"/>
                </a:solidFill>
                <a:latin typeface="Roboto Condensed"/>
              </a:rPr>
              <a:t>kéo</a:t>
            </a:r>
            <a:r>
              <a:rPr lang="en-US" sz="4999" dirty="0">
                <a:solidFill>
                  <a:srgbClr val="394D57"/>
                </a:solidFill>
                <a:latin typeface="Roboto Condensed"/>
              </a:rPr>
              <a:t> </a:t>
            </a:r>
            <a:r>
              <a:rPr lang="en-US" sz="4999" dirty="0" err="1">
                <a:solidFill>
                  <a:srgbClr val="394D57"/>
                </a:solidFill>
                <a:latin typeface="Roboto Condensed"/>
              </a:rPr>
              <a:t>dài</a:t>
            </a:r>
            <a:r>
              <a:rPr lang="en-US" sz="4999" dirty="0">
                <a:solidFill>
                  <a:srgbClr val="394D57"/>
                </a:solidFill>
                <a:latin typeface="Roboto Condensed"/>
              </a:rPr>
              <a:t>; </a:t>
            </a:r>
            <a:r>
              <a:rPr lang="en-US" sz="4999" dirty="0" err="1">
                <a:solidFill>
                  <a:srgbClr val="394D57"/>
                </a:solidFill>
                <a:latin typeface="Roboto Condensed"/>
              </a:rPr>
              <a:t>nhân</a:t>
            </a:r>
            <a:r>
              <a:rPr lang="en-US" sz="4999" dirty="0">
                <a:solidFill>
                  <a:srgbClr val="394D57"/>
                </a:solidFill>
                <a:latin typeface="Roboto Condensed"/>
              </a:rPr>
              <a:t> </a:t>
            </a:r>
            <a:r>
              <a:rPr lang="en-US" sz="4999" dirty="0" err="1">
                <a:solidFill>
                  <a:srgbClr val="394D57"/>
                </a:solidFill>
                <a:latin typeface="Roboto Condensed"/>
              </a:rPr>
              <a:t>dân</a:t>
            </a:r>
            <a:r>
              <a:rPr lang="en-US" sz="4999" dirty="0">
                <a:solidFill>
                  <a:srgbClr val="394D57"/>
                </a:solidFill>
                <a:latin typeface="Roboto Condensed"/>
              </a:rPr>
              <a:t> </a:t>
            </a:r>
            <a:r>
              <a:rPr lang="en-US" sz="4999" dirty="0" err="1">
                <a:solidFill>
                  <a:srgbClr val="394D57"/>
                </a:solidFill>
                <a:latin typeface="Roboto Condensed"/>
              </a:rPr>
              <a:t>khổ</a:t>
            </a:r>
            <a:r>
              <a:rPr lang="en-US" sz="4999" dirty="0">
                <a:solidFill>
                  <a:srgbClr val="394D57"/>
                </a:solidFill>
                <a:latin typeface="Roboto Condensed"/>
              </a:rPr>
              <a:t> </a:t>
            </a:r>
            <a:r>
              <a:rPr lang="en-US" sz="4999" dirty="0" err="1">
                <a:solidFill>
                  <a:srgbClr val="394D57"/>
                </a:solidFill>
                <a:latin typeface="Roboto Condensed"/>
              </a:rPr>
              <a:t>cực</a:t>
            </a:r>
            <a:endParaRPr lang="en-US" sz="4999" dirty="0">
              <a:solidFill>
                <a:srgbClr val="394D57"/>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73025" y="4356778"/>
            <a:ext cx="18361025" cy="12849456"/>
          </a:xfrm>
          <a:custGeom>
            <a:avLst/>
            <a:gdLst/>
            <a:ahLst/>
            <a:cxnLst/>
            <a:rect l="l" t="t" r="r" b="b"/>
            <a:pathLst>
              <a:path w="18361025" h="12849456">
                <a:moveTo>
                  <a:pt x="0" y="0"/>
                </a:moveTo>
                <a:lnTo>
                  <a:pt x="18361025" y="0"/>
                </a:lnTo>
                <a:lnTo>
                  <a:pt x="18361025" y="12849456"/>
                </a:lnTo>
                <a:lnTo>
                  <a:pt x="0" y="12849456"/>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507658" y="1815385"/>
            <a:ext cx="9521577" cy="4770047"/>
            <a:chOff x="0" y="0"/>
            <a:chExt cx="2622428" cy="1313764"/>
          </a:xfrm>
        </p:grpSpPr>
        <p:sp>
          <p:nvSpPr>
            <p:cNvPr id="5" name="Freeform 5"/>
            <p:cNvSpPr/>
            <p:nvPr/>
          </p:nvSpPr>
          <p:spPr>
            <a:xfrm>
              <a:off x="0" y="0"/>
              <a:ext cx="2622428" cy="1313764"/>
            </a:xfrm>
            <a:custGeom>
              <a:avLst/>
              <a:gdLst/>
              <a:ahLst/>
              <a:cxnLst/>
              <a:rect l="l" t="t" r="r" b="b"/>
              <a:pathLst>
                <a:path w="2622428" h="1313764">
                  <a:moveTo>
                    <a:pt x="41468" y="0"/>
                  </a:moveTo>
                  <a:lnTo>
                    <a:pt x="2580960" y="0"/>
                  </a:lnTo>
                  <a:cubicBezTo>
                    <a:pt x="2603862" y="0"/>
                    <a:pt x="2622428" y="18566"/>
                    <a:pt x="2622428" y="41468"/>
                  </a:cubicBezTo>
                  <a:lnTo>
                    <a:pt x="2622428" y="1272296"/>
                  </a:lnTo>
                  <a:cubicBezTo>
                    <a:pt x="2622428" y="1283294"/>
                    <a:pt x="2618059" y="1293841"/>
                    <a:pt x="2610282" y="1301618"/>
                  </a:cubicBezTo>
                  <a:cubicBezTo>
                    <a:pt x="2602506" y="1309395"/>
                    <a:pt x="2591958" y="1313764"/>
                    <a:pt x="2580960" y="1313764"/>
                  </a:cubicBezTo>
                  <a:lnTo>
                    <a:pt x="41468" y="1313764"/>
                  </a:lnTo>
                  <a:cubicBezTo>
                    <a:pt x="18566" y="1313764"/>
                    <a:pt x="0" y="1295198"/>
                    <a:pt x="0" y="1272296"/>
                  </a:cubicBezTo>
                  <a:lnTo>
                    <a:pt x="0" y="41468"/>
                  </a:lnTo>
                  <a:cubicBezTo>
                    <a:pt x="0" y="30470"/>
                    <a:pt x="4369" y="19922"/>
                    <a:pt x="12146" y="12146"/>
                  </a:cubicBezTo>
                  <a:cubicBezTo>
                    <a:pt x="19922" y="4369"/>
                    <a:pt x="30470" y="0"/>
                    <a:pt x="41468" y="0"/>
                  </a:cubicBezTo>
                  <a:close/>
                </a:path>
              </a:pathLst>
            </a:custGeom>
            <a:solidFill>
              <a:srgbClr val="FFFDF5"/>
            </a:solidFill>
          </p:spPr>
          <p:txBody>
            <a:bodyPr/>
            <a:lstStyle/>
            <a:p>
              <a:endParaRPr lang="en-US"/>
            </a:p>
          </p:txBody>
        </p:sp>
        <p:sp>
          <p:nvSpPr>
            <p:cNvPr id="6" name="TextBox 6"/>
            <p:cNvSpPr txBox="1"/>
            <p:nvPr/>
          </p:nvSpPr>
          <p:spPr>
            <a:xfrm>
              <a:off x="0" y="0"/>
              <a:ext cx="2622428" cy="1313764"/>
            </a:xfrm>
            <a:prstGeom prst="rect">
              <a:avLst/>
            </a:prstGeom>
          </p:spPr>
          <p:txBody>
            <a:bodyPr lIns="50800" tIns="50800" rIns="50800" bIns="50800" rtlCol="0" anchor="ctr"/>
            <a:lstStyle/>
            <a:p>
              <a:pPr algn="ctr">
                <a:lnSpc>
                  <a:spcPts val="2310"/>
                </a:lnSpc>
              </a:pPr>
              <a:endParaRPr/>
            </a:p>
          </p:txBody>
        </p:sp>
      </p:grpSp>
      <p:sp>
        <p:nvSpPr>
          <p:cNvPr id="7" name="Freeform 7"/>
          <p:cNvSpPr/>
          <p:nvPr/>
        </p:nvSpPr>
        <p:spPr>
          <a:xfrm>
            <a:off x="507658" y="6229733"/>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1524795" y="385901"/>
            <a:ext cx="6763205" cy="5843832"/>
          </a:xfrm>
          <a:custGeom>
            <a:avLst/>
            <a:gdLst/>
            <a:ahLst/>
            <a:cxnLst/>
            <a:rect l="l" t="t" r="r" b="b"/>
            <a:pathLst>
              <a:path w="6763205" h="5843832">
                <a:moveTo>
                  <a:pt x="0" y="0"/>
                </a:moveTo>
                <a:lnTo>
                  <a:pt x="6763205" y="0"/>
                </a:lnTo>
                <a:lnTo>
                  <a:pt x="6763205" y="5843832"/>
                </a:lnTo>
                <a:lnTo>
                  <a:pt x="0" y="5843832"/>
                </a:lnTo>
                <a:lnTo>
                  <a:pt x="0" y="0"/>
                </a:lnTo>
                <a:close/>
              </a:path>
            </a:pathLst>
          </a:custGeom>
          <a:blipFill>
            <a:blip r:embed="rId6"/>
            <a:stretch>
              <a:fillRect/>
            </a:stretch>
          </a:blipFill>
        </p:spPr>
        <p:txBody>
          <a:bodyPr/>
          <a:lstStyle/>
          <a:p>
            <a:endParaRPr lang="en-US"/>
          </a:p>
        </p:txBody>
      </p:sp>
      <p:sp>
        <p:nvSpPr>
          <p:cNvPr id="9" name="Freeform 9"/>
          <p:cNvSpPr/>
          <p:nvPr/>
        </p:nvSpPr>
        <p:spPr>
          <a:xfrm>
            <a:off x="10644348" y="2202016"/>
            <a:ext cx="5201082" cy="7673948"/>
          </a:xfrm>
          <a:custGeom>
            <a:avLst/>
            <a:gdLst/>
            <a:ahLst/>
            <a:cxnLst/>
            <a:rect l="l" t="t" r="r" b="b"/>
            <a:pathLst>
              <a:path w="5201082" h="7673948">
                <a:moveTo>
                  <a:pt x="0" y="0"/>
                </a:moveTo>
                <a:lnTo>
                  <a:pt x="5201082" y="0"/>
                </a:lnTo>
                <a:lnTo>
                  <a:pt x="5201082" y="7673947"/>
                </a:lnTo>
                <a:lnTo>
                  <a:pt x="0" y="7673947"/>
                </a:lnTo>
                <a:lnTo>
                  <a:pt x="0" y="0"/>
                </a:lnTo>
                <a:close/>
              </a:path>
            </a:pathLst>
          </a:custGeom>
          <a:blipFill>
            <a:blip r:embed="rId7">
              <a:alphaModFix amt="97000"/>
            </a:blip>
            <a:stretch>
              <a:fillRect/>
            </a:stretch>
          </a:blipFill>
        </p:spPr>
        <p:txBody>
          <a:bodyPr/>
          <a:lstStyle/>
          <a:p>
            <a:endParaRPr lang="en-US"/>
          </a:p>
        </p:txBody>
      </p:sp>
      <p:sp>
        <p:nvSpPr>
          <p:cNvPr id="10" name="TextBox 10"/>
          <p:cNvSpPr txBox="1"/>
          <p:nvPr/>
        </p:nvSpPr>
        <p:spPr>
          <a:xfrm>
            <a:off x="2164073" y="2409762"/>
            <a:ext cx="9088966" cy="898055"/>
          </a:xfrm>
          <a:prstGeom prst="rect">
            <a:avLst/>
          </a:prstGeom>
        </p:spPr>
        <p:txBody>
          <a:bodyPr lIns="0" tIns="0" rIns="0" bIns="0" rtlCol="0" anchor="t">
            <a:spAutoFit/>
          </a:bodyPr>
          <a:lstStyle/>
          <a:p>
            <a:pPr algn="just">
              <a:lnSpc>
                <a:spcPts val="7200"/>
              </a:lnSpc>
            </a:pPr>
            <a:r>
              <a:rPr lang="en-US" sz="5143">
                <a:solidFill>
                  <a:srgbClr val="394D57"/>
                </a:solidFill>
                <a:latin typeface="Roboto Condensed Bold Italics"/>
              </a:rPr>
              <a:t>Thể loại:</a:t>
            </a:r>
          </a:p>
        </p:txBody>
      </p:sp>
      <p:sp>
        <p:nvSpPr>
          <p:cNvPr id="11" name="TextBox 11"/>
          <p:cNvSpPr txBox="1"/>
          <p:nvPr/>
        </p:nvSpPr>
        <p:spPr>
          <a:xfrm>
            <a:off x="2164073" y="556813"/>
            <a:ext cx="9088966" cy="839000"/>
          </a:xfrm>
          <a:prstGeom prst="rect">
            <a:avLst/>
          </a:prstGeom>
        </p:spPr>
        <p:txBody>
          <a:bodyPr lIns="0" tIns="0" rIns="0" bIns="0" rtlCol="0" anchor="t">
            <a:spAutoFit/>
          </a:bodyPr>
          <a:lstStyle/>
          <a:p>
            <a:pPr algn="just">
              <a:lnSpc>
                <a:spcPts val="6780"/>
              </a:lnSpc>
            </a:pPr>
            <a:r>
              <a:rPr lang="en-US" sz="4843">
                <a:solidFill>
                  <a:srgbClr val="394D57"/>
                </a:solidFill>
                <a:latin typeface="Roboto Condensed Bold"/>
              </a:rPr>
              <a:t>TRUYỀN KÌ MẠN LỤC </a:t>
            </a:r>
          </a:p>
        </p:txBody>
      </p:sp>
      <p:sp>
        <p:nvSpPr>
          <p:cNvPr id="12" name="Freeform 12"/>
          <p:cNvSpPr/>
          <p:nvPr/>
        </p:nvSpPr>
        <p:spPr>
          <a:xfrm>
            <a:off x="9587289" y="8778683"/>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TextBox 13"/>
          <p:cNvSpPr txBox="1"/>
          <p:nvPr/>
        </p:nvSpPr>
        <p:spPr>
          <a:xfrm>
            <a:off x="1864365" y="3502703"/>
            <a:ext cx="8927618" cy="854075"/>
          </a:xfrm>
          <a:prstGeom prst="rect">
            <a:avLst/>
          </a:prstGeom>
        </p:spPr>
        <p:txBody>
          <a:bodyPr lIns="0" tIns="0" rIns="0" bIns="0" rtlCol="0" anchor="t">
            <a:spAutoFit/>
          </a:bodyPr>
          <a:lstStyle/>
          <a:p>
            <a:pPr marL="1079497" lvl="1" indent="-539749" algn="just">
              <a:lnSpc>
                <a:spcPts val="6999"/>
              </a:lnSpc>
              <a:spcBef>
                <a:spcPct val="0"/>
              </a:spcBef>
              <a:buFont typeface="Arial"/>
              <a:buChar char="•"/>
            </a:pPr>
            <a:r>
              <a:rPr lang="en-US" sz="4999" dirty="0" err="1">
                <a:solidFill>
                  <a:srgbClr val="394D57"/>
                </a:solidFill>
                <a:latin typeface="Roboto Condensed"/>
              </a:rPr>
              <a:t>Truyện</a:t>
            </a:r>
            <a:r>
              <a:rPr lang="en-US" sz="4999" dirty="0">
                <a:solidFill>
                  <a:srgbClr val="394D57"/>
                </a:solidFill>
                <a:latin typeface="Roboto Condensed"/>
              </a:rPr>
              <a:t> </a:t>
            </a:r>
            <a:r>
              <a:rPr lang="en-US" sz="4999" dirty="0" err="1">
                <a:solidFill>
                  <a:srgbClr val="394D57"/>
                </a:solidFill>
                <a:latin typeface="Roboto Condensed"/>
              </a:rPr>
              <a:t>truyền</a:t>
            </a:r>
            <a:r>
              <a:rPr lang="en-US" sz="4999" dirty="0">
                <a:solidFill>
                  <a:srgbClr val="394D57"/>
                </a:solidFill>
                <a:latin typeface="Roboto Condensed"/>
              </a:rPr>
              <a:t> </a:t>
            </a:r>
            <a:r>
              <a:rPr lang="en-US" sz="4999" dirty="0" err="1">
                <a:solidFill>
                  <a:srgbClr val="394D57"/>
                </a:solidFill>
                <a:latin typeface="Roboto Condensed"/>
              </a:rPr>
              <a:t>kì</a:t>
            </a:r>
            <a:endParaRPr lang="en-US" sz="4999" dirty="0">
              <a:solidFill>
                <a:srgbClr val="394D57"/>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424063" y="1820943"/>
            <a:ext cx="9521577" cy="6645115"/>
            <a:chOff x="0" y="0"/>
            <a:chExt cx="2622428" cy="1830194"/>
          </a:xfrm>
        </p:grpSpPr>
        <p:sp>
          <p:nvSpPr>
            <p:cNvPr id="4" name="Freeform 4"/>
            <p:cNvSpPr/>
            <p:nvPr/>
          </p:nvSpPr>
          <p:spPr>
            <a:xfrm>
              <a:off x="0" y="0"/>
              <a:ext cx="2622428" cy="1830194"/>
            </a:xfrm>
            <a:custGeom>
              <a:avLst/>
              <a:gdLst/>
              <a:ahLst/>
              <a:cxnLst/>
              <a:rect l="l" t="t" r="r" b="b"/>
              <a:pathLst>
                <a:path w="2622428" h="1830194">
                  <a:moveTo>
                    <a:pt x="41468" y="0"/>
                  </a:moveTo>
                  <a:lnTo>
                    <a:pt x="2580960" y="0"/>
                  </a:lnTo>
                  <a:cubicBezTo>
                    <a:pt x="2603862" y="0"/>
                    <a:pt x="2622428" y="18566"/>
                    <a:pt x="2622428" y="41468"/>
                  </a:cubicBezTo>
                  <a:lnTo>
                    <a:pt x="2622428" y="1788726"/>
                  </a:lnTo>
                  <a:cubicBezTo>
                    <a:pt x="2622428" y="1799724"/>
                    <a:pt x="2618059" y="1810272"/>
                    <a:pt x="2610282" y="1818049"/>
                  </a:cubicBezTo>
                  <a:cubicBezTo>
                    <a:pt x="2602506" y="1825825"/>
                    <a:pt x="2591958" y="1830194"/>
                    <a:pt x="2580960" y="1830194"/>
                  </a:cubicBezTo>
                  <a:lnTo>
                    <a:pt x="41468" y="1830194"/>
                  </a:lnTo>
                  <a:cubicBezTo>
                    <a:pt x="18566" y="1830194"/>
                    <a:pt x="0" y="1811628"/>
                    <a:pt x="0" y="1788726"/>
                  </a:cubicBezTo>
                  <a:lnTo>
                    <a:pt x="0" y="41468"/>
                  </a:lnTo>
                  <a:cubicBezTo>
                    <a:pt x="0" y="30470"/>
                    <a:pt x="4369" y="19922"/>
                    <a:pt x="12146" y="12146"/>
                  </a:cubicBezTo>
                  <a:cubicBezTo>
                    <a:pt x="19922" y="4369"/>
                    <a:pt x="30470" y="0"/>
                    <a:pt x="41468" y="0"/>
                  </a:cubicBezTo>
                  <a:close/>
                </a:path>
              </a:pathLst>
            </a:custGeom>
            <a:solidFill>
              <a:srgbClr val="FFFDF5"/>
            </a:solidFill>
          </p:spPr>
          <p:txBody>
            <a:bodyPr/>
            <a:lstStyle/>
            <a:p>
              <a:endParaRPr lang="en-US"/>
            </a:p>
          </p:txBody>
        </p:sp>
        <p:sp>
          <p:nvSpPr>
            <p:cNvPr id="5" name="TextBox 5"/>
            <p:cNvSpPr txBox="1"/>
            <p:nvPr/>
          </p:nvSpPr>
          <p:spPr>
            <a:xfrm>
              <a:off x="0" y="0"/>
              <a:ext cx="2622428" cy="1830194"/>
            </a:xfrm>
            <a:prstGeom prst="rect">
              <a:avLst/>
            </a:prstGeom>
          </p:spPr>
          <p:txBody>
            <a:bodyPr lIns="50800" tIns="50800" rIns="50800" bIns="50800" rtlCol="0" anchor="ctr"/>
            <a:lstStyle/>
            <a:p>
              <a:pPr algn="ctr">
                <a:lnSpc>
                  <a:spcPts val="2310"/>
                </a:lnSpc>
              </a:pPr>
              <a:endParaRPr/>
            </a:p>
          </p:txBody>
        </p:sp>
      </p:grpSp>
      <p:sp>
        <p:nvSpPr>
          <p:cNvPr id="6" name="Freeform 6"/>
          <p:cNvSpPr/>
          <p:nvPr/>
        </p:nvSpPr>
        <p:spPr>
          <a:xfrm>
            <a:off x="11524795" y="385901"/>
            <a:ext cx="6763205" cy="5843832"/>
          </a:xfrm>
          <a:custGeom>
            <a:avLst/>
            <a:gdLst/>
            <a:ahLst/>
            <a:cxnLst/>
            <a:rect l="l" t="t" r="r" b="b"/>
            <a:pathLst>
              <a:path w="6763205" h="5843832">
                <a:moveTo>
                  <a:pt x="0" y="0"/>
                </a:moveTo>
                <a:lnTo>
                  <a:pt x="6763205" y="0"/>
                </a:lnTo>
                <a:lnTo>
                  <a:pt x="6763205" y="5843832"/>
                </a:lnTo>
                <a:lnTo>
                  <a:pt x="0" y="5843832"/>
                </a:lnTo>
                <a:lnTo>
                  <a:pt x="0" y="0"/>
                </a:lnTo>
                <a:close/>
              </a:path>
            </a:pathLst>
          </a:custGeom>
          <a:blipFill>
            <a:blip r:embed="rId3"/>
            <a:stretch>
              <a:fillRect/>
            </a:stretch>
          </a:blipFill>
        </p:spPr>
        <p:txBody>
          <a:bodyPr/>
          <a:lstStyle/>
          <a:p>
            <a:endParaRPr lang="en-US"/>
          </a:p>
        </p:txBody>
      </p:sp>
      <p:sp>
        <p:nvSpPr>
          <p:cNvPr id="7" name="Freeform 7"/>
          <p:cNvSpPr/>
          <p:nvPr/>
        </p:nvSpPr>
        <p:spPr>
          <a:xfrm>
            <a:off x="10409065" y="1150050"/>
            <a:ext cx="4346774" cy="6413457"/>
          </a:xfrm>
          <a:custGeom>
            <a:avLst/>
            <a:gdLst/>
            <a:ahLst/>
            <a:cxnLst/>
            <a:rect l="l" t="t" r="r" b="b"/>
            <a:pathLst>
              <a:path w="4346774" h="6413457">
                <a:moveTo>
                  <a:pt x="0" y="0"/>
                </a:moveTo>
                <a:lnTo>
                  <a:pt x="4346774" y="0"/>
                </a:lnTo>
                <a:lnTo>
                  <a:pt x="4346774" y="6413456"/>
                </a:lnTo>
                <a:lnTo>
                  <a:pt x="0" y="6413456"/>
                </a:lnTo>
                <a:lnTo>
                  <a:pt x="0" y="0"/>
                </a:lnTo>
                <a:close/>
              </a:path>
            </a:pathLst>
          </a:custGeom>
          <a:blipFill>
            <a:blip r:embed="rId4">
              <a:alphaModFix amt="97000"/>
            </a:blip>
            <a:stretch>
              <a:fillRect/>
            </a:stretch>
          </a:blipFill>
        </p:spPr>
        <p:txBody>
          <a:bodyPr/>
          <a:lstStyle/>
          <a:p>
            <a:endParaRPr lang="en-US"/>
          </a:p>
        </p:txBody>
      </p:sp>
      <p:sp>
        <p:nvSpPr>
          <p:cNvPr id="8" name="Freeform 8"/>
          <p:cNvSpPr/>
          <p:nvPr/>
        </p:nvSpPr>
        <p:spPr>
          <a:xfrm>
            <a:off x="12582452" y="3589707"/>
            <a:ext cx="4428476" cy="6394566"/>
          </a:xfrm>
          <a:custGeom>
            <a:avLst/>
            <a:gdLst/>
            <a:ahLst/>
            <a:cxnLst/>
            <a:rect l="l" t="t" r="r" b="b"/>
            <a:pathLst>
              <a:path w="4428476" h="6394566">
                <a:moveTo>
                  <a:pt x="0" y="0"/>
                </a:moveTo>
                <a:lnTo>
                  <a:pt x="4428475" y="0"/>
                </a:lnTo>
                <a:lnTo>
                  <a:pt x="4428475" y="6394566"/>
                </a:lnTo>
                <a:lnTo>
                  <a:pt x="0" y="6394566"/>
                </a:lnTo>
                <a:lnTo>
                  <a:pt x="0" y="0"/>
                </a:lnTo>
                <a:close/>
              </a:path>
            </a:pathLst>
          </a:custGeom>
          <a:blipFill>
            <a:blip r:embed="rId5"/>
            <a:stretch>
              <a:fillRect/>
            </a:stretch>
          </a:blipFill>
        </p:spPr>
        <p:txBody>
          <a:bodyPr/>
          <a:lstStyle/>
          <a:p>
            <a:endParaRPr lang="en-US"/>
          </a:p>
        </p:txBody>
      </p:sp>
      <p:sp>
        <p:nvSpPr>
          <p:cNvPr id="9" name="TextBox 9"/>
          <p:cNvSpPr txBox="1"/>
          <p:nvPr/>
        </p:nvSpPr>
        <p:spPr>
          <a:xfrm>
            <a:off x="881205" y="2352748"/>
            <a:ext cx="8607293" cy="6113310"/>
          </a:xfrm>
          <a:prstGeom prst="rect">
            <a:avLst/>
          </a:prstGeom>
        </p:spPr>
        <p:txBody>
          <a:bodyPr lIns="0" tIns="0" rIns="0" bIns="0" rtlCol="0" anchor="t">
            <a:spAutoFit/>
          </a:bodyPr>
          <a:lstStyle/>
          <a:p>
            <a:pPr algn="just">
              <a:lnSpc>
                <a:spcPts val="6920"/>
              </a:lnSpc>
            </a:pPr>
            <a:r>
              <a:rPr lang="en-US" sz="4943">
                <a:solidFill>
                  <a:srgbClr val="394D57"/>
                </a:solidFill>
                <a:latin typeface="Roboto Condensed"/>
              </a:rPr>
              <a:t>Truyền kì là một loại hình văn học, thường được gọi là văn ngôn đoản thiên tiểu thuyết, hoặc đoản thiên tiểu thuyết, cổ điển tiểu thuyết, xuất hiện ở Trung Quốc vào cuối triều Tùy (581-618). </a:t>
            </a:r>
          </a:p>
          <a:p>
            <a:pPr algn="just">
              <a:lnSpc>
                <a:spcPts val="6920"/>
              </a:lnSpc>
            </a:pPr>
            <a:endParaRPr lang="en-US" sz="4943">
              <a:solidFill>
                <a:srgbClr val="394D57"/>
              </a:solidFill>
              <a:latin typeface="Roboto Condensed"/>
            </a:endParaRPr>
          </a:p>
        </p:txBody>
      </p:sp>
      <p:sp>
        <p:nvSpPr>
          <p:cNvPr id="10" name="TextBox 10"/>
          <p:cNvSpPr txBox="1"/>
          <p:nvPr/>
        </p:nvSpPr>
        <p:spPr>
          <a:xfrm>
            <a:off x="2229397" y="678162"/>
            <a:ext cx="9088966" cy="839000"/>
          </a:xfrm>
          <a:prstGeom prst="rect">
            <a:avLst/>
          </a:prstGeom>
        </p:spPr>
        <p:txBody>
          <a:bodyPr lIns="0" tIns="0" rIns="0" bIns="0" rtlCol="0" anchor="t">
            <a:spAutoFit/>
          </a:bodyPr>
          <a:lstStyle/>
          <a:p>
            <a:pPr algn="just">
              <a:lnSpc>
                <a:spcPts val="6780"/>
              </a:lnSpc>
            </a:pPr>
            <a:r>
              <a:rPr lang="en-US" sz="4843">
                <a:solidFill>
                  <a:srgbClr val="394D57"/>
                </a:solidFill>
                <a:latin typeface="Roboto Condensed Bold"/>
              </a:rPr>
              <a:t>TRUYỀN KÌ MẠN LỤC </a:t>
            </a:r>
          </a:p>
        </p:txBody>
      </p:sp>
      <p:sp>
        <p:nvSpPr>
          <p:cNvPr id="11" name="Freeform 11"/>
          <p:cNvSpPr/>
          <p:nvPr/>
        </p:nvSpPr>
        <p:spPr>
          <a:xfrm>
            <a:off x="2630440" y="7917417"/>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389658" y="1671054"/>
            <a:ext cx="9521577" cy="7862488"/>
            <a:chOff x="0" y="0"/>
            <a:chExt cx="2622428" cy="2165482"/>
          </a:xfrm>
        </p:grpSpPr>
        <p:sp>
          <p:nvSpPr>
            <p:cNvPr id="4" name="Freeform 4"/>
            <p:cNvSpPr/>
            <p:nvPr/>
          </p:nvSpPr>
          <p:spPr>
            <a:xfrm>
              <a:off x="0" y="0"/>
              <a:ext cx="2622428" cy="2165482"/>
            </a:xfrm>
            <a:custGeom>
              <a:avLst/>
              <a:gdLst/>
              <a:ahLst/>
              <a:cxnLst/>
              <a:rect l="l" t="t" r="r" b="b"/>
              <a:pathLst>
                <a:path w="2622428" h="2165482">
                  <a:moveTo>
                    <a:pt x="41468" y="0"/>
                  </a:moveTo>
                  <a:lnTo>
                    <a:pt x="2580960" y="0"/>
                  </a:lnTo>
                  <a:cubicBezTo>
                    <a:pt x="2603862" y="0"/>
                    <a:pt x="2622428" y="18566"/>
                    <a:pt x="2622428" y="41468"/>
                  </a:cubicBezTo>
                  <a:lnTo>
                    <a:pt x="2622428" y="2124015"/>
                  </a:lnTo>
                  <a:cubicBezTo>
                    <a:pt x="2622428" y="2135013"/>
                    <a:pt x="2618059" y="2145560"/>
                    <a:pt x="2610282" y="2153337"/>
                  </a:cubicBezTo>
                  <a:cubicBezTo>
                    <a:pt x="2602506" y="2161113"/>
                    <a:pt x="2591958" y="2165482"/>
                    <a:pt x="2580960" y="2165482"/>
                  </a:cubicBezTo>
                  <a:lnTo>
                    <a:pt x="41468" y="2165482"/>
                  </a:lnTo>
                  <a:cubicBezTo>
                    <a:pt x="30470" y="2165482"/>
                    <a:pt x="19922" y="2161113"/>
                    <a:pt x="12146" y="2153337"/>
                  </a:cubicBezTo>
                  <a:cubicBezTo>
                    <a:pt x="4369" y="2145560"/>
                    <a:pt x="0" y="2135013"/>
                    <a:pt x="0" y="2124015"/>
                  </a:cubicBezTo>
                  <a:lnTo>
                    <a:pt x="0" y="41468"/>
                  </a:lnTo>
                  <a:cubicBezTo>
                    <a:pt x="0" y="30470"/>
                    <a:pt x="4369" y="19922"/>
                    <a:pt x="12146" y="12146"/>
                  </a:cubicBezTo>
                  <a:cubicBezTo>
                    <a:pt x="19922" y="4369"/>
                    <a:pt x="30470" y="0"/>
                    <a:pt x="41468" y="0"/>
                  </a:cubicBezTo>
                  <a:close/>
                </a:path>
              </a:pathLst>
            </a:custGeom>
            <a:solidFill>
              <a:srgbClr val="FFFDF5"/>
            </a:solidFill>
          </p:spPr>
          <p:txBody>
            <a:bodyPr/>
            <a:lstStyle/>
            <a:p>
              <a:endParaRPr lang="en-US"/>
            </a:p>
          </p:txBody>
        </p:sp>
        <p:sp>
          <p:nvSpPr>
            <p:cNvPr id="5" name="TextBox 5"/>
            <p:cNvSpPr txBox="1"/>
            <p:nvPr/>
          </p:nvSpPr>
          <p:spPr>
            <a:xfrm>
              <a:off x="0" y="0"/>
              <a:ext cx="2622428" cy="2165482"/>
            </a:xfrm>
            <a:prstGeom prst="rect">
              <a:avLst/>
            </a:prstGeom>
          </p:spPr>
          <p:txBody>
            <a:bodyPr lIns="50800" tIns="50800" rIns="50800" bIns="50800" rtlCol="0" anchor="ctr"/>
            <a:lstStyle/>
            <a:p>
              <a:pPr algn="ctr">
                <a:lnSpc>
                  <a:spcPts val="2310"/>
                </a:lnSpc>
              </a:pPr>
              <a:endParaRPr/>
            </a:p>
          </p:txBody>
        </p:sp>
      </p:grpSp>
      <p:sp>
        <p:nvSpPr>
          <p:cNvPr id="6" name="Freeform 6"/>
          <p:cNvSpPr/>
          <p:nvPr/>
        </p:nvSpPr>
        <p:spPr>
          <a:xfrm>
            <a:off x="11524795" y="385901"/>
            <a:ext cx="6763205" cy="5843832"/>
          </a:xfrm>
          <a:custGeom>
            <a:avLst/>
            <a:gdLst/>
            <a:ahLst/>
            <a:cxnLst/>
            <a:rect l="l" t="t" r="r" b="b"/>
            <a:pathLst>
              <a:path w="6763205" h="5843832">
                <a:moveTo>
                  <a:pt x="0" y="0"/>
                </a:moveTo>
                <a:lnTo>
                  <a:pt x="6763205" y="0"/>
                </a:lnTo>
                <a:lnTo>
                  <a:pt x="6763205" y="5843832"/>
                </a:lnTo>
                <a:lnTo>
                  <a:pt x="0" y="5843832"/>
                </a:lnTo>
                <a:lnTo>
                  <a:pt x="0" y="0"/>
                </a:lnTo>
                <a:close/>
              </a:path>
            </a:pathLst>
          </a:custGeom>
          <a:blipFill>
            <a:blip r:embed="rId3"/>
            <a:stretch>
              <a:fillRect/>
            </a:stretch>
          </a:blipFill>
        </p:spPr>
        <p:txBody>
          <a:bodyPr/>
          <a:lstStyle/>
          <a:p>
            <a:endParaRPr lang="en-US"/>
          </a:p>
        </p:txBody>
      </p:sp>
      <p:sp>
        <p:nvSpPr>
          <p:cNvPr id="7" name="Freeform 7"/>
          <p:cNvSpPr/>
          <p:nvPr/>
        </p:nvSpPr>
        <p:spPr>
          <a:xfrm>
            <a:off x="10409065" y="1150050"/>
            <a:ext cx="4346774" cy="6413457"/>
          </a:xfrm>
          <a:custGeom>
            <a:avLst/>
            <a:gdLst/>
            <a:ahLst/>
            <a:cxnLst/>
            <a:rect l="l" t="t" r="r" b="b"/>
            <a:pathLst>
              <a:path w="4346774" h="6413457">
                <a:moveTo>
                  <a:pt x="0" y="0"/>
                </a:moveTo>
                <a:lnTo>
                  <a:pt x="4346774" y="0"/>
                </a:lnTo>
                <a:lnTo>
                  <a:pt x="4346774" y="6413456"/>
                </a:lnTo>
                <a:lnTo>
                  <a:pt x="0" y="6413456"/>
                </a:lnTo>
                <a:lnTo>
                  <a:pt x="0" y="0"/>
                </a:lnTo>
                <a:close/>
              </a:path>
            </a:pathLst>
          </a:custGeom>
          <a:blipFill>
            <a:blip r:embed="rId4">
              <a:alphaModFix amt="97000"/>
            </a:blip>
            <a:stretch>
              <a:fillRect/>
            </a:stretch>
          </a:blipFill>
        </p:spPr>
        <p:txBody>
          <a:bodyPr/>
          <a:lstStyle/>
          <a:p>
            <a:endParaRPr lang="en-US"/>
          </a:p>
        </p:txBody>
      </p:sp>
      <p:sp>
        <p:nvSpPr>
          <p:cNvPr id="8" name="Freeform 8"/>
          <p:cNvSpPr/>
          <p:nvPr/>
        </p:nvSpPr>
        <p:spPr>
          <a:xfrm>
            <a:off x="12582452" y="3589707"/>
            <a:ext cx="4428476" cy="6394566"/>
          </a:xfrm>
          <a:custGeom>
            <a:avLst/>
            <a:gdLst/>
            <a:ahLst/>
            <a:cxnLst/>
            <a:rect l="l" t="t" r="r" b="b"/>
            <a:pathLst>
              <a:path w="4428476" h="6394566">
                <a:moveTo>
                  <a:pt x="0" y="0"/>
                </a:moveTo>
                <a:lnTo>
                  <a:pt x="4428475" y="0"/>
                </a:lnTo>
                <a:lnTo>
                  <a:pt x="4428475" y="6394566"/>
                </a:lnTo>
                <a:lnTo>
                  <a:pt x="0" y="6394566"/>
                </a:lnTo>
                <a:lnTo>
                  <a:pt x="0" y="0"/>
                </a:lnTo>
                <a:close/>
              </a:path>
            </a:pathLst>
          </a:custGeom>
          <a:blipFill>
            <a:blip r:embed="rId5"/>
            <a:stretch>
              <a:fillRect/>
            </a:stretch>
          </a:blipFill>
        </p:spPr>
        <p:txBody>
          <a:bodyPr/>
          <a:lstStyle/>
          <a:p>
            <a:endParaRPr lang="en-US"/>
          </a:p>
        </p:txBody>
      </p:sp>
      <p:sp>
        <p:nvSpPr>
          <p:cNvPr id="9" name="TextBox 9"/>
          <p:cNvSpPr txBox="1"/>
          <p:nvPr/>
        </p:nvSpPr>
        <p:spPr>
          <a:xfrm>
            <a:off x="605963" y="2077379"/>
            <a:ext cx="9088966" cy="7697000"/>
          </a:xfrm>
          <a:prstGeom prst="rect">
            <a:avLst/>
          </a:prstGeom>
        </p:spPr>
        <p:txBody>
          <a:bodyPr lIns="0" tIns="0" rIns="0" bIns="0" rtlCol="0" anchor="t">
            <a:spAutoFit/>
          </a:bodyPr>
          <a:lstStyle/>
          <a:p>
            <a:pPr algn="just">
              <a:lnSpc>
                <a:spcPts val="6780"/>
              </a:lnSpc>
            </a:pPr>
            <a:r>
              <a:rPr lang="en-US" sz="4843">
                <a:solidFill>
                  <a:srgbClr val="394D57"/>
                </a:solidFill>
                <a:latin typeface="Roboto Condensed"/>
              </a:rPr>
              <a:t>Đến đời Đường (618-907), văn chương truyền kì phát triển mạnh mẽ. Truyện truyền kì có </a:t>
            </a:r>
            <a:r>
              <a:rPr lang="en-US" sz="4843">
                <a:solidFill>
                  <a:srgbClr val="394D57"/>
                </a:solidFill>
                <a:latin typeface="Roboto Condensed Bold"/>
              </a:rPr>
              <a:t>đặc điểm là nhiều tình tiết mang tính thần dị, lạ kì</a:t>
            </a:r>
            <a:r>
              <a:rPr lang="en-US" sz="4843">
                <a:solidFill>
                  <a:srgbClr val="394D57"/>
                </a:solidFill>
                <a:latin typeface="Roboto Condensed"/>
              </a:rPr>
              <a:t>, bắt nguồn từ loại truyện chí quái thời Lục triều. Loại hình truyền kì có vị trí quan trọng trong lịch sử văn học Trung Quốc.</a:t>
            </a:r>
          </a:p>
          <a:p>
            <a:pPr algn="just">
              <a:lnSpc>
                <a:spcPts val="6780"/>
              </a:lnSpc>
            </a:pPr>
            <a:endParaRPr lang="en-US" sz="4843">
              <a:solidFill>
                <a:srgbClr val="394D57"/>
              </a:solidFill>
              <a:latin typeface="Roboto Condensed"/>
            </a:endParaRPr>
          </a:p>
        </p:txBody>
      </p:sp>
      <p:sp>
        <p:nvSpPr>
          <p:cNvPr id="10" name="TextBox 10"/>
          <p:cNvSpPr txBox="1"/>
          <p:nvPr/>
        </p:nvSpPr>
        <p:spPr>
          <a:xfrm>
            <a:off x="2164073" y="556813"/>
            <a:ext cx="9088966" cy="839000"/>
          </a:xfrm>
          <a:prstGeom prst="rect">
            <a:avLst/>
          </a:prstGeom>
        </p:spPr>
        <p:txBody>
          <a:bodyPr lIns="0" tIns="0" rIns="0" bIns="0" rtlCol="0" anchor="t">
            <a:spAutoFit/>
          </a:bodyPr>
          <a:lstStyle/>
          <a:p>
            <a:pPr algn="just">
              <a:lnSpc>
                <a:spcPts val="6780"/>
              </a:lnSpc>
            </a:pPr>
            <a:r>
              <a:rPr lang="en-US" sz="4843">
                <a:solidFill>
                  <a:srgbClr val="394D57"/>
                </a:solidFill>
                <a:latin typeface="Roboto Condensed Bold"/>
              </a:rPr>
              <a:t>TRUYỀN KÌ MẠN LỤC </a:t>
            </a:r>
          </a:p>
        </p:txBody>
      </p:sp>
      <p:sp>
        <p:nvSpPr>
          <p:cNvPr id="11" name="Freeform 11"/>
          <p:cNvSpPr/>
          <p:nvPr/>
        </p:nvSpPr>
        <p:spPr>
          <a:xfrm>
            <a:off x="3432104" y="8709660"/>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673511" y="-424964"/>
            <a:ext cx="20942422" cy="11136927"/>
            <a:chOff x="0" y="0"/>
            <a:chExt cx="5515700" cy="2933182"/>
          </a:xfrm>
        </p:grpSpPr>
        <p:sp>
          <p:nvSpPr>
            <p:cNvPr id="4" name="Freeform 4"/>
            <p:cNvSpPr/>
            <p:nvPr/>
          </p:nvSpPr>
          <p:spPr>
            <a:xfrm>
              <a:off x="0" y="0"/>
              <a:ext cx="5515699" cy="2933182"/>
            </a:xfrm>
            <a:custGeom>
              <a:avLst/>
              <a:gdLst/>
              <a:ahLst/>
              <a:cxnLst/>
              <a:rect l="l" t="t" r="r" b="b"/>
              <a:pathLst>
                <a:path w="5515699" h="2933182">
                  <a:moveTo>
                    <a:pt x="0" y="0"/>
                  </a:moveTo>
                  <a:lnTo>
                    <a:pt x="5515699" y="0"/>
                  </a:lnTo>
                  <a:lnTo>
                    <a:pt x="5515699" y="2933182"/>
                  </a:lnTo>
                  <a:lnTo>
                    <a:pt x="0" y="2933182"/>
                  </a:lnTo>
                  <a:close/>
                </a:path>
              </a:pathLst>
            </a:custGeom>
            <a:solidFill>
              <a:srgbClr val="FFFFFF">
                <a:alpha val="32941"/>
              </a:srgbClr>
            </a:solidFill>
          </p:spPr>
          <p:txBody>
            <a:bodyPr/>
            <a:lstStyle/>
            <a:p>
              <a:endParaRPr lang="en-US"/>
            </a:p>
          </p:txBody>
        </p:sp>
        <p:sp>
          <p:nvSpPr>
            <p:cNvPr id="5" name="TextBox 5"/>
            <p:cNvSpPr txBox="1"/>
            <p:nvPr/>
          </p:nvSpPr>
          <p:spPr>
            <a:xfrm>
              <a:off x="0" y="-47625"/>
              <a:ext cx="5515700" cy="2980807"/>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4309780" y="-473727"/>
            <a:ext cx="4513658" cy="2970808"/>
          </a:xfrm>
          <a:custGeom>
            <a:avLst/>
            <a:gdLst/>
            <a:ahLst/>
            <a:cxnLst/>
            <a:rect l="l" t="t" r="r" b="b"/>
            <a:pathLst>
              <a:path w="4513658" h="2970808">
                <a:moveTo>
                  <a:pt x="0" y="0"/>
                </a:moveTo>
                <a:lnTo>
                  <a:pt x="4513658" y="0"/>
                </a:lnTo>
                <a:lnTo>
                  <a:pt x="4513658" y="2970808"/>
                </a:lnTo>
                <a:lnTo>
                  <a:pt x="0" y="29708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0" y="0"/>
            <a:ext cx="18387339" cy="13790504"/>
          </a:xfrm>
          <a:custGeom>
            <a:avLst/>
            <a:gdLst/>
            <a:ahLst/>
            <a:cxnLst/>
            <a:rect l="l" t="t" r="r" b="b"/>
            <a:pathLst>
              <a:path w="18387339" h="13790504">
                <a:moveTo>
                  <a:pt x="0" y="0"/>
                </a:moveTo>
                <a:lnTo>
                  <a:pt x="18387339" y="0"/>
                </a:lnTo>
                <a:lnTo>
                  <a:pt x="18387339" y="13790504"/>
                </a:lnTo>
                <a:lnTo>
                  <a:pt x="0" y="13790504"/>
                </a:lnTo>
                <a:lnTo>
                  <a:pt x="0" y="0"/>
                </a:lnTo>
                <a:close/>
              </a:path>
            </a:pathLst>
          </a:custGeom>
          <a:blipFill>
            <a:blip r:embed="rId5"/>
            <a:stretch>
              <a:fillRect/>
            </a:stretch>
          </a:blipFill>
        </p:spPr>
        <p:txBody>
          <a:bodyPr/>
          <a:lstStyle/>
          <a:p>
            <a:endParaRPr lang="en-US"/>
          </a:p>
        </p:txBody>
      </p:sp>
      <p:grpSp>
        <p:nvGrpSpPr>
          <p:cNvPr id="8" name="Group 8"/>
          <p:cNvGrpSpPr/>
          <p:nvPr/>
        </p:nvGrpSpPr>
        <p:grpSpPr>
          <a:xfrm>
            <a:off x="-837974" y="-755928"/>
            <a:ext cx="19963948" cy="11467892"/>
            <a:chOff x="0" y="0"/>
            <a:chExt cx="5257995" cy="3020350"/>
          </a:xfrm>
        </p:grpSpPr>
        <p:sp>
          <p:nvSpPr>
            <p:cNvPr id="9" name="Freeform 9"/>
            <p:cNvSpPr/>
            <p:nvPr/>
          </p:nvSpPr>
          <p:spPr>
            <a:xfrm>
              <a:off x="0" y="0"/>
              <a:ext cx="5257995" cy="3020350"/>
            </a:xfrm>
            <a:custGeom>
              <a:avLst/>
              <a:gdLst/>
              <a:ahLst/>
              <a:cxnLst/>
              <a:rect l="l" t="t" r="r" b="b"/>
              <a:pathLst>
                <a:path w="5257995" h="3020350">
                  <a:moveTo>
                    <a:pt x="0" y="0"/>
                  </a:moveTo>
                  <a:lnTo>
                    <a:pt x="5257995" y="0"/>
                  </a:lnTo>
                  <a:lnTo>
                    <a:pt x="5257995" y="3020350"/>
                  </a:lnTo>
                  <a:lnTo>
                    <a:pt x="0" y="3020350"/>
                  </a:lnTo>
                  <a:close/>
                </a:path>
              </a:pathLst>
            </a:custGeom>
            <a:solidFill>
              <a:srgbClr val="FFFFFF">
                <a:alpha val="23922"/>
              </a:srgbClr>
            </a:solidFill>
          </p:spPr>
          <p:txBody>
            <a:bodyPr/>
            <a:lstStyle/>
            <a:p>
              <a:endParaRPr lang="en-US"/>
            </a:p>
          </p:txBody>
        </p:sp>
        <p:sp>
          <p:nvSpPr>
            <p:cNvPr id="10" name="TextBox 10"/>
            <p:cNvSpPr txBox="1"/>
            <p:nvPr/>
          </p:nvSpPr>
          <p:spPr>
            <a:xfrm>
              <a:off x="0" y="-47625"/>
              <a:ext cx="5257995" cy="3067975"/>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2352187" y="4342300"/>
            <a:ext cx="23091713" cy="1376972"/>
          </a:xfrm>
          <a:prstGeom prst="rect">
            <a:avLst/>
          </a:prstGeom>
        </p:spPr>
        <p:txBody>
          <a:bodyPr lIns="0" tIns="0" rIns="0" bIns="0" rtlCol="0" anchor="t">
            <a:spAutoFit/>
          </a:bodyPr>
          <a:lstStyle/>
          <a:p>
            <a:pPr algn="ctr">
              <a:lnSpc>
                <a:spcPts val="11253"/>
              </a:lnSpc>
            </a:pPr>
            <a:r>
              <a:rPr lang="en-US" sz="8038" spc="401" dirty="0">
                <a:solidFill>
                  <a:srgbClr val="80AAAA"/>
                </a:solidFill>
                <a:latin typeface="Fraunces Bold"/>
              </a:rPr>
              <a:t>I. TRI THỨC NGỮ VĂN</a:t>
            </a:r>
          </a:p>
        </p:txBody>
      </p:sp>
      <p:sp>
        <p:nvSpPr>
          <p:cNvPr id="12" name="Freeform 12"/>
          <p:cNvSpPr/>
          <p:nvPr/>
        </p:nvSpPr>
        <p:spPr>
          <a:xfrm>
            <a:off x="-837974" y="4154707"/>
            <a:ext cx="7315200" cy="3088184"/>
          </a:xfrm>
          <a:custGeom>
            <a:avLst/>
            <a:gdLst/>
            <a:ahLst/>
            <a:cxnLst/>
            <a:rect l="l" t="t" r="r" b="b"/>
            <a:pathLst>
              <a:path w="7315200" h="3088184">
                <a:moveTo>
                  <a:pt x="0" y="0"/>
                </a:moveTo>
                <a:lnTo>
                  <a:pt x="7315200" y="0"/>
                </a:lnTo>
                <a:lnTo>
                  <a:pt x="7315200" y="3088184"/>
                </a:lnTo>
                <a:lnTo>
                  <a:pt x="0" y="30881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TextBox 13"/>
          <p:cNvSpPr txBox="1"/>
          <p:nvPr/>
        </p:nvSpPr>
        <p:spPr>
          <a:xfrm>
            <a:off x="-2352187" y="1180707"/>
            <a:ext cx="23091713" cy="2974000"/>
          </a:xfrm>
          <a:prstGeom prst="rect">
            <a:avLst/>
          </a:prstGeom>
        </p:spPr>
        <p:txBody>
          <a:bodyPr lIns="0" tIns="0" rIns="0" bIns="0" rtlCol="0" anchor="t">
            <a:spAutoFit/>
          </a:bodyPr>
          <a:lstStyle/>
          <a:p>
            <a:pPr algn="ctr">
              <a:lnSpc>
                <a:spcPts val="11953"/>
              </a:lnSpc>
            </a:pPr>
            <a:r>
              <a:rPr lang="en-US" sz="8538">
                <a:solidFill>
                  <a:srgbClr val="535254"/>
                </a:solidFill>
                <a:latin typeface="Fraunces"/>
              </a:rPr>
              <a:t>BÀI 1: </a:t>
            </a:r>
          </a:p>
          <a:p>
            <a:pPr algn="ctr">
              <a:lnSpc>
                <a:spcPts val="11953"/>
              </a:lnSpc>
            </a:pPr>
            <a:r>
              <a:rPr lang="en-US" sz="8538">
                <a:solidFill>
                  <a:srgbClr val="535254"/>
                </a:solidFill>
                <a:latin typeface="Fraunces Bold"/>
              </a:rPr>
              <a:t>THẾ GIỚI KÌ ẢO</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73025" y="4356778"/>
            <a:ext cx="18361025" cy="12849456"/>
          </a:xfrm>
          <a:custGeom>
            <a:avLst/>
            <a:gdLst/>
            <a:ahLst/>
            <a:cxnLst/>
            <a:rect l="l" t="t" r="r" b="b"/>
            <a:pathLst>
              <a:path w="18361025" h="12849456">
                <a:moveTo>
                  <a:pt x="0" y="0"/>
                </a:moveTo>
                <a:lnTo>
                  <a:pt x="18361025" y="0"/>
                </a:lnTo>
                <a:lnTo>
                  <a:pt x="18361025" y="12849456"/>
                </a:lnTo>
                <a:lnTo>
                  <a:pt x="0" y="12849456"/>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507658" y="1815385"/>
            <a:ext cx="9521577" cy="4770047"/>
            <a:chOff x="0" y="0"/>
            <a:chExt cx="2622428" cy="1313764"/>
          </a:xfrm>
        </p:grpSpPr>
        <p:sp>
          <p:nvSpPr>
            <p:cNvPr id="5" name="Freeform 5"/>
            <p:cNvSpPr/>
            <p:nvPr/>
          </p:nvSpPr>
          <p:spPr>
            <a:xfrm>
              <a:off x="0" y="0"/>
              <a:ext cx="2622428" cy="1313764"/>
            </a:xfrm>
            <a:custGeom>
              <a:avLst/>
              <a:gdLst/>
              <a:ahLst/>
              <a:cxnLst/>
              <a:rect l="l" t="t" r="r" b="b"/>
              <a:pathLst>
                <a:path w="2622428" h="1313764">
                  <a:moveTo>
                    <a:pt x="41468" y="0"/>
                  </a:moveTo>
                  <a:lnTo>
                    <a:pt x="2580960" y="0"/>
                  </a:lnTo>
                  <a:cubicBezTo>
                    <a:pt x="2603862" y="0"/>
                    <a:pt x="2622428" y="18566"/>
                    <a:pt x="2622428" y="41468"/>
                  </a:cubicBezTo>
                  <a:lnTo>
                    <a:pt x="2622428" y="1272296"/>
                  </a:lnTo>
                  <a:cubicBezTo>
                    <a:pt x="2622428" y="1283294"/>
                    <a:pt x="2618059" y="1293841"/>
                    <a:pt x="2610282" y="1301618"/>
                  </a:cubicBezTo>
                  <a:cubicBezTo>
                    <a:pt x="2602506" y="1309395"/>
                    <a:pt x="2591958" y="1313764"/>
                    <a:pt x="2580960" y="1313764"/>
                  </a:cubicBezTo>
                  <a:lnTo>
                    <a:pt x="41468" y="1313764"/>
                  </a:lnTo>
                  <a:cubicBezTo>
                    <a:pt x="18566" y="1313764"/>
                    <a:pt x="0" y="1295198"/>
                    <a:pt x="0" y="1272296"/>
                  </a:cubicBezTo>
                  <a:lnTo>
                    <a:pt x="0" y="41468"/>
                  </a:lnTo>
                  <a:cubicBezTo>
                    <a:pt x="0" y="30470"/>
                    <a:pt x="4369" y="19922"/>
                    <a:pt x="12146" y="12146"/>
                  </a:cubicBezTo>
                  <a:cubicBezTo>
                    <a:pt x="19922" y="4369"/>
                    <a:pt x="30470" y="0"/>
                    <a:pt x="41468" y="0"/>
                  </a:cubicBezTo>
                  <a:close/>
                </a:path>
              </a:pathLst>
            </a:custGeom>
            <a:solidFill>
              <a:srgbClr val="FFFDF5"/>
            </a:solidFill>
          </p:spPr>
          <p:txBody>
            <a:bodyPr/>
            <a:lstStyle/>
            <a:p>
              <a:endParaRPr lang="en-US"/>
            </a:p>
          </p:txBody>
        </p:sp>
        <p:sp>
          <p:nvSpPr>
            <p:cNvPr id="6" name="TextBox 6"/>
            <p:cNvSpPr txBox="1"/>
            <p:nvPr/>
          </p:nvSpPr>
          <p:spPr>
            <a:xfrm>
              <a:off x="0" y="0"/>
              <a:ext cx="2622428" cy="1313764"/>
            </a:xfrm>
            <a:prstGeom prst="rect">
              <a:avLst/>
            </a:prstGeom>
          </p:spPr>
          <p:txBody>
            <a:bodyPr lIns="50800" tIns="50800" rIns="50800" bIns="50800" rtlCol="0" anchor="ctr"/>
            <a:lstStyle/>
            <a:p>
              <a:pPr algn="ctr">
                <a:lnSpc>
                  <a:spcPts val="2310"/>
                </a:lnSpc>
              </a:pPr>
              <a:endParaRPr/>
            </a:p>
          </p:txBody>
        </p:sp>
      </p:grpSp>
      <p:sp>
        <p:nvSpPr>
          <p:cNvPr id="7" name="Freeform 7"/>
          <p:cNvSpPr/>
          <p:nvPr/>
        </p:nvSpPr>
        <p:spPr>
          <a:xfrm>
            <a:off x="507658" y="6229733"/>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1524795" y="385901"/>
            <a:ext cx="6763205" cy="5843832"/>
          </a:xfrm>
          <a:custGeom>
            <a:avLst/>
            <a:gdLst/>
            <a:ahLst/>
            <a:cxnLst/>
            <a:rect l="l" t="t" r="r" b="b"/>
            <a:pathLst>
              <a:path w="6763205" h="5843832">
                <a:moveTo>
                  <a:pt x="0" y="0"/>
                </a:moveTo>
                <a:lnTo>
                  <a:pt x="6763205" y="0"/>
                </a:lnTo>
                <a:lnTo>
                  <a:pt x="6763205" y="5843832"/>
                </a:lnTo>
                <a:lnTo>
                  <a:pt x="0" y="5843832"/>
                </a:lnTo>
                <a:lnTo>
                  <a:pt x="0" y="0"/>
                </a:lnTo>
                <a:close/>
              </a:path>
            </a:pathLst>
          </a:custGeom>
          <a:blipFill>
            <a:blip r:embed="rId6"/>
            <a:stretch>
              <a:fillRect/>
            </a:stretch>
          </a:blipFill>
        </p:spPr>
        <p:txBody>
          <a:bodyPr/>
          <a:lstStyle/>
          <a:p>
            <a:endParaRPr lang="en-US"/>
          </a:p>
        </p:txBody>
      </p:sp>
      <p:sp>
        <p:nvSpPr>
          <p:cNvPr id="9" name="Freeform 9"/>
          <p:cNvSpPr/>
          <p:nvPr/>
        </p:nvSpPr>
        <p:spPr>
          <a:xfrm>
            <a:off x="10644348" y="2202016"/>
            <a:ext cx="5201082" cy="7673948"/>
          </a:xfrm>
          <a:custGeom>
            <a:avLst/>
            <a:gdLst/>
            <a:ahLst/>
            <a:cxnLst/>
            <a:rect l="l" t="t" r="r" b="b"/>
            <a:pathLst>
              <a:path w="5201082" h="7673948">
                <a:moveTo>
                  <a:pt x="0" y="0"/>
                </a:moveTo>
                <a:lnTo>
                  <a:pt x="5201082" y="0"/>
                </a:lnTo>
                <a:lnTo>
                  <a:pt x="5201082" y="7673947"/>
                </a:lnTo>
                <a:lnTo>
                  <a:pt x="0" y="7673947"/>
                </a:lnTo>
                <a:lnTo>
                  <a:pt x="0" y="0"/>
                </a:lnTo>
                <a:close/>
              </a:path>
            </a:pathLst>
          </a:custGeom>
          <a:blipFill>
            <a:blip r:embed="rId7">
              <a:alphaModFix amt="97000"/>
            </a:blip>
            <a:stretch>
              <a:fillRect/>
            </a:stretch>
          </a:blipFill>
        </p:spPr>
        <p:txBody>
          <a:bodyPr/>
          <a:lstStyle/>
          <a:p>
            <a:endParaRPr lang="en-US"/>
          </a:p>
        </p:txBody>
      </p:sp>
      <p:sp>
        <p:nvSpPr>
          <p:cNvPr id="10" name="TextBox 10"/>
          <p:cNvSpPr txBox="1"/>
          <p:nvPr/>
        </p:nvSpPr>
        <p:spPr>
          <a:xfrm>
            <a:off x="1101617" y="2409762"/>
            <a:ext cx="9088966" cy="898055"/>
          </a:xfrm>
          <a:prstGeom prst="rect">
            <a:avLst/>
          </a:prstGeom>
        </p:spPr>
        <p:txBody>
          <a:bodyPr lIns="0" tIns="0" rIns="0" bIns="0" rtlCol="0" anchor="t">
            <a:spAutoFit/>
          </a:bodyPr>
          <a:lstStyle/>
          <a:p>
            <a:pPr algn="just">
              <a:lnSpc>
                <a:spcPts val="7200"/>
              </a:lnSpc>
            </a:pPr>
            <a:r>
              <a:rPr lang="en-US" sz="5143">
                <a:solidFill>
                  <a:srgbClr val="394D57"/>
                </a:solidFill>
                <a:latin typeface="Roboto Condensed Bold Italics"/>
              </a:rPr>
              <a:t>Kết cấu:</a:t>
            </a:r>
          </a:p>
        </p:txBody>
      </p:sp>
      <p:sp>
        <p:nvSpPr>
          <p:cNvPr id="11" name="TextBox 11"/>
          <p:cNvSpPr txBox="1"/>
          <p:nvPr/>
        </p:nvSpPr>
        <p:spPr>
          <a:xfrm>
            <a:off x="2164073" y="556813"/>
            <a:ext cx="9088966" cy="839000"/>
          </a:xfrm>
          <a:prstGeom prst="rect">
            <a:avLst/>
          </a:prstGeom>
        </p:spPr>
        <p:txBody>
          <a:bodyPr lIns="0" tIns="0" rIns="0" bIns="0" rtlCol="0" anchor="t">
            <a:spAutoFit/>
          </a:bodyPr>
          <a:lstStyle/>
          <a:p>
            <a:pPr algn="just">
              <a:lnSpc>
                <a:spcPts val="6780"/>
              </a:lnSpc>
            </a:pPr>
            <a:r>
              <a:rPr lang="en-US" sz="4843">
                <a:solidFill>
                  <a:srgbClr val="394D57"/>
                </a:solidFill>
                <a:latin typeface="Roboto Condensed Bold"/>
              </a:rPr>
              <a:t>TRUYỀN KÌ MẠN LỤC </a:t>
            </a:r>
          </a:p>
        </p:txBody>
      </p:sp>
      <p:sp>
        <p:nvSpPr>
          <p:cNvPr id="12" name="Freeform 12"/>
          <p:cNvSpPr/>
          <p:nvPr/>
        </p:nvSpPr>
        <p:spPr>
          <a:xfrm>
            <a:off x="9587289" y="8778683"/>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TextBox 13"/>
          <p:cNvSpPr txBox="1"/>
          <p:nvPr/>
        </p:nvSpPr>
        <p:spPr>
          <a:xfrm>
            <a:off x="1101617" y="3597736"/>
            <a:ext cx="8485672" cy="1739900"/>
          </a:xfrm>
          <a:prstGeom prst="rect">
            <a:avLst/>
          </a:prstGeom>
        </p:spPr>
        <p:txBody>
          <a:bodyPr lIns="0" tIns="0" rIns="0" bIns="0" rtlCol="0" anchor="t">
            <a:spAutoFit/>
          </a:bodyPr>
          <a:lstStyle/>
          <a:p>
            <a:pPr algn="just">
              <a:lnSpc>
                <a:spcPts val="6999"/>
              </a:lnSpc>
              <a:spcBef>
                <a:spcPct val="0"/>
              </a:spcBef>
            </a:pPr>
            <a:r>
              <a:rPr lang="en-US" sz="4999" dirty="0" err="1">
                <a:solidFill>
                  <a:srgbClr val="394D57"/>
                </a:solidFill>
                <a:latin typeface="Roboto Condensed"/>
              </a:rPr>
              <a:t>Tập</a:t>
            </a:r>
            <a:r>
              <a:rPr lang="en-US" sz="4999" dirty="0">
                <a:solidFill>
                  <a:srgbClr val="394D57"/>
                </a:solidFill>
                <a:latin typeface="Roboto Condensed"/>
              </a:rPr>
              <a:t> </a:t>
            </a:r>
            <a:r>
              <a:rPr lang="en-US" sz="4999" dirty="0" err="1">
                <a:solidFill>
                  <a:srgbClr val="394D57"/>
                </a:solidFill>
                <a:latin typeface="Roboto Condensed"/>
              </a:rPr>
              <a:t>truyện</a:t>
            </a:r>
            <a:r>
              <a:rPr lang="en-US" sz="4999" dirty="0">
                <a:solidFill>
                  <a:srgbClr val="394D57"/>
                </a:solidFill>
                <a:latin typeface="Roboto Condensed"/>
              </a:rPr>
              <a:t> </a:t>
            </a:r>
            <a:r>
              <a:rPr lang="en-US" sz="4999" dirty="0" err="1">
                <a:solidFill>
                  <a:srgbClr val="394D57"/>
                </a:solidFill>
                <a:latin typeface="Roboto Condensed"/>
              </a:rPr>
              <a:t>gồm</a:t>
            </a:r>
            <a:r>
              <a:rPr lang="en-US" sz="4999" dirty="0">
                <a:solidFill>
                  <a:srgbClr val="394D57"/>
                </a:solidFill>
                <a:latin typeface="Roboto Condensed"/>
              </a:rPr>
              <a:t> 20 </a:t>
            </a:r>
            <a:r>
              <a:rPr lang="en-US" sz="4999" dirty="0" err="1">
                <a:solidFill>
                  <a:srgbClr val="394D57"/>
                </a:solidFill>
                <a:latin typeface="Roboto Condensed"/>
              </a:rPr>
              <a:t>truyện</a:t>
            </a:r>
            <a:r>
              <a:rPr lang="en-US" sz="4999" dirty="0">
                <a:solidFill>
                  <a:srgbClr val="394D57"/>
                </a:solidFill>
                <a:latin typeface="Roboto Condensed"/>
              </a:rPr>
              <a:t> chia 4 </a:t>
            </a:r>
            <a:r>
              <a:rPr lang="en-US" sz="4999" dirty="0" err="1">
                <a:solidFill>
                  <a:srgbClr val="394D57"/>
                </a:solidFill>
                <a:latin typeface="Roboto Condensed"/>
              </a:rPr>
              <a:t>tập</a:t>
            </a:r>
            <a:r>
              <a:rPr lang="en-US" sz="4999" dirty="0">
                <a:solidFill>
                  <a:srgbClr val="394D57"/>
                </a:solidFill>
                <a:latin typeface="Roboto Condensed"/>
              </a:rPr>
              <a:t> </a:t>
            </a:r>
            <a:r>
              <a:rPr lang="en-US" sz="4999" dirty="0" err="1">
                <a:solidFill>
                  <a:srgbClr val="394D57"/>
                </a:solidFill>
                <a:latin typeface="Roboto Condensed"/>
              </a:rPr>
              <a:t>viết</a:t>
            </a:r>
            <a:r>
              <a:rPr lang="en-US" sz="4999" dirty="0">
                <a:solidFill>
                  <a:srgbClr val="394D57"/>
                </a:solidFill>
                <a:latin typeface="Roboto Condensed"/>
              </a:rPr>
              <a:t> </a:t>
            </a:r>
            <a:r>
              <a:rPr lang="en-US" sz="4999" dirty="0" err="1">
                <a:solidFill>
                  <a:srgbClr val="394D57"/>
                </a:solidFill>
                <a:latin typeface="Roboto Condensed"/>
              </a:rPr>
              <a:t>bằng</a:t>
            </a:r>
            <a:r>
              <a:rPr lang="en-US" sz="4999" dirty="0">
                <a:solidFill>
                  <a:srgbClr val="394D57"/>
                </a:solidFill>
                <a:latin typeface="Roboto Condensed"/>
              </a:rPr>
              <a:t> </a:t>
            </a:r>
            <a:r>
              <a:rPr lang="en-US" sz="4999" dirty="0" err="1">
                <a:solidFill>
                  <a:srgbClr val="394D57"/>
                </a:solidFill>
                <a:latin typeface="Roboto Condensed"/>
              </a:rPr>
              <a:t>chữ</a:t>
            </a:r>
            <a:r>
              <a:rPr lang="en-US" sz="4999" dirty="0">
                <a:solidFill>
                  <a:srgbClr val="394D57"/>
                </a:solidFill>
                <a:latin typeface="Roboto Condensed"/>
              </a:rPr>
              <a:t> </a:t>
            </a:r>
            <a:r>
              <a:rPr lang="en-US" sz="4999" dirty="0" err="1">
                <a:solidFill>
                  <a:srgbClr val="394D57"/>
                </a:solidFill>
                <a:latin typeface="Roboto Condensed"/>
              </a:rPr>
              <a:t>Hán</a:t>
            </a:r>
            <a:endParaRPr lang="en-US" sz="4999" dirty="0">
              <a:solidFill>
                <a:srgbClr val="394D57"/>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73025" y="4356778"/>
            <a:ext cx="18361025" cy="12849456"/>
          </a:xfrm>
          <a:custGeom>
            <a:avLst/>
            <a:gdLst/>
            <a:ahLst/>
            <a:cxnLst/>
            <a:rect l="l" t="t" r="r" b="b"/>
            <a:pathLst>
              <a:path w="18361025" h="12849456">
                <a:moveTo>
                  <a:pt x="0" y="0"/>
                </a:moveTo>
                <a:lnTo>
                  <a:pt x="18361025" y="0"/>
                </a:lnTo>
                <a:lnTo>
                  <a:pt x="18361025" y="12849456"/>
                </a:lnTo>
                <a:lnTo>
                  <a:pt x="0" y="12849456"/>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507658" y="1815385"/>
            <a:ext cx="9521577" cy="4770047"/>
            <a:chOff x="0" y="0"/>
            <a:chExt cx="2622428" cy="1313764"/>
          </a:xfrm>
        </p:grpSpPr>
        <p:sp>
          <p:nvSpPr>
            <p:cNvPr id="5" name="Freeform 5"/>
            <p:cNvSpPr/>
            <p:nvPr/>
          </p:nvSpPr>
          <p:spPr>
            <a:xfrm>
              <a:off x="0" y="0"/>
              <a:ext cx="2622428" cy="1313764"/>
            </a:xfrm>
            <a:custGeom>
              <a:avLst/>
              <a:gdLst/>
              <a:ahLst/>
              <a:cxnLst/>
              <a:rect l="l" t="t" r="r" b="b"/>
              <a:pathLst>
                <a:path w="2622428" h="1313764">
                  <a:moveTo>
                    <a:pt x="41468" y="0"/>
                  </a:moveTo>
                  <a:lnTo>
                    <a:pt x="2580960" y="0"/>
                  </a:lnTo>
                  <a:cubicBezTo>
                    <a:pt x="2603862" y="0"/>
                    <a:pt x="2622428" y="18566"/>
                    <a:pt x="2622428" y="41468"/>
                  </a:cubicBezTo>
                  <a:lnTo>
                    <a:pt x="2622428" y="1272296"/>
                  </a:lnTo>
                  <a:cubicBezTo>
                    <a:pt x="2622428" y="1283294"/>
                    <a:pt x="2618059" y="1293841"/>
                    <a:pt x="2610282" y="1301618"/>
                  </a:cubicBezTo>
                  <a:cubicBezTo>
                    <a:pt x="2602506" y="1309395"/>
                    <a:pt x="2591958" y="1313764"/>
                    <a:pt x="2580960" y="1313764"/>
                  </a:cubicBezTo>
                  <a:lnTo>
                    <a:pt x="41468" y="1313764"/>
                  </a:lnTo>
                  <a:cubicBezTo>
                    <a:pt x="18566" y="1313764"/>
                    <a:pt x="0" y="1295198"/>
                    <a:pt x="0" y="1272296"/>
                  </a:cubicBezTo>
                  <a:lnTo>
                    <a:pt x="0" y="41468"/>
                  </a:lnTo>
                  <a:cubicBezTo>
                    <a:pt x="0" y="30470"/>
                    <a:pt x="4369" y="19922"/>
                    <a:pt x="12146" y="12146"/>
                  </a:cubicBezTo>
                  <a:cubicBezTo>
                    <a:pt x="19922" y="4369"/>
                    <a:pt x="30470" y="0"/>
                    <a:pt x="41468" y="0"/>
                  </a:cubicBezTo>
                  <a:close/>
                </a:path>
              </a:pathLst>
            </a:custGeom>
            <a:solidFill>
              <a:srgbClr val="FFFDF5"/>
            </a:solidFill>
          </p:spPr>
          <p:txBody>
            <a:bodyPr/>
            <a:lstStyle/>
            <a:p>
              <a:endParaRPr lang="en-US"/>
            </a:p>
          </p:txBody>
        </p:sp>
        <p:sp>
          <p:nvSpPr>
            <p:cNvPr id="6" name="TextBox 6"/>
            <p:cNvSpPr txBox="1"/>
            <p:nvPr/>
          </p:nvSpPr>
          <p:spPr>
            <a:xfrm>
              <a:off x="0" y="0"/>
              <a:ext cx="2622428" cy="1313764"/>
            </a:xfrm>
            <a:prstGeom prst="rect">
              <a:avLst/>
            </a:prstGeom>
          </p:spPr>
          <p:txBody>
            <a:bodyPr lIns="50800" tIns="50800" rIns="50800" bIns="50800" rtlCol="0" anchor="ctr"/>
            <a:lstStyle/>
            <a:p>
              <a:pPr algn="ctr">
                <a:lnSpc>
                  <a:spcPts val="2310"/>
                </a:lnSpc>
              </a:pPr>
              <a:endParaRPr/>
            </a:p>
          </p:txBody>
        </p:sp>
      </p:grpSp>
      <p:sp>
        <p:nvSpPr>
          <p:cNvPr id="7" name="Freeform 7"/>
          <p:cNvSpPr/>
          <p:nvPr/>
        </p:nvSpPr>
        <p:spPr>
          <a:xfrm>
            <a:off x="507658" y="6229733"/>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1524795" y="385901"/>
            <a:ext cx="6763205" cy="5843832"/>
          </a:xfrm>
          <a:custGeom>
            <a:avLst/>
            <a:gdLst/>
            <a:ahLst/>
            <a:cxnLst/>
            <a:rect l="l" t="t" r="r" b="b"/>
            <a:pathLst>
              <a:path w="6763205" h="5843832">
                <a:moveTo>
                  <a:pt x="0" y="0"/>
                </a:moveTo>
                <a:lnTo>
                  <a:pt x="6763205" y="0"/>
                </a:lnTo>
                <a:lnTo>
                  <a:pt x="6763205" y="5843832"/>
                </a:lnTo>
                <a:lnTo>
                  <a:pt x="0" y="5843832"/>
                </a:lnTo>
                <a:lnTo>
                  <a:pt x="0" y="0"/>
                </a:lnTo>
                <a:close/>
              </a:path>
            </a:pathLst>
          </a:custGeom>
          <a:blipFill>
            <a:blip r:embed="rId6"/>
            <a:stretch>
              <a:fillRect/>
            </a:stretch>
          </a:blipFill>
        </p:spPr>
        <p:txBody>
          <a:bodyPr/>
          <a:lstStyle/>
          <a:p>
            <a:endParaRPr lang="en-US"/>
          </a:p>
        </p:txBody>
      </p:sp>
      <p:sp>
        <p:nvSpPr>
          <p:cNvPr id="9" name="Freeform 9"/>
          <p:cNvSpPr/>
          <p:nvPr/>
        </p:nvSpPr>
        <p:spPr>
          <a:xfrm>
            <a:off x="10644348" y="2202016"/>
            <a:ext cx="5201082" cy="7673948"/>
          </a:xfrm>
          <a:custGeom>
            <a:avLst/>
            <a:gdLst/>
            <a:ahLst/>
            <a:cxnLst/>
            <a:rect l="l" t="t" r="r" b="b"/>
            <a:pathLst>
              <a:path w="5201082" h="7673948">
                <a:moveTo>
                  <a:pt x="0" y="0"/>
                </a:moveTo>
                <a:lnTo>
                  <a:pt x="5201082" y="0"/>
                </a:lnTo>
                <a:lnTo>
                  <a:pt x="5201082" y="7673947"/>
                </a:lnTo>
                <a:lnTo>
                  <a:pt x="0" y="7673947"/>
                </a:lnTo>
                <a:lnTo>
                  <a:pt x="0" y="0"/>
                </a:lnTo>
                <a:close/>
              </a:path>
            </a:pathLst>
          </a:custGeom>
          <a:blipFill>
            <a:blip r:embed="rId7">
              <a:alphaModFix amt="97000"/>
            </a:blip>
            <a:stretch>
              <a:fillRect/>
            </a:stretch>
          </a:blipFill>
        </p:spPr>
        <p:txBody>
          <a:bodyPr/>
          <a:lstStyle/>
          <a:p>
            <a:endParaRPr lang="en-US"/>
          </a:p>
        </p:txBody>
      </p:sp>
      <p:sp>
        <p:nvSpPr>
          <p:cNvPr id="10" name="TextBox 10"/>
          <p:cNvSpPr txBox="1"/>
          <p:nvPr/>
        </p:nvSpPr>
        <p:spPr>
          <a:xfrm>
            <a:off x="1101617" y="2409762"/>
            <a:ext cx="9088966" cy="898055"/>
          </a:xfrm>
          <a:prstGeom prst="rect">
            <a:avLst/>
          </a:prstGeom>
        </p:spPr>
        <p:txBody>
          <a:bodyPr lIns="0" tIns="0" rIns="0" bIns="0" rtlCol="0" anchor="t">
            <a:spAutoFit/>
          </a:bodyPr>
          <a:lstStyle/>
          <a:p>
            <a:pPr algn="just">
              <a:lnSpc>
                <a:spcPts val="7200"/>
              </a:lnSpc>
            </a:pPr>
            <a:r>
              <a:rPr lang="en-US" sz="5143">
                <a:solidFill>
                  <a:srgbClr val="394D57"/>
                </a:solidFill>
                <a:latin typeface="Roboto Condensed Bold Italics"/>
              </a:rPr>
              <a:t>Nội dung:</a:t>
            </a:r>
          </a:p>
        </p:txBody>
      </p:sp>
      <p:sp>
        <p:nvSpPr>
          <p:cNvPr id="11" name="TextBox 11"/>
          <p:cNvSpPr txBox="1"/>
          <p:nvPr/>
        </p:nvSpPr>
        <p:spPr>
          <a:xfrm>
            <a:off x="2164073" y="556813"/>
            <a:ext cx="9088966" cy="839000"/>
          </a:xfrm>
          <a:prstGeom prst="rect">
            <a:avLst/>
          </a:prstGeom>
        </p:spPr>
        <p:txBody>
          <a:bodyPr lIns="0" tIns="0" rIns="0" bIns="0" rtlCol="0" anchor="t">
            <a:spAutoFit/>
          </a:bodyPr>
          <a:lstStyle/>
          <a:p>
            <a:pPr algn="just">
              <a:lnSpc>
                <a:spcPts val="6780"/>
              </a:lnSpc>
            </a:pPr>
            <a:r>
              <a:rPr lang="en-US" sz="4843">
                <a:solidFill>
                  <a:srgbClr val="394D57"/>
                </a:solidFill>
                <a:latin typeface="Roboto Condensed Bold"/>
              </a:rPr>
              <a:t>TRUYỀN KÌ MẠN LỤC </a:t>
            </a:r>
          </a:p>
        </p:txBody>
      </p:sp>
      <p:sp>
        <p:nvSpPr>
          <p:cNvPr id="12" name="Freeform 12"/>
          <p:cNvSpPr/>
          <p:nvPr/>
        </p:nvSpPr>
        <p:spPr>
          <a:xfrm>
            <a:off x="9587289" y="8778683"/>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TextBox 13"/>
          <p:cNvSpPr txBox="1"/>
          <p:nvPr/>
        </p:nvSpPr>
        <p:spPr>
          <a:xfrm>
            <a:off x="1101617" y="3458349"/>
            <a:ext cx="8485672" cy="2580640"/>
          </a:xfrm>
          <a:prstGeom prst="rect">
            <a:avLst/>
          </a:prstGeom>
        </p:spPr>
        <p:txBody>
          <a:bodyPr lIns="0" tIns="0" rIns="0" bIns="0" rtlCol="0" anchor="t">
            <a:spAutoFit/>
          </a:bodyPr>
          <a:lstStyle/>
          <a:p>
            <a:pPr algn="just">
              <a:lnSpc>
                <a:spcPts val="6859"/>
              </a:lnSpc>
              <a:spcBef>
                <a:spcPct val="0"/>
              </a:spcBef>
            </a:pPr>
            <a:r>
              <a:rPr lang="en-US" sz="4899" dirty="0" err="1">
                <a:solidFill>
                  <a:srgbClr val="394D57"/>
                </a:solidFill>
                <a:latin typeface="Roboto Condensed"/>
              </a:rPr>
              <a:t>Phản</a:t>
            </a:r>
            <a:r>
              <a:rPr lang="en-US" sz="4899" dirty="0">
                <a:solidFill>
                  <a:srgbClr val="394D57"/>
                </a:solidFill>
                <a:latin typeface="Roboto Condensed"/>
              </a:rPr>
              <a:t> </a:t>
            </a:r>
            <a:r>
              <a:rPr lang="en-US" sz="4899" dirty="0" err="1">
                <a:solidFill>
                  <a:srgbClr val="394D57"/>
                </a:solidFill>
                <a:latin typeface="Roboto Condensed"/>
              </a:rPr>
              <a:t>ánh</a:t>
            </a:r>
            <a:r>
              <a:rPr lang="en-US" sz="4899" dirty="0">
                <a:solidFill>
                  <a:srgbClr val="394D57"/>
                </a:solidFill>
                <a:latin typeface="Roboto Condensed"/>
              </a:rPr>
              <a:t> </a:t>
            </a:r>
            <a:r>
              <a:rPr lang="en-US" sz="4899" dirty="0" err="1">
                <a:solidFill>
                  <a:srgbClr val="394D57"/>
                </a:solidFill>
                <a:latin typeface="Roboto Condensed"/>
              </a:rPr>
              <a:t>hiện</a:t>
            </a:r>
            <a:r>
              <a:rPr lang="en-US" sz="4899" dirty="0">
                <a:solidFill>
                  <a:srgbClr val="394D57"/>
                </a:solidFill>
                <a:latin typeface="Roboto Condensed"/>
              </a:rPr>
              <a:t> </a:t>
            </a:r>
            <a:r>
              <a:rPr lang="en-US" sz="4899" dirty="0" err="1">
                <a:solidFill>
                  <a:srgbClr val="394D57"/>
                </a:solidFill>
                <a:latin typeface="Roboto Condensed"/>
              </a:rPr>
              <a:t>thực</a:t>
            </a:r>
            <a:r>
              <a:rPr lang="en-US" sz="4899" dirty="0">
                <a:solidFill>
                  <a:srgbClr val="394D57"/>
                </a:solidFill>
                <a:latin typeface="Roboto Condensed"/>
              </a:rPr>
              <a:t> </a:t>
            </a:r>
            <a:r>
              <a:rPr lang="en-US" sz="4899" dirty="0" err="1">
                <a:solidFill>
                  <a:srgbClr val="394D57"/>
                </a:solidFill>
                <a:latin typeface="Roboto Condensed"/>
              </a:rPr>
              <a:t>đời</a:t>
            </a:r>
            <a:r>
              <a:rPr lang="en-US" sz="4899" dirty="0">
                <a:solidFill>
                  <a:srgbClr val="394D57"/>
                </a:solidFill>
                <a:latin typeface="Roboto Condensed"/>
              </a:rPr>
              <a:t> </a:t>
            </a:r>
            <a:r>
              <a:rPr lang="en-US" sz="4899" dirty="0" err="1">
                <a:solidFill>
                  <a:srgbClr val="394D57"/>
                </a:solidFill>
                <a:latin typeface="Roboto Condensed"/>
              </a:rPr>
              <a:t>sống</a:t>
            </a:r>
            <a:r>
              <a:rPr lang="en-US" sz="4899" dirty="0">
                <a:solidFill>
                  <a:srgbClr val="394D57"/>
                </a:solidFill>
                <a:latin typeface="Roboto Condensed"/>
              </a:rPr>
              <a:t> TKXVI, </a:t>
            </a:r>
            <a:r>
              <a:rPr lang="en-US" sz="4899" dirty="0" err="1">
                <a:solidFill>
                  <a:srgbClr val="394D57"/>
                </a:solidFill>
                <a:latin typeface="Roboto Condensed"/>
              </a:rPr>
              <a:t>bộc</a:t>
            </a:r>
            <a:r>
              <a:rPr lang="en-US" sz="4899" dirty="0">
                <a:solidFill>
                  <a:srgbClr val="394D57"/>
                </a:solidFill>
                <a:latin typeface="Roboto Condensed"/>
              </a:rPr>
              <a:t> </a:t>
            </a:r>
            <a:r>
              <a:rPr lang="en-US" sz="4899" dirty="0" err="1">
                <a:solidFill>
                  <a:srgbClr val="394D57"/>
                </a:solidFill>
                <a:latin typeface="Roboto Condensed"/>
              </a:rPr>
              <a:t>lộ</a:t>
            </a:r>
            <a:r>
              <a:rPr lang="en-US" sz="4899" dirty="0">
                <a:solidFill>
                  <a:srgbClr val="394D57"/>
                </a:solidFill>
                <a:latin typeface="Roboto Condensed"/>
              </a:rPr>
              <a:t> </a:t>
            </a:r>
            <a:r>
              <a:rPr lang="en-US" sz="4899" dirty="0" err="1">
                <a:solidFill>
                  <a:srgbClr val="394D57"/>
                </a:solidFill>
                <a:latin typeface="Roboto Condensed"/>
              </a:rPr>
              <a:t>tấm</a:t>
            </a:r>
            <a:r>
              <a:rPr lang="en-US" sz="4899" dirty="0">
                <a:solidFill>
                  <a:srgbClr val="394D57"/>
                </a:solidFill>
                <a:latin typeface="Roboto Condensed"/>
              </a:rPr>
              <a:t> </a:t>
            </a:r>
            <a:r>
              <a:rPr lang="en-US" sz="4899" dirty="0" err="1">
                <a:solidFill>
                  <a:srgbClr val="394D57"/>
                </a:solidFill>
                <a:latin typeface="Roboto Condensed"/>
              </a:rPr>
              <a:t>lòng</a:t>
            </a:r>
            <a:r>
              <a:rPr lang="en-US" sz="4899" dirty="0">
                <a:solidFill>
                  <a:srgbClr val="394D57"/>
                </a:solidFill>
                <a:latin typeface="Roboto Condensed"/>
              </a:rPr>
              <a:t> </a:t>
            </a:r>
            <a:r>
              <a:rPr lang="en-US" sz="4899" dirty="0" err="1">
                <a:solidFill>
                  <a:srgbClr val="394D57"/>
                </a:solidFill>
                <a:latin typeface="Roboto Condensed"/>
              </a:rPr>
              <a:t>thương</a:t>
            </a:r>
            <a:r>
              <a:rPr lang="en-US" sz="4899" dirty="0">
                <a:solidFill>
                  <a:srgbClr val="394D57"/>
                </a:solidFill>
                <a:latin typeface="Roboto Condensed"/>
              </a:rPr>
              <a:t> </a:t>
            </a:r>
            <a:r>
              <a:rPr lang="en-US" sz="4899" dirty="0" err="1">
                <a:solidFill>
                  <a:srgbClr val="394D57"/>
                </a:solidFill>
                <a:latin typeface="Roboto Condensed"/>
              </a:rPr>
              <a:t>xót</a:t>
            </a:r>
            <a:r>
              <a:rPr lang="en-US" sz="4899" dirty="0">
                <a:solidFill>
                  <a:srgbClr val="394D57"/>
                </a:solidFill>
                <a:latin typeface="Roboto Condensed"/>
              </a:rPr>
              <a:t> </a:t>
            </a:r>
            <a:r>
              <a:rPr lang="en-US" sz="4899" dirty="0" err="1">
                <a:solidFill>
                  <a:srgbClr val="394D57"/>
                </a:solidFill>
                <a:latin typeface="Roboto Condensed"/>
              </a:rPr>
              <a:t>nhân</a:t>
            </a:r>
            <a:r>
              <a:rPr lang="en-US" sz="4899" dirty="0">
                <a:solidFill>
                  <a:srgbClr val="394D57"/>
                </a:solidFill>
                <a:latin typeface="Roboto Condensed"/>
              </a:rPr>
              <a:t> </a:t>
            </a:r>
            <a:r>
              <a:rPr lang="en-US" sz="4899" dirty="0" err="1">
                <a:solidFill>
                  <a:srgbClr val="394D57"/>
                </a:solidFill>
                <a:latin typeface="Roboto Condensed"/>
              </a:rPr>
              <a:t>dân</a:t>
            </a:r>
            <a:r>
              <a:rPr lang="en-US" sz="4899" dirty="0">
                <a:solidFill>
                  <a:srgbClr val="394D57"/>
                </a:solidFill>
                <a:latin typeface="Roboto Condensed"/>
              </a:rPr>
              <a:t>, </a:t>
            </a:r>
            <a:r>
              <a:rPr lang="en-US" sz="4899" dirty="0" err="1">
                <a:solidFill>
                  <a:srgbClr val="394D57"/>
                </a:solidFill>
                <a:latin typeface="Roboto Condensed"/>
              </a:rPr>
              <a:t>lên</a:t>
            </a:r>
            <a:r>
              <a:rPr lang="en-US" sz="4899" dirty="0">
                <a:solidFill>
                  <a:srgbClr val="394D57"/>
                </a:solidFill>
                <a:latin typeface="Roboto Condensed"/>
              </a:rPr>
              <a:t> </a:t>
            </a:r>
            <a:r>
              <a:rPr lang="en-US" sz="4899" dirty="0" err="1">
                <a:solidFill>
                  <a:srgbClr val="394D57"/>
                </a:solidFill>
                <a:latin typeface="Roboto Condensed"/>
              </a:rPr>
              <a:t>án</a:t>
            </a:r>
            <a:r>
              <a:rPr lang="en-US" sz="4899" dirty="0">
                <a:solidFill>
                  <a:srgbClr val="394D57"/>
                </a:solidFill>
                <a:latin typeface="Roboto Condensed"/>
              </a:rPr>
              <a:t> </a:t>
            </a:r>
            <a:r>
              <a:rPr lang="en-US" sz="4899" dirty="0" err="1">
                <a:solidFill>
                  <a:srgbClr val="394D57"/>
                </a:solidFill>
                <a:latin typeface="Roboto Condensed"/>
              </a:rPr>
              <a:t>xã</a:t>
            </a:r>
            <a:r>
              <a:rPr lang="en-US" sz="4899" dirty="0">
                <a:solidFill>
                  <a:srgbClr val="394D57"/>
                </a:solidFill>
                <a:latin typeface="Roboto Condensed"/>
              </a:rPr>
              <a:t> </a:t>
            </a:r>
            <a:r>
              <a:rPr lang="en-US" sz="4899" dirty="0" err="1">
                <a:solidFill>
                  <a:srgbClr val="394D57"/>
                </a:solidFill>
                <a:latin typeface="Roboto Condensed"/>
              </a:rPr>
              <a:t>hội</a:t>
            </a:r>
            <a:r>
              <a:rPr lang="en-US" sz="4899" dirty="0">
                <a:solidFill>
                  <a:srgbClr val="394D57"/>
                </a:solidFill>
                <a:latin typeface="Roboto Condensed"/>
              </a:rPr>
              <a:t> </a:t>
            </a:r>
            <a:r>
              <a:rPr lang="en-US" sz="4899" dirty="0" err="1">
                <a:solidFill>
                  <a:srgbClr val="394D57"/>
                </a:solidFill>
                <a:latin typeface="Roboto Condensed"/>
              </a:rPr>
              <a:t>thối</a:t>
            </a:r>
            <a:r>
              <a:rPr lang="en-US" sz="4899" dirty="0">
                <a:solidFill>
                  <a:srgbClr val="394D57"/>
                </a:solidFill>
                <a:latin typeface="Roboto Condensed"/>
              </a:rPr>
              <a:t> </a:t>
            </a:r>
            <a:r>
              <a:rPr lang="en-US" sz="4899" dirty="0" err="1">
                <a:solidFill>
                  <a:srgbClr val="394D57"/>
                </a:solidFill>
                <a:latin typeface="Roboto Condensed"/>
              </a:rPr>
              <a:t>nát</a:t>
            </a:r>
            <a:endParaRPr lang="en-US" sz="4899" dirty="0">
              <a:solidFill>
                <a:srgbClr val="394D57"/>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73025" y="4356778"/>
            <a:ext cx="18361025" cy="12849456"/>
          </a:xfrm>
          <a:custGeom>
            <a:avLst/>
            <a:gdLst/>
            <a:ahLst/>
            <a:cxnLst/>
            <a:rect l="l" t="t" r="r" b="b"/>
            <a:pathLst>
              <a:path w="18361025" h="12849456">
                <a:moveTo>
                  <a:pt x="0" y="0"/>
                </a:moveTo>
                <a:lnTo>
                  <a:pt x="18361025" y="0"/>
                </a:lnTo>
                <a:lnTo>
                  <a:pt x="18361025" y="12849456"/>
                </a:lnTo>
                <a:lnTo>
                  <a:pt x="0" y="12849456"/>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507658" y="1815385"/>
            <a:ext cx="9521577" cy="4213877"/>
            <a:chOff x="0" y="0"/>
            <a:chExt cx="2622428" cy="1160584"/>
          </a:xfrm>
        </p:grpSpPr>
        <p:sp>
          <p:nvSpPr>
            <p:cNvPr id="5" name="Freeform 5"/>
            <p:cNvSpPr/>
            <p:nvPr/>
          </p:nvSpPr>
          <p:spPr>
            <a:xfrm>
              <a:off x="0" y="0"/>
              <a:ext cx="2622428" cy="1160584"/>
            </a:xfrm>
            <a:custGeom>
              <a:avLst/>
              <a:gdLst/>
              <a:ahLst/>
              <a:cxnLst/>
              <a:rect l="l" t="t" r="r" b="b"/>
              <a:pathLst>
                <a:path w="2622428" h="1160584">
                  <a:moveTo>
                    <a:pt x="41468" y="0"/>
                  </a:moveTo>
                  <a:lnTo>
                    <a:pt x="2580960" y="0"/>
                  </a:lnTo>
                  <a:cubicBezTo>
                    <a:pt x="2603862" y="0"/>
                    <a:pt x="2622428" y="18566"/>
                    <a:pt x="2622428" y="41468"/>
                  </a:cubicBezTo>
                  <a:lnTo>
                    <a:pt x="2622428" y="1119116"/>
                  </a:lnTo>
                  <a:cubicBezTo>
                    <a:pt x="2622428" y="1130114"/>
                    <a:pt x="2618059" y="1140661"/>
                    <a:pt x="2610282" y="1148438"/>
                  </a:cubicBezTo>
                  <a:cubicBezTo>
                    <a:pt x="2602506" y="1156215"/>
                    <a:pt x="2591958" y="1160584"/>
                    <a:pt x="2580960" y="1160584"/>
                  </a:cubicBezTo>
                  <a:lnTo>
                    <a:pt x="41468" y="1160584"/>
                  </a:lnTo>
                  <a:cubicBezTo>
                    <a:pt x="30470" y="1160584"/>
                    <a:pt x="19922" y="1156215"/>
                    <a:pt x="12146" y="1148438"/>
                  </a:cubicBezTo>
                  <a:cubicBezTo>
                    <a:pt x="4369" y="1140661"/>
                    <a:pt x="0" y="1130114"/>
                    <a:pt x="0" y="1119116"/>
                  </a:cubicBezTo>
                  <a:lnTo>
                    <a:pt x="0" y="41468"/>
                  </a:lnTo>
                  <a:cubicBezTo>
                    <a:pt x="0" y="30470"/>
                    <a:pt x="4369" y="19922"/>
                    <a:pt x="12146" y="12146"/>
                  </a:cubicBezTo>
                  <a:cubicBezTo>
                    <a:pt x="19922" y="4369"/>
                    <a:pt x="30470" y="0"/>
                    <a:pt x="41468" y="0"/>
                  </a:cubicBezTo>
                  <a:close/>
                </a:path>
              </a:pathLst>
            </a:custGeom>
            <a:solidFill>
              <a:srgbClr val="FFFDF5"/>
            </a:solidFill>
          </p:spPr>
          <p:txBody>
            <a:bodyPr/>
            <a:lstStyle/>
            <a:p>
              <a:endParaRPr lang="en-US"/>
            </a:p>
          </p:txBody>
        </p:sp>
        <p:sp>
          <p:nvSpPr>
            <p:cNvPr id="6" name="TextBox 6"/>
            <p:cNvSpPr txBox="1"/>
            <p:nvPr/>
          </p:nvSpPr>
          <p:spPr>
            <a:xfrm>
              <a:off x="0" y="0"/>
              <a:ext cx="2622428" cy="1160584"/>
            </a:xfrm>
            <a:prstGeom prst="rect">
              <a:avLst/>
            </a:prstGeom>
          </p:spPr>
          <p:txBody>
            <a:bodyPr lIns="50800" tIns="50800" rIns="50800" bIns="50800" rtlCol="0" anchor="ctr"/>
            <a:lstStyle/>
            <a:p>
              <a:pPr algn="ctr">
                <a:lnSpc>
                  <a:spcPts val="2310"/>
                </a:lnSpc>
              </a:pPr>
              <a:endParaRPr/>
            </a:p>
          </p:txBody>
        </p:sp>
      </p:grpSp>
      <p:sp>
        <p:nvSpPr>
          <p:cNvPr id="7" name="Freeform 7"/>
          <p:cNvSpPr/>
          <p:nvPr/>
        </p:nvSpPr>
        <p:spPr>
          <a:xfrm>
            <a:off x="301227" y="6466226"/>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1524795" y="385901"/>
            <a:ext cx="6763205" cy="5843832"/>
          </a:xfrm>
          <a:custGeom>
            <a:avLst/>
            <a:gdLst/>
            <a:ahLst/>
            <a:cxnLst/>
            <a:rect l="l" t="t" r="r" b="b"/>
            <a:pathLst>
              <a:path w="6763205" h="5843832">
                <a:moveTo>
                  <a:pt x="0" y="0"/>
                </a:moveTo>
                <a:lnTo>
                  <a:pt x="6763205" y="0"/>
                </a:lnTo>
                <a:lnTo>
                  <a:pt x="6763205" y="5843832"/>
                </a:lnTo>
                <a:lnTo>
                  <a:pt x="0" y="5843832"/>
                </a:lnTo>
                <a:lnTo>
                  <a:pt x="0" y="0"/>
                </a:lnTo>
                <a:close/>
              </a:path>
            </a:pathLst>
          </a:custGeom>
          <a:blipFill>
            <a:blip r:embed="rId6"/>
            <a:stretch>
              <a:fillRect/>
            </a:stretch>
          </a:blipFill>
        </p:spPr>
        <p:txBody>
          <a:bodyPr/>
          <a:lstStyle/>
          <a:p>
            <a:endParaRPr lang="en-US"/>
          </a:p>
        </p:txBody>
      </p:sp>
      <p:sp>
        <p:nvSpPr>
          <p:cNvPr id="9" name="Freeform 9"/>
          <p:cNvSpPr/>
          <p:nvPr/>
        </p:nvSpPr>
        <p:spPr>
          <a:xfrm>
            <a:off x="10409065" y="1150050"/>
            <a:ext cx="4346774" cy="6413457"/>
          </a:xfrm>
          <a:custGeom>
            <a:avLst/>
            <a:gdLst/>
            <a:ahLst/>
            <a:cxnLst/>
            <a:rect l="l" t="t" r="r" b="b"/>
            <a:pathLst>
              <a:path w="4346774" h="6413457">
                <a:moveTo>
                  <a:pt x="0" y="0"/>
                </a:moveTo>
                <a:lnTo>
                  <a:pt x="4346774" y="0"/>
                </a:lnTo>
                <a:lnTo>
                  <a:pt x="4346774" y="6413456"/>
                </a:lnTo>
                <a:lnTo>
                  <a:pt x="0" y="6413456"/>
                </a:lnTo>
                <a:lnTo>
                  <a:pt x="0" y="0"/>
                </a:lnTo>
                <a:close/>
              </a:path>
            </a:pathLst>
          </a:custGeom>
          <a:blipFill>
            <a:blip r:embed="rId7">
              <a:alphaModFix amt="97000"/>
            </a:blip>
            <a:stretch>
              <a:fillRect/>
            </a:stretch>
          </a:blipFill>
        </p:spPr>
        <p:txBody>
          <a:bodyPr/>
          <a:lstStyle/>
          <a:p>
            <a:endParaRPr lang="en-US"/>
          </a:p>
        </p:txBody>
      </p:sp>
      <p:sp>
        <p:nvSpPr>
          <p:cNvPr id="10" name="Freeform 10"/>
          <p:cNvSpPr/>
          <p:nvPr/>
        </p:nvSpPr>
        <p:spPr>
          <a:xfrm>
            <a:off x="12582452" y="3589707"/>
            <a:ext cx="4428476" cy="6394566"/>
          </a:xfrm>
          <a:custGeom>
            <a:avLst/>
            <a:gdLst/>
            <a:ahLst/>
            <a:cxnLst/>
            <a:rect l="l" t="t" r="r" b="b"/>
            <a:pathLst>
              <a:path w="4428476" h="6394566">
                <a:moveTo>
                  <a:pt x="0" y="0"/>
                </a:moveTo>
                <a:lnTo>
                  <a:pt x="4428475" y="0"/>
                </a:lnTo>
                <a:lnTo>
                  <a:pt x="4428475" y="6394566"/>
                </a:lnTo>
                <a:lnTo>
                  <a:pt x="0" y="6394566"/>
                </a:lnTo>
                <a:lnTo>
                  <a:pt x="0" y="0"/>
                </a:lnTo>
                <a:close/>
              </a:path>
            </a:pathLst>
          </a:custGeom>
          <a:blipFill>
            <a:blip r:embed="rId8"/>
            <a:stretch>
              <a:fillRect/>
            </a:stretch>
          </a:blipFill>
        </p:spPr>
        <p:txBody>
          <a:bodyPr/>
          <a:lstStyle/>
          <a:p>
            <a:endParaRPr lang="en-US"/>
          </a:p>
        </p:txBody>
      </p:sp>
      <p:sp>
        <p:nvSpPr>
          <p:cNvPr id="11" name="TextBox 11"/>
          <p:cNvSpPr txBox="1"/>
          <p:nvPr/>
        </p:nvSpPr>
        <p:spPr>
          <a:xfrm>
            <a:off x="1028700" y="3203042"/>
            <a:ext cx="8637557" cy="2608110"/>
          </a:xfrm>
          <a:prstGeom prst="rect">
            <a:avLst/>
          </a:prstGeom>
        </p:spPr>
        <p:txBody>
          <a:bodyPr lIns="0" tIns="0" rIns="0" bIns="0" rtlCol="0" anchor="t">
            <a:spAutoFit/>
          </a:bodyPr>
          <a:lstStyle/>
          <a:p>
            <a:pPr algn="just">
              <a:lnSpc>
                <a:spcPts val="6920"/>
              </a:lnSpc>
            </a:pPr>
            <a:r>
              <a:rPr lang="en-US" sz="4943" dirty="0" err="1">
                <a:solidFill>
                  <a:srgbClr val="394D57"/>
                </a:solidFill>
                <a:latin typeface="Roboto Condensed"/>
              </a:rPr>
              <a:t>Tác</a:t>
            </a:r>
            <a:r>
              <a:rPr lang="en-US" sz="4943" dirty="0">
                <a:solidFill>
                  <a:srgbClr val="394D57"/>
                </a:solidFill>
                <a:latin typeface="Roboto Condensed"/>
              </a:rPr>
              <a:t> </a:t>
            </a:r>
            <a:r>
              <a:rPr lang="en-US" sz="4943" dirty="0" err="1">
                <a:solidFill>
                  <a:srgbClr val="394D57"/>
                </a:solidFill>
                <a:latin typeface="Roboto Condensed"/>
              </a:rPr>
              <a:t>phẩm</a:t>
            </a:r>
            <a:r>
              <a:rPr lang="en-US" sz="4943" dirty="0">
                <a:solidFill>
                  <a:srgbClr val="394D57"/>
                </a:solidFill>
                <a:latin typeface="Roboto Condensed"/>
              </a:rPr>
              <a:t> </a:t>
            </a:r>
            <a:r>
              <a:rPr lang="en-US" sz="4943" dirty="0" err="1">
                <a:solidFill>
                  <a:srgbClr val="394D57"/>
                </a:solidFill>
                <a:latin typeface="Roboto Condensed"/>
              </a:rPr>
              <a:t>tiêu</a:t>
            </a:r>
            <a:r>
              <a:rPr lang="en-US" sz="4943" dirty="0">
                <a:solidFill>
                  <a:srgbClr val="394D57"/>
                </a:solidFill>
                <a:latin typeface="Roboto Condensed"/>
              </a:rPr>
              <a:t> </a:t>
            </a:r>
            <a:r>
              <a:rPr lang="en-US" sz="4943" dirty="0" err="1">
                <a:solidFill>
                  <a:srgbClr val="394D57"/>
                </a:solidFill>
                <a:latin typeface="Roboto Condensed"/>
              </a:rPr>
              <a:t>biểu</a:t>
            </a:r>
            <a:r>
              <a:rPr lang="en-US" sz="4943" dirty="0">
                <a:solidFill>
                  <a:srgbClr val="394D57"/>
                </a:solidFill>
                <a:latin typeface="Roboto Condensed"/>
              </a:rPr>
              <a:t> </a:t>
            </a:r>
            <a:r>
              <a:rPr lang="en-US" sz="4943" dirty="0" err="1">
                <a:solidFill>
                  <a:srgbClr val="394D57"/>
                </a:solidFill>
                <a:latin typeface="Roboto Condensed"/>
              </a:rPr>
              <a:t>cho</a:t>
            </a:r>
            <a:r>
              <a:rPr lang="en-US" sz="4943" dirty="0">
                <a:solidFill>
                  <a:srgbClr val="394D57"/>
                </a:solidFill>
                <a:latin typeface="Roboto Condensed"/>
              </a:rPr>
              <a:t> </a:t>
            </a:r>
            <a:r>
              <a:rPr lang="en-US" sz="4943" dirty="0" err="1">
                <a:solidFill>
                  <a:srgbClr val="394D57"/>
                </a:solidFill>
                <a:latin typeface="Roboto Condensed"/>
              </a:rPr>
              <a:t>thể</a:t>
            </a:r>
            <a:r>
              <a:rPr lang="en-US" sz="4943" dirty="0">
                <a:solidFill>
                  <a:srgbClr val="394D57"/>
                </a:solidFill>
                <a:latin typeface="Roboto Condensed"/>
              </a:rPr>
              <a:t> </a:t>
            </a:r>
            <a:r>
              <a:rPr lang="en-US" sz="4943" dirty="0" err="1">
                <a:solidFill>
                  <a:srgbClr val="394D57"/>
                </a:solidFill>
                <a:latin typeface="Roboto Condensed"/>
              </a:rPr>
              <a:t>loại</a:t>
            </a:r>
            <a:r>
              <a:rPr lang="en-US" sz="4943" dirty="0">
                <a:solidFill>
                  <a:srgbClr val="394D57"/>
                </a:solidFill>
                <a:latin typeface="Roboto Condensed"/>
              </a:rPr>
              <a:t> </a:t>
            </a:r>
            <a:r>
              <a:rPr lang="en-US" sz="4943" dirty="0" err="1">
                <a:solidFill>
                  <a:srgbClr val="394D57"/>
                </a:solidFill>
                <a:latin typeface="Roboto Condensed"/>
              </a:rPr>
              <a:t>truyện</a:t>
            </a:r>
            <a:r>
              <a:rPr lang="en-US" sz="4943" dirty="0">
                <a:solidFill>
                  <a:srgbClr val="394D57"/>
                </a:solidFill>
                <a:latin typeface="Roboto Condensed"/>
              </a:rPr>
              <a:t> </a:t>
            </a:r>
            <a:r>
              <a:rPr lang="en-US" sz="4943" dirty="0" err="1">
                <a:solidFill>
                  <a:srgbClr val="394D57"/>
                </a:solidFill>
                <a:latin typeface="Roboto Condensed"/>
              </a:rPr>
              <a:t>truyền</a:t>
            </a:r>
            <a:r>
              <a:rPr lang="en-US" sz="4943" dirty="0">
                <a:solidFill>
                  <a:srgbClr val="394D57"/>
                </a:solidFill>
                <a:latin typeface="Roboto Condensed"/>
              </a:rPr>
              <a:t> </a:t>
            </a:r>
            <a:r>
              <a:rPr lang="en-US" sz="4943" dirty="0" err="1">
                <a:solidFill>
                  <a:srgbClr val="394D57"/>
                </a:solidFill>
                <a:latin typeface="Roboto Condensed"/>
              </a:rPr>
              <a:t>kì</a:t>
            </a:r>
            <a:r>
              <a:rPr lang="en-US" sz="4943" dirty="0">
                <a:solidFill>
                  <a:srgbClr val="394D57"/>
                </a:solidFill>
                <a:latin typeface="Roboto Condensed"/>
              </a:rPr>
              <a:t> </a:t>
            </a:r>
            <a:r>
              <a:rPr lang="en-US" sz="4943" dirty="0" err="1">
                <a:solidFill>
                  <a:srgbClr val="394D57"/>
                </a:solidFill>
                <a:latin typeface="Roboto Condensed"/>
              </a:rPr>
              <a:t>Việt</a:t>
            </a:r>
            <a:r>
              <a:rPr lang="en-US" sz="4943" dirty="0">
                <a:solidFill>
                  <a:srgbClr val="394D57"/>
                </a:solidFill>
                <a:latin typeface="Roboto Condensed"/>
              </a:rPr>
              <a:t> Nam, </a:t>
            </a:r>
            <a:r>
              <a:rPr lang="en-US" sz="4943" dirty="0" err="1">
                <a:solidFill>
                  <a:srgbClr val="394D57"/>
                </a:solidFill>
                <a:latin typeface="Roboto Condensed"/>
              </a:rPr>
              <a:t>được</a:t>
            </a:r>
            <a:r>
              <a:rPr lang="en-US" sz="4943" dirty="0">
                <a:solidFill>
                  <a:srgbClr val="394D57"/>
                </a:solidFill>
                <a:latin typeface="Roboto Condensed"/>
              </a:rPr>
              <a:t> </a:t>
            </a:r>
            <a:r>
              <a:rPr lang="en-US" sz="4943" dirty="0" err="1">
                <a:solidFill>
                  <a:srgbClr val="394D57"/>
                </a:solidFill>
                <a:latin typeface="Roboto Condensed"/>
              </a:rPr>
              <a:t>đánh</a:t>
            </a:r>
            <a:r>
              <a:rPr lang="en-US" sz="4943" dirty="0">
                <a:solidFill>
                  <a:srgbClr val="394D57"/>
                </a:solidFill>
                <a:latin typeface="Roboto Condensed"/>
              </a:rPr>
              <a:t> </a:t>
            </a:r>
            <a:r>
              <a:rPr lang="en-US" sz="4943" dirty="0" err="1">
                <a:solidFill>
                  <a:srgbClr val="394D57"/>
                </a:solidFill>
                <a:latin typeface="Roboto Condensed"/>
              </a:rPr>
              <a:t>giá</a:t>
            </a:r>
            <a:r>
              <a:rPr lang="en-US" sz="4943" dirty="0">
                <a:solidFill>
                  <a:srgbClr val="394D57"/>
                </a:solidFill>
                <a:latin typeface="Roboto Condensed"/>
              </a:rPr>
              <a:t> </a:t>
            </a:r>
            <a:r>
              <a:rPr lang="en-US" sz="4943" dirty="0" err="1">
                <a:solidFill>
                  <a:srgbClr val="394D57"/>
                </a:solidFill>
                <a:latin typeface="Roboto Condensed"/>
              </a:rPr>
              <a:t>là</a:t>
            </a:r>
            <a:r>
              <a:rPr lang="en-US" sz="4943" dirty="0">
                <a:solidFill>
                  <a:srgbClr val="394D57"/>
                </a:solidFill>
                <a:latin typeface="Roboto Condensed"/>
              </a:rPr>
              <a:t> “</a:t>
            </a:r>
            <a:r>
              <a:rPr lang="en-US" sz="4943" dirty="0" err="1">
                <a:solidFill>
                  <a:srgbClr val="394D57"/>
                </a:solidFill>
                <a:latin typeface="Roboto Condensed"/>
              </a:rPr>
              <a:t>thiên</a:t>
            </a:r>
            <a:r>
              <a:rPr lang="en-US" sz="4943" dirty="0">
                <a:solidFill>
                  <a:srgbClr val="394D57"/>
                </a:solidFill>
                <a:latin typeface="Roboto Condensed"/>
              </a:rPr>
              <a:t> </a:t>
            </a:r>
            <a:r>
              <a:rPr lang="en-US" sz="4943" dirty="0" err="1">
                <a:solidFill>
                  <a:srgbClr val="394D57"/>
                </a:solidFill>
                <a:latin typeface="Roboto Condensed"/>
              </a:rPr>
              <a:t>cổ</a:t>
            </a:r>
            <a:r>
              <a:rPr lang="en-US" sz="4943" dirty="0">
                <a:solidFill>
                  <a:srgbClr val="394D57"/>
                </a:solidFill>
                <a:latin typeface="Roboto Condensed"/>
              </a:rPr>
              <a:t> </a:t>
            </a:r>
            <a:r>
              <a:rPr lang="en-US" sz="4943" dirty="0" err="1">
                <a:solidFill>
                  <a:srgbClr val="394D57"/>
                </a:solidFill>
                <a:latin typeface="Roboto Condensed"/>
              </a:rPr>
              <a:t>kì</a:t>
            </a:r>
            <a:r>
              <a:rPr lang="en-US" sz="4943" dirty="0">
                <a:solidFill>
                  <a:srgbClr val="394D57"/>
                </a:solidFill>
                <a:latin typeface="Roboto Condensed"/>
              </a:rPr>
              <a:t> </a:t>
            </a:r>
            <a:r>
              <a:rPr lang="en-US" sz="4943" dirty="0" err="1">
                <a:solidFill>
                  <a:srgbClr val="394D57"/>
                </a:solidFill>
                <a:latin typeface="Roboto Condensed"/>
              </a:rPr>
              <a:t>bút</a:t>
            </a:r>
            <a:r>
              <a:rPr lang="en-US" sz="4943" dirty="0">
                <a:solidFill>
                  <a:srgbClr val="394D57"/>
                </a:solidFill>
                <a:latin typeface="Roboto Condensed"/>
              </a:rPr>
              <a:t>”</a:t>
            </a:r>
          </a:p>
        </p:txBody>
      </p:sp>
      <p:sp>
        <p:nvSpPr>
          <p:cNvPr id="12" name="TextBox 12"/>
          <p:cNvSpPr txBox="1"/>
          <p:nvPr/>
        </p:nvSpPr>
        <p:spPr>
          <a:xfrm>
            <a:off x="2164073" y="556813"/>
            <a:ext cx="9088966" cy="839000"/>
          </a:xfrm>
          <a:prstGeom prst="rect">
            <a:avLst/>
          </a:prstGeom>
        </p:spPr>
        <p:txBody>
          <a:bodyPr lIns="0" tIns="0" rIns="0" bIns="0" rtlCol="0" anchor="t">
            <a:spAutoFit/>
          </a:bodyPr>
          <a:lstStyle/>
          <a:p>
            <a:pPr algn="just">
              <a:lnSpc>
                <a:spcPts val="6780"/>
              </a:lnSpc>
            </a:pPr>
            <a:r>
              <a:rPr lang="en-US" sz="4843">
                <a:solidFill>
                  <a:srgbClr val="394D57"/>
                </a:solidFill>
                <a:latin typeface="Roboto Condensed Bold"/>
              </a:rPr>
              <a:t>TRUYỀN KÌ MẠN LỤC </a:t>
            </a:r>
          </a:p>
        </p:txBody>
      </p:sp>
      <p:sp>
        <p:nvSpPr>
          <p:cNvPr id="13" name="TextBox 13"/>
          <p:cNvSpPr txBox="1"/>
          <p:nvPr/>
        </p:nvSpPr>
        <p:spPr>
          <a:xfrm>
            <a:off x="1028700" y="2100904"/>
            <a:ext cx="9088966" cy="898055"/>
          </a:xfrm>
          <a:prstGeom prst="rect">
            <a:avLst/>
          </a:prstGeom>
        </p:spPr>
        <p:txBody>
          <a:bodyPr lIns="0" tIns="0" rIns="0" bIns="0" rtlCol="0" anchor="t">
            <a:spAutoFit/>
          </a:bodyPr>
          <a:lstStyle/>
          <a:p>
            <a:pPr algn="just">
              <a:lnSpc>
                <a:spcPts val="7200"/>
              </a:lnSpc>
            </a:pPr>
            <a:r>
              <a:rPr lang="en-US" sz="5143">
                <a:solidFill>
                  <a:srgbClr val="394D57"/>
                </a:solidFill>
                <a:latin typeface="Roboto Condensed Bold Italics"/>
              </a:rPr>
              <a:t>Giá trị:</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73025" y="4356778"/>
            <a:ext cx="18361025" cy="12849456"/>
          </a:xfrm>
          <a:custGeom>
            <a:avLst/>
            <a:gdLst/>
            <a:ahLst/>
            <a:cxnLst/>
            <a:rect l="l" t="t" r="r" b="b"/>
            <a:pathLst>
              <a:path w="18361025" h="12849456">
                <a:moveTo>
                  <a:pt x="0" y="0"/>
                </a:moveTo>
                <a:lnTo>
                  <a:pt x="18361025" y="0"/>
                </a:lnTo>
                <a:lnTo>
                  <a:pt x="18361025" y="12849456"/>
                </a:lnTo>
                <a:lnTo>
                  <a:pt x="0" y="12849456"/>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389658" y="1671054"/>
            <a:ext cx="9521577" cy="5115935"/>
            <a:chOff x="0" y="0"/>
            <a:chExt cx="2622428" cy="1409028"/>
          </a:xfrm>
        </p:grpSpPr>
        <p:sp>
          <p:nvSpPr>
            <p:cNvPr id="5" name="Freeform 5"/>
            <p:cNvSpPr/>
            <p:nvPr/>
          </p:nvSpPr>
          <p:spPr>
            <a:xfrm>
              <a:off x="0" y="0"/>
              <a:ext cx="2622428" cy="1409028"/>
            </a:xfrm>
            <a:custGeom>
              <a:avLst/>
              <a:gdLst/>
              <a:ahLst/>
              <a:cxnLst/>
              <a:rect l="l" t="t" r="r" b="b"/>
              <a:pathLst>
                <a:path w="2622428" h="1409028">
                  <a:moveTo>
                    <a:pt x="41468" y="0"/>
                  </a:moveTo>
                  <a:lnTo>
                    <a:pt x="2580960" y="0"/>
                  </a:lnTo>
                  <a:cubicBezTo>
                    <a:pt x="2603862" y="0"/>
                    <a:pt x="2622428" y="18566"/>
                    <a:pt x="2622428" y="41468"/>
                  </a:cubicBezTo>
                  <a:lnTo>
                    <a:pt x="2622428" y="1367561"/>
                  </a:lnTo>
                  <a:cubicBezTo>
                    <a:pt x="2622428" y="1378558"/>
                    <a:pt x="2618059" y="1389106"/>
                    <a:pt x="2610282" y="1396883"/>
                  </a:cubicBezTo>
                  <a:cubicBezTo>
                    <a:pt x="2602506" y="1404659"/>
                    <a:pt x="2591958" y="1409028"/>
                    <a:pt x="2580960" y="1409028"/>
                  </a:cubicBezTo>
                  <a:lnTo>
                    <a:pt x="41468" y="1409028"/>
                  </a:lnTo>
                  <a:cubicBezTo>
                    <a:pt x="18566" y="1409028"/>
                    <a:pt x="0" y="1390463"/>
                    <a:pt x="0" y="1367561"/>
                  </a:cubicBezTo>
                  <a:lnTo>
                    <a:pt x="0" y="41468"/>
                  </a:lnTo>
                  <a:cubicBezTo>
                    <a:pt x="0" y="30470"/>
                    <a:pt x="4369" y="19922"/>
                    <a:pt x="12146" y="12146"/>
                  </a:cubicBezTo>
                  <a:cubicBezTo>
                    <a:pt x="19922" y="4369"/>
                    <a:pt x="30470" y="0"/>
                    <a:pt x="41468" y="0"/>
                  </a:cubicBezTo>
                  <a:close/>
                </a:path>
              </a:pathLst>
            </a:custGeom>
            <a:solidFill>
              <a:srgbClr val="FFFDF5"/>
            </a:solidFill>
          </p:spPr>
          <p:txBody>
            <a:bodyPr/>
            <a:lstStyle/>
            <a:p>
              <a:endParaRPr lang="en-US"/>
            </a:p>
          </p:txBody>
        </p:sp>
        <p:sp>
          <p:nvSpPr>
            <p:cNvPr id="6" name="TextBox 6"/>
            <p:cNvSpPr txBox="1"/>
            <p:nvPr/>
          </p:nvSpPr>
          <p:spPr>
            <a:xfrm>
              <a:off x="0" y="0"/>
              <a:ext cx="2622428" cy="1409028"/>
            </a:xfrm>
            <a:prstGeom prst="rect">
              <a:avLst/>
            </a:prstGeom>
          </p:spPr>
          <p:txBody>
            <a:bodyPr lIns="50800" tIns="50800" rIns="50800" bIns="50800" rtlCol="0" anchor="ctr"/>
            <a:lstStyle/>
            <a:p>
              <a:pPr algn="ctr">
                <a:lnSpc>
                  <a:spcPts val="2310"/>
                </a:lnSpc>
              </a:pPr>
              <a:endParaRPr/>
            </a:p>
          </p:txBody>
        </p:sp>
      </p:grpSp>
      <p:sp>
        <p:nvSpPr>
          <p:cNvPr id="7" name="Freeform 7"/>
          <p:cNvSpPr/>
          <p:nvPr/>
        </p:nvSpPr>
        <p:spPr>
          <a:xfrm>
            <a:off x="11524795" y="385901"/>
            <a:ext cx="6763205" cy="5843832"/>
          </a:xfrm>
          <a:custGeom>
            <a:avLst/>
            <a:gdLst/>
            <a:ahLst/>
            <a:cxnLst/>
            <a:rect l="l" t="t" r="r" b="b"/>
            <a:pathLst>
              <a:path w="6763205" h="5843832">
                <a:moveTo>
                  <a:pt x="0" y="0"/>
                </a:moveTo>
                <a:lnTo>
                  <a:pt x="6763205" y="0"/>
                </a:lnTo>
                <a:lnTo>
                  <a:pt x="6763205" y="5843832"/>
                </a:lnTo>
                <a:lnTo>
                  <a:pt x="0" y="5843832"/>
                </a:lnTo>
                <a:lnTo>
                  <a:pt x="0" y="0"/>
                </a:lnTo>
                <a:close/>
              </a:path>
            </a:pathLst>
          </a:custGeom>
          <a:blipFill>
            <a:blip r:embed="rId4"/>
            <a:stretch>
              <a:fillRect/>
            </a:stretch>
          </a:blipFill>
        </p:spPr>
        <p:txBody>
          <a:bodyPr/>
          <a:lstStyle/>
          <a:p>
            <a:endParaRPr lang="en-US"/>
          </a:p>
        </p:txBody>
      </p:sp>
      <p:sp>
        <p:nvSpPr>
          <p:cNvPr id="8" name="Freeform 8"/>
          <p:cNvSpPr/>
          <p:nvPr/>
        </p:nvSpPr>
        <p:spPr>
          <a:xfrm>
            <a:off x="10409065" y="1150050"/>
            <a:ext cx="4346774" cy="6413457"/>
          </a:xfrm>
          <a:custGeom>
            <a:avLst/>
            <a:gdLst/>
            <a:ahLst/>
            <a:cxnLst/>
            <a:rect l="l" t="t" r="r" b="b"/>
            <a:pathLst>
              <a:path w="4346774" h="6413457">
                <a:moveTo>
                  <a:pt x="0" y="0"/>
                </a:moveTo>
                <a:lnTo>
                  <a:pt x="4346774" y="0"/>
                </a:lnTo>
                <a:lnTo>
                  <a:pt x="4346774" y="6413456"/>
                </a:lnTo>
                <a:lnTo>
                  <a:pt x="0" y="6413456"/>
                </a:lnTo>
                <a:lnTo>
                  <a:pt x="0" y="0"/>
                </a:lnTo>
                <a:close/>
              </a:path>
            </a:pathLst>
          </a:custGeom>
          <a:blipFill>
            <a:blip r:embed="rId5">
              <a:alphaModFix amt="97000"/>
            </a:blip>
            <a:stretch>
              <a:fillRect/>
            </a:stretch>
          </a:blipFill>
        </p:spPr>
        <p:txBody>
          <a:bodyPr/>
          <a:lstStyle/>
          <a:p>
            <a:endParaRPr lang="en-US"/>
          </a:p>
        </p:txBody>
      </p:sp>
      <p:sp>
        <p:nvSpPr>
          <p:cNvPr id="9" name="Freeform 9"/>
          <p:cNvSpPr/>
          <p:nvPr/>
        </p:nvSpPr>
        <p:spPr>
          <a:xfrm>
            <a:off x="12582452" y="3589707"/>
            <a:ext cx="4428476" cy="6394566"/>
          </a:xfrm>
          <a:custGeom>
            <a:avLst/>
            <a:gdLst/>
            <a:ahLst/>
            <a:cxnLst/>
            <a:rect l="l" t="t" r="r" b="b"/>
            <a:pathLst>
              <a:path w="4428476" h="6394566">
                <a:moveTo>
                  <a:pt x="0" y="0"/>
                </a:moveTo>
                <a:lnTo>
                  <a:pt x="4428475" y="0"/>
                </a:lnTo>
                <a:lnTo>
                  <a:pt x="4428475" y="6394566"/>
                </a:lnTo>
                <a:lnTo>
                  <a:pt x="0" y="6394566"/>
                </a:lnTo>
                <a:lnTo>
                  <a:pt x="0" y="0"/>
                </a:lnTo>
                <a:close/>
              </a:path>
            </a:pathLst>
          </a:custGeom>
          <a:blipFill>
            <a:blip r:embed="rId6"/>
            <a:stretch>
              <a:fillRect/>
            </a:stretch>
          </a:blipFill>
        </p:spPr>
        <p:txBody>
          <a:bodyPr/>
          <a:lstStyle/>
          <a:p>
            <a:endParaRPr lang="en-US"/>
          </a:p>
        </p:txBody>
      </p:sp>
      <p:sp>
        <p:nvSpPr>
          <p:cNvPr id="10" name="TextBox 10"/>
          <p:cNvSpPr txBox="1"/>
          <p:nvPr/>
        </p:nvSpPr>
        <p:spPr>
          <a:xfrm>
            <a:off x="605963" y="2077379"/>
            <a:ext cx="9088966" cy="4268000"/>
          </a:xfrm>
          <a:prstGeom prst="rect">
            <a:avLst/>
          </a:prstGeom>
        </p:spPr>
        <p:txBody>
          <a:bodyPr lIns="0" tIns="0" rIns="0" bIns="0" rtlCol="0" anchor="t">
            <a:spAutoFit/>
          </a:bodyPr>
          <a:lstStyle/>
          <a:p>
            <a:pPr algn="just">
              <a:lnSpc>
                <a:spcPts val="6780"/>
              </a:lnSpc>
            </a:pPr>
            <a:r>
              <a:rPr lang="en-US" sz="4843">
                <a:solidFill>
                  <a:srgbClr val="394D57"/>
                </a:solidFill>
                <a:latin typeface="Roboto Condensed Italics"/>
              </a:rPr>
              <a:t>Truyền kì mạn lục</a:t>
            </a:r>
            <a:r>
              <a:rPr lang="en-US" sz="4843">
                <a:solidFill>
                  <a:srgbClr val="394D57"/>
                </a:solidFill>
                <a:latin typeface="Roboto Condensed"/>
              </a:rPr>
              <a:t> của Nguyễn Dữ có ảnh hưởng rất lớn trong đời sống văn chương nước nhà đương thời cũng như văn chương các thế kỷ nối tiếp. </a:t>
            </a:r>
          </a:p>
          <a:p>
            <a:pPr algn="just">
              <a:lnSpc>
                <a:spcPts val="6780"/>
              </a:lnSpc>
            </a:pPr>
            <a:endParaRPr lang="en-US" sz="4843">
              <a:solidFill>
                <a:srgbClr val="394D57"/>
              </a:solidFill>
              <a:latin typeface="Roboto Condensed"/>
            </a:endParaRPr>
          </a:p>
        </p:txBody>
      </p:sp>
      <p:sp>
        <p:nvSpPr>
          <p:cNvPr id="11" name="TextBox 11"/>
          <p:cNvSpPr txBox="1"/>
          <p:nvPr/>
        </p:nvSpPr>
        <p:spPr>
          <a:xfrm>
            <a:off x="2164073" y="556813"/>
            <a:ext cx="9088966" cy="839000"/>
          </a:xfrm>
          <a:prstGeom prst="rect">
            <a:avLst/>
          </a:prstGeom>
        </p:spPr>
        <p:txBody>
          <a:bodyPr lIns="0" tIns="0" rIns="0" bIns="0" rtlCol="0" anchor="t">
            <a:spAutoFit/>
          </a:bodyPr>
          <a:lstStyle/>
          <a:p>
            <a:pPr algn="just">
              <a:lnSpc>
                <a:spcPts val="6780"/>
              </a:lnSpc>
            </a:pPr>
            <a:r>
              <a:rPr lang="en-US" sz="4843">
                <a:solidFill>
                  <a:srgbClr val="394D57"/>
                </a:solidFill>
                <a:latin typeface="Roboto Condensed Bold"/>
              </a:rPr>
              <a:t>TRUYỀN KÌ MẠN LỤC </a:t>
            </a:r>
          </a:p>
        </p:txBody>
      </p:sp>
      <p:sp>
        <p:nvSpPr>
          <p:cNvPr id="12" name="Freeform 12"/>
          <p:cNvSpPr/>
          <p:nvPr/>
        </p:nvSpPr>
        <p:spPr>
          <a:xfrm>
            <a:off x="605963" y="6466226"/>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389658" y="1671054"/>
            <a:ext cx="9521577" cy="5892452"/>
            <a:chOff x="0" y="0"/>
            <a:chExt cx="2622428" cy="1622896"/>
          </a:xfrm>
        </p:grpSpPr>
        <p:sp>
          <p:nvSpPr>
            <p:cNvPr id="4" name="Freeform 4"/>
            <p:cNvSpPr/>
            <p:nvPr/>
          </p:nvSpPr>
          <p:spPr>
            <a:xfrm>
              <a:off x="0" y="0"/>
              <a:ext cx="2622428" cy="1622896"/>
            </a:xfrm>
            <a:custGeom>
              <a:avLst/>
              <a:gdLst/>
              <a:ahLst/>
              <a:cxnLst/>
              <a:rect l="l" t="t" r="r" b="b"/>
              <a:pathLst>
                <a:path w="2622428" h="1622896">
                  <a:moveTo>
                    <a:pt x="41468" y="0"/>
                  </a:moveTo>
                  <a:lnTo>
                    <a:pt x="2580960" y="0"/>
                  </a:lnTo>
                  <a:cubicBezTo>
                    <a:pt x="2603862" y="0"/>
                    <a:pt x="2622428" y="18566"/>
                    <a:pt x="2622428" y="41468"/>
                  </a:cubicBezTo>
                  <a:lnTo>
                    <a:pt x="2622428" y="1581428"/>
                  </a:lnTo>
                  <a:cubicBezTo>
                    <a:pt x="2622428" y="1592426"/>
                    <a:pt x="2618059" y="1602974"/>
                    <a:pt x="2610282" y="1610751"/>
                  </a:cubicBezTo>
                  <a:cubicBezTo>
                    <a:pt x="2602506" y="1618527"/>
                    <a:pt x="2591958" y="1622896"/>
                    <a:pt x="2580960" y="1622896"/>
                  </a:cubicBezTo>
                  <a:lnTo>
                    <a:pt x="41468" y="1622896"/>
                  </a:lnTo>
                  <a:cubicBezTo>
                    <a:pt x="18566" y="1622896"/>
                    <a:pt x="0" y="1604330"/>
                    <a:pt x="0" y="1581428"/>
                  </a:cubicBezTo>
                  <a:lnTo>
                    <a:pt x="0" y="41468"/>
                  </a:lnTo>
                  <a:cubicBezTo>
                    <a:pt x="0" y="30470"/>
                    <a:pt x="4369" y="19922"/>
                    <a:pt x="12146" y="12146"/>
                  </a:cubicBezTo>
                  <a:cubicBezTo>
                    <a:pt x="19922" y="4369"/>
                    <a:pt x="30470" y="0"/>
                    <a:pt x="41468" y="0"/>
                  </a:cubicBezTo>
                  <a:close/>
                </a:path>
              </a:pathLst>
            </a:custGeom>
            <a:solidFill>
              <a:srgbClr val="FFFDF5"/>
            </a:solidFill>
          </p:spPr>
          <p:txBody>
            <a:bodyPr/>
            <a:lstStyle/>
            <a:p>
              <a:endParaRPr lang="en-US"/>
            </a:p>
          </p:txBody>
        </p:sp>
        <p:sp>
          <p:nvSpPr>
            <p:cNvPr id="5" name="TextBox 5"/>
            <p:cNvSpPr txBox="1"/>
            <p:nvPr/>
          </p:nvSpPr>
          <p:spPr>
            <a:xfrm>
              <a:off x="0" y="0"/>
              <a:ext cx="2622428" cy="1622896"/>
            </a:xfrm>
            <a:prstGeom prst="rect">
              <a:avLst/>
            </a:prstGeom>
          </p:spPr>
          <p:txBody>
            <a:bodyPr lIns="50800" tIns="50800" rIns="50800" bIns="50800" rtlCol="0" anchor="ctr"/>
            <a:lstStyle/>
            <a:p>
              <a:pPr algn="ctr">
                <a:lnSpc>
                  <a:spcPts val="2310"/>
                </a:lnSpc>
              </a:pPr>
              <a:endParaRPr/>
            </a:p>
          </p:txBody>
        </p:sp>
      </p:grpSp>
      <p:sp>
        <p:nvSpPr>
          <p:cNvPr id="6" name="Freeform 6"/>
          <p:cNvSpPr/>
          <p:nvPr/>
        </p:nvSpPr>
        <p:spPr>
          <a:xfrm>
            <a:off x="11524795" y="385901"/>
            <a:ext cx="6763205" cy="5843832"/>
          </a:xfrm>
          <a:custGeom>
            <a:avLst/>
            <a:gdLst/>
            <a:ahLst/>
            <a:cxnLst/>
            <a:rect l="l" t="t" r="r" b="b"/>
            <a:pathLst>
              <a:path w="6763205" h="5843832">
                <a:moveTo>
                  <a:pt x="0" y="0"/>
                </a:moveTo>
                <a:lnTo>
                  <a:pt x="6763205" y="0"/>
                </a:lnTo>
                <a:lnTo>
                  <a:pt x="6763205" y="5843832"/>
                </a:lnTo>
                <a:lnTo>
                  <a:pt x="0" y="5843832"/>
                </a:lnTo>
                <a:lnTo>
                  <a:pt x="0" y="0"/>
                </a:lnTo>
                <a:close/>
              </a:path>
            </a:pathLst>
          </a:custGeom>
          <a:blipFill>
            <a:blip r:embed="rId3"/>
            <a:stretch>
              <a:fillRect/>
            </a:stretch>
          </a:blipFill>
        </p:spPr>
        <p:txBody>
          <a:bodyPr/>
          <a:lstStyle/>
          <a:p>
            <a:endParaRPr lang="en-US"/>
          </a:p>
        </p:txBody>
      </p:sp>
      <p:sp>
        <p:nvSpPr>
          <p:cNvPr id="7" name="Freeform 7"/>
          <p:cNvSpPr/>
          <p:nvPr/>
        </p:nvSpPr>
        <p:spPr>
          <a:xfrm>
            <a:off x="10409065" y="1150050"/>
            <a:ext cx="4346774" cy="6413457"/>
          </a:xfrm>
          <a:custGeom>
            <a:avLst/>
            <a:gdLst/>
            <a:ahLst/>
            <a:cxnLst/>
            <a:rect l="l" t="t" r="r" b="b"/>
            <a:pathLst>
              <a:path w="4346774" h="6413457">
                <a:moveTo>
                  <a:pt x="0" y="0"/>
                </a:moveTo>
                <a:lnTo>
                  <a:pt x="4346774" y="0"/>
                </a:lnTo>
                <a:lnTo>
                  <a:pt x="4346774" y="6413456"/>
                </a:lnTo>
                <a:lnTo>
                  <a:pt x="0" y="6413456"/>
                </a:lnTo>
                <a:lnTo>
                  <a:pt x="0" y="0"/>
                </a:lnTo>
                <a:close/>
              </a:path>
            </a:pathLst>
          </a:custGeom>
          <a:blipFill>
            <a:blip r:embed="rId4">
              <a:alphaModFix amt="97000"/>
            </a:blip>
            <a:stretch>
              <a:fillRect/>
            </a:stretch>
          </a:blipFill>
        </p:spPr>
        <p:txBody>
          <a:bodyPr/>
          <a:lstStyle/>
          <a:p>
            <a:endParaRPr lang="en-US"/>
          </a:p>
        </p:txBody>
      </p:sp>
      <p:sp>
        <p:nvSpPr>
          <p:cNvPr id="8" name="Freeform 8"/>
          <p:cNvSpPr/>
          <p:nvPr/>
        </p:nvSpPr>
        <p:spPr>
          <a:xfrm>
            <a:off x="12582452" y="3589707"/>
            <a:ext cx="4428476" cy="6394566"/>
          </a:xfrm>
          <a:custGeom>
            <a:avLst/>
            <a:gdLst/>
            <a:ahLst/>
            <a:cxnLst/>
            <a:rect l="l" t="t" r="r" b="b"/>
            <a:pathLst>
              <a:path w="4428476" h="6394566">
                <a:moveTo>
                  <a:pt x="0" y="0"/>
                </a:moveTo>
                <a:lnTo>
                  <a:pt x="4428475" y="0"/>
                </a:lnTo>
                <a:lnTo>
                  <a:pt x="4428475" y="6394566"/>
                </a:lnTo>
                <a:lnTo>
                  <a:pt x="0" y="6394566"/>
                </a:lnTo>
                <a:lnTo>
                  <a:pt x="0" y="0"/>
                </a:lnTo>
                <a:close/>
              </a:path>
            </a:pathLst>
          </a:custGeom>
          <a:blipFill>
            <a:blip r:embed="rId5"/>
            <a:stretch>
              <a:fillRect/>
            </a:stretch>
          </a:blipFill>
        </p:spPr>
        <p:txBody>
          <a:bodyPr/>
          <a:lstStyle/>
          <a:p>
            <a:endParaRPr lang="en-US"/>
          </a:p>
        </p:txBody>
      </p:sp>
      <p:sp>
        <p:nvSpPr>
          <p:cNvPr id="9" name="TextBox 9"/>
          <p:cNvSpPr txBox="1"/>
          <p:nvPr/>
        </p:nvSpPr>
        <p:spPr>
          <a:xfrm>
            <a:off x="615488" y="2077379"/>
            <a:ext cx="9088966" cy="5982500"/>
          </a:xfrm>
          <a:prstGeom prst="rect">
            <a:avLst/>
          </a:prstGeom>
        </p:spPr>
        <p:txBody>
          <a:bodyPr lIns="0" tIns="0" rIns="0" bIns="0" rtlCol="0" anchor="t">
            <a:spAutoFit/>
          </a:bodyPr>
          <a:lstStyle/>
          <a:p>
            <a:pPr algn="just">
              <a:lnSpc>
                <a:spcPts val="6780"/>
              </a:lnSpc>
            </a:pPr>
            <a:r>
              <a:rPr lang="en-US" sz="4843">
                <a:solidFill>
                  <a:srgbClr val="394D57"/>
                </a:solidFill>
                <a:latin typeface="Roboto Condensed"/>
              </a:rPr>
              <a:t>Nhiều danh sĩ ở thế kỷ XVI và thế kỷ XVII đã bình phẩm, hết lời ngợi ca cái hay, cái lạ của bút lực Nguyễn Dữ. Sang thế kỷ XVIII, Vũ Khâm Lân, một tác gia lớn, đã đánh giá </a:t>
            </a:r>
            <a:r>
              <a:rPr lang="en-US" sz="4843">
                <a:solidFill>
                  <a:srgbClr val="394D57"/>
                </a:solidFill>
                <a:latin typeface="Roboto Condensed Italics"/>
              </a:rPr>
              <a:t>Truyền kì mạn lục</a:t>
            </a:r>
            <a:r>
              <a:rPr lang="en-US" sz="4843">
                <a:solidFill>
                  <a:srgbClr val="394D57"/>
                </a:solidFill>
                <a:latin typeface="Roboto Condensed"/>
              </a:rPr>
              <a:t> là “Thiên cổ kỳ bút”.</a:t>
            </a:r>
          </a:p>
          <a:p>
            <a:pPr algn="just">
              <a:lnSpc>
                <a:spcPts val="6780"/>
              </a:lnSpc>
            </a:pPr>
            <a:endParaRPr lang="en-US" sz="4843">
              <a:solidFill>
                <a:srgbClr val="394D57"/>
              </a:solidFill>
              <a:latin typeface="Roboto Condensed"/>
            </a:endParaRPr>
          </a:p>
        </p:txBody>
      </p:sp>
      <p:sp>
        <p:nvSpPr>
          <p:cNvPr id="10" name="TextBox 10"/>
          <p:cNvSpPr txBox="1"/>
          <p:nvPr/>
        </p:nvSpPr>
        <p:spPr>
          <a:xfrm>
            <a:off x="2164073" y="556813"/>
            <a:ext cx="9088966" cy="839000"/>
          </a:xfrm>
          <a:prstGeom prst="rect">
            <a:avLst/>
          </a:prstGeom>
        </p:spPr>
        <p:txBody>
          <a:bodyPr lIns="0" tIns="0" rIns="0" bIns="0" rtlCol="0" anchor="t">
            <a:spAutoFit/>
          </a:bodyPr>
          <a:lstStyle/>
          <a:p>
            <a:pPr algn="just">
              <a:lnSpc>
                <a:spcPts val="6780"/>
              </a:lnSpc>
            </a:pPr>
            <a:r>
              <a:rPr lang="en-US" sz="4843">
                <a:solidFill>
                  <a:srgbClr val="394D57"/>
                </a:solidFill>
                <a:latin typeface="Roboto Condensed Bold"/>
              </a:rPr>
              <a:t>TRUYỀN KÌ MẠN LỤC </a:t>
            </a:r>
          </a:p>
        </p:txBody>
      </p:sp>
      <p:sp>
        <p:nvSpPr>
          <p:cNvPr id="11" name="Freeform 11"/>
          <p:cNvSpPr/>
          <p:nvPr/>
        </p:nvSpPr>
        <p:spPr>
          <a:xfrm>
            <a:off x="1828800" y="7511239"/>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389658" y="1671054"/>
            <a:ext cx="9521577" cy="8313218"/>
            <a:chOff x="0" y="0"/>
            <a:chExt cx="2622428" cy="2289622"/>
          </a:xfrm>
        </p:grpSpPr>
        <p:sp>
          <p:nvSpPr>
            <p:cNvPr id="4" name="Freeform 4"/>
            <p:cNvSpPr/>
            <p:nvPr/>
          </p:nvSpPr>
          <p:spPr>
            <a:xfrm>
              <a:off x="0" y="0"/>
              <a:ext cx="2622428" cy="2289622"/>
            </a:xfrm>
            <a:custGeom>
              <a:avLst/>
              <a:gdLst/>
              <a:ahLst/>
              <a:cxnLst/>
              <a:rect l="l" t="t" r="r" b="b"/>
              <a:pathLst>
                <a:path w="2622428" h="2289622">
                  <a:moveTo>
                    <a:pt x="41468" y="0"/>
                  </a:moveTo>
                  <a:lnTo>
                    <a:pt x="2580960" y="0"/>
                  </a:lnTo>
                  <a:cubicBezTo>
                    <a:pt x="2603862" y="0"/>
                    <a:pt x="2622428" y="18566"/>
                    <a:pt x="2622428" y="41468"/>
                  </a:cubicBezTo>
                  <a:lnTo>
                    <a:pt x="2622428" y="2248155"/>
                  </a:lnTo>
                  <a:cubicBezTo>
                    <a:pt x="2622428" y="2259152"/>
                    <a:pt x="2618059" y="2269700"/>
                    <a:pt x="2610282" y="2277477"/>
                  </a:cubicBezTo>
                  <a:cubicBezTo>
                    <a:pt x="2602506" y="2285253"/>
                    <a:pt x="2591958" y="2289622"/>
                    <a:pt x="2580960" y="2289622"/>
                  </a:cubicBezTo>
                  <a:lnTo>
                    <a:pt x="41468" y="2289622"/>
                  </a:lnTo>
                  <a:cubicBezTo>
                    <a:pt x="30470" y="2289622"/>
                    <a:pt x="19922" y="2285253"/>
                    <a:pt x="12146" y="2277477"/>
                  </a:cubicBezTo>
                  <a:cubicBezTo>
                    <a:pt x="4369" y="2269700"/>
                    <a:pt x="0" y="2259152"/>
                    <a:pt x="0" y="2248155"/>
                  </a:cubicBezTo>
                  <a:lnTo>
                    <a:pt x="0" y="41468"/>
                  </a:lnTo>
                  <a:cubicBezTo>
                    <a:pt x="0" y="30470"/>
                    <a:pt x="4369" y="19922"/>
                    <a:pt x="12146" y="12146"/>
                  </a:cubicBezTo>
                  <a:cubicBezTo>
                    <a:pt x="19922" y="4369"/>
                    <a:pt x="30470" y="0"/>
                    <a:pt x="41468" y="0"/>
                  </a:cubicBezTo>
                  <a:close/>
                </a:path>
              </a:pathLst>
            </a:custGeom>
            <a:solidFill>
              <a:srgbClr val="FFFDF5"/>
            </a:solidFill>
          </p:spPr>
          <p:txBody>
            <a:bodyPr/>
            <a:lstStyle/>
            <a:p>
              <a:endParaRPr lang="en-US"/>
            </a:p>
          </p:txBody>
        </p:sp>
        <p:sp>
          <p:nvSpPr>
            <p:cNvPr id="5" name="TextBox 5"/>
            <p:cNvSpPr txBox="1"/>
            <p:nvPr/>
          </p:nvSpPr>
          <p:spPr>
            <a:xfrm>
              <a:off x="0" y="0"/>
              <a:ext cx="2622428" cy="2289622"/>
            </a:xfrm>
            <a:prstGeom prst="rect">
              <a:avLst/>
            </a:prstGeom>
          </p:spPr>
          <p:txBody>
            <a:bodyPr lIns="50800" tIns="50800" rIns="50800" bIns="50800" rtlCol="0" anchor="ctr"/>
            <a:lstStyle/>
            <a:p>
              <a:pPr algn="ctr">
                <a:lnSpc>
                  <a:spcPts val="2310"/>
                </a:lnSpc>
              </a:pPr>
              <a:endParaRPr/>
            </a:p>
          </p:txBody>
        </p:sp>
      </p:grpSp>
      <p:sp>
        <p:nvSpPr>
          <p:cNvPr id="6" name="Freeform 6"/>
          <p:cNvSpPr/>
          <p:nvPr/>
        </p:nvSpPr>
        <p:spPr>
          <a:xfrm>
            <a:off x="11524795" y="385901"/>
            <a:ext cx="6763205" cy="5843832"/>
          </a:xfrm>
          <a:custGeom>
            <a:avLst/>
            <a:gdLst/>
            <a:ahLst/>
            <a:cxnLst/>
            <a:rect l="l" t="t" r="r" b="b"/>
            <a:pathLst>
              <a:path w="6763205" h="5843832">
                <a:moveTo>
                  <a:pt x="0" y="0"/>
                </a:moveTo>
                <a:lnTo>
                  <a:pt x="6763205" y="0"/>
                </a:lnTo>
                <a:lnTo>
                  <a:pt x="6763205" y="5843832"/>
                </a:lnTo>
                <a:lnTo>
                  <a:pt x="0" y="5843832"/>
                </a:lnTo>
                <a:lnTo>
                  <a:pt x="0" y="0"/>
                </a:lnTo>
                <a:close/>
              </a:path>
            </a:pathLst>
          </a:custGeom>
          <a:blipFill>
            <a:blip r:embed="rId3"/>
            <a:stretch>
              <a:fillRect/>
            </a:stretch>
          </a:blipFill>
        </p:spPr>
        <p:txBody>
          <a:bodyPr/>
          <a:lstStyle/>
          <a:p>
            <a:endParaRPr lang="en-US"/>
          </a:p>
        </p:txBody>
      </p:sp>
      <p:sp>
        <p:nvSpPr>
          <p:cNvPr id="7" name="Freeform 7"/>
          <p:cNvSpPr/>
          <p:nvPr/>
        </p:nvSpPr>
        <p:spPr>
          <a:xfrm>
            <a:off x="10409065" y="1150050"/>
            <a:ext cx="4346774" cy="6413457"/>
          </a:xfrm>
          <a:custGeom>
            <a:avLst/>
            <a:gdLst/>
            <a:ahLst/>
            <a:cxnLst/>
            <a:rect l="l" t="t" r="r" b="b"/>
            <a:pathLst>
              <a:path w="4346774" h="6413457">
                <a:moveTo>
                  <a:pt x="0" y="0"/>
                </a:moveTo>
                <a:lnTo>
                  <a:pt x="4346774" y="0"/>
                </a:lnTo>
                <a:lnTo>
                  <a:pt x="4346774" y="6413456"/>
                </a:lnTo>
                <a:lnTo>
                  <a:pt x="0" y="6413456"/>
                </a:lnTo>
                <a:lnTo>
                  <a:pt x="0" y="0"/>
                </a:lnTo>
                <a:close/>
              </a:path>
            </a:pathLst>
          </a:custGeom>
          <a:blipFill>
            <a:blip r:embed="rId4">
              <a:alphaModFix amt="97000"/>
            </a:blip>
            <a:stretch>
              <a:fillRect/>
            </a:stretch>
          </a:blipFill>
        </p:spPr>
        <p:txBody>
          <a:bodyPr/>
          <a:lstStyle/>
          <a:p>
            <a:endParaRPr lang="en-US"/>
          </a:p>
        </p:txBody>
      </p:sp>
      <p:sp>
        <p:nvSpPr>
          <p:cNvPr id="8" name="Freeform 8"/>
          <p:cNvSpPr/>
          <p:nvPr/>
        </p:nvSpPr>
        <p:spPr>
          <a:xfrm>
            <a:off x="12582452" y="3589707"/>
            <a:ext cx="4428476" cy="6394566"/>
          </a:xfrm>
          <a:custGeom>
            <a:avLst/>
            <a:gdLst/>
            <a:ahLst/>
            <a:cxnLst/>
            <a:rect l="l" t="t" r="r" b="b"/>
            <a:pathLst>
              <a:path w="4428476" h="6394566">
                <a:moveTo>
                  <a:pt x="0" y="0"/>
                </a:moveTo>
                <a:lnTo>
                  <a:pt x="4428475" y="0"/>
                </a:lnTo>
                <a:lnTo>
                  <a:pt x="4428475" y="6394566"/>
                </a:lnTo>
                <a:lnTo>
                  <a:pt x="0" y="6394566"/>
                </a:lnTo>
                <a:lnTo>
                  <a:pt x="0" y="0"/>
                </a:lnTo>
                <a:close/>
              </a:path>
            </a:pathLst>
          </a:custGeom>
          <a:blipFill>
            <a:blip r:embed="rId5"/>
            <a:stretch>
              <a:fillRect/>
            </a:stretch>
          </a:blipFill>
        </p:spPr>
        <p:txBody>
          <a:bodyPr/>
          <a:lstStyle/>
          <a:p>
            <a:endParaRPr lang="en-US"/>
          </a:p>
        </p:txBody>
      </p:sp>
      <p:sp>
        <p:nvSpPr>
          <p:cNvPr id="9" name="TextBox 9"/>
          <p:cNvSpPr txBox="1"/>
          <p:nvPr/>
        </p:nvSpPr>
        <p:spPr>
          <a:xfrm>
            <a:off x="605963" y="2077379"/>
            <a:ext cx="9088966" cy="7697000"/>
          </a:xfrm>
          <a:prstGeom prst="rect">
            <a:avLst/>
          </a:prstGeom>
        </p:spPr>
        <p:txBody>
          <a:bodyPr lIns="0" tIns="0" rIns="0" bIns="0" rtlCol="0" anchor="t">
            <a:spAutoFit/>
          </a:bodyPr>
          <a:lstStyle/>
          <a:p>
            <a:pPr algn="just">
              <a:lnSpc>
                <a:spcPts val="6780"/>
              </a:lnSpc>
            </a:pPr>
            <a:r>
              <a:rPr lang="en-US" sz="4843">
                <a:solidFill>
                  <a:srgbClr val="394D57"/>
                </a:solidFill>
                <a:latin typeface="Roboto Condensed Italics"/>
              </a:rPr>
              <a:t>Truyền kì mạn lục</a:t>
            </a:r>
            <a:r>
              <a:rPr lang="en-US" sz="4843">
                <a:solidFill>
                  <a:srgbClr val="394D57"/>
                </a:solidFill>
                <a:latin typeface="Roboto Condensed"/>
              </a:rPr>
              <a:t> của Nguyễn Dữ kể về nhiều nhân vật, nhiều sự kiện kỳ lạ xảy ra từ thời Lý, Trần, Hồ và thời Lê sơ. Với một tầm hiểu biết sâu sắc về con người, về cuộc sống và trí tưởng tượng phong phú, một bút pháp linh hoạt, Nguyễn Dữ dẫn người đọc vào một thế giới huyền bí, lạ lùng, vừa có người, vừa có thần.</a:t>
            </a:r>
          </a:p>
        </p:txBody>
      </p:sp>
      <p:sp>
        <p:nvSpPr>
          <p:cNvPr id="10" name="TextBox 10"/>
          <p:cNvSpPr txBox="1"/>
          <p:nvPr/>
        </p:nvSpPr>
        <p:spPr>
          <a:xfrm>
            <a:off x="2164073" y="556813"/>
            <a:ext cx="9088966" cy="839000"/>
          </a:xfrm>
          <a:prstGeom prst="rect">
            <a:avLst/>
          </a:prstGeom>
        </p:spPr>
        <p:txBody>
          <a:bodyPr lIns="0" tIns="0" rIns="0" bIns="0" rtlCol="0" anchor="t">
            <a:spAutoFit/>
          </a:bodyPr>
          <a:lstStyle/>
          <a:p>
            <a:pPr algn="just">
              <a:lnSpc>
                <a:spcPts val="6780"/>
              </a:lnSpc>
            </a:pPr>
            <a:r>
              <a:rPr lang="en-US" sz="4843">
                <a:solidFill>
                  <a:srgbClr val="394D57"/>
                </a:solidFill>
                <a:latin typeface="Roboto Condensed Bold"/>
              </a:rPr>
              <a:t>TRUYỀN KÌ MẠN LỤC </a:t>
            </a:r>
          </a:p>
        </p:txBody>
      </p:sp>
      <p:sp>
        <p:nvSpPr>
          <p:cNvPr id="11" name="Freeform 11"/>
          <p:cNvSpPr/>
          <p:nvPr/>
        </p:nvSpPr>
        <p:spPr>
          <a:xfrm>
            <a:off x="6037329" y="9189720"/>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389658" y="1671054"/>
            <a:ext cx="9521577" cy="6145688"/>
            <a:chOff x="0" y="0"/>
            <a:chExt cx="2622428" cy="1692642"/>
          </a:xfrm>
        </p:grpSpPr>
        <p:sp>
          <p:nvSpPr>
            <p:cNvPr id="4" name="Freeform 4"/>
            <p:cNvSpPr/>
            <p:nvPr/>
          </p:nvSpPr>
          <p:spPr>
            <a:xfrm>
              <a:off x="0" y="0"/>
              <a:ext cx="2622428" cy="1692642"/>
            </a:xfrm>
            <a:custGeom>
              <a:avLst/>
              <a:gdLst/>
              <a:ahLst/>
              <a:cxnLst/>
              <a:rect l="l" t="t" r="r" b="b"/>
              <a:pathLst>
                <a:path w="2622428" h="1692642">
                  <a:moveTo>
                    <a:pt x="41468" y="0"/>
                  </a:moveTo>
                  <a:lnTo>
                    <a:pt x="2580960" y="0"/>
                  </a:lnTo>
                  <a:cubicBezTo>
                    <a:pt x="2603862" y="0"/>
                    <a:pt x="2622428" y="18566"/>
                    <a:pt x="2622428" y="41468"/>
                  </a:cubicBezTo>
                  <a:lnTo>
                    <a:pt x="2622428" y="1651175"/>
                  </a:lnTo>
                  <a:cubicBezTo>
                    <a:pt x="2622428" y="1662172"/>
                    <a:pt x="2618059" y="1672720"/>
                    <a:pt x="2610282" y="1680497"/>
                  </a:cubicBezTo>
                  <a:cubicBezTo>
                    <a:pt x="2602506" y="1688273"/>
                    <a:pt x="2591958" y="1692642"/>
                    <a:pt x="2580960" y="1692642"/>
                  </a:cubicBezTo>
                  <a:lnTo>
                    <a:pt x="41468" y="1692642"/>
                  </a:lnTo>
                  <a:cubicBezTo>
                    <a:pt x="18566" y="1692642"/>
                    <a:pt x="0" y="1674076"/>
                    <a:pt x="0" y="1651175"/>
                  </a:cubicBezTo>
                  <a:lnTo>
                    <a:pt x="0" y="41468"/>
                  </a:lnTo>
                  <a:cubicBezTo>
                    <a:pt x="0" y="30470"/>
                    <a:pt x="4369" y="19922"/>
                    <a:pt x="12146" y="12146"/>
                  </a:cubicBezTo>
                  <a:cubicBezTo>
                    <a:pt x="19922" y="4369"/>
                    <a:pt x="30470" y="0"/>
                    <a:pt x="41468" y="0"/>
                  </a:cubicBezTo>
                  <a:close/>
                </a:path>
              </a:pathLst>
            </a:custGeom>
            <a:solidFill>
              <a:srgbClr val="FFFDF5"/>
            </a:solidFill>
          </p:spPr>
          <p:txBody>
            <a:bodyPr/>
            <a:lstStyle/>
            <a:p>
              <a:endParaRPr lang="en-US"/>
            </a:p>
          </p:txBody>
        </p:sp>
        <p:sp>
          <p:nvSpPr>
            <p:cNvPr id="5" name="TextBox 5"/>
            <p:cNvSpPr txBox="1"/>
            <p:nvPr/>
          </p:nvSpPr>
          <p:spPr>
            <a:xfrm>
              <a:off x="0" y="0"/>
              <a:ext cx="2622428" cy="1692642"/>
            </a:xfrm>
            <a:prstGeom prst="rect">
              <a:avLst/>
            </a:prstGeom>
          </p:spPr>
          <p:txBody>
            <a:bodyPr lIns="50800" tIns="50800" rIns="50800" bIns="50800" rtlCol="0" anchor="ctr"/>
            <a:lstStyle/>
            <a:p>
              <a:pPr algn="ctr">
                <a:lnSpc>
                  <a:spcPts val="2310"/>
                </a:lnSpc>
              </a:pPr>
              <a:endParaRPr/>
            </a:p>
          </p:txBody>
        </p:sp>
      </p:grpSp>
      <p:sp>
        <p:nvSpPr>
          <p:cNvPr id="6" name="Freeform 6"/>
          <p:cNvSpPr/>
          <p:nvPr/>
        </p:nvSpPr>
        <p:spPr>
          <a:xfrm>
            <a:off x="11524795" y="385901"/>
            <a:ext cx="6763205" cy="5843832"/>
          </a:xfrm>
          <a:custGeom>
            <a:avLst/>
            <a:gdLst/>
            <a:ahLst/>
            <a:cxnLst/>
            <a:rect l="l" t="t" r="r" b="b"/>
            <a:pathLst>
              <a:path w="6763205" h="5843832">
                <a:moveTo>
                  <a:pt x="0" y="0"/>
                </a:moveTo>
                <a:lnTo>
                  <a:pt x="6763205" y="0"/>
                </a:lnTo>
                <a:lnTo>
                  <a:pt x="6763205" y="5843832"/>
                </a:lnTo>
                <a:lnTo>
                  <a:pt x="0" y="5843832"/>
                </a:lnTo>
                <a:lnTo>
                  <a:pt x="0" y="0"/>
                </a:lnTo>
                <a:close/>
              </a:path>
            </a:pathLst>
          </a:custGeom>
          <a:blipFill>
            <a:blip r:embed="rId3"/>
            <a:stretch>
              <a:fillRect/>
            </a:stretch>
          </a:blipFill>
        </p:spPr>
        <p:txBody>
          <a:bodyPr/>
          <a:lstStyle/>
          <a:p>
            <a:endParaRPr lang="en-US"/>
          </a:p>
        </p:txBody>
      </p:sp>
      <p:sp>
        <p:nvSpPr>
          <p:cNvPr id="7" name="Freeform 7"/>
          <p:cNvSpPr/>
          <p:nvPr/>
        </p:nvSpPr>
        <p:spPr>
          <a:xfrm>
            <a:off x="10409065" y="1150050"/>
            <a:ext cx="4346774" cy="6413457"/>
          </a:xfrm>
          <a:custGeom>
            <a:avLst/>
            <a:gdLst/>
            <a:ahLst/>
            <a:cxnLst/>
            <a:rect l="l" t="t" r="r" b="b"/>
            <a:pathLst>
              <a:path w="4346774" h="6413457">
                <a:moveTo>
                  <a:pt x="0" y="0"/>
                </a:moveTo>
                <a:lnTo>
                  <a:pt x="4346774" y="0"/>
                </a:lnTo>
                <a:lnTo>
                  <a:pt x="4346774" y="6413456"/>
                </a:lnTo>
                <a:lnTo>
                  <a:pt x="0" y="6413456"/>
                </a:lnTo>
                <a:lnTo>
                  <a:pt x="0" y="0"/>
                </a:lnTo>
                <a:close/>
              </a:path>
            </a:pathLst>
          </a:custGeom>
          <a:blipFill>
            <a:blip r:embed="rId4">
              <a:alphaModFix amt="97000"/>
            </a:blip>
            <a:stretch>
              <a:fillRect/>
            </a:stretch>
          </a:blipFill>
        </p:spPr>
        <p:txBody>
          <a:bodyPr/>
          <a:lstStyle/>
          <a:p>
            <a:endParaRPr lang="en-US"/>
          </a:p>
        </p:txBody>
      </p:sp>
      <p:sp>
        <p:nvSpPr>
          <p:cNvPr id="8" name="Freeform 8"/>
          <p:cNvSpPr/>
          <p:nvPr/>
        </p:nvSpPr>
        <p:spPr>
          <a:xfrm>
            <a:off x="12582452" y="3589707"/>
            <a:ext cx="4428476" cy="6394566"/>
          </a:xfrm>
          <a:custGeom>
            <a:avLst/>
            <a:gdLst/>
            <a:ahLst/>
            <a:cxnLst/>
            <a:rect l="l" t="t" r="r" b="b"/>
            <a:pathLst>
              <a:path w="4428476" h="6394566">
                <a:moveTo>
                  <a:pt x="0" y="0"/>
                </a:moveTo>
                <a:lnTo>
                  <a:pt x="4428475" y="0"/>
                </a:lnTo>
                <a:lnTo>
                  <a:pt x="4428475" y="6394566"/>
                </a:lnTo>
                <a:lnTo>
                  <a:pt x="0" y="6394566"/>
                </a:lnTo>
                <a:lnTo>
                  <a:pt x="0" y="0"/>
                </a:lnTo>
                <a:close/>
              </a:path>
            </a:pathLst>
          </a:custGeom>
          <a:blipFill>
            <a:blip r:embed="rId5"/>
            <a:stretch>
              <a:fillRect/>
            </a:stretch>
          </a:blipFill>
        </p:spPr>
        <p:txBody>
          <a:bodyPr/>
          <a:lstStyle/>
          <a:p>
            <a:endParaRPr lang="en-US"/>
          </a:p>
        </p:txBody>
      </p:sp>
      <p:sp>
        <p:nvSpPr>
          <p:cNvPr id="9" name="TextBox 9"/>
          <p:cNvSpPr txBox="1"/>
          <p:nvPr/>
        </p:nvSpPr>
        <p:spPr>
          <a:xfrm>
            <a:off x="605963" y="2077379"/>
            <a:ext cx="9088966" cy="5982500"/>
          </a:xfrm>
          <a:prstGeom prst="rect">
            <a:avLst/>
          </a:prstGeom>
        </p:spPr>
        <p:txBody>
          <a:bodyPr lIns="0" tIns="0" rIns="0" bIns="0" rtlCol="0" anchor="t">
            <a:spAutoFit/>
          </a:bodyPr>
          <a:lstStyle/>
          <a:p>
            <a:pPr algn="just">
              <a:lnSpc>
                <a:spcPts val="6780"/>
              </a:lnSpc>
            </a:pPr>
            <a:r>
              <a:rPr lang="en-US" sz="4843">
                <a:solidFill>
                  <a:srgbClr val="394D57"/>
                </a:solidFill>
                <a:latin typeface="Roboto Condensed"/>
              </a:rPr>
              <a:t>Giữa xã hội mà cái xấu, các ác tác yêu, tác quái, Nguyễn Dữ vẫn nhìn rõ những phẩm giá đầy tình yêu thương, cái chân, cái thiện vĩnh hằng trong dân chúng và ông đã miêu tả với tất cả tấm lòng đẹp đẽ nhất của mình.</a:t>
            </a:r>
          </a:p>
          <a:p>
            <a:pPr algn="just">
              <a:lnSpc>
                <a:spcPts val="6780"/>
              </a:lnSpc>
            </a:pPr>
            <a:endParaRPr lang="en-US" sz="4843">
              <a:solidFill>
                <a:srgbClr val="394D57"/>
              </a:solidFill>
              <a:latin typeface="Roboto Condensed"/>
            </a:endParaRPr>
          </a:p>
        </p:txBody>
      </p:sp>
      <p:sp>
        <p:nvSpPr>
          <p:cNvPr id="10" name="TextBox 10"/>
          <p:cNvSpPr txBox="1"/>
          <p:nvPr/>
        </p:nvSpPr>
        <p:spPr>
          <a:xfrm>
            <a:off x="2164073" y="556813"/>
            <a:ext cx="9088966" cy="839000"/>
          </a:xfrm>
          <a:prstGeom prst="rect">
            <a:avLst/>
          </a:prstGeom>
        </p:spPr>
        <p:txBody>
          <a:bodyPr lIns="0" tIns="0" rIns="0" bIns="0" rtlCol="0" anchor="t">
            <a:spAutoFit/>
          </a:bodyPr>
          <a:lstStyle/>
          <a:p>
            <a:pPr algn="just">
              <a:lnSpc>
                <a:spcPts val="6780"/>
              </a:lnSpc>
            </a:pPr>
            <a:r>
              <a:rPr lang="en-US" sz="4843">
                <a:solidFill>
                  <a:srgbClr val="394D57"/>
                </a:solidFill>
                <a:latin typeface="Roboto Condensed Bold"/>
              </a:rPr>
              <a:t>TRUYỀN KÌ MẠN LỤC </a:t>
            </a:r>
          </a:p>
        </p:txBody>
      </p:sp>
      <p:sp>
        <p:nvSpPr>
          <p:cNvPr id="11" name="Freeform 11"/>
          <p:cNvSpPr/>
          <p:nvPr/>
        </p:nvSpPr>
        <p:spPr>
          <a:xfrm>
            <a:off x="3937839" y="7816742"/>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6805" b="-26805"/>
            </a:stretch>
          </a:blipFill>
        </p:spPr>
        <p:txBody>
          <a:bodyPr/>
          <a:lstStyle/>
          <a:p>
            <a:endParaRPr lang="en-US"/>
          </a:p>
        </p:txBody>
      </p:sp>
      <p:grpSp>
        <p:nvGrpSpPr>
          <p:cNvPr id="3" name="Group 3"/>
          <p:cNvGrpSpPr/>
          <p:nvPr/>
        </p:nvGrpSpPr>
        <p:grpSpPr>
          <a:xfrm>
            <a:off x="-1307399" y="-496476"/>
            <a:ext cx="20221608" cy="11547311"/>
            <a:chOff x="0" y="0"/>
            <a:chExt cx="5569425" cy="3180354"/>
          </a:xfrm>
        </p:grpSpPr>
        <p:sp>
          <p:nvSpPr>
            <p:cNvPr id="4" name="Freeform 4"/>
            <p:cNvSpPr/>
            <p:nvPr/>
          </p:nvSpPr>
          <p:spPr>
            <a:xfrm>
              <a:off x="0" y="0"/>
              <a:ext cx="5569425" cy="3180355"/>
            </a:xfrm>
            <a:custGeom>
              <a:avLst/>
              <a:gdLst/>
              <a:ahLst/>
              <a:cxnLst/>
              <a:rect l="l" t="t" r="r" b="b"/>
              <a:pathLst>
                <a:path w="5569425" h="3180355">
                  <a:moveTo>
                    <a:pt x="19526" y="0"/>
                  </a:moveTo>
                  <a:lnTo>
                    <a:pt x="5549899" y="0"/>
                  </a:lnTo>
                  <a:cubicBezTo>
                    <a:pt x="5560683" y="0"/>
                    <a:pt x="5569425" y="8742"/>
                    <a:pt x="5569425" y="19526"/>
                  </a:cubicBezTo>
                  <a:lnTo>
                    <a:pt x="5569425" y="3160829"/>
                  </a:lnTo>
                  <a:cubicBezTo>
                    <a:pt x="5569425" y="3171613"/>
                    <a:pt x="5560683" y="3180355"/>
                    <a:pt x="5549899" y="3180355"/>
                  </a:cubicBezTo>
                  <a:lnTo>
                    <a:pt x="19526" y="3180355"/>
                  </a:lnTo>
                  <a:cubicBezTo>
                    <a:pt x="8742" y="3180355"/>
                    <a:pt x="0" y="3171613"/>
                    <a:pt x="0" y="3160829"/>
                  </a:cubicBezTo>
                  <a:lnTo>
                    <a:pt x="0" y="19526"/>
                  </a:lnTo>
                  <a:cubicBezTo>
                    <a:pt x="0" y="8742"/>
                    <a:pt x="8742" y="0"/>
                    <a:pt x="19526" y="0"/>
                  </a:cubicBezTo>
                  <a:close/>
                </a:path>
              </a:pathLst>
            </a:custGeom>
            <a:solidFill>
              <a:srgbClr val="FFFFFF">
                <a:alpha val="89804"/>
              </a:srgbClr>
            </a:solidFill>
          </p:spPr>
          <p:txBody>
            <a:bodyPr/>
            <a:lstStyle/>
            <a:p>
              <a:endParaRPr lang="en-US"/>
            </a:p>
          </p:txBody>
        </p:sp>
        <p:sp>
          <p:nvSpPr>
            <p:cNvPr id="5" name="TextBox 5"/>
            <p:cNvSpPr txBox="1"/>
            <p:nvPr/>
          </p:nvSpPr>
          <p:spPr>
            <a:xfrm>
              <a:off x="0" y="0"/>
              <a:ext cx="5569425" cy="3180354"/>
            </a:xfrm>
            <a:prstGeom prst="rect">
              <a:avLst/>
            </a:prstGeom>
          </p:spPr>
          <p:txBody>
            <a:bodyPr lIns="50800" tIns="50800" rIns="50800" bIns="50800" rtlCol="0" anchor="ctr"/>
            <a:lstStyle/>
            <a:p>
              <a:pPr algn="ctr">
                <a:lnSpc>
                  <a:spcPts val="2310"/>
                </a:lnSpc>
              </a:pPr>
              <a:endParaRPr/>
            </a:p>
          </p:txBody>
        </p:sp>
      </p:grpSp>
      <p:sp>
        <p:nvSpPr>
          <p:cNvPr id="6" name="TextBox 6"/>
          <p:cNvSpPr txBox="1"/>
          <p:nvPr/>
        </p:nvSpPr>
        <p:spPr>
          <a:xfrm>
            <a:off x="1288447" y="2154040"/>
            <a:ext cx="15935610" cy="6543840"/>
          </a:xfrm>
          <a:prstGeom prst="rect">
            <a:avLst/>
          </a:prstGeom>
        </p:spPr>
        <p:txBody>
          <a:bodyPr lIns="0" tIns="0" rIns="0" bIns="0" rtlCol="0" anchor="t">
            <a:spAutoFit/>
          </a:bodyPr>
          <a:lstStyle/>
          <a:p>
            <a:pPr algn="just">
              <a:lnSpc>
                <a:spcPts val="7340"/>
              </a:lnSpc>
            </a:pPr>
            <a:r>
              <a:rPr lang="en-US" sz="5243">
                <a:solidFill>
                  <a:srgbClr val="422C06"/>
                </a:solidFill>
                <a:latin typeface="#9Slide05 Braxton Regular"/>
              </a:rPr>
              <a:t>Truyện của ông hấp dẫn người đọc chính vì ông đã biểu đạt vừa táo bạo, vừa sâu sắc cả sự đam mê, lòng hân hoan, nỗi đau thương của cuộc sống con người. Nghệ thuật dựng truyện, xây dựng nhân vật của Nguyễn Dữ đã vượt xa các tác giả trước ông vốn ít chú trọng đến đời sống riêng tư, ít chú trọng đến tính cách nhân vật. Đó chính là giá trị to lớn của Truyền kì mạn lục, là đóng góp không nhỏ của Nguyễn Dữ vào quá trình phát triển của văn học nước nhà.</a:t>
            </a:r>
          </a:p>
        </p:txBody>
      </p:sp>
      <p:sp>
        <p:nvSpPr>
          <p:cNvPr id="7" name="Freeform 7"/>
          <p:cNvSpPr/>
          <p:nvPr/>
        </p:nvSpPr>
        <p:spPr>
          <a:xfrm>
            <a:off x="1028700" y="574517"/>
            <a:ext cx="1807269" cy="1287679"/>
          </a:xfrm>
          <a:custGeom>
            <a:avLst/>
            <a:gdLst/>
            <a:ahLst/>
            <a:cxnLst/>
            <a:rect l="l" t="t" r="r" b="b"/>
            <a:pathLst>
              <a:path w="1807269" h="1287679">
                <a:moveTo>
                  <a:pt x="0" y="0"/>
                </a:moveTo>
                <a:lnTo>
                  <a:pt x="1807269" y="0"/>
                </a:lnTo>
                <a:lnTo>
                  <a:pt x="1807269" y="1287680"/>
                </a:lnTo>
                <a:lnTo>
                  <a:pt x="0" y="12876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5907873" y="4740308"/>
            <a:ext cx="2632368" cy="5546692"/>
          </a:xfrm>
          <a:custGeom>
            <a:avLst/>
            <a:gdLst/>
            <a:ahLst/>
            <a:cxnLst/>
            <a:rect l="l" t="t" r="r" b="b"/>
            <a:pathLst>
              <a:path w="2632368" h="5546692">
                <a:moveTo>
                  <a:pt x="0" y="0"/>
                </a:moveTo>
                <a:lnTo>
                  <a:pt x="2632368" y="0"/>
                </a:lnTo>
                <a:lnTo>
                  <a:pt x="2632368" y="5546692"/>
                </a:lnTo>
                <a:lnTo>
                  <a:pt x="0" y="5546692"/>
                </a:lnTo>
                <a:lnTo>
                  <a:pt x="0" y="0"/>
                </a:lnTo>
                <a:close/>
              </a:path>
            </a:pathLst>
          </a:custGeom>
          <a:blipFill>
            <a:blip r:embed="rId5"/>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389658" y="3120314"/>
            <a:ext cx="9521577" cy="3698577"/>
            <a:chOff x="0" y="0"/>
            <a:chExt cx="2622428" cy="1018660"/>
          </a:xfrm>
        </p:grpSpPr>
        <p:sp>
          <p:nvSpPr>
            <p:cNvPr id="4" name="Freeform 4"/>
            <p:cNvSpPr/>
            <p:nvPr/>
          </p:nvSpPr>
          <p:spPr>
            <a:xfrm>
              <a:off x="0" y="0"/>
              <a:ext cx="2622428" cy="1018660"/>
            </a:xfrm>
            <a:custGeom>
              <a:avLst/>
              <a:gdLst/>
              <a:ahLst/>
              <a:cxnLst/>
              <a:rect l="l" t="t" r="r" b="b"/>
              <a:pathLst>
                <a:path w="2622428" h="1018660">
                  <a:moveTo>
                    <a:pt x="41468" y="0"/>
                  </a:moveTo>
                  <a:lnTo>
                    <a:pt x="2580960" y="0"/>
                  </a:lnTo>
                  <a:cubicBezTo>
                    <a:pt x="2603862" y="0"/>
                    <a:pt x="2622428" y="18566"/>
                    <a:pt x="2622428" y="41468"/>
                  </a:cubicBezTo>
                  <a:lnTo>
                    <a:pt x="2622428" y="977192"/>
                  </a:lnTo>
                  <a:cubicBezTo>
                    <a:pt x="2622428" y="988190"/>
                    <a:pt x="2618059" y="998738"/>
                    <a:pt x="2610282" y="1006514"/>
                  </a:cubicBezTo>
                  <a:cubicBezTo>
                    <a:pt x="2602506" y="1014291"/>
                    <a:pt x="2591958" y="1018660"/>
                    <a:pt x="2580960" y="1018660"/>
                  </a:cubicBezTo>
                  <a:lnTo>
                    <a:pt x="41468" y="1018660"/>
                  </a:lnTo>
                  <a:cubicBezTo>
                    <a:pt x="18566" y="1018660"/>
                    <a:pt x="0" y="1000094"/>
                    <a:pt x="0" y="977192"/>
                  </a:cubicBezTo>
                  <a:lnTo>
                    <a:pt x="0" y="41468"/>
                  </a:lnTo>
                  <a:cubicBezTo>
                    <a:pt x="0" y="30470"/>
                    <a:pt x="4369" y="19922"/>
                    <a:pt x="12146" y="12146"/>
                  </a:cubicBezTo>
                  <a:cubicBezTo>
                    <a:pt x="19922" y="4369"/>
                    <a:pt x="30470" y="0"/>
                    <a:pt x="41468" y="0"/>
                  </a:cubicBezTo>
                  <a:close/>
                </a:path>
              </a:pathLst>
            </a:custGeom>
            <a:solidFill>
              <a:srgbClr val="FFFDF5"/>
            </a:solidFill>
          </p:spPr>
          <p:txBody>
            <a:bodyPr/>
            <a:lstStyle/>
            <a:p>
              <a:endParaRPr lang="en-US"/>
            </a:p>
          </p:txBody>
        </p:sp>
        <p:sp>
          <p:nvSpPr>
            <p:cNvPr id="5" name="TextBox 5"/>
            <p:cNvSpPr txBox="1"/>
            <p:nvPr/>
          </p:nvSpPr>
          <p:spPr>
            <a:xfrm>
              <a:off x="0" y="0"/>
              <a:ext cx="2622428" cy="1018660"/>
            </a:xfrm>
            <a:prstGeom prst="rect">
              <a:avLst/>
            </a:prstGeom>
          </p:spPr>
          <p:txBody>
            <a:bodyPr lIns="50800" tIns="50800" rIns="50800" bIns="50800" rtlCol="0" anchor="ctr"/>
            <a:lstStyle/>
            <a:p>
              <a:pPr algn="ctr">
                <a:lnSpc>
                  <a:spcPts val="2310"/>
                </a:lnSpc>
              </a:pPr>
              <a:endParaRPr/>
            </a:p>
          </p:txBody>
        </p:sp>
      </p:grpSp>
      <p:sp>
        <p:nvSpPr>
          <p:cNvPr id="6" name="Freeform 6"/>
          <p:cNvSpPr/>
          <p:nvPr/>
        </p:nvSpPr>
        <p:spPr>
          <a:xfrm>
            <a:off x="1256804" y="7414587"/>
            <a:ext cx="9996236" cy="1499435"/>
          </a:xfrm>
          <a:custGeom>
            <a:avLst/>
            <a:gdLst/>
            <a:ahLst/>
            <a:cxnLst/>
            <a:rect l="l" t="t" r="r" b="b"/>
            <a:pathLst>
              <a:path w="9996236" h="1499435">
                <a:moveTo>
                  <a:pt x="0" y="0"/>
                </a:moveTo>
                <a:lnTo>
                  <a:pt x="9996235" y="0"/>
                </a:lnTo>
                <a:lnTo>
                  <a:pt x="9996235" y="1499435"/>
                </a:lnTo>
                <a:lnTo>
                  <a:pt x="0" y="14994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7" name="Group 7"/>
          <p:cNvGrpSpPr/>
          <p:nvPr/>
        </p:nvGrpSpPr>
        <p:grpSpPr>
          <a:xfrm>
            <a:off x="8171880" y="-638903"/>
            <a:ext cx="10543771" cy="11123807"/>
            <a:chOff x="0" y="0"/>
            <a:chExt cx="2077720" cy="2192020"/>
          </a:xfrm>
        </p:grpSpPr>
        <p:sp>
          <p:nvSpPr>
            <p:cNvPr id="8" name="Freeform 8"/>
            <p:cNvSpPr/>
            <p:nvPr/>
          </p:nvSpPr>
          <p:spPr>
            <a:xfrm>
              <a:off x="-7620" y="-2540"/>
              <a:ext cx="2085340" cy="2194560"/>
            </a:xfrm>
            <a:custGeom>
              <a:avLst/>
              <a:gdLst/>
              <a:ahLst/>
              <a:cxnLst/>
              <a:rect l="l" t="t" r="r" b="b"/>
              <a:pathLst>
                <a:path w="2085340" h="2194560">
                  <a:moveTo>
                    <a:pt x="2085340" y="394970"/>
                  </a:moveTo>
                  <a:cubicBezTo>
                    <a:pt x="2084070" y="394970"/>
                    <a:pt x="2082800" y="394970"/>
                    <a:pt x="2081530" y="393700"/>
                  </a:cubicBezTo>
                  <a:cubicBezTo>
                    <a:pt x="2075180" y="392430"/>
                    <a:pt x="2067560" y="393700"/>
                    <a:pt x="2063750" y="387350"/>
                  </a:cubicBezTo>
                  <a:cubicBezTo>
                    <a:pt x="2062480" y="384810"/>
                    <a:pt x="2058670" y="382270"/>
                    <a:pt x="2056130" y="381000"/>
                  </a:cubicBezTo>
                  <a:cubicBezTo>
                    <a:pt x="2051050" y="375920"/>
                    <a:pt x="2044700" y="370840"/>
                    <a:pt x="2038350" y="365760"/>
                  </a:cubicBezTo>
                  <a:lnTo>
                    <a:pt x="2026920" y="354330"/>
                  </a:lnTo>
                  <a:cubicBezTo>
                    <a:pt x="2025650" y="353060"/>
                    <a:pt x="2025650" y="351790"/>
                    <a:pt x="2025650" y="350520"/>
                  </a:cubicBezTo>
                  <a:cubicBezTo>
                    <a:pt x="2023110" y="347980"/>
                    <a:pt x="2019300" y="345440"/>
                    <a:pt x="2015490" y="345440"/>
                  </a:cubicBezTo>
                  <a:cubicBezTo>
                    <a:pt x="2009140" y="344170"/>
                    <a:pt x="2002790" y="344170"/>
                    <a:pt x="1996440" y="342900"/>
                  </a:cubicBezTo>
                  <a:lnTo>
                    <a:pt x="1991360" y="342900"/>
                  </a:lnTo>
                  <a:cubicBezTo>
                    <a:pt x="1985010" y="340360"/>
                    <a:pt x="1979930" y="339090"/>
                    <a:pt x="1973580" y="340360"/>
                  </a:cubicBezTo>
                  <a:cubicBezTo>
                    <a:pt x="1971040" y="340360"/>
                    <a:pt x="1968500" y="340360"/>
                    <a:pt x="1967230" y="337820"/>
                  </a:cubicBezTo>
                  <a:cubicBezTo>
                    <a:pt x="1965960" y="335280"/>
                    <a:pt x="1963420" y="334010"/>
                    <a:pt x="1962150" y="332740"/>
                  </a:cubicBezTo>
                  <a:cubicBezTo>
                    <a:pt x="1959610" y="330200"/>
                    <a:pt x="1955800" y="328930"/>
                    <a:pt x="1953260" y="327660"/>
                  </a:cubicBezTo>
                  <a:cubicBezTo>
                    <a:pt x="1948180" y="323850"/>
                    <a:pt x="1944370" y="320040"/>
                    <a:pt x="1938020" y="320040"/>
                  </a:cubicBezTo>
                  <a:cubicBezTo>
                    <a:pt x="1932940" y="320040"/>
                    <a:pt x="1927860" y="318770"/>
                    <a:pt x="1922780" y="317500"/>
                  </a:cubicBezTo>
                  <a:cubicBezTo>
                    <a:pt x="1921510" y="317500"/>
                    <a:pt x="1921510" y="317500"/>
                    <a:pt x="1921510" y="316230"/>
                  </a:cubicBezTo>
                  <a:cubicBezTo>
                    <a:pt x="1917700" y="311150"/>
                    <a:pt x="1911350" y="309880"/>
                    <a:pt x="1905000" y="309880"/>
                  </a:cubicBezTo>
                  <a:cubicBezTo>
                    <a:pt x="1902460" y="309880"/>
                    <a:pt x="1899920" y="308610"/>
                    <a:pt x="1899920" y="307340"/>
                  </a:cubicBezTo>
                  <a:cubicBezTo>
                    <a:pt x="1898650" y="303530"/>
                    <a:pt x="1896110" y="302260"/>
                    <a:pt x="1893570" y="302260"/>
                  </a:cubicBezTo>
                  <a:cubicBezTo>
                    <a:pt x="1889760" y="302260"/>
                    <a:pt x="1885950" y="300990"/>
                    <a:pt x="1883410" y="302260"/>
                  </a:cubicBezTo>
                  <a:cubicBezTo>
                    <a:pt x="1873250" y="306070"/>
                    <a:pt x="1865630" y="298450"/>
                    <a:pt x="1856740" y="297180"/>
                  </a:cubicBezTo>
                  <a:lnTo>
                    <a:pt x="1855470" y="295910"/>
                  </a:lnTo>
                  <a:cubicBezTo>
                    <a:pt x="1852930" y="289560"/>
                    <a:pt x="1846580" y="289560"/>
                    <a:pt x="1840230" y="288290"/>
                  </a:cubicBezTo>
                  <a:cubicBezTo>
                    <a:pt x="1840230" y="287020"/>
                    <a:pt x="1841500" y="287020"/>
                    <a:pt x="1841500" y="285750"/>
                  </a:cubicBezTo>
                  <a:cubicBezTo>
                    <a:pt x="1840230" y="285750"/>
                    <a:pt x="1838960" y="287020"/>
                    <a:pt x="1836420" y="287020"/>
                  </a:cubicBezTo>
                  <a:cubicBezTo>
                    <a:pt x="1835150" y="287020"/>
                    <a:pt x="1832610" y="288290"/>
                    <a:pt x="1831340" y="287020"/>
                  </a:cubicBezTo>
                  <a:cubicBezTo>
                    <a:pt x="1828800" y="283210"/>
                    <a:pt x="1824990" y="279400"/>
                    <a:pt x="1824990" y="275590"/>
                  </a:cubicBezTo>
                  <a:cubicBezTo>
                    <a:pt x="1824990" y="271780"/>
                    <a:pt x="1821180" y="271780"/>
                    <a:pt x="1819910" y="270510"/>
                  </a:cubicBezTo>
                  <a:lnTo>
                    <a:pt x="1817370" y="270510"/>
                  </a:lnTo>
                  <a:cubicBezTo>
                    <a:pt x="1812290" y="265430"/>
                    <a:pt x="1807210" y="264160"/>
                    <a:pt x="1800860" y="267970"/>
                  </a:cubicBezTo>
                  <a:cubicBezTo>
                    <a:pt x="1799590" y="264160"/>
                    <a:pt x="1802130" y="259080"/>
                    <a:pt x="1797050" y="257810"/>
                  </a:cubicBezTo>
                  <a:lnTo>
                    <a:pt x="1797050" y="256540"/>
                  </a:lnTo>
                  <a:cubicBezTo>
                    <a:pt x="1799590" y="250190"/>
                    <a:pt x="1795780" y="246380"/>
                    <a:pt x="1790700" y="243840"/>
                  </a:cubicBezTo>
                  <a:cubicBezTo>
                    <a:pt x="1786890" y="241300"/>
                    <a:pt x="1785620" y="238760"/>
                    <a:pt x="1785620" y="234950"/>
                  </a:cubicBezTo>
                  <a:lnTo>
                    <a:pt x="1785620" y="229870"/>
                  </a:lnTo>
                  <a:cubicBezTo>
                    <a:pt x="1780540" y="228600"/>
                    <a:pt x="1778000" y="223520"/>
                    <a:pt x="1775460" y="219710"/>
                  </a:cubicBezTo>
                  <a:cubicBezTo>
                    <a:pt x="1774190" y="214630"/>
                    <a:pt x="1771650" y="210820"/>
                    <a:pt x="1769110" y="207010"/>
                  </a:cubicBezTo>
                  <a:cubicBezTo>
                    <a:pt x="1766570" y="203200"/>
                    <a:pt x="1761490" y="200660"/>
                    <a:pt x="1761490" y="194310"/>
                  </a:cubicBezTo>
                  <a:cubicBezTo>
                    <a:pt x="1761490" y="190500"/>
                    <a:pt x="1760220" y="186690"/>
                    <a:pt x="1758950" y="182880"/>
                  </a:cubicBezTo>
                  <a:cubicBezTo>
                    <a:pt x="1756410" y="177800"/>
                    <a:pt x="1753870" y="173990"/>
                    <a:pt x="1750060" y="168910"/>
                  </a:cubicBezTo>
                  <a:cubicBezTo>
                    <a:pt x="1752600" y="165100"/>
                    <a:pt x="1755140" y="162560"/>
                    <a:pt x="1751330" y="158750"/>
                  </a:cubicBezTo>
                  <a:lnTo>
                    <a:pt x="1751330" y="156210"/>
                  </a:lnTo>
                  <a:cubicBezTo>
                    <a:pt x="1751330" y="154940"/>
                    <a:pt x="1750060" y="153670"/>
                    <a:pt x="1750060" y="152400"/>
                  </a:cubicBezTo>
                  <a:cubicBezTo>
                    <a:pt x="1748790" y="151130"/>
                    <a:pt x="1746250" y="149860"/>
                    <a:pt x="1744980" y="148590"/>
                  </a:cubicBezTo>
                  <a:cubicBezTo>
                    <a:pt x="1741170" y="144780"/>
                    <a:pt x="1738630" y="139700"/>
                    <a:pt x="1732280" y="142240"/>
                  </a:cubicBezTo>
                  <a:cubicBezTo>
                    <a:pt x="1729740" y="137160"/>
                    <a:pt x="1728470" y="132080"/>
                    <a:pt x="1727200" y="127000"/>
                  </a:cubicBezTo>
                  <a:cubicBezTo>
                    <a:pt x="1725930" y="123190"/>
                    <a:pt x="1724660" y="120650"/>
                    <a:pt x="1723390" y="116840"/>
                  </a:cubicBezTo>
                  <a:lnTo>
                    <a:pt x="1723390" y="115570"/>
                  </a:lnTo>
                  <a:cubicBezTo>
                    <a:pt x="1725930" y="110490"/>
                    <a:pt x="1722120" y="106680"/>
                    <a:pt x="1722120" y="102870"/>
                  </a:cubicBezTo>
                  <a:cubicBezTo>
                    <a:pt x="1722120" y="100330"/>
                    <a:pt x="1719580" y="97790"/>
                    <a:pt x="1718310" y="95250"/>
                  </a:cubicBezTo>
                  <a:cubicBezTo>
                    <a:pt x="1717040" y="91440"/>
                    <a:pt x="1713230" y="88900"/>
                    <a:pt x="1713230" y="85090"/>
                  </a:cubicBezTo>
                  <a:lnTo>
                    <a:pt x="1713230" y="64770"/>
                  </a:lnTo>
                  <a:cubicBezTo>
                    <a:pt x="1711960" y="57150"/>
                    <a:pt x="1709420" y="53340"/>
                    <a:pt x="1700530" y="52070"/>
                  </a:cubicBezTo>
                  <a:cubicBezTo>
                    <a:pt x="1699260" y="52070"/>
                    <a:pt x="1697990" y="52070"/>
                    <a:pt x="1697990" y="50800"/>
                  </a:cubicBezTo>
                  <a:cubicBezTo>
                    <a:pt x="1695450" y="46990"/>
                    <a:pt x="1691640" y="45720"/>
                    <a:pt x="1686560" y="44450"/>
                  </a:cubicBezTo>
                  <a:cubicBezTo>
                    <a:pt x="1682750" y="44450"/>
                    <a:pt x="1680210" y="44450"/>
                    <a:pt x="1677670" y="45720"/>
                  </a:cubicBezTo>
                  <a:cubicBezTo>
                    <a:pt x="1671320" y="49530"/>
                    <a:pt x="1664970" y="53340"/>
                    <a:pt x="1659890" y="58420"/>
                  </a:cubicBezTo>
                  <a:cubicBezTo>
                    <a:pt x="1653540" y="63500"/>
                    <a:pt x="1648460" y="67310"/>
                    <a:pt x="1640840" y="63500"/>
                  </a:cubicBezTo>
                  <a:lnTo>
                    <a:pt x="1638300" y="63500"/>
                  </a:lnTo>
                  <a:cubicBezTo>
                    <a:pt x="1635760" y="62230"/>
                    <a:pt x="1631950" y="60960"/>
                    <a:pt x="1629410" y="59690"/>
                  </a:cubicBezTo>
                  <a:cubicBezTo>
                    <a:pt x="1628140" y="60960"/>
                    <a:pt x="1626870" y="62230"/>
                    <a:pt x="1623060" y="60960"/>
                  </a:cubicBezTo>
                  <a:cubicBezTo>
                    <a:pt x="1615440" y="59690"/>
                    <a:pt x="1609090" y="58420"/>
                    <a:pt x="1602740" y="53340"/>
                  </a:cubicBezTo>
                  <a:cubicBezTo>
                    <a:pt x="1601470" y="52070"/>
                    <a:pt x="1598930" y="52070"/>
                    <a:pt x="1597660" y="52070"/>
                  </a:cubicBezTo>
                  <a:cubicBezTo>
                    <a:pt x="1592580" y="50800"/>
                    <a:pt x="1586230" y="49530"/>
                    <a:pt x="1579880" y="46990"/>
                  </a:cubicBezTo>
                  <a:cubicBezTo>
                    <a:pt x="1584960" y="43180"/>
                    <a:pt x="1583690" y="40640"/>
                    <a:pt x="1581150" y="38100"/>
                  </a:cubicBezTo>
                  <a:cubicBezTo>
                    <a:pt x="1577340" y="33020"/>
                    <a:pt x="1572260" y="33020"/>
                    <a:pt x="1568450" y="35560"/>
                  </a:cubicBezTo>
                  <a:cubicBezTo>
                    <a:pt x="1559560" y="39370"/>
                    <a:pt x="1550670" y="44450"/>
                    <a:pt x="1540510" y="48260"/>
                  </a:cubicBezTo>
                  <a:cubicBezTo>
                    <a:pt x="1536700" y="50800"/>
                    <a:pt x="1531620" y="52070"/>
                    <a:pt x="1526540" y="53340"/>
                  </a:cubicBezTo>
                  <a:cubicBezTo>
                    <a:pt x="1522730" y="54610"/>
                    <a:pt x="1518920" y="53340"/>
                    <a:pt x="1515110" y="54610"/>
                  </a:cubicBezTo>
                  <a:cubicBezTo>
                    <a:pt x="1511300" y="55880"/>
                    <a:pt x="1507490" y="57150"/>
                    <a:pt x="1502410" y="55880"/>
                  </a:cubicBezTo>
                  <a:cubicBezTo>
                    <a:pt x="1501140" y="55880"/>
                    <a:pt x="1498600" y="57150"/>
                    <a:pt x="1497330" y="57150"/>
                  </a:cubicBezTo>
                  <a:cubicBezTo>
                    <a:pt x="1494790" y="58420"/>
                    <a:pt x="1493520" y="59690"/>
                    <a:pt x="1490980" y="58420"/>
                  </a:cubicBezTo>
                  <a:cubicBezTo>
                    <a:pt x="1485900" y="58420"/>
                    <a:pt x="1483360" y="60960"/>
                    <a:pt x="1480820" y="63500"/>
                  </a:cubicBezTo>
                  <a:cubicBezTo>
                    <a:pt x="1478280" y="66040"/>
                    <a:pt x="1475740" y="71120"/>
                    <a:pt x="1473200" y="72390"/>
                  </a:cubicBezTo>
                  <a:cubicBezTo>
                    <a:pt x="1469390" y="73660"/>
                    <a:pt x="1466850" y="76200"/>
                    <a:pt x="1464310" y="78740"/>
                  </a:cubicBezTo>
                  <a:cubicBezTo>
                    <a:pt x="1461770" y="81280"/>
                    <a:pt x="1459230" y="82550"/>
                    <a:pt x="1456690" y="83820"/>
                  </a:cubicBezTo>
                  <a:cubicBezTo>
                    <a:pt x="1452880" y="86360"/>
                    <a:pt x="1449070" y="87630"/>
                    <a:pt x="1445260" y="90170"/>
                  </a:cubicBezTo>
                  <a:cubicBezTo>
                    <a:pt x="1441450" y="93980"/>
                    <a:pt x="1436370" y="96520"/>
                    <a:pt x="1431290" y="96520"/>
                  </a:cubicBezTo>
                  <a:cubicBezTo>
                    <a:pt x="1426210" y="97790"/>
                    <a:pt x="1419860" y="97790"/>
                    <a:pt x="1414780" y="101600"/>
                  </a:cubicBezTo>
                  <a:cubicBezTo>
                    <a:pt x="1414780" y="101600"/>
                    <a:pt x="1413510" y="102870"/>
                    <a:pt x="1412240" y="102870"/>
                  </a:cubicBezTo>
                  <a:cubicBezTo>
                    <a:pt x="1407160" y="102870"/>
                    <a:pt x="1402080" y="101600"/>
                    <a:pt x="1397000" y="101600"/>
                  </a:cubicBezTo>
                  <a:cubicBezTo>
                    <a:pt x="1393190" y="101600"/>
                    <a:pt x="1386840" y="100330"/>
                    <a:pt x="1384300" y="106680"/>
                  </a:cubicBezTo>
                  <a:cubicBezTo>
                    <a:pt x="1384300" y="106680"/>
                    <a:pt x="1383030" y="107950"/>
                    <a:pt x="1381760" y="107950"/>
                  </a:cubicBezTo>
                  <a:cubicBezTo>
                    <a:pt x="1377950" y="109220"/>
                    <a:pt x="1374140" y="111760"/>
                    <a:pt x="1370330" y="113030"/>
                  </a:cubicBezTo>
                  <a:cubicBezTo>
                    <a:pt x="1370330" y="115570"/>
                    <a:pt x="1366520" y="116840"/>
                    <a:pt x="1363980" y="116840"/>
                  </a:cubicBezTo>
                  <a:cubicBezTo>
                    <a:pt x="1352550" y="115570"/>
                    <a:pt x="1342390" y="115570"/>
                    <a:pt x="1330960" y="111760"/>
                  </a:cubicBezTo>
                  <a:cubicBezTo>
                    <a:pt x="1325880" y="110490"/>
                    <a:pt x="1320800" y="107950"/>
                    <a:pt x="1314450" y="105410"/>
                  </a:cubicBezTo>
                  <a:cubicBezTo>
                    <a:pt x="1313180" y="105410"/>
                    <a:pt x="1311910" y="104140"/>
                    <a:pt x="1310640" y="104140"/>
                  </a:cubicBezTo>
                  <a:cubicBezTo>
                    <a:pt x="1301750" y="104140"/>
                    <a:pt x="1292860" y="105410"/>
                    <a:pt x="1282700" y="105410"/>
                  </a:cubicBezTo>
                  <a:lnTo>
                    <a:pt x="1281430" y="105410"/>
                  </a:lnTo>
                  <a:cubicBezTo>
                    <a:pt x="1276350" y="102870"/>
                    <a:pt x="1270000" y="104140"/>
                    <a:pt x="1264920" y="107950"/>
                  </a:cubicBezTo>
                  <a:cubicBezTo>
                    <a:pt x="1263650" y="109220"/>
                    <a:pt x="1261110" y="110490"/>
                    <a:pt x="1259840" y="110490"/>
                  </a:cubicBezTo>
                  <a:cubicBezTo>
                    <a:pt x="1253490" y="109220"/>
                    <a:pt x="1248410" y="107950"/>
                    <a:pt x="1242060" y="106680"/>
                  </a:cubicBezTo>
                  <a:cubicBezTo>
                    <a:pt x="1235710" y="105410"/>
                    <a:pt x="1230630" y="104140"/>
                    <a:pt x="1224280" y="104140"/>
                  </a:cubicBezTo>
                  <a:cubicBezTo>
                    <a:pt x="1219200" y="104140"/>
                    <a:pt x="1214120" y="102870"/>
                    <a:pt x="1209040" y="100330"/>
                  </a:cubicBezTo>
                  <a:cubicBezTo>
                    <a:pt x="1203960" y="97790"/>
                    <a:pt x="1198880" y="96520"/>
                    <a:pt x="1193800" y="93980"/>
                  </a:cubicBezTo>
                  <a:cubicBezTo>
                    <a:pt x="1191260" y="92710"/>
                    <a:pt x="1187450" y="92710"/>
                    <a:pt x="1183640" y="91440"/>
                  </a:cubicBezTo>
                  <a:cubicBezTo>
                    <a:pt x="1183640" y="87630"/>
                    <a:pt x="1184910" y="85090"/>
                    <a:pt x="1184910" y="82550"/>
                  </a:cubicBezTo>
                  <a:cubicBezTo>
                    <a:pt x="1178560" y="85090"/>
                    <a:pt x="1174750" y="83820"/>
                    <a:pt x="1170940" y="81280"/>
                  </a:cubicBezTo>
                  <a:cubicBezTo>
                    <a:pt x="1168400" y="80010"/>
                    <a:pt x="1164590" y="80010"/>
                    <a:pt x="1162050" y="78740"/>
                  </a:cubicBezTo>
                  <a:lnTo>
                    <a:pt x="1158240" y="78740"/>
                  </a:lnTo>
                  <a:cubicBezTo>
                    <a:pt x="1153160" y="76200"/>
                    <a:pt x="1146810" y="76200"/>
                    <a:pt x="1140460" y="76200"/>
                  </a:cubicBezTo>
                  <a:cubicBezTo>
                    <a:pt x="1132840" y="76200"/>
                    <a:pt x="1123950" y="74930"/>
                    <a:pt x="1116330" y="69850"/>
                  </a:cubicBezTo>
                  <a:cubicBezTo>
                    <a:pt x="1109980" y="66040"/>
                    <a:pt x="1102360" y="63500"/>
                    <a:pt x="1094740" y="64770"/>
                  </a:cubicBezTo>
                  <a:cubicBezTo>
                    <a:pt x="1090930" y="66040"/>
                    <a:pt x="1087120" y="68580"/>
                    <a:pt x="1083310" y="69850"/>
                  </a:cubicBezTo>
                  <a:cubicBezTo>
                    <a:pt x="1076960" y="72390"/>
                    <a:pt x="1071880" y="77470"/>
                    <a:pt x="1065530" y="80010"/>
                  </a:cubicBezTo>
                  <a:cubicBezTo>
                    <a:pt x="1059180" y="82550"/>
                    <a:pt x="1051560" y="85090"/>
                    <a:pt x="1043940" y="87630"/>
                  </a:cubicBezTo>
                  <a:cubicBezTo>
                    <a:pt x="1040130" y="88900"/>
                    <a:pt x="1036320" y="91440"/>
                    <a:pt x="1032510" y="92710"/>
                  </a:cubicBezTo>
                  <a:cubicBezTo>
                    <a:pt x="1026160" y="95250"/>
                    <a:pt x="1021080" y="96520"/>
                    <a:pt x="1014730" y="99060"/>
                  </a:cubicBezTo>
                  <a:cubicBezTo>
                    <a:pt x="1010920" y="100330"/>
                    <a:pt x="1005840" y="104140"/>
                    <a:pt x="1002030" y="105410"/>
                  </a:cubicBezTo>
                  <a:cubicBezTo>
                    <a:pt x="994410" y="107950"/>
                    <a:pt x="986790" y="111760"/>
                    <a:pt x="977900" y="113030"/>
                  </a:cubicBezTo>
                  <a:cubicBezTo>
                    <a:pt x="974090" y="114300"/>
                    <a:pt x="972820" y="116840"/>
                    <a:pt x="970280" y="118110"/>
                  </a:cubicBezTo>
                  <a:lnTo>
                    <a:pt x="958850" y="121920"/>
                  </a:lnTo>
                  <a:cubicBezTo>
                    <a:pt x="951230" y="124460"/>
                    <a:pt x="944880" y="127000"/>
                    <a:pt x="937260" y="128270"/>
                  </a:cubicBezTo>
                  <a:cubicBezTo>
                    <a:pt x="933450" y="129540"/>
                    <a:pt x="928370" y="130810"/>
                    <a:pt x="924560" y="132080"/>
                  </a:cubicBezTo>
                  <a:cubicBezTo>
                    <a:pt x="923290" y="132080"/>
                    <a:pt x="923290" y="133350"/>
                    <a:pt x="922020" y="133350"/>
                  </a:cubicBezTo>
                  <a:cubicBezTo>
                    <a:pt x="919480" y="135890"/>
                    <a:pt x="916940" y="138430"/>
                    <a:pt x="913130" y="139700"/>
                  </a:cubicBezTo>
                  <a:cubicBezTo>
                    <a:pt x="906780" y="142240"/>
                    <a:pt x="900430" y="144780"/>
                    <a:pt x="894080" y="146050"/>
                  </a:cubicBezTo>
                  <a:cubicBezTo>
                    <a:pt x="891540" y="147320"/>
                    <a:pt x="887730" y="147320"/>
                    <a:pt x="885190" y="147320"/>
                  </a:cubicBezTo>
                  <a:cubicBezTo>
                    <a:pt x="877570" y="148590"/>
                    <a:pt x="869950" y="152400"/>
                    <a:pt x="862330" y="154940"/>
                  </a:cubicBezTo>
                  <a:cubicBezTo>
                    <a:pt x="855980" y="157480"/>
                    <a:pt x="849630" y="158750"/>
                    <a:pt x="844550" y="161290"/>
                  </a:cubicBezTo>
                  <a:cubicBezTo>
                    <a:pt x="836930" y="163830"/>
                    <a:pt x="829310" y="166370"/>
                    <a:pt x="825500" y="173990"/>
                  </a:cubicBezTo>
                  <a:cubicBezTo>
                    <a:pt x="825500" y="175260"/>
                    <a:pt x="822960" y="175260"/>
                    <a:pt x="822960" y="175260"/>
                  </a:cubicBezTo>
                  <a:cubicBezTo>
                    <a:pt x="819150" y="176530"/>
                    <a:pt x="814070" y="177800"/>
                    <a:pt x="810260" y="179070"/>
                  </a:cubicBezTo>
                  <a:cubicBezTo>
                    <a:pt x="808990" y="180340"/>
                    <a:pt x="807720" y="179070"/>
                    <a:pt x="807720" y="177800"/>
                  </a:cubicBezTo>
                  <a:cubicBezTo>
                    <a:pt x="806450" y="172720"/>
                    <a:pt x="806450" y="166370"/>
                    <a:pt x="798830" y="163830"/>
                  </a:cubicBezTo>
                  <a:lnTo>
                    <a:pt x="797560" y="162560"/>
                  </a:lnTo>
                  <a:cubicBezTo>
                    <a:pt x="797560" y="156210"/>
                    <a:pt x="792480" y="153670"/>
                    <a:pt x="787400" y="151130"/>
                  </a:cubicBezTo>
                  <a:cubicBezTo>
                    <a:pt x="782320" y="148590"/>
                    <a:pt x="778510" y="147320"/>
                    <a:pt x="774700" y="142240"/>
                  </a:cubicBezTo>
                  <a:cubicBezTo>
                    <a:pt x="772160" y="138430"/>
                    <a:pt x="767080" y="135890"/>
                    <a:pt x="763270" y="132080"/>
                  </a:cubicBezTo>
                  <a:cubicBezTo>
                    <a:pt x="759460" y="129540"/>
                    <a:pt x="754380" y="128270"/>
                    <a:pt x="751840" y="123190"/>
                  </a:cubicBezTo>
                  <a:cubicBezTo>
                    <a:pt x="750570" y="120650"/>
                    <a:pt x="748030" y="119380"/>
                    <a:pt x="745490" y="116840"/>
                  </a:cubicBezTo>
                  <a:cubicBezTo>
                    <a:pt x="746760" y="116840"/>
                    <a:pt x="744220" y="116840"/>
                    <a:pt x="742950" y="115570"/>
                  </a:cubicBezTo>
                  <a:cubicBezTo>
                    <a:pt x="741680" y="114300"/>
                    <a:pt x="740410" y="114300"/>
                    <a:pt x="739140" y="113030"/>
                  </a:cubicBezTo>
                  <a:cubicBezTo>
                    <a:pt x="737870" y="110490"/>
                    <a:pt x="736600" y="107950"/>
                    <a:pt x="732790" y="107950"/>
                  </a:cubicBezTo>
                  <a:cubicBezTo>
                    <a:pt x="731520" y="107950"/>
                    <a:pt x="730250" y="106680"/>
                    <a:pt x="728980" y="105410"/>
                  </a:cubicBezTo>
                  <a:cubicBezTo>
                    <a:pt x="727710" y="105410"/>
                    <a:pt x="726440" y="104140"/>
                    <a:pt x="723900" y="104140"/>
                  </a:cubicBezTo>
                  <a:lnTo>
                    <a:pt x="708660" y="96520"/>
                  </a:lnTo>
                  <a:cubicBezTo>
                    <a:pt x="704850" y="93980"/>
                    <a:pt x="701040" y="90170"/>
                    <a:pt x="695960" y="88900"/>
                  </a:cubicBezTo>
                  <a:cubicBezTo>
                    <a:pt x="688340" y="86360"/>
                    <a:pt x="681990" y="82550"/>
                    <a:pt x="676910" y="76200"/>
                  </a:cubicBezTo>
                  <a:cubicBezTo>
                    <a:pt x="671830" y="69850"/>
                    <a:pt x="665480" y="66040"/>
                    <a:pt x="657860" y="62230"/>
                  </a:cubicBezTo>
                  <a:cubicBezTo>
                    <a:pt x="654050" y="59690"/>
                    <a:pt x="650240" y="58420"/>
                    <a:pt x="647700" y="57150"/>
                  </a:cubicBezTo>
                  <a:cubicBezTo>
                    <a:pt x="642620" y="53340"/>
                    <a:pt x="636270" y="50800"/>
                    <a:pt x="629920" y="48260"/>
                  </a:cubicBezTo>
                  <a:cubicBezTo>
                    <a:pt x="632460" y="44450"/>
                    <a:pt x="631190" y="44450"/>
                    <a:pt x="628650" y="43180"/>
                  </a:cubicBezTo>
                  <a:cubicBezTo>
                    <a:pt x="626110" y="41910"/>
                    <a:pt x="623570" y="41910"/>
                    <a:pt x="622300" y="40640"/>
                  </a:cubicBezTo>
                  <a:cubicBezTo>
                    <a:pt x="621030" y="36830"/>
                    <a:pt x="617220" y="36830"/>
                    <a:pt x="614680" y="34290"/>
                  </a:cubicBezTo>
                  <a:cubicBezTo>
                    <a:pt x="610870" y="30480"/>
                    <a:pt x="605790" y="26670"/>
                    <a:pt x="601980" y="22860"/>
                  </a:cubicBezTo>
                  <a:cubicBezTo>
                    <a:pt x="600710" y="21590"/>
                    <a:pt x="599440" y="20320"/>
                    <a:pt x="598170" y="20320"/>
                  </a:cubicBezTo>
                  <a:cubicBezTo>
                    <a:pt x="588010" y="19050"/>
                    <a:pt x="580390" y="12700"/>
                    <a:pt x="571500" y="8890"/>
                  </a:cubicBezTo>
                  <a:cubicBezTo>
                    <a:pt x="570230" y="7620"/>
                    <a:pt x="567690" y="6350"/>
                    <a:pt x="566420" y="6350"/>
                  </a:cubicBezTo>
                  <a:cubicBezTo>
                    <a:pt x="561340" y="6350"/>
                    <a:pt x="556260" y="7620"/>
                    <a:pt x="549910" y="7620"/>
                  </a:cubicBezTo>
                  <a:cubicBezTo>
                    <a:pt x="544830" y="7620"/>
                    <a:pt x="538480" y="6350"/>
                    <a:pt x="533400" y="5080"/>
                  </a:cubicBezTo>
                  <a:cubicBezTo>
                    <a:pt x="528320" y="3810"/>
                    <a:pt x="523240" y="3810"/>
                    <a:pt x="518160" y="1270"/>
                  </a:cubicBezTo>
                  <a:cubicBezTo>
                    <a:pt x="513080" y="0"/>
                    <a:pt x="509270" y="2540"/>
                    <a:pt x="505460" y="1270"/>
                  </a:cubicBezTo>
                  <a:cubicBezTo>
                    <a:pt x="502920" y="2540"/>
                    <a:pt x="496570" y="5080"/>
                    <a:pt x="492760" y="7620"/>
                  </a:cubicBezTo>
                  <a:cubicBezTo>
                    <a:pt x="487680" y="10160"/>
                    <a:pt x="482600" y="13970"/>
                    <a:pt x="477520" y="17780"/>
                  </a:cubicBezTo>
                  <a:cubicBezTo>
                    <a:pt x="471170" y="21590"/>
                    <a:pt x="463550" y="25400"/>
                    <a:pt x="455930" y="29210"/>
                  </a:cubicBezTo>
                  <a:cubicBezTo>
                    <a:pt x="454660" y="30480"/>
                    <a:pt x="452120" y="30480"/>
                    <a:pt x="449580" y="29210"/>
                  </a:cubicBezTo>
                  <a:cubicBezTo>
                    <a:pt x="447040" y="27940"/>
                    <a:pt x="444500" y="29210"/>
                    <a:pt x="441960" y="30480"/>
                  </a:cubicBezTo>
                  <a:cubicBezTo>
                    <a:pt x="438150" y="33020"/>
                    <a:pt x="433070" y="34290"/>
                    <a:pt x="429260" y="36830"/>
                  </a:cubicBezTo>
                  <a:cubicBezTo>
                    <a:pt x="422910" y="41910"/>
                    <a:pt x="416560" y="48260"/>
                    <a:pt x="407670" y="49530"/>
                  </a:cubicBezTo>
                  <a:cubicBezTo>
                    <a:pt x="402590" y="49530"/>
                    <a:pt x="397510" y="53340"/>
                    <a:pt x="392430" y="53340"/>
                  </a:cubicBezTo>
                  <a:cubicBezTo>
                    <a:pt x="388620" y="53340"/>
                    <a:pt x="386080" y="53340"/>
                    <a:pt x="382270" y="54610"/>
                  </a:cubicBezTo>
                  <a:cubicBezTo>
                    <a:pt x="377190" y="55880"/>
                    <a:pt x="372110" y="58420"/>
                    <a:pt x="365760" y="58420"/>
                  </a:cubicBezTo>
                  <a:cubicBezTo>
                    <a:pt x="358140" y="58420"/>
                    <a:pt x="351790" y="62230"/>
                    <a:pt x="344170" y="64770"/>
                  </a:cubicBezTo>
                  <a:cubicBezTo>
                    <a:pt x="336550" y="68580"/>
                    <a:pt x="330200" y="72390"/>
                    <a:pt x="322580" y="76200"/>
                  </a:cubicBezTo>
                  <a:cubicBezTo>
                    <a:pt x="317500" y="78740"/>
                    <a:pt x="312420" y="78740"/>
                    <a:pt x="306070" y="77470"/>
                  </a:cubicBezTo>
                  <a:cubicBezTo>
                    <a:pt x="302260" y="77470"/>
                    <a:pt x="299720" y="76200"/>
                    <a:pt x="297180" y="78740"/>
                  </a:cubicBezTo>
                  <a:lnTo>
                    <a:pt x="285750" y="86360"/>
                  </a:lnTo>
                  <a:cubicBezTo>
                    <a:pt x="280670" y="90170"/>
                    <a:pt x="276860" y="95250"/>
                    <a:pt x="273050" y="99060"/>
                  </a:cubicBezTo>
                  <a:cubicBezTo>
                    <a:pt x="267970" y="105410"/>
                    <a:pt x="265430" y="113030"/>
                    <a:pt x="257810" y="116840"/>
                  </a:cubicBezTo>
                  <a:cubicBezTo>
                    <a:pt x="256540" y="118110"/>
                    <a:pt x="255270" y="120650"/>
                    <a:pt x="254000" y="123190"/>
                  </a:cubicBezTo>
                  <a:cubicBezTo>
                    <a:pt x="252730" y="124460"/>
                    <a:pt x="252730" y="125730"/>
                    <a:pt x="251460" y="127000"/>
                  </a:cubicBezTo>
                  <a:cubicBezTo>
                    <a:pt x="247650" y="130810"/>
                    <a:pt x="243840" y="134620"/>
                    <a:pt x="241300" y="139700"/>
                  </a:cubicBezTo>
                  <a:cubicBezTo>
                    <a:pt x="238760" y="144780"/>
                    <a:pt x="232410" y="146050"/>
                    <a:pt x="229870" y="149860"/>
                  </a:cubicBezTo>
                  <a:cubicBezTo>
                    <a:pt x="226060" y="154940"/>
                    <a:pt x="218440" y="157480"/>
                    <a:pt x="213360" y="160020"/>
                  </a:cubicBezTo>
                  <a:cubicBezTo>
                    <a:pt x="205740" y="163830"/>
                    <a:pt x="199390" y="168910"/>
                    <a:pt x="195580" y="176530"/>
                  </a:cubicBezTo>
                  <a:cubicBezTo>
                    <a:pt x="195580" y="177800"/>
                    <a:pt x="195580" y="177800"/>
                    <a:pt x="194310" y="179070"/>
                  </a:cubicBezTo>
                  <a:cubicBezTo>
                    <a:pt x="185420" y="184150"/>
                    <a:pt x="176530" y="187960"/>
                    <a:pt x="167640" y="193040"/>
                  </a:cubicBezTo>
                  <a:cubicBezTo>
                    <a:pt x="161290" y="196850"/>
                    <a:pt x="153670" y="196850"/>
                    <a:pt x="147320" y="201930"/>
                  </a:cubicBezTo>
                  <a:cubicBezTo>
                    <a:pt x="144780" y="204470"/>
                    <a:pt x="140970" y="205740"/>
                    <a:pt x="137160" y="207010"/>
                  </a:cubicBezTo>
                  <a:cubicBezTo>
                    <a:pt x="129540" y="210820"/>
                    <a:pt x="121920" y="212090"/>
                    <a:pt x="116840" y="218440"/>
                  </a:cubicBezTo>
                  <a:cubicBezTo>
                    <a:pt x="110490" y="226060"/>
                    <a:pt x="101600" y="228600"/>
                    <a:pt x="95250" y="233680"/>
                  </a:cubicBezTo>
                  <a:cubicBezTo>
                    <a:pt x="86360" y="240030"/>
                    <a:pt x="77470" y="246380"/>
                    <a:pt x="68580" y="254000"/>
                  </a:cubicBezTo>
                  <a:cubicBezTo>
                    <a:pt x="63500" y="256540"/>
                    <a:pt x="58420" y="257810"/>
                    <a:pt x="53340" y="255270"/>
                  </a:cubicBezTo>
                  <a:cubicBezTo>
                    <a:pt x="50800" y="254000"/>
                    <a:pt x="48260" y="252730"/>
                    <a:pt x="46990" y="254000"/>
                  </a:cubicBezTo>
                  <a:cubicBezTo>
                    <a:pt x="41910" y="257810"/>
                    <a:pt x="35560" y="259080"/>
                    <a:pt x="29210" y="260350"/>
                  </a:cubicBezTo>
                  <a:cubicBezTo>
                    <a:pt x="27940" y="260350"/>
                    <a:pt x="26670" y="261620"/>
                    <a:pt x="25400" y="261620"/>
                  </a:cubicBezTo>
                  <a:cubicBezTo>
                    <a:pt x="22860" y="407670"/>
                    <a:pt x="16510" y="554990"/>
                    <a:pt x="10160" y="701040"/>
                  </a:cubicBezTo>
                  <a:cubicBezTo>
                    <a:pt x="3810" y="858520"/>
                    <a:pt x="13970" y="995680"/>
                    <a:pt x="12700" y="1153160"/>
                  </a:cubicBezTo>
                  <a:cubicBezTo>
                    <a:pt x="11430" y="1311910"/>
                    <a:pt x="0" y="1487170"/>
                    <a:pt x="13970" y="1644650"/>
                  </a:cubicBezTo>
                  <a:cubicBezTo>
                    <a:pt x="26670" y="1800860"/>
                    <a:pt x="41910" y="1957070"/>
                    <a:pt x="54610" y="2113280"/>
                  </a:cubicBezTo>
                  <a:lnTo>
                    <a:pt x="55880" y="2113280"/>
                  </a:lnTo>
                  <a:cubicBezTo>
                    <a:pt x="60960" y="2112010"/>
                    <a:pt x="66040" y="2112010"/>
                    <a:pt x="72390" y="2112010"/>
                  </a:cubicBezTo>
                  <a:cubicBezTo>
                    <a:pt x="80010" y="2110740"/>
                    <a:pt x="86360" y="2108200"/>
                    <a:pt x="93980" y="2108200"/>
                  </a:cubicBezTo>
                  <a:cubicBezTo>
                    <a:pt x="102870" y="2108200"/>
                    <a:pt x="111760" y="2109470"/>
                    <a:pt x="120650" y="2109470"/>
                  </a:cubicBezTo>
                  <a:cubicBezTo>
                    <a:pt x="129540" y="2109470"/>
                    <a:pt x="138430" y="2110740"/>
                    <a:pt x="146050" y="2112010"/>
                  </a:cubicBezTo>
                  <a:cubicBezTo>
                    <a:pt x="153670" y="2113280"/>
                    <a:pt x="160020" y="2113280"/>
                    <a:pt x="166370" y="2109470"/>
                  </a:cubicBezTo>
                  <a:lnTo>
                    <a:pt x="167640" y="2109470"/>
                  </a:lnTo>
                  <a:cubicBezTo>
                    <a:pt x="175260" y="2108200"/>
                    <a:pt x="182880" y="2106930"/>
                    <a:pt x="191770" y="2105660"/>
                  </a:cubicBezTo>
                  <a:cubicBezTo>
                    <a:pt x="194310" y="2105660"/>
                    <a:pt x="198120" y="2105660"/>
                    <a:pt x="199390" y="2106930"/>
                  </a:cubicBezTo>
                  <a:cubicBezTo>
                    <a:pt x="204470" y="2112010"/>
                    <a:pt x="209550" y="2110740"/>
                    <a:pt x="215900" y="2109470"/>
                  </a:cubicBezTo>
                  <a:cubicBezTo>
                    <a:pt x="222250" y="2108200"/>
                    <a:pt x="226060" y="2109470"/>
                    <a:pt x="231140" y="2112010"/>
                  </a:cubicBezTo>
                  <a:cubicBezTo>
                    <a:pt x="233680" y="2113280"/>
                    <a:pt x="236220" y="2113280"/>
                    <a:pt x="238760" y="2113280"/>
                  </a:cubicBezTo>
                  <a:lnTo>
                    <a:pt x="255270" y="2113280"/>
                  </a:lnTo>
                  <a:cubicBezTo>
                    <a:pt x="259080" y="2113280"/>
                    <a:pt x="262890" y="2115820"/>
                    <a:pt x="266700" y="2115820"/>
                  </a:cubicBezTo>
                  <a:cubicBezTo>
                    <a:pt x="271780" y="2117090"/>
                    <a:pt x="278130" y="2117090"/>
                    <a:pt x="283210" y="2117090"/>
                  </a:cubicBezTo>
                  <a:cubicBezTo>
                    <a:pt x="285750" y="2117090"/>
                    <a:pt x="288290" y="2119630"/>
                    <a:pt x="289560" y="2120900"/>
                  </a:cubicBezTo>
                  <a:cubicBezTo>
                    <a:pt x="300990" y="2124710"/>
                    <a:pt x="311150" y="2122170"/>
                    <a:pt x="322580" y="2122170"/>
                  </a:cubicBezTo>
                  <a:cubicBezTo>
                    <a:pt x="325120" y="2122170"/>
                    <a:pt x="327660" y="2119630"/>
                    <a:pt x="330200" y="2119630"/>
                  </a:cubicBezTo>
                  <a:cubicBezTo>
                    <a:pt x="339090" y="2118360"/>
                    <a:pt x="346710" y="2119630"/>
                    <a:pt x="354330" y="2123440"/>
                  </a:cubicBezTo>
                  <a:cubicBezTo>
                    <a:pt x="358140" y="2124710"/>
                    <a:pt x="363220" y="2124710"/>
                    <a:pt x="368300" y="2124710"/>
                  </a:cubicBezTo>
                  <a:lnTo>
                    <a:pt x="372110" y="2124710"/>
                  </a:lnTo>
                  <a:cubicBezTo>
                    <a:pt x="377190" y="2125980"/>
                    <a:pt x="381000" y="2128520"/>
                    <a:pt x="386080" y="2127250"/>
                  </a:cubicBezTo>
                  <a:cubicBezTo>
                    <a:pt x="392430" y="2125980"/>
                    <a:pt x="398780" y="2125980"/>
                    <a:pt x="406400" y="2124710"/>
                  </a:cubicBezTo>
                  <a:cubicBezTo>
                    <a:pt x="412750" y="2123440"/>
                    <a:pt x="419100" y="2124710"/>
                    <a:pt x="425450" y="2125980"/>
                  </a:cubicBezTo>
                  <a:cubicBezTo>
                    <a:pt x="426720" y="2125980"/>
                    <a:pt x="427990" y="2127250"/>
                    <a:pt x="429260" y="2125980"/>
                  </a:cubicBezTo>
                  <a:cubicBezTo>
                    <a:pt x="435610" y="2124710"/>
                    <a:pt x="440690" y="2122170"/>
                    <a:pt x="447040" y="2123440"/>
                  </a:cubicBezTo>
                  <a:cubicBezTo>
                    <a:pt x="452120" y="2124710"/>
                    <a:pt x="455930" y="2125980"/>
                    <a:pt x="461010" y="2127250"/>
                  </a:cubicBezTo>
                  <a:cubicBezTo>
                    <a:pt x="466090" y="2128520"/>
                    <a:pt x="469900" y="2129790"/>
                    <a:pt x="474980" y="2131060"/>
                  </a:cubicBezTo>
                  <a:cubicBezTo>
                    <a:pt x="481330" y="2132330"/>
                    <a:pt x="487680" y="2132330"/>
                    <a:pt x="492760" y="2133600"/>
                  </a:cubicBezTo>
                  <a:cubicBezTo>
                    <a:pt x="499110" y="2134870"/>
                    <a:pt x="502920" y="2139950"/>
                    <a:pt x="509270" y="2139950"/>
                  </a:cubicBezTo>
                  <a:cubicBezTo>
                    <a:pt x="515620" y="2139950"/>
                    <a:pt x="520700" y="2143760"/>
                    <a:pt x="527050" y="2146300"/>
                  </a:cubicBezTo>
                  <a:cubicBezTo>
                    <a:pt x="529590" y="2147570"/>
                    <a:pt x="532130" y="2147570"/>
                    <a:pt x="535940" y="2148840"/>
                  </a:cubicBezTo>
                  <a:cubicBezTo>
                    <a:pt x="543560" y="2150110"/>
                    <a:pt x="549910" y="2150110"/>
                    <a:pt x="557530" y="2151380"/>
                  </a:cubicBezTo>
                  <a:cubicBezTo>
                    <a:pt x="563880" y="2152650"/>
                    <a:pt x="570230" y="2155190"/>
                    <a:pt x="576580" y="2153920"/>
                  </a:cubicBezTo>
                  <a:cubicBezTo>
                    <a:pt x="586740" y="2152650"/>
                    <a:pt x="594360" y="2155190"/>
                    <a:pt x="603250" y="2157730"/>
                  </a:cubicBezTo>
                  <a:cubicBezTo>
                    <a:pt x="609600" y="2159000"/>
                    <a:pt x="614680" y="2162810"/>
                    <a:pt x="621030" y="2162810"/>
                  </a:cubicBezTo>
                  <a:cubicBezTo>
                    <a:pt x="628650" y="2164080"/>
                    <a:pt x="636270" y="2165350"/>
                    <a:pt x="641350" y="2170430"/>
                  </a:cubicBezTo>
                  <a:cubicBezTo>
                    <a:pt x="642620" y="2169160"/>
                    <a:pt x="643890" y="2169160"/>
                    <a:pt x="643890" y="2169160"/>
                  </a:cubicBezTo>
                  <a:cubicBezTo>
                    <a:pt x="647700" y="2170430"/>
                    <a:pt x="652780" y="2170430"/>
                    <a:pt x="656590" y="2171700"/>
                  </a:cubicBezTo>
                  <a:cubicBezTo>
                    <a:pt x="664210" y="2172970"/>
                    <a:pt x="670560" y="2175510"/>
                    <a:pt x="676910" y="2176780"/>
                  </a:cubicBezTo>
                  <a:cubicBezTo>
                    <a:pt x="680720" y="2178050"/>
                    <a:pt x="684530" y="2178050"/>
                    <a:pt x="687070" y="2180590"/>
                  </a:cubicBezTo>
                  <a:cubicBezTo>
                    <a:pt x="690880" y="2183130"/>
                    <a:pt x="694690" y="2184400"/>
                    <a:pt x="698500" y="2183130"/>
                  </a:cubicBezTo>
                  <a:cubicBezTo>
                    <a:pt x="702310" y="2183130"/>
                    <a:pt x="704850" y="2181860"/>
                    <a:pt x="708660" y="2183130"/>
                  </a:cubicBezTo>
                  <a:cubicBezTo>
                    <a:pt x="716280" y="2184400"/>
                    <a:pt x="722630" y="2188210"/>
                    <a:pt x="730250" y="2189480"/>
                  </a:cubicBezTo>
                  <a:cubicBezTo>
                    <a:pt x="732790" y="2190750"/>
                    <a:pt x="736600" y="2190750"/>
                    <a:pt x="740410" y="2189480"/>
                  </a:cubicBezTo>
                  <a:cubicBezTo>
                    <a:pt x="750570" y="2186940"/>
                    <a:pt x="760730" y="2186940"/>
                    <a:pt x="770890" y="2189480"/>
                  </a:cubicBezTo>
                  <a:cubicBezTo>
                    <a:pt x="777240" y="2190750"/>
                    <a:pt x="784860" y="2194560"/>
                    <a:pt x="791210" y="2192020"/>
                  </a:cubicBezTo>
                  <a:cubicBezTo>
                    <a:pt x="796290" y="2190750"/>
                    <a:pt x="800100" y="2190750"/>
                    <a:pt x="803910" y="2190750"/>
                  </a:cubicBezTo>
                  <a:cubicBezTo>
                    <a:pt x="806450" y="2190750"/>
                    <a:pt x="808990" y="2192020"/>
                    <a:pt x="810260" y="2190750"/>
                  </a:cubicBezTo>
                  <a:cubicBezTo>
                    <a:pt x="816610" y="2184400"/>
                    <a:pt x="824230" y="2186940"/>
                    <a:pt x="831850" y="2186940"/>
                  </a:cubicBezTo>
                  <a:cubicBezTo>
                    <a:pt x="836930" y="2188210"/>
                    <a:pt x="843280" y="2188210"/>
                    <a:pt x="848360" y="2185670"/>
                  </a:cubicBezTo>
                  <a:lnTo>
                    <a:pt x="850900" y="2185670"/>
                  </a:lnTo>
                  <a:cubicBezTo>
                    <a:pt x="858520" y="2185670"/>
                    <a:pt x="866140" y="2186940"/>
                    <a:pt x="873760" y="2186940"/>
                  </a:cubicBezTo>
                  <a:lnTo>
                    <a:pt x="876300" y="2186940"/>
                  </a:lnTo>
                  <a:cubicBezTo>
                    <a:pt x="881380" y="2185670"/>
                    <a:pt x="885190" y="2183130"/>
                    <a:pt x="890270" y="2181860"/>
                  </a:cubicBezTo>
                  <a:cubicBezTo>
                    <a:pt x="897890" y="2179320"/>
                    <a:pt x="905510" y="2178050"/>
                    <a:pt x="913130" y="2176780"/>
                  </a:cubicBezTo>
                  <a:cubicBezTo>
                    <a:pt x="919480" y="2175510"/>
                    <a:pt x="924560" y="2176780"/>
                    <a:pt x="930910" y="2175510"/>
                  </a:cubicBezTo>
                  <a:cubicBezTo>
                    <a:pt x="932180" y="2175510"/>
                    <a:pt x="933450" y="2175510"/>
                    <a:pt x="934720" y="2174240"/>
                  </a:cubicBezTo>
                  <a:cubicBezTo>
                    <a:pt x="938530" y="2171700"/>
                    <a:pt x="944880" y="2174240"/>
                    <a:pt x="946150" y="2169160"/>
                  </a:cubicBezTo>
                  <a:lnTo>
                    <a:pt x="947420" y="2169160"/>
                  </a:lnTo>
                  <a:cubicBezTo>
                    <a:pt x="949960" y="2169160"/>
                    <a:pt x="953770" y="2169160"/>
                    <a:pt x="956310" y="2166620"/>
                  </a:cubicBezTo>
                  <a:cubicBezTo>
                    <a:pt x="961390" y="2162810"/>
                    <a:pt x="965200" y="2164080"/>
                    <a:pt x="970280" y="2165350"/>
                  </a:cubicBezTo>
                  <a:cubicBezTo>
                    <a:pt x="976630" y="2166620"/>
                    <a:pt x="982980" y="2167890"/>
                    <a:pt x="988060" y="2166620"/>
                  </a:cubicBezTo>
                  <a:cubicBezTo>
                    <a:pt x="994410" y="2165350"/>
                    <a:pt x="1002030" y="2162810"/>
                    <a:pt x="1008380" y="2161540"/>
                  </a:cubicBezTo>
                  <a:cubicBezTo>
                    <a:pt x="1009650" y="2161540"/>
                    <a:pt x="1010920" y="2160270"/>
                    <a:pt x="1012190" y="2159000"/>
                  </a:cubicBezTo>
                  <a:cubicBezTo>
                    <a:pt x="1016000" y="2156460"/>
                    <a:pt x="1018540" y="2152650"/>
                    <a:pt x="1022350" y="2150110"/>
                  </a:cubicBezTo>
                  <a:cubicBezTo>
                    <a:pt x="1022350" y="2150110"/>
                    <a:pt x="1023620" y="2148840"/>
                    <a:pt x="1024890" y="2148840"/>
                  </a:cubicBezTo>
                  <a:cubicBezTo>
                    <a:pt x="1031240" y="2151380"/>
                    <a:pt x="1033780" y="2145030"/>
                    <a:pt x="1037590" y="2142490"/>
                  </a:cubicBezTo>
                  <a:cubicBezTo>
                    <a:pt x="1042670" y="2139950"/>
                    <a:pt x="1045210" y="2132330"/>
                    <a:pt x="1052830" y="2133600"/>
                  </a:cubicBezTo>
                  <a:lnTo>
                    <a:pt x="1054100" y="2133600"/>
                  </a:lnTo>
                  <a:cubicBezTo>
                    <a:pt x="1059180" y="2131060"/>
                    <a:pt x="1064260" y="2127250"/>
                    <a:pt x="1068070" y="2124710"/>
                  </a:cubicBezTo>
                  <a:cubicBezTo>
                    <a:pt x="1069340" y="2123440"/>
                    <a:pt x="1070610" y="2122170"/>
                    <a:pt x="1070610" y="2120900"/>
                  </a:cubicBezTo>
                  <a:cubicBezTo>
                    <a:pt x="1071880" y="2119630"/>
                    <a:pt x="1073150" y="2117090"/>
                    <a:pt x="1075690" y="2115820"/>
                  </a:cubicBezTo>
                  <a:cubicBezTo>
                    <a:pt x="1084580" y="2109470"/>
                    <a:pt x="1093470" y="2104390"/>
                    <a:pt x="1102360" y="2098040"/>
                  </a:cubicBezTo>
                  <a:cubicBezTo>
                    <a:pt x="1106170" y="2095500"/>
                    <a:pt x="1112520" y="2092960"/>
                    <a:pt x="1112520" y="2085340"/>
                  </a:cubicBezTo>
                  <a:cubicBezTo>
                    <a:pt x="1112520" y="2077720"/>
                    <a:pt x="1120140" y="2075180"/>
                    <a:pt x="1125220" y="2072640"/>
                  </a:cubicBezTo>
                  <a:cubicBezTo>
                    <a:pt x="1129030" y="2070100"/>
                    <a:pt x="1134110" y="2070100"/>
                    <a:pt x="1139190" y="2068830"/>
                  </a:cubicBezTo>
                  <a:cubicBezTo>
                    <a:pt x="1141730" y="2068830"/>
                    <a:pt x="1143000" y="2067560"/>
                    <a:pt x="1145540" y="2067560"/>
                  </a:cubicBezTo>
                  <a:cubicBezTo>
                    <a:pt x="1148080" y="2067560"/>
                    <a:pt x="1150620" y="2067560"/>
                    <a:pt x="1151890" y="2065020"/>
                  </a:cubicBezTo>
                  <a:cubicBezTo>
                    <a:pt x="1153160" y="2063750"/>
                    <a:pt x="1154430" y="2063750"/>
                    <a:pt x="1155700" y="2062480"/>
                  </a:cubicBezTo>
                  <a:cubicBezTo>
                    <a:pt x="1158240" y="2061210"/>
                    <a:pt x="1160780" y="2059940"/>
                    <a:pt x="1162050" y="2058670"/>
                  </a:cubicBezTo>
                  <a:lnTo>
                    <a:pt x="1169670" y="2058670"/>
                  </a:lnTo>
                  <a:cubicBezTo>
                    <a:pt x="1174750" y="2061210"/>
                    <a:pt x="1178560" y="2063750"/>
                    <a:pt x="1182370" y="2065020"/>
                  </a:cubicBezTo>
                  <a:cubicBezTo>
                    <a:pt x="1182370" y="2065020"/>
                    <a:pt x="1183640" y="2063750"/>
                    <a:pt x="1184910" y="2063750"/>
                  </a:cubicBezTo>
                  <a:cubicBezTo>
                    <a:pt x="1182370" y="2062480"/>
                    <a:pt x="1181100" y="2061210"/>
                    <a:pt x="1178560" y="2059940"/>
                  </a:cubicBezTo>
                  <a:cubicBezTo>
                    <a:pt x="1178560" y="2057400"/>
                    <a:pt x="1178560" y="2056130"/>
                    <a:pt x="1179830" y="2053590"/>
                  </a:cubicBezTo>
                  <a:cubicBezTo>
                    <a:pt x="1182370" y="2054860"/>
                    <a:pt x="1186180" y="2056130"/>
                    <a:pt x="1184910" y="2051050"/>
                  </a:cubicBezTo>
                  <a:lnTo>
                    <a:pt x="1186180" y="2049780"/>
                  </a:lnTo>
                  <a:cubicBezTo>
                    <a:pt x="1188720" y="2047240"/>
                    <a:pt x="1191260" y="2044700"/>
                    <a:pt x="1195070" y="2045970"/>
                  </a:cubicBezTo>
                  <a:cubicBezTo>
                    <a:pt x="1195070" y="2045970"/>
                    <a:pt x="1196340" y="2044700"/>
                    <a:pt x="1197610" y="2044700"/>
                  </a:cubicBezTo>
                  <a:lnTo>
                    <a:pt x="1205230" y="2048510"/>
                  </a:lnTo>
                  <a:cubicBezTo>
                    <a:pt x="1205230" y="2047240"/>
                    <a:pt x="1205230" y="2045970"/>
                    <a:pt x="1203960" y="2045970"/>
                  </a:cubicBezTo>
                  <a:lnTo>
                    <a:pt x="1205230" y="2045970"/>
                  </a:lnTo>
                  <a:cubicBezTo>
                    <a:pt x="1206500" y="2047240"/>
                    <a:pt x="1207770" y="2047240"/>
                    <a:pt x="1210310" y="2048510"/>
                  </a:cubicBezTo>
                  <a:cubicBezTo>
                    <a:pt x="1210310" y="2045970"/>
                    <a:pt x="1216660" y="2042160"/>
                    <a:pt x="1217930" y="2043430"/>
                  </a:cubicBezTo>
                  <a:lnTo>
                    <a:pt x="1219200" y="2043430"/>
                  </a:lnTo>
                  <a:cubicBezTo>
                    <a:pt x="1220470" y="2047240"/>
                    <a:pt x="1223010" y="2049780"/>
                    <a:pt x="1224280" y="2053590"/>
                  </a:cubicBezTo>
                  <a:cubicBezTo>
                    <a:pt x="1226820" y="2052320"/>
                    <a:pt x="1229360" y="2049780"/>
                    <a:pt x="1231900" y="2048510"/>
                  </a:cubicBezTo>
                  <a:cubicBezTo>
                    <a:pt x="1233170" y="2051050"/>
                    <a:pt x="1233170" y="2053590"/>
                    <a:pt x="1234440" y="2057400"/>
                  </a:cubicBezTo>
                  <a:cubicBezTo>
                    <a:pt x="1236980" y="2054860"/>
                    <a:pt x="1238250" y="2053590"/>
                    <a:pt x="1238250" y="2052320"/>
                  </a:cubicBezTo>
                  <a:cubicBezTo>
                    <a:pt x="1242060" y="2053590"/>
                    <a:pt x="1245870" y="2053590"/>
                    <a:pt x="1248410" y="2054860"/>
                  </a:cubicBezTo>
                  <a:cubicBezTo>
                    <a:pt x="1252220" y="2057400"/>
                    <a:pt x="1256030" y="2057400"/>
                    <a:pt x="1259840" y="2056130"/>
                  </a:cubicBezTo>
                  <a:cubicBezTo>
                    <a:pt x="1262380" y="2054860"/>
                    <a:pt x="1263650" y="2053590"/>
                    <a:pt x="1266190" y="2052320"/>
                  </a:cubicBezTo>
                  <a:cubicBezTo>
                    <a:pt x="1267460" y="2054860"/>
                    <a:pt x="1268730" y="2056130"/>
                    <a:pt x="1271270" y="2057400"/>
                  </a:cubicBezTo>
                  <a:cubicBezTo>
                    <a:pt x="1270000" y="2057400"/>
                    <a:pt x="1268730" y="2058670"/>
                    <a:pt x="1267460" y="2058670"/>
                  </a:cubicBezTo>
                  <a:cubicBezTo>
                    <a:pt x="1264920" y="2059940"/>
                    <a:pt x="1263650" y="2061210"/>
                    <a:pt x="1262380" y="2063750"/>
                  </a:cubicBezTo>
                  <a:cubicBezTo>
                    <a:pt x="1261110" y="2066290"/>
                    <a:pt x="1261110" y="2068830"/>
                    <a:pt x="1258570" y="2070100"/>
                  </a:cubicBezTo>
                  <a:cubicBezTo>
                    <a:pt x="1256030" y="2071370"/>
                    <a:pt x="1256030" y="2068830"/>
                    <a:pt x="1253490" y="2068830"/>
                  </a:cubicBezTo>
                  <a:cubicBezTo>
                    <a:pt x="1256030" y="2067560"/>
                    <a:pt x="1257300" y="2067560"/>
                    <a:pt x="1258570" y="2067560"/>
                  </a:cubicBezTo>
                  <a:lnTo>
                    <a:pt x="1258570" y="2065020"/>
                  </a:lnTo>
                  <a:cubicBezTo>
                    <a:pt x="1250950" y="2067560"/>
                    <a:pt x="1243330" y="2063750"/>
                    <a:pt x="1234440" y="2065020"/>
                  </a:cubicBezTo>
                  <a:cubicBezTo>
                    <a:pt x="1239520" y="2067560"/>
                    <a:pt x="1244600" y="2068830"/>
                    <a:pt x="1249680" y="2070100"/>
                  </a:cubicBezTo>
                  <a:lnTo>
                    <a:pt x="1247140" y="2072640"/>
                  </a:lnTo>
                  <a:cubicBezTo>
                    <a:pt x="1249680" y="2073910"/>
                    <a:pt x="1252220" y="2073910"/>
                    <a:pt x="1254760" y="2073910"/>
                  </a:cubicBezTo>
                  <a:lnTo>
                    <a:pt x="1254760" y="2075180"/>
                  </a:lnTo>
                  <a:cubicBezTo>
                    <a:pt x="1252220" y="2075180"/>
                    <a:pt x="1250950" y="2076450"/>
                    <a:pt x="1248410" y="2076450"/>
                  </a:cubicBezTo>
                  <a:lnTo>
                    <a:pt x="1248410" y="2077720"/>
                  </a:lnTo>
                  <a:lnTo>
                    <a:pt x="1259840" y="2077720"/>
                  </a:lnTo>
                  <a:cubicBezTo>
                    <a:pt x="1262380" y="2071370"/>
                    <a:pt x="1270000" y="2073910"/>
                    <a:pt x="1273810" y="2070100"/>
                  </a:cubicBezTo>
                  <a:lnTo>
                    <a:pt x="1276350" y="2070100"/>
                  </a:lnTo>
                  <a:lnTo>
                    <a:pt x="1272540" y="2073910"/>
                  </a:lnTo>
                  <a:cubicBezTo>
                    <a:pt x="1273810" y="2075180"/>
                    <a:pt x="1275080" y="2075180"/>
                    <a:pt x="1276350" y="2076450"/>
                  </a:cubicBezTo>
                  <a:cubicBezTo>
                    <a:pt x="1277620" y="2077720"/>
                    <a:pt x="1278890" y="2077720"/>
                    <a:pt x="1280160" y="2078990"/>
                  </a:cubicBezTo>
                  <a:cubicBezTo>
                    <a:pt x="1282700" y="2077720"/>
                    <a:pt x="1283970" y="2077720"/>
                    <a:pt x="1286510" y="2076450"/>
                  </a:cubicBezTo>
                  <a:cubicBezTo>
                    <a:pt x="1285240" y="2078990"/>
                    <a:pt x="1285240" y="2080260"/>
                    <a:pt x="1285240" y="2081530"/>
                  </a:cubicBezTo>
                  <a:lnTo>
                    <a:pt x="1291590" y="2081530"/>
                  </a:lnTo>
                  <a:lnTo>
                    <a:pt x="1291590" y="2077720"/>
                  </a:lnTo>
                  <a:cubicBezTo>
                    <a:pt x="1291590" y="2073910"/>
                    <a:pt x="1294130" y="2073910"/>
                    <a:pt x="1296670" y="2075180"/>
                  </a:cubicBezTo>
                  <a:cubicBezTo>
                    <a:pt x="1300480" y="2077720"/>
                    <a:pt x="1303020" y="2076450"/>
                    <a:pt x="1306830" y="2075180"/>
                  </a:cubicBezTo>
                  <a:cubicBezTo>
                    <a:pt x="1310640" y="2075180"/>
                    <a:pt x="1313180" y="2072640"/>
                    <a:pt x="1314450" y="2068830"/>
                  </a:cubicBezTo>
                  <a:lnTo>
                    <a:pt x="1309370" y="2068830"/>
                  </a:lnTo>
                  <a:cubicBezTo>
                    <a:pt x="1309370" y="2067560"/>
                    <a:pt x="1310640" y="2066290"/>
                    <a:pt x="1310640" y="2065020"/>
                  </a:cubicBezTo>
                  <a:lnTo>
                    <a:pt x="1310640" y="2059940"/>
                  </a:lnTo>
                  <a:lnTo>
                    <a:pt x="1311910" y="2059940"/>
                  </a:lnTo>
                  <a:cubicBezTo>
                    <a:pt x="1311910" y="2062480"/>
                    <a:pt x="1313180" y="2063750"/>
                    <a:pt x="1313180" y="2066290"/>
                  </a:cubicBezTo>
                  <a:cubicBezTo>
                    <a:pt x="1315720" y="2065020"/>
                    <a:pt x="1319530" y="2065020"/>
                    <a:pt x="1323340" y="2063750"/>
                  </a:cubicBezTo>
                  <a:lnTo>
                    <a:pt x="1323340" y="2067560"/>
                  </a:lnTo>
                  <a:cubicBezTo>
                    <a:pt x="1327150" y="2068830"/>
                    <a:pt x="1330960" y="2071370"/>
                    <a:pt x="1333500" y="2076450"/>
                  </a:cubicBezTo>
                  <a:cubicBezTo>
                    <a:pt x="1333500" y="2076450"/>
                    <a:pt x="1334770" y="2077720"/>
                    <a:pt x="1334770" y="2076450"/>
                  </a:cubicBezTo>
                  <a:lnTo>
                    <a:pt x="1346200" y="2072640"/>
                  </a:lnTo>
                  <a:cubicBezTo>
                    <a:pt x="1351280" y="2071370"/>
                    <a:pt x="1355090" y="2070100"/>
                    <a:pt x="1360170" y="2068830"/>
                  </a:cubicBezTo>
                  <a:cubicBezTo>
                    <a:pt x="1362710" y="2068830"/>
                    <a:pt x="1363980" y="2071370"/>
                    <a:pt x="1367790" y="2073910"/>
                  </a:cubicBezTo>
                  <a:cubicBezTo>
                    <a:pt x="1371600" y="2073910"/>
                    <a:pt x="1384300" y="2076450"/>
                    <a:pt x="1389380" y="2080260"/>
                  </a:cubicBezTo>
                  <a:cubicBezTo>
                    <a:pt x="1390650" y="2081530"/>
                    <a:pt x="1393190" y="2080260"/>
                    <a:pt x="1394460" y="2080260"/>
                  </a:cubicBezTo>
                  <a:cubicBezTo>
                    <a:pt x="1398270" y="2078990"/>
                    <a:pt x="1402080" y="2078990"/>
                    <a:pt x="1405890" y="2077720"/>
                  </a:cubicBezTo>
                  <a:lnTo>
                    <a:pt x="1407160" y="2078990"/>
                  </a:lnTo>
                  <a:cubicBezTo>
                    <a:pt x="1408430" y="2081530"/>
                    <a:pt x="1408430" y="2084070"/>
                    <a:pt x="1408430" y="2086610"/>
                  </a:cubicBezTo>
                  <a:cubicBezTo>
                    <a:pt x="1412240" y="2090420"/>
                    <a:pt x="1416050" y="2094230"/>
                    <a:pt x="1421130" y="2087880"/>
                  </a:cubicBezTo>
                  <a:cubicBezTo>
                    <a:pt x="1421130" y="2089150"/>
                    <a:pt x="1419860" y="2090420"/>
                    <a:pt x="1419860" y="2091690"/>
                  </a:cubicBezTo>
                  <a:cubicBezTo>
                    <a:pt x="1421130" y="2091690"/>
                    <a:pt x="1421130" y="2092960"/>
                    <a:pt x="1422400" y="2092960"/>
                  </a:cubicBezTo>
                  <a:cubicBezTo>
                    <a:pt x="1424940" y="2094230"/>
                    <a:pt x="1432560" y="2095500"/>
                    <a:pt x="1433830" y="2092960"/>
                  </a:cubicBezTo>
                  <a:cubicBezTo>
                    <a:pt x="1435100" y="2089150"/>
                    <a:pt x="1437640" y="2090420"/>
                    <a:pt x="1438910" y="2090420"/>
                  </a:cubicBezTo>
                  <a:cubicBezTo>
                    <a:pt x="1440180" y="2091690"/>
                    <a:pt x="1440180" y="2094230"/>
                    <a:pt x="1441450" y="2096770"/>
                  </a:cubicBezTo>
                  <a:lnTo>
                    <a:pt x="1441450" y="2087880"/>
                  </a:lnTo>
                  <a:cubicBezTo>
                    <a:pt x="1443990" y="2090420"/>
                    <a:pt x="1445260" y="2091690"/>
                    <a:pt x="1446530" y="2094230"/>
                  </a:cubicBezTo>
                  <a:cubicBezTo>
                    <a:pt x="1447800" y="2095500"/>
                    <a:pt x="1447800" y="2096770"/>
                    <a:pt x="1447800" y="2098040"/>
                  </a:cubicBezTo>
                  <a:cubicBezTo>
                    <a:pt x="1446530" y="2098040"/>
                    <a:pt x="1445260" y="2098040"/>
                    <a:pt x="1443990" y="2099310"/>
                  </a:cubicBezTo>
                  <a:lnTo>
                    <a:pt x="1440180" y="2099310"/>
                  </a:lnTo>
                  <a:cubicBezTo>
                    <a:pt x="1443990" y="2101850"/>
                    <a:pt x="1442720" y="2108200"/>
                    <a:pt x="1447800" y="2105660"/>
                  </a:cubicBezTo>
                  <a:cubicBezTo>
                    <a:pt x="1449070" y="2104390"/>
                    <a:pt x="1450340" y="2101850"/>
                    <a:pt x="1451610" y="2100580"/>
                  </a:cubicBezTo>
                  <a:cubicBezTo>
                    <a:pt x="1451610" y="2101850"/>
                    <a:pt x="1452880" y="2104390"/>
                    <a:pt x="1452880" y="2105660"/>
                  </a:cubicBezTo>
                  <a:cubicBezTo>
                    <a:pt x="1454150" y="2105660"/>
                    <a:pt x="1455420" y="2105660"/>
                    <a:pt x="1456690" y="2106930"/>
                  </a:cubicBezTo>
                  <a:cubicBezTo>
                    <a:pt x="1459230" y="2110740"/>
                    <a:pt x="1463040" y="2109470"/>
                    <a:pt x="1466850" y="2110740"/>
                  </a:cubicBezTo>
                  <a:cubicBezTo>
                    <a:pt x="1469390" y="2110740"/>
                    <a:pt x="1470660" y="2113280"/>
                    <a:pt x="1471930" y="2114550"/>
                  </a:cubicBezTo>
                  <a:cubicBezTo>
                    <a:pt x="1473200" y="2117090"/>
                    <a:pt x="1474470" y="2119630"/>
                    <a:pt x="1478280" y="2119630"/>
                  </a:cubicBezTo>
                  <a:cubicBezTo>
                    <a:pt x="1480820" y="2119630"/>
                    <a:pt x="1483360" y="2122170"/>
                    <a:pt x="1485900" y="2124710"/>
                  </a:cubicBezTo>
                  <a:cubicBezTo>
                    <a:pt x="1489710" y="2127250"/>
                    <a:pt x="1493520" y="2132330"/>
                    <a:pt x="1497330" y="2134870"/>
                  </a:cubicBezTo>
                  <a:cubicBezTo>
                    <a:pt x="1503680" y="2138680"/>
                    <a:pt x="1510030" y="2143760"/>
                    <a:pt x="1517650" y="2142490"/>
                  </a:cubicBezTo>
                  <a:cubicBezTo>
                    <a:pt x="1521460" y="2142490"/>
                    <a:pt x="1525270" y="2145030"/>
                    <a:pt x="1529080" y="2145030"/>
                  </a:cubicBezTo>
                  <a:cubicBezTo>
                    <a:pt x="1532890" y="2145030"/>
                    <a:pt x="1537970" y="2145030"/>
                    <a:pt x="1543050" y="2143760"/>
                  </a:cubicBezTo>
                  <a:cubicBezTo>
                    <a:pt x="1543050" y="2147570"/>
                    <a:pt x="1543050" y="2148840"/>
                    <a:pt x="1546860" y="2148840"/>
                  </a:cubicBezTo>
                  <a:cubicBezTo>
                    <a:pt x="1549400" y="2148840"/>
                    <a:pt x="1551940" y="2148840"/>
                    <a:pt x="1554480" y="2150110"/>
                  </a:cubicBezTo>
                  <a:cubicBezTo>
                    <a:pt x="1562100" y="2150110"/>
                    <a:pt x="1568450" y="2153920"/>
                    <a:pt x="1576070" y="2152650"/>
                  </a:cubicBezTo>
                  <a:cubicBezTo>
                    <a:pt x="1578610" y="2152650"/>
                    <a:pt x="1581150" y="2153920"/>
                    <a:pt x="1583690" y="2155190"/>
                  </a:cubicBezTo>
                  <a:cubicBezTo>
                    <a:pt x="1591310" y="2157730"/>
                    <a:pt x="1596390" y="2164080"/>
                    <a:pt x="1605280" y="2162810"/>
                  </a:cubicBezTo>
                  <a:cubicBezTo>
                    <a:pt x="1606550" y="2162810"/>
                    <a:pt x="1609090" y="2162810"/>
                    <a:pt x="1610360" y="2164080"/>
                  </a:cubicBezTo>
                  <a:cubicBezTo>
                    <a:pt x="1612900" y="2166620"/>
                    <a:pt x="1614170" y="2165350"/>
                    <a:pt x="1615440" y="2164080"/>
                  </a:cubicBezTo>
                  <a:cubicBezTo>
                    <a:pt x="1617980" y="2162810"/>
                    <a:pt x="1620520" y="2161540"/>
                    <a:pt x="1621790" y="2162810"/>
                  </a:cubicBezTo>
                  <a:cubicBezTo>
                    <a:pt x="1626870" y="2164080"/>
                    <a:pt x="1633220" y="2165350"/>
                    <a:pt x="1638300" y="2166620"/>
                  </a:cubicBezTo>
                  <a:lnTo>
                    <a:pt x="1643380" y="2166620"/>
                  </a:lnTo>
                  <a:cubicBezTo>
                    <a:pt x="1647190" y="2165350"/>
                    <a:pt x="1652270" y="2164080"/>
                    <a:pt x="1656080" y="2164080"/>
                  </a:cubicBezTo>
                  <a:cubicBezTo>
                    <a:pt x="1662430" y="2162810"/>
                    <a:pt x="1668780" y="2162810"/>
                    <a:pt x="1675130" y="2162810"/>
                  </a:cubicBezTo>
                  <a:lnTo>
                    <a:pt x="1677670" y="2162810"/>
                  </a:lnTo>
                  <a:cubicBezTo>
                    <a:pt x="1686560" y="2160270"/>
                    <a:pt x="1696720" y="2157730"/>
                    <a:pt x="1705610" y="2155190"/>
                  </a:cubicBezTo>
                  <a:cubicBezTo>
                    <a:pt x="1711960" y="2153920"/>
                    <a:pt x="1718310" y="2152650"/>
                    <a:pt x="1725930" y="2151380"/>
                  </a:cubicBezTo>
                  <a:cubicBezTo>
                    <a:pt x="1733550" y="2150110"/>
                    <a:pt x="1739900" y="2147570"/>
                    <a:pt x="1747520" y="2146300"/>
                  </a:cubicBezTo>
                  <a:cubicBezTo>
                    <a:pt x="1750060" y="2146300"/>
                    <a:pt x="1752600" y="2146300"/>
                    <a:pt x="1756410" y="2145030"/>
                  </a:cubicBezTo>
                  <a:cubicBezTo>
                    <a:pt x="1766570" y="2143760"/>
                    <a:pt x="1776730" y="2139950"/>
                    <a:pt x="1786890" y="2145030"/>
                  </a:cubicBezTo>
                  <a:lnTo>
                    <a:pt x="1802130" y="2148840"/>
                  </a:lnTo>
                  <a:cubicBezTo>
                    <a:pt x="1808480" y="2150110"/>
                    <a:pt x="1813560" y="2153920"/>
                    <a:pt x="1819910" y="2153920"/>
                  </a:cubicBezTo>
                  <a:cubicBezTo>
                    <a:pt x="1821180" y="2153920"/>
                    <a:pt x="1823720" y="2155190"/>
                    <a:pt x="1824990" y="2155190"/>
                  </a:cubicBezTo>
                  <a:cubicBezTo>
                    <a:pt x="1832610" y="2157730"/>
                    <a:pt x="1838960" y="2164080"/>
                    <a:pt x="1847850" y="2161540"/>
                  </a:cubicBezTo>
                  <a:cubicBezTo>
                    <a:pt x="1851660" y="2160270"/>
                    <a:pt x="1858010" y="2162810"/>
                    <a:pt x="1861820" y="2164080"/>
                  </a:cubicBezTo>
                  <a:cubicBezTo>
                    <a:pt x="1865630" y="2165350"/>
                    <a:pt x="1869440" y="2165350"/>
                    <a:pt x="1873250" y="2166620"/>
                  </a:cubicBezTo>
                  <a:lnTo>
                    <a:pt x="1873250" y="2169160"/>
                  </a:lnTo>
                  <a:cubicBezTo>
                    <a:pt x="1880870" y="2169160"/>
                    <a:pt x="1888490" y="2170430"/>
                    <a:pt x="1896110" y="2166620"/>
                  </a:cubicBezTo>
                  <a:cubicBezTo>
                    <a:pt x="1898650" y="2165350"/>
                    <a:pt x="1899920" y="2164080"/>
                    <a:pt x="1902460" y="2164080"/>
                  </a:cubicBezTo>
                  <a:cubicBezTo>
                    <a:pt x="1907540" y="2162810"/>
                    <a:pt x="1913890" y="2162810"/>
                    <a:pt x="1918970" y="2165350"/>
                  </a:cubicBezTo>
                  <a:cubicBezTo>
                    <a:pt x="1922780" y="2166620"/>
                    <a:pt x="1929130" y="2165350"/>
                    <a:pt x="1932940" y="2162810"/>
                  </a:cubicBezTo>
                  <a:cubicBezTo>
                    <a:pt x="1938020" y="2160270"/>
                    <a:pt x="1944370" y="2161540"/>
                    <a:pt x="1949450" y="2161540"/>
                  </a:cubicBezTo>
                  <a:cubicBezTo>
                    <a:pt x="1954530" y="2161540"/>
                    <a:pt x="1958340" y="2162810"/>
                    <a:pt x="1963420" y="2161540"/>
                  </a:cubicBezTo>
                  <a:cubicBezTo>
                    <a:pt x="1974850" y="2160270"/>
                    <a:pt x="1985010" y="2156460"/>
                    <a:pt x="1997710" y="2157730"/>
                  </a:cubicBezTo>
                  <a:cubicBezTo>
                    <a:pt x="2002790" y="2157730"/>
                    <a:pt x="2007870" y="2159000"/>
                    <a:pt x="2012950" y="2157730"/>
                  </a:cubicBezTo>
                  <a:cubicBezTo>
                    <a:pt x="2023110" y="2156460"/>
                    <a:pt x="2030730" y="2160270"/>
                    <a:pt x="2038350" y="2165350"/>
                  </a:cubicBezTo>
                  <a:cubicBezTo>
                    <a:pt x="2044700" y="2170430"/>
                    <a:pt x="2052320" y="2174240"/>
                    <a:pt x="2059940" y="2178050"/>
                  </a:cubicBezTo>
                  <a:cubicBezTo>
                    <a:pt x="2065020" y="2180590"/>
                    <a:pt x="2072640" y="2175510"/>
                    <a:pt x="2072640" y="2169160"/>
                  </a:cubicBezTo>
                  <a:lnTo>
                    <a:pt x="2072640" y="2157730"/>
                  </a:lnTo>
                  <a:cubicBezTo>
                    <a:pt x="2072640" y="2124710"/>
                    <a:pt x="2072640" y="2092960"/>
                    <a:pt x="2073910" y="2059940"/>
                  </a:cubicBezTo>
                  <a:cubicBezTo>
                    <a:pt x="2073910" y="2037080"/>
                    <a:pt x="2075180" y="2014220"/>
                    <a:pt x="2075180" y="1990090"/>
                  </a:cubicBezTo>
                  <a:cubicBezTo>
                    <a:pt x="2075180" y="1964690"/>
                    <a:pt x="2073910" y="447040"/>
                    <a:pt x="2073910" y="421640"/>
                  </a:cubicBezTo>
                  <a:cubicBezTo>
                    <a:pt x="2081530" y="410210"/>
                    <a:pt x="2078990" y="401320"/>
                    <a:pt x="2085340" y="394970"/>
                  </a:cubicBezTo>
                  <a:close/>
                  <a:moveTo>
                    <a:pt x="1263650" y="2052320"/>
                  </a:moveTo>
                  <a:cubicBezTo>
                    <a:pt x="1266190" y="2045970"/>
                    <a:pt x="1271270" y="2047240"/>
                    <a:pt x="1275080" y="2048510"/>
                  </a:cubicBezTo>
                  <a:cubicBezTo>
                    <a:pt x="1272540" y="2053590"/>
                    <a:pt x="1267460" y="2051050"/>
                    <a:pt x="1263650" y="2052320"/>
                  </a:cubicBezTo>
                  <a:close/>
                  <a:moveTo>
                    <a:pt x="1275080" y="2058670"/>
                  </a:moveTo>
                  <a:cubicBezTo>
                    <a:pt x="1276350" y="2056130"/>
                    <a:pt x="1276350" y="2052320"/>
                    <a:pt x="1280160" y="2052320"/>
                  </a:cubicBezTo>
                  <a:cubicBezTo>
                    <a:pt x="1281430" y="2052320"/>
                    <a:pt x="1283970" y="2053590"/>
                    <a:pt x="1285240" y="2053590"/>
                  </a:cubicBezTo>
                  <a:cubicBezTo>
                    <a:pt x="1283970" y="2056130"/>
                    <a:pt x="1282700" y="2057400"/>
                    <a:pt x="1281430" y="2059940"/>
                  </a:cubicBezTo>
                  <a:cubicBezTo>
                    <a:pt x="1280160" y="2059940"/>
                    <a:pt x="1277620" y="2059940"/>
                    <a:pt x="1275080" y="2058670"/>
                  </a:cubicBezTo>
                  <a:close/>
                  <a:moveTo>
                    <a:pt x="1280160" y="2071370"/>
                  </a:moveTo>
                  <a:cubicBezTo>
                    <a:pt x="1282700" y="2070100"/>
                    <a:pt x="1283970" y="2067560"/>
                    <a:pt x="1286510" y="2066290"/>
                  </a:cubicBezTo>
                  <a:cubicBezTo>
                    <a:pt x="1287780" y="2066290"/>
                    <a:pt x="1289050" y="2067560"/>
                    <a:pt x="1290320" y="2067560"/>
                  </a:cubicBezTo>
                  <a:cubicBezTo>
                    <a:pt x="1290320" y="2072640"/>
                    <a:pt x="1285240" y="2073910"/>
                    <a:pt x="1280160" y="2071370"/>
                  </a:cubicBezTo>
                  <a:close/>
                  <a:moveTo>
                    <a:pt x="1285240" y="2030730"/>
                  </a:moveTo>
                  <a:cubicBezTo>
                    <a:pt x="1286510" y="2032000"/>
                    <a:pt x="1286510" y="2033270"/>
                    <a:pt x="1289050" y="2034540"/>
                  </a:cubicBezTo>
                  <a:lnTo>
                    <a:pt x="1277620" y="2034540"/>
                  </a:lnTo>
                  <a:cubicBezTo>
                    <a:pt x="1277620" y="2033270"/>
                    <a:pt x="1277620" y="2032000"/>
                    <a:pt x="1278890" y="2030730"/>
                  </a:cubicBezTo>
                  <a:cubicBezTo>
                    <a:pt x="1283970" y="2030730"/>
                    <a:pt x="1285240" y="2030730"/>
                    <a:pt x="1285240" y="2025650"/>
                  </a:cubicBezTo>
                  <a:cubicBezTo>
                    <a:pt x="1289050" y="2026920"/>
                    <a:pt x="1294130" y="2023110"/>
                    <a:pt x="1295400" y="2029460"/>
                  </a:cubicBezTo>
                  <a:cubicBezTo>
                    <a:pt x="1291590" y="2030730"/>
                    <a:pt x="1289050" y="2030730"/>
                    <a:pt x="1285240" y="2030730"/>
                  </a:cubicBezTo>
                  <a:close/>
                </a:path>
              </a:pathLst>
            </a:custGeom>
            <a:blipFill>
              <a:blip r:embed="rId5"/>
              <a:stretch>
                <a:fillRect l="-56561" r="-56561" b="-13762"/>
              </a:stretch>
            </a:blipFill>
          </p:spPr>
          <p:txBody>
            <a:bodyPr/>
            <a:lstStyle/>
            <a:p>
              <a:endParaRPr lang="en-US"/>
            </a:p>
          </p:txBody>
        </p:sp>
      </p:grpSp>
      <p:sp>
        <p:nvSpPr>
          <p:cNvPr id="9" name="Freeform 9"/>
          <p:cNvSpPr/>
          <p:nvPr/>
        </p:nvSpPr>
        <p:spPr>
          <a:xfrm>
            <a:off x="6731838" y="7554369"/>
            <a:ext cx="11556162" cy="9967190"/>
          </a:xfrm>
          <a:custGeom>
            <a:avLst/>
            <a:gdLst/>
            <a:ahLst/>
            <a:cxnLst/>
            <a:rect l="l" t="t" r="r" b="b"/>
            <a:pathLst>
              <a:path w="11556162" h="9967190">
                <a:moveTo>
                  <a:pt x="0" y="0"/>
                </a:moveTo>
                <a:lnTo>
                  <a:pt x="11556162" y="0"/>
                </a:lnTo>
                <a:lnTo>
                  <a:pt x="11556162" y="9967189"/>
                </a:lnTo>
                <a:lnTo>
                  <a:pt x="0" y="9967189"/>
                </a:lnTo>
                <a:lnTo>
                  <a:pt x="0" y="0"/>
                </a:lnTo>
                <a:close/>
              </a:path>
            </a:pathLst>
          </a:custGeom>
          <a:blipFill>
            <a:blip r:embed="rId6"/>
            <a:stretch>
              <a:fillRect/>
            </a:stretch>
          </a:blipFill>
        </p:spPr>
        <p:txBody>
          <a:bodyPr/>
          <a:lstStyle/>
          <a:p>
            <a:endParaRPr lang="en-US"/>
          </a:p>
        </p:txBody>
      </p:sp>
      <p:sp>
        <p:nvSpPr>
          <p:cNvPr id="10" name="TextBox 10"/>
          <p:cNvSpPr txBox="1"/>
          <p:nvPr/>
        </p:nvSpPr>
        <p:spPr>
          <a:xfrm>
            <a:off x="1256804" y="3640465"/>
            <a:ext cx="6000379" cy="2553500"/>
          </a:xfrm>
          <a:prstGeom prst="rect">
            <a:avLst/>
          </a:prstGeom>
        </p:spPr>
        <p:txBody>
          <a:bodyPr lIns="0" tIns="0" rIns="0" bIns="0" rtlCol="0" anchor="t">
            <a:spAutoFit/>
          </a:bodyPr>
          <a:lstStyle/>
          <a:p>
            <a:pPr algn="ctr">
              <a:lnSpc>
                <a:spcPts val="6780"/>
              </a:lnSpc>
            </a:pPr>
            <a:r>
              <a:rPr lang="en-US" sz="4843">
                <a:solidFill>
                  <a:srgbClr val="394D57"/>
                </a:solidFill>
                <a:latin typeface="Roboto Condensed"/>
              </a:rPr>
              <a:t>Truyện thứ 16 /20 truyện của tập truyện </a:t>
            </a:r>
          </a:p>
          <a:p>
            <a:pPr algn="ctr">
              <a:lnSpc>
                <a:spcPts val="6780"/>
              </a:lnSpc>
            </a:pPr>
            <a:r>
              <a:rPr lang="en-US" sz="4843">
                <a:solidFill>
                  <a:srgbClr val="394D57"/>
                </a:solidFill>
                <a:latin typeface="Roboto Condensed Italics"/>
              </a:rPr>
              <a:t>Truyền kì mạn lục</a:t>
            </a:r>
          </a:p>
        </p:txBody>
      </p:sp>
      <p:sp>
        <p:nvSpPr>
          <p:cNvPr id="11" name="TextBox 11"/>
          <p:cNvSpPr txBox="1"/>
          <p:nvPr/>
        </p:nvSpPr>
        <p:spPr>
          <a:xfrm>
            <a:off x="558446" y="806023"/>
            <a:ext cx="7397094" cy="1696250"/>
          </a:xfrm>
          <a:prstGeom prst="rect">
            <a:avLst/>
          </a:prstGeom>
        </p:spPr>
        <p:txBody>
          <a:bodyPr lIns="0" tIns="0" rIns="0" bIns="0" rtlCol="0" anchor="t">
            <a:spAutoFit/>
          </a:bodyPr>
          <a:lstStyle/>
          <a:p>
            <a:pPr algn="ctr">
              <a:lnSpc>
                <a:spcPts val="6780"/>
              </a:lnSpc>
            </a:pPr>
            <a:r>
              <a:rPr lang="en-US" sz="4843">
                <a:solidFill>
                  <a:srgbClr val="394D57"/>
                </a:solidFill>
                <a:latin typeface="Roboto Condensed Bold"/>
              </a:rPr>
              <a:t>CHUYỆN NGƯỜI CON GÁI </a:t>
            </a:r>
          </a:p>
          <a:p>
            <a:pPr algn="ctr">
              <a:lnSpc>
                <a:spcPts val="6780"/>
              </a:lnSpc>
            </a:pPr>
            <a:r>
              <a:rPr lang="en-US" sz="4843">
                <a:solidFill>
                  <a:srgbClr val="394D57"/>
                </a:solidFill>
                <a:latin typeface="Roboto Condensed Bold"/>
              </a:rPr>
              <a:t>NAM XƯƠNG</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0615447" y="1676313"/>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0" y="3239105"/>
            <a:ext cx="18288000" cy="5120640"/>
          </a:xfrm>
          <a:custGeom>
            <a:avLst/>
            <a:gdLst/>
            <a:ahLst/>
            <a:cxnLst/>
            <a:rect l="l" t="t" r="r" b="b"/>
            <a:pathLst>
              <a:path w="18288000" h="5120640">
                <a:moveTo>
                  <a:pt x="0" y="0"/>
                </a:moveTo>
                <a:lnTo>
                  <a:pt x="18288000" y="0"/>
                </a:lnTo>
                <a:lnTo>
                  <a:pt x="18288000" y="5120640"/>
                </a:lnTo>
                <a:lnTo>
                  <a:pt x="0" y="5120640"/>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856674" y="485687"/>
            <a:ext cx="14430107" cy="2112010"/>
          </a:xfrm>
          <a:prstGeom prst="rect">
            <a:avLst/>
          </a:prstGeom>
        </p:spPr>
        <p:txBody>
          <a:bodyPr lIns="0" tIns="0" rIns="0" bIns="0" rtlCol="0" anchor="t">
            <a:spAutoFit/>
          </a:bodyPr>
          <a:lstStyle/>
          <a:p>
            <a:pPr algn="l">
              <a:lnSpc>
                <a:spcPts val="8539"/>
              </a:lnSpc>
            </a:pPr>
            <a:r>
              <a:rPr lang="en-US" sz="6099">
                <a:solidFill>
                  <a:srgbClr val="8E5F56"/>
                </a:solidFill>
                <a:latin typeface="Fraunces Bold"/>
              </a:rPr>
              <a:t>3. KHÁM PHÁ VĂN BẢN</a:t>
            </a:r>
          </a:p>
          <a:p>
            <a:pPr algn="ctr">
              <a:lnSpc>
                <a:spcPts val="8539"/>
              </a:lnSpc>
            </a:pPr>
            <a:endParaRPr lang="en-US" sz="6099">
              <a:solidFill>
                <a:srgbClr val="8E5F56"/>
              </a:solidFill>
              <a:latin typeface="Fraunces Bold"/>
            </a:endParaRPr>
          </a:p>
        </p:txBody>
      </p:sp>
      <p:sp>
        <p:nvSpPr>
          <p:cNvPr id="6" name="TextBox 6"/>
          <p:cNvSpPr txBox="1"/>
          <p:nvPr/>
        </p:nvSpPr>
        <p:spPr>
          <a:xfrm>
            <a:off x="856674" y="1552488"/>
            <a:ext cx="12416424" cy="1045209"/>
          </a:xfrm>
          <a:prstGeom prst="rect">
            <a:avLst/>
          </a:prstGeom>
        </p:spPr>
        <p:txBody>
          <a:bodyPr lIns="0" tIns="0" rIns="0" bIns="0" rtlCol="0" anchor="t">
            <a:spAutoFit/>
          </a:bodyPr>
          <a:lstStyle/>
          <a:p>
            <a:pPr algn="l">
              <a:lnSpc>
                <a:spcPts val="8540"/>
              </a:lnSpc>
            </a:pPr>
            <a:r>
              <a:rPr lang="en-US" sz="6100">
                <a:solidFill>
                  <a:srgbClr val="701D18"/>
                </a:solidFill>
                <a:latin typeface="#9Slide07 SVNUT Triumph Press"/>
              </a:rPr>
              <a:t>3.2 Đọc hiểu văn bản</a:t>
            </a:r>
          </a:p>
        </p:txBody>
      </p:sp>
      <p:sp>
        <p:nvSpPr>
          <p:cNvPr id="7" name="TextBox 7"/>
          <p:cNvSpPr txBox="1"/>
          <p:nvPr/>
        </p:nvSpPr>
        <p:spPr>
          <a:xfrm>
            <a:off x="1028700" y="4233515"/>
            <a:ext cx="2479458" cy="3007995"/>
          </a:xfrm>
          <a:prstGeom prst="rect">
            <a:avLst/>
          </a:prstGeom>
        </p:spPr>
        <p:txBody>
          <a:bodyPr lIns="0" tIns="0" rIns="0" bIns="0" rtlCol="0" anchor="t">
            <a:spAutoFit/>
          </a:bodyPr>
          <a:lstStyle/>
          <a:p>
            <a:pPr algn="ctr">
              <a:lnSpc>
                <a:spcPts val="7979"/>
              </a:lnSpc>
            </a:pPr>
            <a:r>
              <a:rPr lang="en-US" sz="5699">
                <a:solidFill>
                  <a:srgbClr val="422C06"/>
                </a:solidFill>
                <a:latin typeface="Roboto Condensed Bold"/>
              </a:rPr>
              <a:t>a. Cốt truyện, ngôi kể</a:t>
            </a:r>
          </a:p>
        </p:txBody>
      </p:sp>
      <p:sp>
        <p:nvSpPr>
          <p:cNvPr id="8" name="TextBox 8"/>
          <p:cNvSpPr txBox="1"/>
          <p:nvPr/>
        </p:nvSpPr>
        <p:spPr>
          <a:xfrm>
            <a:off x="5794912" y="4738340"/>
            <a:ext cx="2276815" cy="1998345"/>
          </a:xfrm>
          <a:prstGeom prst="rect">
            <a:avLst/>
          </a:prstGeom>
        </p:spPr>
        <p:txBody>
          <a:bodyPr lIns="0" tIns="0" rIns="0" bIns="0" rtlCol="0" anchor="t">
            <a:spAutoFit/>
          </a:bodyPr>
          <a:lstStyle/>
          <a:p>
            <a:pPr algn="ctr">
              <a:lnSpc>
                <a:spcPts val="7980"/>
              </a:lnSpc>
            </a:pPr>
            <a:r>
              <a:rPr lang="en-US" sz="5700">
                <a:solidFill>
                  <a:srgbClr val="422C06"/>
                </a:solidFill>
                <a:latin typeface="Roboto Condensed Bold"/>
              </a:rPr>
              <a:t>b. Nhân vật</a:t>
            </a:r>
          </a:p>
        </p:txBody>
      </p:sp>
      <p:sp>
        <p:nvSpPr>
          <p:cNvPr id="9" name="TextBox 9"/>
          <p:cNvSpPr txBox="1"/>
          <p:nvPr/>
        </p:nvSpPr>
        <p:spPr>
          <a:xfrm>
            <a:off x="9144000" y="4233515"/>
            <a:ext cx="4587204" cy="3007995"/>
          </a:xfrm>
          <a:prstGeom prst="rect">
            <a:avLst/>
          </a:prstGeom>
        </p:spPr>
        <p:txBody>
          <a:bodyPr lIns="0" tIns="0" rIns="0" bIns="0" rtlCol="0" anchor="t">
            <a:spAutoFit/>
          </a:bodyPr>
          <a:lstStyle/>
          <a:p>
            <a:pPr algn="ctr">
              <a:lnSpc>
                <a:spcPts val="7980"/>
              </a:lnSpc>
            </a:pPr>
            <a:r>
              <a:rPr lang="en-US" sz="5700">
                <a:solidFill>
                  <a:srgbClr val="422C06"/>
                </a:solidFill>
                <a:latin typeface="Roboto Condensed Bold"/>
              </a:rPr>
              <a:t>c. Chi tiết </a:t>
            </a:r>
          </a:p>
          <a:p>
            <a:pPr algn="ctr">
              <a:lnSpc>
                <a:spcPts val="7980"/>
              </a:lnSpc>
            </a:pPr>
            <a:r>
              <a:rPr lang="en-US" sz="5700">
                <a:solidFill>
                  <a:srgbClr val="422C06"/>
                </a:solidFill>
                <a:latin typeface="Roboto Condensed Bold"/>
              </a:rPr>
              <a:t>kì ảo, </a:t>
            </a:r>
          </a:p>
          <a:p>
            <a:pPr algn="ctr">
              <a:lnSpc>
                <a:spcPts val="7980"/>
              </a:lnSpc>
            </a:pPr>
            <a:r>
              <a:rPr lang="en-US" sz="5700">
                <a:solidFill>
                  <a:srgbClr val="422C06"/>
                </a:solidFill>
                <a:latin typeface="Roboto Condensed Bold"/>
              </a:rPr>
              <a:t>lời bình</a:t>
            </a:r>
          </a:p>
        </p:txBody>
      </p:sp>
      <p:sp>
        <p:nvSpPr>
          <p:cNvPr id="10" name="TextBox 10"/>
          <p:cNvSpPr txBox="1"/>
          <p:nvPr/>
        </p:nvSpPr>
        <p:spPr>
          <a:xfrm>
            <a:off x="14273047" y="4738340"/>
            <a:ext cx="3062632" cy="1998345"/>
          </a:xfrm>
          <a:prstGeom prst="rect">
            <a:avLst/>
          </a:prstGeom>
        </p:spPr>
        <p:txBody>
          <a:bodyPr lIns="0" tIns="0" rIns="0" bIns="0" rtlCol="0" anchor="t">
            <a:spAutoFit/>
          </a:bodyPr>
          <a:lstStyle/>
          <a:p>
            <a:pPr algn="ctr">
              <a:lnSpc>
                <a:spcPts val="7980"/>
              </a:lnSpc>
            </a:pPr>
            <a:r>
              <a:rPr lang="en-US" sz="5700">
                <a:solidFill>
                  <a:srgbClr val="422C06"/>
                </a:solidFill>
                <a:latin typeface="Roboto Condensed Bold"/>
              </a:rPr>
              <a:t>d. Chủ đề, bài học</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4720476" y="5743681"/>
            <a:ext cx="4506149" cy="5370342"/>
          </a:xfrm>
          <a:custGeom>
            <a:avLst/>
            <a:gdLst/>
            <a:ahLst/>
            <a:cxnLst/>
            <a:rect l="l" t="t" r="r" b="b"/>
            <a:pathLst>
              <a:path w="4506149" h="5370342">
                <a:moveTo>
                  <a:pt x="0" y="0"/>
                </a:moveTo>
                <a:lnTo>
                  <a:pt x="4506148" y="0"/>
                </a:lnTo>
                <a:lnTo>
                  <a:pt x="4506148" y="5370342"/>
                </a:lnTo>
                <a:lnTo>
                  <a:pt x="0" y="5370342"/>
                </a:lnTo>
                <a:lnTo>
                  <a:pt x="0" y="0"/>
                </a:lnTo>
                <a:close/>
              </a:path>
            </a:pathLst>
          </a:custGeom>
          <a:blipFill>
            <a:blip r:embed="rId3"/>
            <a:stretch>
              <a:fillRect/>
            </a:stretch>
          </a:blipFill>
        </p:spPr>
        <p:txBody>
          <a:bodyPr/>
          <a:lstStyle/>
          <a:p>
            <a:endParaRPr lang="en-US"/>
          </a:p>
        </p:txBody>
      </p:sp>
      <p:sp>
        <p:nvSpPr>
          <p:cNvPr id="4" name="Freeform 4"/>
          <p:cNvSpPr/>
          <p:nvPr/>
        </p:nvSpPr>
        <p:spPr>
          <a:xfrm>
            <a:off x="10998442" y="-650540"/>
            <a:ext cx="9955161" cy="8229600"/>
          </a:xfrm>
          <a:custGeom>
            <a:avLst/>
            <a:gdLst/>
            <a:ahLst/>
            <a:cxnLst/>
            <a:rect l="l" t="t" r="r" b="b"/>
            <a:pathLst>
              <a:path w="9955161" h="8229600">
                <a:moveTo>
                  <a:pt x="0" y="0"/>
                </a:moveTo>
                <a:lnTo>
                  <a:pt x="9955161" y="0"/>
                </a:lnTo>
                <a:lnTo>
                  <a:pt x="9955161" y="8229600"/>
                </a:lnTo>
                <a:lnTo>
                  <a:pt x="0" y="8229600"/>
                </a:lnTo>
                <a:lnTo>
                  <a:pt x="0" y="0"/>
                </a:lnTo>
                <a:close/>
              </a:path>
            </a:pathLst>
          </a:custGeom>
          <a:blipFill>
            <a:blip r:embed="rId4"/>
            <a:stretch>
              <a:fillRect/>
            </a:stretch>
          </a:blipFill>
        </p:spPr>
        <p:txBody>
          <a:bodyPr/>
          <a:lstStyle/>
          <a:p>
            <a:endParaRPr lang="en-US"/>
          </a:p>
        </p:txBody>
      </p:sp>
      <p:sp>
        <p:nvSpPr>
          <p:cNvPr id="5" name="Freeform 5"/>
          <p:cNvSpPr/>
          <p:nvPr/>
        </p:nvSpPr>
        <p:spPr>
          <a:xfrm>
            <a:off x="563228" y="8522208"/>
            <a:ext cx="7315200" cy="1472184"/>
          </a:xfrm>
          <a:custGeom>
            <a:avLst/>
            <a:gdLst/>
            <a:ahLst/>
            <a:cxnLst/>
            <a:rect l="l" t="t" r="r" b="b"/>
            <a:pathLst>
              <a:path w="7315200" h="1472184">
                <a:moveTo>
                  <a:pt x="0" y="0"/>
                </a:moveTo>
                <a:lnTo>
                  <a:pt x="7315200" y="0"/>
                </a:lnTo>
                <a:lnTo>
                  <a:pt x="7315200" y="1472184"/>
                </a:lnTo>
                <a:lnTo>
                  <a:pt x="0" y="14721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TextBox 6"/>
          <p:cNvSpPr txBox="1"/>
          <p:nvPr/>
        </p:nvSpPr>
        <p:spPr>
          <a:xfrm>
            <a:off x="-378458" y="356907"/>
            <a:ext cx="12781843" cy="1210237"/>
          </a:xfrm>
          <a:prstGeom prst="rect">
            <a:avLst/>
          </a:prstGeom>
        </p:spPr>
        <p:txBody>
          <a:bodyPr lIns="0" tIns="0" rIns="0" bIns="0" rtlCol="0" anchor="t">
            <a:spAutoFit/>
          </a:bodyPr>
          <a:lstStyle/>
          <a:p>
            <a:pPr algn="ctr">
              <a:lnSpc>
                <a:spcPts val="9939"/>
              </a:lnSpc>
            </a:pPr>
            <a:r>
              <a:rPr lang="en-US" sz="7099">
                <a:solidFill>
                  <a:srgbClr val="535254"/>
                </a:solidFill>
                <a:latin typeface="Fraunces Bold"/>
              </a:rPr>
              <a:t>I. TRI THỨC ĐỌC HIỂU</a:t>
            </a:r>
          </a:p>
        </p:txBody>
      </p:sp>
      <p:sp>
        <p:nvSpPr>
          <p:cNvPr id="7" name="TextBox 7"/>
          <p:cNvSpPr txBox="1"/>
          <p:nvPr/>
        </p:nvSpPr>
        <p:spPr>
          <a:xfrm>
            <a:off x="0" y="3020172"/>
            <a:ext cx="13198251" cy="4836160"/>
          </a:xfrm>
          <a:prstGeom prst="rect">
            <a:avLst/>
          </a:prstGeom>
        </p:spPr>
        <p:txBody>
          <a:bodyPr lIns="0" tIns="0" rIns="0" bIns="0" rtlCol="0" anchor="t">
            <a:spAutoFit/>
          </a:bodyPr>
          <a:lstStyle/>
          <a:p>
            <a:pPr marL="993138" lvl="1" indent="-496569" algn="just">
              <a:lnSpc>
                <a:spcPts val="6439"/>
              </a:lnSpc>
              <a:buFont typeface="Arial"/>
              <a:buChar char="•"/>
            </a:pPr>
            <a:r>
              <a:rPr lang="en-US" sz="4599">
                <a:solidFill>
                  <a:srgbClr val="394D57"/>
                </a:solidFill>
                <a:latin typeface="Roboto Condensed"/>
              </a:rPr>
              <a:t>HS làm việc cá nhân: Xem lại phần tri thức Ngữ văn SGK (đã đọc ở nhà) và hoàn thành phiếu học tập Khám phá tri thức trong thời gian 5 phút.</a:t>
            </a:r>
          </a:p>
          <a:p>
            <a:pPr marL="993138" lvl="1" indent="-496569" algn="just">
              <a:lnSpc>
                <a:spcPts val="6439"/>
              </a:lnSpc>
              <a:buFont typeface="Arial"/>
              <a:buChar char="•"/>
            </a:pPr>
            <a:r>
              <a:rPr lang="en-US" sz="4599">
                <a:solidFill>
                  <a:srgbClr val="394D57"/>
                </a:solidFill>
                <a:latin typeface="Roboto Condensed"/>
              </a:rPr>
              <a:t>Trao đổi kết quả với bạn bên cạnh theo cặp: 3 phút.</a:t>
            </a:r>
          </a:p>
          <a:p>
            <a:pPr marL="993138" lvl="1" indent="-496569" algn="just">
              <a:lnSpc>
                <a:spcPts val="6439"/>
              </a:lnSpc>
              <a:buFont typeface="Arial"/>
              <a:buChar char="•"/>
            </a:pPr>
            <a:r>
              <a:rPr lang="en-US" sz="4599">
                <a:solidFill>
                  <a:srgbClr val="394D57"/>
                </a:solidFill>
                <a:latin typeface="Roboto Condensed"/>
              </a:rPr>
              <a:t>Chia sẻ kết quả với cả lớp</a:t>
            </a:r>
          </a:p>
          <a:p>
            <a:pPr marL="993138" lvl="1" indent="-496569" algn="just">
              <a:lnSpc>
                <a:spcPts val="6439"/>
              </a:lnSpc>
              <a:buFont typeface="Arial"/>
              <a:buChar char="•"/>
            </a:pPr>
            <a:r>
              <a:rPr lang="en-US" sz="4599">
                <a:solidFill>
                  <a:srgbClr val="394D57"/>
                </a:solidFill>
                <a:latin typeface="Roboto Condensed"/>
              </a:rPr>
              <a:t>Ghi chú và chỉnh sửa vào phiếu của mình: 2 phút</a:t>
            </a:r>
          </a:p>
        </p:txBody>
      </p:sp>
      <p:sp>
        <p:nvSpPr>
          <p:cNvPr id="8" name="TextBox 8"/>
          <p:cNvSpPr txBox="1"/>
          <p:nvPr/>
        </p:nvSpPr>
        <p:spPr>
          <a:xfrm>
            <a:off x="-655549" y="1830108"/>
            <a:ext cx="12781843" cy="927100"/>
          </a:xfrm>
          <a:prstGeom prst="rect">
            <a:avLst/>
          </a:prstGeom>
        </p:spPr>
        <p:txBody>
          <a:bodyPr lIns="0" tIns="0" rIns="0" bIns="0" rtlCol="0" anchor="t">
            <a:spAutoFit/>
          </a:bodyPr>
          <a:lstStyle/>
          <a:p>
            <a:pPr algn="ctr">
              <a:lnSpc>
                <a:spcPts val="7699"/>
              </a:lnSpc>
            </a:pPr>
            <a:r>
              <a:rPr lang="en-US" sz="5499">
                <a:solidFill>
                  <a:srgbClr val="80AAAA"/>
                </a:solidFill>
                <a:latin typeface="Fraunces Bold"/>
              </a:rPr>
              <a:t>THINK - PAIR - SHARE</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0615447" y="1676313"/>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0" y="3239105"/>
            <a:ext cx="18288000" cy="5120640"/>
          </a:xfrm>
          <a:custGeom>
            <a:avLst/>
            <a:gdLst/>
            <a:ahLst/>
            <a:cxnLst/>
            <a:rect l="l" t="t" r="r" b="b"/>
            <a:pathLst>
              <a:path w="18288000" h="5120640">
                <a:moveTo>
                  <a:pt x="0" y="0"/>
                </a:moveTo>
                <a:lnTo>
                  <a:pt x="18288000" y="0"/>
                </a:lnTo>
                <a:lnTo>
                  <a:pt x="18288000" y="5120640"/>
                </a:lnTo>
                <a:lnTo>
                  <a:pt x="0" y="5120640"/>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856674" y="485687"/>
            <a:ext cx="14430107" cy="2112010"/>
          </a:xfrm>
          <a:prstGeom prst="rect">
            <a:avLst/>
          </a:prstGeom>
        </p:spPr>
        <p:txBody>
          <a:bodyPr lIns="0" tIns="0" rIns="0" bIns="0" rtlCol="0" anchor="t">
            <a:spAutoFit/>
          </a:bodyPr>
          <a:lstStyle/>
          <a:p>
            <a:pPr algn="l">
              <a:lnSpc>
                <a:spcPts val="8539"/>
              </a:lnSpc>
            </a:pPr>
            <a:r>
              <a:rPr lang="en-US" sz="6099">
                <a:solidFill>
                  <a:srgbClr val="8E5F56"/>
                </a:solidFill>
                <a:latin typeface="Fraunces Bold"/>
              </a:rPr>
              <a:t>3. KHÁM PHÁ VĂN BẢN</a:t>
            </a:r>
          </a:p>
          <a:p>
            <a:pPr algn="ctr">
              <a:lnSpc>
                <a:spcPts val="8539"/>
              </a:lnSpc>
            </a:pPr>
            <a:endParaRPr lang="en-US" sz="6099">
              <a:solidFill>
                <a:srgbClr val="8E5F56"/>
              </a:solidFill>
              <a:latin typeface="Fraunces Bold"/>
            </a:endParaRPr>
          </a:p>
        </p:txBody>
      </p:sp>
      <p:sp>
        <p:nvSpPr>
          <p:cNvPr id="6" name="TextBox 6"/>
          <p:cNvSpPr txBox="1"/>
          <p:nvPr/>
        </p:nvSpPr>
        <p:spPr>
          <a:xfrm>
            <a:off x="856674" y="1552488"/>
            <a:ext cx="12416424" cy="1045209"/>
          </a:xfrm>
          <a:prstGeom prst="rect">
            <a:avLst/>
          </a:prstGeom>
        </p:spPr>
        <p:txBody>
          <a:bodyPr lIns="0" tIns="0" rIns="0" bIns="0" rtlCol="0" anchor="t">
            <a:spAutoFit/>
          </a:bodyPr>
          <a:lstStyle/>
          <a:p>
            <a:pPr algn="l">
              <a:lnSpc>
                <a:spcPts val="8540"/>
              </a:lnSpc>
            </a:pPr>
            <a:r>
              <a:rPr lang="en-US" sz="6100">
                <a:solidFill>
                  <a:srgbClr val="701D18"/>
                </a:solidFill>
                <a:latin typeface="#9Slide07 SVNUT Triumph Press"/>
              </a:rPr>
              <a:t>3.2 Đọc hiểu văn bản</a:t>
            </a:r>
          </a:p>
        </p:txBody>
      </p:sp>
      <p:sp>
        <p:nvSpPr>
          <p:cNvPr id="7" name="TextBox 7"/>
          <p:cNvSpPr txBox="1"/>
          <p:nvPr/>
        </p:nvSpPr>
        <p:spPr>
          <a:xfrm>
            <a:off x="1028700" y="4233514"/>
            <a:ext cx="2479458" cy="3007995"/>
          </a:xfrm>
          <a:prstGeom prst="rect">
            <a:avLst/>
          </a:prstGeom>
        </p:spPr>
        <p:txBody>
          <a:bodyPr lIns="0" tIns="0" rIns="0" bIns="0" rtlCol="0" anchor="t">
            <a:spAutoFit/>
          </a:bodyPr>
          <a:lstStyle/>
          <a:p>
            <a:pPr algn="ctr">
              <a:lnSpc>
                <a:spcPts val="7979"/>
              </a:lnSpc>
            </a:pPr>
            <a:r>
              <a:rPr lang="en-US" sz="5699">
                <a:solidFill>
                  <a:srgbClr val="422C06"/>
                </a:solidFill>
                <a:latin typeface="Roboto Condensed Bold"/>
              </a:rPr>
              <a:t>a. Cốt truyện, ngôi kể</a:t>
            </a:r>
          </a:p>
        </p:txBody>
      </p:sp>
      <p:sp>
        <p:nvSpPr>
          <p:cNvPr id="8" name="TextBox 8"/>
          <p:cNvSpPr txBox="1"/>
          <p:nvPr/>
        </p:nvSpPr>
        <p:spPr>
          <a:xfrm>
            <a:off x="5604845" y="4738340"/>
            <a:ext cx="2276815" cy="1998345"/>
          </a:xfrm>
          <a:prstGeom prst="rect">
            <a:avLst/>
          </a:prstGeom>
        </p:spPr>
        <p:txBody>
          <a:bodyPr lIns="0" tIns="0" rIns="0" bIns="0" rtlCol="0" anchor="t">
            <a:spAutoFit/>
          </a:bodyPr>
          <a:lstStyle/>
          <a:p>
            <a:pPr algn="ctr">
              <a:lnSpc>
                <a:spcPts val="7980"/>
              </a:lnSpc>
            </a:pPr>
            <a:r>
              <a:rPr lang="en-US" sz="5700">
                <a:solidFill>
                  <a:srgbClr val="DFE5E1"/>
                </a:solidFill>
                <a:latin typeface="Roboto Condensed Bold"/>
              </a:rPr>
              <a:t>b. Nhân vật</a:t>
            </a:r>
          </a:p>
        </p:txBody>
      </p:sp>
      <p:sp>
        <p:nvSpPr>
          <p:cNvPr id="9" name="TextBox 9"/>
          <p:cNvSpPr txBox="1"/>
          <p:nvPr/>
        </p:nvSpPr>
        <p:spPr>
          <a:xfrm>
            <a:off x="9144000" y="4233515"/>
            <a:ext cx="4587204" cy="3007995"/>
          </a:xfrm>
          <a:prstGeom prst="rect">
            <a:avLst/>
          </a:prstGeom>
        </p:spPr>
        <p:txBody>
          <a:bodyPr lIns="0" tIns="0" rIns="0" bIns="0" rtlCol="0" anchor="t">
            <a:spAutoFit/>
          </a:bodyPr>
          <a:lstStyle/>
          <a:p>
            <a:pPr algn="ctr">
              <a:lnSpc>
                <a:spcPts val="7980"/>
              </a:lnSpc>
            </a:pPr>
            <a:r>
              <a:rPr lang="en-US" sz="5700">
                <a:solidFill>
                  <a:srgbClr val="DFE5E1"/>
                </a:solidFill>
                <a:latin typeface="Roboto Condensed Bold"/>
              </a:rPr>
              <a:t>c. Chi tiết </a:t>
            </a:r>
          </a:p>
          <a:p>
            <a:pPr algn="ctr">
              <a:lnSpc>
                <a:spcPts val="7980"/>
              </a:lnSpc>
            </a:pPr>
            <a:r>
              <a:rPr lang="en-US" sz="5700">
                <a:solidFill>
                  <a:srgbClr val="DFE5E1"/>
                </a:solidFill>
                <a:latin typeface="Roboto Condensed Bold"/>
              </a:rPr>
              <a:t>kì ảo, </a:t>
            </a:r>
          </a:p>
          <a:p>
            <a:pPr algn="ctr">
              <a:lnSpc>
                <a:spcPts val="7980"/>
              </a:lnSpc>
            </a:pPr>
            <a:r>
              <a:rPr lang="en-US" sz="5700">
                <a:solidFill>
                  <a:srgbClr val="DFE5E1"/>
                </a:solidFill>
                <a:latin typeface="Roboto Condensed Bold"/>
              </a:rPr>
              <a:t>lời bình</a:t>
            </a:r>
          </a:p>
        </p:txBody>
      </p:sp>
      <p:sp>
        <p:nvSpPr>
          <p:cNvPr id="10" name="TextBox 10"/>
          <p:cNvSpPr txBox="1"/>
          <p:nvPr/>
        </p:nvSpPr>
        <p:spPr>
          <a:xfrm>
            <a:off x="14273047" y="4738340"/>
            <a:ext cx="3306328" cy="1998345"/>
          </a:xfrm>
          <a:prstGeom prst="rect">
            <a:avLst/>
          </a:prstGeom>
        </p:spPr>
        <p:txBody>
          <a:bodyPr lIns="0" tIns="0" rIns="0" bIns="0" rtlCol="0" anchor="t">
            <a:spAutoFit/>
          </a:bodyPr>
          <a:lstStyle/>
          <a:p>
            <a:pPr algn="ctr">
              <a:lnSpc>
                <a:spcPts val="7980"/>
              </a:lnSpc>
            </a:pPr>
            <a:r>
              <a:rPr lang="en-US" sz="5700">
                <a:solidFill>
                  <a:srgbClr val="DFE5E1"/>
                </a:solidFill>
                <a:latin typeface="Roboto Condensed Bold"/>
              </a:rPr>
              <a:t>d. Chủ đề, bài học</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0757997" y="1127673"/>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856674" y="485687"/>
            <a:ext cx="14430107" cy="2112010"/>
          </a:xfrm>
          <a:prstGeom prst="rect">
            <a:avLst/>
          </a:prstGeom>
        </p:spPr>
        <p:txBody>
          <a:bodyPr lIns="0" tIns="0" rIns="0" bIns="0" rtlCol="0" anchor="t">
            <a:spAutoFit/>
          </a:bodyPr>
          <a:lstStyle/>
          <a:p>
            <a:pPr algn="l">
              <a:lnSpc>
                <a:spcPts val="8539"/>
              </a:lnSpc>
            </a:pPr>
            <a:r>
              <a:rPr lang="en-US" sz="6099">
                <a:solidFill>
                  <a:srgbClr val="8E5F56"/>
                </a:solidFill>
                <a:latin typeface="Fraunces Bold"/>
              </a:rPr>
              <a:t>3. KHÁM PHÁ VĂN BẢN</a:t>
            </a:r>
          </a:p>
          <a:p>
            <a:pPr algn="ctr">
              <a:lnSpc>
                <a:spcPts val="8539"/>
              </a:lnSpc>
            </a:pPr>
            <a:endParaRPr lang="en-US" sz="6099">
              <a:solidFill>
                <a:srgbClr val="8E5F56"/>
              </a:solidFill>
              <a:latin typeface="Fraunces Bold"/>
            </a:endParaRPr>
          </a:p>
        </p:txBody>
      </p:sp>
      <p:sp>
        <p:nvSpPr>
          <p:cNvPr id="5" name="TextBox 5"/>
          <p:cNvSpPr txBox="1"/>
          <p:nvPr/>
        </p:nvSpPr>
        <p:spPr>
          <a:xfrm>
            <a:off x="856674" y="1552488"/>
            <a:ext cx="12416424" cy="1045209"/>
          </a:xfrm>
          <a:prstGeom prst="rect">
            <a:avLst/>
          </a:prstGeom>
        </p:spPr>
        <p:txBody>
          <a:bodyPr lIns="0" tIns="0" rIns="0" bIns="0" rtlCol="0" anchor="t">
            <a:spAutoFit/>
          </a:bodyPr>
          <a:lstStyle/>
          <a:p>
            <a:pPr algn="l">
              <a:lnSpc>
                <a:spcPts val="8540"/>
              </a:lnSpc>
            </a:pPr>
            <a:r>
              <a:rPr lang="en-US" sz="6100">
                <a:solidFill>
                  <a:srgbClr val="701D18"/>
                </a:solidFill>
                <a:latin typeface="#9Slide07 SVNUT Triumph Press"/>
              </a:rPr>
              <a:t>3.2 Đọc hiểu văn bản</a:t>
            </a:r>
          </a:p>
        </p:txBody>
      </p:sp>
      <p:sp>
        <p:nvSpPr>
          <p:cNvPr id="6" name="TextBox 6"/>
          <p:cNvSpPr txBox="1"/>
          <p:nvPr/>
        </p:nvSpPr>
        <p:spPr>
          <a:xfrm>
            <a:off x="693027" y="2697393"/>
            <a:ext cx="16901947" cy="3591560"/>
          </a:xfrm>
          <a:prstGeom prst="rect">
            <a:avLst/>
          </a:prstGeom>
        </p:spPr>
        <p:txBody>
          <a:bodyPr lIns="0" tIns="0" rIns="0" bIns="0" rtlCol="0" anchor="t">
            <a:spAutoFit/>
          </a:bodyPr>
          <a:lstStyle/>
          <a:p>
            <a:pPr marL="885192" lvl="1" indent="-442596" algn="just">
              <a:lnSpc>
                <a:spcPts val="5740"/>
              </a:lnSpc>
              <a:buFont typeface="Arial"/>
              <a:buChar char="•"/>
            </a:pPr>
            <a:r>
              <a:rPr lang="en-US" sz="4100">
                <a:solidFill>
                  <a:srgbClr val="000000"/>
                </a:solidFill>
                <a:latin typeface="Roboto Condensed"/>
              </a:rPr>
              <a:t>Nhóm 2 báo cáo hoạt động đã tìm hiểu ở nhà</a:t>
            </a:r>
          </a:p>
          <a:p>
            <a:pPr marL="885192" lvl="1" indent="-442596" algn="just">
              <a:lnSpc>
                <a:spcPts val="5740"/>
              </a:lnSpc>
              <a:buFont typeface="Arial"/>
              <a:buChar char="•"/>
            </a:pPr>
            <a:r>
              <a:rPr lang="en-US" sz="4100">
                <a:solidFill>
                  <a:srgbClr val="000000"/>
                </a:solidFill>
                <a:latin typeface="Roboto Condensed"/>
              </a:rPr>
              <a:t>Các nhóm khác lắng nghe, nhận xét hoặc đặt câu hỏi cho nhóm bạn sau khi nhóm bạn báo cáo xong</a:t>
            </a:r>
          </a:p>
          <a:p>
            <a:pPr marL="885192" lvl="1" indent="-442596" algn="just">
              <a:lnSpc>
                <a:spcPts val="5740"/>
              </a:lnSpc>
              <a:buFont typeface="Arial"/>
              <a:buChar char="•"/>
            </a:pPr>
            <a:r>
              <a:rPr lang="en-US" sz="4100">
                <a:solidFill>
                  <a:srgbClr val="000000"/>
                </a:solidFill>
                <a:latin typeface="Roboto Condensed"/>
              </a:rPr>
              <a:t>Thời gian trình bày: 4 phút</a:t>
            </a:r>
          </a:p>
          <a:p>
            <a:pPr marL="885192" lvl="1" indent="-442596" algn="just">
              <a:lnSpc>
                <a:spcPts val="5740"/>
              </a:lnSpc>
              <a:buFont typeface="Arial"/>
              <a:buChar char="•"/>
            </a:pPr>
            <a:r>
              <a:rPr lang="en-US" sz="4100">
                <a:solidFill>
                  <a:srgbClr val="000000"/>
                </a:solidFill>
                <a:latin typeface="Roboto Condensed"/>
              </a:rPr>
              <a:t>Tổng thời gian nhận xét / đặt câu hỏi cho nhóm báo cáo: 4 phút</a:t>
            </a:r>
          </a:p>
        </p:txBody>
      </p:sp>
      <p:sp>
        <p:nvSpPr>
          <p:cNvPr id="7" name="TextBox 7"/>
          <p:cNvSpPr txBox="1"/>
          <p:nvPr/>
        </p:nvSpPr>
        <p:spPr>
          <a:xfrm>
            <a:off x="1171250" y="6374678"/>
            <a:ext cx="16901947" cy="3508375"/>
          </a:xfrm>
          <a:prstGeom prst="rect">
            <a:avLst/>
          </a:prstGeom>
        </p:spPr>
        <p:txBody>
          <a:bodyPr lIns="0" tIns="0" rIns="0" bIns="0" rtlCol="0" anchor="t">
            <a:spAutoFit/>
          </a:bodyPr>
          <a:lstStyle/>
          <a:p>
            <a:pPr algn="ctr">
              <a:lnSpc>
                <a:spcPts val="5600"/>
              </a:lnSpc>
            </a:pPr>
            <a:r>
              <a:rPr lang="en-US" sz="4000">
                <a:solidFill>
                  <a:srgbClr val="BE8244"/>
                </a:solidFill>
                <a:latin typeface="Roboto Condensed Bold"/>
              </a:rPr>
              <a:t>Định hướng</a:t>
            </a:r>
          </a:p>
          <a:p>
            <a:pPr algn="just">
              <a:lnSpc>
                <a:spcPts val="5600"/>
              </a:lnSpc>
            </a:pPr>
            <a:r>
              <a:rPr lang="en-US" sz="4000">
                <a:solidFill>
                  <a:srgbClr val="BE8244"/>
                </a:solidFill>
                <a:latin typeface="Roboto Condensed"/>
              </a:rPr>
              <a:t>(?) Trình bày cốt truyện và nêu bố cục của tác phẩm.</a:t>
            </a:r>
          </a:p>
          <a:p>
            <a:pPr algn="just">
              <a:lnSpc>
                <a:spcPts val="5600"/>
              </a:lnSpc>
            </a:pPr>
            <a:r>
              <a:rPr lang="en-US" sz="4000">
                <a:solidFill>
                  <a:srgbClr val="BE8244"/>
                </a:solidFill>
                <a:latin typeface="Roboto Condensed"/>
              </a:rPr>
              <a:t>(?) Đặc điểm của truyện truyền kì được thể hiện như thế nào trong cốt truyện của tác phẩm </a:t>
            </a:r>
            <a:r>
              <a:rPr lang="en-US" sz="4000">
                <a:solidFill>
                  <a:srgbClr val="BE8244"/>
                </a:solidFill>
                <a:latin typeface="Roboto Condensed Italics"/>
              </a:rPr>
              <a:t>Chuyện người con gái Nam Xương</a:t>
            </a:r>
            <a:r>
              <a:rPr lang="en-US" sz="4000">
                <a:solidFill>
                  <a:srgbClr val="BE8244"/>
                </a:solidFill>
                <a:latin typeface="Roboto Condensed"/>
              </a:rPr>
              <a:t>?</a:t>
            </a:r>
          </a:p>
          <a:p>
            <a:pPr algn="just">
              <a:lnSpc>
                <a:spcPts val="5600"/>
              </a:lnSpc>
            </a:pPr>
            <a:r>
              <a:rPr lang="en-US" sz="4000">
                <a:solidFill>
                  <a:srgbClr val="BE8244"/>
                </a:solidFill>
                <a:latin typeface="Roboto Condensed"/>
              </a:rPr>
              <a:t>(?) Xác định ngôi kể và tác dụng của ngôi kể đó trong tác phẩm.</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TextBox 3"/>
          <p:cNvSpPr txBox="1"/>
          <p:nvPr/>
        </p:nvSpPr>
        <p:spPr>
          <a:xfrm>
            <a:off x="-868226" y="112943"/>
            <a:ext cx="14430107" cy="2112010"/>
          </a:xfrm>
          <a:prstGeom prst="rect">
            <a:avLst/>
          </a:prstGeom>
        </p:spPr>
        <p:txBody>
          <a:bodyPr lIns="0" tIns="0" rIns="0" bIns="0" rtlCol="0" anchor="t">
            <a:spAutoFit/>
          </a:bodyPr>
          <a:lstStyle/>
          <a:p>
            <a:pPr algn="ctr">
              <a:lnSpc>
                <a:spcPts val="8539"/>
              </a:lnSpc>
            </a:pPr>
            <a:r>
              <a:rPr lang="en-US" sz="6099">
                <a:solidFill>
                  <a:srgbClr val="8E5F56"/>
                </a:solidFill>
                <a:latin typeface="Fraunces Bold"/>
              </a:rPr>
              <a:t>3. SUY NGẪM VÀ PHẢN HỒI</a:t>
            </a:r>
          </a:p>
          <a:p>
            <a:pPr algn="ctr">
              <a:lnSpc>
                <a:spcPts val="8539"/>
              </a:lnSpc>
            </a:pPr>
            <a:endParaRPr lang="en-US" sz="6099">
              <a:solidFill>
                <a:srgbClr val="8E5F56"/>
              </a:solidFill>
              <a:latin typeface="Fraunces Bold"/>
            </a:endParaRPr>
          </a:p>
        </p:txBody>
      </p:sp>
      <p:sp>
        <p:nvSpPr>
          <p:cNvPr id="4" name="TextBox 4"/>
          <p:cNvSpPr txBox="1"/>
          <p:nvPr/>
        </p:nvSpPr>
        <p:spPr>
          <a:xfrm>
            <a:off x="856674" y="1179744"/>
            <a:ext cx="12416424" cy="1045209"/>
          </a:xfrm>
          <a:prstGeom prst="rect">
            <a:avLst/>
          </a:prstGeom>
        </p:spPr>
        <p:txBody>
          <a:bodyPr lIns="0" tIns="0" rIns="0" bIns="0" rtlCol="0" anchor="t">
            <a:spAutoFit/>
          </a:bodyPr>
          <a:lstStyle/>
          <a:p>
            <a:pPr algn="l">
              <a:lnSpc>
                <a:spcPts val="8540"/>
              </a:lnSpc>
            </a:pPr>
            <a:r>
              <a:rPr lang="en-US" sz="6100">
                <a:solidFill>
                  <a:srgbClr val="701D18"/>
                </a:solidFill>
                <a:latin typeface="#9Slide07 SVNUT Triumph Press"/>
              </a:rPr>
              <a:t>3.2 Khám phá văn bản</a:t>
            </a:r>
          </a:p>
        </p:txBody>
      </p:sp>
      <p:sp>
        <p:nvSpPr>
          <p:cNvPr id="5" name="Freeform 5"/>
          <p:cNvSpPr/>
          <p:nvPr/>
        </p:nvSpPr>
        <p:spPr>
          <a:xfrm>
            <a:off x="-1628065" y="3104343"/>
            <a:ext cx="15949785" cy="7546710"/>
          </a:xfrm>
          <a:custGeom>
            <a:avLst/>
            <a:gdLst/>
            <a:ahLst/>
            <a:cxnLst/>
            <a:rect l="l" t="t" r="r" b="b"/>
            <a:pathLst>
              <a:path w="15949785" h="7546710">
                <a:moveTo>
                  <a:pt x="0" y="0"/>
                </a:moveTo>
                <a:lnTo>
                  <a:pt x="15949785" y="0"/>
                </a:lnTo>
                <a:lnTo>
                  <a:pt x="15949785" y="7546710"/>
                </a:lnTo>
                <a:lnTo>
                  <a:pt x="0" y="7546710"/>
                </a:lnTo>
                <a:lnTo>
                  <a:pt x="0" y="0"/>
                </a:lnTo>
                <a:close/>
              </a:path>
            </a:pathLst>
          </a:custGeom>
          <a:blipFill>
            <a:blip r:embed="rId3"/>
            <a:stretch>
              <a:fillRect/>
            </a:stretch>
          </a:blipFill>
        </p:spPr>
        <p:txBody>
          <a:bodyPr/>
          <a:lstStyle/>
          <a:p>
            <a:endParaRPr lang="en-US"/>
          </a:p>
        </p:txBody>
      </p:sp>
      <p:grpSp>
        <p:nvGrpSpPr>
          <p:cNvPr id="6" name="Group 6"/>
          <p:cNvGrpSpPr/>
          <p:nvPr/>
        </p:nvGrpSpPr>
        <p:grpSpPr>
          <a:xfrm>
            <a:off x="856674" y="2773593"/>
            <a:ext cx="9389983" cy="5643260"/>
            <a:chOff x="0" y="0"/>
            <a:chExt cx="2586184" cy="1554264"/>
          </a:xfrm>
        </p:grpSpPr>
        <p:sp>
          <p:nvSpPr>
            <p:cNvPr id="7" name="Freeform 7"/>
            <p:cNvSpPr/>
            <p:nvPr/>
          </p:nvSpPr>
          <p:spPr>
            <a:xfrm>
              <a:off x="0" y="0"/>
              <a:ext cx="2586184" cy="1554264"/>
            </a:xfrm>
            <a:custGeom>
              <a:avLst/>
              <a:gdLst/>
              <a:ahLst/>
              <a:cxnLst/>
              <a:rect l="l" t="t" r="r" b="b"/>
              <a:pathLst>
                <a:path w="2586184" h="1554264">
                  <a:moveTo>
                    <a:pt x="42049" y="0"/>
                  </a:moveTo>
                  <a:lnTo>
                    <a:pt x="2544135" y="0"/>
                  </a:lnTo>
                  <a:cubicBezTo>
                    <a:pt x="2567358" y="0"/>
                    <a:pt x="2586184" y="18826"/>
                    <a:pt x="2586184" y="42049"/>
                  </a:cubicBezTo>
                  <a:lnTo>
                    <a:pt x="2586184" y="1512215"/>
                  </a:lnTo>
                  <a:cubicBezTo>
                    <a:pt x="2586184" y="1535438"/>
                    <a:pt x="2567358" y="1554264"/>
                    <a:pt x="2544135" y="1554264"/>
                  </a:cubicBezTo>
                  <a:lnTo>
                    <a:pt x="42049" y="1554264"/>
                  </a:lnTo>
                  <a:cubicBezTo>
                    <a:pt x="18826" y="1554264"/>
                    <a:pt x="0" y="1535438"/>
                    <a:pt x="0" y="1512215"/>
                  </a:cubicBezTo>
                  <a:lnTo>
                    <a:pt x="0" y="42049"/>
                  </a:lnTo>
                  <a:cubicBezTo>
                    <a:pt x="0" y="18826"/>
                    <a:pt x="18826" y="0"/>
                    <a:pt x="42049" y="0"/>
                  </a:cubicBezTo>
                  <a:close/>
                </a:path>
              </a:pathLst>
            </a:custGeom>
            <a:solidFill>
              <a:srgbClr val="FFFDF5"/>
            </a:solidFill>
          </p:spPr>
          <p:txBody>
            <a:bodyPr/>
            <a:lstStyle/>
            <a:p>
              <a:endParaRPr lang="en-US"/>
            </a:p>
          </p:txBody>
        </p:sp>
        <p:sp>
          <p:nvSpPr>
            <p:cNvPr id="8" name="TextBox 8"/>
            <p:cNvSpPr txBox="1"/>
            <p:nvPr/>
          </p:nvSpPr>
          <p:spPr>
            <a:xfrm>
              <a:off x="0" y="0"/>
              <a:ext cx="2586184" cy="1554264"/>
            </a:xfrm>
            <a:prstGeom prst="rect">
              <a:avLst/>
            </a:prstGeom>
          </p:spPr>
          <p:txBody>
            <a:bodyPr lIns="50800" tIns="50800" rIns="50800" bIns="50800" rtlCol="0" anchor="ctr"/>
            <a:lstStyle/>
            <a:p>
              <a:pPr algn="ctr">
                <a:lnSpc>
                  <a:spcPts val="3286"/>
                </a:lnSpc>
              </a:pPr>
              <a:endParaRPr/>
            </a:p>
          </p:txBody>
        </p:sp>
      </p:grpSp>
      <p:sp>
        <p:nvSpPr>
          <p:cNvPr id="9" name="TextBox 9"/>
          <p:cNvSpPr txBox="1"/>
          <p:nvPr/>
        </p:nvSpPr>
        <p:spPr>
          <a:xfrm>
            <a:off x="1420608" y="4302582"/>
            <a:ext cx="8262113" cy="1998345"/>
          </a:xfrm>
          <a:prstGeom prst="rect">
            <a:avLst/>
          </a:prstGeom>
        </p:spPr>
        <p:txBody>
          <a:bodyPr lIns="0" tIns="0" rIns="0" bIns="0" rtlCol="0" anchor="t">
            <a:spAutoFit/>
          </a:bodyPr>
          <a:lstStyle/>
          <a:p>
            <a:pPr algn="just">
              <a:lnSpc>
                <a:spcPts val="7979"/>
              </a:lnSpc>
            </a:pPr>
            <a:r>
              <a:rPr lang="en-US" sz="5699">
                <a:solidFill>
                  <a:srgbClr val="422C06"/>
                </a:solidFill>
                <a:latin typeface="Roboto Condensed"/>
              </a:rPr>
              <a:t>Trình bày cốt truyện và nêu bố cục của tác phẩm.</a:t>
            </a:r>
          </a:p>
        </p:txBody>
      </p:sp>
      <p:sp>
        <p:nvSpPr>
          <p:cNvPr id="10" name="Freeform 10"/>
          <p:cNvSpPr/>
          <p:nvPr/>
        </p:nvSpPr>
        <p:spPr>
          <a:xfrm>
            <a:off x="11183866" y="-2320765"/>
            <a:ext cx="6972114" cy="12386628"/>
          </a:xfrm>
          <a:custGeom>
            <a:avLst/>
            <a:gdLst/>
            <a:ahLst/>
            <a:cxnLst/>
            <a:rect l="l" t="t" r="r" b="b"/>
            <a:pathLst>
              <a:path w="6972114" h="12386628">
                <a:moveTo>
                  <a:pt x="0" y="0"/>
                </a:moveTo>
                <a:lnTo>
                  <a:pt x="6972114" y="0"/>
                </a:lnTo>
                <a:lnTo>
                  <a:pt x="6972114" y="12386628"/>
                </a:lnTo>
                <a:lnTo>
                  <a:pt x="0" y="12386628"/>
                </a:lnTo>
                <a:lnTo>
                  <a:pt x="0" y="0"/>
                </a:lnTo>
                <a:close/>
              </a:path>
            </a:pathLst>
          </a:custGeom>
          <a:blipFill>
            <a:blip r:embed="rId4"/>
            <a:stretch>
              <a:fillRect/>
            </a:stretch>
          </a:blipFill>
        </p:spPr>
        <p:txBody>
          <a:bodyPr/>
          <a:lstStyle/>
          <a:p>
            <a:endParaRPr lang="en-US"/>
          </a:p>
        </p:txBody>
      </p:sp>
      <p:sp>
        <p:nvSpPr>
          <p:cNvPr id="11" name="Freeform 11"/>
          <p:cNvSpPr/>
          <p:nvPr/>
        </p:nvSpPr>
        <p:spPr>
          <a:xfrm>
            <a:off x="13733907" y="7731680"/>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5"/>
            <a:stretch>
              <a:fillRect/>
            </a:stretch>
          </a:blipFill>
        </p:spPr>
        <p:txBody>
          <a:bodyPr/>
          <a:lstStyle/>
          <a:p>
            <a:endParaRPr lang="en-US"/>
          </a:p>
        </p:txBody>
      </p:sp>
      <p:sp>
        <p:nvSpPr>
          <p:cNvPr id="12" name="Freeform 12"/>
          <p:cNvSpPr/>
          <p:nvPr/>
        </p:nvSpPr>
        <p:spPr>
          <a:xfrm>
            <a:off x="12166045" y="7758342"/>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5"/>
            <a:stretch>
              <a:fillRect/>
            </a:stretch>
          </a:blipFill>
        </p:spPr>
        <p:txBody>
          <a:bodyPr/>
          <a:lstStyle/>
          <a:p>
            <a:endParaRPr lang="en-US"/>
          </a:p>
        </p:txBody>
      </p:sp>
      <p:sp>
        <p:nvSpPr>
          <p:cNvPr id="13" name="Freeform 13"/>
          <p:cNvSpPr/>
          <p:nvPr/>
        </p:nvSpPr>
        <p:spPr>
          <a:xfrm>
            <a:off x="13041789" y="6300928"/>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5"/>
            <a:stretch>
              <a:fillRect/>
            </a:stretch>
          </a:blipFill>
        </p:spPr>
        <p:txBody>
          <a:bodyPr/>
          <a:lstStyle/>
          <a:p>
            <a:endParaRPr lang="en-US"/>
          </a:p>
        </p:txBody>
      </p:sp>
      <p:sp>
        <p:nvSpPr>
          <p:cNvPr id="14" name="Freeform 14"/>
          <p:cNvSpPr/>
          <p:nvPr/>
        </p:nvSpPr>
        <p:spPr>
          <a:xfrm>
            <a:off x="17913039" y="5986692"/>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5"/>
            <a:stretch>
              <a:fillRect/>
            </a:stretch>
          </a:blipFill>
        </p:spPr>
        <p:txBody>
          <a:bodyPr/>
          <a:lstStyle/>
          <a:p>
            <a:endParaRPr lang="en-US"/>
          </a:p>
        </p:txBody>
      </p:sp>
      <p:sp>
        <p:nvSpPr>
          <p:cNvPr id="15" name="Freeform 15"/>
          <p:cNvSpPr/>
          <p:nvPr/>
        </p:nvSpPr>
        <p:spPr>
          <a:xfrm>
            <a:off x="13806664" y="5642417"/>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5"/>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TextBox 3"/>
          <p:cNvSpPr txBox="1"/>
          <p:nvPr/>
        </p:nvSpPr>
        <p:spPr>
          <a:xfrm>
            <a:off x="-868226" y="112943"/>
            <a:ext cx="14430107" cy="2112010"/>
          </a:xfrm>
          <a:prstGeom prst="rect">
            <a:avLst/>
          </a:prstGeom>
        </p:spPr>
        <p:txBody>
          <a:bodyPr lIns="0" tIns="0" rIns="0" bIns="0" rtlCol="0" anchor="t">
            <a:spAutoFit/>
          </a:bodyPr>
          <a:lstStyle/>
          <a:p>
            <a:pPr algn="ctr">
              <a:lnSpc>
                <a:spcPts val="8539"/>
              </a:lnSpc>
            </a:pPr>
            <a:r>
              <a:rPr lang="en-US" sz="6099">
                <a:solidFill>
                  <a:srgbClr val="8E5F56"/>
                </a:solidFill>
                <a:latin typeface="Fraunces Bold"/>
              </a:rPr>
              <a:t>3. SUY NGẪM VÀ PHẢN HỒI</a:t>
            </a:r>
          </a:p>
          <a:p>
            <a:pPr algn="ctr">
              <a:lnSpc>
                <a:spcPts val="8539"/>
              </a:lnSpc>
            </a:pPr>
            <a:endParaRPr lang="en-US" sz="6099">
              <a:solidFill>
                <a:srgbClr val="8E5F56"/>
              </a:solidFill>
              <a:latin typeface="Fraunces Bold"/>
            </a:endParaRPr>
          </a:p>
        </p:txBody>
      </p:sp>
      <p:sp>
        <p:nvSpPr>
          <p:cNvPr id="4" name="TextBox 4"/>
          <p:cNvSpPr txBox="1"/>
          <p:nvPr/>
        </p:nvSpPr>
        <p:spPr>
          <a:xfrm>
            <a:off x="856674" y="1179744"/>
            <a:ext cx="12416424" cy="1045209"/>
          </a:xfrm>
          <a:prstGeom prst="rect">
            <a:avLst/>
          </a:prstGeom>
        </p:spPr>
        <p:txBody>
          <a:bodyPr lIns="0" tIns="0" rIns="0" bIns="0" rtlCol="0" anchor="t">
            <a:spAutoFit/>
          </a:bodyPr>
          <a:lstStyle/>
          <a:p>
            <a:pPr algn="l">
              <a:lnSpc>
                <a:spcPts val="8540"/>
              </a:lnSpc>
            </a:pPr>
            <a:r>
              <a:rPr lang="en-US" sz="6100">
                <a:solidFill>
                  <a:srgbClr val="701D18"/>
                </a:solidFill>
                <a:latin typeface="#9Slide07 SVNUT Triumph Press"/>
              </a:rPr>
              <a:t>3.2 Khám phá văn bản</a:t>
            </a:r>
          </a:p>
        </p:txBody>
      </p:sp>
      <p:sp>
        <p:nvSpPr>
          <p:cNvPr id="5" name="Freeform 5"/>
          <p:cNvSpPr/>
          <p:nvPr/>
        </p:nvSpPr>
        <p:spPr>
          <a:xfrm>
            <a:off x="-412863" y="4834714"/>
            <a:ext cx="15949785" cy="7546710"/>
          </a:xfrm>
          <a:custGeom>
            <a:avLst/>
            <a:gdLst/>
            <a:ahLst/>
            <a:cxnLst/>
            <a:rect l="l" t="t" r="r" b="b"/>
            <a:pathLst>
              <a:path w="15949785" h="7546710">
                <a:moveTo>
                  <a:pt x="0" y="0"/>
                </a:moveTo>
                <a:lnTo>
                  <a:pt x="15949785" y="0"/>
                </a:lnTo>
                <a:lnTo>
                  <a:pt x="15949785" y="7546710"/>
                </a:lnTo>
                <a:lnTo>
                  <a:pt x="0" y="7546710"/>
                </a:lnTo>
                <a:lnTo>
                  <a:pt x="0" y="0"/>
                </a:lnTo>
                <a:close/>
              </a:path>
            </a:pathLst>
          </a:custGeom>
          <a:blipFill>
            <a:blip r:embed="rId3"/>
            <a:stretch>
              <a:fillRect/>
            </a:stretch>
          </a:blipFill>
        </p:spPr>
        <p:txBody>
          <a:bodyPr/>
          <a:lstStyle/>
          <a:p>
            <a:endParaRPr lang="en-US"/>
          </a:p>
        </p:txBody>
      </p:sp>
      <p:grpSp>
        <p:nvGrpSpPr>
          <p:cNvPr id="6" name="Group 6"/>
          <p:cNvGrpSpPr/>
          <p:nvPr/>
        </p:nvGrpSpPr>
        <p:grpSpPr>
          <a:xfrm>
            <a:off x="856674" y="2773593"/>
            <a:ext cx="9389983" cy="5397482"/>
            <a:chOff x="0" y="0"/>
            <a:chExt cx="2586184" cy="1486572"/>
          </a:xfrm>
        </p:grpSpPr>
        <p:sp>
          <p:nvSpPr>
            <p:cNvPr id="7" name="Freeform 7"/>
            <p:cNvSpPr/>
            <p:nvPr/>
          </p:nvSpPr>
          <p:spPr>
            <a:xfrm>
              <a:off x="0" y="0"/>
              <a:ext cx="2586184" cy="1486572"/>
            </a:xfrm>
            <a:custGeom>
              <a:avLst/>
              <a:gdLst/>
              <a:ahLst/>
              <a:cxnLst/>
              <a:rect l="l" t="t" r="r" b="b"/>
              <a:pathLst>
                <a:path w="2586184" h="1486572">
                  <a:moveTo>
                    <a:pt x="42049" y="0"/>
                  </a:moveTo>
                  <a:lnTo>
                    <a:pt x="2544135" y="0"/>
                  </a:lnTo>
                  <a:cubicBezTo>
                    <a:pt x="2567358" y="0"/>
                    <a:pt x="2586184" y="18826"/>
                    <a:pt x="2586184" y="42049"/>
                  </a:cubicBezTo>
                  <a:lnTo>
                    <a:pt x="2586184" y="1444523"/>
                  </a:lnTo>
                  <a:cubicBezTo>
                    <a:pt x="2586184" y="1467746"/>
                    <a:pt x="2567358" y="1486572"/>
                    <a:pt x="2544135" y="1486572"/>
                  </a:cubicBezTo>
                  <a:lnTo>
                    <a:pt x="42049" y="1486572"/>
                  </a:lnTo>
                  <a:cubicBezTo>
                    <a:pt x="18826" y="1486572"/>
                    <a:pt x="0" y="1467746"/>
                    <a:pt x="0" y="1444523"/>
                  </a:cubicBezTo>
                  <a:lnTo>
                    <a:pt x="0" y="42049"/>
                  </a:lnTo>
                  <a:cubicBezTo>
                    <a:pt x="0" y="18826"/>
                    <a:pt x="18826" y="0"/>
                    <a:pt x="42049" y="0"/>
                  </a:cubicBezTo>
                  <a:close/>
                </a:path>
              </a:pathLst>
            </a:custGeom>
            <a:solidFill>
              <a:srgbClr val="FFFDF5"/>
            </a:solidFill>
          </p:spPr>
          <p:txBody>
            <a:bodyPr/>
            <a:lstStyle/>
            <a:p>
              <a:endParaRPr lang="en-US"/>
            </a:p>
          </p:txBody>
        </p:sp>
        <p:sp>
          <p:nvSpPr>
            <p:cNvPr id="8" name="TextBox 8"/>
            <p:cNvSpPr txBox="1"/>
            <p:nvPr/>
          </p:nvSpPr>
          <p:spPr>
            <a:xfrm>
              <a:off x="0" y="0"/>
              <a:ext cx="2586184" cy="1486572"/>
            </a:xfrm>
            <a:prstGeom prst="rect">
              <a:avLst/>
            </a:prstGeom>
          </p:spPr>
          <p:txBody>
            <a:bodyPr lIns="50800" tIns="50800" rIns="50800" bIns="50800" rtlCol="0" anchor="ctr"/>
            <a:lstStyle/>
            <a:p>
              <a:pPr algn="ctr">
                <a:lnSpc>
                  <a:spcPts val="3286"/>
                </a:lnSpc>
              </a:pPr>
              <a:endParaRPr/>
            </a:p>
          </p:txBody>
        </p:sp>
      </p:grpSp>
      <p:sp>
        <p:nvSpPr>
          <p:cNvPr id="9" name="TextBox 9"/>
          <p:cNvSpPr txBox="1"/>
          <p:nvPr/>
        </p:nvSpPr>
        <p:spPr>
          <a:xfrm>
            <a:off x="1420608" y="2896774"/>
            <a:ext cx="8262113" cy="5027295"/>
          </a:xfrm>
          <a:prstGeom prst="rect">
            <a:avLst/>
          </a:prstGeom>
        </p:spPr>
        <p:txBody>
          <a:bodyPr lIns="0" tIns="0" rIns="0" bIns="0" rtlCol="0" anchor="t">
            <a:spAutoFit/>
          </a:bodyPr>
          <a:lstStyle/>
          <a:p>
            <a:pPr algn="just">
              <a:lnSpc>
                <a:spcPts val="7979"/>
              </a:lnSpc>
            </a:pPr>
            <a:r>
              <a:rPr lang="en-US" sz="5699">
                <a:solidFill>
                  <a:srgbClr val="422C06"/>
                </a:solidFill>
                <a:latin typeface="Roboto Condensed"/>
              </a:rPr>
              <a:t>Đặc điểm của truyện truyền kì được thể hiện như thế nào trong cốt truyện của tác phẩm </a:t>
            </a:r>
            <a:r>
              <a:rPr lang="en-US" sz="5699">
                <a:solidFill>
                  <a:srgbClr val="422C06"/>
                </a:solidFill>
                <a:latin typeface="Roboto Condensed Italics"/>
              </a:rPr>
              <a:t>Chuyện người con gái Nam Xương</a:t>
            </a:r>
            <a:r>
              <a:rPr lang="en-US" sz="5699">
                <a:solidFill>
                  <a:srgbClr val="422C06"/>
                </a:solidFill>
                <a:latin typeface="Roboto Condensed"/>
              </a:rPr>
              <a:t>?</a:t>
            </a:r>
          </a:p>
        </p:txBody>
      </p:sp>
      <p:sp>
        <p:nvSpPr>
          <p:cNvPr id="10" name="Freeform 10"/>
          <p:cNvSpPr/>
          <p:nvPr/>
        </p:nvSpPr>
        <p:spPr>
          <a:xfrm>
            <a:off x="11183866" y="-2320765"/>
            <a:ext cx="6972114" cy="12386628"/>
          </a:xfrm>
          <a:custGeom>
            <a:avLst/>
            <a:gdLst/>
            <a:ahLst/>
            <a:cxnLst/>
            <a:rect l="l" t="t" r="r" b="b"/>
            <a:pathLst>
              <a:path w="6972114" h="12386628">
                <a:moveTo>
                  <a:pt x="0" y="0"/>
                </a:moveTo>
                <a:lnTo>
                  <a:pt x="6972114" y="0"/>
                </a:lnTo>
                <a:lnTo>
                  <a:pt x="6972114" y="12386628"/>
                </a:lnTo>
                <a:lnTo>
                  <a:pt x="0" y="12386628"/>
                </a:lnTo>
                <a:lnTo>
                  <a:pt x="0" y="0"/>
                </a:lnTo>
                <a:close/>
              </a:path>
            </a:pathLst>
          </a:custGeom>
          <a:blipFill>
            <a:blip r:embed="rId4"/>
            <a:stretch>
              <a:fillRect/>
            </a:stretch>
          </a:blipFill>
        </p:spPr>
        <p:txBody>
          <a:bodyPr/>
          <a:lstStyle/>
          <a:p>
            <a:endParaRPr lang="en-US"/>
          </a:p>
        </p:txBody>
      </p:sp>
      <p:sp>
        <p:nvSpPr>
          <p:cNvPr id="11" name="Freeform 11"/>
          <p:cNvSpPr/>
          <p:nvPr/>
        </p:nvSpPr>
        <p:spPr>
          <a:xfrm>
            <a:off x="13733907" y="7731680"/>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5"/>
            <a:stretch>
              <a:fillRect/>
            </a:stretch>
          </a:blipFill>
        </p:spPr>
        <p:txBody>
          <a:bodyPr/>
          <a:lstStyle/>
          <a:p>
            <a:endParaRPr lang="en-US"/>
          </a:p>
        </p:txBody>
      </p:sp>
      <p:sp>
        <p:nvSpPr>
          <p:cNvPr id="12" name="Freeform 12"/>
          <p:cNvSpPr/>
          <p:nvPr/>
        </p:nvSpPr>
        <p:spPr>
          <a:xfrm>
            <a:off x="12166045" y="7758342"/>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5"/>
            <a:stretch>
              <a:fillRect/>
            </a:stretch>
          </a:blipFill>
        </p:spPr>
        <p:txBody>
          <a:bodyPr/>
          <a:lstStyle/>
          <a:p>
            <a:endParaRPr lang="en-US"/>
          </a:p>
        </p:txBody>
      </p:sp>
      <p:sp>
        <p:nvSpPr>
          <p:cNvPr id="13" name="Freeform 13"/>
          <p:cNvSpPr/>
          <p:nvPr/>
        </p:nvSpPr>
        <p:spPr>
          <a:xfrm>
            <a:off x="11665579" y="7216390"/>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5"/>
            <a:stretch>
              <a:fillRect/>
            </a:stretch>
          </a:blipFill>
        </p:spPr>
        <p:txBody>
          <a:bodyPr/>
          <a:lstStyle/>
          <a:p>
            <a:endParaRPr lang="en-US"/>
          </a:p>
        </p:txBody>
      </p:sp>
      <p:sp>
        <p:nvSpPr>
          <p:cNvPr id="14" name="Freeform 14"/>
          <p:cNvSpPr/>
          <p:nvPr/>
        </p:nvSpPr>
        <p:spPr>
          <a:xfrm>
            <a:off x="10940925" y="6816493"/>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5"/>
            <a:stretch>
              <a:fillRect/>
            </a:stretch>
          </a:blipFill>
        </p:spPr>
        <p:txBody>
          <a:bodyPr/>
          <a:lstStyle/>
          <a:p>
            <a:endParaRPr lang="en-US"/>
          </a:p>
        </p:txBody>
      </p:sp>
      <p:sp>
        <p:nvSpPr>
          <p:cNvPr id="15" name="Freeform 15"/>
          <p:cNvSpPr/>
          <p:nvPr/>
        </p:nvSpPr>
        <p:spPr>
          <a:xfrm>
            <a:off x="17913039" y="5986692"/>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5"/>
            <a:stretch>
              <a:fillRect/>
            </a:stretch>
          </a:blipFill>
        </p:spPr>
        <p:txBody>
          <a:bodyPr/>
          <a:lstStyle/>
          <a:p>
            <a:endParaRPr lang="en-US"/>
          </a:p>
        </p:txBody>
      </p:sp>
      <p:sp>
        <p:nvSpPr>
          <p:cNvPr id="16" name="Freeform 16"/>
          <p:cNvSpPr/>
          <p:nvPr/>
        </p:nvSpPr>
        <p:spPr>
          <a:xfrm>
            <a:off x="13806664" y="5642417"/>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5"/>
            <a:stretch>
              <a:fillRect/>
            </a:stretch>
          </a:blipFill>
        </p:spPr>
        <p:txBody>
          <a:bodyPr/>
          <a:lstStyle/>
          <a:p>
            <a:endParaRPr lang="en-US"/>
          </a:p>
        </p:txBody>
      </p:sp>
      <p:sp>
        <p:nvSpPr>
          <p:cNvPr id="17" name="Freeform 17"/>
          <p:cNvSpPr/>
          <p:nvPr/>
        </p:nvSpPr>
        <p:spPr>
          <a:xfrm>
            <a:off x="14669923" y="6451586"/>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5"/>
            <a:stretch>
              <a:fillRect/>
            </a:stretch>
          </a:blipFill>
        </p:spPr>
        <p:txBody>
          <a:bodyPr/>
          <a:lstStyle/>
          <a:p>
            <a:endParaRPr lang="en-US"/>
          </a:p>
        </p:txBody>
      </p:sp>
      <p:sp>
        <p:nvSpPr>
          <p:cNvPr id="18" name="Freeform 18"/>
          <p:cNvSpPr/>
          <p:nvPr/>
        </p:nvSpPr>
        <p:spPr>
          <a:xfrm>
            <a:off x="12633175" y="6055150"/>
            <a:ext cx="5522806" cy="4231850"/>
          </a:xfrm>
          <a:custGeom>
            <a:avLst/>
            <a:gdLst/>
            <a:ahLst/>
            <a:cxnLst/>
            <a:rect l="l" t="t" r="r" b="b"/>
            <a:pathLst>
              <a:path w="5522806" h="4231850">
                <a:moveTo>
                  <a:pt x="0" y="0"/>
                </a:moveTo>
                <a:lnTo>
                  <a:pt x="5522805" y="0"/>
                </a:lnTo>
                <a:lnTo>
                  <a:pt x="5522805" y="4231850"/>
                </a:lnTo>
                <a:lnTo>
                  <a:pt x="0" y="4231850"/>
                </a:lnTo>
                <a:lnTo>
                  <a:pt x="0" y="0"/>
                </a:lnTo>
                <a:close/>
              </a:path>
            </a:pathLst>
          </a:custGeom>
          <a:blipFill>
            <a:blip r:embed="rId5"/>
            <a:stretch>
              <a:fillRect/>
            </a:stretch>
          </a:blipFill>
        </p:spPr>
        <p:txBody>
          <a:bodyPr/>
          <a:lstStyle/>
          <a:p>
            <a:endParaRPr lang="en-US"/>
          </a:p>
        </p:txBody>
      </p:sp>
      <p:sp>
        <p:nvSpPr>
          <p:cNvPr id="19" name="Freeform 19"/>
          <p:cNvSpPr/>
          <p:nvPr/>
        </p:nvSpPr>
        <p:spPr>
          <a:xfrm>
            <a:off x="14325424" y="5293807"/>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5"/>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TextBox 3"/>
          <p:cNvSpPr txBox="1"/>
          <p:nvPr/>
        </p:nvSpPr>
        <p:spPr>
          <a:xfrm>
            <a:off x="-868226" y="112943"/>
            <a:ext cx="14430107" cy="2112010"/>
          </a:xfrm>
          <a:prstGeom prst="rect">
            <a:avLst/>
          </a:prstGeom>
        </p:spPr>
        <p:txBody>
          <a:bodyPr lIns="0" tIns="0" rIns="0" bIns="0" rtlCol="0" anchor="t">
            <a:spAutoFit/>
          </a:bodyPr>
          <a:lstStyle/>
          <a:p>
            <a:pPr algn="ctr">
              <a:lnSpc>
                <a:spcPts val="8539"/>
              </a:lnSpc>
            </a:pPr>
            <a:r>
              <a:rPr lang="en-US" sz="6099">
                <a:solidFill>
                  <a:srgbClr val="8E5F56"/>
                </a:solidFill>
                <a:latin typeface="Fraunces Bold"/>
              </a:rPr>
              <a:t>3. SUY NGẪM VÀ PHẢN HỒI</a:t>
            </a:r>
          </a:p>
          <a:p>
            <a:pPr algn="ctr">
              <a:lnSpc>
                <a:spcPts val="8539"/>
              </a:lnSpc>
            </a:pPr>
            <a:endParaRPr lang="en-US" sz="6099">
              <a:solidFill>
                <a:srgbClr val="8E5F56"/>
              </a:solidFill>
              <a:latin typeface="Fraunces Bold"/>
            </a:endParaRPr>
          </a:p>
        </p:txBody>
      </p:sp>
      <p:sp>
        <p:nvSpPr>
          <p:cNvPr id="4" name="TextBox 4"/>
          <p:cNvSpPr txBox="1"/>
          <p:nvPr/>
        </p:nvSpPr>
        <p:spPr>
          <a:xfrm>
            <a:off x="856674" y="1179744"/>
            <a:ext cx="12416424" cy="1045209"/>
          </a:xfrm>
          <a:prstGeom prst="rect">
            <a:avLst/>
          </a:prstGeom>
        </p:spPr>
        <p:txBody>
          <a:bodyPr lIns="0" tIns="0" rIns="0" bIns="0" rtlCol="0" anchor="t">
            <a:spAutoFit/>
          </a:bodyPr>
          <a:lstStyle/>
          <a:p>
            <a:pPr algn="l">
              <a:lnSpc>
                <a:spcPts val="8540"/>
              </a:lnSpc>
            </a:pPr>
            <a:r>
              <a:rPr lang="en-US" sz="6100">
                <a:solidFill>
                  <a:srgbClr val="701D18"/>
                </a:solidFill>
                <a:latin typeface="#9Slide07 SVNUT Triumph Press"/>
              </a:rPr>
              <a:t>3.2 Khám phá văn bản</a:t>
            </a:r>
          </a:p>
        </p:txBody>
      </p:sp>
      <p:sp>
        <p:nvSpPr>
          <p:cNvPr id="5" name="Freeform 5"/>
          <p:cNvSpPr/>
          <p:nvPr/>
        </p:nvSpPr>
        <p:spPr>
          <a:xfrm>
            <a:off x="-412863" y="4834714"/>
            <a:ext cx="15949785" cy="7546710"/>
          </a:xfrm>
          <a:custGeom>
            <a:avLst/>
            <a:gdLst/>
            <a:ahLst/>
            <a:cxnLst/>
            <a:rect l="l" t="t" r="r" b="b"/>
            <a:pathLst>
              <a:path w="15949785" h="7546710">
                <a:moveTo>
                  <a:pt x="0" y="0"/>
                </a:moveTo>
                <a:lnTo>
                  <a:pt x="15949785" y="0"/>
                </a:lnTo>
                <a:lnTo>
                  <a:pt x="15949785" y="7546710"/>
                </a:lnTo>
                <a:lnTo>
                  <a:pt x="0" y="7546710"/>
                </a:lnTo>
                <a:lnTo>
                  <a:pt x="0" y="0"/>
                </a:lnTo>
                <a:close/>
              </a:path>
            </a:pathLst>
          </a:custGeom>
          <a:blipFill>
            <a:blip r:embed="rId3"/>
            <a:stretch>
              <a:fillRect/>
            </a:stretch>
          </a:blipFill>
        </p:spPr>
        <p:txBody>
          <a:bodyPr/>
          <a:lstStyle/>
          <a:p>
            <a:endParaRPr lang="en-US"/>
          </a:p>
        </p:txBody>
      </p:sp>
      <p:grpSp>
        <p:nvGrpSpPr>
          <p:cNvPr id="6" name="Group 6"/>
          <p:cNvGrpSpPr/>
          <p:nvPr/>
        </p:nvGrpSpPr>
        <p:grpSpPr>
          <a:xfrm>
            <a:off x="856674" y="2773593"/>
            <a:ext cx="9389983" cy="5397482"/>
            <a:chOff x="0" y="0"/>
            <a:chExt cx="2586184" cy="1486572"/>
          </a:xfrm>
        </p:grpSpPr>
        <p:sp>
          <p:nvSpPr>
            <p:cNvPr id="7" name="Freeform 7"/>
            <p:cNvSpPr/>
            <p:nvPr/>
          </p:nvSpPr>
          <p:spPr>
            <a:xfrm>
              <a:off x="0" y="0"/>
              <a:ext cx="2586184" cy="1486572"/>
            </a:xfrm>
            <a:custGeom>
              <a:avLst/>
              <a:gdLst/>
              <a:ahLst/>
              <a:cxnLst/>
              <a:rect l="l" t="t" r="r" b="b"/>
              <a:pathLst>
                <a:path w="2586184" h="1486572">
                  <a:moveTo>
                    <a:pt x="42049" y="0"/>
                  </a:moveTo>
                  <a:lnTo>
                    <a:pt x="2544135" y="0"/>
                  </a:lnTo>
                  <a:cubicBezTo>
                    <a:pt x="2567358" y="0"/>
                    <a:pt x="2586184" y="18826"/>
                    <a:pt x="2586184" y="42049"/>
                  </a:cubicBezTo>
                  <a:lnTo>
                    <a:pt x="2586184" y="1444523"/>
                  </a:lnTo>
                  <a:cubicBezTo>
                    <a:pt x="2586184" y="1467746"/>
                    <a:pt x="2567358" y="1486572"/>
                    <a:pt x="2544135" y="1486572"/>
                  </a:cubicBezTo>
                  <a:lnTo>
                    <a:pt x="42049" y="1486572"/>
                  </a:lnTo>
                  <a:cubicBezTo>
                    <a:pt x="18826" y="1486572"/>
                    <a:pt x="0" y="1467746"/>
                    <a:pt x="0" y="1444523"/>
                  </a:cubicBezTo>
                  <a:lnTo>
                    <a:pt x="0" y="42049"/>
                  </a:lnTo>
                  <a:cubicBezTo>
                    <a:pt x="0" y="18826"/>
                    <a:pt x="18826" y="0"/>
                    <a:pt x="42049" y="0"/>
                  </a:cubicBezTo>
                  <a:close/>
                </a:path>
              </a:pathLst>
            </a:custGeom>
            <a:solidFill>
              <a:srgbClr val="FFFDF5"/>
            </a:solidFill>
          </p:spPr>
          <p:txBody>
            <a:bodyPr/>
            <a:lstStyle/>
            <a:p>
              <a:endParaRPr lang="en-US"/>
            </a:p>
          </p:txBody>
        </p:sp>
        <p:sp>
          <p:nvSpPr>
            <p:cNvPr id="8" name="TextBox 8"/>
            <p:cNvSpPr txBox="1"/>
            <p:nvPr/>
          </p:nvSpPr>
          <p:spPr>
            <a:xfrm>
              <a:off x="0" y="0"/>
              <a:ext cx="2586184" cy="1486572"/>
            </a:xfrm>
            <a:prstGeom prst="rect">
              <a:avLst/>
            </a:prstGeom>
          </p:spPr>
          <p:txBody>
            <a:bodyPr lIns="50800" tIns="50800" rIns="50800" bIns="50800" rtlCol="0" anchor="ctr"/>
            <a:lstStyle/>
            <a:p>
              <a:pPr algn="ctr">
                <a:lnSpc>
                  <a:spcPts val="3286"/>
                </a:lnSpc>
              </a:pPr>
              <a:endParaRPr/>
            </a:p>
          </p:txBody>
        </p:sp>
      </p:grpSp>
      <p:sp>
        <p:nvSpPr>
          <p:cNvPr id="9" name="TextBox 9"/>
          <p:cNvSpPr txBox="1"/>
          <p:nvPr/>
        </p:nvSpPr>
        <p:spPr>
          <a:xfrm>
            <a:off x="1420608" y="3808498"/>
            <a:ext cx="8072517" cy="3007995"/>
          </a:xfrm>
          <a:prstGeom prst="rect">
            <a:avLst/>
          </a:prstGeom>
        </p:spPr>
        <p:txBody>
          <a:bodyPr lIns="0" tIns="0" rIns="0" bIns="0" rtlCol="0" anchor="t">
            <a:spAutoFit/>
          </a:bodyPr>
          <a:lstStyle/>
          <a:p>
            <a:pPr algn="just">
              <a:lnSpc>
                <a:spcPts val="7979"/>
              </a:lnSpc>
            </a:pPr>
            <a:r>
              <a:rPr lang="en-US" sz="5699">
                <a:solidFill>
                  <a:srgbClr val="422C06"/>
                </a:solidFill>
                <a:latin typeface="Roboto Condensed"/>
              </a:rPr>
              <a:t>Xác định ngôi kể và tác dụng của ngôi kể đó trong tác phẩm.</a:t>
            </a:r>
          </a:p>
        </p:txBody>
      </p:sp>
      <p:sp>
        <p:nvSpPr>
          <p:cNvPr id="10" name="Freeform 10"/>
          <p:cNvSpPr/>
          <p:nvPr/>
        </p:nvSpPr>
        <p:spPr>
          <a:xfrm>
            <a:off x="11183866" y="-2320765"/>
            <a:ext cx="6972114" cy="12386628"/>
          </a:xfrm>
          <a:custGeom>
            <a:avLst/>
            <a:gdLst/>
            <a:ahLst/>
            <a:cxnLst/>
            <a:rect l="l" t="t" r="r" b="b"/>
            <a:pathLst>
              <a:path w="6972114" h="12386628">
                <a:moveTo>
                  <a:pt x="0" y="0"/>
                </a:moveTo>
                <a:lnTo>
                  <a:pt x="6972114" y="0"/>
                </a:lnTo>
                <a:lnTo>
                  <a:pt x="6972114" y="12386628"/>
                </a:lnTo>
                <a:lnTo>
                  <a:pt x="0" y="12386628"/>
                </a:lnTo>
                <a:lnTo>
                  <a:pt x="0" y="0"/>
                </a:lnTo>
                <a:close/>
              </a:path>
            </a:pathLst>
          </a:custGeom>
          <a:blipFill>
            <a:blip r:embed="rId4"/>
            <a:stretch>
              <a:fillRect/>
            </a:stretch>
          </a:blipFill>
        </p:spPr>
        <p:txBody>
          <a:bodyPr/>
          <a:lstStyle/>
          <a:p>
            <a:endParaRPr lang="en-US"/>
          </a:p>
        </p:txBody>
      </p:sp>
      <p:sp>
        <p:nvSpPr>
          <p:cNvPr id="11" name="Freeform 11"/>
          <p:cNvSpPr/>
          <p:nvPr/>
        </p:nvSpPr>
        <p:spPr>
          <a:xfrm>
            <a:off x="13733907" y="7731680"/>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5"/>
            <a:stretch>
              <a:fillRect/>
            </a:stretch>
          </a:blipFill>
        </p:spPr>
        <p:txBody>
          <a:bodyPr/>
          <a:lstStyle/>
          <a:p>
            <a:endParaRPr lang="en-US"/>
          </a:p>
        </p:txBody>
      </p:sp>
      <p:sp>
        <p:nvSpPr>
          <p:cNvPr id="12" name="Freeform 12"/>
          <p:cNvSpPr/>
          <p:nvPr/>
        </p:nvSpPr>
        <p:spPr>
          <a:xfrm>
            <a:off x="12166045" y="7758342"/>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5"/>
            <a:stretch>
              <a:fillRect/>
            </a:stretch>
          </a:blipFill>
        </p:spPr>
        <p:txBody>
          <a:bodyPr/>
          <a:lstStyle/>
          <a:p>
            <a:endParaRPr lang="en-US"/>
          </a:p>
        </p:txBody>
      </p:sp>
      <p:sp>
        <p:nvSpPr>
          <p:cNvPr id="13" name="Freeform 13"/>
          <p:cNvSpPr/>
          <p:nvPr/>
        </p:nvSpPr>
        <p:spPr>
          <a:xfrm>
            <a:off x="11665579" y="7216390"/>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5"/>
            <a:stretch>
              <a:fillRect/>
            </a:stretch>
          </a:blipFill>
        </p:spPr>
        <p:txBody>
          <a:bodyPr/>
          <a:lstStyle/>
          <a:p>
            <a:endParaRPr lang="en-US"/>
          </a:p>
        </p:txBody>
      </p:sp>
      <p:sp>
        <p:nvSpPr>
          <p:cNvPr id="14" name="Freeform 14"/>
          <p:cNvSpPr/>
          <p:nvPr/>
        </p:nvSpPr>
        <p:spPr>
          <a:xfrm>
            <a:off x="10940925" y="6816493"/>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5"/>
            <a:stretch>
              <a:fillRect/>
            </a:stretch>
          </a:blipFill>
        </p:spPr>
        <p:txBody>
          <a:bodyPr/>
          <a:lstStyle/>
          <a:p>
            <a:endParaRPr lang="en-US"/>
          </a:p>
        </p:txBody>
      </p:sp>
      <p:sp>
        <p:nvSpPr>
          <p:cNvPr id="15" name="Freeform 15"/>
          <p:cNvSpPr/>
          <p:nvPr/>
        </p:nvSpPr>
        <p:spPr>
          <a:xfrm>
            <a:off x="17913039" y="5986692"/>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5"/>
            <a:stretch>
              <a:fillRect/>
            </a:stretch>
          </a:blipFill>
        </p:spPr>
        <p:txBody>
          <a:bodyPr/>
          <a:lstStyle/>
          <a:p>
            <a:endParaRPr lang="en-US"/>
          </a:p>
        </p:txBody>
      </p:sp>
      <p:sp>
        <p:nvSpPr>
          <p:cNvPr id="16" name="Freeform 16"/>
          <p:cNvSpPr/>
          <p:nvPr/>
        </p:nvSpPr>
        <p:spPr>
          <a:xfrm>
            <a:off x="13806664" y="5642417"/>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5"/>
            <a:stretch>
              <a:fillRect/>
            </a:stretch>
          </a:blipFill>
        </p:spPr>
        <p:txBody>
          <a:bodyPr/>
          <a:lstStyle/>
          <a:p>
            <a:endParaRPr lang="en-US"/>
          </a:p>
        </p:txBody>
      </p:sp>
      <p:sp>
        <p:nvSpPr>
          <p:cNvPr id="17" name="Freeform 17"/>
          <p:cNvSpPr/>
          <p:nvPr/>
        </p:nvSpPr>
        <p:spPr>
          <a:xfrm>
            <a:off x="14669923" y="6451586"/>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5"/>
            <a:stretch>
              <a:fillRect/>
            </a:stretch>
          </a:blipFill>
        </p:spPr>
        <p:txBody>
          <a:bodyPr/>
          <a:lstStyle/>
          <a:p>
            <a:endParaRPr lang="en-US"/>
          </a:p>
        </p:txBody>
      </p:sp>
      <p:sp>
        <p:nvSpPr>
          <p:cNvPr id="18" name="Freeform 18"/>
          <p:cNvSpPr/>
          <p:nvPr/>
        </p:nvSpPr>
        <p:spPr>
          <a:xfrm>
            <a:off x="12633175" y="6055150"/>
            <a:ext cx="5522806" cy="4231850"/>
          </a:xfrm>
          <a:custGeom>
            <a:avLst/>
            <a:gdLst/>
            <a:ahLst/>
            <a:cxnLst/>
            <a:rect l="l" t="t" r="r" b="b"/>
            <a:pathLst>
              <a:path w="5522806" h="4231850">
                <a:moveTo>
                  <a:pt x="0" y="0"/>
                </a:moveTo>
                <a:lnTo>
                  <a:pt x="5522805" y="0"/>
                </a:lnTo>
                <a:lnTo>
                  <a:pt x="5522805" y="4231850"/>
                </a:lnTo>
                <a:lnTo>
                  <a:pt x="0" y="4231850"/>
                </a:lnTo>
                <a:lnTo>
                  <a:pt x="0" y="0"/>
                </a:lnTo>
                <a:close/>
              </a:path>
            </a:pathLst>
          </a:custGeom>
          <a:blipFill>
            <a:blip r:embed="rId5"/>
            <a:stretch>
              <a:fillRect/>
            </a:stretch>
          </a:blipFill>
        </p:spPr>
        <p:txBody>
          <a:bodyPr/>
          <a:lstStyle/>
          <a:p>
            <a:endParaRPr lang="en-US"/>
          </a:p>
        </p:txBody>
      </p:sp>
      <p:sp>
        <p:nvSpPr>
          <p:cNvPr id="19" name="Freeform 19"/>
          <p:cNvSpPr/>
          <p:nvPr/>
        </p:nvSpPr>
        <p:spPr>
          <a:xfrm>
            <a:off x="14325424" y="5293807"/>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5"/>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430378" y="2833572"/>
            <a:ext cx="18361025" cy="12849456"/>
          </a:xfrm>
          <a:custGeom>
            <a:avLst/>
            <a:gdLst/>
            <a:ahLst/>
            <a:cxnLst/>
            <a:rect l="l" t="t" r="r" b="b"/>
            <a:pathLst>
              <a:path w="18361025" h="12849456">
                <a:moveTo>
                  <a:pt x="0" y="0"/>
                </a:moveTo>
                <a:lnTo>
                  <a:pt x="18361025" y="0"/>
                </a:lnTo>
                <a:lnTo>
                  <a:pt x="18361025" y="12849456"/>
                </a:lnTo>
                <a:lnTo>
                  <a:pt x="0" y="12849456"/>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657868" y="1851903"/>
            <a:ext cx="16972265" cy="1981809"/>
            <a:chOff x="0" y="0"/>
            <a:chExt cx="4674492" cy="545829"/>
          </a:xfrm>
        </p:grpSpPr>
        <p:sp>
          <p:nvSpPr>
            <p:cNvPr id="5" name="Freeform 5"/>
            <p:cNvSpPr/>
            <p:nvPr/>
          </p:nvSpPr>
          <p:spPr>
            <a:xfrm>
              <a:off x="0" y="0"/>
              <a:ext cx="4674492" cy="545829"/>
            </a:xfrm>
            <a:custGeom>
              <a:avLst/>
              <a:gdLst/>
              <a:ahLst/>
              <a:cxnLst/>
              <a:rect l="l" t="t" r="r" b="b"/>
              <a:pathLst>
                <a:path w="4674492" h="545829">
                  <a:moveTo>
                    <a:pt x="23264" y="0"/>
                  </a:moveTo>
                  <a:lnTo>
                    <a:pt x="4651228" y="0"/>
                  </a:lnTo>
                  <a:cubicBezTo>
                    <a:pt x="4664077" y="0"/>
                    <a:pt x="4674492" y="10416"/>
                    <a:pt x="4674492" y="23264"/>
                  </a:cubicBezTo>
                  <a:lnTo>
                    <a:pt x="4674492" y="522565"/>
                  </a:lnTo>
                  <a:cubicBezTo>
                    <a:pt x="4674492" y="535413"/>
                    <a:pt x="4664077" y="545829"/>
                    <a:pt x="4651228" y="545829"/>
                  </a:cubicBezTo>
                  <a:lnTo>
                    <a:pt x="23264" y="545829"/>
                  </a:lnTo>
                  <a:cubicBezTo>
                    <a:pt x="10416" y="545829"/>
                    <a:pt x="0" y="535413"/>
                    <a:pt x="0" y="522565"/>
                  </a:cubicBezTo>
                  <a:lnTo>
                    <a:pt x="0" y="23264"/>
                  </a:lnTo>
                  <a:cubicBezTo>
                    <a:pt x="0" y="10416"/>
                    <a:pt x="10416" y="0"/>
                    <a:pt x="23264" y="0"/>
                  </a:cubicBezTo>
                  <a:close/>
                </a:path>
              </a:pathLst>
            </a:custGeom>
            <a:solidFill>
              <a:srgbClr val="FFFDF5"/>
            </a:solidFill>
          </p:spPr>
          <p:txBody>
            <a:bodyPr/>
            <a:lstStyle/>
            <a:p>
              <a:endParaRPr lang="en-US"/>
            </a:p>
          </p:txBody>
        </p:sp>
        <p:sp>
          <p:nvSpPr>
            <p:cNvPr id="6" name="TextBox 6"/>
            <p:cNvSpPr txBox="1"/>
            <p:nvPr/>
          </p:nvSpPr>
          <p:spPr>
            <a:xfrm>
              <a:off x="0" y="0"/>
              <a:ext cx="4674492" cy="545829"/>
            </a:xfrm>
            <a:prstGeom prst="rect">
              <a:avLst/>
            </a:prstGeom>
          </p:spPr>
          <p:txBody>
            <a:bodyPr lIns="50800" tIns="50800" rIns="50800" bIns="50800" rtlCol="0" anchor="ctr"/>
            <a:lstStyle/>
            <a:p>
              <a:pPr algn="ctr">
                <a:lnSpc>
                  <a:spcPts val="2310"/>
                </a:lnSpc>
              </a:pPr>
              <a:endParaRPr/>
            </a:p>
          </p:txBody>
        </p:sp>
      </p:grpSp>
      <p:sp>
        <p:nvSpPr>
          <p:cNvPr id="7" name="TextBox 7"/>
          <p:cNvSpPr txBox="1"/>
          <p:nvPr/>
        </p:nvSpPr>
        <p:spPr>
          <a:xfrm>
            <a:off x="451436" y="1934409"/>
            <a:ext cx="16601432" cy="1721547"/>
          </a:xfrm>
          <a:prstGeom prst="rect">
            <a:avLst/>
          </a:prstGeom>
        </p:spPr>
        <p:txBody>
          <a:bodyPr lIns="0" tIns="0" rIns="0" bIns="0" rtlCol="0" anchor="t">
            <a:spAutoFit/>
          </a:bodyPr>
          <a:lstStyle/>
          <a:p>
            <a:pPr marL="1073574" lvl="1" indent="-536787" algn="just">
              <a:lnSpc>
                <a:spcPts val="6961"/>
              </a:lnSpc>
              <a:buFont typeface="Arial"/>
              <a:buChar char="•"/>
            </a:pPr>
            <a:r>
              <a:rPr lang="en-US" sz="4972">
                <a:solidFill>
                  <a:srgbClr val="394D57"/>
                </a:solidFill>
                <a:latin typeface="Roboto Condensed"/>
              </a:rPr>
              <a:t>Vũ Nương (Vũ Thị Thiết) là người con gái quê ở Nam Xương, tính đã thùy mị nết na, lại thêm tư dung tốt đẹp. </a:t>
            </a:r>
          </a:p>
        </p:txBody>
      </p:sp>
      <p:sp>
        <p:nvSpPr>
          <p:cNvPr id="8" name="TextBox 8"/>
          <p:cNvSpPr txBox="1"/>
          <p:nvPr/>
        </p:nvSpPr>
        <p:spPr>
          <a:xfrm>
            <a:off x="6552773" y="409654"/>
            <a:ext cx="7961349" cy="1104742"/>
          </a:xfrm>
          <a:prstGeom prst="rect">
            <a:avLst/>
          </a:prstGeom>
        </p:spPr>
        <p:txBody>
          <a:bodyPr lIns="0" tIns="0" rIns="0" bIns="0" rtlCol="0" anchor="t">
            <a:spAutoFit/>
          </a:bodyPr>
          <a:lstStyle/>
          <a:p>
            <a:pPr algn="just">
              <a:lnSpc>
                <a:spcPts val="8933"/>
              </a:lnSpc>
            </a:pPr>
            <a:r>
              <a:rPr lang="en-US" sz="6381">
                <a:solidFill>
                  <a:srgbClr val="DB652B"/>
                </a:solidFill>
                <a:latin typeface="Roboto Condensed Bold"/>
              </a:rPr>
              <a:t>* CỐT TRUYỆN</a:t>
            </a:r>
          </a:p>
        </p:txBody>
      </p:sp>
      <p:grpSp>
        <p:nvGrpSpPr>
          <p:cNvPr id="9" name="Group 9"/>
          <p:cNvGrpSpPr/>
          <p:nvPr/>
        </p:nvGrpSpPr>
        <p:grpSpPr>
          <a:xfrm>
            <a:off x="657868" y="4152596"/>
            <a:ext cx="16972265" cy="1981809"/>
            <a:chOff x="0" y="0"/>
            <a:chExt cx="4674492" cy="545829"/>
          </a:xfrm>
        </p:grpSpPr>
        <p:sp>
          <p:nvSpPr>
            <p:cNvPr id="10" name="Freeform 10"/>
            <p:cNvSpPr/>
            <p:nvPr/>
          </p:nvSpPr>
          <p:spPr>
            <a:xfrm>
              <a:off x="0" y="0"/>
              <a:ext cx="4674492" cy="545829"/>
            </a:xfrm>
            <a:custGeom>
              <a:avLst/>
              <a:gdLst/>
              <a:ahLst/>
              <a:cxnLst/>
              <a:rect l="l" t="t" r="r" b="b"/>
              <a:pathLst>
                <a:path w="4674492" h="545829">
                  <a:moveTo>
                    <a:pt x="23264" y="0"/>
                  </a:moveTo>
                  <a:lnTo>
                    <a:pt x="4651228" y="0"/>
                  </a:lnTo>
                  <a:cubicBezTo>
                    <a:pt x="4664077" y="0"/>
                    <a:pt x="4674492" y="10416"/>
                    <a:pt x="4674492" y="23264"/>
                  </a:cubicBezTo>
                  <a:lnTo>
                    <a:pt x="4674492" y="522565"/>
                  </a:lnTo>
                  <a:cubicBezTo>
                    <a:pt x="4674492" y="535413"/>
                    <a:pt x="4664077" y="545829"/>
                    <a:pt x="4651228" y="545829"/>
                  </a:cubicBezTo>
                  <a:lnTo>
                    <a:pt x="23264" y="545829"/>
                  </a:lnTo>
                  <a:cubicBezTo>
                    <a:pt x="10416" y="545829"/>
                    <a:pt x="0" y="535413"/>
                    <a:pt x="0" y="522565"/>
                  </a:cubicBezTo>
                  <a:lnTo>
                    <a:pt x="0" y="23264"/>
                  </a:lnTo>
                  <a:cubicBezTo>
                    <a:pt x="0" y="10416"/>
                    <a:pt x="10416" y="0"/>
                    <a:pt x="23264" y="0"/>
                  </a:cubicBezTo>
                  <a:close/>
                </a:path>
              </a:pathLst>
            </a:custGeom>
            <a:solidFill>
              <a:srgbClr val="FFFDF5"/>
            </a:solidFill>
          </p:spPr>
          <p:txBody>
            <a:bodyPr/>
            <a:lstStyle/>
            <a:p>
              <a:endParaRPr lang="en-US"/>
            </a:p>
          </p:txBody>
        </p:sp>
        <p:sp>
          <p:nvSpPr>
            <p:cNvPr id="11" name="TextBox 11"/>
            <p:cNvSpPr txBox="1"/>
            <p:nvPr/>
          </p:nvSpPr>
          <p:spPr>
            <a:xfrm>
              <a:off x="0" y="0"/>
              <a:ext cx="4674492" cy="545829"/>
            </a:xfrm>
            <a:prstGeom prst="rect">
              <a:avLst/>
            </a:prstGeom>
          </p:spPr>
          <p:txBody>
            <a:bodyPr lIns="50800" tIns="50800" rIns="50800" bIns="50800" rtlCol="0" anchor="ctr"/>
            <a:lstStyle/>
            <a:p>
              <a:pPr algn="ctr">
                <a:lnSpc>
                  <a:spcPts val="2310"/>
                </a:lnSpc>
              </a:pPr>
              <a:endParaRPr/>
            </a:p>
          </p:txBody>
        </p:sp>
      </p:grpSp>
      <p:sp>
        <p:nvSpPr>
          <p:cNvPr id="12" name="TextBox 12"/>
          <p:cNvSpPr txBox="1"/>
          <p:nvPr/>
        </p:nvSpPr>
        <p:spPr>
          <a:xfrm>
            <a:off x="451436" y="4235101"/>
            <a:ext cx="16601432" cy="1721547"/>
          </a:xfrm>
          <a:prstGeom prst="rect">
            <a:avLst/>
          </a:prstGeom>
        </p:spPr>
        <p:txBody>
          <a:bodyPr lIns="0" tIns="0" rIns="0" bIns="0" rtlCol="0" anchor="t">
            <a:spAutoFit/>
          </a:bodyPr>
          <a:lstStyle/>
          <a:p>
            <a:pPr marL="1073574" lvl="1" indent="-536787" algn="just">
              <a:lnSpc>
                <a:spcPts val="6961"/>
              </a:lnSpc>
              <a:buFont typeface="Arial"/>
              <a:buChar char="•"/>
            </a:pPr>
            <a:r>
              <a:rPr lang="en-US" sz="4972">
                <a:solidFill>
                  <a:srgbClr val="394D57"/>
                </a:solidFill>
                <a:latin typeface="Roboto Condensed"/>
              </a:rPr>
              <a:t>Trương Sinh mến vì dung hạnh nên xin mẹ trăm lạng vàng để cưới nàng về. </a:t>
            </a:r>
          </a:p>
        </p:txBody>
      </p:sp>
      <p:grpSp>
        <p:nvGrpSpPr>
          <p:cNvPr id="13" name="Group 13"/>
          <p:cNvGrpSpPr/>
          <p:nvPr/>
        </p:nvGrpSpPr>
        <p:grpSpPr>
          <a:xfrm>
            <a:off x="657868" y="6629704"/>
            <a:ext cx="16972265" cy="1981809"/>
            <a:chOff x="0" y="0"/>
            <a:chExt cx="4674492" cy="545829"/>
          </a:xfrm>
        </p:grpSpPr>
        <p:sp>
          <p:nvSpPr>
            <p:cNvPr id="14" name="Freeform 14"/>
            <p:cNvSpPr/>
            <p:nvPr/>
          </p:nvSpPr>
          <p:spPr>
            <a:xfrm>
              <a:off x="0" y="0"/>
              <a:ext cx="4674492" cy="545829"/>
            </a:xfrm>
            <a:custGeom>
              <a:avLst/>
              <a:gdLst/>
              <a:ahLst/>
              <a:cxnLst/>
              <a:rect l="l" t="t" r="r" b="b"/>
              <a:pathLst>
                <a:path w="4674492" h="545829">
                  <a:moveTo>
                    <a:pt x="23264" y="0"/>
                  </a:moveTo>
                  <a:lnTo>
                    <a:pt x="4651228" y="0"/>
                  </a:lnTo>
                  <a:cubicBezTo>
                    <a:pt x="4664077" y="0"/>
                    <a:pt x="4674492" y="10416"/>
                    <a:pt x="4674492" y="23264"/>
                  </a:cubicBezTo>
                  <a:lnTo>
                    <a:pt x="4674492" y="522565"/>
                  </a:lnTo>
                  <a:cubicBezTo>
                    <a:pt x="4674492" y="535413"/>
                    <a:pt x="4664077" y="545829"/>
                    <a:pt x="4651228" y="545829"/>
                  </a:cubicBezTo>
                  <a:lnTo>
                    <a:pt x="23264" y="545829"/>
                  </a:lnTo>
                  <a:cubicBezTo>
                    <a:pt x="10416" y="545829"/>
                    <a:pt x="0" y="535413"/>
                    <a:pt x="0" y="522565"/>
                  </a:cubicBezTo>
                  <a:lnTo>
                    <a:pt x="0" y="23264"/>
                  </a:lnTo>
                  <a:cubicBezTo>
                    <a:pt x="0" y="10416"/>
                    <a:pt x="10416" y="0"/>
                    <a:pt x="23264" y="0"/>
                  </a:cubicBezTo>
                  <a:close/>
                </a:path>
              </a:pathLst>
            </a:custGeom>
            <a:solidFill>
              <a:srgbClr val="FFFDF5"/>
            </a:solidFill>
          </p:spPr>
          <p:txBody>
            <a:bodyPr/>
            <a:lstStyle/>
            <a:p>
              <a:endParaRPr lang="en-US"/>
            </a:p>
          </p:txBody>
        </p:sp>
        <p:sp>
          <p:nvSpPr>
            <p:cNvPr id="15" name="TextBox 15"/>
            <p:cNvSpPr txBox="1"/>
            <p:nvPr/>
          </p:nvSpPr>
          <p:spPr>
            <a:xfrm>
              <a:off x="0" y="0"/>
              <a:ext cx="4674492" cy="545829"/>
            </a:xfrm>
            <a:prstGeom prst="rect">
              <a:avLst/>
            </a:prstGeom>
          </p:spPr>
          <p:txBody>
            <a:bodyPr lIns="50800" tIns="50800" rIns="50800" bIns="50800" rtlCol="0" anchor="ctr"/>
            <a:lstStyle/>
            <a:p>
              <a:pPr algn="ctr">
                <a:lnSpc>
                  <a:spcPts val="2310"/>
                </a:lnSpc>
              </a:pPr>
              <a:endParaRPr/>
            </a:p>
          </p:txBody>
        </p:sp>
      </p:grpSp>
      <p:sp>
        <p:nvSpPr>
          <p:cNvPr id="16" name="TextBox 16"/>
          <p:cNvSpPr txBox="1"/>
          <p:nvPr/>
        </p:nvSpPr>
        <p:spPr>
          <a:xfrm>
            <a:off x="451436" y="6712210"/>
            <a:ext cx="16601432" cy="1721547"/>
          </a:xfrm>
          <a:prstGeom prst="rect">
            <a:avLst/>
          </a:prstGeom>
        </p:spPr>
        <p:txBody>
          <a:bodyPr lIns="0" tIns="0" rIns="0" bIns="0" rtlCol="0" anchor="t">
            <a:spAutoFit/>
          </a:bodyPr>
          <a:lstStyle/>
          <a:p>
            <a:pPr marL="1073574" lvl="1" indent="-536787" algn="just">
              <a:lnSpc>
                <a:spcPts val="6961"/>
              </a:lnSpc>
              <a:buFont typeface="Arial"/>
              <a:buChar char="•"/>
            </a:pPr>
            <a:r>
              <a:rPr lang="en-US" sz="4972">
                <a:solidFill>
                  <a:srgbClr val="394D57"/>
                </a:solidFill>
                <a:latin typeface="Roboto Condensed"/>
              </a:rPr>
              <a:t>Trương Sinh có tính đa nghi nhưng Vũ Nương luôn giữ gìn khuôn phép nên gia đình chưa từng phải dẫn đến thất hòa. </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430378" y="2833572"/>
            <a:ext cx="18361025" cy="12849456"/>
          </a:xfrm>
          <a:custGeom>
            <a:avLst/>
            <a:gdLst/>
            <a:ahLst/>
            <a:cxnLst/>
            <a:rect l="l" t="t" r="r" b="b"/>
            <a:pathLst>
              <a:path w="18361025" h="12849456">
                <a:moveTo>
                  <a:pt x="0" y="0"/>
                </a:moveTo>
                <a:lnTo>
                  <a:pt x="18361025" y="0"/>
                </a:lnTo>
                <a:lnTo>
                  <a:pt x="18361025" y="12849456"/>
                </a:lnTo>
                <a:lnTo>
                  <a:pt x="0" y="12849456"/>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657868" y="1851903"/>
            <a:ext cx="16972265" cy="1981809"/>
            <a:chOff x="0" y="0"/>
            <a:chExt cx="4674492" cy="545829"/>
          </a:xfrm>
        </p:grpSpPr>
        <p:sp>
          <p:nvSpPr>
            <p:cNvPr id="5" name="Freeform 5"/>
            <p:cNvSpPr/>
            <p:nvPr/>
          </p:nvSpPr>
          <p:spPr>
            <a:xfrm>
              <a:off x="0" y="0"/>
              <a:ext cx="4674492" cy="545829"/>
            </a:xfrm>
            <a:custGeom>
              <a:avLst/>
              <a:gdLst/>
              <a:ahLst/>
              <a:cxnLst/>
              <a:rect l="l" t="t" r="r" b="b"/>
              <a:pathLst>
                <a:path w="4674492" h="545829">
                  <a:moveTo>
                    <a:pt x="23264" y="0"/>
                  </a:moveTo>
                  <a:lnTo>
                    <a:pt x="4651228" y="0"/>
                  </a:lnTo>
                  <a:cubicBezTo>
                    <a:pt x="4664077" y="0"/>
                    <a:pt x="4674492" y="10416"/>
                    <a:pt x="4674492" y="23264"/>
                  </a:cubicBezTo>
                  <a:lnTo>
                    <a:pt x="4674492" y="522565"/>
                  </a:lnTo>
                  <a:cubicBezTo>
                    <a:pt x="4674492" y="535413"/>
                    <a:pt x="4664077" y="545829"/>
                    <a:pt x="4651228" y="545829"/>
                  </a:cubicBezTo>
                  <a:lnTo>
                    <a:pt x="23264" y="545829"/>
                  </a:lnTo>
                  <a:cubicBezTo>
                    <a:pt x="10416" y="545829"/>
                    <a:pt x="0" y="535413"/>
                    <a:pt x="0" y="522565"/>
                  </a:cubicBezTo>
                  <a:lnTo>
                    <a:pt x="0" y="23264"/>
                  </a:lnTo>
                  <a:cubicBezTo>
                    <a:pt x="0" y="10416"/>
                    <a:pt x="10416" y="0"/>
                    <a:pt x="23264" y="0"/>
                  </a:cubicBezTo>
                  <a:close/>
                </a:path>
              </a:pathLst>
            </a:custGeom>
            <a:solidFill>
              <a:srgbClr val="FFFDF5"/>
            </a:solidFill>
          </p:spPr>
          <p:txBody>
            <a:bodyPr/>
            <a:lstStyle/>
            <a:p>
              <a:endParaRPr lang="en-US"/>
            </a:p>
          </p:txBody>
        </p:sp>
        <p:sp>
          <p:nvSpPr>
            <p:cNvPr id="6" name="TextBox 6"/>
            <p:cNvSpPr txBox="1"/>
            <p:nvPr/>
          </p:nvSpPr>
          <p:spPr>
            <a:xfrm>
              <a:off x="0" y="0"/>
              <a:ext cx="4674492" cy="545829"/>
            </a:xfrm>
            <a:prstGeom prst="rect">
              <a:avLst/>
            </a:prstGeom>
          </p:spPr>
          <p:txBody>
            <a:bodyPr lIns="50800" tIns="50800" rIns="50800" bIns="50800" rtlCol="0" anchor="ctr"/>
            <a:lstStyle/>
            <a:p>
              <a:pPr algn="ctr">
                <a:lnSpc>
                  <a:spcPts val="2310"/>
                </a:lnSpc>
              </a:pPr>
              <a:endParaRPr/>
            </a:p>
          </p:txBody>
        </p:sp>
      </p:grpSp>
      <p:sp>
        <p:nvSpPr>
          <p:cNvPr id="7" name="TextBox 7"/>
          <p:cNvSpPr txBox="1"/>
          <p:nvPr/>
        </p:nvSpPr>
        <p:spPr>
          <a:xfrm>
            <a:off x="451436" y="1934409"/>
            <a:ext cx="16601432" cy="1721547"/>
          </a:xfrm>
          <a:prstGeom prst="rect">
            <a:avLst/>
          </a:prstGeom>
        </p:spPr>
        <p:txBody>
          <a:bodyPr lIns="0" tIns="0" rIns="0" bIns="0" rtlCol="0" anchor="t">
            <a:spAutoFit/>
          </a:bodyPr>
          <a:lstStyle/>
          <a:p>
            <a:pPr marL="1073574" lvl="1" indent="-536787" algn="just">
              <a:lnSpc>
                <a:spcPts val="6961"/>
              </a:lnSpc>
              <a:buFont typeface="Arial"/>
              <a:buChar char="•"/>
            </a:pPr>
            <a:r>
              <a:rPr lang="en-US" sz="4972">
                <a:solidFill>
                  <a:srgbClr val="394D57"/>
                </a:solidFill>
                <a:latin typeface="Roboto Condensed"/>
              </a:rPr>
              <a:t>Trương Sinh tuy con nhà hào phú nhưng bị thất học nên phải ghi tên lính ở bảng đầu. </a:t>
            </a:r>
          </a:p>
        </p:txBody>
      </p:sp>
      <p:sp>
        <p:nvSpPr>
          <p:cNvPr id="8" name="TextBox 8"/>
          <p:cNvSpPr txBox="1"/>
          <p:nvPr/>
        </p:nvSpPr>
        <p:spPr>
          <a:xfrm>
            <a:off x="6671565" y="412833"/>
            <a:ext cx="6725914" cy="1101800"/>
          </a:xfrm>
          <a:prstGeom prst="rect">
            <a:avLst/>
          </a:prstGeom>
        </p:spPr>
        <p:txBody>
          <a:bodyPr lIns="0" tIns="0" rIns="0" bIns="0" rtlCol="0" anchor="t">
            <a:spAutoFit/>
          </a:bodyPr>
          <a:lstStyle/>
          <a:p>
            <a:pPr algn="just">
              <a:lnSpc>
                <a:spcPts val="8933"/>
              </a:lnSpc>
            </a:pPr>
            <a:r>
              <a:rPr lang="en-US" sz="6381">
                <a:solidFill>
                  <a:srgbClr val="DB652B"/>
                </a:solidFill>
                <a:latin typeface="Roboto Condensed Bold"/>
              </a:rPr>
              <a:t>* CỐT TRUYỆN</a:t>
            </a:r>
          </a:p>
        </p:txBody>
      </p:sp>
      <p:grpSp>
        <p:nvGrpSpPr>
          <p:cNvPr id="9" name="Group 9"/>
          <p:cNvGrpSpPr/>
          <p:nvPr/>
        </p:nvGrpSpPr>
        <p:grpSpPr>
          <a:xfrm>
            <a:off x="657868" y="4152596"/>
            <a:ext cx="16972265" cy="1981809"/>
            <a:chOff x="0" y="0"/>
            <a:chExt cx="4674492" cy="545829"/>
          </a:xfrm>
        </p:grpSpPr>
        <p:sp>
          <p:nvSpPr>
            <p:cNvPr id="10" name="Freeform 10"/>
            <p:cNvSpPr/>
            <p:nvPr/>
          </p:nvSpPr>
          <p:spPr>
            <a:xfrm>
              <a:off x="0" y="0"/>
              <a:ext cx="4674492" cy="545829"/>
            </a:xfrm>
            <a:custGeom>
              <a:avLst/>
              <a:gdLst/>
              <a:ahLst/>
              <a:cxnLst/>
              <a:rect l="l" t="t" r="r" b="b"/>
              <a:pathLst>
                <a:path w="4674492" h="545829">
                  <a:moveTo>
                    <a:pt x="23264" y="0"/>
                  </a:moveTo>
                  <a:lnTo>
                    <a:pt x="4651228" y="0"/>
                  </a:lnTo>
                  <a:cubicBezTo>
                    <a:pt x="4664077" y="0"/>
                    <a:pt x="4674492" y="10416"/>
                    <a:pt x="4674492" y="23264"/>
                  </a:cubicBezTo>
                  <a:lnTo>
                    <a:pt x="4674492" y="522565"/>
                  </a:lnTo>
                  <a:cubicBezTo>
                    <a:pt x="4674492" y="535413"/>
                    <a:pt x="4664077" y="545829"/>
                    <a:pt x="4651228" y="545829"/>
                  </a:cubicBezTo>
                  <a:lnTo>
                    <a:pt x="23264" y="545829"/>
                  </a:lnTo>
                  <a:cubicBezTo>
                    <a:pt x="10416" y="545829"/>
                    <a:pt x="0" y="535413"/>
                    <a:pt x="0" y="522565"/>
                  </a:cubicBezTo>
                  <a:lnTo>
                    <a:pt x="0" y="23264"/>
                  </a:lnTo>
                  <a:cubicBezTo>
                    <a:pt x="0" y="10416"/>
                    <a:pt x="10416" y="0"/>
                    <a:pt x="23264" y="0"/>
                  </a:cubicBezTo>
                  <a:close/>
                </a:path>
              </a:pathLst>
            </a:custGeom>
            <a:solidFill>
              <a:srgbClr val="FFFDF5"/>
            </a:solidFill>
          </p:spPr>
          <p:txBody>
            <a:bodyPr/>
            <a:lstStyle/>
            <a:p>
              <a:endParaRPr lang="en-US"/>
            </a:p>
          </p:txBody>
        </p:sp>
        <p:sp>
          <p:nvSpPr>
            <p:cNvPr id="11" name="TextBox 11"/>
            <p:cNvSpPr txBox="1"/>
            <p:nvPr/>
          </p:nvSpPr>
          <p:spPr>
            <a:xfrm>
              <a:off x="0" y="0"/>
              <a:ext cx="4674492" cy="545829"/>
            </a:xfrm>
            <a:prstGeom prst="rect">
              <a:avLst/>
            </a:prstGeom>
          </p:spPr>
          <p:txBody>
            <a:bodyPr lIns="50800" tIns="50800" rIns="50800" bIns="50800" rtlCol="0" anchor="ctr"/>
            <a:lstStyle/>
            <a:p>
              <a:pPr algn="ctr">
                <a:lnSpc>
                  <a:spcPts val="2310"/>
                </a:lnSpc>
              </a:pPr>
              <a:endParaRPr/>
            </a:p>
          </p:txBody>
        </p:sp>
      </p:grpSp>
      <p:sp>
        <p:nvSpPr>
          <p:cNvPr id="12" name="TextBox 12"/>
          <p:cNvSpPr txBox="1"/>
          <p:nvPr/>
        </p:nvSpPr>
        <p:spPr>
          <a:xfrm>
            <a:off x="451436" y="4235101"/>
            <a:ext cx="16601432" cy="1721547"/>
          </a:xfrm>
          <a:prstGeom prst="rect">
            <a:avLst/>
          </a:prstGeom>
        </p:spPr>
        <p:txBody>
          <a:bodyPr lIns="0" tIns="0" rIns="0" bIns="0" rtlCol="0" anchor="t">
            <a:spAutoFit/>
          </a:bodyPr>
          <a:lstStyle/>
          <a:p>
            <a:pPr marL="1073574" lvl="1" indent="-536787" algn="just">
              <a:lnSpc>
                <a:spcPts val="6961"/>
              </a:lnSpc>
              <a:buFont typeface="Arial"/>
              <a:buChar char="•"/>
            </a:pPr>
            <a:r>
              <a:rPr lang="en-US" sz="4972">
                <a:solidFill>
                  <a:srgbClr val="394D57"/>
                </a:solidFill>
                <a:latin typeface="Roboto Condensed"/>
              </a:rPr>
              <a:t>Trương Sinh đi lính, Vũ Nương ở nhà chăm sóc mẹ già và nuôi dạy đứa con tên Đản. </a:t>
            </a:r>
          </a:p>
        </p:txBody>
      </p:sp>
      <p:grpSp>
        <p:nvGrpSpPr>
          <p:cNvPr id="13" name="Group 13"/>
          <p:cNvGrpSpPr/>
          <p:nvPr/>
        </p:nvGrpSpPr>
        <p:grpSpPr>
          <a:xfrm>
            <a:off x="657868" y="6629704"/>
            <a:ext cx="16972265" cy="1981809"/>
            <a:chOff x="0" y="0"/>
            <a:chExt cx="4674492" cy="545829"/>
          </a:xfrm>
        </p:grpSpPr>
        <p:sp>
          <p:nvSpPr>
            <p:cNvPr id="14" name="Freeform 14"/>
            <p:cNvSpPr/>
            <p:nvPr/>
          </p:nvSpPr>
          <p:spPr>
            <a:xfrm>
              <a:off x="0" y="0"/>
              <a:ext cx="4674492" cy="545829"/>
            </a:xfrm>
            <a:custGeom>
              <a:avLst/>
              <a:gdLst/>
              <a:ahLst/>
              <a:cxnLst/>
              <a:rect l="l" t="t" r="r" b="b"/>
              <a:pathLst>
                <a:path w="4674492" h="545829">
                  <a:moveTo>
                    <a:pt x="23264" y="0"/>
                  </a:moveTo>
                  <a:lnTo>
                    <a:pt x="4651228" y="0"/>
                  </a:lnTo>
                  <a:cubicBezTo>
                    <a:pt x="4664077" y="0"/>
                    <a:pt x="4674492" y="10416"/>
                    <a:pt x="4674492" y="23264"/>
                  </a:cubicBezTo>
                  <a:lnTo>
                    <a:pt x="4674492" y="522565"/>
                  </a:lnTo>
                  <a:cubicBezTo>
                    <a:pt x="4674492" y="535413"/>
                    <a:pt x="4664077" y="545829"/>
                    <a:pt x="4651228" y="545829"/>
                  </a:cubicBezTo>
                  <a:lnTo>
                    <a:pt x="23264" y="545829"/>
                  </a:lnTo>
                  <a:cubicBezTo>
                    <a:pt x="10416" y="545829"/>
                    <a:pt x="0" y="535413"/>
                    <a:pt x="0" y="522565"/>
                  </a:cubicBezTo>
                  <a:lnTo>
                    <a:pt x="0" y="23264"/>
                  </a:lnTo>
                  <a:cubicBezTo>
                    <a:pt x="0" y="10416"/>
                    <a:pt x="10416" y="0"/>
                    <a:pt x="23264" y="0"/>
                  </a:cubicBezTo>
                  <a:close/>
                </a:path>
              </a:pathLst>
            </a:custGeom>
            <a:solidFill>
              <a:srgbClr val="FFFDF5"/>
            </a:solidFill>
          </p:spPr>
          <p:txBody>
            <a:bodyPr/>
            <a:lstStyle/>
            <a:p>
              <a:endParaRPr lang="en-US"/>
            </a:p>
          </p:txBody>
        </p:sp>
        <p:sp>
          <p:nvSpPr>
            <p:cNvPr id="15" name="TextBox 15"/>
            <p:cNvSpPr txBox="1"/>
            <p:nvPr/>
          </p:nvSpPr>
          <p:spPr>
            <a:xfrm>
              <a:off x="0" y="0"/>
              <a:ext cx="4674492" cy="545829"/>
            </a:xfrm>
            <a:prstGeom prst="rect">
              <a:avLst/>
            </a:prstGeom>
          </p:spPr>
          <p:txBody>
            <a:bodyPr lIns="50800" tIns="50800" rIns="50800" bIns="50800" rtlCol="0" anchor="ctr"/>
            <a:lstStyle/>
            <a:p>
              <a:pPr algn="ctr">
                <a:lnSpc>
                  <a:spcPts val="2310"/>
                </a:lnSpc>
              </a:pPr>
              <a:endParaRPr/>
            </a:p>
          </p:txBody>
        </p:sp>
      </p:grpSp>
      <p:sp>
        <p:nvSpPr>
          <p:cNvPr id="16" name="TextBox 16"/>
          <p:cNvSpPr txBox="1"/>
          <p:nvPr/>
        </p:nvSpPr>
        <p:spPr>
          <a:xfrm>
            <a:off x="451436" y="6712210"/>
            <a:ext cx="16601432" cy="1721547"/>
          </a:xfrm>
          <a:prstGeom prst="rect">
            <a:avLst/>
          </a:prstGeom>
        </p:spPr>
        <p:txBody>
          <a:bodyPr lIns="0" tIns="0" rIns="0" bIns="0" rtlCol="0" anchor="t">
            <a:spAutoFit/>
          </a:bodyPr>
          <a:lstStyle/>
          <a:p>
            <a:pPr marL="1073574" lvl="1" indent="-536787" algn="just">
              <a:lnSpc>
                <a:spcPts val="6961"/>
              </a:lnSpc>
              <a:buFont typeface="Arial"/>
              <a:buChar char="•"/>
            </a:pPr>
            <a:r>
              <a:rPr lang="en-US" sz="4972">
                <a:solidFill>
                  <a:srgbClr val="394D57"/>
                </a:solidFill>
                <a:latin typeface="Roboto Condensed"/>
              </a:rPr>
              <a:t>Những ngày ở một mình, nàng hay đùa con, trỏ bóng mình trên vách bảo đó là cha Đản.</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430378" y="2833572"/>
            <a:ext cx="18361025" cy="12849456"/>
          </a:xfrm>
          <a:custGeom>
            <a:avLst/>
            <a:gdLst/>
            <a:ahLst/>
            <a:cxnLst/>
            <a:rect l="l" t="t" r="r" b="b"/>
            <a:pathLst>
              <a:path w="18361025" h="12849456">
                <a:moveTo>
                  <a:pt x="0" y="0"/>
                </a:moveTo>
                <a:lnTo>
                  <a:pt x="18361025" y="0"/>
                </a:lnTo>
                <a:lnTo>
                  <a:pt x="18361025" y="12849456"/>
                </a:lnTo>
                <a:lnTo>
                  <a:pt x="0" y="12849456"/>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657868" y="1851903"/>
            <a:ext cx="16972265" cy="3977313"/>
            <a:chOff x="0" y="0"/>
            <a:chExt cx="4674492" cy="1095429"/>
          </a:xfrm>
        </p:grpSpPr>
        <p:sp>
          <p:nvSpPr>
            <p:cNvPr id="5" name="Freeform 5"/>
            <p:cNvSpPr/>
            <p:nvPr/>
          </p:nvSpPr>
          <p:spPr>
            <a:xfrm>
              <a:off x="0" y="0"/>
              <a:ext cx="4674492" cy="1095429"/>
            </a:xfrm>
            <a:custGeom>
              <a:avLst/>
              <a:gdLst/>
              <a:ahLst/>
              <a:cxnLst/>
              <a:rect l="l" t="t" r="r" b="b"/>
              <a:pathLst>
                <a:path w="4674492" h="1095429">
                  <a:moveTo>
                    <a:pt x="23264" y="0"/>
                  </a:moveTo>
                  <a:lnTo>
                    <a:pt x="4651228" y="0"/>
                  </a:lnTo>
                  <a:cubicBezTo>
                    <a:pt x="4664077" y="0"/>
                    <a:pt x="4674492" y="10416"/>
                    <a:pt x="4674492" y="23264"/>
                  </a:cubicBezTo>
                  <a:lnTo>
                    <a:pt x="4674492" y="1072166"/>
                  </a:lnTo>
                  <a:cubicBezTo>
                    <a:pt x="4674492" y="1085014"/>
                    <a:pt x="4664077" y="1095429"/>
                    <a:pt x="4651228" y="1095429"/>
                  </a:cubicBezTo>
                  <a:lnTo>
                    <a:pt x="23264" y="1095429"/>
                  </a:lnTo>
                  <a:cubicBezTo>
                    <a:pt x="10416" y="1095429"/>
                    <a:pt x="0" y="1085014"/>
                    <a:pt x="0" y="1072166"/>
                  </a:cubicBezTo>
                  <a:lnTo>
                    <a:pt x="0" y="23264"/>
                  </a:lnTo>
                  <a:cubicBezTo>
                    <a:pt x="0" y="10416"/>
                    <a:pt x="10416" y="0"/>
                    <a:pt x="23264" y="0"/>
                  </a:cubicBezTo>
                  <a:close/>
                </a:path>
              </a:pathLst>
            </a:custGeom>
            <a:solidFill>
              <a:srgbClr val="FFFDF5"/>
            </a:solidFill>
          </p:spPr>
          <p:txBody>
            <a:bodyPr/>
            <a:lstStyle/>
            <a:p>
              <a:endParaRPr lang="en-US"/>
            </a:p>
          </p:txBody>
        </p:sp>
        <p:sp>
          <p:nvSpPr>
            <p:cNvPr id="6" name="TextBox 6"/>
            <p:cNvSpPr txBox="1"/>
            <p:nvPr/>
          </p:nvSpPr>
          <p:spPr>
            <a:xfrm>
              <a:off x="0" y="0"/>
              <a:ext cx="4674492" cy="1095429"/>
            </a:xfrm>
            <a:prstGeom prst="rect">
              <a:avLst/>
            </a:prstGeom>
          </p:spPr>
          <p:txBody>
            <a:bodyPr lIns="50800" tIns="50800" rIns="50800" bIns="50800" rtlCol="0" anchor="ctr"/>
            <a:lstStyle/>
            <a:p>
              <a:pPr algn="ctr">
                <a:lnSpc>
                  <a:spcPts val="2310"/>
                </a:lnSpc>
              </a:pPr>
              <a:endParaRPr/>
            </a:p>
          </p:txBody>
        </p:sp>
      </p:grpSp>
      <p:sp>
        <p:nvSpPr>
          <p:cNvPr id="7" name="TextBox 7"/>
          <p:cNvSpPr txBox="1"/>
          <p:nvPr/>
        </p:nvSpPr>
        <p:spPr>
          <a:xfrm>
            <a:off x="451436" y="1934409"/>
            <a:ext cx="16601432" cy="3474147"/>
          </a:xfrm>
          <a:prstGeom prst="rect">
            <a:avLst/>
          </a:prstGeom>
        </p:spPr>
        <p:txBody>
          <a:bodyPr lIns="0" tIns="0" rIns="0" bIns="0" rtlCol="0" anchor="t">
            <a:spAutoFit/>
          </a:bodyPr>
          <a:lstStyle/>
          <a:p>
            <a:pPr marL="1073574" lvl="1" indent="-536787" algn="just">
              <a:lnSpc>
                <a:spcPts val="6961"/>
              </a:lnSpc>
              <a:buFont typeface="Arial"/>
              <a:buChar char="•"/>
            </a:pPr>
            <a:r>
              <a:rPr lang="en-US" sz="4972">
                <a:solidFill>
                  <a:srgbClr val="394D57"/>
                </a:solidFill>
                <a:latin typeface="Roboto Condensed"/>
              </a:rPr>
              <a:t>Khi Trương Sinh trở về, vì nghe lời ngây thơ của con trẻ, lại đa nghi, đã nghi oan cho Vũ Nương, nàng không thể giải thích cho chồng hiểu nên đã nhảy xuống sông tự vẫn để minh chứng cho sự thủy chung của mình. </a:t>
            </a:r>
          </a:p>
        </p:txBody>
      </p:sp>
      <p:sp>
        <p:nvSpPr>
          <p:cNvPr id="8" name="TextBox 8"/>
          <p:cNvSpPr txBox="1"/>
          <p:nvPr/>
        </p:nvSpPr>
        <p:spPr>
          <a:xfrm>
            <a:off x="6671565" y="412833"/>
            <a:ext cx="6725914" cy="1101800"/>
          </a:xfrm>
          <a:prstGeom prst="rect">
            <a:avLst/>
          </a:prstGeom>
        </p:spPr>
        <p:txBody>
          <a:bodyPr lIns="0" tIns="0" rIns="0" bIns="0" rtlCol="0" anchor="t">
            <a:spAutoFit/>
          </a:bodyPr>
          <a:lstStyle/>
          <a:p>
            <a:pPr algn="just">
              <a:lnSpc>
                <a:spcPts val="8933"/>
              </a:lnSpc>
            </a:pPr>
            <a:r>
              <a:rPr lang="en-US" sz="6381">
                <a:solidFill>
                  <a:srgbClr val="DB652B"/>
                </a:solidFill>
                <a:latin typeface="Roboto Condensed Bold"/>
              </a:rPr>
              <a:t>* CỐT TRUYỆN</a:t>
            </a:r>
          </a:p>
        </p:txBody>
      </p:sp>
      <p:grpSp>
        <p:nvGrpSpPr>
          <p:cNvPr id="9" name="Group 9"/>
          <p:cNvGrpSpPr/>
          <p:nvPr/>
        </p:nvGrpSpPr>
        <p:grpSpPr>
          <a:xfrm>
            <a:off x="657868" y="6629704"/>
            <a:ext cx="16972265" cy="1981809"/>
            <a:chOff x="0" y="0"/>
            <a:chExt cx="4674492" cy="545829"/>
          </a:xfrm>
        </p:grpSpPr>
        <p:sp>
          <p:nvSpPr>
            <p:cNvPr id="10" name="Freeform 10"/>
            <p:cNvSpPr/>
            <p:nvPr/>
          </p:nvSpPr>
          <p:spPr>
            <a:xfrm>
              <a:off x="0" y="0"/>
              <a:ext cx="4674492" cy="545829"/>
            </a:xfrm>
            <a:custGeom>
              <a:avLst/>
              <a:gdLst/>
              <a:ahLst/>
              <a:cxnLst/>
              <a:rect l="l" t="t" r="r" b="b"/>
              <a:pathLst>
                <a:path w="4674492" h="545829">
                  <a:moveTo>
                    <a:pt x="23264" y="0"/>
                  </a:moveTo>
                  <a:lnTo>
                    <a:pt x="4651228" y="0"/>
                  </a:lnTo>
                  <a:cubicBezTo>
                    <a:pt x="4664077" y="0"/>
                    <a:pt x="4674492" y="10416"/>
                    <a:pt x="4674492" y="23264"/>
                  </a:cubicBezTo>
                  <a:lnTo>
                    <a:pt x="4674492" y="522565"/>
                  </a:lnTo>
                  <a:cubicBezTo>
                    <a:pt x="4674492" y="535413"/>
                    <a:pt x="4664077" y="545829"/>
                    <a:pt x="4651228" y="545829"/>
                  </a:cubicBezTo>
                  <a:lnTo>
                    <a:pt x="23264" y="545829"/>
                  </a:lnTo>
                  <a:cubicBezTo>
                    <a:pt x="10416" y="545829"/>
                    <a:pt x="0" y="535413"/>
                    <a:pt x="0" y="522565"/>
                  </a:cubicBezTo>
                  <a:lnTo>
                    <a:pt x="0" y="23264"/>
                  </a:lnTo>
                  <a:cubicBezTo>
                    <a:pt x="0" y="10416"/>
                    <a:pt x="10416" y="0"/>
                    <a:pt x="23264" y="0"/>
                  </a:cubicBezTo>
                  <a:close/>
                </a:path>
              </a:pathLst>
            </a:custGeom>
            <a:solidFill>
              <a:srgbClr val="FFFDF5"/>
            </a:solidFill>
          </p:spPr>
          <p:txBody>
            <a:bodyPr/>
            <a:lstStyle/>
            <a:p>
              <a:endParaRPr lang="en-US"/>
            </a:p>
          </p:txBody>
        </p:sp>
        <p:sp>
          <p:nvSpPr>
            <p:cNvPr id="11" name="TextBox 11"/>
            <p:cNvSpPr txBox="1"/>
            <p:nvPr/>
          </p:nvSpPr>
          <p:spPr>
            <a:xfrm>
              <a:off x="0" y="0"/>
              <a:ext cx="4674492" cy="545829"/>
            </a:xfrm>
            <a:prstGeom prst="rect">
              <a:avLst/>
            </a:prstGeom>
          </p:spPr>
          <p:txBody>
            <a:bodyPr lIns="50800" tIns="50800" rIns="50800" bIns="50800" rtlCol="0" anchor="ctr"/>
            <a:lstStyle/>
            <a:p>
              <a:pPr algn="ctr">
                <a:lnSpc>
                  <a:spcPts val="2310"/>
                </a:lnSpc>
              </a:pPr>
              <a:endParaRPr/>
            </a:p>
          </p:txBody>
        </p:sp>
      </p:grpSp>
      <p:sp>
        <p:nvSpPr>
          <p:cNvPr id="12" name="TextBox 12"/>
          <p:cNvSpPr txBox="1"/>
          <p:nvPr/>
        </p:nvSpPr>
        <p:spPr>
          <a:xfrm>
            <a:off x="451436" y="6712210"/>
            <a:ext cx="16601432" cy="1721547"/>
          </a:xfrm>
          <a:prstGeom prst="rect">
            <a:avLst/>
          </a:prstGeom>
        </p:spPr>
        <p:txBody>
          <a:bodyPr lIns="0" tIns="0" rIns="0" bIns="0" rtlCol="0" anchor="t">
            <a:spAutoFit/>
          </a:bodyPr>
          <a:lstStyle/>
          <a:p>
            <a:pPr marL="1073574" lvl="1" indent="-536787" algn="just">
              <a:lnSpc>
                <a:spcPts val="6961"/>
              </a:lnSpc>
              <a:buFont typeface="Arial"/>
              <a:buChar char="•"/>
            </a:pPr>
            <a:r>
              <a:rPr lang="en-US" sz="4972">
                <a:solidFill>
                  <a:srgbClr val="394D57"/>
                </a:solidFill>
                <a:latin typeface="Roboto Condensed"/>
              </a:rPr>
              <a:t>Vũ Nương được Linh Phi cứu, sống tiếp đời mình ở chốn thủy cung. </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430378" y="2833572"/>
            <a:ext cx="18361025" cy="12849456"/>
          </a:xfrm>
          <a:custGeom>
            <a:avLst/>
            <a:gdLst/>
            <a:ahLst/>
            <a:cxnLst/>
            <a:rect l="l" t="t" r="r" b="b"/>
            <a:pathLst>
              <a:path w="18361025" h="12849456">
                <a:moveTo>
                  <a:pt x="0" y="0"/>
                </a:moveTo>
                <a:lnTo>
                  <a:pt x="18361025" y="0"/>
                </a:lnTo>
                <a:lnTo>
                  <a:pt x="18361025" y="12849456"/>
                </a:lnTo>
                <a:lnTo>
                  <a:pt x="0" y="12849456"/>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657868" y="1851903"/>
            <a:ext cx="16972265" cy="2085024"/>
            <a:chOff x="0" y="0"/>
            <a:chExt cx="4674492" cy="574256"/>
          </a:xfrm>
        </p:grpSpPr>
        <p:sp>
          <p:nvSpPr>
            <p:cNvPr id="5" name="Freeform 5"/>
            <p:cNvSpPr/>
            <p:nvPr/>
          </p:nvSpPr>
          <p:spPr>
            <a:xfrm>
              <a:off x="0" y="0"/>
              <a:ext cx="4674492" cy="574256"/>
            </a:xfrm>
            <a:custGeom>
              <a:avLst/>
              <a:gdLst/>
              <a:ahLst/>
              <a:cxnLst/>
              <a:rect l="l" t="t" r="r" b="b"/>
              <a:pathLst>
                <a:path w="4674492" h="574256">
                  <a:moveTo>
                    <a:pt x="23264" y="0"/>
                  </a:moveTo>
                  <a:lnTo>
                    <a:pt x="4651228" y="0"/>
                  </a:lnTo>
                  <a:cubicBezTo>
                    <a:pt x="4664077" y="0"/>
                    <a:pt x="4674492" y="10416"/>
                    <a:pt x="4674492" y="23264"/>
                  </a:cubicBezTo>
                  <a:lnTo>
                    <a:pt x="4674492" y="550993"/>
                  </a:lnTo>
                  <a:cubicBezTo>
                    <a:pt x="4674492" y="563841"/>
                    <a:pt x="4664077" y="574256"/>
                    <a:pt x="4651228" y="574256"/>
                  </a:cubicBezTo>
                  <a:lnTo>
                    <a:pt x="23264" y="574256"/>
                  </a:lnTo>
                  <a:cubicBezTo>
                    <a:pt x="10416" y="574256"/>
                    <a:pt x="0" y="563841"/>
                    <a:pt x="0" y="550993"/>
                  </a:cubicBezTo>
                  <a:lnTo>
                    <a:pt x="0" y="23264"/>
                  </a:lnTo>
                  <a:cubicBezTo>
                    <a:pt x="0" y="10416"/>
                    <a:pt x="10416" y="0"/>
                    <a:pt x="23264" y="0"/>
                  </a:cubicBezTo>
                  <a:close/>
                </a:path>
              </a:pathLst>
            </a:custGeom>
            <a:solidFill>
              <a:srgbClr val="FFFDF5"/>
            </a:solidFill>
          </p:spPr>
          <p:txBody>
            <a:bodyPr/>
            <a:lstStyle/>
            <a:p>
              <a:endParaRPr lang="en-US"/>
            </a:p>
          </p:txBody>
        </p:sp>
        <p:sp>
          <p:nvSpPr>
            <p:cNvPr id="6" name="TextBox 6"/>
            <p:cNvSpPr txBox="1"/>
            <p:nvPr/>
          </p:nvSpPr>
          <p:spPr>
            <a:xfrm>
              <a:off x="0" y="0"/>
              <a:ext cx="4674492" cy="574256"/>
            </a:xfrm>
            <a:prstGeom prst="rect">
              <a:avLst/>
            </a:prstGeom>
          </p:spPr>
          <p:txBody>
            <a:bodyPr lIns="50800" tIns="50800" rIns="50800" bIns="50800" rtlCol="0" anchor="ctr"/>
            <a:lstStyle/>
            <a:p>
              <a:pPr algn="ctr">
                <a:lnSpc>
                  <a:spcPts val="2310"/>
                </a:lnSpc>
              </a:pPr>
              <a:endParaRPr/>
            </a:p>
          </p:txBody>
        </p:sp>
      </p:grpSp>
      <p:sp>
        <p:nvSpPr>
          <p:cNvPr id="7" name="TextBox 7"/>
          <p:cNvSpPr txBox="1"/>
          <p:nvPr/>
        </p:nvSpPr>
        <p:spPr>
          <a:xfrm>
            <a:off x="451436" y="1934409"/>
            <a:ext cx="16601432" cy="1721547"/>
          </a:xfrm>
          <a:prstGeom prst="rect">
            <a:avLst/>
          </a:prstGeom>
        </p:spPr>
        <p:txBody>
          <a:bodyPr lIns="0" tIns="0" rIns="0" bIns="0" rtlCol="0" anchor="t">
            <a:spAutoFit/>
          </a:bodyPr>
          <a:lstStyle/>
          <a:p>
            <a:pPr marL="1073574" lvl="1" indent="-536787" algn="just">
              <a:lnSpc>
                <a:spcPts val="6961"/>
              </a:lnSpc>
              <a:buFont typeface="Arial"/>
              <a:buChar char="•"/>
            </a:pPr>
            <a:r>
              <a:rPr lang="en-US" sz="4972">
                <a:solidFill>
                  <a:srgbClr val="394D57"/>
                </a:solidFill>
                <a:latin typeface="Roboto Condensed"/>
              </a:rPr>
              <a:t>Dưới thủy cung, Vũ Nương gặp Phan Lang, là người cùng làng, nàng đưa Phan Lang chiếc hoa vàng để làm tin. </a:t>
            </a:r>
          </a:p>
        </p:txBody>
      </p:sp>
      <p:sp>
        <p:nvSpPr>
          <p:cNvPr id="8" name="TextBox 8"/>
          <p:cNvSpPr txBox="1"/>
          <p:nvPr/>
        </p:nvSpPr>
        <p:spPr>
          <a:xfrm>
            <a:off x="6671565" y="412833"/>
            <a:ext cx="6725914" cy="1101800"/>
          </a:xfrm>
          <a:prstGeom prst="rect">
            <a:avLst/>
          </a:prstGeom>
        </p:spPr>
        <p:txBody>
          <a:bodyPr lIns="0" tIns="0" rIns="0" bIns="0" rtlCol="0" anchor="t">
            <a:spAutoFit/>
          </a:bodyPr>
          <a:lstStyle/>
          <a:p>
            <a:pPr algn="just">
              <a:lnSpc>
                <a:spcPts val="8933"/>
              </a:lnSpc>
            </a:pPr>
            <a:r>
              <a:rPr lang="en-US" sz="6381">
                <a:solidFill>
                  <a:srgbClr val="DB652B"/>
                </a:solidFill>
                <a:latin typeface="Roboto Condensed Bold"/>
              </a:rPr>
              <a:t>* CỐT TRUYỆN</a:t>
            </a:r>
          </a:p>
        </p:txBody>
      </p:sp>
      <p:grpSp>
        <p:nvGrpSpPr>
          <p:cNvPr id="9" name="Group 9"/>
          <p:cNvGrpSpPr/>
          <p:nvPr/>
        </p:nvGrpSpPr>
        <p:grpSpPr>
          <a:xfrm>
            <a:off x="657868" y="6629704"/>
            <a:ext cx="16972265" cy="1981809"/>
            <a:chOff x="0" y="0"/>
            <a:chExt cx="4674492" cy="545829"/>
          </a:xfrm>
        </p:grpSpPr>
        <p:sp>
          <p:nvSpPr>
            <p:cNvPr id="10" name="Freeform 10"/>
            <p:cNvSpPr/>
            <p:nvPr/>
          </p:nvSpPr>
          <p:spPr>
            <a:xfrm>
              <a:off x="0" y="0"/>
              <a:ext cx="4674492" cy="545829"/>
            </a:xfrm>
            <a:custGeom>
              <a:avLst/>
              <a:gdLst/>
              <a:ahLst/>
              <a:cxnLst/>
              <a:rect l="l" t="t" r="r" b="b"/>
              <a:pathLst>
                <a:path w="4674492" h="545829">
                  <a:moveTo>
                    <a:pt x="23264" y="0"/>
                  </a:moveTo>
                  <a:lnTo>
                    <a:pt x="4651228" y="0"/>
                  </a:lnTo>
                  <a:cubicBezTo>
                    <a:pt x="4664077" y="0"/>
                    <a:pt x="4674492" y="10416"/>
                    <a:pt x="4674492" y="23264"/>
                  </a:cubicBezTo>
                  <a:lnTo>
                    <a:pt x="4674492" y="522565"/>
                  </a:lnTo>
                  <a:cubicBezTo>
                    <a:pt x="4674492" y="535413"/>
                    <a:pt x="4664077" y="545829"/>
                    <a:pt x="4651228" y="545829"/>
                  </a:cubicBezTo>
                  <a:lnTo>
                    <a:pt x="23264" y="545829"/>
                  </a:lnTo>
                  <a:cubicBezTo>
                    <a:pt x="10416" y="545829"/>
                    <a:pt x="0" y="535413"/>
                    <a:pt x="0" y="522565"/>
                  </a:cubicBezTo>
                  <a:lnTo>
                    <a:pt x="0" y="23264"/>
                  </a:lnTo>
                  <a:cubicBezTo>
                    <a:pt x="0" y="10416"/>
                    <a:pt x="10416" y="0"/>
                    <a:pt x="23264" y="0"/>
                  </a:cubicBezTo>
                  <a:close/>
                </a:path>
              </a:pathLst>
            </a:custGeom>
            <a:solidFill>
              <a:srgbClr val="FFFDF5"/>
            </a:solidFill>
          </p:spPr>
          <p:txBody>
            <a:bodyPr/>
            <a:lstStyle/>
            <a:p>
              <a:endParaRPr lang="en-US"/>
            </a:p>
          </p:txBody>
        </p:sp>
        <p:sp>
          <p:nvSpPr>
            <p:cNvPr id="11" name="TextBox 11"/>
            <p:cNvSpPr txBox="1"/>
            <p:nvPr/>
          </p:nvSpPr>
          <p:spPr>
            <a:xfrm>
              <a:off x="0" y="0"/>
              <a:ext cx="4674492" cy="545829"/>
            </a:xfrm>
            <a:prstGeom prst="rect">
              <a:avLst/>
            </a:prstGeom>
          </p:spPr>
          <p:txBody>
            <a:bodyPr lIns="50800" tIns="50800" rIns="50800" bIns="50800" rtlCol="0" anchor="ctr"/>
            <a:lstStyle/>
            <a:p>
              <a:pPr algn="ctr">
                <a:lnSpc>
                  <a:spcPts val="2310"/>
                </a:lnSpc>
              </a:pPr>
              <a:endParaRPr/>
            </a:p>
          </p:txBody>
        </p:sp>
      </p:grpSp>
      <p:sp>
        <p:nvSpPr>
          <p:cNvPr id="12" name="TextBox 12"/>
          <p:cNvSpPr txBox="1"/>
          <p:nvPr/>
        </p:nvSpPr>
        <p:spPr>
          <a:xfrm>
            <a:off x="451436" y="6712210"/>
            <a:ext cx="16601432" cy="1721547"/>
          </a:xfrm>
          <a:prstGeom prst="rect">
            <a:avLst/>
          </a:prstGeom>
        </p:spPr>
        <p:txBody>
          <a:bodyPr lIns="0" tIns="0" rIns="0" bIns="0" rtlCol="0" anchor="t">
            <a:spAutoFit/>
          </a:bodyPr>
          <a:lstStyle/>
          <a:p>
            <a:pPr marL="1073574" lvl="1" indent="-536787" algn="just">
              <a:lnSpc>
                <a:spcPts val="6961"/>
              </a:lnSpc>
              <a:buFont typeface="Arial"/>
              <a:buChar char="•"/>
            </a:pPr>
            <a:r>
              <a:rPr lang="en-US" sz="4972">
                <a:solidFill>
                  <a:srgbClr val="394D57"/>
                </a:solidFill>
                <a:latin typeface="Roboto Condensed"/>
              </a:rPr>
              <a:t>Vũ Nương trở về với năm mươi chiếc xe cờ tán võng lọng rực rỡ đầy sông lúc ẩn lúc hiện, nàng nói lời tạ từ rồi biến mất.</a:t>
            </a:r>
          </a:p>
        </p:txBody>
      </p:sp>
      <p:grpSp>
        <p:nvGrpSpPr>
          <p:cNvPr id="13" name="Group 13"/>
          <p:cNvGrpSpPr/>
          <p:nvPr/>
        </p:nvGrpSpPr>
        <p:grpSpPr>
          <a:xfrm>
            <a:off x="657868" y="4270303"/>
            <a:ext cx="16972265" cy="2085024"/>
            <a:chOff x="0" y="0"/>
            <a:chExt cx="4674492" cy="574256"/>
          </a:xfrm>
        </p:grpSpPr>
        <p:sp>
          <p:nvSpPr>
            <p:cNvPr id="14" name="Freeform 14"/>
            <p:cNvSpPr/>
            <p:nvPr/>
          </p:nvSpPr>
          <p:spPr>
            <a:xfrm>
              <a:off x="0" y="0"/>
              <a:ext cx="4674492" cy="574256"/>
            </a:xfrm>
            <a:custGeom>
              <a:avLst/>
              <a:gdLst/>
              <a:ahLst/>
              <a:cxnLst/>
              <a:rect l="l" t="t" r="r" b="b"/>
              <a:pathLst>
                <a:path w="4674492" h="574256">
                  <a:moveTo>
                    <a:pt x="23264" y="0"/>
                  </a:moveTo>
                  <a:lnTo>
                    <a:pt x="4651228" y="0"/>
                  </a:lnTo>
                  <a:cubicBezTo>
                    <a:pt x="4664077" y="0"/>
                    <a:pt x="4674492" y="10416"/>
                    <a:pt x="4674492" y="23264"/>
                  </a:cubicBezTo>
                  <a:lnTo>
                    <a:pt x="4674492" y="550993"/>
                  </a:lnTo>
                  <a:cubicBezTo>
                    <a:pt x="4674492" y="563841"/>
                    <a:pt x="4664077" y="574256"/>
                    <a:pt x="4651228" y="574256"/>
                  </a:cubicBezTo>
                  <a:lnTo>
                    <a:pt x="23264" y="574256"/>
                  </a:lnTo>
                  <a:cubicBezTo>
                    <a:pt x="10416" y="574256"/>
                    <a:pt x="0" y="563841"/>
                    <a:pt x="0" y="550993"/>
                  </a:cubicBezTo>
                  <a:lnTo>
                    <a:pt x="0" y="23264"/>
                  </a:lnTo>
                  <a:cubicBezTo>
                    <a:pt x="0" y="10416"/>
                    <a:pt x="10416" y="0"/>
                    <a:pt x="23264" y="0"/>
                  </a:cubicBezTo>
                  <a:close/>
                </a:path>
              </a:pathLst>
            </a:custGeom>
            <a:solidFill>
              <a:srgbClr val="FFFDF5"/>
            </a:solidFill>
          </p:spPr>
          <p:txBody>
            <a:bodyPr/>
            <a:lstStyle/>
            <a:p>
              <a:endParaRPr lang="en-US"/>
            </a:p>
          </p:txBody>
        </p:sp>
        <p:sp>
          <p:nvSpPr>
            <p:cNvPr id="15" name="TextBox 15"/>
            <p:cNvSpPr txBox="1"/>
            <p:nvPr/>
          </p:nvSpPr>
          <p:spPr>
            <a:xfrm>
              <a:off x="0" y="0"/>
              <a:ext cx="4674492" cy="574256"/>
            </a:xfrm>
            <a:prstGeom prst="rect">
              <a:avLst/>
            </a:prstGeom>
          </p:spPr>
          <p:txBody>
            <a:bodyPr lIns="50800" tIns="50800" rIns="50800" bIns="50800" rtlCol="0" anchor="ctr"/>
            <a:lstStyle/>
            <a:p>
              <a:pPr algn="ctr">
                <a:lnSpc>
                  <a:spcPts val="2310"/>
                </a:lnSpc>
              </a:pPr>
              <a:endParaRPr/>
            </a:p>
          </p:txBody>
        </p:sp>
      </p:grpSp>
      <p:sp>
        <p:nvSpPr>
          <p:cNvPr id="16" name="TextBox 16"/>
          <p:cNvSpPr txBox="1"/>
          <p:nvPr/>
        </p:nvSpPr>
        <p:spPr>
          <a:xfrm>
            <a:off x="451436" y="4352808"/>
            <a:ext cx="16601432" cy="1721547"/>
          </a:xfrm>
          <a:prstGeom prst="rect">
            <a:avLst/>
          </a:prstGeom>
        </p:spPr>
        <p:txBody>
          <a:bodyPr lIns="0" tIns="0" rIns="0" bIns="0" rtlCol="0" anchor="t">
            <a:spAutoFit/>
          </a:bodyPr>
          <a:lstStyle/>
          <a:p>
            <a:pPr marL="1073574" lvl="1" indent="-536787" algn="just">
              <a:lnSpc>
                <a:spcPts val="6961"/>
              </a:lnSpc>
              <a:buFont typeface="Arial"/>
              <a:buChar char="•"/>
            </a:pPr>
            <a:r>
              <a:rPr lang="en-US" sz="4972">
                <a:solidFill>
                  <a:srgbClr val="394D57"/>
                </a:solidFill>
                <a:latin typeface="Roboto Condensed"/>
              </a:rPr>
              <a:t>Trương Sinh theo lời lập đàn tràng giải oan ở bến Hoàng Giang. </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430378" y="2833572"/>
            <a:ext cx="18361025" cy="12849456"/>
          </a:xfrm>
          <a:custGeom>
            <a:avLst/>
            <a:gdLst/>
            <a:ahLst/>
            <a:cxnLst/>
            <a:rect l="l" t="t" r="r" b="b"/>
            <a:pathLst>
              <a:path w="18361025" h="12849456">
                <a:moveTo>
                  <a:pt x="0" y="0"/>
                </a:moveTo>
                <a:lnTo>
                  <a:pt x="18361025" y="0"/>
                </a:lnTo>
                <a:lnTo>
                  <a:pt x="18361025" y="12849456"/>
                </a:lnTo>
                <a:lnTo>
                  <a:pt x="0" y="12849456"/>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657868" y="1851903"/>
            <a:ext cx="16972265" cy="5838846"/>
            <a:chOff x="0" y="0"/>
            <a:chExt cx="4674492" cy="1608132"/>
          </a:xfrm>
        </p:grpSpPr>
        <p:sp>
          <p:nvSpPr>
            <p:cNvPr id="5" name="Freeform 5"/>
            <p:cNvSpPr/>
            <p:nvPr/>
          </p:nvSpPr>
          <p:spPr>
            <a:xfrm>
              <a:off x="0" y="0"/>
              <a:ext cx="4674492" cy="1608132"/>
            </a:xfrm>
            <a:custGeom>
              <a:avLst/>
              <a:gdLst/>
              <a:ahLst/>
              <a:cxnLst/>
              <a:rect l="l" t="t" r="r" b="b"/>
              <a:pathLst>
                <a:path w="4674492" h="1608132">
                  <a:moveTo>
                    <a:pt x="23264" y="0"/>
                  </a:moveTo>
                  <a:lnTo>
                    <a:pt x="4651228" y="0"/>
                  </a:lnTo>
                  <a:cubicBezTo>
                    <a:pt x="4664077" y="0"/>
                    <a:pt x="4674492" y="10416"/>
                    <a:pt x="4674492" y="23264"/>
                  </a:cubicBezTo>
                  <a:lnTo>
                    <a:pt x="4674492" y="1584868"/>
                  </a:lnTo>
                  <a:cubicBezTo>
                    <a:pt x="4674492" y="1597716"/>
                    <a:pt x="4664077" y="1608132"/>
                    <a:pt x="4651228" y="1608132"/>
                  </a:cubicBezTo>
                  <a:lnTo>
                    <a:pt x="23264" y="1608132"/>
                  </a:lnTo>
                  <a:cubicBezTo>
                    <a:pt x="10416" y="1608132"/>
                    <a:pt x="0" y="1597716"/>
                    <a:pt x="0" y="1584868"/>
                  </a:cubicBezTo>
                  <a:lnTo>
                    <a:pt x="0" y="23264"/>
                  </a:lnTo>
                  <a:cubicBezTo>
                    <a:pt x="0" y="10416"/>
                    <a:pt x="10416" y="0"/>
                    <a:pt x="23264" y="0"/>
                  </a:cubicBezTo>
                  <a:close/>
                </a:path>
              </a:pathLst>
            </a:custGeom>
            <a:solidFill>
              <a:srgbClr val="FFFDF5"/>
            </a:solidFill>
          </p:spPr>
          <p:txBody>
            <a:bodyPr/>
            <a:lstStyle/>
            <a:p>
              <a:endParaRPr lang="en-US"/>
            </a:p>
          </p:txBody>
        </p:sp>
        <p:sp>
          <p:nvSpPr>
            <p:cNvPr id="6" name="TextBox 6"/>
            <p:cNvSpPr txBox="1"/>
            <p:nvPr/>
          </p:nvSpPr>
          <p:spPr>
            <a:xfrm>
              <a:off x="0" y="0"/>
              <a:ext cx="4674492" cy="1608132"/>
            </a:xfrm>
            <a:prstGeom prst="rect">
              <a:avLst/>
            </a:prstGeom>
          </p:spPr>
          <p:txBody>
            <a:bodyPr lIns="50800" tIns="50800" rIns="50800" bIns="50800" rtlCol="0" anchor="ctr"/>
            <a:lstStyle/>
            <a:p>
              <a:pPr algn="ctr">
                <a:lnSpc>
                  <a:spcPts val="2310"/>
                </a:lnSpc>
              </a:pPr>
              <a:endParaRPr/>
            </a:p>
          </p:txBody>
        </p:sp>
      </p:grpSp>
      <p:sp>
        <p:nvSpPr>
          <p:cNvPr id="7" name="TextBox 7"/>
          <p:cNvSpPr txBox="1"/>
          <p:nvPr/>
        </p:nvSpPr>
        <p:spPr>
          <a:xfrm>
            <a:off x="657868" y="1959750"/>
            <a:ext cx="16601432" cy="1062418"/>
          </a:xfrm>
          <a:prstGeom prst="rect">
            <a:avLst/>
          </a:prstGeom>
        </p:spPr>
        <p:txBody>
          <a:bodyPr lIns="0" tIns="0" rIns="0" bIns="0" rtlCol="0" anchor="t">
            <a:spAutoFit/>
          </a:bodyPr>
          <a:lstStyle/>
          <a:p>
            <a:pPr algn="ctr">
              <a:lnSpc>
                <a:spcPts val="8641"/>
              </a:lnSpc>
            </a:pPr>
            <a:r>
              <a:rPr lang="en-US" sz="6172">
                <a:solidFill>
                  <a:srgbClr val="394D57"/>
                </a:solidFill>
                <a:latin typeface="Roboto Condensed Bold Italics"/>
              </a:rPr>
              <a:t>Nhận xét </a:t>
            </a:r>
          </a:p>
        </p:txBody>
      </p:sp>
      <p:sp>
        <p:nvSpPr>
          <p:cNvPr id="8" name="TextBox 8"/>
          <p:cNvSpPr txBox="1"/>
          <p:nvPr/>
        </p:nvSpPr>
        <p:spPr>
          <a:xfrm>
            <a:off x="6671565" y="412833"/>
            <a:ext cx="6725914" cy="1101800"/>
          </a:xfrm>
          <a:prstGeom prst="rect">
            <a:avLst/>
          </a:prstGeom>
        </p:spPr>
        <p:txBody>
          <a:bodyPr lIns="0" tIns="0" rIns="0" bIns="0" rtlCol="0" anchor="t">
            <a:spAutoFit/>
          </a:bodyPr>
          <a:lstStyle/>
          <a:p>
            <a:pPr algn="just">
              <a:lnSpc>
                <a:spcPts val="8933"/>
              </a:lnSpc>
            </a:pPr>
            <a:r>
              <a:rPr lang="en-US" sz="6381">
                <a:solidFill>
                  <a:srgbClr val="DB652B"/>
                </a:solidFill>
                <a:latin typeface="Roboto Condensed Bold"/>
              </a:rPr>
              <a:t>* CỐT TRUYỆN</a:t>
            </a:r>
          </a:p>
        </p:txBody>
      </p:sp>
      <p:sp>
        <p:nvSpPr>
          <p:cNvPr id="9" name="TextBox 9"/>
          <p:cNvSpPr txBox="1"/>
          <p:nvPr/>
        </p:nvSpPr>
        <p:spPr>
          <a:xfrm>
            <a:off x="1197082" y="3256915"/>
            <a:ext cx="15523004" cy="3668395"/>
          </a:xfrm>
          <a:prstGeom prst="rect">
            <a:avLst/>
          </a:prstGeom>
        </p:spPr>
        <p:txBody>
          <a:bodyPr lIns="0" tIns="0" rIns="0" bIns="0" rtlCol="0" anchor="t">
            <a:spAutoFit/>
          </a:bodyPr>
          <a:lstStyle/>
          <a:p>
            <a:pPr algn="just">
              <a:lnSpc>
                <a:spcPts val="7279"/>
              </a:lnSpc>
              <a:spcBef>
                <a:spcPct val="0"/>
              </a:spcBef>
            </a:pPr>
            <a:r>
              <a:rPr lang="en-US" sz="5199">
                <a:solidFill>
                  <a:srgbClr val="000000"/>
                </a:solidFill>
                <a:latin typeface="Roboto Condensed Italics"/>
              </a:rPr>
              <a:t>Các sự việc được kể theo trình tự thời gian, mối quan hệ nhân quả; có sự đan xen giữa yếu tố hiện thực và yếu tố kì ảo; các sự việc được đặt trong không gian thực và không gian thần tiên đan xen, lưu thông với nhau.</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4720476" y="5743681"/>
            <a:ext cx="4506149" cy="5370342"/>
          </a:xfrm>
          <a:custGeom>
            <a:avLst/>
            <a:gdLst/>
            <a:ahLst/>
            <a:cxnLst/>
            <a:rect l="l" t="t" r="r" b="b"/>
            <a:pathLst>
              <a:path w="4506149" h="5370342">
                <a:moveTo>
                  <a:pt x="0" y="0"/>
                </a:moveTo>
                <a:lnTo>
                  <a:pt x="4506148" y="0"/>
                </a:lnTo>
                <a:lnTo>
                  <a:pt x="4506148" y="5370342"/>
                </a:lnTo>
                <a:lnTo>
                  <a:pt x="0" y="5370342"/>
                </a:lnTo>
                <a:lnTo>
                  <a:pt x="0" y="0"/>
                </a:lnTo>
                <a:close/>
              </a:path>
            </a:pathLst>
          </a:custGeom>
          <a:blipFill>
            <a:blip r:embed="rId3"/>
            <a:stretch>
              <a:fillRect/>
            </a:stretch>
          </a:blipFill>
        </p:spPr>
        <p:txBody>
          <a:bodyPr/>
          <a:lstStyle/>
          <a:p>
            <a:endParaRPr lang="en-US"/>
          </a:p>
        </p:txBody>
      </p:sp>
      <p:sp>
        <p:nvSpPr>
          <p:cNvPr id="4" name="Freeform 4"/>
          <p:cNvSpPr/>
          <p:nvPr/>
        </p:nvSpPr>
        <p:spPr>
          <a:xfrm>
            <a:off x="10998442" y="-650540"/>
            <a:ext cx="9955161" cy="8229600"/>
          </a:xfrm>
          <a:custGeom>
            <a:avLst/>
            <a:gdLst/>
            <a:ahLst/>
            <a:cxnLst/>
            <a:rect l="l" t="t" r="r" b="b"/>
            <a:pathLst>
              <a:path w="9955161" h="8229600">
                <a:moveTo>
                  <a:pt x="0" y="0"/>
                </a:moveTo>
                <a:lnTo>
                  <a:pt x="9955161" y="0"/>
                </a:lnTo>
                <a:lnTo>
                  <a:pt x="9955161" y="8229600"/>
                </a:lnTo>
                <a:lnTo>
                  <a:pt x="0" y="8229600"/>
                </a:lnTo>
                <a:lnTo>
                  <a:pt x="0" y="0"/>
                </a:lnTo>
                <a:close/>
              </a:path>
            </a:pathLst>
          </a:custGeom>
          <a:blipFill>
            <a:blip r:embed="rId4"/>
            <a:stretch>
              <a:fillRect/>
            </a:stretch>
          </a:blipFill>
        </p:spPr>
        <p:txBody>
          <a:bodyPr/>
          <a:lstStyle/>
          <a:p>
            <a:endParaRPr lang="en-US"/>
          </a:p>
        </p:txBody>
      </p:sp>
      <p:sp>
        <p:nvSpPr>
          <p:cNvPr id="5" name="Freeform 5"/>
          <p:cNvSpPr/>
          <p:nvPr/>
        </p:nvSpPr>
        <p:spPr>
          <a:xfrm>
            <a:off x="563228" y="8522208"/>
            <a:ext cx="7315200" cy="1472184"/>
          </a:xfrm>
          <a:custGeom>
            <a:avLst/>
            <a:gdLst/>
            <a:ahLst/>
            <a:cxnLst/>
            <a:rect l="l" t="t" r="r" b="b"/>
            <a:pathLst>
              <a:path w="7315200" h="1472184">
                <a:moveTo>
                  <a:pt x="0" y="0"/>
                </a:moveTo>
                <a:lnTo>
                  <a:pt x="7315200" y="0"/>
                </a:lnTo>
                <a:lnTo>
                  <a:pt x="7315200" y="1472184"/>
                </a:lnTo>
                <a:lnTo>
                  <a:pt x="0" y="14721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5702528" y="1714512"/>
            <a:ext cx="8574847" cy="8448663"/>
          </a:xfrm>
          <a:custGeom>
            <a:avLst/>
            <a:gdLst/>
            <a:ahLst/>
            <a:cxnLst/>
            <a:rect l="l" t="t" r="r" b="b"/>
            <a:pathLst>
              <a:path w="8574847" h="8448663">
                <a:moveTo>
                  <a:pt x="0" y="0"/>
                </a:moveTo>
                <a:lnTo>
                  <a:pt x="8574847" y="0"/>
                </a:lnTo>
                <a:lnTo>
                  <a:pt x="8574847" y="8448663"/>
                </a:lnTo>
                <a:lnTo>
                  <a:pt x="0" y="8448663"/>
                </a:lnTo>
                <a:lnTo>
                  <a:pt x="0" y="0"/>
                </a:lnTo>
                <a:close/>
              </a:path>
            </a:pathLst>
          </a:custGeom>
          <a:blipFill>
            <a:blip r:embed="rId7"/>
            <a:stretch>
              <a:fillRect l="-1490" t="-3209"/>
            </a:stretch>
          </a:blipFill>
        </p:spPr>
        <p:txBody>
          <a:bodyPr/>
          <a:lstStyle/>
          <a:p>
            <a:endParaRPr lang="en-US"/>
          </a:p>
        </p:txBody>
      </p:sp>
      <p:sp>
        <p:nvSpPr>
          <p:cNvPr id="7" name="TextBox 7"/>
          <p:cNvSpPr txBox="1"/>
          <p:nvPr/>
        </p:nvSpPr>
        <p:spPr>
          <a:xfrm>
            <a:off x="-378458" y="356907"/>
            <a:ext cx="12781843" cy="1210237"/>
          </a:xfrm>
          <a:prstGeom prst="rect">
            <a:avLst/>
          </a:prstGeom>
        </p:spPr>
        <p:txBody>
          <a:bodyPr lIns="0" tIns="0" rIns="0" bIns="0" rtlCol="0" anchor="t">
            <a:spAutoFit/>
          </a:bodyPr>
          <a:lstStyle/>
          <a:p>
            <a:pPr algn="ctr">
              <a:lnSpc>
                <a:spcPts val="9939"/>
              </a:lnSpc>
            </a:pPr>
            <a:r>
              <a:rPr lang="en-US" sz="7099">
                <a:solidFill>
                  <a:srgbClr val="535254"/>
                </a:solidFill>
                <a:latin typeface="Fraunces Bold"/>
              </a:rPr>
              <a:t>I. TRI THỨC ĐỌC HIỂU</a:t>
            </a:r>
          </a:p>
        </p:txBody>
      </p:sp>
      <p:sp>
        <p:nvSpPr>
          <p:cNvPr id="8" name="TextBox 8"/>
          <p:cNvSpPr txBox="1"/>
          <p:nvPr/>
        </p:nvSpPr>
        <p:spPr>
          <a:xfrm>
            <a:off x="1343257" y="2298700"/>
            <a:ext cx="3911597" cy="5613400"/>
          </a:xfrm>
          <a:prstGeom prst="rect">
            <a:avLst/>
          </a:prstGeom>
        </p:spPr>
        <p:txBody>
          <a:bodyPr lIns="0" tIns="0" rIns="0" bIns="0" rtlCol="0" anchor="t">
            <a:spAutoFit/>
          </a:bodyPr>
          <a:lstStyle/>
          <a:p>
            <a:pPr algn="ctr">
              <a:lnSpc>
                <a:spcPts val="5599"/>
              </a:lnSpc>
            </a:pPr>
            <a:r>
              <a:rPr lang="en-US" sz="3999">
                <a:solidFill>
                  <a:srgbClr val="535254"/>
                </a:solidFill>
                <a:latin typeface="Roboto Condensed Bold"/>
              </a:rPr>
              <a:t>Yêu cầu: </a:t>
            </a:r>
            <a:r>
              <a:rPr lang="en-US" sz="3999">
                <a:solidFill>
                  <a:srgbClr val="535254"/>
                </a:solidFill>
                <a:latin typeface="Roboto Condensed"/>
              </a:rPr>
              <a:t>Tìm các từ khóa liên quan đến truyện truyền kì trong ma trận chữ dưới đây. Sau đó điền từ phù hợp vào các chỗ trống bên dưới.</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430378" y="2833572"/>
            <a:ext cx="18361025" cy="12849456"/>
          </a:xfrm>
          <a:custGeom>
            <a:avLst/>
            <a:gdLst/>
            <a:ahLst/>
            <a:cxnLst/>
            <a:rect l="l" t="t" r="r" b="b"/>
            <a:pathLst>
              <a:path w="18361025" h="12849456">
                <a:moveTo>
                  <a:pt x="0" y="0"/>
                </a:moveTo>
                <a:lnTo>
                  <a:pt x="18361025" y="0"/>
                </a:lnTo>
                <a:lnTo>
                  <a:pt x="18361025" y="12849456"/>
                </a:lnTo>
                <a:lnTo>
                  <a:pt x="0" y="12849456"/>
                </a:lnTo>
                <a:lnTo>
                  <a:pt x="0" y="0"/>
                </a:lnTo>
                <a:close/>
              </a:path>
            </a:pathLst>
          </a:custGeom>
          <a:blipFill>
            <a:blip r:embed="rId3"/>
            <a:stretch>
              <a:fillRect/>
            </a:stretch>
          </a:blipFill>
        </p:spPr>
        <p:txBody>
          <a:bodyPr/>
          <a:lstStyle/>
          <a:p>
            <a:endParaRPr lang="en-US"/>
          </a:p>
        </p:txBody>
      </p:sp>
      <p:sp>
        <p:nvSpPr>
          <p:cNvPr id="4" name="Freeform 4"/>
          <p:cNvSpPr/>
          <p:nvPr/>
        </p:nvSpPr>
        <p:spPr>
          <a:xfrm>
            <a:off x="1402209" y="350296"/>
            <a:ext cx="15483583" cy="9212732"/>
          </a:xfrm>
          <a:custGeom>
            <a:avLst/>
            <a:gdLst/>
            <a:ahLst/>
            <a:cxnLst/>
            <a:rect l="l" t="t" r="r" b="b"/>
            <a:pathLst>
              <a:path w="15483583" h="9212732">
                <a:moveTo>
                  <a:pt x="0" y="0"/>
                </a:moveTo>
                <a:lnTo>
                  <a:pt x="15483582" y="0"/>
                </a:lnTo>
                <a:lnTo>
                  <a:pt x="15483582" y="9212732"/>
                </a:lnTo>
                <a:lnTo>
                  <a:pt x="0" y="92127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4342992" y="2180198"/>
            <a:ext cx="10029667" cy="5045711"/>
          </a:xfrm>
          <a:prstGeom prst="rect">
            <a:avLst/>
          </a:prstGeom>
        </p:spPr>
        <p:txBody>
          <a:bodyPr lIns="0" tIns="0" rIns="0" bIns="0" rtlCol="0" anchor="t">
            <a:spAutoFit/>
          </a:bodyPr>
          <a:lstStyle/>
          <a:p>
            <a:pPr algn="ctr">
              <a:lnSpc>
                <a:spcPts val="8059"/>
              </a:lnSpc>
            </a:pPr>
            <a:r>
              <a:rPr lang="en-US" sz="5199">
                <a:solidFill>
                  <a:srgbClr val="000000"/>
                </a:solidFill>
                <a:latin typeface="Roboto Condensed"/>
              </a:rPr>
              <a:t>Cốt truyện </a:t>
            </a:r>
            <a:r>
              <a:rPr lang="en-US" sz="5199">
                <a:solidFill>
                  <a:srgbClr val="000000"/>
                </a:solidFill>
                <a:latin typeface="Roboto Condensed Italics"/>
              </a:rPr>
              <a:t>Chuyện người con gái Nam Xương </a:t>
            </a:r>
            <a:r>
              <a:rPr lang="en-US" sz="5199">
                <a:solidFill>
                  <a:srgbClr val="000000"/>
                </a:solidFill>
                <a:latin typeface="Roboto Condensed"/>
              </a:rPr>
              <a:t>có nguồn gốc từ đâu? Sự sáng tạo từ cốt truyện có trước của Nguyễn Dữ trong tác phẩm này được thể hiện như thế nào?</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716061" y="1920714"/>
            <a:ext cx="13270603" cy="4080529"/>
            <a:chOff x="0" y="0"/>
            <a:chExt cx="3654983" cy="1123857"/>
          </a:xfrm>
        </p:grpSpPr>
        <p:sp>
          <p:nvSpPr>
            <p:cNvPr id="4" name="Freeform 4"/>
            <p:cNvSpPr/>
            <p:nvPr/>
          </p:nvSpPr>
          <p:spPr>
            <a:xfrm>
              <a:off x="0" y="0"/>
              <a:ext cx="3654983" cy="1123857"/>
            </a:xfrm>
            <a:custGeom>
              <a:avLst/>
              <a:gdLst/>
              <a:ahLst/>
              <a:cxnLst/>
              <a:rect l="l" t="t" r="r" b="b"/>
              <a:pathLst>
                <a:path w="3654983" h="1123857">
                  <a:moveTo>
                    <a:pt x="29753" y="0"/>
                  </a:moveTo>
                  <a:lnTo>
                    <a:pt x="3625230" y="0"/>
                  </a:lnTo>
                  <a:cubicBezTo>
                    <a:pt x="3641662" y="0"/>
                    <a:pt x="3654983" y="13321"/>
                    <a:pt x="3654983" y="29753"/>
                  </a:cubicBezTo>
                  <a:lnTo>
                    <a:pt x="3654983" y="1094104"/>
                  </a:lnTo>
                  <a:cubicBezTo>
                    <a:pt x="3654983" y="1101995"/>
                    <a:pt x="3651848" y="1109563"/>
                    <a:pt x="3646268" y="1115143"/>
                  </a:cubicBezTo>
                  <a:cubicBezTo>
                    <a:pt x="3640689" y="1120722"/>
                    <a:pt x="3633121" y="1123857"/>
                    <a:pt x="3625230" y="1123857"/>
                  </a:cubicBezTo>
                  <a:lnTo>
                    <a:pt x="29753" y="1123857"/>
                  </a:lnTo>
                  <a:cubicBezTo>
                    <a:pt x="21862" y="1123857"/>
                    <a:pt x="14294" y="1120722"/>
                    <a:pt x="8714" y="1115143"/>
                  </a:cubicBezTo>
                  <a:cubicBezTo>
                    <a:pt x="3135" y="1109563"/>
                    <a:pt x="0" y="1101995"/>
                    <a:pt x="0" y="1094104"/>
                  </a:cubicBezTo>
                  <a:lnTo>
                    <a:pt x="0" y="29753"/>
                  </a:lnTo>
                  <a:cubicBezTo>
                    <a:pt x="0" y="21862"/>
                    <a:pt x="3135" y="14294"/>
                    <a:pt x="8714" y="8714"/>
                  </a:cubicBezTo>
                  <a:cubicBezTo>
                    <a:pt x="14294" y="3135"/>
                    <a:pt x="21862" y="0"/>
                    <a:pt x="29753" y="0"/>
                  </a:cubicBezTo>
                  <a:close/>
                </a:path>
              </a:pathLst>
            </a:custGeom>
            <a:solidFill>
              <a:srgbClr val="FFFDF5"/>
            </a:solidFill>
          </p:spPr>
          <p:txBody>
            <a:bodyPr/>
            <a:lstStyle/>
            <a:p>
              <a:endParaRPr lang="en-US"/>
            </a:p>
          </p:txBody>
        </p:sp>
        <p:sp>
          <p:nvSpPr>
            <p:cNvPr id="5" name="TextBox 5"/>
            <p:cNvSpPr txBox="1"/>
            <p:nvPr/>
          </p:nvSpPr>
          <p:spPr>
            <a:xfrm>
              <a:off x="0" y="0"/>
              <a:ext cx="3654983" cy="1123857"/>
            </a:xfrm>
            <a:prstGeom prst="rect">
              <a:avLst/>
            </a:prstGeom>
          </p:spPr>
          <p:txBody>
            <a:bodyPr lIns="50800" tIns="50800" rIns="50800" bIns="50800" rtlCol="0" anchor="ctr"/>
            <a:lstStyle/>
            <a:p>
              <a:pPr algn="ctr">
                <a:lnSpc>
                  <a:spcPts val="2310"/>
                </a:lnSpc>
              </a:pPr>
              <a:endParaRPr/>
            </a:p>
          </p:txBody>
        </p:sp>
      </p:grpSp>
      <p:sp>
        <p:nvSpPr>
          <p:cNvPr id="6" name="Freeform 6"/>
          <p:cNvSpPr/>
          <p:nvPr/>
        </p:nvSpPr>
        <p:spPr>
          <a:xfrm>
            <a:off x="13986664" y="2648442"/>
            <a:ext cx="3643468" cy="4114800"/>
          </a:xfrm>
          <a:custGeom>
            <a:avLst/>
            <a:gdLst/>
            <a:ahLst/>
            <a:cxnLst/>
            <a:rect l="l" t="t" r="r" b="b"/>
            <a:pathLst>
              <a:path w="3643468" h="4114800">
                <a:moveTo>
                  <a:pt x="0" y="0"/>
                </a:moveTo>
                <a:lnTo>
                  <a:pt x="3643468" y="0"/>
                </a:lnTo>
                <a:lnTo>
                  <a:pt x="364346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p:cNvSpPr txBox="1"/>
          <p:nvPr/>
        </p:nvSpPr>
        <p:spPr>
          <a:xfrm>
            <a:off x="554652" y="2003219"/>
            <a:ext cx="12980650" cy="3474147"/>
          </a:xfrm>
          <a:prstGeom prst="rect">
            <a:avLst/>
          </a:prstGeom>
        </p:spPr>
        <p:txBody>
          <a:bodyPr lIns="0" tIns="0" rIns="0" bIns="0" rtlCol="0" anchor="t">
            <a:spAutoFit/>
          </a:bodyPr>
          <a:lstStyle/>
          <a:p>
            <a:pPr marL="1073574" lvl="1" indent="-536787" algn="just">
              <a:lnSpc>
                <a:spcPts val="6961"/>
              </a:lnSpc>
              <a:buFont typeface="Arial"/>
              <a:buChar char="•"/>
            </a:pPr>
            <a:r>
              <a:rPr lang="en-US" sz="4972">
                <a:solidFill>
                  <a:srgbClr val="394D57"/>
                </a:solidFill>
                <a:latin typeface="Roboto Condensed"/>
              </a:rPr>
              <a:t>Từ thế kỉ XVI, chế độ phong kiến Việt Nam đã bắt đầu có những biểu hiện suy thoái. Nguyễn Dữ bất mãn và bất lực trước thời cuộc, chán ghét cảnh quan trường điên đảo, bỏ đi ở ẩn. </a:t>
            </a:r>
          </a:p>
        </p:txBody>
      </p:sp>
      <p:sp>
        <p:nvSpPr>
          <p:cNvPr id="8" name="TextBox 8"/>
          <p:cNvSpPr txBox="1"/>
          <p:nvPr/>
        </p:nvSpPr>
        <p:spPr>
          <a:xfrm>
            <a:off x="7044977" y="400129"/>
            <a:ext cx="8102124" cy="1114267"/>
          </a:xfrm>
          <a:prstGeom prst="rect">
            <a:avLst/>
          </a:prstGeom>
        </p:spPr>
        <p:txBody>
          <a:bodyPr lIns="0" tIns="0" rIns="0" bIns="0" rtlCol="0" anchor="t">
            <a:spAutoFit/>
          </a:bodyPr>
          <a:lstStyle/>
          <a:p>
            <a:pPr algn="just">
              <a:lnSpc>
                <a:spcPts val="8933"/>
              </a:lnSpc>
            </a:pPr>
            <a:r>
              <a:rPr lang="en-US" sz="6381">
                <a:solidFill>
                  <a:srgbClr val="DB652B"/>
                </a:solidFill>
                <a:latin typeface="#9Slide05 Dear Saturday"/>
              </a:rPr>
              <a:t>Có thể em chưa biết</a:t>
            </a:r>
          </a:p>
        </p:txBody>
      </p:sp>
      <p:grpSp>
        <p:nvGrpSpPr>
          <p:cNvPr id="9" name="Group 9"/>
          <p:cNvGrpSpPr/>
          <p:nvPr/>
        </p:nvGrpSpPr>
        <p:grpSpPr>
          <a:xfrm>
            <a:off x="2341145" y="6582267"/>
            <a:ext cx="14918155" cy="2979561"/>
            <a:chOff x="0" y="0"/>
            <a:chExt cx="4108750" cy="820629"/>
          </a:xfrm>
        </p:grpSpPr>
        <p:sp>
          <p:nvSpPr>
            <p:cNvPr id="10" name="Freeform 10"/>
            <p:cNvSpPr/>
            <p:nvPr/>
          </p:nvSpPr>
          <p:spPr>
            <a:xfrm>
              <a:off x="0" y="0"/>
              <a:ext cx="4108750" cy="820629"/>
            </a:xfrm>
            <a:custGeom>
              <a:avLst/>
              <a:gdLst/>
              <a:ahLst/>
              <a:cxnLst/>
              <a:rect l="l" t="t" r="r" b="b"/>
              <a:pathLst>
                <a:path w="4108750" h="820629">
                  <a:moveTo>
                    <a:pt x="26467" y="0"/>
                  </a:moveTo>
                  <a:lnTo>
                    <a:pt x="4082283" y="0"/>
                  </a:lnTo>
                  <a:cubicBezTo>
                    <a:pt x="4089303" y="0"/>
                    <a:pt x="4096035" y="2788"/>
                    <a:pt x="4100999" y="7752"/>
                  </a:cubicBezTo>
                  <a:cubicBezTo>
                    <a:pt x="4105962" y="12716"/>
                    <a:pt x="4108750" y="19447"/>
                    <a:pt x="4108750" y="26467"/>
                  </a:cubicBezTo>
                  <a:lnTo>
                    <a:pt x="4108750" y="794162"/>
                  </a:lnTo>
                  <a:cubicBezTo>
                    <a:pt x="4108750" y="801182"/>
                    <a:pt x="4105962" y="807914"/>
                    <a:pt x="4100999" y="812877"/>
                  </a:cubicBezTo>
                  <a:cubicBezTo>
                    <a:pt x="4096035" y="817841"/>
                    <a:pt x="4089303" y="820629"/>
                    <a:pt x="4082283" y="820629"/>
                  </a:cubicBezTo>
                  <a:lnTo>
                    <a:pt x="26467" y="820629"/>
                  </a:lnTo>
                  <a:cubicBezTo>
                    <a:pt x="19447" y="820629"/>
                    <a:pt x="12716" y="817841"/>
                    <a:pt x="7752" y="812877"/>
                  </a:cubicBezTo>
                  <a:cubicBezTo>
                    <a:pt x="2788" y="807914"/>
                    <a:pt x="0" y="801182"/>
                    <a:pt x="0" y="794162"/>
                  </a:cubicBezTo>
                  <a:lnTo>
                    <a:pt x="0" y="26467"/>
                  </a:lnTo>
                  <a:cubicBezTo>
                    <a:pt x="0" y="19447"/>
                    <a:pt x="2788" y="12716"/>
                    <a:pt x="7752" y="7752"/>
                  </a:cubicBezTo>
                  <a:cubicBezTo>
                    <a:pt x="12716" y="2788"/>
                    <a:pt x="19447" y="0"/>
                    <a:pt x="26467" y="0"/>
                  </a:cubicBezTo>
                  <a:close/>
                </a:path>
              </a:pathLst>
            </a:custGeom>
            <a:solidFill>
              <a:srgbClr val="FFFDF5"/>
            </a:solidFill>
          </p:spPr>
          <p:txBody>
            <a:bodyPr/>
            <a:lstStyle/>
            <a:p>
              <a:endParaRPr lang="en-US"/>
            </a:p>
          </p:txBody>
        </p:sp>
        <p:sp>
          <p:nvSpPr>
            <p:cNvPr id="11" name="TextBox 11"/>
            <p:cNvSpPr txBox="1"/>
            <p:nvPr/>
          </p:nvSpPr>
          <p:spPr>
            <a:xfrm>
              <a:off x="0" y="0"/>
              <a:ext cx="4108750" cy="820629"/>
            </a:xfrm>
            <a:prstGeom prst="rect">
              <a:avLst/>
            </a:prstGeom>
          </p:spPr>
          <p:txBody>
            <a:bodyPr lIns="50800" tIns="50800" rIns="50800" bIns="50800" rtlCol="0" anchor="ctr"/>
            <a:lstStyle/>
            <a:p>
              <a:pPr algn="ctr">
                <a:lnSpc>
                  <a:spcPts val="2310"/>
                </a:lnSpc>
              </a:pPr>
              <a:endParaRPr/>
            </a:p>
          </p:txBody>
        </p:sp>
      </p:grpSp>
      <p:sp>
        <p:nvSpPr>
          <p:cNvPr id="12" name="TextBox 12"/>
          <p:cNvSpPr txBox="1"/>
          <p:nvPr/>
        </p:nvSpPr>
        <p:spPr>
          <a:xfrm>
            <a:off x="2341145" y="6667992"/>
            <a:ext cx="14592203" cy="2597847"/>
          </a:xfrm>
          <a:prstGeom prst="rect">
            <a:avLst/>
          </a:prstGeom>
        </p:spPr>
        <p:txBody>
          <a:bodyPr lIns="0" tIns="0" rIns="0" bIns="0" rtlCol="0" anchor="t">
            <a:spAutoFit/>
          </a:bodyPr>
          <a:lstStyle/>
          <a:p>
            <a:pPr marL="1073574" lvl="1" indent="-536787" algn="just">
              <a:lnSpc>
                <a:spcPts val="6961"/>
              </a:lnSpc>
              <a:buFont typeface="Arial"/>
              <a:buChar char="•"/>
            </a:pPr>
            <a:r>
              <a:rPr lang="en-US" sz="4972" dirty="0" err="1">
                <a:solidFill>
                  <a:srgbClr val="394D57"/>
                </a:solidFill>
                <a:latin typeface="Roboto Condensed"/>
              </a:rPr>
              <a:t>Tuy</a:t>
            </a:r>
            <a:r>
              <a:rPr lang="en-US" sz="4972" dirty="0">
                <a:solidFill>
                  <a:srgbClr val="394D57"/>
                </a:solidFill>
                <a:latin typeface="Roboto Condensed"/>
              </a:rPr>
              <a:t> ở </a:t>
            </a:r>
            <a:r>
              <a:rPr lang="en-US" sz="4972" dirty="0" err="1">
                <a:solidFill>
                  <a:srgbClr val="394D57"/>
                </a:solidFill>
                <a:latin typeface="Roboto Condensed"/>
              </a:rPr>
              <a:t>ẩn</a:t>
            </a:r>
            <a:r>
              <a:rPr lang="en-US" sz="4972" dirty="0">
                <a:solidFill>
                  <a:srgbClr val="394D57"/>
                </a:solidFill>
                <a:latin typeface="Roboto Condensed"/>
              </a:rPr>
              <a:t> </a:t>
            </a:r>
            <a:r>
              <a:rPr lang="en-US" sz="4972" dirty="0" err="1">
                <a:solidFill>
                  <a:srgbClr val="394D57"/>
                </a:solidFill>
                <a:latin typeface="Roboto Condensed"/>
              </a:rPr>
              <a:t>nhưng</a:t>
            </a:r>
            <a:r>
              <a:rPr lang="en-US" sz="4972" dirty="0">
                <a:solidFill>
                  <a:srgbClr val="394D57"/>
                </a:solidFill>
                <a:latin typeface="Roboto Condensed"/>
              </a:rPr>
              <a:t> </a:t>
            </a:r>
            <a:r>
              <a:rPr lang="en-US" sz="4972" dirty="0" err="1">
                <a:solidFill>
                  <a:srgbClr val="394D57"/>
                </a:solidFill>
                <a:latin typeface="Roboto Condensed"/>
              </a:rPr>
              <a:t>ông</a:t>
            </a:r>
            <a:r>
              <a:rPr lang="en-US" sz="4972" dirty="0">
                <a:solidFill>
                  <a:srgbClr val="394D57"/>
                </a:solidFill>
                <a:latin typeface="Roboto Condensed"/>
              </a:rPr>
              <a:t> </a:t>
            </a:r>
            <a:r>
              <a:rPr lang="en-US" sz="4972" dirty="0" err="1">
                <a:solidFill>
                  <a:srgbClr val="394D57"/>
                </a:solidFill>
                <a:latin typeface="Roboto Condensed"/>
              </a:rPr>
              <a:t>vẫn</a:t>
            </a:r>
            <a:r>
              <a:rPr lang="en-US" sz="4972" dirty="0">
                <a:solidFill>
                  <a:srgbClr val="394D57"/>
                </a:solidFill>
                <a:latin typeface="Roboto Condensed"/>
              </a:rPr>
              <a:t> </a:t>
            </a:r>
            <a:r>
              <a:rPr lang="en-US" sz="4972" dirty="0" err="1">
                <a:solidFill>
                  <a:srgbClr val="394D57"/>
                </a:solidFill>
                <a:latin typeface="Roboto Condensed"/>
              </a:rPr>
              <a:t>quan</a:t>
            </a:r>
            <a:r>
              <a:rPr lang="en-US" sz="4972" dirty="0">
                <a:solidFill>
                  <a:srgbClr val="394D57"/>
                </a:solidFill>
                <a:latin typeface="Roboto Condensed"/>
              </a:rPr>
              <a:t> </a:t>
            </a:r>
            <a:r>
              <a:rPr lang="en-US" sz="4972" dirty="0" err="1">
                <a:solidFill>
                  <a:srgbClr val="394D57"/>
                </a:solidFill>
                <a:latin typeface="Roboto Condensed"/>
              </a:rPr>
              <a:t>tâm</a:t>
            </a:r>
            <a:r>
              <a:rPr lang="en-US" sz="4972" dirty="0">
                <a:solidFill>
                  <a:srgbClr val="394D57"/>
                </a:solidFill>
                <a:latin typeface="Roboto Condensed"/>
              </a:rPr>
              <a:t> </a:t>
            </a:r>
            <a:r>
              <a:rPr lang="en-US" sz="4972" dirty="0" err="1">
                <a:solidFill>
                  <a:srgbClr val="394D57"/>
                </a:solidFill>
                <a:latin typeface="Roboto Condensed"/>
              </a:rPr>
              <a:t>đến</a:t>
            </a:r>
            <a:r>
              <a:rPr lang="en-US" sz="4972" dirty="0">
                <a:solidFill>
                  <a:srgbClr val="394D57"/>
                </a:solidFill>
                <a:latin typeface="Roboto Condensed"/>
              </a:rPr>
              <a:t> </a:t>
            </a:r>
            <a:r>
              <a:rPr lang="en-US" sz="4972" dirty="0" err="1">
                <a:solidFill>
                  <a:srgbClr val="394D57"/>
                </a:solidFill>
                <a:latin typeface="Roboto Condensed"/>
              </a:rPr>
              <a:t>cuộc</a:t>
            </a:r>
            <a:r>
              <a:rPr lang="en-US" sz="4972" dirty="0">
                <a:solidFill>
                  <a:srgbClr val="394D57"/>
                </a:solidFill>
                <a:latin typeface="Roboto Condensed"/>
              </a:rPr>
              <a:t> </a:t>
            </a:r>
            <a:r>
              <a:rPr lang="en-US" sz="4972" dirty="0" err="1">
                <a:solidFill>
                  <a:srgbClr val="394D57"/>
                </a:solidFill>
                <a:latin typeface="Roboto Condensed"/>
              </a:rPr>
              <a:t>đời</a:t>
            </a:r>
            <a:r>
              <a:rPr lang="en-US" sz="4972" dirty="0">
                <a:solidFill>
                  <a:srgbClr val="394D57"/>
                </a:solidFill>
                <a:latin typeface="Roboto Condensed"/>
              </a:rPr>
              <a:t>, </a:t>
            </a:r>
            <a:r>
              <a:rPr lang="en-US" sz="4972" dirty="0" err="1">
                <a:solidFill>
                  <a:srgbClr val="394D57"/>
                </a:solidFill>
                <a:latin typeface="Roboto Condensed"/>
              </a:rPr>
              <a:t>đã</a:t>
            </a:r>
            <a:r>
              <a:rPr lang="en-US" sz="4972" dirty="0">
                <a:solidFill>
                  <a:srgbClr val="394D57"/>
                </a:solidFill>
                <a:latin typeface="Roboto Condensed"/>
              </a:rPr>
              <a:t> </a:t>
            </a:r>
            <a:r>
              <a:rPr lang="en-US" sz="4972" dirty="0" err="1">
                <a:solidFill>
                  <a:srgbClr val="394D57"/>
                </a:solidFill>
                <a:latin typeface="Roboto Condensed"/>
              </a:rPr>
              <a:t>phản</a:t>
            </a:r>
            <a:r>
              <a:rPr lang="en-US" sz="4972" dirty="0">
                <a:solidFill>
                  <a:srgbClr val="394D57"/>
                </a:solidFill>
                <a:latin typeface="Roboto Condensed"/>
              </a:rPr>
              <a:t> </a:t>
            </a:r>
            <a:r>
              <a:rPr lang="en-US" sz="4972" dirty="0" err="1">
                <a:solidFill>
                  <a:srgbClr val="394D57"/>
                </a:solidFill>
                <a:latin typeface="Roboto Condensed"/>
              </a:rPr>
              <a:t>ánh</a:t>
            </a:r>
            <a:r>
              <a:rPr lang="en-US" sz="4972" dirty="0">
                <a:solidFill>
                  <a:srgbClr val="394D57"/>
                </a:solidFill>
                <a:latin typeface="Roboto Condensed"/>
              </a:rPr>
              <a:t> </a:t>
            </a:r>
            <a:r>
              <a:rPr lang="en-US" sz="4972" dirty="0" err="1">
                <a:solidFill>
                  <a:srgbClr val="394D57"/>
                </a:solidFill>
                <a:latin typeface="Roboto Condensed"/>
              </a:rPr>
              <a:t>những</a:t>
            </a:r>
            <a:r>
              <a:rPr lang="en-US" sz="4972" dirty="0">
                <a:solidFill>
                  <a:srgbClr val="394D57"/>
                </a:solidFill>
                <a:latin typeface="Roboto Condensed"/>
              </a:rPr>
              <a:t> </a:t>
            </a:r>
            <a:r>
              <a:rPr lang="en-US" sz="4972" dirty="0" err="1">
                <a:solidFill>
                  <a:srgbClr val="394D57"/>
                </a:solidFill>
                <a:latin typeface="Roboto Condensed"/>
              </a:rPr>
              <a:t>mặt</a:t>
            </a:r>
            <a:r>
              <a:rPr lang="en-US" sz="4972" dirty="0">
                <a:solidFill>
                  <a:srgbClr val="394D57"/>
                </a:solidFill>
                <a:latin typeface="Roboto Condensed"/>
              </a:rPr>
              <a:t> </a:t>
            </a:r>
            <a:r>
              <a:rPr lang="en-US" sz="4972" dirty="0" err="1">
                <a:solidFill>
                  <a:srgbClr val="394D57"/>
                </a:solidFill>
                <a:latin typeface="Roboto Condensed"/>
              </a:rPr>
              <a:t>xấu</a:t>
            </a:r>
            <a:r>
              <a:rPr lang="en-US" sz="4972" dirty="0">
                <a:solidFill>
                  <a:srgbClr val="394D57"/>
                </a:solidFill>
                <a:latin typeface="Roboto Condensed"/>
              </a:rPr>
              <a:t> xa </a:t>
            </a:r>
            <a:r>
              <a:rPr lang="en-US" sz="4972" dirty="0" err="1">
                <a:solidFill>
                  <a:srgbClr val="394D57"/>
                </a:solidFill>
                <a:latin typeface="Roboto Condensed"/>
              </a:rPr>
              <a:t>của</a:t>
            </a:r>
            <a:r>
              <a:rPr lang="en-US" sz="4972" dirty="0">
                <a:solidFill>
                  <a:srgbClr val="394D57"/>
                </a:solidFill>
                <a:latin typeface="Roboto Condensed"/>
              </a:rPr>
              <a:t> </a:t>
            </a:r>
            <a:r>
              <a:rPr lang="en-US" sz="4972" dirty="0" err="1">
                <a:solidFill>
                  <a:srgbClr val="394D57"/>
                </a:solidFill>
                <a:latin typeface="Roboto Condensed"/>
              </a:rPr>
              <a:t>xã</a:t>
            </a:r>
            <a:r>
              <a:rPr lang="en-US" sz="4972" dirty="0">
                <a:solidFill>
                  <a:srgbClr val="394D57"/>
                </a:solidFill>
                <a:latin typeface="Roboto Condensed"/>
              </a:rPr>
              <a:t> </a:t>
            </a:r>
            <a:r>
              <a:rPr lang="en-US" sz="4972" dirty="0" err="1">
                <a:solidFill>
                  <a:srgbClr val="394D57"/>
                </a:solidFill>
                <a:latin typeface="Roboto Condensed"/>
              </a:rPr>
              <a:t>hội</a:t>
            </a:r>
            <a:r>
              <a:rPr lang="en-US" sz="4972" dirty="0">
                <a:solidFill>
                  <a:srgbClr val="394D57"/>
                </a:solidFill>
                <a:latin typeface="Roboto Condensed"/>
              </a:rPr>
              <a:t> </a:t>
            </a:r>
            <a:r>
              <a:rPr lang="en-US" sz="4972" dirty="0" err="1">
                <a:solidFill>
                  <a:srgbClr val="394D57"/>
                </a:solidFill>
                <a:latin typeface="Roboto Condensed"/>
              </a:rPr>
              <a:t>phong</a:t>
            </a:r>
            <a:r>
              <a:rPr lang="en-US" sz="4972" dirty="0">
                <a:solidFill>
                  <a:srgbClr val="394D57"/>
                </a:solidFill>
                <a:latin typeface="Roboto Condensed"/>
              </a:rPr>
              <a:t> </a:t>
            </a:r>
            <a:r>
              <a:rPr lang="en-US" sz="4972" dirty="0" err="1">
                <a:solidFill>
                  <a:srgbClr val="394D57"/>
                </a:solidFill>
                <a:latin typeface="Roboto Condensed"/>
              </a:rPr>
              <a:t>kiến</a:t>
            </a:r>
            <a:r>
              <a:rPr lang="en-US" sz="4972" dirty="0">
                <a:solidFill>
                  <a:srgbClr val="394D57"/>
                </a:solidFill>
                <a:latin typeface="Roboto Condensed"/>
              </a:rPr>
              <a:t> </a:t>
            </a:r>
            <a:r>
              <a:rPr lang="en-US" sz="4972" dirty="0" err="1">
                <a:solidFill>
                  <a:srgbClr val="394D57"/>
                </a:solidFill>
                <a:latin typeface="Roboto Condensed"/>
              </a:rPr>
              <a:t>đương</a:t>
            </a:r>
            <a:r>
              <a:rPr lang="en-US" sz="4972" dirty="0">
                <a:solidFill>
                  <a:srgbClr val="394D57"/>
                </a:solidFill>
                <a:latin typeface="Roboto Condensed"/>
              </a:rPr>
              <a:t> </a:t>
            </a:r>
            <a:r>
              <a:rPr lang="en-US" sz="4972" dirty="0" err="1">
                <a:solidFill>
                  <a:srgbClr val="394D57"/>
                </a:solidFill>
                <a:latin typeface="Roboto Condensed"/>
              </a:rPr>
              <a:t>thời</a:t>
            </a:r>
            <a:r>
              <a:rPr lang="en-US" sz="4972" dirty="0">
                <a:solidFill>
                  <a:srgbClr val="394D57"/>
                </a:solidFill>
                <a:latin typeface="Roboto Condensed"/>
              </a:rPr>
              <a:t> </a:t>
            </a:r>
            <a:r>
              <a:rPr lang="en-US" sz="4972" dirty="0" err="1">
                <a:solidFill>
                  <a:srgbClr val="394D57"/>
                </a:solidFill>
                <a:latin typeface="Roboto Condensed"/>
              </a:rPr>
              <a:t>một</a:t>
            </a:r>
            <a:r>
              <a:rPr lang="en-US" sz="4972" dirty="0">
                <a:solidFill>
                  <a:srgbClr val="394D57"/>
                </a:solidFill>
                <a:latin typeface="Roboto Condensed"/>
              </a:rPr>
              <a:t> </a:t>
            </a:r>
            <a:r>
              <a:rPr lang="en-US" sz="4972" dirty="0" err="1">
                <a:solidFill>
                  <a:srgbClr val="394D57"/>
                </a:solidFill>
                <a:latin typeface="Roboto Condensed"/>
              </a:rPr>
              <a:t>cách</a:t>
            </a:r>
            <a:r>
              <a:rPr lang="en-US" sz="4972" dirty="0">
                <a:solidFill>
                  <a:srgbClr val="394D57"/>
                </a:solidFill>
                <a:latin typeface="Roboto Condensed"/>
              </a:rPr>
              <a:t> </a:t>
            </a:r>
            <a:r>
              <a:rPr lang="en-US" sz="4972" dirty="0" err="1">
                <a:solidFill>
                  <a:srgbClr val="394D57"/>
                </a:solidFill>
                <a:latin typeface="Roboto Condensed"/>
              </a:rPr>
              <a:t>có</a:t>
            </a:r>
            <a:r>
              <a:rPr lang="en-US" sz="4972" dirty="0">
                <a:solidFill>
                  <a:srgbClr val="394D57"/>
                </a:solidFill>
                <a:latin typeface="Roboto Condensed"/>
              </a:rPr>
              <a:t> ý </a:t>
            </a:r>
            <a:r>
              <a:rPr lang="en-US" sz="4972" dirty="0" err="1">
                <a:solidFill>
                  <a:srgbClr val="394D57"/>
                </a:solidFill>
                <a:latin typeface="Roboto Condensed"/>
              </a:rPr>
              <a:t>thức</a:t>
            </a:r>
            <a:r>
              <a:rPr lang="en-US" sz="4972" dirty="0">
                <a:solidFill>
                  <a:srgbClr val="394D57"/>
                </a:solidFill>
                <a:latin typeface="Roboto Condensed"/>
              </a:rPr>
              <a:t>. </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716061" y="1920714"/>
            <a:ext cx="12169636" cy="2527345"/>
            <a:chOff x="0" y="0"/>
            <a:chExt cx="3351755" cy="696080"/>
          </a:xfrm>
        </p:grpSpPr>
        <p:sp>
          <p:nvSpPr>
            <p:cNvPr id="4" name="Freeform 4"/>
            <p:cNvSpPr/>
            <p:nvPr/>
          </p:nvSpPr>
          <p:spPr>
            <a:xfrm>
              <a:off x="0" y="0"/>
              <a:ext cx="3351755" cy="696080"/>
            </a:xfrm>
            <a:custGeom>
              <a:avLst/>
              <a:gdLst/>
              <a:ahLst/>
              <a:cxnLst/>
              <a:rect l="l" t="t" r="r" b="b"/>
              <a:pathLst>
                <a:path w="3351755" h="696080">
                  <a:moveTo>
                    <a:pt x="32445" y="0"/>
                  </a:moveTo>
                  <a:lnTo>
                    <a:pt x="3319310" y="0"/>
                  </a:lnTo>
                  <a:cubicBezTo>
                    <a:pt x="3337229" y="0"/>
                    <a:pt x="3351755" y="14526"/>
                    <a:pt x="3351755" y="32445"/>
                  </a:cubicBezTo>
                  <a:lnTo>
                    <a:pt x="3351755" y="663635"/>
                  </a:lnTo>
                  <a:cubicBezTo>
                    <a:pt x="3351755" y="672240"/>
                    <a:pt x="3348336" y="680493"/>
                    <a:pt x="3342252" y="686577"/>
                  </a:cubicBezTo>
                  <a:cubicBezTo>
                    <a:pt x="3336167" y="692662"/>
                    <a:pt x="3327915" y="696080"/>
                    <a:pt x="3319310" y="696080"/>
                  </a:cubicBezTo>
                  <a:lnTo>
                    <a:pt x="32445" y="696080"/>
                  </a:lnTo>
                  <a:cubicBezTo>
                    <a:pt x="14526" y="696080"/>
                    <a:pt x="0" y="681554"/>
                    <a:pt x="0" y="663635"/>
                  </a:cubicBezTo>
                  <a:lnTo>
                    <a:pt x="0" y="32445"/>
                  </a:lnTo>
                  <a:cubicBezTo>
                    <a:pt x="0" y="23840"/>
                    <a:pt x="3418" y="15587"/>
                    <a:pt x="9503" y="9503"/>
                  </a:cubicBezTo>
                  <a:cubicBezTo>
                    <a:pt x="15587" y="3418"/>
                    <a:pt x="23840" y="0"/>
                    <a:pt x="32445" y="0"/>
                  </a:cubicBezTo>
                  <a:close/>
                </a:path>
              </a:pathLst>
            </a:custGeom>
            <a:solidFill>
              <a:srgbClr val="FFFDF5"/>
            </a:solidFill>
          </p:spPr>
          <p:txBody>
            <a:bodyPr/>
            <a:lstStyle/>
            <a:p>
              <a:endParaRPr lang="en-US"/>
            </a:p>
          </p:txBody>
        </p:sp>
        <p:sp>
          <p:nvSpPr>
            <p:cNvPr id="5" name="TextBox 5"/>
            <p:cNvSpPr txBox="1"/>
            <p:nvPr/>
          </p:nvSpPr>
          <p:spPr>
            <a:xfrm>
              <a:off x="0" y="0"/>
              <a:ext cx="3351755" cy="696080"/>
            </a:xfrm>
            <a:prstGeom prst="rect">
              <a:avLst/>
            </a:prstGeom>
          </p:spPr>
          <p:txBody>
            <a:bodyPr lIns="50800" tIns="50800" rIns="50800" bIns="50800" rtlCol="0" anchor="ctr"/>
            <a:lstStyle/>
            <a:p>
              <a:pPr algn="ctr">
                <a:lnSpc>
                  <a:spcPts val="2310"/>
                </a:lnSpc>
              </a:pPr>
              <a:endParaRPr/>
            </a:p>
          </p:txBody>
        </p:sp>
      </p:grpSp>
      <p:sp>
        <p:nvSpPr>
          <p:cNvPr id="6" name="Freeform 6"/>
          <p:cNvSpPr/>
          <p:nvPr/>
        </p:nvSpPr>
        <p:spPr>
          <a:xfrm>
            <a:off x="13986664" y="742833"/>
            <a:ext cx="3643468" cy="4114800"/>
          </a:xfrm>
          <a:custGeom>
            <a:avLst/>
            <a:gdLst/>
            <a:ahLst/>
            <a:cxnLst/>
            <a:rect l="l" t="t" r="r" b="b"/>
            <a:pathLst>
              <a:path w="3643468" h="4114800">
                <a:moveTo>
                  <a:pt x="0" y="0"/>
                </a:moveTo>
                <a:lnTo>
                  <a:pt x="3643468" y="0"/>
                </a:lnTo>
                <a:lnTo>
                  <a:pt x="364346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p:cNvSpPr txBox="1"/>
          <p:nvPr/>
        </p:nvSpPr>
        <p:spPr>
          <a:xfrm>
            <a:off x="554652" y="2295408"/>
            <a:ext cx="11880288" cy="1562797"/>
          </a:xfrm>
          <a:prstGeom prst="rect">
            <a:avLst/>
          </a:prstGeom>
        </p:spPr>
        <p:txBody>
          <a:bodyPr lIns="0" tIns="0" rIns="0" bIns="0" rtlCol="0" anchor="t">
            <a:spAutoFit/>
          </a:bodyPr>
          <a:lstStyle/>
          <a:p>
            <a:pPr marL="965627" lvl="1" indent="-482813" algn="just">
              <a:lnSpc>
                <a:spcPts val="6261"/>
              </a:lnSpc>
              <a:buFont typeface="Arial"/>
              <a:buChar char="•"/>
            </a:pPr>
            <a:r>
              <a:rPr lang="en-US" sz="4472">
                <a:solidFill>
                  <a:srgbClr val="394D57"/>
                </a:solidFill>
                <a:latin typeface="Roboto Condensed"/>
              </a:rPr>
              <a:t>“Truyện được xây dựng trên một số chi tiết ít nhiều có thật.”</a:t>
            </a:r>
          </a:p>
        </p:txBody>
      </p:sp>
      <p:sp>
        <p:nvSpPr>
          <p:cNvPr id="8" name="TextBox 8"/>
          <p:cNvSpPr txBox="1"/>
          <p:nvPr/>
        </p:nvSpPr>
        <p:spPr>
          <a:xfrm>
            <a:off x="7372441" y="400129"/>
            <a:ext cx="8102124" cy="1114267"/>
          </a:xfrm>
          <a:prstGeom prst="rect">
            <a:avLst/>
          </a:prstGeom>
        </p:spPr>
        <p:txBody>
          <a:bodyPr lIns="0" tIns="0" rIns="0" bIns="0" rtlCol="0" anchor="t">
            <a:spAutoFit/>
          </a:bodyPr>
          <a:lstStyle/>
          <a:p>
            <a:pPr algn="just">
              <a:lnSpc>
                <a:spcPts val="8933"/>
              </a:lnSpc>
            </a:pPr>
            <a:r>
              <a:rPr lang="en-US" sz="6381">
                <a:solidFill>
                  <a:srgbClr val="DB652B"/>
                </a:solidFill>
                <a:latin typeface="#9Slide05 Dear Saturday"/>
              </a:rPr>
              <a:t>Có thể em chưa biết</a:t>
            </a:r>
          </a:p>
        </p:txBody>
      </p:sp>
      <p:grpSp>
        <p:nvGrpSpPr>
          <p:cNvPr id="9" name="Group 9"/>
          <p:cNvGrpSpPr/>
          <p:nvPr/>
        </p:nvGrpSpPr>
        <p:grpSpPr>
          <a:xfrm>
            <a:off x="716061" y="4857633"/>
            <a:ext cx="17075480" cy="5222069"/>
            <a:chOff x="0" y="0"/>
            <a:chExt cx="4702920" cy="1438259"/>
          </a:xfrm>
        </p:grpSpPr>
        <p:sp>
          <p:nvSpPr>
            <p:cNvPr id="10" name="Freeform 10"/>
            <p:cNvSpPr/>
            <p:nvPr/>
          </p:nvSpPr>
          <p:spPr>
            <a:xfrm>
              <a:off x="0" y="0"/>
              <a:ext cx="4702920" cy="1438259"/>
            </a:xfrm>
            <a:custGeom>
              <a:avLst/>
              <a:gdLst/>
              <a:ahLst/>
              <a:cxnLst/>
              <a:rect l="l" t="t" r="r" b="b"/>
              <a:pathLst>
                <a:path w="4702920" h="1438259">
                  <a:moveTo>
                    <a:pt x="23123" y="0"/>
                  </a:moveTo>
                  <a:lnTo>
                    <a:pt x="4679797" y="0"/>
                  </a:lnTo>
                  <a:cubicBezTo>
                    <a:pt x="4685929" y="0"/>
                    <a:pt x="4691811" y="2436"/>
                    <a:pt x="4696147" y="6773"/>
                  </a:cubicBezTo>
                  <a:cubicBezTo>
                    <a:pt x="4700484" y="11109"/>
                    <a:pt x="4702920" y="16990"/>
                    <a:pt x="4702920" y="23123"/>
                  </a:cubicBezTo>
                  <a:lnTo>
                    <a:pt x="4702920" y="1415136"/>
                  </a:lnTo>
                  <a:cubicBezTo>
                    <a:pt x="4702920" y="1421269"/>
                    <a:pt x="4700484" y="1427150"/>
                    <a:pt x="4696147" y="1431487"/>
                  </a:cubicBezTo>
                  <a:cubicBezTo>
                    <a:pt x="4691811" y="1435823"/>
                    <a:pt x="4685929" y="1438259"/>
                    <a:pt x="4679797" y="1438259"/>
                  </a:cubicBezTo>
                  <a:lnTo>
                    <a:pt x="23123" y="1438259"/>
                  </a:lnTo>
                  <a:cubicBezTo>
                    <a:pt x="16990" y="1438259"/>
                    <a:pt x="11109" y="1435823"/>
                    <a:pt x="6773" y="1431487"/>
                  </a:cubicBezTo>
                  <a:cubicBezTo>
                    <a:pt x="2436" y="1427150"/>
                    <a:pt x="0" y="1421269"/>
                    <a:pt x="0" y="1415136"/>
                  </a:cubicBezTo>
                  <a:lnTo>
                    <a:pt x="0" y="23123"/>
                  </a:lnTo>
                  <a:cubicBezTo>
                    <a:pt x="0" y="16990"/>
                    <a:pt x="2436" y="11109"/>
                    <a:pt x="6773" y="6773"/>
                  </a:cubicBezTo>
                  <a:cubicBezTo>
                    <a:pt x="11109" y="2436"/>
                    <a:pt x="16990" y="0"/>
                    <a:pt x="23123" y="0"/>
                  </a:cubicBezTo>
                  <a:close/>
                </a:path>
              </a:pathLst>
            </a:custGeom>
            <a:solidFill>
              <a:srgbClr val="FFFDF5"/>
            </a:solidFill>
          </p:spPr>
          <p:txBody>
            <a:bodyPr/>
            <a:lstStyle/>
            <a:p>
              <a:endParaRPr lang="en-US"/>
            </a:p>
          </p:txBody>
        </p:sp>
        <p:sp>
          <p:nvSpPr>
            <p:cNvPr id="11" name="TextBox 11"/>
            <p:cNvSpPr txBox="1"/>
            <p:nvPr/>
          </p:nvSpPr>
          <p:spPr>
            <a:xfrm>
              <a:off x="0" y="0"/>
              <a:ext cx="4702920" cy="1438259"/>
            </a:xfrm>
            <a:prstGeom prst="rect">
              <a:avLst/>
            </a:prstGeom>
          </p:spPr>
          <p:txBody>
            <a:bodyPr lIns="50800" tIns="50800" rIns="50800" bIns="50800" rtlCol="0" anchor="ctr"/>
            <a:lstStyle/>
            <a:p>
              <a:pPr algn="ctr">
                <a:lnSpc>
                  <a:spcPts val="2310"/>
                </a:lnSpc>
              </a:pPr>
              <a:endParaRPr/>
            </a:p>
          </p:txBody>
        </p:sp>
      </p:grpSp>
      <p:sp>
        <p:nvSpPr>
          <p:cNvPr id="12" name="TextBox 12"/>
          <p:cNvSpPr txBox="1"/>
          <p:nvPr/>
        </p:nvSpPr>
        <p:spPr>
          <a:xfrm>
            <a:off x="554652" y="5058494"/>
            <a:ext cx="17075480" cy="4725097"/>
          </a:xfrm>
          <a:prstGeom prst="rect">
            <a:avLst/>
          </a:prstGeom>
        </p:spPr>
        <p:txBody>
          <a:bodyPr lIns="0" tIns="0" rIns="0" bIns="0" rtlCol="0" anchor="t">
            <a:spAutoFit/>
          </a:bodyPr>
          <a:lstStyle/>
          <a:p>
            <a:pPr marL="965627" lvl="1" indent="-482813" algn="just">
              <a:lnSpc>
                <a:spcPts val="6261"/>
              </a:lnSpc>
              <a:buFont typeface="Arial"/>
              <a:buChar char="•"/>
            </a:pPr>
            <a:r>
              <a:rPr lang="en-US" sz="4472">
                <a:solidFill>
                  <a:srgbClr val="394D57"/>
                </a:solidFill>
                <a:latin typeface="Roboto Condensed Italics"/>
              </a:rPr>
              <a:t>Vũ Thị Thiết quê ở Nam Xương (Sơn Nam), nay là Lí Nhân (Nam Hà), lấy chồng họ Trương. Khi Trương Sinh đi lính đánh bọn phong kiến Chiêm Thành thường hay quấy rối nước ta lúc đó, thì Vũ Thị có mang và khi Trương Sinh về thì con đã thỏ thẻ biết nói Chỉ vì nghi ngờ vợ một cách vô căn cứ và không thẳng thắn nói ra nên Trương Sinh đã làm cho hạnh phúc gia đình tan vỡ một cách bi thảm.</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73025" y="2833572"/>
            <a:ext cx="18361025" cy="12849456"/>
          </a:xfrm>
          <a:custGeom>
            <a:avLst/>
            <a:gdLst/>
            <a:ahLst/>
            <a:cxnLst/>
            <a:rect l="l" t="t" r="r" b="b"/>
            <a:pathLst>
              <a:path w="18361025" h="12849456">
                <a:moveTo>
                  <a:pt x="0" y="0"/>
                </a:moveTo>
                <a:lnTo>
                  <a:pt x="18361025" y="0"/>
                </a:lnTo>
                <a:lnTo>
                  <a:pt x="18361025" y="12849456"/>
                </a:lnTo>
                <a:lnTo>
                  <a:pt x="0" y="12849456"/>
                </a:lnTo>
                <a:lnTo>
                  <a:pt x="0" y="0"/>
                </a:lnTo>
                <a:close/>
              </a:path>
            </a:pathLst>
          </a:custGeom>
          <a:blipFill>
            <a:blip r:embed="rId3"/>
            <a:stretch>
              <a:fillRect/>
            </a:stretch>
          </a:blipFill>
        </p:spPr>
        <p:txBody>
          <a:bodyPr/>
          <a:lstStyle/>
          <a:p>
            <a:endParaRPr lang="en-US"/>
          </a:p>
        </p:txBody>
      </p:sp>
      <p:sp>
        <p:nvSpPr>
          <p:cNvPr id="4" name="Freeform 4"/>
          <p:cNvSpPr/>
          <p:nvPr/>
        </p:nvSpPr>
        <p:spPr>
          <a:xfrm>
            <a:off x="637429" y="0"/>
            <a:ext cx="3643468" cy="4114800"/>
          </a:xfrm>
          <a:custGeom>
            <a:avLst/>
            <a:gdLst/>
            <a:ahLst/>
            <a:cxnLst/>
            <a:rect l="l" t="t" r="r" b="b"/>
            <a:pathLst>
              <a:path w="3643468" h="4114800">
                <a:moveTo>
                  <a:pt x="0" y="0"/>
                </a:moveTo>
                <a:lnTo>
                  <a:pt x="3643469" y="0"/>
                </a:lnTo>
                <a:lnTo>
                  <a:pt x="364346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5451952" y="1147167"/>
            <a:ext cx="8102124" cy="1114267"/>
          </a:xfrm>
          <a:prstGeom prst="rect">
            <a:avLst/>
          </a:prstGeom>
        </p:spPr>
        <p:txBody>
          <a:bodyPr lIns="0" tIns="0" rIns="0" bIns="0" rtlCol="0" anchor="t">
            <a:spAutoFit/>
          </a:bodyPr>
          <a:lstStyle/>
          <a:p>
            <a:pPr algn="just">
              <a:lnSpc>
                <a:spcPts val="8933"/>
              </a:lnSpc>
            </a:pPr>
            <a:r>
              <a:rPr lang="en-US" sz="6381">
                <a:solidFill>
                  <a:srgbClr val="DB652B"/>
                </a:solidFill>
                <a:latin typeface="#9Slide05 Dear Saturday"/>
              </a:rPr>
              <a:t>Có thể em chưa biết</a:t>
            </a:r>
          </a:p>
        </p:txBody>
      </p:sp>
      <p:grpSp>
        <p:nvGrpSpPr>
          <p:cNvPr id="6" name="Group 6"/>
          <p:cNvGrpSpPr/>
          <p:nvPr/>
        </p:nvGrpSpPr>
        <p:grpSpPr>
          <a:xfrm>
            <a:off x="1974271" y="3044479"/>
            <a:ext cx="15285029" cy="6918771"/>
            <a:chOff x="0" y="0"/>
            <a:chExt cx="4209795" cy="1905564"/>
          </a:xfrm>
        </p:grpSpPr>
        <p:sp>
          <p:nvSpPr>
            <p:cNvPr id="7" name="Freeform 7"/>
            <p:cNvSpPr/>
            <p:nvPr/>
          </p:nvSpPr>
          <p:spPr>
            <a:xfrm>
              <a:off x="0" y="0"/>
              <a:ext cx="4209795" cy="1905564"/>
            </a:xfrm>
            <a:custGeom>
              <a:avLst/>
              <a:gdLst/>
              <a:ahLst/>
              <a:cxnLst/>
              <a:rect l="l" t="t" r="r" b="b"/>
              <a:pathLst>
                <a:path w="4209795" h="1905564">
                  <a:moveTo>
                    <a:pt x="25832" y="0"/>
                  </a:moveTo>
                  <a:lnTo>
                    <a:pt x="4183963" y="0"/>
                  </a:lnTo>
                  <a:cubicBezTo>
                    <a:pt x="4190814" y="0"/>
                    <a:pt x="4197384" y="2722"/>
                    <a:pt x="4202229" y="7566"/>
                  </a:cubicBezTo>
                  <a:cubicBezTo>
                    <a:pt x="4207073" y="12410"/>
                    <a:pt x="4209795" y="18981"/>
                    <a:pt x="4209795" y="25832"/>
                  </a:cubicBezTo>
                  <a:lnTo>
                    <a:pt x="4209795" y="1879733"/>
                  </a:lnTo>
                  <a:cubicBezTo>
                    <a:pt x="4209795" y="1893999"/>
                    <a:pt x="4198229" y="1905564"/>
                    <a:pt x="4183963" y="1905564"/>
                  </a:cubicBezTo>
                  <a:lnTo>
                    <a:pt x="25832" y="1905564"/>
                  </a:lnTo>
                  <a:cubicBezTo>
                    <a:pt x="11565" y="1905564"/>
                    <a:pt x="0" y="1893999"/>
                    <a:pt x="0" y="1879733"/>
                  </a:cubicBezTo>
                  <a:lnTo>
                    <a:pt x="0" y="25832"/>
                  </a:lnTo>
                  <a:cubicBezTo>
                    <a:pt x="0" y="11565"/>
                    <a:pt x="11565" y="0"/>
                    <a:pt x="25832" y="0"/>
                  </a:cubicBezTo>
                  <a:close/>
                </a:path>
              </a:pathLst>
            </a:custGeom>
            <a:solidFill>
              <a:srgbClr val="FFFDF5"/>
            </a:solidFill>
          </p:spPr>
          <p:txBody>
            <a:bodyPr/>
            <a:lstStyle/>
            <a:p>
              <a:endParaRPr lang="en-US"/>
            </a:p>
          </p:txBody>
        </p:sp>
        <p:sp>
          <p:nvSpPr>
            <p:cNvPr id="8" name="TextBox 8"/>
            <p:cNvSpPr txBox="1"/>
            <p:nvPr/>
          </p:nvSpPr>
          <p:spPr>
            <a:xfrm>
              <a:off x="0" y="0"/>
              <a:ext cx="4209795" cy="1905564"/>
            </a:xfrm>
            <a:prstGeom prst="rect">
              <a:avLst/>
            </a:prstGeom>
          </p:spPr>
          <p:txBody>
            <a:bodyPr lIns="50800" tIns="50800" rIns="50800" bIns="50800" rtlCol="0" anchor="ctr"/>
            <a:lstStyle/>
            <a:p>
              <a:pPr algn="ctr">
                <a:lnSpc>
                  <a:spcPts val="2310"/>
                </a:lnSpc>
              </a:pPr>
              <a:endParaRPr/>
            </a:p>
          </p:txBody>
        </p:sp>
      </p:grpSp>
      <p:sp>
        <p:nvSpPr>
          <p:cNvPr id="9" name="TextBox 9"/>
          <p:cNvSpPr txBox="1"/>
          <p:nvPr/>
        </p:nvSpPr>
        <p:spPr>
          <a:xfrm>
            <a:off x="2222211" y="2949229"/>
            <a:ext cx="14561606" cy="6979347"/>
          </a:xfrm>
          <a:prstGeom prst="rect">
            <a:avLst/>
          </a:prstGeom>
        </p:spPr>
        <p:txBody>
          <a:bodyPr lIns="0" tIns="0" rIns="0" bIns="0" rtlCol="0" anchor="t">
            <a:spAutoFit/>
          </a:bodyPr>
          <a:lstStyle/>
          <a:p>
            <a:pPr algn="just">
              <a:lnSpc>
                <a:spcPts val="6961"/>
              </a:lnSpc>
            </a:pPr>
            <a:r>
              <a:rPr lang="en-US" sz="4972" dirty="0" err="1">
                <a:solidFill>
                  <a:srgbClr val="394D57"/>
                </a:solidFill>
                <a:latin typeface="Roboto Condensed Italics"/>
              </a:rPr>
              <a:t>Người</a:t>
            </a:r>
            <a:r>
              <a:rPr lang="en-US" sz="4972" dirty="0">
                <a:solidFill>
                  <a:srgbClr val="394D57"/>
                </a:solidFill>
                <a:latin typeface="Roboto Condensed Italics"/>
              </a:rPr>
              <a:t> </a:t>
            </a:r>
            <a:r>
              <a:rPr lang="en-US" sz="4972" dirty="0" err="1">
                <a:solidFill>
                  <a:srgbClr val="394D57"/>
                </a:solidFill>
                <a:latin typeface="Roboto Condensed Italics"/>
              </a:rPr>
              <a:t>xưa</a:t>
            </a:r>
            <a:r>
              <a:rPr lang="en-US" sz="4972" dirty="0">
                <a:solidFill>
                  <a:srgbClr val="394D57"/>
                </a:solidFill>
                <a:latin typeface="Roboto Condensed Italics"/>
              </a:rPr>
              <a:t> </a:t>
            </a:r>
            <a:r>
              <a:rPr lang="en-US" sz="4972" dirty="0" err="1">
                <a:solidFill>
                  <a:srgbClr val="394D57"/>
                </a:solidFill>
                <a:latin typeface="Roboto Condensed Italics"/>
              </a:rPr>
              <a:t>đã</a:t>
            </a:r>
            <a:r>
              <a:rPr lang="en-US" sz="4972" dirty="0">
                <a:solidFill>
                  <a:srgbClr val="394D57"/>
                </a:solidFill>
                <a:latin typeface="Roboto Condensed Italics"/>
              </a:rPr>
              <a:t> </a:t>
            </a:r>
            <a:r>
              <a:rPr lang="en-US" sz="4972" dirty="0" err="1">
                <a:solidFill>
                  <a:srgbClr val="394D57"/>
                </a:solidFill>
                <a:latin typeface="Roboto Condensed Italics"/>
              </a:rPr>
              <a:t>lấy</a:t>
            </a:r>
            <a:r>
              <a:rPr lang="en-US" sz="4972" dirty="0">
                <a:solidFill>
                  <a:srgbClr val="394D57"/>
                </a:solidFill>
                <a:latin typeface="Roboto Condensed Italics"/>
              </a:rPr>
              <a:t> </a:t>
            </a:r>
            <a:r>
              <a:rPr lang="en-US" sz="4972" dirty="0" err="1">
                <a:solidFill>
                  <a:srgbClr val="394D57"/>
                </a:solidFill>
                <a:latin typeface="Roboto Condensed Italics"/>
              </a:rPr>
              <a:t>đề</a:t>
            </a:r>
            <a:r>
              <a:rPr lang="en-US" sz="4972" dirty="0">
                <a:solidFill>
                  <a:srgbClr val="394D57"/>
                </a:solidFill>
                <a:latin typeface="Roboto Condensed Italics"/>
              </a:rPr>
              <a:t> </a:t>
            </a:r>
            <a:r>
              <a:rPr lang="en-US" sz="4972" dirty="0" err="1">
                <a:solidFill>
                  <a:srgbClr val="394D57"/>
                </a:solidFill>
                <a:latin typeface="Roboto Condensed Italics"/>
              </a:rPr>
              <a:t>tài</a:t>
            </a:r>
            <a:r>
              <a:rPr lang="en-US" sz="4972" dirty="0">
                <a:solidFill>
                  <a:srgbClr val="394D57"/>
                </a:solidFill>
                <a:latin typeface="Roboto Condensed Italics"/>
              </a:rPr>
              <a:t> </a:t>
            </a:r>
            <a:r>
              <a:rPr lang="en-US" sz="4972" dirty="0" err="1">
                <a:solidFill>
                  <a:srgbClr val="394D57"/>
                </a:solidFill>
                <a:latin typeface="Roboto Condensed Italics"/>
              </a:rPr>
              <a:t>này</a:t>
            </a:r>
            <a:r>
              <a:rPr lang="en-US" sz="4972" dirty="0">
                <a:solidFill>
                  <a:srgbClr val="394D57"/>
                </a:solidFill>
                <a:latin typeface="Roboto Condensed Italics"/>
              </a:rPr>
              <a:t> </a:t>
            </a:r>
            <a:r>
              <a:rPr lang="en-US" sz="4972" dirty="0" err="1">
                <a:solidFill>
                  <a:srgbClr val="394D57"/>
                </a:solidFill>
                <a:latin typeface="Roboto Condensed Italics"/>
              </a:rPr>
              <a:t>để</a:t>
            </a:r>
            <a:r>
              <a:rPr lang="en-US" sz="4972" dirty="0">
                <a:solidFill>
                  <a:srgbClr val="394D57"/>
                </a:solidFill>
                <a:latin typeface="Roboto Condensed Italics"/>
              </a:rPr>
              <a:t> </a:t>
            </a:r>
            <a:r>
              <a:rPr lang="en-US" sz="4972" dirty="0" err="1">
                <a:solidFill>
                  <a:srgbClr val="394D57"/>
                </a:solidFill>
                <a:latin typeface="Roboto Condensed Italics"/>
              </a:rPr>
              <a:t>kể</a:t>
            </a:r>
            <a:r>
              <a:rPr lang="en-US" sz="4972" dirty="0">
                <a:solidFill>
                  <a:srgbClr val="394D57"/>
                </a:solidFill>
                <a:latin typeface="Roboto Condensed Italics"/>
              </a:rPr>
              <a:t> </a:t>
            </a:r>
            <a:r>
              <a:rPr lang="en-US" sz="4972" dirty="0" err="1">
                <a:solidFill>
                  <a:srgbClr val="394D57"/>
                </a:solidFill>
                <a:latin typeface="Roboto Condensed Italics"/>
              </a:rPr>
              <a:t>thành</a:t>
            </a:r>
            <a:r>
              <a:rPr lang="en-US" sz="4972" dirty="0">
                <a:solidFill>
                  <a:srgbClr val="394D57"/>
                </a:solidFill>
                <a:latin typeface="Roboto Condensed Italics"/>
              </a:rPr>
              <a:t> </a:t>
            </a:r>
            <a:r>
              <a:rPr lang="en-US" sz="4972" dirty="0" err="1">
                <a:solidFill>
                  <a:srgbClr val="394D57"/>
                </a:solidFill>
                <a:latin typeface="Roboto Condensed Italics"/>
              </a:rPr>
              <a:t>truyện</a:t>
            </a:r>
            <a:r>
              <a:rPr lang="en-US" sz="4972" dirty="0">
                <a:solidFill>
                  <a:srgbClr val="394D57"/>
                </a:solidFill>
                <a:latin typeface="Roboto Condensed Italics"/>
              </a:rPr>
              <a:t> </a:t>
            </a:r>
            <a:r>
              <a:rPr lang="en-US" sz="4972" dirty="0" err="1">
                <a:solidFill>
                  <a:srgbClr val="394D57"/>
                </a:solidFill>
                <a:latin typeface="Roboto Condensed Italics"/>
              </a:rPr>
              <a:t>cổ</a:t>
            </a:r>
            <a:r>
              <a:rPr lang="en-US" sz="4972" dirty="0">
                <a:solidFill>
                  <a:srgbClr val="394D57"/>
                </a:solidFill>
                <a:latin typeface="Roboto Condensed Italics"/>
              </a:rPr>
              <a:t> </a:t>
            </a:r>
            <a:r>
              <a:rPr lang="en-US" sz="4972" dirty="0" err="1">
                <a:solidFill>
                  <a:srgbClr val="394D57"/>
                </a:solidFill>
                <a:latin typeface="Roboto Condensed Italics"/>
              </a:rPr>
              <a:t>tích</a:t>
            </a:r>
            <a:r>
              <a:rPr lang="en-US" sz="4972" dirty="0">
                <a:solidFill>
                  <a:srgbClr val="394D57"/>
                </a:solidFill>
                <a:latin typeface="Roboto Condensed Italics"/>
              </a:rPr>
              <a:t>, </a:t>
            </a:r>
            <a:r>
              <a:rPr lang="en-US" sz="4972" dirty="0" err="1">
                <a:solidFill>
                  <a:srgbClr val="394D57"/>
                </a:solidFill>
                <a:latin typeface="Roboto Condensed Italics"/>
              </a:rPr>
              <a:t>dựng</a:t>
            </a:r>
            <a:r>
              <a:rPr lang="en-US" sz="4972" dirty="0">
                <a:solidFill>
                  <a:srgbClr val="394D57"/>
                </a:solidFill>
                <a:latin typeface="Roboto Condensed Italics"/>
              </a:rPr>
              <a:t> </a:t>
            </a:r>
            <a:r>
              <a:rPr lang="en-US" sz="4972" dirty="0" err="1">
                <a:solidFill>
                  <a:srgbClr val="394D57"/>
                </a:solidFill>
                <a:latin typeface="Roboto Condensed Italics"/>
              </a:rPr>
              <a:t>thành</a:t>
            </a:r>
            <a:r>
              <a:rPr lang="en-US" sz="4972" dirty="0">
                <a:solidFill>
                  <a:srgbClr val="394D57"/>
                </a:solidFill>
                <a:latin typeface="Roboto Condensed Italics"/>
              </a:rPr>
              <a:t> </a:t>
            </a:r>
            <a:r>
              <a:rPr lang="en-US" sz="4972" dirty="0" err="1">
                <a:solidFill>
                  <a:srgbClr val="394D57"/>
                </a:solidFill>
                <a:latin typeface="Roboto Condensed Italics"/>
              </a:rPr>
              <a:t>chèo</a:t>
            </a:r>
            <a:r>
              <a:rPr lang="en-US" sz="4972" dirty="0">
                <a:solidFill>
                  <a:srgbClr val="394D57"/>
                </a:solidFill>
                <a:latin typeface="Roboto Condensed Italics"/>
              </a:rPr>
              <a:t> (</a:t>
            </a:r>
            <a:r>
              <a:rPr lang="en-US" sz="4972" dirty="0" err="1">
                <a:solidFill>
                  <a:srgbClr val="394D57"/>
                </a:solidFill>
                <a:latin typeface="Roboto Condensed Italics"/>
              </a:rPr>
              <a:t>chèo</a:t>
            </a:r>
            <a:r>
              <a:rPr lang="en-US" sz="4972" dirty="0">
                <a:solidFill>
                  <a:srgbClr val="394D57"/>
                </a:solidFill>
                <a:latin typeface="Roboto Condensed Italics"/>
              </a:rPr>
              <a:t> </a:t>
            </a:r>
            <a:r>
              <a:rPr lang="en-US" sz="4972" dirty="0" err="1">
                <a:solidFill>
                  <a:srgbClr val="394D57"/>
                </a:solidFill>
                <a:latin typeface="Roboto Condensed Italics"/>
              </a:rPr>
              <a:t>Trương</a:t>
            </a:r>
            <a:r>
              <a:rPr lang="en-US" sz="4972" dirty="0">
                <a:solidFill>
                  <a:srgbClr val="394D57"/>
                </a:solidFill>
                <a:latin typeface="Roboto Condensed Italics"/>
              </a:rPr>
              <a:t> Sinh) hay </a:t>
            </a:r>
            <a:r>
              <a:rPr lang="en-US" sz="4972" dirty="0" err="1">
                <a:solidFill>
                  <a:srgbClr val="394D57"/>
                </a:solidFill>
                <a:latin typeface="Roboto Condensed Italics"/>
              </a:rPr>
              <a:t>sáng</a:t>
            </a:r>
            <a:r>
              <a:rPr lang="en-US" sz="4972" dirty="0">
                <a:solidFill>
                  <a:srgbClr val="394D57"/>
                </a:solidFill>
                <a:latin typeface="Roboto Condensed Italics"/>
              </a:rPr>
              <a:t> </a:t>
            </a:r>
            <a:r>
              <a:rPr lang="en-US" sz="4972" dirty="0" err="1">
                <a:solidFill>
                  <a:srgbClr val="394D57"/>
                </a:solidFill>
                <a:latin typeface="Roboto Condensed Italics"/>
              </a:rPr>
              <a:t>tác</a:t>
            </a:r>
            <a:r>
              <a:rPr lang="en-US" sz="4972" dirty="0">
                <a:solidFill>
                  <a:srgbClr val="394D57"/>
                </a:solidFill>
                <a:latin typeface="Roboto Condensed Italics"/>
              </a:rPr>
              <a:t> </a:t>
            </a:r>
            <a:r>
              <a:rPr lang="en-US" sz="4972" dirty="0" err="1">
                <a:solidFill>
                  <a:srgbClr val="394D57"/>
                </a:solidFill>
                <a:latin typeface="Roboto Condensed Italics"/>
              </a:rPr>
              <a:t>thành</a:t>
            </a:r>
            <a:r>
              <a:rPr lang="en-US" sz="4972" dirty="0">
                <a:solidFill>
                  <a:srgbClr val="394D57"/>
                </a:solidFill>
                <a:latin typeface="Roboto Condensed Italics"/>
              </a:rPr>
              <a:t> </a:t>
            </a:r>
            <a:r>
              <a:rPr lang="en-US" sz="4972" dirty="0" err="1">
                <a:solidFill>
                  <a:srgbClr val="394D57"/>
                </a:solidFill>
                <a:latin typeface="Roboto Condensed Italics"/>
              </a:rPr>
              <a:t>thơ</a:t>
            </a:r>
            <a:r>
              <a:rPr lang="en-US" sz="4972" dirty="0">
                <a:solidFill>
                  <a:srgbClr val="394D57"/>
                </a:solidFill>
                <a:latin typeface="Roboto Condensed Italics"/>
              </a:rPr>
              <a:t> </a:t>
            </a:r>
            <a:r>
              <a:rPr lang="en-US" sz="4972" dirty="0" err="1">
                <a:solidFill>
                  <a:srgbClr val="394D57"/>
                </a:solidFill>
                <a:latin typeface="Roboto Condensed Italics"/>
              </a:rPr>
              <a:t>văn</a:t>
            </a:r>
            <a:r>
              <a:rPr lang="en-US" sz="4972" dirty="0">
                <a:solidFill>
                  <a:srgbClr val="394D57"/>
                </a:solidFill>
                <a:latin typeface="Roboto Condensed Italics"/>
              </a:rPr>
              <a:t>, </a:t>
            </a:r>
            <a:r>
              <a:rPr lang="en-US" sz="4972" dirty="0" err="1">
                <a:solidFill>
                  <a:srgbClr val="394D57"/>
                </a:solidFill>
                <a:latin typeface="Roboto Condensed Italics"/>
              </a:rPr>
              <a:t>trong</a:t>
            </a:r>
            <a:r>
              <a:rPr lang="en-US" sz="4972" dirty="0">
                <a:solidFill>
                  <a:srgbClr val="394D57"/>
                </a:solidFill>
                <a:latin typeface="Roboto Condensed Italics"/>
              </a:rPr>
              <a:t> </a:t>
            </a:r>
            <a:r>
              <a:rPr lang="en-US" sz="4972" dirty="0" err="1">
                <a:solidFill>
                  <a:srgbClr val="394D57"/>
                </a:solidFill>
                <a:latin typeface="Roboto Condensed Italics"/>
              </a:rPr>
              <a:t>những</a:t>
            </a:r>
            <a:r>
              <a:rPr lang="en-US" sz="4972" dirty="0">
                <a:solidFill>
                  <a:srgbClr val="394D57"/>
                </a:solidFill>
                <a:latin typeface="Roboto Condensed Italics"/>
              </a:rPr>
              <a:t> </a:t>
            </a:r>
            <a:r>
              <a:rPr lang="en-US" sz="4972" dirty="0" err="1">
                <a:solidFill>
                  <a:srgbClr val="394D57"/>
                </a:solidFill>
                <a:latin typeface="Roboto Condensed Italics"/>
              </a:rPr>
              <a:t>truyện</a:t>
            </a:r>
            <a:r>
              <a:rPr lang="en-US" sz="4972" dirty="0">
                <a:solidFill>
                  <a:srgbClr val="394D57"/>
                </a:solidFill>
                <a:latin typeface="Roboto Condensed Italics"/>
              </a:rPr>
              <a:t> </a:t>
            </a:r>
            <a:r>
              <a:rPr lang="en-US" sz="4972" dirty="0" err="1">
                <a:solidFill>
                  <a:srgbClr val="394D57"/>
                </a:solidFill>
                <a:latin typeface="Roboto Condensed Italics"/>
              </a:rPr>
              <a:t>viết</a:t>
            </a:r>
            <a:r>
              <a:rPr lang="en-US" sz="4972" dirty="0">
                <a:solidFill>
                  <a:srgbClr val="394D57"/>
                </a:solidFill>
                <a:latin typeface="Roboto Condensed Italics"/>
              </a:rPr>
              <a:t> </a:t>
            </a:r>
            <a:r>
              <a:rPr lang="en-US" sz="4972" dirty="0" err="1">
                <a:solidFill>
                  <a:srgbClr val="394D57"/>
                </a:solidFill>
                <a:latin typeface="Roboto Condensed Italics"/>
              </a:rPr>
              <a:t>thành</a:t>
            </a:r>
            <a:r>
              <a:rPr lang="en-US" sz="4972" dirty="0">
                <a:solidFill>
                  <a:srgbClr val="394D57"/>
                </a:solidFill>
                <a:latin typeface="Roboto Condensed Italics"/>
              </a:rPr>
              <a:t> </a:t>
            </a:r>
            <a:r>
              <a:rPr lang="en-US" sz="4972" dirty="0" err="1">
                <a:solidFill>
                  <a:srgbClr val="394D57"/>
                </a:solidFill>
                <a:latin typeface="Roboto Condensed Italics"/>
              </a:rPr>
              <a:t>văn</a:t>
            </a:r>
            <a:r>
              <a:rPr lang="en-US" sz="4972" dirty="0">
                <a:solidFill>
                  <a:srgbClr val="394D57"/>
                </a:solidFill>
                <a:latin typeface="Roboto Condensed Italics"/>
              </a:rPr>
              <a:t> </a:t>
            </a:r>
            <a:r>
              <a:rPr lang="en-US" sz="4972" dirty="0" err="1">
                <a:solidFill>
                  <a:srgbClr val="394D57"/>
                </a:solidFill>
                <a:latin typeface="Roboto Condensed Italics"/>
              </a:rPr>
              <a:t>thì</a:t>
            </a:r>
            <a:r>
              <a:rPr lang="en-US" sz="4972" dirty="0">
                <a:solidFill>
                  <a:srgbClr val="394D57"/>
                </a:solidFill>
                <a:latin typeface="Roboto Condensed Italics"/>
              </a:rPr>
              <a:t> </a:t>
            </a:r>
            <a:r>
              <a:rPr lang="en-US" sz="4972" dirty="0" err="1">
                <a:solidFill>
                  <a:srgbClr val="394D57"/>
                </a:solidFill>
                <a:latin typeface="Roboto Condensed Italics"/>
              </a:rPr>
              <a:t>truyện</a:t>
            </a:r>
            <a:r>
              <a:rPr lang="en-US" sz="4972" dirty="0">
                <a:solidFill>
                  <a:srgbClr val="394D57"/>
                </a:solidFill>
                <a:latin typeface="Roboto Condensed Italics"/>
              </a:rPr>
              <a:t> </a:t>
            </a:r>
            <a:r>
              <a:rPr lang="en-US" sz="4972" dirty="0" err="1">
                <a:solidFill>
                  <a:srgbClr val="394D57"/>
                </a:solidFill>
                <a:latin typeface="Roboto Condensed Italics"/>
              </a:rPr>
              <a:t>này</a:t>
            </a:r>
            <a:r>
              <a:rPr lang="en-US" sz="4972" dirty="0">
                <a:solidFill>
                  <a:srgbClr val="394D57"/>
                </a:solidFill>
                <a:latin typeface="Roboto Condensed Italics"/>
              </a:rPr>
              <a:t> </a:t>
            </a:r>
            <a:r>
              <a:rPr lang="en-US" sz="4972" dirty="0" err="1">
                <a:solidFill>
                  <a:srgbClr val="394D57"/>
                </a:solidFill>
                <a:latin typeface="Roboto Condensed Italics"/>
              </a:rPr>
              <a:t>của</a:t>
            </a:r>
            <a:r>
              <a:rPr lang="en-US" sz="4972" dirty="0">
                <a:solidFill>
                  <a:srgbClr val="394D57"/>
                </a:solidFill>
                <a:latin typeface="Roboto Condensed Italics"/>
              </a:rPr>
              <a:t> </a:t>
            </a:r>
            <a:r>
              <a:rPr lang="en-US" sz="4972" dirty="0" err="1">
                <a:solidFill>
                  <a:srgbClr val="394D57"/>
                </a:solidFill>
                <a:latin typeface="Roboto Condensed Italics"/>
              </a:rPr>
              <a:t>Nguyễn</a:t>
            </a:r>
            <a:r>
              <a:rPr lang="en-US" sz="4972" dirty="0">
                <a:solidFill>
                  <a:srgbClr val="394D57"/>
                </a:solidFill>
                <a:latin typeface="Roboto Condensed Italics"/>
              </a:rPr>
              <a:t> </a:t>
            </a:r>
            <a:r>
              <a:rPr lang="en-US" sz="4972" dirty="0" err="1">
                <a:solidFill>
                  <a:srgbClr val="394D57"/>
                </a:solidFill>
                <a:latin typeface="Roboto Condensed Italics"/>
              </a:rPr>
              <a:t>Dữ</a:t>
            </a:r>
            <a:r>
              <a:rPr lang="en-US" sz="4972" dirty="0">
                <a:solidFill>
                  <a:srgbClr val="394D57"/>
                </a:solidFill>
                <a:latin typeface="Roboto Condensed Italics"/>
              </a:rPr>
              <a:t> </a:t>
            </a:r>
            <a:r>
              <a:rPr lang="en-US" sz="4972" dirty="0" err="1">
                <a:solidFill>
                  <a:srgbClr val="394D57"/>
                </a:solidFill>
                <a:latin typeface="Roboto Condensed Italics"/>
              </a:rPr>
              <a:t>là</a:t>
            </a:r>
            <a:r>
              <a:rPr lang="en-US" sz="4972" dirty="0">
                <a:solidFill>
                  <a:srgbClr val="394D57"/>
                </a:solidFill>
                <a:latin typeface="Roboto Condensed Italics"/>
              </a:rPr>
              <a:t> </a:t>
            </a:r>
            <a:r>
              <a:rPr lang="en-US" sz="4972" dirty="0" err="1">
                <a:solidFill>
                  <a:srgbClr val="394D57"/>
                </a:solidFill>
                <a:latin typeface="Roboto Condensed Italics"/>
              </a:rPr>
              <a:t>khá</a:t>
            </a:r>
            <a:r>
              <a:rPr lang="en-US" sz="4972" dirty="0">
                <a:solidFill>
                  <a:srgbClr val="394D57"/>
                </a:solidFill>
                <a:latin typeface="Roboto Condensed Italics"/>
              </a:rPr>
              <a:t> </a:t>
            </a:r>
            <a:r>
              <a:rPr lang="en-US" sz="4972" dirty="0" err="1">
                <a:solidFill>
                  <a:srgbClr val="394D57"/>
                </a:solidFill>
                <a:latin typeface="Roboto Condensed Italics"/>
              </a:rPr>
              <a:t>hơn</a:t>
            </a:r>
            <a:r>
              <a:rPr lang="en-US" sz="4972" dirty="0">
                <a:solidFill>
                  <a:srgbClr val="394D57"/>
                </a:solidFill>
                <a:latin typeface="Roboto Condensed Italics"/>
              </a:rPr>
              <a:t> </a:t>
            </a:r>
            <a:r>
              <a:rPr lang="en-US" sz="4972" dirty="0" err="1">
                <a:solidFill>
                  <a:srgbClr val="394D57"/>
                </a:solidFill>
                <a:latin typeface="Roboto Condensed Italics"/>
              </a:rPr>
              <a:t>cả</a:t>
            </a:r>
            <a:r>
              <a:rPr lang="en-US" sz="4972" dirty="0">
                <a:solidFill>
                  <a:srgbClr val="394D57"/>
                </a:solidFill>
                <a:latin typeface="Roboto Condensed Italics"/>
              </a:rPr>
              <a:t>.”. </a:t>
            </a:r>
            <a:r>
              <a:rPr lang="en-US" sz="4972" dirty="0" err="1">
                <a:solidFill>
                  <a:srgbClr val="394D57"/>
                </a:solidFill>
                <a:latin typeface="Roboto Condensed Italics"/>
              </a:rPr>
              <a:t>Như</a:t>
            </a:r>
            <a:r>
              <a:rPr lang="en-US" sz="4972" dirty="0">
                <a:solidFill>
                  <a:srgbClr val="394D57"/>
                </a:solidFill>
                <a:latin typeface="Roboto Condensed Italics"/>
              </a:rPr>
              <a:t> </a:t>
            </a:r>
            <a:r>
              <a:rPr lang="en-US" sz="4972" dirty="0" err="1">
                <a:solidFill>
                  <a:srgbClr val="394D57"/>
                </a:solidFill>
                <a:latin typeface="Roboto Condensed Italics"/>
              </a:rPr>
              <a:t>vậy</a:t>
            </a:r>
            <a:r>
              <a:rPr lang="en-US" sz="4972" dirty="0">
                <a:solidFill>
                  <a:srgbClr val="394D57"/>
                </a:solidFill>
                <a:latin typeface="Roboto Condensed Italics"/>
              </a:rPr>
              <a:t>, </a:t>
            </a:r>
            <a:r>
              <a:rPr lang="en-US" sz="4972" dirty="0" err="1">
                <a:solidFill>
                  <a:srgbClr val="394D57"/>
                </a:solidFill>
                <a:latin typeface="Roboto Condensed Italics"/>
              </a:rPr>
              <a:t>cốt</a:t>
            </a:r>
            <a:r>
              <a:rPr lang="en-US" sz="4972" dirty="0">
                <a:solidFill>
                  <a:srgbClr val="394D57"/>
                </a:solidFill>
                <a:latin typeface="Roboto Condensed Italics"/>
              </a:rPr>
              <a:t> </a:t>
            </a:r>
            <a:r>
              <a:rPr lang="en-US" sz="4972" dirty="0" err="1">
                <a:solidFill>
                  <a:srgbClr val="394D57"/>
                </a:solidFill>
                <a:latin typeface="Roboto Condensed Italics"/>
              </a:rPr>
              <a:t>truyện</a:t>
            </a:r>
            <a:r>
              <a:rPr lang="en-US" sz="4972" dirty="0">
                <a:solidFill>
                  <a:srgbClr val="394D57"/>
                </a:solidFill>
                <a:latin typeface="Roboto Condensed Italics"/>
              </a:rPr>
              <a:t> </a:t>
            </a:r>
            <a:r>
              <a:rPr lang="en-US" sz="4972" dirty="0" err="1">
                <a:solidFill>
                  <a:srgbClr val="394D57"/>
                </a:solidFill>
                <a:latin typeface="Roboto Condensed Italics"/>
              </a:rPr>
              <a:t>tác</a:t>
            </a:r>
            <a:r>
              <a:rPr lang="en-US" sz="4972" dirty="0">
                <a:solidFill>
                  <a:srgbClr val="394D57"/>
                </a:solidFill>
                <a:latin typeface="Roboto Condensed Italics"/>
              </a:rPr>
              <a:t> </a:t>
            </a:r>
            <a:r>
              <a:rPr lang="en-US" sz="4972" dirty="0" err="1">
                <a:solidFill>
                  <a:srgbClr val="394D57"/>
                </a:solidFill>
                <a:latin typeface="Roboto Condensed Italics"/>
              </a:rPr>
              <a:t>phẩm</a:t>
            </a:r>
            <a:r>
              <a:rPr lang="en-US" sz="4972" dirty="0">
                <a:solidFill>
                  <a:srgbClr val="394D57"/>
                </a:solidFill>
                <a:latin typeface="Roboto Condensed Italics"/>
              </a:rPr>
              <a:t> </a:t>
            </a:r>
            <a:r>
              <a:rPr lang="en-US" sz="4972" dirty="0" err="1">
                <a:solidFill>
                  <a:srgbClr val="394D57"/>
                </a:solidFill>
                <a:latin typeface="Roboto Condensed Italics"/>
              </a:rPr>
              <a:t>Nguyễn</a:t>
            </a:r>
            <a:r>
              <a:rPr lang="en-US" sz="4972" dirty="0">
                <a:solidFill>
                  <a:srgbClr val="394D57"/>
                </a:solidFill>
                <a:latin typeface="Roboto Condensed Italics"/>
              </a:rPr>
              <a:t> </a:t>
            </a:r>
            <a:r>
              <a:rPr lang="en-US" sz="4972" dirty="0" err="1">
                <a:solidFill>
                  <a:srgbClr val="394D57"/>
                </a:solidFill>
                <a:latin typeface="Roboto Condensed Italics"/>
              </a:rPr>
              <a:t>Dữ</a:t>
            </a:r>
            <a:r>
              <a:rPr lang="en-US" sz="4972" dirty="0">
                <a:solidFill>
                  <a:srgbClr val="394D57"/>
                </a:solidFill>
                <a:latin typeface="Roboto Condensed Italics"/>
              </a:rPr>
              <a:t> </a:t>
            </a:r>
            <a:r>
              <a:rPr lang="en-US" sz="4972" dirty="0" err="1">
                <a:solidFill>
                  <a:srgbClr val="394D57"/>
                </a:solidFill>
                <a:latin typeface="Roboto Condensed Italics"/>
              </a:rPr>
              <a:t>đã</a:t>
            </a:r>
            <a:r>
              <a:rPr lang="en-US" sz="4972" dirty="0">
                <a:solidFill>
                  <a:srgbClr val="394D57"/>
                </a:solidFill>
                <a:latin typeface="Roboto Condensed Italics"/>
              </a:rPr>
              <a:t> </a:t>
            </a:r>
            <a:r>
              <a:rPr lang="en-US" sz="4972" dirty="0" err="1">
                <a:solidFill>
                  <a:srgbClr val="394D57"/>
                </a:solidFill>
                <a:latin typeface="Roboto Condensed Italics"/>
              </a:rPr>
              <a:t>mô</a:t>
            </a:r>
            <a:r>
              <a:rPr lang="en-US" sz="4972" dirty="0">
                <a:solidFill>
                  <a:srgbClr val="394D57"/>
                </a:solidFill>
                <a:latin typeface="Roboto Condensed Italics"/>
              </a:rPr>
              <a:t> </a:t>
            </a:r>
            <a:r>
              <a:rPr lang="en-US" sz="4972" dirty="0" err="1">
                <a:solidFill>
                  <a:srgbClr val="394D57"/>
                </a:solidFill>
                <a:latin typeface="Roboto Condensed Italics"/>
              </a:rPr>
              <a:t>phỏng</a:t>
            </a:r>
            <a:r>
              <a:rPr lang="en-US" sz="4972" dirty="0">
                <a:solidFill>
                  <a:srgbClr val="394D57"/>
                </a:solidFill>
                <a:latin typeface="Roboto Condensed Italics"/>
              </a:rPr>
              <a:t> </a:t>
            </a:r>
            <a:r>
              <a:rPr lang="en-US" sz="4972" dirty="0" err="1">
                <a:solidFill>
                  <a:srgbClr val="394D57"/>
                </a:solidFill>
                <a:latin typeface="Roboto Condensed Italics"/>
              </a:rPr>
              <a:t>cốt</a:t>
            </a:r>
            <a:r>
              <a:rPr lang="en-US" sz="4972" dirty="0">
                <a:solidFill>
                  <a:srgbClr val="394D57"/>
                </a:solidFill>
                <a:latin typeface="Roboto Condensed Italics"/>
              </a:rPr>
              <a:t> </a:t>
            </a:r>
            <a:r>
              <a:rPr lang="en-US" sz="4972" dirty="0" err="1">
                <a:solidFill>
                  <a:srgbClr val="394D57"/>
                </a:solidFill>
                <a:latin typeface="Roboto Condensed Italics"/>
              </a:rPr>
              <a:t>truyện</a:t>
            </a:r>
            <a:r>
              <a:rPr lang="en-US" sz="4972" dirty="0">
                <a:solidFill>
                  <a:srgbClr val="394D57"/>
                </a:solidFill>
                <a:latin typeface="Roboto Condensed Italics"/>
              </a:rPr>
              <a:t> </a:t>
            </a:r>
            <a:r>
              <a:rPr lang="en-US" sz="4972" dirty="0" err="1">
                <a:solidFill>
                  <a:srgbClr val="394D57"/>
                </a:solidFill>
                <a:latin typeface="Roboto Condensed Italics"/>
              </a:rPr>
              <a:t>cổ</a:t>
            </a:r>
            <a:r>
              <a:rPr lang="en-US" sz="4972" dirty="0">
                <a:solidFill>
                  <a:srgbClr val="394D57"/>
                </a:solidFill>
                <a:latin typeface="Roboto Condensed Italics"/>
              </a:rPr>
              <a:t> </a:t>
            </a:r>
            <a:r>
              <a:rPr lang="en-US" sz="4972" dirty="0" err="1">
                <a:solidFill>
                  <a:srgbClr val="394D57"/>
                </a:solidFill>
                <a:latin typeface="Roboto Condensed Italics"/>
              </a:rPr>
              <a:t>dân</a:t>
            </a:r>
            <a:r>
              <a:rPr lang="en-US" sz="4972" dirty="0">
                <a:solidFill>
                  <a:srgbClr val="394D57"/>
                </a:solidFill>
                <a:latin typeface="Roboto Condensed Italics"/>
              </a:rPr>
              <a:t> </a:t>
            </a:r>
            <a:r>
              <a:rPr lang="en-US" sz="4972" dirty="0" err="1">
                <a:solidFill>
                  <a:srgbClr val="394D57"/>
                </a:solidFill>
                <a:latin typeface="Roboto Condensed Italics"/>
              </a:rPr>
              <a:t>gian</a:t>
            </a:r>
            <a:r>
              <a:rPr lang="en-US" sz="4972" dirty="0">
                <a:solidFill>
                  <a:srgbClr val="394D57"/>
                </a:solidFill>
                <a:latin typeface="Roboto Condensed Italics"/>
              </a:rPr>
              <a:t> </a:t>
            </a:r>
            <a:r>
              <a:rPr lang="en-US" sz="4972" dirty="0" err="1">
                <a:solidFill>
                  <a:srgbClr val="394D57"/>
                </a:solidFill>
                <a:latin typeface="Roboto Condensed Italics"/>
              </a:rPr>
              <a:t>mà</a:t>
            </a:r>
            <a:r>
              <a:rPr lang="en-US" sz="4972" dirty="0">
                <a:solidFill>
                  <a:srgbClr val="394D57"/>
                </a:solidFill>
                <a:latin typeface="Roboto Condensed Italics"/>
              </a:rPr>
              <a:t> </a:t>
            </a:r>
            <a:r>
              <a:rPr lang="en-US" sz="4972" dirty="0" err="1">
                <a:solidFill>
                  <a:srgbClr val="394D57"/>
                </a:solidFill>
                <a:latin typeface="Roboto Condensed Italics"/>
              </a:rPr>
              <a:t>sáng</a:t>
            </a:r>
            <a:r>
              <a:rPr lang="en-US" sz="4972" dirty="0">
                <a:solidFill>
                  <a:srgbClr val="394D57"/>
                </a:solidFill>
                <a:latin typeface="Roboto Condensed Italics"/>
              </a:rPr>
              <a:t> </a:t>
            </a:r>
            <a:r>
              <a:rPr lang="en-US" sz="4972" dirty="0" err="1">
                <a:solidFill>
                  <a:srgbClr val="394D57"/>
                </a:solidFill>
                <a:latin typeface="Roboto Condensed Italics"/>
              </a:rPr>
              <a:t>tạo</a:t>
            </a:r>
            <a:r>
              <a:rPr lang="en-US" sz="4972" dirty="0">
                <a:solidFill>
                  <a:srgbClr val="394D57"/>
                </a:solidFill>
                <a:latin typeface="Roboto Condensed Italics"/>
              </a:rPr>
              <a:t> </a:t>
            </a:r>
            <a:r>
              <a:rPr lang="en-US" sz="4972" dirty="0" err="1">
                <a:solidFill>
                  <a:srgbClr val="394D57"/>
                </a:solidFill>
                <a:latin typeface="Roboto Condensed Italics"/>
              </a:rPr>
              <a:t>thêm</a:t>
            </a:r>
            <a:r>
              <a:rPr lang="en-US" sz="4972" dirty="0">
                <a:solidFill>
                  <a:srgbClr val="394D57"/>
                </a:solidFill>
                <a:latin typeface="Roboto Condensed Italics"/>
              </a:rPr>
              <a:t> </a:t>
            </a:r>
            <a:r>
              <a:rPr lang="en-US" sz="4972" dirty="0" err="1">
                <a:solidFill>
                  <a:srgbClr val="394D57"/>
                </a:solidFill>
                <a:latin typeface="Roboto Condensed Italics"/>
              </a:rPr>
              <a:t>đoạn</a:t>
            </a:r>
            <a:r>
              <a:rPr lang="en-US" sz="4972" dirty="0">
                <a:solidFill>
                  <a:srgbClr val="394D57"/>
                </a:solidFill>
                <a:latin typeface="Roboto Condensed Italics"/>
              </a:rPr>
              <a:t> </a:t>
            </a:r>
            <a:r>
              <a:rPr lang="en-US" sz="4972" dirty="0" err="1">
                <a:solidFill>
                  <a:srgbClr val="394D57"/>
                </a:solidFill>
                <a:latin typeface="Roboto Condensed Italics"/>
              </a:rPr>
              <a:t>kết</a:t>
            </a:r>
            <a:r>
              <a:rPr lang="en-US" sz="4972" dirty="0">
                <a:solidFill>
                  <a:srgbClr val="394D57"/>
                </a:solidFill>
                <a:latin typeface="Roboto Condensed Italics"/>
              </a:rPr>
              <a:t>, </a:t>
            </a:r>
            <a:r>
              <a:rPr lang="en-US" sz="4972" dirty="0" err="1">
                <a:solidFill>
                  <a:srgbClr val="394D57"/>
                </a:solidFill>
                <a:latin typeface="Roboto Condensed Italics"/>
              </a:rPr>
              <a:t>để</a:t>
            </a:r>
            <a:r>
              <a:rPr lang="en-US" sz="4972" dirty="0">
                <a:solidFill>
                  <a:srgbClr val="394D57"/>
                </a:solidFill>
                <a:latin typeface="Roboto Condensed Italics"/>
              </a:rPr>
              <a:t> Vũ </a:t>
            </a:r>
            <a:r>
              <a:rPr lang="en-US" sz="4972" dirty="0" err="1">
                <a:solidFill>
                  <a:srgbClr val="394D57"/>
                </a:solidFill>
                <a:latin typeface="Roboto Condensed Italics"/>
              </a:rPr>
              <a:t>Nương</a:t>
            </a:r>
            <a:r>
              <a:rPr lang="en-US" sz="4972" dirty="0">
                <a:solidFill>
                  <a:srgbClr val="394D57"/>
                </a:solidFill>
                <a:latin typeface="Roboto Condensed Italics"/>
              </a:rPr>
              <a:t> quay </a:t>
            </a:r>
            <a:r>
              <a:rPr lang="en-US" sz="4972" dirty="0" err="1">
                <a:solidFill>
                  <a:srgbClr val="394D57"/>
                </a:solidFill>
                <a:latin typeface="Roboto Condensed Italics"/>
              </a:rPr>
              <a:t>trở</a:t>
            </a:r>
            <a:r>
              <a:rPr lang="en-US" sz="4972" dirty="0">
                <a:solidFill>
                  <a:srgbClr val="394D57"/>
                </a:solidFill>
                <a:latin typeface="Roboto Condensed Italics"/>
              </a:rPr>
              <a:t> </a:t>
            </a:r>
            <a:r>
              <a:rPr lang="en-US" sz="4972" dirty="0" err="1">
                <a:solidFill>
                  <a:srgbClr val="394D57"/>
                </a:solidFill>
                <a:latin typeface="Roboto Condensed Italics"/>
              </a:rPr>
              <a:t>về</a:t>
            </a:r>
            <a:r>
              <a:rPr lang="en-US" sz="4972" dirty="0">
                <a:solidFill>
                  <a:srgbClr val="394D57"/>
                </a:solidFill>
                <a:latin typeface="Roboto Condensed Italics"/>
              </a:rPr>
              <a:t> </a:t>
            </a:r>
            <a:r>
              <a:rPr lang="en-US" sz="4972" dirty="0" err="1">
                <a:solidFill>
                  <a:srgbClr val="394D57"/>
                </a:solidFill>
                <a:latin typeface="Roboto Condensed Italics"/>
              </a:rPr>
              <a:t>gặp</a:t>
            </a:r>
            <a:r>
              <a:rPr lang="en-US" sz="4972" dirty="0">
                <a:solidFill>
                  <a:srgbClr val="394D57"/>
                </a:solidFill>
                <a:latin typeface="Roboto Condensed Italics"/>
              </a:rPr>
              <a:t> </a:t>
            </a:r>
            <a:r>
              <a:rPr lang="en-US" sz="4972" dirty="0" err="1">
                <a:solidFill>
                  <a:srgbClr val="394D57"/>
                </a:solidFill>
                <a:latin typeface="Roboto Condensed Italics"/>
              </a:rPr>
              <a:t>và</a:t>
            </a:r>
            <a:r>
              <a:rPr lang="en-US" sz="4972" dirty="0">
                <a:solidFill>
                  <a:srgbClr val="394D57"/>
                </a:solidFill>
                <a:latin typeface="Roboto Condensed Italics"/>
              </a:rPr>
              <a:t> </a:t>
            </a:r>
            <a:r>
              <a:rPr lang="en-US" sz="4972" dirty="0" err="1">
                <a:solidFill>
                  <a:srgbClr val="394D57"/>
                </a:solidFill>
                <a:latin typeface="Roboto Condensed Italics"/>
              </a:rPr>
              <a:t>tạ</a:t>
            </a:r>
            <a:r>
              <a:rPr lang="en-US" sz="4972" dirty="0">
                <a:solidFill>
                  <a:srgbClr val="394D57"/>
                </a:solidFill>
                <a:latin typeface="Roboto Condensed Italics"/>
              </a:rPr>
              <a:t> </a:t>
            </a:r>
            <a:r>
              <a:rPr lang="en-US" sz="4972" dirty="0" err="1">
                <a:solidFill>
                  <a:srgbClr val="394D57"/>
                </a:solidFill>
                <a:latin typeface="Roboto Condensed Italics"/>
              </a:rPr>
              <a:t>từ</a:t>
            </a:r>
            <a:r>
              <a:rPr lang="en-US" sz="4972" dirty="0">
                <a:solidFill>
                  <a:srgbClr val="394D57"/>
                </a:solidFill>
                <a:latin typeface="Roboto Condensed Italics"/>
              </a:rPr>
              <a:t> </a:t>
            </a:r>
            <a:r>
              <a:rPr lang="en-US" sz="4972" dirty="0" err="1">
                <a:solidFill>
                  <a:srgbClr val="394D57"/>
                </a:solidFill>
                <a:latin typeface="Roboto Condensed Italics"/>
              </a:rPr>
              <a:t>Trương</a:t>
            </a:r>
            <a:r>
              <a:rPr lang="en-US" sz="4972" dirty="0">
                <a:solidFill>
                  <a:srgbClr val="394D57"/>
                </a:solidFill>
                <a:latin typeface="Roboto Condensed Italics"/>
              </a:rPr>
              <a:t> Sinh; </a:t>
            </a:r>
            <a:r>
              <a:rPr lang="en-US" sz="4972" dirty="0" err="1">
                <a:solidFill>
                  <a:srgbClr val="394D57"/>
                </a:solidFill>
                <a:latin typeface="Roboto Condensed Italics"/>
              </a:rPr>
              <a:t>đặc</a:t>
            </a:r>
            <a:r>
              <a:rPr lang="en-US" sz="4972" dirty="0">
                <a:solidFill>
                  <a:srgbClr val="394D57"/>
                </a:solidFill>
                <a:latin typeface="Roboto Condensed Italics"/>
              </a:rPr>
              <a:t> </a:t>
            </a:r>
            <a:r>
              <a:rPr lang="en-US" sz="4972" dirty="0" err="1">
                <a:solidFill>
                  <a:srgbClr val="394D57"/>
                </a:solidFill>
                <a:latin typeface="Roboto Condensed Italics"/>
              </a:rPr>
              <a:t>biệt</a:t>
            </a:r>
            <a:r>
              <a:rPr lang="en-US" sz="4972" dirty="0">
                <a:solidFill>
                  <a:srgbClr val="394D57"/>
                </a:solidFill>
                <a:latin typeface="Roboto Condensed Italics"/>
              </a:rPr>
              <a:t> </a:t>
            </a:r>
            <a:r>
              <a:rPr lang="en-US" sz="4972" dirty="0" err="1">
                <a:solidFill>
                  <a:srgbClr val="394D57"/>
                </a:solidFill>
                <a:latin typeface="Roboto Condensed Italics"/>
              </a:rPr>
              <a:t>sự</a:t>
            </a:r>
            <a:r>
              <a:rPr lang="en-US" sz="4972" dirty="0">
                <a:solidFill>
                  <a:srgbClr val="394D57"/>
                </a:solidFill>
                <a:latin typeface="Roboto Condensed Italics"/>
              </a:rPr>
              <a:t> </a:t>
            </a:r>
            <a:r>
              <a:rPr lang="en-US" sz="4972" dirty="0" err="1">
                <a:solidFill>
                  <a:srgbClr val="394D57"/>
                </a:solidFill>
                <a:latin typeface="Roboto Condensed Italics"/>
              </a:rPr>
              <a:t>sáng</a:t>
            </a:r>
            <a:r>
              <a:rPr lang="en-US" sz="4972" dirty="0">
                <a:solidFill>
                  <a:srgbClr val="394D57"/>
                </a:solidFill>
                <a:latin typeface="Roboto Condensed Italics"/>
              </a:rPr>
              <a:t> </a:t>
            </a:r>
            <a:r>
              <a:rPr lang="en-US" sz="4972" dirty="0" err="1">
                <a:solidFill>
                  <a:srgbClr val="394D57"/>
                </a:solidFill>
                <a:latin typeface="Roboto Condensed Italics"/>
              </a:rPr>
              <a:t>tạo</a:t>
            </a:r>
            <a:r>
              <a:rPr lang="en-US" sz="4972" dirty="0">
                <a:solidFill>
                  <a:srgbClr val="394D57"/>
                </a:solidFill>
                <a:latin typeface="Roboto Condensed Italics"/>
              </a:rPr>
              <a:t> </a:t>
            </a:r>
            <a:r>
              <a:rPr lang="en-US" sz="4972" dirty="0" err="1">
                <a:solidFill>
                  <a:srgbClr val="394D57"/>
                </a:solidFill>
                <a:latin typeface="Roboto Condensed Italics"/>
              </a:rPr>
              <a:t>còn</a:t>
            </a:r>
            <a:r>
              <a:rPr lang="en-US" sz="4972" dirty="0">
                <a:solidFill>
                  <a:srgbClr val="394D57"/>
                </a:solidFill>
                <a:latin typeface="Roboto Condensed Italics"/>
              </a:rPr>
              <a:t> </a:t>
            </a:r>
            <a:r>
              <a:rPr lang="en-US" sz="4972" dirty="0" err="1">
                <a:solidFill>
                  <a:srgbClr val="394D57"/>
                </a:solidFill>
                <a:latin typeface="Roboto Condensed Italics"/>
              </a:rPr>
              <a:t>thể</a:t>
            </a:r>
            <a:r>
              <a:rPr lang="en-US" sz="4972" dirty="0">
                <a:solidFill>
                  <a:srgbClr val="394D57"/>
                </a:solidFill>
                <a:latin typeface="Roboto Condensed Italics"/>
              </a:rPr>
              <a:t> </a:t>
            </a:r>
            <a:r>
              <a:rPr lang="en-US" sz="4972" dirty="0" err="1">
                <a:solidFill>
                  <a:srgbClr val="394D57"/>
                </a:solidFill>
                <a:latin typeface="Roboto Condensed Italics"/>
              </a:rPr>
              <a:t>hiện</a:t>
            </a:r>
            <a:r>
              <a:rPr lang="en-US" sz="4972" dirty="0">
                <a:solidFill>
                  <a:srgbClr val="394D57"/>
                </a:solidFill>
                <a:latin typeface="Roboto Condensed Italics"/>
              </a:rPr>
              <a:t> ở chi </a:t>
            </a:r>
            <a:r>
              <a:rPr lang="en-US" sz="4972" dirty="0" err="1">
                <a:solidFill>
                  <a:srgbClr val="394D57"/>
                </a:solidFill>
                <a:latin typeface="Roboto Condensed Italics"/>
              </a:rPr>
              <a:t>tiết</a:t>
            </a:r>
            <a:r>
              <a:rPr lang="en-US" sz="4972" dirty="0">
                <a:solidFill>
                  <a:srgbClr val="394D57"/>
                </a:solidFill>
                <a:latin typeface="Roboto Condensed Italics"/>
              </a:rPr>
              <a:t> </a:t>
            </a:r>
            <a:r>
              <a:rPr lang="en-US" sz="4972" dirty="0" err="1">
                <a:solidFill>
                  <a:srgbClr val="394D57"/>
                </a:solidFill>
                <a:latin typeface="Roboto Condensed Italics"/>
              </a:rPr>
              <a:t>chiếc</a:t>
            </a:r>
            <a:r>
              <a:rPr lang="en-US" sz="4972" dirty="0">
                <a:solidFill>
                  <a:srgbClr val="394D57"/>
                </a:solidFill>
                <a:latin typeface="Roboto Condensed Italics"/>
              </a:rPr>
              <a:t> </a:t>
            </a:r>
            <a:r>
              <a:rPr lang="en-US" sz="4972" dirty="0" err="1">
                <a:solidFill>
                  <a:srgbClr val="394D57"/>
                </a:solidFill>
                <a:latin typeface="Roboto Condensed Italics"/>
              </a:rPr>
              <a:t>bóng</a:t>
            </a:r>
            <a:r>
              <a:rPr lang="en-US" sz="4972" dirty="0">
                <a:solidFill>
                  <a:srgbClr val="394D57"/>
                </a:solidFill>
                <a:latin typeface="Roboto Condensed Italics"/>
              </a:rPr>
              <a:t> </a:t>
            </a:r>
            <a:r>
              <a:rPr lang="en-US" sz="4972" dirty="0" err="1">
                <a:solidFill>
                  <a:srgbClr val="394D57"/>
                </a:solidFill>
                <a:latin typeface="Roboto Condensed Italics"/>
              </a:rPr>
              <a:t>đặc</a:t>
            </a:r>
            <a:r>
              <a:rPr lang="en-US" sz="4972" dirty="0">
                <a:solidFill>
                  <a:srgbClr val="394D57"/>
                </a:solidFill>
                <a:latin typeface="Roboto Condensed Italics"/>
              </a:rPr>
              <a:t> </a:t>
            </a:r>
            <a:r>
              <a:rPr lang="en-US" sz="4972" dirty="0" err="1">
                <a:solidFill>
                  <a:srgbClr val="394D57"/>
                </a:solidFill>
                <a:latin typeface="Roboto Condensed Italics"/>
              </a:rPr>
              <a:t>sắc</a:t>
            </a:r>
            <a:r>
              <a:rPr lang="en-US" sz="4972" dirty="0">
                <a:solidFill>
                  <a:srgbClr val="394D57"/>
                </a:solidFill>
                <a:latin typeface="Roboto Condensed Italics"/>
              </a:rPr>
              <a:t>.</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73025" y="2833572"/>
            <a:ext cx="18361025" cy="12849456"/>
          </a:xfrm>
          <a:custGeom>
            <a:avLst/>
            <a:gdLst/>
            <a:ahLst/>
            <a:cxnLst/>
            <a:rect l="l" t="t" r="r" b="b"/>
            <a:pathLst>
              <a:path w="18361025" h="12849456">
                <a:moveTo>
                  <a:pt x="0" y="0"/>
                </a:moveTo>
                <a:lnTo>
                  <a:pt x="18361025" y="0"/>
                </a:lnTo>
                <a:lnTo>
                  <a:pt x="18361025" y="12849456"/>
                </a:lnTo>
                <a:lnTo>
                  <a:pt x="0" y="12849456"/>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1751210" y="2383954"/>
            <a:ext cx="15285029" cy="6467362"/>
            <a:chOff x="0" y="0"/>
            <a:chExt cx="4209795" cy="1781237"/>
          </a:xfrm>
        </p:grpSpPr>
        <p:sp>
          <p:nvSpPr>
            <p:cNvPr id="5" name="Freeform 5"/>
            <p:cNvSpPr/>
            <p:nvPr/>
          </p:nvSpPr>
          <p:spPr>
            <a:xfrm>
              <a:off x="0" y="0"/>
              <a:ext cx="4209795" cy="1781237"/>
            </a:xfrm>
            <a:custGeom>
              <a:avLst/>
              <a:gdLst/>
              <a:ahLst/>
              <a:cxnLst/>
              <a:rect l="l" t="t" r="r" b="b"/>
              <a:pathLst>
                <a:path w="4209795" h="1781237">
                  <a:moveTo>
                    <a:pt x="25832" y="0"/>
                  </a:moveTo>
                  <a:lnTo>
                    <a:pt x="4183963" y="0"/>
                  </a:lnTo>
                  <a:cubicBezTo>
                    <a:pt x="4190814" y="0"/>
                    <a:pt x="4197384" y="2722"/>
                    <a:pt x="4202229" y="7566"/>
                  </a:cubicBezTo>
                  <a:cubicBezTo>
                    <a:pt x="4207073" y="12410"/>
                    <a:pt x="4209795" y="18981"/>
                    <a:pt x="4209795" y="25832"/>
                  </a:cubicBezTo>
                  <a:lnTo>
                    <a:pt x="4209795" y="1755406"/>
                  </a:lnTo>
                  <a:cubicBezTo>
                    <a:pt x="4209795" y="1769672"/>
                    <a:pt x="4198229" y="1781237"/>
                    <a:pt x="4183963" y="1781237"/>
                  </a:cubicBezTo>
                  <a:lnTo>
                    <a:pt x="25832" y="1781237"/>
                  </a:lnTo>
                  <a:cubicBezTo>
                    <a:pt x="11565" y="1781237"/>
                    <a:pt x="0" y="1769672"/>
                    <a:pt x="0" y="1755406"/>
                  </a:cubicBezTo>
                  <a:lnTo>
                    <a:pt x="0" y="25832"/>
                  </a:lnTo>
                  <a:cubicBezTo>
                    <a:pt x="0" y="11565"/>
                    <a:pt x="11565" y="0"/>
                    <a:pt x="25832" y="0"/>
                  </a:cubicBezTo>
                  <a:close/>
                </a:path>
              </a:pathLst>
            </a:custGeom>
            <a:solidFill>
              <a:srgbClr val="FFFDF5"/>
            </a:solidFill>
          </p:spPr>
          <p:txBody>
            <a:bodyPr/>
            <a:lstStyle/>
            <a:p>
              <a:endParaRPr lang="en-US"/>
            </a:p>
          </p:txBody>
        </p:sp>
        <p:sp>
          <p:nvSpPr>
            <p:cNvPr id="6" name="TextBox 6"/>
            <p:cNvSpPr txBox="1"/>
            <p:nvPr/>
          </p:nvSpPr>
          <p:spPr>
            <a:xfrm>
              <a:off x="0" y="0"/>
              <a:ext cx="4209795" cy="1781237"/>
            </a:xfrm>
            <a:prstGeom prst="rect">
              <a:avLst/>
            </a:prstGeom>
          </p:spPr>
          <p:txBody>
            <a:bodyPr lIns="50800" tIns="50800" rIns="50800" bIns="50800" rtlCol="0" anchor="ctr"/>
            <a:lstStyle/>
            <a:p>
              <a:pPr algn="ctr">
                <a:lnSpc>
                  <a:spcPts val="2310"/>
                </a:lnSpc>
              </a:pPr>
              <a:endParaRPr/>
            </a:p>
          </p:txBody>
        </p:sp>
      </p:grpSp>
      <p:sp>
        <p:nvSpPr>
          <p:cNvPr id="7" name="TextBox 7"/>
          <p:cNvSpPr txBox="1"/>
          <p:nvPr/>
        </p:nvSpPr>
        <p:spPr>
          <a:xfrm>
            <a:off x="2112922" y="2665592"/>
            <a:ext cx="14561606" cy="930337"/>
          </a:xfrm>
          <a:prstGeom prst="rect">
            <a:avLst/>
          </a:prstGeom>
        </p:spPr>
        <p:txBody>
          <a:bodyPr lIns="0" tIns="0" rIns="0" bIns="0" rtlCol="0" anchor="t">
            <a:spAutoFit/>
          </a:bodyPr>
          <a:lstStyle/>
          <a:p>
            <a:pPr algn="just">
              <a:lnSpc>
                <a:spcPts val="7521"/>
              </a:lnSpc>
            </a:pPr>
            <a:r>
              <a:rPr lang="en-US" sz="5372" dirty="0">
                <a:solidFill>
                  <a:srgbClr val="394D57"/>
                </a:solidFill>
                <a:latin typeface="Roboto Condensed Italics"/>
              </a:rPr>
              <a:t>– </a:t>
            </a:r>
            <a:r>
              <a:rPr lang="en-US" sz="5372" dirty="0" err="1">
                <a:solidFill>
                  <a:srgbClr val="394D57"/>
                </a:solidFill>
                <a:latin typeface="Roboto Condensed Italics"/>
              </a:rPr>
              <a:t>Ngôi</a:t>
            </a:r>
            <a:r>
              <a:rPr lang="en-US" sz="5372" dirty="0">
                <a:solidFill>
                  <a:srgbClr val="394D57"/>
                </a:solidFill>
                <a:latin typeface="Roboto Condensed Italics"/>
              </a:rPr>
              <a:t> </a:t>
            </a:r>
            <a:r>
              <a:rPr lang="en-US" sz="5372" dirty="0" err="1">
                <a:solidFill>
                  <a:srgbClr val="394D57"/>
                </a:solidFill>
                <a:latin typeface="Roboto Condensed Italics"/>
              </a:rPr>
              <a:t>thứ</a:t>
            </a:r>
            <a:r>
              <a:rPr lang="en-US" sz="5372" dirty="0">
                <a:solidFill>
                  <a:srgbClr val="394D57"/>
                </a:solidFill>
                <a:latin typeface="Roboto Condensed Italics"/>
              </a:rPr>
              <a:t> </a:t>
            </a:r>
            <a:r>
              <a:rPr lang="en-US" sz="5372" dirty="0" err="1">
                <a:solidFill>
                  <a:srgbClr val="394D57"/>
                </a:solidFill>
                <a:latin typeface="Roboto Condensed Italics"/>
              </a:rPr>
              <a:t>ba</a:t>
            </a:r>
            <a:endParaRPr lang="en-US" sz="5372" dirty="0">
              <a:solidFill>
                <a:srgbClr val="394D57"/>
              </a:solidFill>
              <a:latin typeface="Roboto Condensed Italics"/>
            </a:endParaRPr>
          </a:p>
        </p:txBody>
      </p:sp>
      <p:sp>
        <p:nvSpPr>
          <p:cNvPr id="8" name="TextBox 8"/>
          <p:cNvSpPr txBox="1"/>
          <p:nvPr/>
        </p:nvSpPr>
        <p:spPr>
          <a:xfrm>
            <a:off x="7265524" y="647238"/>
            <a:ext cx="7961349" cy="1104742"/>
          </a:xfrm>
          <a:prstGeom prst="rect">
            <a:avLst/>
          </a:prstGeom>
        </p:spPr>
        <p:txBody>
          <a:bodyPr lIns="0" tIns="0" rIns="0" bIns="0" rtlCol="0" anchor="t">
            <a:spAutoFit/>
          </a:bodyPr>
          <a:lstStyle/>
          <a:p>
            <a:pPr algn="just">
              <a:lnSpc>
                <a:spcPts val="8933"/>
              </a:lnSpc>
            </a:pPr>
            <a:r>
              <a:rPr lang="en-US" sz="6381">
                <a:solidFill>
                  <a:srgbClr val="DB652B"/>
                </a:solidFill>
                <a:latin typeface="Roboto Condensed Bold"/>
              </a:rPr>
              <a:t>* NGÔI KỂ</a:t>
            </a:r>
          </a:p>
        </p:txBody>
      </p:sp>
      <p:sp>
        <p:nvSpPr>
          <p:cNvPr id="9" name="TextBox 9"/>
          <p:cNvSpPr txBox="1"/>
          <p:nvPr/>
        </p:nvSpPr>
        <p:spPr>
          <a:xfrm>
            <a:off x="2112922" y="3953837"/>
            <a:ext cx="14561606" cy="4740337"/>
          </a:xfrm>
          <a:prstGeom prst="rect">
            <a:avLst/>
          </a:prstGeom>
        </p:spPr>
        <p:txBody>
          <a:bodyPr lIns="0" tIns="0" rIns="0" bIns="0" rtlCol="0" anchor="t">
            <a:spAutoFit/>
          </a:bodyPr>
          <a:lstStyle/>
          <a:p>
            <a:pPr algn="just">
              <a:lnSpc>
                <a:spcPts val="7521"/>
              </a:lnSpc>
            </a:pPr>
            <a:r>
              <a:rPr lang="en-US" sz="5372" dirty="0">
                <a:solidFill>
                  <a:srgbClr val="394D57"/>
                </a:solidFill>
                <a:latin typeface="Roboto Condensed Italics"/>
              </a:rPr>
              <a:t>– </a:t>
            </a:r>
            <a:r>
              <a:rPr lang="en-US" sz="5372" dirty="0" err="1">
                <a:solidFill>
                  <a:srgbClr val="394D57"/>
                </a:solidFill>
                <a:latin typeface="Roboto Condensed Italics"/>
              </a:rPr>
              <a:t>Tác</a:t>
            </a:r>
            <a:r>
              <a:rPr lang="en-US" sz="5372" dirty="0">
                <a:solidFill>
                  <a:srgbClr val="394D57"/>
                </a:solidFill>
                <a:latin typeface="Roboto Condensed Italics"/>
              </a:rPr>
              <a:t> </a:t>
            </a:r>
            <a:r>
              <a:rPr lang="en-US" sz="5372" dirty="0" err="1">
                <a:solidFill>
                  <a:srgbClr val="394D57"/>
                </a:solidFill>
                <a:latin typeface="Roboto Condensed Italics"/>
              </a:rPr>
              <a:t>dụng</a:t>
            </a:r>
            <a:r>
              <a:rPr lang="en-US" sz="5372" dirty="0">
                <a:solidFill>
                  <a:srgbClr val="394D57"/>
                </a:solidFill>
                <a:latin typeface="Roboto Condensed Italics"/>
              </a:rPr>
              <a:t>: </a:t>
            </a:r>
            <a:r>
              <a:rPr lang="en-US" sz="5372" dirty="0" err="1">
                <a:solidFill>
                  <a:srgbClr val="394D57"/>
                </a:solidFill>
                <a:latin typeface="Roboto Condensed Italics"/>
              </a:rPr>
              <a:t>Câu</a:t>
            </a:r>
            <a:r>
              <a:rPr lang="en-US" sz="5372" dirty="0">
                <a:solidFill>
                  <a:srgbClr val="394D57"/>
                </a:solidFill>
                <a:latin typeface="Roboto Condensed Italics"/>
              </a:rPr>
              <a:t> </a:t>
            </a:r>
            <a:r>
              <a:rPr lang="en-US" sz="5372" dirty="0" err="1">
                <a:solidFill>
                  <a:srgbClr val="394D57"/>
                </a:solidFill>
                <a:latin typeface="Roboto Condensed Italics"/>
              </a:rPr>
              <a:t>chuyện</a:t>
            </a:r>
            <a:r>
              <a:rPr lang="en-US" sz="5372" dirty="0">
                <a:solidFill>
                  <a:srgbClr val="394D57"/>
                </a:solidFill>
                <a:latin typeface="Roboto Condensed Italics"/>
              </a:rPr>
              <a:t> </a:t>
            </a:r>
            <a:r>
              <a:rPr lang="en-US" sz="5372" dirty="0" err="1">
                <a:solidFill>
                  <a:srgbClr val="394D57"/>
                </a:solidFill>
                <a:latin typeface="Roboto Condensed Italics"/>
              </a:rPr>
              <a:t>được</a:t>
            </a:r>
            <a:r>
              <a:rPr lang="en-US" sz="5372" dirty="0">
                <a:solidFill>
                  <a:srgbClr val="394D57"/>
                </a:solidFill>
                <a:latin typeface="Roboto Condensed Italics"/>
              </a:rPr>
              <a:t> </a:t>
            </a:r>
            <a:r>
              <a:rPr lang="en-US" sz="5372" dirty="0" err="1">
                <a:solidFill>
                  <a:srgbClr val="394D57"/>
                </a:solidFill>
                <a:latin typeface="Roboto Condensed Italics"/>
              </a:rPr>
              <a:t>kể</a:t>
            </a:r>
            <a:r>
              <a:rPr lang="en-US" sz="5372" dirty="0">
                <a:solidFill>
                  <a:srgbClr val="394D57"/>
                </a:solidFill>
                <a:latin typeface="Roboto Condensed Italics"/>
              </a:rPr>
              <a:t> bao </a:t>
            </a:r>
            <a:r>
              <a:rPr lang="en-US" sz="5372" dirty="0" err="1">
                <a:solidFill>
                  <a:srgbClr val="394D57"/>
                </a:solidFill>
                <a:latin typeface="Roboto Condensed Italics"/>
              </a:rPr>
              <a:t>quát</a:t>
            </a:r>
            <a:r>
              <a:rPr lang="en-US" sz="5372" dirty="0">
                <a:solidFill>
                  <a:srgbClr val="394D57"/>
                </a:solidFill>
                <a:latin typeface="Roboto Condensed Italics"/>
              </a:rPr>
              <a:t>, </a:t>
            </a:r>
            <a:r>
              <a:rPr lang="en-US" sz="5372" dirty="0" err="1">
                <a:solidFill>
                  <a:srgbClr val="394D57"/>
                </a:solidFill>
                <a:latin typeface="Roboto Condensed Italics"/>
              </a:rPr>
              <a:t>khách</a:t>
            </a:r>
            <a:r>
              <a:rPr lang="en-US" sz="5372" dirty="0">
                <a:solidFill>
                  <a:srgbClr val="394D57"/>
                </a:solidFill>
                <a:latin typeface="Roboto Condensed Italics"/>
              </a:rPr>
              <a:t> </a:t>
            </a:r>
            <a:r>
              <a:rPr lang="en-US" sz="5372" dirty="0" err="1">
                <a:solidFill>
                  <a:srgbClr val="394D57"/>
                </a:solidFill>
                <a:latin typeface="Roboto Condensed Italics"/>
              </a:rPr>
              <a:t>quan</a:t>
            </a:r>
            <a:r>
              <a:rPr lang="en-US" sz="5372" dirty="0">
                <a:solidFill>
                  <a:srgbClr val="394D57"/>
                </a:solidFill>
                <a:latin typeface="Roboto Condensed Italics"/>
              </a:rPr>
              <a:t>, </a:t>
            </a:r>
            <a:r>
              <a:rPr lang="en-US" sz="5372" dirty="0" err="1">
                <a:solidFill>
                  <a:srgbClr val="394D57"/>
                </a:solidFill>
                <a:latin typeface="Roboto Condensed Italics"/>
              </a:rPr>
              <a:t>làm</a:t>
            </a:r>
            <a:r>
              <a:rPr lang="en-US" sz="5372" dirty="0">
                <a:solidFill>
                  <a:srgbClr val="394D57"/>
                </a:solidFill>
                <a:latin typeface="Roboto Condensed Italics"/>
              </a:rPr>
              <a:t> </a:t>
            </a:r>
            <a:r>
              <a:rPr lang="en-US" sz="5372" dirty="0" err="1">
                <a:solidFill>
                  <a:srgbClr val="394D57"/>
                </a:solidFill>
                <a:latin typeface="Roboto Condensed Italics"/>
              </a:rPr>
              <a:t>nổi</a:t>
            </a:r>
            <a:r>
              <a:rPr lang="en-US" sz="5372" dirty="0">
                <a:solidFill>
                  <a:srgbClr val="394D57"/>
                </a:solidFill>
                <a:latin typeface="Roboto Condensed Italics"/>
              </a:rPr>
              <a:t> </a:t>
            </a:r>
            <a:r>
              <a:rPr lang="en-US" sz="5372" dirty="0" err="1">
                <a:solidFill>
                  <a:srgbClr val="394D57"/>
                </a:solidFill>
                <a:latin typeface="Roboto Condensed Italics"/>
              </a:rPr>
              <a:t>bật</a:t>
            </a:r>
            <a:r>
              <a:rPr lang="en-US" sz="5372" dirty="0">
                <a:solidFill>
                  <a:srgbClr val="394D57"/>
                </a:solidFill>
                <a:latin typeface="Roboto Condensed Italics"/>
              </a:rPr>
              <a:t> </a:t>
            </a:r>
            <a:r>
              <a:rPr lang="en-US" sz="5372" dirty="0" err="1">
                <a:solidFill>
                  <a:srgbClr val="394D57"/>
                </a:solidFill>
                <a:latin typeface="Roboto Condensed Italics"/>
              </a:rPr>
              <a:t>vẻ</a:t>
            </a:r>
            <a:r>
              <a:rPr lang="en-US" sz="5372" dirty="0">
                <a:solidFill>
                  <a:srgbClr val="394D57"/>
                </a:solidFill>
                <a:latin typeface="Roboto Condensed Italics"/>
              </a:rPr>
              <a:t> </a:t>
            </a:r>
            <a:r>
              <a:rPr lang="en-US" sz="5372" dirty="0" err="1">
                <a:solidFill>
                  <a:srgbClr val="394D57"/>
                </a:solidFill>
                <a:latin typeface="Roboto Condensed Italics"/>
              </a:rPr>
              <a:t>đẹp</a:t>
            </a:r>
            <a:r>
              <a:rPr lang="en-US" sz="5372" dirty="0">
                <a:solidFill>
                  <a:srgbClr val="394D57"/>
                </a:solidFill>
                <a:latin typeface="Roboto Condensed Italics"/>
              </a:rPr>
              <a:t> </a:t>
            </a:r>
            <a:r>
              <a:rPr lang="en-US" sz="5372" dirty="0" err="1">
                <a:solidFill>
                  <a:srgbClr val="394D57"/>
                </a:solidFill>
                <a:latin typeface="Roboto Condensed Italics"/>
              </a:rPr>
              <a:t>phẩm</a:t>
            </a:r>
            <a:r>
              <a:rPr lang="en-US" sz="5372" dirty="0">
                <a:solidFill>
                  <a:srgbClr val="394D57"/>
                </a:solidFill>
                <a:latin typeface="Roboto Condensed Italics"/>
              </a:rPr>
              <a:t> </a:t>
            </a:r>
            <a:r>
              <a:rPr lang="en-US" sz="5372" dirty="0" err="1">
                <a:solidFill>
                  <a:srgbClr val="394D57"/>
                </a:solidFill>
                <a:latin typeface="Roboto Condensed Italics"/>
              </a:rPr>
              <a:t>chất</a:t>
            </a:r>
            <a:r>
              <a:rPr lang="en-US" sz="5372" dirty="0">
                <a:solidFill>
                  <a:srgbClr val="394D57"/>
                </a:solidFill>
                <a:latin typeface="Roboto Condensed Italics"/>
              </a:rPr>
              <a:t> </a:t>
            </a:r>
            <a:r>
              <a:rPr lang="en-US" sz="5372" dirty="0" err="1">
                <a:solidFill>
                  <a:srgbClr val="394D57"/>
                </a:solidFill>
                <a:latin typeface="Roboto Condensed Italics"/>
              </a:rPr>
              <a:t>của</a:t>
            </a:r>
            <a:r>
              <a:rPr lang="en-US" sz="5372" dirty="0">
                <a:solidFill>
                  <a:srgbClr val="394D57"/>
                </a:solidFill>
                <a:latin typeface="Roboto Condensed Italics"/>
              </a:rPr>
              <a:t> Vũ </a:t>
            </a:r>
            <a:r>
              <a:rPr lang="en-US" sz="5372" dirty="0" err="1">
                <a:solidFill>
                  <a:srgbClr val="394D57"/>
                </a:solidFill>
                <a:latin typeface="Roboto Condensed Italics"/>
              </a:rPr>
              <a:t>Nương</a:t>
            </a:r>
            <a:r>
              <a:rPr lang="en-US" sz="5372" dirty="0">
                <a:solidFill>
                  <a:srgbClr val="394D57"/>
                </a:solidFill>
                <a:latin typeface="Roboto Condensed Italics"/>
              </a:rPr>
              <a:t>; bi </a:t>
            </a:r>
            <a:r>
              <a:rPr lang="en-US" sz="5372" dirty="0" err="1">
                <a:solidFill>
                  <a:srgbClr val="394D57"/>
                </a:solidFill>
                <a:latin typeface="Roboto Condensed Italics"/>
              </a:rPr>
              <a:t>kịch</a:t>
            </a:r>
            <a:r>
              <a:rPr lang="en-US" sz="5372" dirty="0">
                <a:solidFill>
                  <a:srgbClr val="394D57"/>
                </a:solidFill>
                <a:latin typeface="Roboto Condensed Italics"/>
              </a:rPr>
              <a:t> </a:t>
            </a:r>
            <a:r>
              <a:rPr lang="en-US" sz="5372" dirty="0" err="1">
                <a:solidFill>
                  <a:srgbClr val="394D57"/>
                </a:solidFill>
                <a:latin typeface="Roboto Condensed Italics"/>
              </a:rPr>
              <a:t>của</a:t>
            </a:r>
            <a:r>
              <a:rPr lang="en-US" sz="5372" dirty="0">
                <a:solidFill>
                  <a:srgbClr val="394D57"/>
                </a:solidFill>
                <a:latin typeface="Roboto Condensed Italics"/>
              </a:rPr>
              <a:t> con </a:t>
            </a:r>
            <a:r>
              <a:rPr lang="en-US" sz="5372" dirty="0" err="1">
                <a:solidFill>
                  <a:srgbClr val="394D57"/>
                </a:solidFill>
                <a:latin typeface="Roboto Condensed Italics"/>
              </a:rPr>
              <a:t>người</a:t>
            </a:r>
            <a:r>
              <a:rPr lang="en-US" sz="5372" dirty="0">
                <a:solidFill>
                  <a:srgbClr val="394D57"/>
                </a:solidFill>
                <a:latin typeface="Roboto Condensed Italics"/>
              </a:rPr>
              <a:t> </a:t>
            </a:r>
            <a:r>
              <a:rPr lang="en-US" sz="5372" dirty="0" err="1">
                <a:solidFill>
                  <a:srgbClr val="394D57"/>
                </a:solidFill>
                <a:latin typeface="Roboto Condensed Italics"/>
              </a:rPr>
              <a:t>thông</a:t>
            </a:r>
            <a:r>
              <a:rPr lang="en-US" sz="5372" dirty="0">
                <a:solidFill>
                  <a:srgbClr val="394D57"/>
                </a:solidFill>
                <a:latin typeface="Roboto Condensed Italics"/>
              </a:rPr>
              <a:t> qua </a:t>
            </a:r>
            <a:r>
              <a:rPr lang="en-US" sz="5372" dirty="0" err="1">
                <a:solidFill>
                  <a:srgbClr val="394D57"/>
                </a:solidFill>
                <a:latin typeface="Roboto Condensed Italics"/>
              </a:rPr>
              <a:t>các</a:t>
            </a:r>
            <a:r>
              <a:rPr lang="en-US" sz="5372" dirty="0">
                <a:solidFill>
                  <a:srgbClr val="394D57"/>
                </a:solidFill>
                <a:latin typeface="Roboto Condensed Italics"/>
              </a:rPr>
              <a:t> </a:t>
            </a:r>
            <a:r>
              <a:rPr lang="en-US" sz="5372" dirty="0" err="1">
                <a:solidFill>
                  <a:srgbClr val="394D57"/>
                </a:solidFill>
                <a:latin typeface="Roboto Condensed Italics"/>
              </a:rPr>
              <a:t>nhân</a:t>
            </a:r>
            <a:r>
              <a:rPr lang="en-US" sz="5372" dirty="0">
                <a:solidFill>
                  <a:srgbClr val="394D57"/>
                </a:solidFill>
                <a:latin typeface="Roboto Condensed Italics"/>
              </a:rPr>
              <a:t> </a:t>
            </a:r>
            <a:r>
              <a:rPr lang="en-US" sz="5372" dirty="0" err="1">
                <a:solidFill>
                  <a:srgbClr val="394D57"/>
                </a:solidFill>
                <a:latin typeface="Roboto Condensed Italics"/>
              </a:rPr>
              <a:t>vật</a:t>
            </a:r>
            <a:r>
              <a:rPr lang="en-US" sz="5372" dirty="0">
                <a:solidFill>
                  <a:srgbClr val="394D57"/>
                </a:solidFill>
                <a:latin typeface="Roboto Condensed Italics"/>
              </a:rPr>
              <a:t>: Vũ </a:t>
            </a:r>
            <a:r>
              <a:rPr lang="en-US" sz="5372" dirty="0" err="1">
                <a:solidFill>
                  <a:srgbClr val="394D57"/>
                </a:solidFill>
                <a:latin typeface="Roboto Condensed Italics"/>
              </a:rPr>
              <a:t>Nương</a:t>
            </a:r>
            <a:r>
              <a:rPr lang="en-US" sz="5372" dirty="0">
                <a:solidFill>
                  <a:srgbClr val="394D57"/>
                </a:solidFill>
                <a:latin typeface="Roboto Condensed Italics"/>
              </a:rPr>
              <a:t>, </a:t>
            </a:r>
            <a:r>
              <a:rPr lang="en-US" sz="5372" dirty="0" err="1">
                <a:solidFill>
                  <a:srgbClr val="394D57"/>
                </a:solidFill>
                <a:latin typeface="Roboto Condensed Italics"/>
              </a:rPr>
              <a:t>Trương</a:t>
            </a:r>
            <a:r>
              <a:rPr lang="en-US" sz="5372" dirty="0">
                <a:solidFill>
                  <a:srgbClr val="394D57"/>
                </a:solidFill>
                <a:latin typeface="Roboto Condensed Italics"/>
              </a:rPr>
              <a:t> Sinh, </a:t>
            </a:r>
            <a:r>
              <a:rPr lang="en-US" sz="5372" dirty="0" err="1">
                <a:solidFill>
                  <a:srgbClr val="394D57"/>
                </a:solidFill>
                <a:latin typeface="Roboto Condensed Italics"/>
              </a:rPr>
              <a:t>bé</a:t>
            </a:r>
            <a:r>
              <a:rPr lang="en-US" sz="5372" dirty="0">
                <a:solidFill>
                  <a:srgbClr val="394D57"/>
                </a:solidFill>
                <a:latin typeface="Roboto Condensed Italics"/>
              </a:rPr>
              <a:t> </a:t>
            </a:r>
            <a:r>
              <a:rPr lang="en-US" sz="5372" dirty="0" err="1">
                <a:solidFill>
                  <a:srgbClr val="394D57"/>
                </a:solidFill>
                <a:latin typeface="Roboto Condensed Italics"/>
              </a:rPr>
              <a:t>Đản</a:t>
            </a:r>
            <a:r>
              <a:rPr lang="en-US" sz="5372" dirty="0">
                <a:solidFill>
                  <a:srgbClr val="394D57"/>
                </a:solidFill>
                <a:latin typeface="Roboto Condensed Italics"/>
              </a:rPr>
              <a:t>.</a:t>
            </a:r>
          </a:p>
          <a:p>
            <a:pPr algn="just">
              <a:lnSpc>
                <a:spcPts val="7521"/>
              </a:lnSpc>
            </a:pPr>
            <a:endParaRPr lang="en-US" sz="5372" dirty="0">
              <a:solidFill>
                <a:srgbClr val="394D57"/>
              </a:solidFill>
              <a:latin typeface="Roboto Condensed Italics"/>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0615447" y="1676313"/>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0" y="3239105"/>
            <a:ext cx="18288000" cy="5120640"/>
          </a:xfrm>
          <a:custGeom>
            <a:avLst/>
            <a:gdLst/>
            <a:ahLst/>
            <a:cxnLst/>
            <a:rect l="l" t="t" r="r" b="b"/>
            <a:pathLst>
              <a:path w="18288000" h="5120640">
                <a:moveTo>
                  <a:pt x="0" y="0"/>
                </a:moveTo>
                <a:lnTo>
                  <a:pt x="18288000" y="0"/>
                </a:lnTo>
                <a:lnTo>
                  <a:pt x="18288000" y="5120640"/>
                </a:lnTo>
                <a:lnTo>
                  <a:pt x="0" y="5120640"/>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856674" y="485687"/>
            <a:ext cx="14430107" cy="2112010"/>
          </a:xfrm>
          <a:prstGeom prst="rect">
            <a:avLst/>
          </a:prstGeom>
        </p:spPr>
        <p:txBody>
          <a:bodyPr lIns="0" tIns="0" rIns="0" bIns="0" rtlCol="0" anchor="t">
            <a:spAutoFit/>
          </a:bodyPr>
          <a:lstStyle/>
          <a:p>
            <a:pPr algn="l">
              <a:lnSpc>
                <a:spcPts val="8539"/>
              </a:lnSpc>
            </a:pPr>
            <a:r>
              <a:rPr lang="en-US" sz="6099">
                <a:solidFill>
                  <a:srgbClr val="8E5F56"/>
                </a:solidFill>
                <a:latin typeface="Fraunces Bold"/>
              </a:rPr>
              <a:t>3. KHÁM PHÁ VĂN BẢN</a:t>
            </a:r>
          </a:p>
          <a:p>
            <a:pPr algn="ctr">
              <a:lnSpc>
                <a:spcPts val="8539"/>
              </a:lnSpc>
            </a:pPr>
            <a:endParaRPr lang="en-US" sz="6099">
              <a:solidFill>
                <a:srgbClr val="8E5F56"/>
              </a:solidFill>
              <a:latin typeface="Fraunces Bold"/>
            </a:endParaRPr>
          </a:p>
        </p:txBody>
      </p:sp>
      <p:sp>
        <p:nvSpPr>
          <p:cNvPr id="6" name="TextBox 6"/>
          <p:cNvSpPr txBox="1"/>
          <p:nvPr/>
        </p:nvSpPr>
        <p:spPr>
          <a:xfrm>
            <a:off x="856674" y="1552488"/>
            <a:ext cx="12416424" cy="1045209"/>
          </a:xfrm>
          <a:prstGeom prst="rect">
            <a:avLst/>
          </a:prstGeom>
        </p:spPr>
        <p:txBody>
          <a:bodyPr lIns="0" tIns="0" rIns="0" bIns="0" rtlCol="0" anchor="t">
            <a:spAutoFit/>
          </a:bodyPr>
          <a:lstStyle/>
          <a:p>
            <a:pPr algn="l">
              <a:lnSpc>
                <a:spcPts val="8540"/>
              </a:lnSpc>
            </a:pPr>
            <a:r>
              <a:rPr lang="en-US" sz="6100">
                <a:solidFill>
                  <a:srgbClr val="701D18"/>
                </a:solidFill>
                <a:latin typeface="#9Slide07 SVNUT Triumph Press"/>
              </a:rPr>
              <a:t>3.2 Đọc hiểu văn bản</a:t>
            </a:r>
          </a:p>
        </p:txBody>
      </p:sp>
      <p:sp>
        <p:nvSpPr>
          <p:cNvPr id="7" name="TextBox 7"/>
          <p:cNvSpPr txBox="1"/>
          <p:nvPr/>
        </p:nvSpPr>
        <p:spPr>
          <a:xfrm>
            <a:off x="1028700" y="4233514"/>
            <a:ext cx="2479458" cy="3007995"/>
          </a:xfrm>
          <a:prstGeom prst="rect">
            <a:avLst/>
          </a:prstGeom>
        </p:spPr>
        <p:txBody>
          <a:bodyPr lIns="0" tIns="0" rIns="0" bIns="0" rtlCol="0" anchor="t">
            <a:spAutoFit/>
          </a:bodyPr>
          <a:lstStyle/>
          <a:p>
            <a:pPr algn="ctr">
              <a:lnSpc>
                <a:spcPts val="7979"/>
              </a:lnSpc>
            </a:pPr>
            <a:r>
              <a:rPr lang="en-US" sz="5699">
                <a:solidFill>
                  <a:srgbClr val="DFE5E1"/>
                </a:solidFill>
                <a:latin typeface="Roboto Condensed Bold"/>
              </a:rPr>
              <a:t>a. Cốt truyện, ngôi kể</a:t>
            </a:r>
          </a:p>
        </p:txBody>
      </p:sp>
      <p:sp>
        <p:nvSpPr>
          <p:cNvPr id="8" name="TextBox 8"/>
          <p:cNvSpPr txBox="1"/>
          <p:nvPr/>
        </p:nvSpPr>
        <p:spPr>
          <a:xfrm>
            <a:off x="5604845" y="4738340"/>
            <a:ext cx="2276815" cy="1998345"/>
          </a:xfrm>
          <a:prstGeom prst="rect">
            <a:avLst/>
          </a:prstGeom>
        </p:spPr>
        <p:txBody>
          <a:bodyPr lIns="0" tIns="0" rIns="0" bIns="0" rtlCol="0" anchor="t">
            <a:spAutoFit/>
          </a:bodyPr>
          <a:lstStyle/>
          <a:p>
            <a:pPr algn="ctr">
              <a:lnSpc>
                <a:spcPts val="7980"/>
              </a:lnSpc>
            </a:pPr>
            <a:r>
              <a:rPr lang="en-US" sz="5700">
                <a:solidFill>
                  <a:srgbClr val="4F2C33"/>
                </a:solidFill>
                <a:latin typeface="Roboto Condensed Bold"/>
              </a:rPr>
              <a:t>b. Nhân vật</a:t>
            </a:r>
          </a:p>
        </p:txBody>
      </p:sp>
      <p:sp>
        <p:nvSpPr>
          <p:cNvPr id="9" name="TextBox 9"/>
          <p:cNvSpPr txBox="1"/>
          <p:nvPr/>
        </p:nvSpPr>
        <p:spPr>
          <a:xfrm>
            <a:off x="9144000" y="4233515"/>
            <a:ext cx="4587204" cy="3007995"/>
          </a:xfrm>
          <a:prstGeom prst="rect">
            <a:avLst/>
          </a:prstGeom>
        </p:spPr>
        <p:txBody>
          <a:bodyPr lIns="0" tIns="0" rIns="0" bIns="0" rtlCol="0" anchor="t">
            <a:spAutoFit/>
          </a:bodyPr>
          <a:lstStyle/>
          <a:p>
            <a:pPr algn="ctr">
              <a:lnSpc>
                <a:spcPts val="7980"/>
              </a:lnSpc>
            </a:pPr>
            <a:r>
              <a:rPr lang="en-US" sz="5700">
                <a:solidFill>
                  <a:srgbClr val="DFE5E1"/>
                </a:solidFill>
                <a:latin typeface="Roboto Condensed Bold"/>
              </a:rPr>
              <a:t>c. Chi tiết </a:t>
            </a:r>
          </a:p>
          <a:p>
            <a:pPr algn="ctr">
              <a:lnSpc>
                <a:spcPts val="7980"/>
              </a:lnSpc>
            </a:pPr>
            <a:r>
              <a:rPr lang="en-US" sz="5700">
                <a:solidFill>
                  <a:srgbClr val="DFE5E1"/>
                </a:solidFill>
                <a:latin typeface="Roboto Condensed Bold"/>
              </a:rPr>
              <a:t>kì ảo, </a:t>
            </a:r>
          </a:p>
          <a:p>
            <a:pPr algn="ctr">
              <a:lnSpc>
                <a:spcPts val="7980"/>
              </a:lnSpc>
            </a:pPr>
            <a:r>
              <a:rPr lang="en-US" sz="5700">
                <a:solidFill>
                  <a:srgbClr val="DFE5E1"/>
                </a:solidFill>
                <a:latin typeface="Roboto Condensed Bold"/>
              </a:rPr>
              <a:t>lời bình</a:t>
            </a:r>
          </a:p>
        </p:txBody>
      </p:sp>
      <p:sp>
        <p:nvSpPr>
          <p:cNvPr id="10" name="TextBox 10"/>
          <p:cNvSpPr txBox="1"/>
          <p:nvPr/>
        </p:nvSpPr>
        <p:spPr>
          <a:xfrm>
            <a:off x="14273047" y="4738340"/>
            <a:ext cx="3306328" cy="1998345"/>
          </a:xfrm>
          <a:prstGeom prst="rect">
            <a:avLst/>
          </a:prstGeom>
        </p:spPr>
        <p:txBody>
          <a:bodyPr lIns="0" tIns="0" rIns="0" bIns="0" rtlCol="0" anchor="t">
            <a:spAutoFit/>
          </a:bodyPr>
          <a:lstStyle/>
          <a:p>
            <a:pPr algn="ctr">
              <a:lnSpc>
                <a:spcPts val="7980"/>
              </a:lnSpc>
            </a:pPr>
            <a:r>
              <a:rPr lang="en-US" sz="5700">
                <a:solidFill>
                  <a:srgbClr val="DFE5E1"/>
                </a:solidFill>
                <a:latin typeface="Roboto Condensed Bold"/>
              </a:rPr>
              <a:t>d. Chủ đề, bài học</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628065" y="3104343"/>
            <a:ext cx="15949785" cy="7546710"/>
          </a:xfrm>
          <a:custGeom>
            <a:avLst/>
            <a:gdLst/>
            <a:ahLst/>
            <a:cxnLst/>
            <a:rect l="l" t="t" r="r" b="b"/>
            <a:pathLst>
              <a:path w="15949785" h="7546710">
                <a:moveTo>
                  <a:pt x="0" y="0"/>
                </a:moveTo>
                <a:lnTo>
                  <a:pt x="15949785" y="0"/>
                </a:lnTo>
                <a:lnTo>
                  <a:pt x="15949785" y="7546710"/>
                </a:lnTo>
                <a:lnTo>
                  <a:pt x="0" y="7546710"/>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310231" y="1463129"/>
            <a:ext cx="11551994" cy="4927022"/>
            <a:chOff x="0" y="0"/>
            <a:chExt cx="3181644" cy="1356998"/>
          </a:xfrm>
        </p:grpSpPr>
        <p:sp>
          <p:nvSpPr>
            <p:cNvPr id="5" name="Freeform 5"/>
            <p:cNvSpPr/>
            <p:nvPr/>
          </p:nvSpPr>
          <p:spPr>
            <a:xfrm>
              <a:off x="0" y="0"/>
              <a:ext cx="3181644" cy="1356998"/>
            </a:xfrm>
            <a:custGeom>
              <a:avLst/>
              <a:gdLst/>
              <a:ahLst/>
              <a:cxnLst/>
              <a:rect l="l" t="t" r="r" b="b"/>
              <a:pathLst>
                <a:path w="3181644" h="1356998">
                  <a:moveTo>
                    <a:pt x="34179" y="0"/>
                  </a:moveTo>
                  <a:lnTo>
                    <a:pt x="3147465" y="0"/>
                  </a:lnTo>
                  <a:cubicBezTo>
                    <a:pt x="3166341" y="0"/>
                    <a:pt x="3181644" y="15303"/>
                    <a:pt x="3181644" y="34179"/>
                  </a:cubicBezTo>
                  <a:lnTo>
                    <a:pt x="3181644" y="1322819"/>
                  </a:lnTo>
                  <a:cubicBezTo>
                    <a:pt x="3181644" y="1331884"/>
                    <a:pt x="3178043" y="1340577"/>
                    <a:pt x="3171633" y="1346987"/>
                  </a:cubicBezTo>
                  <a:cubicBezTo>
                    <a:pt x="3165223" y="1353397"/>
                    <a:pt x="3156530" y="1356998"/>
                    <a:pt x="3147465" y="1356998"/>
                  </a:cubicBezTo>
                  <a:lnTo>
                    <a:pt x="34179" y="1356998"/>
                  </a:lnTo>
                  <a:cubicBezTo>
                    <a:pt x="25114" y="1356998"/>
                    <a:pt x="16421" y="1353397"/>
                    <a:pt x="10011" y="1346987"/>
                  </a:cubicBezTo>
                  <a:cubicBezTo>
                    <a:pt x="3601" y="1340577"/>
                    <a:pt x="0" y="1331884"/>
                    <a:pt x="0" y="1322819"/>
                  </a:cubicBezTo>
                  <a:lnTo>
                    <a:pt x="0" y="34179"/>
                  </a:lnTo>
                  <a:cubicBezTo>
                    <a:pt x="0" y="25114"/>
                    <a:pt x="3601" y="16421"/>
                    <a:pt x="10011" y="10011"/>
                  </a:cubicBezTo>
                  <a:cubicBezTo>
                    <a:pt x="16421" y="3601"/>
                    <a:pt x="25114" y="0"/>
                    <a:pt x="34179" y="0"/>
                  </a:cubicBezTo>
                  <a:close/>
                </a:path>
              </a:pathLst>
            </a:custGeom>
            <a:solidFill>
              <a:srgbClr val="FFFDF5"/>
            </a:solidFill>
          </p:spPr>
          <p:txBody>
            <a:bodyPr/>
            <a:lstStyle/>
            <a:p>
              <a:endParaRPr lang="en-US"/>
            </a:p>
          </p:txBody>
        </p:sp>
        <p:sp>
          <p:nvSpPr>
            <p:cNvPr id="6" name="TextBox 6"/>
            <p:cNvSpPr txBox="1"/>
            <p:nvPr/>
          </p:nvSpPr>
          <p:spPr>
            <a:xfrm>
              <a:off x="0" y="-66675"/>
              <a:ext cx="3181644" cy="1423673"/>
            </a:xfrm>
            <a:prstGeom prst="rect">
              <a:avLst/>
            </a:prstGeom>
          </p:spPr>
          <p:txBody>
            <a:bodyPr lIns="177800" tIns="177800" rIns="177800" bIns="177800" rtlCol="0" anchor="ctr"/>
            <a:lstStyle/>
            <a:p>
              <a:pPr marL="798831" lvl="1" indent="-399416" algn="just">
                <a:lnSpc>
                  <a:spcPts val="5180"/>
                </a:lnSpc>
                <a:buFont typeface="Arial"/>
                <a:buChar char="•"/>
              </a:pPr>
              <a:r>
                <a:rPr lang="en-US" sz="3700">
                  <a:solidFill>
                    <a:srgbClr val="000000"/>
                  </a:solidFill>
                  <a:latin typeface="Roboto Condensed"/>
                </a:rPr>
                <a:t>Nhóm 3 báo cáo hoạt động đã tìm hiểu ở nhà về nhân vật Vũ Nương </a:t>
              </a:r>
            </a:p>
            <a:p>
              <a:pPr marL="798831" lvl="1" indent="-399416" algn="just">
                <a:lnSpc>
                  <a:spcPts val="5180"/>
                </a:lnSpc>
                <a:buFont typeface="Arial"/>
                <a:buChar char="•"/>
              </a:pPr>
              <a:r>
                <a:rPr lang="en-US" sz="3700">
                  <a:solidFill>
                    <a:srgbClr val="000000"/>
                  </a:solidFill>
                  <a:latin typeface="Roboto Condensed"/>
                </a:rPr>
                <a:t>Các nhóm khác lắng nghe, nhận xét hoặc đặt câu hỏi cho nhóm bạn sau khi nhóm bạn báo cáo xong</a:t>
              </a:r>
            </a:p>
            <a:p>
              <a:pPr marL="798831" lvl="1" indent="-399416" algn="just">
                <a:lnSpc>
                  <a:spcPts val="5180"/>
                </a:lnSpc>
                <a:buFont typeface="Arial"/>
                <a:buChar char="•"/>
              </a:pPr>
              <a:r>
                <a:rPr lang="en-US" sz="3700">
                  <a:solidFill>
                    <a:srgbClr val="000000"/>
                  </a:solidFill>
                  <a:latin typeface="Roboto Condensed"/>
                </a:rPr>
                <a:t>Thời gian trình bày: 4 phút</a:t>
              </a:r>
            </a:p>
            <a:p>
              <a:pPr marL="798831" lvl="1" indent="-399416" algn="just">
                <a:lnSpc>
                  <a:spcPts val="5180"/>
                </a:lnSpc>
                <a:buFont typeface="Arial"/>
                <a:buChar char="•"/>
              </a:pPr>
              <a:r>
                <a:rPr lang="en-US" sz="3700">
                  <a:solidFill>
                    <a:srgbClr val="000000"/>
                  </a:solidFill>
                  <a:latin typeface="Roboto Condensed"/>
                </a:rPr>
                <a:t>Tổng thời gian nhận xét / đặt câu hỏi cho nhóm báo cáo: 4 phút</a:t>
              </a:r>
            </a:p>
          </p:txBody>
        </p:sp>
      </p:grpSp>
      <p:sp>
        <p:nvSpPr>
          <p:cNvPr id="7" name="Freeform 7"/>
          <p:cNvSpPr/>
          <p:nvPr/>
        </p:nvSpPr>
        <p:spPr>
          <a:xfrm>
            <a:off x="11183866" y="-2320765"/>
            <a:ext cx="6972114" cy="12386628"/>
          </a:xfrm>
          <a:custGeom>
            <a:avLst/>
            <a:gdLst/>
            <a:ahLst/>
            <a:cxnLst/>
            <a:rect l="l" t="t" r="r" b="b"/>
            <a:pathLst>
              <a:path w="6972114" h="12386628">
                <a:moveTo>
                  <a:pt x="0" y="0"/>
                </a:moveTo>
                <a:lnTo>
                  <a:pt x="6972114" y="0"/>
                </a:lnTo>
                <a:lnTo>
                  <a:pt x="6972114" y="12386628"/>
                </a:lnTo>
                <a:lnTo>
                  <a:pt x="0" y="12386628"/>
                </a:lnTo>
                <a:lnTo>
                  <a:pt x="0" y="0"/>
                </a:lnTo>
                <a:close/>
              </a:path>
            </a:pathLst>
          </a:custGeom>
          <a:blipFill>
            <a:blip r:embed="rId4"/>
            <a:stretch>
              <a:fillRect/>
            </a:stretch>
          </a:blipFill>
        </p:spPr>
        <p:txBody>
          <a:bodyPr/>
          <a:lstStyle/>
          <a:p>
            <a:endParaRPr lang="en-US"/>
          </a:p>
        </p:txBody>
      </p:sp>
      <p:sp>
        <p:nvSpPr>
          <p:cNvPr id="8" name="Freeform 8"/>
          <p:cNvSpPr/>
          <p:nvPr/>
        </p:nvSpPr>
        <p:spPr>
          <a:xfrm>
            <a:off x="13733907" y="7731680"/>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5"/>
            <a:stretch>
              <a:fillRect/>
            </a:stretch>
          </a:blipFill>
        </p:spPr>
        <p:txBody>
          <a:bodyPr/>
          <a:lstStyle/>
          <a:p>
            <a:endParaRPr lang="en-US"/>
          </a:p>
        </p:txBody>
      </p:sp>
      <p:sp>
        <p:nvSpPr>
          <p:cNvPr id="9" name="Freeform 9"/>
          <p:cNvSpPr/>
          <p:nvPr/>
        </p:nvSpPr>
        <p:spPr>
          <a:xfrm>
            <a:off x="12166045" y="7758342"/>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5"/>
            <a:stretch>
              <a:fillRect/>
            </a:stretch>
          </a:blipFill>
        </p:spPr>
        <p:txBody>
          <a:bodyPr/>
          <a:lstStyle/>
          <a:p>
            <a:endParaRPr lang="en-US"/>
          </a:p>
        </p:txBody>
      </p:sp>
      <p:sp>
        <p:nvSpPr>
          <p:cNvPr id="10" name="Freeform 10"/>
          <p:cNvSpPr/>
          <p:nvPr/>
        </p:nvSpPr>
        <p:spPr>
          <a:xfrm>
            <a:off x="13041789" y="6300928"/>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5"/>
            <a:stretch>
              <a:fillRect/>
            </a:stretch>
          </a:blipFill>
        </p:spPr>
        <p:txBody>
          <a:bodyPr/>
          <a:lstStyle/>
          <a:p>
            <a:endParaRPr lang="en-US"/>
          </a:p>
        </p:txBody>
      </p:sp>
      <p:sp>
        <p:nvSpPr>
          <p:cNvPr id="11" name="Freeform 11"/>
          <p:cNvSpPr/>
          <p:nvPr/>
        </p:nvSpPr>
        <p:spPr>
          <a:xfrm>
            <a:off x="17913039" y="5986692"/>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5"/>
            <a:stretch>
              <a:fillRect/>
            </a:stretch>
          </a:blipFill>
        </p:spPr>
        <p:txBody>
          <a:bodyPr/>
          <a:lstStyle/>
          <a:p>
            <a:endParaRPr lang="en-US"/>
          </a:p>
        </p:txBody>
      </p:sp>
      <p:sp>
        <p:nvSpPr>
          <p:cNvPr id="12" name="Freeform 12"/>
          <p:cNvSpPr/>
          <p:nvPr/>
        </p:nvSpPr>
        <p:spPr>
          <a:xfrm>
            <a:off x="13806664" y="5642417"/>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5"/>
            <a:stretch>
              <a:fillRect/>
            </a:stretch>
          </a:blipFill>
        </p:spPr>
        <p:txBody>
          <a:bodyPr/>
          <a:lstStyle/>
          <a:p>
            <a:endParaRPr lang="en-US"/>
          </a:p>
        </p:txBody>
      </p:sp>
      <p:sp>
        <p:nvSpPr>
          <p:cNvPr id="13" name="TextBox 13"/>
          <p:cNvSpPr txBox="1"/>
          <p:nvPr/>
        </p:nvSpPr>
        <p:spPr>
          <a:xfrm>
            <a:off x="571573" y="258615"/>
            <a:ext cx="9667457" cy="988695"/>
          </a:xfrm>
          <a:prstGeom prst="rect">
            <a:avLst/>
          </a:prstGeom>
        </p:spPr>
        <p:txBody>
          <a:bodyPr lIns="0" tIns="0" rIns="0" bIns="0" rtlCol="0" anchor="t">
            <a:spAutoFit/>
          </a:bodyPr>
          <a:lstStyle/>
          <a:p>
            <a:pPr algn="just">
              <a:lnSpc>
                <a:spcPts val="7980"/>
              </a:lnSpc>
            </a:pPr>
            <a:r>
              <a:rPr lang="en-US" sz="5700">
                <a:solidFill>
                  <a:srgbClr val="422C06"/>
                </a:solidFill>
                <a:latin typeface="Roboto Condensed Bold"/>
              </a:rPr>
              <a:t>b. Nhân vật </a:t>
            </a:r>
          </a:p>
        </p:txBody>
      </p:sp>
      <p:grpSp>
        <p:nvGrpSpPr>
          <p:cNvPr id="14" name="Group 14"/>
          <p:cNvGrpSpPr/>
          <p:nvPr/>
        </p:nvGrpSpPr>
        <p:grpSpPr>
          <a:xfrm>
            <a:off x="2971800" y="6605970"/>
            <a:ext cx="14717051" cy="3612572"/>
            <a:chOff x="0" y="0"/>
            <a:chExt cx="3907974" cy="994973"/>
          </a:xfrm>
        </p:grpSpPr>
        <p:sp>
          <p:nvSpPr>
            <p:cNvPr id="15" name="Freeform 15"/>
            <p:cNvSpPr/>
            <p:nvPr/>
          </p:nvSpPr>
          <p:spPr>
            <a:xfrm>
              <a:off x="0" y="0"/>
              <a:ext cx="3907974" cy="994973"/>
            </a:xfrm>
            <a:custGeom>
              <a:avLst/>
              <a:gdLst/>
              <a:ahLst/>
              <a:cxnLst/>
              <a:rect l="l" t="t" r="r" b="b"/>
              <a:pathLst>
                <a:path w="3907974" h="994973">
                  <a:moveTo>
                    <a:pt x="27827" y="0"/>
                  </a:moveTo>
                  <a:lnTo>
                    <a:pt x="3880148" y="0"/>
                  </a:lnTo>
                  <a:cubicBezTo>
                    <a:pt x="3895516" y="0"/>
                    <a:pt x="3907974" y="12458"/>
                    <a:pt x="3907974" y="27827"/>
                  </a:cubicBezTo>
                  <a:lnTo>
                    <a:pt x="3907974" y="967146"/>
                  </a:lnTo>
                  <a:cubicBezTo>
                    <a:pt x="3907974" y="982514"/>
                    <a:pt x="3895516" y="994973"/>
                    <a:pt x="3880148" y="994973"/>
                  </a:cubicBezTo>
                  <a:lnTo>
                    <a:pt x="27827" y="994973"/>
                  </a:lnTo>
                  <a:cubicBezTo>
                    <a:pt x="12458" y="994973"/>
                    <a:pt x="0" y="982514"/>
                    <a:pt x="0" y="967146"/>
                  </a:cubicBezTo>
                  <a:lnTo>
                    <a:pt x="0" y="27827"/>
                  </a:lnTo>
                  <a:cubicBezTo>
                    <a:pt x="0" y="12458"/>
                    <a:pt x="12458" y="0"/>
                    <a:pt x="27827" y="0"/>
                  </a:cubicBezTo>
                  <a:close/>
                </a:path>
              </a:pathLst>
            </a:custGeom>
            <a:solidFill>
              <a:srgbClr val="FFFDF5"/>
            </a:solidFill>
          </p:spPr>
          <p:txBody>
            <a:bodyPr/>
            <a:lstStyle/>
            <a:p>
              <a:endParaRPr lang="en-US"/>
            </a:p>
          </p:txBody>
        </p:sp>
        <p:sp>
          <p:nvSpPr>
            <p:cNvPr id="16" name="TextBox 16"/>
            <p:cNvSpPr txBox="1"/>
            <p:nvPr/>
          </p:nvSpPr>
          <p:spPr>
            <a:xfrm>
              <a:off x="0" y="-66675"/>
              <a:ext cx="3907974" cy="1061648"/>
            </a:xfrm>
            <a:prstGeom prst="rect">
              <a:avLst/>
            </a:prstGeom>
          </p:spPr>
          <p:txBody>
            <a:bodyPr lIns="177800" tIns="177800" rIns="177800" bIns="177800" rtlCol="0" anchor="ctr"/>
            <a:lstStyle/>
            <a:p>
              <a:pPr algn="just">
                <a:lnSpc>
                  <a:spcPts val="5180"/>
                </a:lnSpc>
              </a:pPr>
              <a:r>
                <a:rPr lang="en-US" sz="3700">
                  <a:solidFill>
                    <a:srgbClr val="000000"/>
                  </a:solidFill>
                  <a:latin typeface="Roboto Condensed"/>
                </a:rPr>
                <a:t>(?) Ở phần đầu truyện, Vũ Nương được giới thiệu với đặc điểm nổi bật là gì?</a:t>
              </a:r>
            </a:p>
            <a:p>
              <a:pPr algn="just">
                <a:lnSpc>
                  <a:spcPts val="5180"/>
                </a:lnSpc>
              </a:pPr>
              <a:r>
                <a:rPr lang="en-US" sz="3700">
                  <a:solidFill>
                    <a:srgbClr val="000000"/>
                  </a:solidFill>
                  <a:latin typeface="Roboto Condensed"/>
                </a:rPr>
                <a:t>(?) Em có cảm nhận gì về tính cách của Vũ Nương? Lấy bằng chứng trong văn bản làm sáng tỏ.</a:t>
              </a:r>
            </a:p>
            <a:p>
              <a:pPr algn="just">
                <a:lnSpc>
                  <a:spcPts val="5180"/>
                </a:lnSpc>
              </a:pPr>
              <a:r>
                <a:rPr lang="en-US" sz="3700">
                  <a:solidFill>
                    <a:srgbClr val="000000"/>
                  </a:solidFill>
                  <a:latin typeface="Roboto Condensed"/>
                </a:rPr>
                <a:t>(?) Số phận của Vũ Nương như thế nào? Nguyên nhân nào dẫn tới bi kịch của Vũ Nương?</a:t>
              </a:r>
            </a:p>
          </p:txBody>
        </p:sp>
      </p:grpSp>
      <p:sp>
        <p:nvSpPr>
          <p:cNvPr id="17" name="TextBox 17"/>
          <p:cNvSpPr txBox="1"/>
          <p:nvPr/>
        </p:nvSpPr>
        <p:spPr>
          <a:xfrm>
            <a:off x="5002467" y="268140"/>
            <a:ext cx="9667457" cy="979170"/>
          </a:xfrm>
          <a:prstGeom prst="rect">
            <a:avLst/>
          </a:prstGeom>
        </p:spPr>
        <p:txBody>
          <a:bodyPr lIns="0" tIns="0" rIns="0" bIns="0" rtlCol="0" anchor="t">
            <a:spAutoFit/>
          </a:bodyPr>
          <a:lstStyle/>
          <a:p>
            <a:pPr algn="just">
              <a:lnSpc>
                <a:spcPts val="7980"/>
              </a:lnSpc>
            </a:pPr>
            <a:r>
              <a:rPr lang="en-US" sz="5700">
                <a:solidFill>
                  <a:srgbClr val="C45B52"/>
                </a:solidFill>
                <a:latin typeface="#9Slide07 SVNUT Triumph Press"/>
              </a:rPr>
              <a:t>Vũ Nương</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4645063" y="2820134"/>
            <a:ext cx="8850369" cy="1431325"/>
            <a:chOff x="0" y="0"/>
            <a:chExt cx="2437564" cy="394215"/>
          </a:xfrm>
        </p:grpSpPr>
        <p:sp>
          <p:nvSpPr>
            <p:cNvPr id="4" name="Freeform 4"/>
            <p:cNvSpPr/>
            <p:nvPr/>
          </p:nvSpPr>
          <p:spPr>
            <a:xfrm>
              <a:off x="0" y="0"/>
              <a:ext cx="2437564" cy="394215"/>
            </a:xfrm>
            <a:custGeom>
              <a:avLst/>
              <a:gdLst/>
              <a:ahLst/>
              <a:cxnLst/>
              <a:rect l="l" t="t" r="r" b="b"/>
              <a:pathLst>
                <a:path w="2437564" h="394215">
                  <a:moveTo>
                    <a:pt x="44613" y="0"/>
                  </a:moveTo>
                  <a:lnTo>
                    <a:pt x="2392951" y="0"/>
                  </a:lnTo>
                  <a:cubicBezTo>
                    <a:pt x="2417590" y="0"/>
                    <a:pt x="2437564" y="19974"/>
                    <a:pt x="2437564" y="44613"/>
                  </a:cubicBezTo>
                  <a:lnTo>
                    <a:pt x="2437564" y="349602"/>
                  </a:lnTo>
                  <a:cubicBezTo>
                    <a:pt x="2437564" y="361434"/>
                    <a:pt x="2432864" y="372782"/>
                    <a:pt x="2424497" y="381148"/>
                  </a:cubicBezTo>
                  <a:cubicBezTo>
                    <a:pt x="2416131" y="389514"/>
                    <a:pt x="2404783" y="394215"/>
                    <a:pt x="2392951" y="394215"/>
                  </a:cubicBezTo>
                  <a:lnTo>
                    <a:pt x="44613" y="394215"/>
                  </a:lnTo>
                  <a:cubicBezTo>
                    <a:pt x="32781" y="394215"/>
                    <a:pt x="21433" y="389514"/>
                    <a:pt x="13067" y="381148"/>
                  </a:cubicBezTo>
                  <a:cubicBezTo>
                    <a:pt x="4700" y="372782"/>
                    <a:pt x="0" y="361434"/>
                    <a:pt x="0" y="349602"/>
                  </a:cubicBezTo>
                  <a:lnTo>
                    <a:pt x="0" y="44613"/>
                  </a:lnTo>
                  <a:cubicBezTo>
                    <a:pt x="0" y="32781"/>
                    <a:pt x="4700" y="21433"/>
                    <a:pt x="13067" y="13067"/>
                  </a:cubicBezTo>
                  <a:cubicBezTo>
                    <a:pt x="21433" y="4700"/>
                    <a:pt x="32781" y="0"/>
                    <a:pt x="44613" y="0"/>
                  </a:cubicBezTo>
                  <a:close/>
                </a:path>
              </a:pathLst>
            </a:custGeom>
            <a:solidFill>
              <a:srgbClr val="8E5F56"/>
            </a:solidFill>
          </p:spPr>
          <p:txBody>
            <a:bodyPr/>
            <a:lstStyle/>
            <a:p>
              <a:endParaRPr lang="en-US"/>
            </a:p>
          </p:txBody>
        </p:sp>
        <p:sp>
          <p:nvSpPr>
            <p:cNvPr id="5" name="TextBox 5"/>
            <p:cNvSpPr txBox="1"/>
            <p:nvPr/>
          </p:nvSpPr>
          <p:spPr>
            <a:xfrm>
              <a:off x="0" y="0"/>
              <a:ext cx="2437564" cy="394215"/>
            </a:xfrm>
            <a:prstGeom prst="rect">
              <a:avLst/>
            </a:prstGeom>
          </p:spPr>
          <p:txBody>
            <a:bodyPr lIns="50800" tIns="50800" rIns="50800" bIns="50800" rtlCol="0" anchor="ctr"/>
            <a:lstStyle/>
            <a:p>
              <a:pPr algn="ctr">
                <a:lnSpc>
                  <a:spcPts val="2310"/>
                </a:lnSpc>
              </a:pPr>
              <a:endParaRPr/>
            </a:p>
          </p:txBody>
        </p:sp>
      </p:grpSp>
      <p:grpSp>
        <p:nvGrpSpPr>
          <p:cNvPr id="6" name="Group 6"/>
          <p:cNvGrpSpPr/>
          <p:nvPr/>
        </p:nvGrpSpPr>
        <p:grpSpPr>
          <a:xfrm>
            <a:off x="248510" y="4504220"/>
            <a:ext cx="3903733" cy="4730616"/>
            <a:chOff x="0" y="0"/>
            <a:chExt cx="1075164" cy="1302904"/>
          </a:xfrm>
        </p:grpSpPr>
        <p:sp>
          <p:nvSpPr>
            <p:cNvPr id="7" name="Freeform 7"/>
            <p:cNvSpPr/>
            <p:nvPr/>
          </p:nvSpPr>
          <p:spPr>
            <a:xfrm>
              <a:off x="0" y="0"/>
              <a:ext cx="1075164" cy="1302904"/>
            </a:xfrm>
            <a:custGeom>
              <a:avLst/>
              <a:gdLst/>
              <a:ahLst/>
              <a:cxnLst/>
              <a:rect l="l" t="t" r="r" b="b"/>
              <a:pathLst>
                <a:path w="1075164" h="1302904">
                  <a:moveTo>
                    <a:pt x="101144" y="0"/>
                  </a:moveTo>
                  <a:lnTo>
                    <a:pt x="974020" y="0"/>
                  </a:lnTo>
                  <a:cubicBezTo>
                    <a:pt x="1029880" y="0"/>
                    <a:pt x="1075164" y="45284"/>
                    <a:pt x="1075164" y="101144"/>
                  </a:cubicBezTo>
                  <a:lnTo>
                    <a:pt x="1075164" y="1201760"/>
                  </a:lnTo>
                  <a:cubicBezTo>
                    <a:pt x="1075164" y="1257620"/>
                    <a:pt x="1029880" y="1302904"/>
                    <a:pt x="974020" y="1302904"/>
                  </a:cubicBezTo>
                  <a:lnTo>
                    <a:pt x="101144" y="1302904"/>
                  </a:lnTo>
                  <a:cubicBezTo>
                    <a:pt x="45284" y="1302904"/>
                    <a:pt x="0" y="1257620"/>
                    <a:pt x="0" y="1201760"/>
                  </a:cubicBezTo>
                  <a:lnTo>
                    <a:pt x="0" y="101144"/>
                  </a:lnTo>
                  <a:cubicBezTo>
                    <a:pt x="0" y="45284"/>
                    <a:pt x="45284" y="0"/>
                    <a:pt x="101144" y="0"/>
                  </a:cubicBezTo>
                  <a:close/>
                </a:path>
              </a:pathLst>
            </a:custGeom>
            <a:solidFill>
              <a:srgbClr val="FFFDF5"/>
            </a:solidFill>
          </p:spPr>
          <p:txBody>
            <a:bodyPr/>
            <a:lstStyle/>
            <a:p>
              <a:endParaRPr lang="en-US"/>
            </a:p>
          </p:txBody>
        </p:sp>
        <p:sp>
          <p:nvSpPr>
            <p:cNvPr id="8" name="TextBox 8"/>
            <p:cNvSpPr txBox="1"/>
            <p:nvPr/>
          </p:nvSpPr>
          <p:spPr>
            <a:xfrm>
              <a:off x="0" y="0"/>
              <a:ext cx="1075164" cy="1302904"/>
            </a:xfrm>
            <a:prstGeom prst="rect">
              <a:avLst/>
            </a:prstGeom>
          </p:spPr>
          <p:txBody>
            <a:bodyPr lIns="50800" tIns="50800" rIns="50800" bIns="50800" rtlCol="0" anchor="ctr"/>
            <a:lstStyle/>
            <a:p>
              <a:pPr algn="ctr">
                <a:lnSpc>
                  <a:spcPts val="2310"/>
                </a:lnSpc>
              </a:pPr>
              <a:endParaRPr/>
            </a:p>
          </p:txBody>
        </p:sp>
      </p:grpSp>
      <p:grpSp>
        <p:nvGrpSpPr>
          <p:cNvPr id="9" name="Group 9"/>
          <p:cNvGrpSpPr/>
          <p:nvPr/>
        </p:nvGrpSpPr>
        <p:grpSpPr>
          <a:xfrm>
            <a:off x="4463567" y="4504220"/>
            <a:ext cx="4425185" cy="4730616"/>
            <a:chOff x="0" y="0"/>
            <a:chExt cx="1218782" cy="1302904"/>
          </a:xfrm>
        </p:grpSpPr>
        <p:sp>
          <p:nvSpPr>
            <p:cNvPr id="10" name="Freeform 10"/>
            <p:cNvSpPr/>
            <p:nvPr/>
          </p:nvSpPr>
          <p:spPr>
            <a:xfrm>
              <a:off x="0" y="0"/>
              <a:ext cx="1218782" cy="1302904"/>
            </a:xfrm>
            <a:custGeom>
              <a:avLst/>
              <a:gdLst/>
              <a:ahLst/>
              <a:cxnLst/>
              <a:rect l="l" t="t" r="r" b="b"/>
              <a:pathLst>
                <a:path w="1218782" h="1302904">
                  <a:moveTo>
                    <a:pt x="89225" y="0"/>
                  </a:moveTo>
                  <a:lnTo>
                    <a:pt x="1129557" y="0"/>
                  </a:lnTo>
                  <a:cubicBezTo>
                    <a:pt x="1153221" y="0"/>
                    <a:pt x="1175916" y="9400"/>
                    <a:pt x="1192649" y="26133"/>
                  </a:cubicBezTo>
                  <a:cubicBezTo>
                    <a:pt x="1209382" y="42866"/>
                    <a:pt x="1218782" y="65561"/>
                    <a:pt x="1218782" y="89225"/>
                  </a:cubicBezTo>
                  <a:lnTo>
                    <a:pt x="1218782" y="1213679"/>
                  </a:lnTo>
                  <a:cubicBezTo>
                    <a:pt x="1218782" y="1237343"/>
                    <a:pt x="1209382" y="1260037"/>
                    <a:pt x="1192649" y="1276770"/>
                  </a:cubicBezTo>
                  <a:cubicBezTo>
                    <a:pt x="1175916" y="1293503"/>
                    <a:pt x="1153221" y="1302904"/>
                    <a:pt x="1129557" y="1302904"/>
                  </a:cubicBezTo>
                  <a:lnTo>
                    <a:pt x="89225" y="1302904"/>
                  </a:lnTo>
                  <a:cubicBezTo>
                    <a:pt x="65561" y="1302904"/>
                    <a:pt x="42866" y="1293503"/>
                    <a:pt x="26133" y="1276770"/>
                  </a:cubicBezTo>
                  <a:cubicBezTo>
                    <a:pt x="9400" y="1260037"/>
                    <a:pt x="0" y="1237343"/>
                    <a:pt x="0" y="1213679"/>
                  </a:cubicBezTo>
                  <a:lnTo>
                    <a:pt x="0" y="89225"/>
                  </a:lnTo>
                  <a:cubicBezTo>
                    <a:pt x="0" y="65561"/>
                    <a:pt x="9400" y="42866"/>
                    <a:pt x="26133" y="26133"/>
                  </a:cubicBezTo>
                  <a:cubicBezTo>
                    <a:pt x="42866" y="9400"/>
                    <a:pt x="65561" y="0"/>
                    <a:pt x="89225" y="0"/>
                  </a:cubicBezTo>
                  <a:close/>
                </a:path>
              </a:pathLst>
            </a:custGeom>
            <a:solidFill>
              <a:srgbClr val="FFFDF5"/>
            </a:solidFill>
          </p:spPr>
          <p:txBody>
            <a:bodyPr/>
            <a:lstStyle/>
            <a:p>
              <a:endParaRPr lang="en-US"/>
            </a:p>
          </p:txBody>
        </p:sp>
        <p:sp>
          <p:nvSpPr>
            <p:cNvPr id="11" name="TextBox 11"/>
            <p:cNvSpPr txBox="1"/>
            <p:nvPr/>
          </p:nvSpPr>
          <p:spPr>
            <a:xfrm>
              <a:off x="0" y="0"/>
              <a:ext cx="1218782" cy="1302904"/>
            </a:xfrm>
            <a:prstGeom prst="rect">
              <a:avLst/>
            </a:prstGeom>
          </p:spPr>
          <p:txBody>
            <a:bodyPr lIns="50800" tIns="50800" rIns="50800" bIns="50800" rtlCol="0" anchor="ctr"/>
            <a:lstStyle/>
            <a:p>
              <a:pPr algn="ctr">
                <a:lnSpc>
                  <a:spcPts val="2310"/>
                </a:lnSpc>
              </a:pPr>
              <a:endParaRPr/>
            </a:p>
          </p:txBody>
        </p:sp>
      </p:grpSp>
      <p:grpSp>
        <p:nvGrpSpPr>
          <p:cNvPr id="12" name="Group 12"/>
          <p:cNvGrpSpPr/>
          <p:nvPr/>
        </p:nvGrpSpPr>
        <p:grpSpPr>
          <a:xfrm>
            <a:off x="9200076" y="4527684"/>
            <a:ext cx="4328497" cy="4730616"/>
            <a:chOff x="0" y="0"/>
            <a:chExt cx="1192152" cy="1302904"/>
          </a:xfrm>
        </p:grpSpPr>
        <p:sp>
          <p:nvSpPr>
            <p:cNvPr id="13" name="Freeform 13"/>
            <p:cNvSpPr/>
            <p:nvPr/>
          </p:nvSpPr>
          <p:spPr>
            <a:xfrm>
              <a:off x="0" y="0"/>
              <a:ext cx="1192153" cy="1302904"/>
            </a:xfrm>
            <a:custGeom>
              <a:avLst/>
              <a:gdLst/>
              <a:ahLst/>
              <a:cxnLst/>
              <a:rect l="l" t="t" r="r" b="b"/>
              <a:pathLst>
                <a:path w="1192153" h="1302904">
                  <a:moveTo>
                    <a:pt x="91218" y="0"/>
                  </a:moveTo>
                  <a:lnTo>
                    <a:pt x="1100934" y="0"/>
                  </a:lnTo>
                  <a:cubicBezTo>
                    <a:pt x="1151313" y="0"/>
                    <a:pt x="1192153" y="40840"/>
                    <a:pt x="1192153" y="91218"/>
                  </a:cubicBezTo>
                  <a:lnTo>
                    <a:pt x="1192153" y="1211686"/>
                  </a:lnTo>
                  <a:cubicBezTo>
                    <a:pt x="1192153" y="1262064"/>
                    <a:pt x="1151313" y="1302904"/>
                    <a:pt x="1100934" y="1302904"/>
                  </a:cubicBezTo>
                  <a:lnTo>
                    <a:pt x="91218" y="1302904"/>
                  </a:lnTo>
                  <a:cubicBezTo>
                    <a:pt x="40840" y="1302904"/>
                    <a:pt x="0" y="1262064"/>
                    <a:pt x="0" y="1211686"/>
                  </a:cubicBezTo>
                  <a:lnTo>
                    <a:pt x="0" y="91218"/>
                  </a:lnTo>
                  <a:cubicBezTo>
                    <a:pt x="0" y="40840"/>
                    <a:pt x="40840" y="0"/>
                    <a:pt x="91218" y="0"/>
                  </a:cubicBezTo>
                  <a:close/>
                </a:path>
              </a:pathLst>
            </a:custGeom>
            <a:solidFill>
              <a:srgbClr val="FFFDF5"/>
            </a:solidFill>
          </p:spPr>
          <p:txBody>
            <a:bodyPr/>
            <a:lstStyle/>
            <a:p>
              <a:endParaRPr lang="en-US"/>
            </a:p>
          </p:txBody>
        </p:sp>
        <p:sp>
          <p:nvSpPr>
            <p:cNvPr id="14" name="TextBox 14"/>
            <p:cNvSpPr txBox="1"/>
            <p:nvPr/>
          </p:nvSpPr>
          <p:spPr>
            <a:xfrm>
              <a:off x="0" y="0"/>
              <a:ext cx="1192152" cy="1302904"/>
            </a:xfrm>
            <a:prstGeom prst="rect">
              <a:avLst/>
            </a:prstGeom>
          </p:spPr>
          <p:txBody>
            <a:bodyPr lIns="50800" tIns="50800" rIns="50800" bIns="50800" rtlCol="0" anchor="ctr"/>
            <a:lstStyle/>
            <a:p>
              <a:pPr algn="ctr">
                <a:lnSpc>
                  <a:spcPts val="2310"/>
                </a:lnSpc>
              </a:pPr>
              <a:endParaRPr/>
            </a:p>
          </p:txBody>
        </p:sp>
      </p:grpSp>
      <p:grpSp>
        <p:nvGrpSpPr>
          <p:cNvPr id="15" name="Group 15"/>
          <p:cNvGrpSpPr/>
          <p:nvPr/>
        </p:nvGrpSpPr>
        <p:grpSpPr>
          <a:xfrm>
            <a:off x="13842899" y="4504220"/>
            <a:ext cx="4196591" cy="4730616"/>
            <a:chOff x="0" y="0"/>
            <a:chExt cx="1155823" cy="1302904"/>
          </a:xfrm>
        </p:grpSpPr>
        <p:sp>
          <p:nvSpPr>
            <p:cNvPr id="16" name="Freeform 16"/>
            <p:cNvSpPr/>
            <p:nvPr/>
          </p:nvSpPr>
          <p:spPr>
            <a:xfrm>
              <a:off x="0" y="0"/>
              <a:ext cx="1155823" cy="1302904"/>
            </a:xfrm>
            <a:custGeom>
              <a:avLst/>
              <a:gdLst/>
              <a:ahLst/>
              <a:cxnLst/>
              <a:rect l="l" t="t" r="r" b="b"/>
              <a:pathLst>
                <a:path w="1155823" h="1302904">
                  <a:moveTo>
                    <a:pt x="94085" y="0"/>
                  </a:moveTo>
                  <a:lnTo>
                    <a:pt x="1061738" y="0"/>
                  </a:lnTo>
                  <a:cubicBezTo>
                    <a:pt x="1113700" y="0"/>
                    <a:pt x="1155823" y="42123"/>
                    <a:pt x="1155823" y="94085"/>
                  </a:cubicBezTo>
                  <a:lnTo>
                    <a:pt x="1155823" y="1208818"/>
                  </a:lnTo>
                  <a:cubicBezTo>
                    <a:pt x="1155823" y="1233771"/>
                    <a:pt x="1145910" y="1257702"/>
                    <a:pt x="1128266" y="1275347"/>
                  </a:cubicBezTo>
                  <a:cubicBezTo>
                    <a:pt x="1110622" y="1292991"/>
                    <a:pt x="1086691" y="1302904"/>
                    <a:pt x="1061738" y="1302904"/>
                  </a:cubicBezTo>
                  <a:lnTo>
                    <a:pt x="94085" y="1302904"/>
                  </a:lnTo>
                  <a:cubicBezTo>
                    <a:pt x="42123" y="1302904"/>
                    <a:pt x="0" y="1260780"/>
                    <a:pt x="0" y="1208818"/>
                  </a:cubicBezTo>
                  <a:lnTo>
                    <a:pt x="0" y="94085"/>
                  </a:lnTo>
                  <a:cubicBezTo>
                    <a:pt x="0" y="42123"/>
                    <a:pt x="42123" y="0"/>
                    <a:pt x="94085" y="0"/>
                  </a:cubicBezTo>
                  <a:close/>
                </a:path>
              </a:pathLst>
            </a:custGeom>
            <a:solidFill>
              <a:srgbClr val="FFFDF5"/>
            </a:solidFill>
          </p:spPr>
          <p:txBody>
            <a:bodyPr/>
            <a:lstStyle/>
            <a:p>
              <a:endParaRPr lang="en-US"/>
            </a:p>
          </p:txBody>
        </p:sp>
        <p:sp>
          <p:nvSpPr>
            <p:cNvPr id="17" name="TextBox 17"/>
            <p:cNvSpPr txBox="1"/>
            <p:nvPr/>
          </p:nvSpPr>
          <p:spPr>
            <a:xfrm>
              <a:off x="0" y="0"/>
              <a:ext cx="1155823" cy="1302904"/>
            </a:xfrm>
            <a:prstGeom prst="rect">
              <a:avLst/>
            </a:prstGeom>
          </p:spPr>
          <p:txBody>
            <a:bodyPr lIns="50800" tIns="50800" rIns="50800" bIns="50800" rtlCol="0" anchor="ctr"/>
            <a:lstStyle/>
            <a:p>
              <a:pPr algn="ctr">
                <a:lnSpc>
                  <a:spcPts val="2310"/>
                </a:lnSpc>
              </a:pPr>
              <a:endParaRPr/>
            </a:p>
          </p:txBody>
        </p:sp>
      </p:grpSp>
      <p:sp>
        <p:nvSpPr>
          <p:cNvPr id="18" name="Freeform 18"/>
          <p:cNvSpPr/>
          <p:nvPr/>
        </p:nvSpPr>
        <p:spPr>
          <a:xfrm>
            <a:off x="-2623040" y="20357"/>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9" name="TextBox 19"/>
          <p:cNvSpPr txBox="1"/>
          <p:nvPr/>
        </p:nvSpPr>
        <p:spPr>
          <a:xfrm>
            <a:off x="2914832" y="1689137"/>
            <a:ext cx="12458336" cy="854772"/>
          </a:xfrm>
          <a:prstGeom prst="rect">
            <a:avLst/>
          </a:prstGeom>
        </p:spPr>
        <p:txBody>
          <a:bodyPr lIns="0" tIns="0" rIns="0" bIns="0" rtlCol="0" anchor="t">
            <a:spAutoFit/>
          </a:bodyPr>
          <a:lstStyle/>
          <a:p>
            <a:pPr algn="just">
              <a:lnSpc>
                <a:spcPts val="6961"/>
              </a:lnSpc>
            </a:pPr>
            <a:r>
              <a:rPr lang="en-US" sz="4972" dirty="0" err="1">
                <a:solidFill>
                  <a:srgbClr val="394D57"/>
                </a:solidFill>
                <a:latin typeface="#9Slide05 Dear Saturday"/>
              </a:rPr>
              <a:t>Tính</a:t>
            </a:r>
            <a:r>
              <a:rPr lang="en-US" sz="4972" dirty="0">
                <a:solidFill>
                  <a:srgbClr val="394D57"/>
                </a:solidFill>
                <a:latin typeface="#9Slide05 Dear Saturday"/>
              </a:rPr>
              <a:t> </a:t>
            </a:r>
            <a:r>
              <a:rPr lang="en-US" sz="4972" dirty="0" err="1">
                <a:solidFill>
                  <a:srgbClr val="394D57"/>
                </a:solidFill>
                <a:latin typeface="#9Slide05 Dear Saturday"/>
              </a:rPr>
              <a:t>tình</a:t>
            </a:r>
            <a:r>
              <a:rPr lang="en-US" sz="4972" dirty="0">
                <a:solidFill>
                  <a:srgbClr val="394D57"/>
                </a:solidFill>
                <a:latin typeface="#9Slide05 Dear Saturday"/>
              </a:rPr>
              <a:t> </a:t>
            </a:r>
            <a:r>
              <a:rPr lang="en-US" sz="4972" dirty="0" err="1">
                <a:solidFill>
                  <a:srgbClr val="394D57"/>
                </a:solidFill>
                <a:latin typeface="#9Slide05 Dear Saturday"/>
              </a:rPr>
              <a:t>thùy</a:t>
            </a:r>
            <a:r>
              <a:rPr lang="en-US" sz="4972" dirty="0">
                <a:solidFill>
                  <a:srgbClr val="394D57"/>
                </a:solidFill>
                <a:latin typeface="#9Slide05 Dear Saturday"/>
              </a:rPr>
              <a:t> </a:t>
            </a:r>
            <a:r>
              <a:rPr lang="en-US" sz="4972" dirty="0" err="1">
                <a:solidFill>
                  <a:srgbClr val="394D57"/>
                </a:solidFill>
                <a:latin typeface="#9Slide05 Dear Saturday"/>
              </a:rPr>
              <a:t>mị</a:t>
            </a:r>
            <a:r>
              <a:rPr lang="en-US" sz="4972" dirty="0">
                <a:solidFill>
                  <a:srgbClr val="394D57"/>
                </a:solidFill>
                <a:latin typeface="#9Slide05 Dear Saturday"/>
              </a:rPr>
              <a:t>, </a:t>
            </a:r>
            <a:r>
              <a:rPr lang="en-US" sz="4972" dirty="0" err="1">
                <a:solidFill>
                  <a:srgbClr val="394D57"/>
                </a:solidFill>
                <a:latin typeface="#9Slide05 Dear Saturday"/>
              </a:rPr>
              <a:t>nết</a:t>
            </a:r>
            <a:r>
              <a:rPr lang="en-US" sz="4972" dirty="0">
                <a:solidFill>
                  <a:srgbClr val="394D57"/>
                </a:solidFill>
                <a:latin typeface="#9Slide05 Dear Saturday"/>
              </a:rPr>
              <a:t> </a:t>
            </a:r>
            <a:r>
              <a:rPr lang="en-US" sz="4972" dirty="0" err="1">
                <a:solidFill>
                  <a:srgbClr val="394D57"/>
                </a:solidFill>
                <a:latin typeface="#9Slide05 Dear Saturday"/>
              </a:rPr>
              <a:t>na</a:t>
            </a:r>
            <a:r>
              <a:rPr lang="en-US" sz="4972" dirty="0">
                <a:solidFill>
                  <a:srgbClr val="394D57"/>
                </a:solidFill>
                <a:latin typeface="#9Slide05 Dear Saturday"/>
              </a:rPr>
              <a:t>, </a:t>
            </a:r>
            <a:r>
              <a:rPr lang="en-US" sz="4972" dirty="0" err="1">
                <a:solidFill>
                  <a:srgbClr val="394D57"/>
                </a:solidFill>
                <a:latin typeface="#9Slide05 Dear Saturday"/>
              </a:rPr>
              <a:t>tư</a:t>
            </a:r>
            <a:r>
              <a:rPr lang="en-US" sz="4972" dirty="0">
                <a:solidFill>
                  <a:srgbClr val="394D57"/>
                </a:solidFill>
                <a:latin typeface="#9Slide05 Dear Saturday"/>
              </a:rPr>
              <a:t> dung </a:t>
            </a:r>
            <a:r>
              <a:rPr lang="en-US" sz="4972" dirty="0" err="1">
                <a:solidFill>
                  <a:srgbClr val="394D57"/>
                </a:solidFill>
                <a:latin typeface="#9Slide05 Dear Saturday"/>
              </a:rPr>
              <a:t>tốt</a:t>
            </a:r>
            <a:r>
              <a:rPr lang="en-US" sz="4972" dirty="0">
                <a:solidFill>
                  <a:srgbClr val="394D57"/>
                </a:solidFill>
                <a:latin typeface="#9Slide05 Dear Saturday"/>
              </a:rPr>
              <a:t> </a:t>
            </a:r>
            <a:r>
              <a:rPr lang="en-US" sz="4972" dirty="0" err="1">
                <a:solidFill>
                  <a:srgbClr val="394D57"/>
                </a:solidFill>
                <a:latin typeface="#9Slide05 Dear Saturday"/>
              </a:rPr>
              <a:t>đẹp</a:t>
            </a:r>
            <a:endParaRPr lang="en-US" sz="4972" dirty="0">
              <a:solidFill>
                <a:srgbClr val="394D57"/>
              </a:solidFill>
              <a:latin typeface="#9Slide05 Dear Saturday"/>
            </a:endParaRPr>
          </a:p>
        </p:txBody>
      </p:sp>
      <p:sp>
        <p:nvSpPr>
          <p:cNvPr id="20" name="TextBox 20"/>
          <p:cNvSpPr txBox="1"/>
          <p:nvPr/>
        </p:nvSpPr>
        <p:spPr>
          <a:xfrm>
            <a:off x="5166515" y="411125"/>
            <a:ext cx="7954970" cy="1101800"/>
          </a:xfrm>
          <a:prstGeom prst="rect">
            <a:avLst/>
          </a:prstGeom>
        </p:spPr>
        <p:txBody>
          <a:bodyPr lIns="0" tIns="0" rIns="0" bIns="0" rtlCol="0" anchor="t">
            <a:spAutoFit/>
          </a:bodyPr>
          <a:lstStyle/>
          <a:p>
            <a:pPr algn="just">
              <a:lnSpc>
                <a:spcPts val="8933"/>
              </a:lnSpc>
            </a:pPr>
            <a:r>
              <a:rPr lang="en-US" sz="6381">
                <a:solidFill>
                  <a:srgbClr val="DB652B"/>
                </a:solidFill>
                <a:latin typeface="Roboto Condensed Bold"/>
              </a:rPr>
              <a:t>NHÂN VẬT VŨ NƯƠNG</a:t>
            </a:r>
          </a:p>
        </p:txBody>
      </p:sp>
      <p:sp>
        <p:nvSpPr>
          <p:cNvPr id="21" name="TextBox 21"/>
          <p:cNvSpPr txBox="1"/>
          <p:nvPr/>
        </p:nvSpPr>
        <p:spPr>
          <a:xfrm>
            <a:off x="4985942" y="3017399"/>
            <a:ext cx="8656995" cy="845247"/>
          </a:xfrm>
          <a:prstGeom prst="rect">
            <a:avLst/>
          </a:prstGeom>
        </p:spPr>
        <p:txBody>
          <a:bodyPr lIns="0" tIns="0" rIns="0" bIns="0" rtlCol="0" anchor="t">
            <a:spAutoFit/>
          </a:bodyPr>
          <a:lstStyle/>
          <a:p>
            <a:pPr algn="just">
              <a:lnSpc>
                <a:spcPts val="6961"/>
              </a:lnSpc>
            </a:pPr>
            <a:r>
              <a:rPr lang="en-US" sz="4972" dirty="0" err="1">
                <a:solidFill>
                  <a:srgbClr val="FFFFFF"/>
                </a:solidFill>
                <a:latin typeface="Roboto Condensed Bold"/>
              </a:rPr>
              <a:t>Người</a:t>
            </a:r>
            <a:r>
              <a:rPr lang="en-US" sz="4972" dirty="0">
                <a:solidFill>
                  <a:srgbClr val="FFFFFF"/>
                </a:solidFill>
                <a:latin typeface="Roboto Condensed Bold"/>
              </a:rPr>
              <a:t> </a:t>
            </a:r>
            <a:r>
              <a:rPr lang="en-US" sz="4972" dirty="0" err="1">
                <a:solidFill>
                  <a:srgbClr val="FFFFFF"/>
                </a:solidFill>
                <a:latin typeface="Roboto Condensed Bold"/>
              </a:rPr>
              <a:t>vợ</a:t>
            </a:r>
            <a:r>
              <a:rPr lang="en-US" sz="4972" dirty="0">
                <a:solidFill>
                  <a:srgbClr val="FFFFFF"/>
                </a:solidFill>
                <a:latin typeface="Roboto Condensed Bold"/>
              </a:rPr>
              <a:t> </a:t>
            </a:r>
            <a:r>
              <a:rPr lang="en-US" sz="4972" dirty="0" err="1">
                <a:solidFill>
                  <a:srgbClr val="FFFFFF"/>
                </a:solidFill>
                <a:latin typeface="Roboto Condensed Bold"/>
              </a:rPr>
              <a:t>thủy</a:t>
            </a:r>
            <a:r>
              <a:rPr lang="en-US" sz="4972" dirty="0">
                <a:solidFill>
                  <a:srgbClr val="FFFFFF"/>
                </a:solidFill>
                <a:latin typeface="Roboto Condensed Bold"/>
              </a:rPr>
              <a:t> </a:t>
            </a:r>
            <a:r>
              <a:rPr lang="en-US" sz="4972" dirty="0" err="1">
                <a:solidFill>
                  <a:srgbClr val="FFFFFF"/>
                </a:solidFill>
                <a:latin typeface="Roboto Condensed Bold"/>
              </a:rPr>
              <a:t>chung</a:t>
            </a:r>
            <a:r>
              <a:rPr lang="en-US" sz="4972" dirty="0">
                <a:solidFill>
                  <a:srgbClr val="FFFFFF"/>
                </a:solidFill>
                <a:latin typeface="Roboto Condensed Bold"/>
              </a:rPr>
              <a:t>, </a:t>
            </a:r>
            <a:r>
              <a:rPr lang="en-US" sz="4972" dirty="0" err="1">
                <a:solidFill>
                  <a:srgbClr val="FFFFFF"/>
                </a:solidFill>
                <a:latin typeface="Roboto Condensed Bold"/>
              </a:rPr>
              <a:t>đức</a:t>
            </a:r>
            <a:r>
              <a:rPr lang="en-US" sz="4972" dirty="0">
                <a:solidFill>
                  <a:srgbClr val="FFFFFF"/>
                </a:solidFill>
                <a:latin typeface="Roboto Condensed Bold"/>
              </a:rPr>
              <a:t> </a:t>
            </a:r>
            <a:r>
              <a:rPr lang="en-US" sz="4972" dirty="0" err="1">
                <a:solidFill>
                  <a:srgbClr val="FFFFFF"/>
                </a:solidFill>
                <a:latin typeface="Roboto Condensed Bold"/>
              </a:rPr>
              <a:t>hạnh</a:t>
            </a:r>
            <a:endParaRPr lang="en-US" sz="4972" dirty="0">
              <a:solidFill>
                <a:srgbClr val="FFFFFF"/>
              </a:solidFill>
              <a:latin typeface="Roboto Condensed Bold"/>
            </a:endParaRPr>
          </a:p>
        </p:txBody>
      </p:sp>
      <p:sp>
        <p:nvSpPr>
          <p:cNvPr id="22" name="TextBox 22"/>
          <p:cNvSpPr txBox="1"/>
          <p:nvPr/>
        </p:nvSpPr>
        <p:spPr>
          <a:xfrm>
            <a:off x="829126" y="4854642"/>
            <a:ext cx="2742501" cy="3981450"/>
          </a:xfrm>
          <a:prstGeom prst="rect">
            <a:avLst/>
          </a:prstGeom>
        </p:spPr>
        <p:txBody>
          <a:bodyPr lIns="0" tIns="0" rIns="0" bIns="0" rtlCol="0" anchor="t">
            <a:spAutoFit/>
          </a:bodyPr>
          <a:lstStyle/>
          <a:p>
            <a:pPr algn="just">
              <a:lnSpc>
                <a:spcPts val="6299"/>
              </a:lnSpc>
            </a:pPr>
            <a:r>
              <a:rPr lang="en-US" sz="4500">
                <a:solidFill>
                  <a:srgbClr val="394D57"/>
                </a:solidFill>
                <a:latin typeface="Roboto Condensed Bold"/>
              </a:rPr>
              <a:t>Khi chồng ở nhà:</a:t>
            </a:r>
            <a:r>
              <a:rPr lang="en-US" sz="4500">
                <a:solidFill>
                  <a:srgbClr val="394D57"/>
                </a:solidFill>
                <a:latin typeface="Roboto Condensed"/>
              </a:rPr>
              <a:t> giữ gìn khuôn phép, không để bất hòa</a:t>
            </a:r>
          </a:p>
        </p:txBody>
      </p:sp>
      <p:sp>
        <p:nvSpPr>
          <p:cNvPr id="23" name="TextBox 23"/>
          <p:cNvSpPr txBox="1"/>
          <p:nvPr/>
        </p:nvSpPr>
        <p:spPr>
          <a:xfrm>
            <a:off x="4692160" y="4831178"/>
            <a:ext cx="3740253" cy="3981450"/>
          </a:xfrm>
          <a:prstGeom prst="rect">
            <a:avLst/>
          </a:prstGeom>
        </p:spPr>
        <p:txBody>
          <a:bodyPr lIns="0" tIns="0" rIns="0" bIns="0" rtlCol="0" anchor="t">
            <a:spAutoFit/>
          </a:bodyPr>
          <a:lstStyle/>
          <a:p>
            <a:pPr algn="just">
              <a:lnSpc>
                <a:spcPts val="6299"/>
              </a:lnSpc>
            </a:pPr>
            <a:r>
              <a:rPr lang="en-US" sz="4500">
                <a:solidFill>
                  <a:srgbClr val="394D57"/>
                </a:solidFill>
                <a:latin typeface="Roboto Condensed Bold"/>
              </a:rPr>
              <a:t>Khi tiễn chồng đi lính:</a:t>
            </a:r>
            <a:r>
              <a:rPr lang="en-US" sz="4500">
                <a:solidFill>
                  <a:srgbClr val="394D57"/>
                </a:solidFill>
                <a:latin typeface="Roboto Condensed"/>
              </a:rPr>
              <a:t> mong chồng hai chữ bình yên, lòng buồn muôn dặm</a:t>
            </a:r>
          </a:p>
        </p:txBody>
      </p:sp>
      <p:sp>
        <p:nvSpPr>
          <p:cNvPr id="24" name="TextBox 24"/>
          <p:cNvSpPr txBox="1"/>
          <p:nvPr/>
        </p:nvSpPr>
        <p:spPr>
          <a:xfrm>
            <a:off x="9494198" y="4854642"/>
            <a:ext cx="3740253" cy="3981450"/>
          </a:xfrm>
          <a:prstGeom prst="rect">
            <a:avLst/>
          </a:prstGeom>
        </p:spPr>
        <p:txBody>
          <a:bodyPr lIns="0" tIns="0" rIns="0" bIns="0" rtlCol="0" anchor="t">
            <a:spAutoFit/>
          </a:bodyPr>
          <a:lstStyle/>
          <a:p>
            <a:pPr algn="just">
              <a:lnSpc>
                <a:spcPts val="6299"/>
              </a:lnSpc>
            </a:pPr>
            <a:r>
              <a:rPr lang="en-US" sz="4500">
                <a:solidFill>
                  <a:srgbClr val="394D57"/>
                </a:solidFill>
                <a:latin typeface="Roboto Condensed Bold"/>
              </a:rPr>
              <a:t>Ngày tháng xa chồng:</a:t>
            </a:r>
            <a:r>
              <a:rPr lang="en-US" sz="4500">
                <a:solidFill>
                  <a:srgbClr val="394D57"/>
                </a:solidFill>
                <a:latin typeface="Roboto Condensed"/>
              </a:rPr>
              <a:t> giữ gìn trinh tiết, lo toan gia đình, nhớ thương chồng...</a:t>
            </a:r>
          </a:p>
        </p:txBody>
      </p:sp>
      <p:sp>
        <p:nvSpPr>
          <p:cNvPr id="25" name="TextBox 25"/>
          <p:cNvSpPr txBox="1"/>
          <p:nvPr/>
        </p:nvSpPr>
        <p:spPr>
          <a:xfrm>
            <a:off x="14138174" y="4831178"/>
            <a:ext cx="3740253" cy="3981450"/>
          </a:xfrm>
          <a:prstGeom prst="rect">
            <a:avLst/>
          </a:prstGeom>
        </p:spPr>
        <p:txBody>
          <a:bodyPr lIns="0" tIns="0" rIns="0" bIns="0" rtlCol="0" anchor="t">
            <a:spAutoFit/>
          </a:bodyPr>
          <a:lstStyle/>
          <a:p>
            <a:pPr algn="just">
              <a:lnSpc>
                <a:spcPts val="6299"/>
              </a:lnSpc>
            </a:pPr>
            <a:r>
              <a:rPr lang="en-US" sz="4500">
                <a:solidFill>
                  <a:srgbClr val="394D57"/>
                </a:solidFill>
                <a:latin typeface="Roboto Condensed Bold"/>
              </a:rPr>
              <a:t>Bị chồng nghi ngờ:</a:t>
            </a:r>
            <a:r>
              <a:rPr lang="en-US" sz="4500">
                <a:solidFill>
                  <a:srgbClr val="394D57"/>
                </a:solidFill>
                <a:latin typeface="Roboto Condensed"/>
              </a:rPr>
              <a:t> hết lời khuyên bảo, phân trần, chết để minh oan.</a:t>
            </a:r>
          </a:p>
        </p:txBody>
      </p:sp>
      <p:sp>
        <p:nvSpPr>
          <p:cNvPr id="26" name="Freeform 26"/>
          <p:cNvSpPr/>
          <p:nvPr/>
        </p:nvSpPr>
        <p:spPr>
          <a:xfrm>
            <a:off x="14481137" y="117150"/>
            <a:ext cx="4536043" cy="5405969"/>
          </a:xfrm>
          <a:custGeom>
            <a:avLst/>
            <a:gdLst/>
            <a:ahLst/>
            <a:cxnLst/>
            <a:rect l="l" t="t" r="r" b="b"/>
            <a:pathLst>
              <a:path w="4536043" h="5405969">
                <a:moveTo>
                  <a:pt x="0" y="0"/>
                </a:moveTo>
                <a:lnTo>
                  <a:pt x="4536043" y="0"/>
                </a:lnTo>
                <a:lnTo>
                  <a:pt x="4536043" y="5405969"/>
                </a:lnTo>
                <a:lnTo>
                  <a:pt x="0" y="5405969"/>
                </a:lnTo>
                <a:lnTo>
                  <a:pt x="0" y="0"/>
                </a:lnTo>
                <a:close/>
              </a:path>
            </a:pathLst>
          </a:custGeom>
          <a:blipFill>
            <a:blip r:embed="rId5"/>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inVertical)">
                                      <p:cBhvr>
                                        <p:cTn id="44" dur="500"/>
                                        <p:tgtEl>
                                          <p:spTgt spid="15"/>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arn(inVertical)">
                                      <p:cBhvr>
                                        <p:cTn id="4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P spid="23" grpId="0"/>
      <p:bldP spid="24" grpId="0"/>
      <p:bldP spid="2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1855886" y="2820134"/>
            <a:ext cx="8850369" cy="1431325"/>
            <a:chOff x="0" y="0"/>
            <a:chExt cx="2437564" cy="394215"/>
          </a:xfrm>
        </p:grpSpPr>
        <p:sp>
          <p:nvSpPr>
            <p:cNvPr id="4" name="Freeform 4"/>
            <p:cNvSpPr/>
            <p:nvPr/>
          </p:nvSpPr>
          <p:spPr>
            <a:xfrm>
              <a:off x="0" y="0"/>
              <a:ext cx="2437564" cy="394215"/>
            </a:xfrm>
            <a:custGeom>
              <a:avLst/>
              <a:gdLst/>
              <a:ahLst/>
              <a:cxnLst/>
              <a:rect l="l" t="t" r="r" b="b"/>
              <a:pathLst>
                <a:path w="2437564" h="394215">
                  <a:moveTo>
                    <a:pt x="44613" y="0"/>
                  </a:moveTo>
                  <a:lnTo>
                    <a:pt x="2392951" y="0"/>
                  </a:lnTo>
                  <a:cubicBezTo>
                    <a:pt x="2417590" y="0"/>
                    <a:pt x="2437564" y="19974"/>
                    <a:pt x="2437564" y="44613"/>
                  </a:cubicBezTo>
                  <a:lnTo>
                    <a:pt x="2437564" y="349602"/>
                  </a:lnTo>
                  <a:cubicBezTo>
                    <a:pt x="2437564" y="361434"/>
                    <a:pt x="2432864" y="372782"/>
                    <a:pt x="2424497" y="381148"/>
                  </a:cubicBezTo>
                  <a:cubicBezTo>
                    <a:pt x="2416131" y="389514"/>
                    <a:pt x="2404783" y="394215"/>
                    <a:pt x="2392951" y="394215"/>
                  </a:cubicBezTo>
                  <a:lnTo>
                    <a:pt x="44613" y="394215"/>
                  </a:lnTo>
                  <a:cubicBezTo>
                    <a:pt x="32781" y="394215"/>
                    <a:pt x="21433" y="389514"/>
                    <a:pt x="13067" y="381148"/>
                  </a:cubicBezTo>
                  <a:cubicBezTo>
                    <a:pt x="4700" y="372782"/>
                    <a:pt x="0" y="361434"/>
                    <a:pt x="0" y="349602"/>
                  </a:cubicBezTo>
                  <a:lnTo>
                    <a:pt x="0" y="44613"/>
                  </a:lnTo>
                  <a:cubicBezTo>
                    <a:pt x="0" y="32781"/>
                    <a:pt x="4700" y="21433"/>
                    <a:pt x="13067" y="13067"/>
                  </a:cubicBezTo>
                  <a:cubicBezTo>
                    <a:pt x="21433" y="4700"/>
                    <a:pt x="32781" y="0"/>
                    <a:pt x="44613" y="0"/>
                  </a:cubicBezTo>
                  <a:close/>
                </a:path>
              </a:pathLst>
            </a:custGeom>
            <a:solidFill>
              <a:srgbClr val="8E5F56"/>
            </a:solidFill>
          </p:spPr>
          <p:txBody>
            <a:bodyPr/>
            <a:lstStyle/>
            <a:p>
              <a:endParaRPr lang="en-US"/>
            </a:p>
          </p:txBody>
        </p:sp>
        <p:sp>
          <p:nvSpPr>
            <p:cNvPr id="5" name="TextBox 5"/>
            <p:cNvSpPr txBox="1"/>
            <p:nvPr/>
          </p:nvSpPr>
          <p:spPr>
            <a:xfrm>
              <a:off x="0" y="0"/>
              <a:ext cx="2437564" cy="394215"/>
            </a:xfrm>
            <a:prstGeom prst="rect">
              <a:avLst/>
            </a:prstGeom>
          </p:spPr>
          <p:txBody>
            <a:bodyPr lIns="50800" tIns="50800" rIns="50800" bIns="50800" rtlCol="0" anchor="ctr"/>
            <a:lstStyle/>
            <a:p>
              <a:pPr algn="ctr">
                <a:lnSpc>
                  <a:spcPts val="2310"/>
                </a:lnSpc>
              </a:pPr>
              <a:endParaRPr/>
            </a:p>
          </p:txBody>
        </p:sp>
      </p:grpSp>
      <p:grpSp>
        <p:nvGrpSpPr>
          <p:cNvPr id="6" name="Group 6"/>
          <p:cNvGrpSpPr/>
          <p:nvPr/>
        </p:nvGrpSpPr>
        <p:grpSpPr>
          <a:xfrm>
            <a:off x="1034560" y="4527684"/>
            <a:ext cx="10843066" cy="1530928"/>
            <a:chOff x="0" y="0"/>
            <a:chExt cx="2986391" cy="421647"/>
          </a:xfrm>
        </p:grpSpPr>
        <p:sp>
          <p:nvSpPr>
            <p:cNvPr id="7" name="Freeform 7"/>
            <p:cNvSpPr/>
            <p:nvPr/>
          </p:nvSpPr>
          <p:spPr>
            <a:xfrm>
              <a:off x="0" y="0"/>
              <a:ext cx="2986392" cy="421647"/>
            </a:xfrm>
            <a:custGeom>
              <a:avLst/>
              <a:gdLst/>
              <a:ahLst/>
              <a:cxnLst/>
              <a:rect l="l" t="t" r="r" b="b"/>
              <a:pathLst>
                <a:path w="2986392" h="421647">
                  <a:moveTo>
                    <a:pt x="36414" y="0"/>
                  </a:moveTo>
                  <a:lnTo>
                    <a:pt x="2949978" y="0"/>
                  </a:lnTo>
                  <a:cubicBezTo>
                    <a:pt x="2959635" y="0"/>
                    <a:pt x="2968897" y="3836"/>
                    <a:pt x="2975726" y="10665"/>
                  </a:cubicBezTo>
                  <a:cubicBezTo>
                    <a:pt x="2982555" y="17494"/>
                    <a:pt x="2986392" y="26756"/>
                    <a:pt x="2986392" y="36414"/>
                  </a:cubicBezTo>
                  <a:lnTo>
                    <a:pt x="2986392" y="385234"/>
                  </a:lnTo>
                  <a:cubicBezTo>
                    <a:pt x="2986392" y="394891"/>
                    <a:pt x="2982555" y="404153"/>
                    <a:pt x="2975726" y="410982"/>
                  </a:cubicBezTo>
                  <a:cubicBezTo>
                    <a:pt x="2968897" y="417811"/>
                    <a:pt x="2959635" y="421647"/>
                    <a:pt x="2949978" y="421647"/>
                  </a:cubicBezTo>
                  <a:lnTo>
                    <a:pt x="36414" y="421647"/>
                  </a:lnTo>
                  <a:cubicBezTo>
                    <a:pt x="16303" y="421647"/>
                    <a:pt x="0" y="405344"/>
                    <a:pt x="0" y="385234"/>
                  </a:cubicBezTo>
                  <a:lnTo>
                    <a:pt x="0" y="36414"/>
                  </a:lnTo>
                  <a:cubicBezTo>
                    <a:pt x="0" y="26756"/>
                    <a:pt x="3836" y="17494"/>
                    <a:pt x="10665" y="10665"/>
                  </a:cubicBezTo>
                  <a:cubicBezTo>
                    <a:pt x="17494" y="3836"/>
                    <a:pt x="26756" y="0"/>
                    <a:pt x="36414" y="0"/>
                  </a:cubicBezTo>
                  <a:close/>
                </a:path>
              </a:pathLst>
            </a:custGeom>
            <a:solidFill>
              <a:srgbClr val="FFFDF5"/>
            </a:solidFill>
          </p:spPr>
          <p:txBody>
            <a:bodyPr/>
            <a:lstStyle/>
            <a:p>
              <a:endParaRPr lang="en-US"/>
            </a:p>
          </p:txBody>
        </p:sp>
        <p:sp>
          <p:nvSpPr>
            <p:cNvPr id="8" name="TextBox 8"/>
            <p:cNvSpPr txBox="1"/>
            <p:nvPr/>
          </p:nvSpPr>
          <p:spPr>
            <a:xfrm>
              <a:off x="0" y="0"/>
              <a:ext cx="2986391" cy="421647"/>
            </a:xfrm>
            <a:prstGeom prst="rect">
              <a:avLst/>
            </a:prstGeom>
          </p:spPr>
          <p:txBody>
            <a:bodyPr lIns="50800" tIns="50800" rIns="50800" bIns="50800" rtlCol="0" anchor="ctr"/>
            <a:lstStyle/>
            <a:p>
              <a:pPr algn="ctr">
                <a:lnSpc>
                  <a:spcPts val="2310"/>
                </a:lnSpc>
              </a:pPr>
              <a:endParaRPr/>
            </a:p>
          </p:txBody>
        </p:sp>
      </p:grpSp>
      <p:sp>
        <p:nvSpPr>
          <p:cNvPr id="9" name="Freeform 9"/>
          <p:cNvSpPr/>
          <p:nvPr/>
        </p:nvSpPr>
        <p:spPr>
          <a:xfrm>
            <a:off x="-4377309" y="20357"/>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p:cNvSpPr txBox="1"/>
          <p:nvPr/>
        </p:nvSpPr>
        <p:spPr>
          <a:xfrm>
            <a:off x="816112" y="1689137"/>
            <a:ext cx="12458336" cy="854772"/>
          </a:xfrm>
          <a:prstGeom prst="rect">
            <a:avLst/>
          </a:prstGeom>
        </p:spPr>
        <p:txBody>
          <a:bodyPr lIns="0" tIns="0" rIns="0" bIns="0" rtlCol="0" anchor="t">
            <a:spAutoFit/>
          </a:bodyPr>
          <a:lstStyle/>
          <a:p>
            <a:pPr algn="just">
              <a:lnSpc>
                <a:spcPts val="6961"/>
              </a:lnSpc>
            </a:pPr>
            <a:r>
              <a:rPr lang="en-US" sz="4972">
                <a:solidFill>
                  <a:srgbClr val="394D57"/>
                </a:solidFill>
                <a:latin typeface="#9Slide05 Dear Saturday"/>
              </a:rPr>
              <a:t>Tính tình thùy mị, nết na, tư dung tốt đẹp</a:t>
            </a:r>
          </a:p>
        </p:txBody>
      </p:sp>
      <p:grpSp>
        <p:nvGrpSpPr>
          <p:cNvPr id="11" name="Group 11"/>
          <p:cNvGrpSpPr/>
          <p:nvPr/>
        </p:nvGrpSpPr>
        <p:grpSpPr>
          <a:xfrm>
            <a:off x="1034560" y="6334837"/>
            <a:ext cx="10843066" cy="1530928"/>
            <a:chOff x="0" y="0"/>
            <a:chExt cx="2986391" cy="421647"/>
          </a:xfrm>
        </p:grpSpPr>
        <p:sp>
          <p:nvSpPr>
            <p:cNvPr id="12" name="Freeform 12"/>
            <p:cNvSpPr/>
            <p:nvPr/>
          </p:nvSpPr>
          <p:spPr>
            <a:xfrm>
              <a:off x="0" y="0"/>
              <a:ext cx="2986392" cy="421647"/>
            </a:xfrm>
            <a:custGeom>
              <a:avLst/>
              <a:gdLst/>
              <a:ahLst/>
              <a:cxnLst/>
              <a:rect l="l" t="t" r="r" b="b"/>
              <a:pathLst>
                <a:path w="2986392" h="421647">
                  <a:moveTo>
                    <a:pt x="36414" y="0"/>
                  </a:moveTo>
                  <a:lnTo>
                    <a:pt x="2949978" y="0"/>
                  </a:lnTo>
                  <a:cubicBezTo>
                    <a:pt x="2959635" y="0"/>
                    <a:pt x="2968897" y="3836"/>
                    <a:pt x="2975726" y="10665"/>
                  </a:cubicBezTo>
                  <a:cubicBezTo>
                    <a:pt x="2982555" y="17494"/>
                    <a:pt x="2986392" y="26756"/>
                    <a:pt x="2986392" y="36414"/>
                  </a:cubicBezTo>
                  <a:lnTo>
                    <a:pt x="2986392" y="385234"/>
                  </a:lnTo>
                  <a:cubicBezTo>
                    <a:pt x="2986392" y="394891"/>
                    <a:pt x="2982555" y="404153"/>
                    <a:pt x="2975726" y="410982"/>
                  </a:cubicBezTo>
                  <a:cubicBezTo>
                    <a:pt x="2968897" y="417811"/>
                    <a:pt x="2959635" y="421647"/>
                    <a:pt x="2949978" y="421647"/>
                  </a:cubicBezTo>
                  <a:lnTo>
                    <a:pt x="36414" y="421647"/>
                  </a:lnTo>
                  <a:cubicBezTo>
                    <a:pt x="16303" y="421647"/>
                    <a:pt x="0" y="405344"/>
                    <a:pt x="0" y="385234"/>
                  </a:cubicBezTo>
                  <a:lnTo>
                    <a:pt x="0" y="36414"/>
                  </a:lnTo>
                  <a:cubicBezTo>
                    <a:pt x="0" y="26756"/>
                    <a:pt x="3836" y="17494"/>
                    <a:pt x="10665" y="10665"/>
                  </a:cubicBezTo>
                  <a:cubicBezTo>
                    <a:pt x="17494" y="3836"/>
                    <a:pt x="26756" y="0"/>
                    <a:pt x="36414" y="0"/>
                  </a:cubicBezTo>
                  <a:close/>
                </a:path>
              </a:pathLst>
            </a:custGeom>
            <a:solidFill>
              <a:srgbClr val="FFFDF5"/>
            </a:solidFill>
          </p:spPr>
          <p:txBody>
            <a:bodyPr/>
            <a:lstStyle/>
            <a:p>
              <a:endParaRPr lang="en-US"/>
            </a:p>
          </p:txBody>
        </p:sp>
        <p:sp>
          <p:nvSpPr>
            <p:cNvPr id="13" name="TextBox 13"/>
            <p:cNvSpPr txBox="1"/>
            <p:nvPr/>
          </p:nvSpPr>
          <p:spPr>
            <a:xfrm>
              <a:off x="0" y="0"/>
              <a:ext cx="2986391" cy="421647"/>
            </a:xfrm>
            <a:prstGeom prst="rect">
              <a:avLst/>
            </a:prstGeom>
          </p:spPr>
          <p:txBody>
            <a:bodyPr lIns="50800" tIns="50800" rIns="50800" bIns="50800" rtlCol="0" anchor="ctr"/>
            <a:lstStyle/>
            <a:p>
              <a:pPr algn="ctr">
                <a:lnSpc>
                  <a:spcPts val="2310"/>
                </a:lnSpc>
              </a:pPr>
              <a:endParaRPr/>
            </a:p>
          </p:txBody>
        </p:sp>
      </p:grpSp>
      <p:grpSp>
        <p:nvGrpSpPr>
          <p:cNvPr id="14" name="Group 14"/>
          <p:cNvGrpSpPr/>
          <p:nvPr/>
        </p:nvGrpSpPr>
        <p:grpSpPr>
          <a:xfrm>
            <a:off x="1034560" y="8141991"/>
            <a:ext cx="10843066" cy="1931572"/>
            <a:chOff x="0" y="0"/>
            <a:chExt cx="2986391" cy="531993"/>
          </a:xfrm>
        </p:grpSpPr>
        <p:sp>
          <p:nvSpPr>
            <p:cNvPr id="15" name="Freeform 15"/>
            <p:cNvSpPr/>
            <p:nvPr/>
          </p:nvSpPr>
          <p:spPr>
            <a:xfrm>
              <a:off x="0" y="0"/>
              <a:ext cx="2986392" cy="531993"/>
            </a:xfrm>
            <a:custGeom>
              <a:avLst/>
              <a:gdLst/>
              <a:ahLst/>
              <a:cxnLst/>
              <a:rect l="l" t="t" r="r" b="b"/>
              <a:pathLst>
                <a:path w="2986392" h="531993">
                  <a:moveTo>
                    <a:pt x="36414" y="0"/>
                  </a:moveTo>
                  <a:lnTo>
                    <a:pt x="2949978" y="0"/>
                  </a:lnTo>
                  <a:cubicBezTo>
                    <a:pt x="2959635" y="0"/>
                    <a:pt x="2968897" y="3836"/>
                    <a:pt x="2975726" y="10665"/>
                  </a:cubicBezTo>
                  <a:cubicBezTo>
                    <a:pt x="2982555" y="17494"/>
                    <a:pt x="2986392" y="26756"/>
                    <a:pt x="2986392" y="36414"/>
                  </a:cubicBezTo>
                  <a:lnTo>
                    <a:pt x="2986392" y="495579"/>
                  </a:lnTo>
                  <a:cubicBezTo>
                    <a:pt x="2986392" y="505236"/>
                    <a:pt x="2982555" y="514498"/>
                    <a:pt x="2975726" y="521327"/>
                  </a:cubicBezTo>
                  <a:cubicBezTo>
                    <a:pt x="2968897" y="528156"/>
                    <a:pt x="2959635" y="531993"/>
                    <a:pt x="2949978" y="531993"/>
                  </a:cubicBezTo>
                  <a:lnTo>
                    <a:pt x="36414" y="531993"/>
                  </a:lnTo>
                  <a:cubicBezTo>
                    <a:pt x="26756" y="531993"/>
                    <a:pt x="17494" y="528156"/>
                    <a:pt x="10665" y="521327"/>
                  </a:cubicBezTo>
                  <a:cubicBezTo>
                    <a:pt x="3836" y="514498"/>
                    <a:pt x="0" y="505236"/>
                    <a:pt x="0" y="495579"/>
                  </a:cubicBezTo>
                  <a:lnTo>
                    <a:pt x="0" y="36414"/>
                  </a:lnTo>
                  <a:cubicBezTo>
                    <a:pt x="0" y="26756"/>
                    <a:pt x="3836" y="17494"/>
                    <a:pt x="10665" y="10665"/>
                  </a:cubicBezTo>
                  <a:cubicBezTo>
                    <a:pt x="17494" y="3836"/>
                    <a:pt x="26756" y="0"/>
                    <a:pt x="36414" y="0"/>
                  </a:cubicBezTo>
                  <a:close/>
                </a:path>
              </a:pathLst>
            </a:custGeom>
            <a:solidFill>
              <a:srgbClr val="FFFDF5"/>
            </a:solidFill>
          </p:spPr>
          <p:txBody>
            <a:bodyPr/>
            <a:lstStyle/>
            <a:p>
              <a:endParaRPr lang="en-US"/>
            </a:p>
          </p:txBody>
        </p:sp>
        <p:sp>
          <p:nvSpPr>
            <p:cNvPr id="16" name="TextBox 16"/>
            <p:cNvSpPr txBox="1"/>
            <p:nvPr/>
          </p:nvSpPr>
          <p:spPr>
            <a:xfrm>
              <a:off x="0" y="0"/>
              <a:ext cx="2986391" cy="531993"/>
            </a:xfrm>
            <a:prstGeom prst="rect">
              <a:avLst/>
            </a:prstGeom>
          </p:spPr>
          <p:txBody>
            <a:bodyPr lIns="50800" tIns="50800" rIns="50800" bIns="50800" rtlCol="0" anchor="ctr"/>
            <a:lstStyle/>
            <a:p>
              <a:pPr algn="ctr">
                <a:lnSpc>
                  <a:spcPts val="2310"/>
                </a:lnSpc>
              </a:pPr>
              <a:endParaRPr/>
            </a:p>
          </p:txBody>
        </p:sp>
      </p:grpSp>
      <p:sp>
        <p:nvSpPr>
          <p:cNvPr id="17" name="TextBox 17"/>
          <p:cNvSpPr txBox="1"/>
          <p:nvPr/>
        </p:nvSpPr>
        <p:spPr>
          <a:xfrm>
            <a:off x="2937891" y="435647"/>
            <a:ext cx="7954970" cy="1101800"/>
          </a:xfrm>
          <a:prstGeom prst="rect">
            <a:avLst/>
          </a:prstGeom>
        </p:spPr>
        <p:txBody>
          <a:bodyPr lIns="0" tIns="0" rIns="0" bIns="0" rtlCol="0" anchor="t">
            <a:spAutoFit/>
          </a:bodyPr>
          <a:lstStyle/>
          <a:p>
            <a:pPr algn="just">
              <a:lnSpc>
                <a:spcPts val="8933"/>
              </a:lnSpc>
            </a:pPr>
            <a:r>
              <a:rPr lang="en-US" sz="6381">
                <a:solidFill>
                  <a:srgbClr val="DB652B"/>
                </a:solidFill>
                <a:latin typeface="Roboto Condensed Bold"/>
              </a:rPr>
              <a:t>NHÂN VẬT VŨ NƯƠNG</a:t>
            </a:r>
          </a:p>
        </p:txBody>
      </p:sp>
      <p:sp>
        <p:nvSpPr>
          <p:cNvPr id="18" name="TextBox 18"/>
          <p:cNvSpPr txBox="1"/>
          <p:nvPr/>
        </p:nvSpPr>
        <p:spPr>
          <a:xfrm>
            <a:off x="3034965" y="3065548"/>
            <a:ext cx="8656995" cy="845247"/>
          </a:xfrm>
          <a:prstGeom prst="rect">
            <a:avLst/>
          </a:prstGeom>
        </p:spPr>
        <p:txBody>
          <a:bodyPr lIns="0" tIns="0" rIns="0" bIns="0" rtlCol="0" anchor="t">
            <a:spAutoFit/>
          </a:bodyPr>
          <a:lstStyle/>
          <a:p>
            <a:pPr algn="just">
              <a:lnSpc>
                <a:spcPts val="6961"/>
              </a:lnSpc>
            </a:pPr>
            <a:r>
              <a:rPr lang="en-US" sz="4972">
                <a:solidFill>
                  <a:srgbClr val="FFFFFF"/>
                </a:solidFill>
                <a:latin typeface="Roboto Condensed Bold"/>
              </a:rPr>
              <a:t>Người con dâu hiếu thảo</a:t>
            </a:r>
          </a:p>
        </p:txBody>
      </p:sp>
      <p:sp>
        <p:nvSpPr>
          <p:cNvPr id="19" name="TextBox 19"/>
          <p:cNvSpPr txBox="1"/>
          <p:nvPr/>
        </p:nvSpPr>
        <p:spPr>
          <a:xfrm>
            <a:off x="1484554" y="4877512"/>
            <a:ext cx="7994419" cy="781050"/>
          </a:xfrm>
          <a:prstGeom prst="rect">
            <a:avLst/>
          </a:prstGeom>
        </p:spPr>
        <p:txBody>
          <a:bodyPr lIns="0" tIns="0" rIns="0" bIns="0" rtlCol="0" anchor="t">
            <a:spAutoFit/>
          </a:bodyPr>
          <a:lstStyle/>
          <a:p>
            <a:pPr algn="just">
              <a:lnSpc>
                <a:spcPts val="6299"/>
              </a:lnSpc>
            </a:pPr>
            <a:r>
              <a:rPr lang="en-US" sz="4500">
                <a:solidFill>
                  <a:srgbClr val="422C06"/>
                </a:solidFill>
                <a:latin typeface="Roboto Condensed"/>
              </a:rPr>
              <a:t>Chăm lo phụng dưỡng mẹ chồng.</a:t>
            </a:r>
          </a:p>
        </p:txBody>
      </p:sp>
      <p:sp>
        <p:nvSpPr>
          <p:cNvPr id="20" name="TextBox 20"/>
          <p:cNvSpPr txBox="1"/>
          <p:nvPr/>
        </p:nvSpPr>
        <p:spPr>
          <a:xfrm>
            <a:off x="1484554" y="6687262"/>
            <a:ext cx="9292877" cy="781050"/>
          </a:xfrm>
          <a:prstGeom prst="rect">
            <a:avLst/>
          </a:prstGeom>
        </p:spPr>
        <p:txBody>
          <a:bodyPr lIns="0" tIns="0" rIns="0" bIns="0" rtlCol="0" anchor="t">
            <a:spAutoFit/>
          </a:bodyPr>
          <a:lstStyle/>
          <a:p>
            <a:pPr algn="just">
              <a:lnSpc>
                <a:spcPts val="6299"/>
              </a:lnSpc>
            </a:pPr>
            <a:r>
              <a:rPr lang="en-US" sz="4500">
                <a:solidFill>
                  <a:srgbClr val="422C06"/>
                </a:solidFill>
                <a:latin typeface="Roboto Condensed"/>
              </a:rPr>
              <a:t>Hết lòng chăm sóc thuốc thang.</a:t>
            </a:r>
          </a:p>
        </p:txBody>
      </p:sp>
      <p:sp>
        <p:nvSpPr>
          <p:cNvPr id="21" name="TextBox 21"/>
          <p:cNvSpPr txBox="1"/>
          <p:nvPr/>
        </p:nvSpPr>
        <p:spPr>
          <a:xfrm>
            <a:off x="1484554" y="8269577"/>
            <a:ext cx="10207406" cy="1581150"/>
          </a:xfrm>
          <a:prstGeom prst="rect">
            <a:avLst/>
          </a:prstGeom>
        </p:spPr>
        <p:txBody>
          <a:bodyPr lIns="0" tIns="0" rIns="0" bIns="0" rtlCol="0" anchor="t">
            <a:spAutoFit/>
          </a:bodyPr>
          <a:lstStyle/>
          <a:p>
            <a:pPr algn="just">
              <a:lnSpc>
                <a:spcPts val="6299"/>
              </a:lnSpc>
            </a:pPr>
            <a:r>
              <a:rPr lang="en-US" sz="4500" dirty="0">
                <a:solidFill>
                  <a:srgbClr val="422C06"/>
                </a:solidFill>
                <a:latin typeface="Roboto Condensed"/>
              </a:rPr>
              <a:t>Lo ma </a:t>
            </a:r>
            <a:r>
              <a:rPr lang="en-US" sz="4500" dirty="0" err="1">
                <a:solidFill>
                  <a:srgbClr val="422C06"/>
                </a:solidFill>
                <a:latin typeface="Roboto Condensed"/>
              </a:rPr>
              <a:t>chay</a:t>
            </a:r>
            <a:r>
              <a:rPr lang="en-US" sz="4500" dirty="0">
                <a:solidFill>
                  <a:srgbClr val="422C06"/>
                </a:solidFill>
                <a:latin typeface="Roboto Condensed"/>
              </a:rPr>
              <a:t> </a:t>
            </a:r>
            <a:r>
              <a:rPr lang="en-US" sz="4500" dirty="0" err="1">
                <a:solidFill>
                  <a:srgbClr val="422C06"/>
                </a:solidFill>
                <a:latin typeface="Roboto Condensed"/>
              </a:rPr>
              <a:t>tế</a:t>
            </a:r>
            <a:r>
              <a:rPr lang="en-US" sz="4500" dirty="0">
                <a:solidFill>
                  <a:srgbClr val="422C06"/>
                </a:solidFill>
                <a:latin typeface="Roboto Condensed"/>
              </a:rPr>
              <a:t> </a:t>
            </a:r>
            <a:r>
              <a:rPr lang="en-US" sz="4500" dirty="0" err="1">
                <a:solidFill>
                  <a:srgbClr val="422C06"/>
                </a:solidFill>
                <a:latin typeface="Roboto Condensed"/>
              </a:rPr>
              <a:t>lễ</a:t>
            </a:r>
            <a:r>
              <a:rPr lang="en-US" sz="4500" dirty="0">
                <a:solidFill>
                  <a:srgbClr val="422C06"/>
                </a:solidFill>
                <a:latin typeface="Roboto Condensed"/>
              </a:rPr>
              <a:t> </a:t>
            </a:r>
            <a:r>
              <a:rPr lang="en-US" sz="4500" dirty="0" err="1">
                <a:solidFill>
                  <a:srgbClr val="422C06"/>
                </a:solidFill>
                <a:latin typeface="Roboto Condensed"/>
              </a:rPr>
              <a:t>cho</a:t>
            </a:r>
            <a:r>
              <a:rPr lang="en-US" sz="4500" dirty="0">
                <a:solidFill>
                  <a:srgbClr val="422C06"/>
                </a:solidFill>
                <a:latin typeface="Roboto Condensed"/>
              </a:rPr>
              <a:t> </a:t>
            </a:r>
            <a:r>
              <a:rPr lang="en-US" sz="4500" dirty="0" err="1">
                <a:solidFill>
                  <a:srgbClr val="422C06"/>
                </a:solidFill>
                <a:latin typeface="Roboto Condensed"/>
              </a:rPr>
              <a:t>mẹ</a:t>
            </a:r>
            <a:r>
              <a:rPr lang="en-US" sz="4500" dirty="0">
                <a:solidFill>
                  <a:srgbClr val="422C06"/>
                </a:solidFill>
                <a:latin typeface="Roboto Condensed"/>
              </a:rPr>
              <a:t> </a:t>
            </a:r>
            <a:r>
              <a:rPr lang="en-US" sz="4500" dirty="0" err="1">
                <a:solidFill>
                  <a:srgbClr val="422C06"/>
                </a:solidFill>
                <a:latin typeface="Roboto Condensed"/>
              </a:rPr>
              <a:t>chồng</a:t>
            </a:r>
            <a:r>
              <a:rPr lang="en-US" sz="4500" dirty="0">
                <a:solidFill>
                  <a:srgbClr val="422C06"/>
                </a:solidFill>
                <a:latin typeface="Roboto Condensed"/>
              </a:rPr>
              <a:t> chu </a:t>
            </a:r>
            <a:r>
              <a:rPr lang="en-US" sz="4500" dirty="0" err="1">
                <a:solidFill>
                  <a:srgbClr val="422C06"/>
                </a:solidFill>
                <a:latin typeface="Roboto Condensed"/>
              </a:rPr>
              <a:t>đáo</a:t>
            </a:r>
            <a:r>
              <a:rPr lang="en-US" sz="4500" dirty="0">
                <a:solidFill>
                  <a:srgbClr val="422C06"/>
                </a:solidFill>
                <a:latin typeface="Roboto Condensed"/>
              </a:rPr>
              <a:t> </a:t>
            </a:r>
            <a:r>
              <a:rPr lang="en-US" sz="4500" dirty="0" err="1">
                <a:solidFill>
                  <a:srgbClr val="422C06"/>
                </a:solidFill>
                <a:latin typeface="Roboto Condensed"/>
              </a:rPr>
              <a:t>như</a:t>
            </a:r>
            <a:r>
              <a:rPr lang="en-US" sz="4500" dirty="0">
                <a:solidFill>
                  <a:srgbClr val="422C06"/>
                </a:solidFill>
                <a:latin typeface="Roboto Condensed"/>
              </a:rPr>
              <a:t> cha </a:t>
            </a:r>
            <a:r>
              <a:rPr lang="en-US" sz="4500" dirty="0" err="1">
                <a:solidFill>
                  <a:srgbClr val="422C06"/>
                </a:solidFill>
                <a:latin typeface="Roboto Condensed"/>
              </a:rPr>
              <a:t>mẹ</a:t>
            </a:r>
            <a:r>
              <a:rPr lang="en-US" sz="4500" dirty="0">
                <a:solidFill>
                  <a:srgbClr val="422C06"/>
                </a:solidFill>
                <a:latin typeface="Roboto Condensed"/>
              </a:rPr>
              <a:t> </a:t>
            </a:r>
            <a:r>
              <a:rPr lang="en-US" sz="4500" dirty="0" err="1">
                <a:solidFill>
                  <a:srgbClr val="422C06"/>
                </a:solidFill>
                <a:latin typeface="Roboto Condensed"/>
              </a:rPr>
              <a:t>đẻ</a:t>
            </a:r>
            <a:r>
              <a:rPr lang="en-US" sz="4500" dirty="0">
                <a:solidFill>
                  <a:srgbClr val="422C06"/>
                </a:solidFill>
                <a:latin typeface="Roboto Condensed"/>
              </a:rPr>
              <a:t>.</a:t>
            </a:r>
          </a:p>
        </p:txBody>
      </p:sp>
      <p:grpSp>
        <p:nvGrpSpPr>
          <p:cNvPr id="22" name="Group 22"/>
          <p:cNvGrpSpPr/>
          <p:nvPr/>
        </p:nvGrpSpPr>
        <p:grpSpPr>
          <a:xfrm>
            <a:off x="10892861" y="-2320765"/>
            <a:ext cx="12542984" cy="14310957"/>
            <a:chOff x="0" y="0"/>
            <a:chExt cx="16723979" cy="19081276"/>
          </a:xfrm>
        </p:grpSpPr>
        <p:sp>
          <p:nvSpPr>
            <p:cNvPr id="23" name="Freeform 23"/>
            <p:cNvSpPr/>
            <p:nvPr/>
          </p:nvSpPr>
          <p:spPr>
            <a:xfrm>
              <a:off x="388007" y="0"/>
              <a:ext cx="9296152" cy="16515504"/>
            </a:xfrm>
            <a:custGeom>
              <a:avLst/>
              <a:gdLst/>
              <a:ahLst/>
              <a:cxnLst/>
              <a:rect l="l" t="t" r="r" b="b"/>
              <a:pathLst>
                <a:path w="9296152" h="16515504">
                  <a:moveTo>
                    <a:pt x="0" y="0"/>
                  </a:moveTo>
                  <a:lnTo>
                    <a:pt x="9296152" y="0"/>
                  </a:lnTo>
                  <a:lnTo>
                    <a:pt x="9296152" y="16515504"/>
                  </a:lnTo>
                  <a:lnTo>
                    <a:pt x="0" y="16515504"/>
                  </a:lnTo>
                  <a:lnTo>
                    <a:pt x="0" y="0"/>
                  </a:lnTo>
                  <a:close/>
                </a:path>
              </a:pathLst>
            </a:custGeom>
            <a:blipFill>
              <a:blip r:embed="rId5"/>
              <a:stretch>
                <a:fillRect/>
              </a:stretch>
            </a:blipFill>
          </p:spPr>
          <p:txBody>
            <a:bodyPr/>
            <a:lstStyle/>
            <a:p>
              <a:endParaRPr lang="en-US"/>
            </a:p>
          </p:txBody>
        </p:sp>
        <p:sp>
          <p:nvSpPr>
            <p:cNvPr id="24" name="Freeform 24"/>
            <p:cNvSpPr/>
            <p:nvPr/>
          </p:nvSpPr>
          <p:spPr>
            <a:xfrm>
              <a:off x="3788062" y="13403260"/>
              <a:ext cx="7363741" cy="5642467"/>
            </a:xfrm>
            <a:custGeom>
              <a:avLst/>
              <a:gdLst/>
              <a:ahLst/>
              <a:cxnLst/>
              <a:rect l="l" t="t" r="r" b="b"/>
              <a:pathLst>
                <a:path w="7363741" h="5642467">
                  <a:moveTo>
                    <a:pt x="0" y="0"/>
                  </a:moveTo>
                  <a:lnTo>
                    <a:pt x="7363741" y="0"/>
                  </a:lnTo>
                  <a:lnTo>
                    <a:pt x="7363741" y="5642466"/>
                  </a:lnTo>
                  <a:lnTo>
                    <a:pt x="0" y="5642466"/>
                  </a:lnTo>
                  <a:lnTo>
                    <a:pt x="0" y="0"/>
                  </a:lnTo>
                  <a:close/>
                </a:path>
              </a:pathLst>
            </a:custGeom>
            <a:blipFill>
              <a:blip r:embed="rId6"/>
              <a:stretch>
                <a:fillRect/>
              </a:stretch>
            </a:blipFill>
          </p:spPr>
          <p:txBody>
            <a:bodyPr/>
            <a:lstStyle/>
            <a:p>
              <a:endParaRPr lang="en-US"/>
            </a:p>
          </p:txBody>
        </p:sp>
        <p:sp>
          <p:nvSpPr>
            <p:cNvPr id="25" name="Freeform 25"/>
            <p:cNvSpPr/>
            <p:nvPr/>
          </p:nvSpPr>
          <p:spPr>
            <a:xfrm>
              <a:off x="1697579" y="13438809"/>
              <a:ext cx="7363741" cy="5642467"/>
            </a:xfrm>
            <a:custGeom>
              <a:avLst/>
              <a:gdLst/>
              <a:ahLst/>
              <a:cxnLst/>
              <a:rect l="l" t="t" r="r" b="b"/>
              <a:pathLst>
                <a:path w="7363741" h="5642467">
                  <a:moveTo>
                    <a:pt x="0" y="0"/>
                  </a:moveTo>
                  <a:lnTo>
                    <a:pt x="7363741" y="0"/>
                  </a:lnTo>
                  <a:lnTo>
                    <a:pt x="7363741" y="5642467"/>
                  </a:lnTo>
                  <a:lnTo>
                    <a:pt x="0" y="5642467"/>
                  </a:lnTo>
                  <a:lnTo>
                    <a:pt x="0" y="0"/>
                  </a:lnTo>
                  <a:close/>
                </a:path>
              </a:pathLst>
            </a:custGeom>
            <a:blipFill>
              <a:blip r:embed="rId6"/>
              <a:stretch>
                <a:fillRect/>
              </a:stretch>
            </a:blipFill>
          </p:spPr>
          <p:txBody>
            <a:bodyPr/>
            <a:lstStyle/>
            <a:p>
              <a:endParaRPr lang="en-US"/>
            </a:p>
          </p:txBody>
        </p:sp>
        <p:sp>
          <p:nvSpPr>
            <p:cNvPr id="26" name="Freeform 26"/>
            <p:cNvSpPr/>
            <p:nvPr/>
          </p:nvSpPr>
          <p:spPr>
            <a:xfrm>
              <a:off x="1030291" y="12716206"/>
              <a:ext cx="7363741" cy="5642467"/>
            </a:xfrm>
            <a:custGeom>
              <a:avLst/>
              <a:gdLst/>
              <a:ahLst/>
              <a:cxnLst/>
              <a:rect l="l" t="t" r="r" b="b"/>
              <a:pathLst>
                <a:path w="7363741" h="5642467">
                  <a:moveTo>
                    <a:pt x="0" y="0"/>
                  </a:moveTo>
                  <a:lnTo>
                    <a:pt x="7363741" y="0"/>
                  </a:lnTo>
                  <a:lnTo>
                    <a:pt x="7363741" y="5642467"/>
                  </a:lnTo>
                  <a:lnTo>
                    <a:pt x="0" y="5642467"/>
                  </a:lnTo>
                  <a:lnTo>
                    <a:pt x="0" y="0"/>
                  </a:lnTo>
                  <a:close/>
                </a:path>
              </a:pathLst>
            </a:custGeom>
            <a:blipFill>
              <a:blip r:embed="rId6"/>
              <a:stretch>
                <a:fillRect/>
              </a:stretch>
            </a:blipFill>
          </p:spPr>
          <p:txBody>
            <a:bodyPr/>
            <a:lstStyle/>
            <a:p>
              <a:endParaRPr lang="en-US"/>
            </a:p>
          </p:txBody>
        </p:sp>
        <p:sp>
          <p:nvSpPr>
            <p:cNvPr id="27" name="Freeform 27"/>
            <p:cNvSpPr/>
            <p:nvPr/>
          </p:nvSpPr>
          <p:spPr>
            <a:xfrm>
              <a:off x="64086" y="12183011"/>
              <a:ext cx="7363741" cy="5642467"/>
            </a:xfrm>
            <a:custGeom>
              <a:avLst/>
              <a:gdLst/>
              <a:ahLst/>
              <a:cxnLst/>
              <a:rect l="l" t="t" r="r" b="b"/>
              <a:pathLst>
                <a:path w="7363741" h="5642467">
                  <a:moveTo>
                    <a:pt x="0" y="0"/>
                  </a:moveTo>
                  <a:lnTo>
                    <a:pt x="7363741" y="0"/>
                  </a:lnTo>
                  <a:lnTo>
                    <a:pt x="7363741" y="5642466"/>
                  </a:lnTo>
                  <a:lnTo>
                    <a:pt x="0" y="5642466"/>
                  </a:lnTo>
                  <a:lnTo>
                    <a:pt x="0" y="0"/>
                  </a:lnTo>
                  <a:close/>
                </a:path>
              </a:pathLst>
            </a:custGeom>
            <a:blipFill>
              <a:blip r:embed="rId6"/>
              <a:stretch>
                <a:fillRect/>
              </a:stretch>
            </a:blipFill>
          </p:spPr>
          <p:txBody>
            <a:bodyPr/>
            <a:lstStyle/>
            <a:p>
              <a:endParaRPr lang="en-US"/>
            </a:p>
          </p:txBody>
        </p:sp>
        <p:sp>
          <p:nvSpPr>
            <p:cNvPr id="28" name="Freeform 28"/>
            <p:cNvSpPr/>
            <p:nvPr/>
          </p:nvSpPr>
          <p:spPr>
            <a:xfrm>
              <a:off x="9360238" y="11076609"/>
              <a:ext cx="7363741" cy="5642467"/>
            </a:xfrm>
            <a:custGeom>
              <a:avLst/>
              <a:gdLst/>
              <a:ahLst/>
              <a:cxnLst/>
              <a:rect l="l" t="t" r="r" b="b"/>
              <a:pathLst>
                <a:path w="7363741" h="5642467">
                  <a:moveTo>
                    <a:pt x="0" y="0"/>
                  </a:moveTo>
                  <a:lnTo>
                    <a:pt x="7363741" y="0"/>
                  </a:lnTo>
                  <a:lnTo>
                    <a:pt x="7363741" y="5642467"/>
                  </a:lnTo>
                  <a:lnTo>
                    <a:pt x="0" y="5642467"/>
                  </a:lnTo>
                  <a:lnTo>
                    <a:pt x="0" y="0"/>
                  </a:lnTo>
                  <a:close/>
                </a:path>
              </a:pathLst>
            </a:custGeom>
            <a:blipFill>
              <a:blip r:embed="rId6"/>
              <a:stretch>
                <a:fillRect/>
              </a:stretch>
            </a:blipFill>
          </p:spPr>
          <p:txBody>
            <a:bodyPr/>
            <a:lstStyle/>
            <a:p>
              <a:endParaRPr lang="en-US"/>
            </a:p>
          </p:txBody>
        </p:sp>
        <p:sp>
          <p:nvSpPr>
            <p:cNvPr id="29" name="Freeform 29"/>
            <p:cNvSpPr/>
            <p:nvPr/>
          </p:nvSpPr>
          <p:spPr>
            <a:xfrm>
              <a:off x="3885070" y="10617576"/>
              <a:ext cx="7363741" cy="5642467"/>
            </a:xfrm>
            <a:custGeom>
              <a:avLst/>
              <a:gdLst/>
              <a:ahLst/>
              <a:cxnLst/>
              <a:rect l="l" t="t" r="r" b="b"/>
              <a:pathLst>
                <a:path w="7363741" h="5642467">
                  <a:moveTo>
                    <a:pt x="0" y="0"/>
                  </a:moveTo>
                  <a:lnTo>
                    <a:pt x="7363741" y="0"/>
                  </a:lnTo>
                  <a:lnTo>
                    <a:pt x="7363741" y="5642466"/>
                  </a:lnTo>
                  <a:lnTo>
                    <a:pt x="0" y="5642466"/>
                  </a:lnTo>
                  <a:lnTo>
                    <a:pt x="0" y="0"/>
                  </a:lnTo>
                  <a:close/>
                </a:path>
              </a:pathLst>
            </a:custGeom>
            <a:blipFill>
              <a:blip r:embed="rId6"/>
              <a:stretch>
                <a:fillRect/>
              </a:stretch>
            </a:blipFill>
          </p:spPr>
          <p:txBody>
            <a:bodyPr/>
            <a:lstStyle/>
            <a:p>
              <a:endParaRPr lang="en-US"/>
            </a:p>
          </p:txBody>
        </p:sp>
        <p:sp>
          <p:nvSpPr>
            <p:cNvPr id="30" name="Freeform 30"/>
            <p:cNvSpPr/>
            <p:nvPr/>
          </p:nvSpPr>
          <p:spPr>
            <a:xfrm>
              <a:off x="5036083" y="11696468"/>
              <a:ext cx="7363741" cy="5642467"/>
            </a:xfrm>
            <a:custGeom>
              <a:avLst/>
              <a:gdLst/>
              <a:ahLst/>
              <a:cxnLst/>
              <a:rect l="l" t="t" r="r" b="b"/>
              <a:pathLst>
                <a:path w="7363741" h="5642467">
                  <a:moveTo>
                    <a:pt x="0" y="0"/>
                  </a:moveTo>
                  <a:lnTo>
                    <a:pt x="7363741" y="0"/>
                  </a:lnTo>
                  <a:lnTo>
                    <a:pt x="7363741" y="5642467"/>
                  </a:lnTo>
                  <a:lnTo>
                    <a:pt x="0" y="5642467"/>
                  </a:lnTo>
                  <a:lnTo>
                    <a:pt x="0" y="0"/>
                  </a:lnTo>
                  <a:close/>
                </a:path>
              </a:pathLst>
            </a:custGeom>
            <a:blipFill>
              <a:blip r:embed="rId6"/>
              <a:stretch>
                <a:fillRect/>
              </a:stretch>
            </a:blipFill>
          </p:spPr>
          <p:txBody>
            <a:bodyPr/>
            <a:lstStyle/>
            <a:p>
              <a:endParaRPr lang="en-US"/>
            </a:p>
          </p:txBody>
        </p:sp>
        <p:sp>
          <p:nvSpPr>
            <p:cNvPr id="31" name="Freeform 31"/>
            <p:cNvSpPr/>
            <p:nvPr/>
          </p:nvSpPr>
          <p:spPr>
            <a:xfrm>
              <a:off x="0" y="12940504"/>
              <a:ext cx="9753600" cy="1463040"/>
            </a:xfrm>
            <a:custGeom>
              <a:avLst/>
              <a:gdLst/>
              <a:ahLst/>
              <a:cxnLst/>
              <a:rect l="l" t="t" r="r" b="b"/>
              <a:pathLst>
                <a:path w="9753600" h="1463040">
                  <a:moveTo>
                    <a:pt x="0" y="0"/>
                  </a:moveTo>
                  <a:lnTo>
                    <a:pt x="9753600" y="0"/>
                  </a:lnTo>
                  <a:lnTo>
                    <a:pt x="9753600" y="1463040"/>
                  </a:lnTo>
                  <a:lnTo>
                    <a:pt x="0" y="14630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1855886" y="2820134"/>
            <a:ext cx="8850369" cy="1431325"/>
            <a:chOff x="0" y="0"/>
            <a:chExt cx="2437564" cy="394215"/>
          </a:xfrm>
        </p:grpSpPr>
        <p:sp>
          <p:nvSpPr>
            <p:cNvPr id="4" name="Freeform 4"/>
            <p:cNvSpPr/>
            <p:nvPr/>
          </p:nvSpPr>
          <p:spPr>
            <a:xfrm>
              <a:off x="0" y="0"/>
              <a:ext cx="2437564" cy="394215"/>
            </a:xfrm>
            <a:custGeom>
              <a:avLst/>
              <a:gdLst/>
              <a:ahLst/>
              <a:cxnLst/>
              <a:rect l="l" t="t" r="r" b="b"/>
              <a:pathLst>
                <a:path w="2437564" h="394215">
                  <a:moveTo>
                    <a:pt x="44613" y="0"/>
                  </a:moveTo>
                  <a:lnTo>
                    <a:pt x="2392951" y="0"/>
                  </a:lnTo>
                  <a:cubicBezTo>
                    <a:pt x="2417590" y="0"/>
                    <a:pt x="2437564" y="19974"/>
                    <a:pt x="2437564" y="44613"/>
                  </a:cubicBezTo>
                  <a:lnTo>
                    <a:pt x="2437564" y="349602"/>
                  </a:lnTo>
                  <a:cubicBezTo>
                    <a:pt x="2437564" y="361434"/>
                    <a:pt x="2432864" y="372782"/>
                    <a:pt x="2424497" y="381148"/>
                  </a:cubicBezTo>
                  <a:cubicBezTo>
                    <a:pt x="2416131" y="389514"/>
                    <a:pt x="2404783" y="394215"/>
                    <a:pt x="2392951" y="394215"/>
                  </a:cubicBezTo>
                  <a:lnTo>
                    <a:pt x="44613" y="394215"/>
                  </a:lnTo>
                  <a:cubicBezTo>
                    <a:pt x="32781" y="394215"/>
                    <a:pt x="21433" y="389514"/>
                    <a:pt x="13067" y="381148"/>
                  </a:cubicBezTo>
                  <a:cubicBezTo>
                    <a:pt x="4700" y="372782"/>
                    <a:pt x="0" y="361434"/>
                    <a:pt x="0" y="349602"/>
                  </a:cubicBezTo>
                  <a:lnTo>
                    <a:pt x="0" y="44613"/>
                  </a:lnTo>
                  <a:cubicBezTo>
                    <a:pt x="0" y="32781"/>
                    <a:pt x="4700" y="21433"/>
                    <a:pt x="13067" y="13067"/>
                  </a:cubicBezTo>
                  <a:cubicBezTo>
                    <a:pt x="21433" y="4700"/>
                    <a:pt x="32781" y="0"/>
                    <a:pt x="44613" y="0"/>
                  </a:cubicBezTo>
                  <a:close/>
                </a:path>
              </a:pathLst>
            </a:custGeom>
            <a:solidFill>
              <a:srgbClr val="8E5F56"/>
            </a:solidFill>
          </p:spPr>
          <p:txBody>
            <a:bodyPr/>
            <a:lstStyle/>
            <a:p>
              <a:endParaRPr lang="en-US"/>
            </a:p>
          </p:txBody>
        </p:sp>
        <p:sp>
          <p:nvSpPr>
            <p:cNvPr id="5" name="TextBox 5"/>
            <p:cNvSpPr txBox="1"/>
            <p:nvPr/>
          </p:nvSpPr>
          <p:spPr>
            <a:xfrm>
              <a:off x="0" y="0"/>
              <a:ext cx="2437564" cy="394215"/>
            </a:xfrm>
            <a:prstGeom prst="rect">
              <a:avLst/>
            </a:prstGeom>
          </p:spPr>
          <p:txBody>
            <a:bodyPr lIns="50800" tIns="50800" rIns="50800" bIns="50800" rtlCol="0" anchor="ctr"/>
            <a:lstStyle/>
            <a:p>
              <a:pPr algn="ctr">
                <a:lnSpc>
                  <a:spcPts val="2310"/>
                </a:lnSpc>
              </a:pPr>
              <a:endParaRPr/>
            </a:p>
          </p:txBody>
        </p:sp>
      </p:grpSp>
      <p:grpSp>
        <p:nvGrpSpPr>
          <p:cNvPr id="6" name="Group 6"/>
          <p:cNvGrpSpPr/>
          <p:nvPr/>
        </p:nvGrpSpPr>
        <p:grpSpPr>
          <a:xfrm>
            <a:off x="1034560" y="4527684"/>
            <a:ext cx="10843066" cy="1530928"/>
            <a:chOff x="0" y="0"/>
            <a:chExt cx="2986391" cy="421647"/>
          </a:xfrm>
        </p:grpSpPr>
        <p:sp>
          <p:nvSpPr>
            <p:cNvPr id="7" name="Freeform 7"/>
            <p:cNvSpPr/>
            <p:nvPr/>
          </p:nvSpPr>
          <p:spPr>
            <a:xfrm>
              <a:off x="0" y="0"/>
              <a:ext cx="2986392" cy="421647"/>
            </a:xfrm>
            <a:custGeom>
              <a:avLst/>
              <a:gdLst/>
              <a:ahLst/>
              <a:cxnLst/>
              <a:rect l="l" t="t" r="r" b="b"/>
              <a:pathLst>
                <a:path w="2986392" h="421647">
                  <a:moveTo>
                    <a:pt x="36414" y="0"/>
                  </a:moveTo>
                  <a:lnTo>
                    <a:pt x="2949978" y="0"/>
                  </a:lnTo>
                  <a:cubicBezTo>
                    <a:pt x="2959635" y="0"/>
                    <a:pt x="2968897" y="3836"/>
                    <a:pt x="2975726" y="10665"/>
                  </a:cubicBezTo>
                  <a:cubicBezTo>
                    <a:pt x="2982555" y="17494"/>
                    <a:pt x="2986392" y="26756"/>
                    <a:pt x="2986392" y="36414"/>
                  </a:cubicBezTo>
                  <a:lnTo>
                    <a:pt x="2986392" y="385234"/>
                  </a:lnTo>
                  <a:cubicBezTo>
                    <a:pt x="2986392" y="394891"/>
                    <a:pt x="2982555" y="404153"/>
                    <a:pt x="2975726" y="410982"/>
                  </a:cubicBezTo>
                  <a:cubicBezTo>
                    <a:pt x="2968897" y="417811"/>
                    <a:pt x="2959635" y="421647"/>
                    <a:pt x="2949978" y="421647"/>
                  </a:cubicBezTo>
                  <a:lnTo>
                    <a:pt x="36414" y="421647"/>
                  </a:lnTo>
                  <a:cubicBezTo>
                    <a:pt x="16303" y="421647"/>
                    <a:pt x="0" y="405344"/>
                    <a:pt x="0" y="385234"/>
                  </a:cubicBezTo>
                  <a:lnTo>
                    <a:pt x="0" y="36414"/>
                  </a:lnTo>
                  <a:cubicBezTo>
                    <a:pt x="0" y="26756"/>
                    <a:pt x="3836" y="17494"/>
                    <a:pt x="10665" y="10665"/>
                  </a:cubicBezTo>
                  <a:cubicBezTo>
                    <a:pt x="17494" y="3836"/>
                    <a:pt x="26756" y="0"/>
                    <a:pt x="36414" y="0"/>
                  </a:cubicBezTo>
                  <a:close/>
                </a:path>
              </a:pathLst>
            </a:custGeom>
            <a:solidFill>
              <a:srgbClr val="FFFDF5"/>
            </a:solidFill>
          </p:spPr>
          <p:txBody>
            <a:bodyPr/>
            <a:lstStyle/>
            <a:p>
              <a:endParaRPr lang="en-US"/>
            </a:p>
          </p:txBody>
        </p:sp>
        <p:sp>
          <p:nvSpPr>
            <p:cNvPr id="8" name="TextBox 8"/>
            <p:cNvSpPr txBox="1"/>
            <p:nvPr/>
          </p:nvSpPr>
          <p:spPr>
            <a:xfrm>
              <a:off x="0" y="0"/>
              <a:ext cx="2986391" cy="421647"/>
            </a:xfrm>
            <a:prstGeom prst="rect">
              <a:avLst/>
            </a:prstGeom>
          </p:spPr>
          <p:txBody>
            <a:bodyPr lIns="50800" tIns="50800" rIns="50800" bIns="50800" rtlCol="0" anchor="ctr"/>
            <a:lstStyle/>
            <a:p>
              <a:pPr algn="ctr">
                <a:lnSpc>
                  <a:spcPts val="2310"/>
                </a:lnSpc>
              </a:pPr>
              <a:endParaRPr/>
            </a:p>
          </p:txBody>
        </p:sp>
      </p:grpSp>
      <p:sp>
        <p:nvSpPr>
          <p:cNvPr id="9" name="Freeform 9"/>
          <p:cNvSpPr/>
          <p:nvPr/>
        </p:nvSpPr>
        <p:spPr>
          <a:xfrm>
            <a:off x="-4377309" y="20357"/>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p:cNvSpPr txBox="1"/>
          <p:nvPr/>
        </p:nvSpPr>
        <p:spPr>
          <a:xfrm>
            <a:off x="816112" y="1689137"/>
            <a:ext cx="12458336" cy="854772"/>
          </a:xfrm>
          <a:prstGeom prst="rect">
            <a:avLst/>
          </a:prstGeom>
        </p:spPr>
        <p:txBody>
          <a:bodyPr lIns="0" tIns="0" rIns="0" bIns="0" rtlCol="0" anchor="t">
            <a:spAutoFit/>
          </a:bodyPr>
          <a:lstStyle/>
          <a:p>
            <a:pPr algn="just">
              <a:lnSpc>
                <a:spcPts val="6961"/>
              </a:lnSpc>
            </a:pPr>
            <a:r>
              <a:rPr lang="en-US" sz="4972">
                <a:solidFill>
                  <a:srgbClr val="394D57"/>
                </a:solidFill>
                <a:latin typeface="#9Slide05 Dear Saturday"/>
              </a:rPr>
              <a:t>Tính tình thùy mị, nết na, tư dung tốt đẹp</a:t>
            </a:r>
          </a:p>
        </p:txBody>
      </p:sp>
      <p:grpSp>
        <p:nvGrpSpPr>
          <p:cNvPr id="11" name="Group 11"/>
          <p:cNvGrpSpPr/>
          <p:nvPr/>
        </p:nvGrpSpPr>
        <p:grpSpPr>
          <a:xfrm>
            <a:off x="1034560" y="6557673"/>
            <a:ext cx="10843066" cy="1931572"/>
            <a:chOff x="0" y="0"/>
            <a:chExt cx="2986391" cy="531993"/>
          </a:xfrm>
        </p:grpSpPr>
        <p:sp>
          <p:nvSpPr>
            <p:cNvPr id="12" name="Freeform 12"/>
            <p:cNvSpPr/>
            <p:nvPr/>
          </p:nvSpPr>
          <p:spPr>
            <a:xfrm>
              <a:off x="0" y="0"/>
              <a:ext cx="2986392" cy="531993"/>
            </a:xfrm>
            <a:custGeom>
              <a:avLst/>
              <a:gdLst/>
              <a:ahLst/>
              <a:cxnLst/>
              <a:rect l="l" t="t" r="r" b="b"/>
              <a:pathLst>
                <a:path w="2986392" h="531993">
                  <a:moveTo>
                    <a:pt x="36414" y="0"/>
                  </a:moveTo>
                  <a:lnTo>
                    <a:pt x="2949978" y="0"/>
                  </a:lnTo>
                  <a:cubicBezTo>
                    <a:pt x="2959635" y="0"/>
                    <a:pt x="2968897" y="3836"/>
                    <a:pt x="2975726" y="10665"/>
                  </a:cubicBezTo>
                  <a:cubicBezTo>
                    <a:pt x="2982555" y="17494"/>
                    <a:pt x="2986392" y="26756"/>
                    <a:pt x="2986392" y="36414"/>
                  </a:cubicBezTo>
                  <a:lnTo>
                    <a:pt x="2986392" y="495579"/>
                  </a:lnTo>
                  <a:cubicBezTo>
                    <a:pt x="2986392" y="505236"/>
                    <a:pt x="2982555" y="514498"/>
                    <a:pt x="2975726" y="521327"/>
                  </a:cubicBezTo>
                  <a:cubicBezTo>
                    <a:pt x="2968897" y="528156"/>
                    <a:pt x="2959635" y="531993"/>
                    <a:pt x="2949978" y="531993"/>
                  </a:cubicBezTo>
                  <a:lnTo>
                    <a:pt x="36414" y="531993"/>
                  </a:lnTo>
                  <a:cubicBezTo>
                    <a:pt x="26756" y="531993"/>
                    <a:pt x="17494" y="528156"/>
                    <a:pt x="10665" y="521327"/>
                  </a:cubicBezTo>
                  <a:cubicBezTo>
                    <a:pt x="3836" y="514498"/>
                    <a:pt x="0" y="505236"/>
                    <a:pt x="0" y="495579"/>
                  </a:cubicBezTo>
                  <a:lnTo>
                    <a:pt x="0" y="36414"/>
                  </a:lnTo>
                  <a:cubicBezTo>
                    <a:pt x="0" y="26756"/>
                    <a:pt x="3836" y="17494"/>
                    <a:pt x="10665" y="10665"/>
                  </a:cubicBezTo>
                  <a:cubicBezTo>
                    <a:pt x="17494" y="3836"/>
                    <a:pt x="26756" y="0"/>
                    <a:pt x="36414" y="0"/>
                  </a:cubicBezTo>
                  <a:close/>
                </a:path>
              </a:pathLst>
            </a:custGeom>
            <a:solidFill>
              <a:srgbClr val="FFFDF5"/>
            </a:solidFill>
          </p:spPr>
          <p:txBody>
            <a:bodyPr/>
            <a:lstStyle/>
            <a:p>
              <a:endParaRPr lang="en-US"/>
            </a:p>
          </p:txBody>
        </p:sp>
        <p:sp>
          <p:nvSpPr>
            <p:cNvPr id="13" name="TextBox 13"/>
            <p:cNvSpPr txBox="1"/>
            <p:nvPr/>
          </p:nvSpPr>
          <p:spPr>
            <a:xfrm>
              <a:off x="0" y="0"/>
              <a:ext cx="2986391" cy="531993"/>
            </a:xfrm>
            <a:prstGeom prst="rect">
              <a:avLst/>
            </a:prstGeom>
          </p:spPr>
          <p:txBody>
            <a:bodyPr lIns="50800" tIns="50800" rIns="50800" bIns="50800" rtlCol="0" anchor="ctr"/>
            <a:lstStyle/>
            <a:p>
              <a:pPr algn="ctr">
                <a:lnSpc>
                  <a:spcPts val="2310"/>
                </a:lnSpc>
              </a:pPr>
              <a:endParaRPr/>
            </a:p>
          </p:txBody>
        </p:sp>
      </p:grpSp>
      <p:sp>
        <p:nvSpPr>
          <p:cNvPr id="14" name="TextBox 14"/>
          <p:cNvSpPr txBox="1"/>
          <p:nvPr/>
        </p:nvSpPr>
        <p:spPr>
          <a:xfrm>
            <a:off x="3034965" y="3065548"/>
            <a:ext cx="8656995" cy="845247"/>
          </a:xfrm>
          <a:prstGeom prst="rect">
            <a:avLst/>
          </a:prstGeom>
        </p:spPr>
        <p:txBody>
          <a:bodyPr lIns="0" tIns="0" rIns="0" bIns="0" rtlCol="0" anchor="t">
            <a:spAutoFit/>
          </a:bodyPr>
          <a:lstStyle/>
          <a:p>
            <a:pPr algn="just">
              <a:lnSpc>
                <a:spcPts val="6961"/>
              </a:lnSpc>
            </a:pPr>
            <a:r>
              <a:rPr lang="en-US" sz="4972" dirty="0" err="1">
                <a:solidFill>
                  <a:srgbClr val="FFFFFF"/>
                </a:solidFill>
                <a:latin typeface="Roboto Condensed Bold"/>
              </a:rPr>
              <a:t>Người</a:t>
            </a:r>
            <a:r>
              <a:rPr lang="en-US" sz="4972" dirty="0">
                <a:solidFill>
                  <a:srgbClr val="FFFFFF"/>
                </a:solidFill>
                <a:latin typeface="Roboto Condensed Bold"/>
              </a:rPr>
              <a:t> </a:t>
            </a:r>
            <a:r>
              <a:rPr lang="en-US" sz="4972" dirty="0" err="1">
                <a:solidFill>
                  <a:srgbClr val="FFFFFF"/>
                </a:solidFill>
                <a:latin typeface="Roboto Condensed Bold"/>
              </a:rPr>
              <a:t>mẹ</a:t>
            </a:r>
            <a:r>
              <a:rPr lang="en-US" sz="4972" dirty="0">
                <a:solidFill>
                  <a:srgbClr val="FFFFFF"/>
                </a:solidFill>
                <a:latin typeface="Roboto Condensed Bold"/>
              </a:rPr>
              <a:t> </a:t>
            </a:r>
            <a:r>
              <a:rPr lang="en-US" sz="4972" dirty="0" err="1">
                <a:solidFill>
                  <a:srgbClr val="FFFFFF"/>
                </a:solidFill>
                <a:latin typeface="Roboto Condensed Bold"/>
              </a:rPr>
              <a:t>mẫu</a:t>
            </a:r>
            <a:r>
              <a:rPr lang="en-US" sz="4972" dirty="0">
                <a:solidFill>
                  <a:srgbClr val="FFFFFF"/>
                </a:solidFill>
                <a:latin typeface="Roboto Condensed Bold"/>
              </a:rPr>
              <a:t> </a:t>
            </a:r>
            <a:r>
              <a:rPr lang="en-US" sz="4972" dirty="0" err="1">
                <a:solidFill>
                  <a:srgbClr val="FFFFFF"/>
                </a:solidFill>
                <a:latin typeface="Roboto Condensed Bold"/>
              </a:rPr>
              <a:t>mực</a:t>
            </a:r>
            <a:endParaRPr lang="en-US" sz="4972" dirty="0">
              <a:solidFill>
                <a:srgbClr val="FFFFFF"/>
              </a:solidFill>
              <a:latin typeface="Roboto Condensed Bold"/>
            </a:endParaRPr>
          </a:p>
        </p:txBody>
      </p:sp>
      <p:sp>
        <p:nvSpPr>
          <p:cNvPr id="15" name="TextBox 15"/>
          <p:cNvSpPr txBox="1"/>
          <p:nvPr/>
        </p:nvSpPr>
        <p:spPr>
          <a:xfrm>
            <a:off x="1670220" y="6685259"/>
            <a:ext cx="9292877" cy="1581150"/>
          </a:xfrm>
          <a:prstGeom prst="rect">
            <a:avLst/>
          </a:prstGeom>
        </p:spPr>
        <p:txBody>
          <a:bodyPr lIns="0" tIns="0" rIns="0" bIns="0" rtlCol="0" anchor="t">
            <a:spAutoFit/>
          </a:bodyPr>
          <a:lstStyle/>
          <a:p>
            <a:pPr algn="just">
              <a:lnSpc>
                <a:spcPts val="6299"/>
              </a:lnSpc>
            </a:pPr>
            <a:r>
              <a:rPr lang="en-US" sz="4500">
                <a:solidFill>
                  <a:srgbClr val="422C06"/>
                </a:solidFill>
                <a:latin typeface="Roboto Condensed"/>
              </a:rPr>
              <a:t>Lấy cái bóng của mình để con bớt nỗi nhớ cha.</a:t>
            </a:r>
          </a:p>
        </p:txBody>
      </p:sp>
      <p:grpSp>
        <p:nvGrpSpPr>
          <p:cNvPr id="16" name="Group 16"/>
          <p:cNvGrpSpPr/>
          <p:nvPr/>
        </p:nvGrpSpPr>
        <p:grpSpPr>
          <a:xfrm>
            <a:off x="10892861" y="-2320765"/>
            <a:ext cx="12542984" cy="14310957"/>
            <a:chOff x="0" y="0"/>
            <a:chExt cx="16723979" cy="19081276"/>
          </a:xfrm>
        </p:grpSpPr>
        <p:sp>
          <p:nvSpPr>
            <p:cNvPr id="17" name="Freeform 17"/>
            <p:cNvSpPr/>
            <p:nvPr/>
          </p:nvSpPr>
          <p:spPr>
            <a:xfrm>
              <a:off x="388007" y="0"/>
              <a:ext cx="9296152" cy="16515504"/>
            </a:xfrm>
            <a:custGeom>
              <a:avLst/>
              <a:gdLst/>
              <a:ahLst/>
              <a:cxnLst/>
              <a:rect l="l" t="t" r="r" b="b"/>
              <a:pathLst>
                <a:path w="9296152" h="16515504">
                  <a:moveTo>
                    <a:pt x="0" y="0"/>
                  </a:moveTo>
                  <a:lnTo>
                    <a:pt x="9296152" y="0"/>
                  </a:lnTo>
                  <a:lnTo>
                    <a:pt x="9296152" y="16515504"/>
                  </a:lnTo>
                  <a:lnTo>
                    <a:pt x="0" y="16515504"/>
                  </a:lnTo>
                  <a:lnTo>
                    <a:pt x="0" y="0"/>
                  </a:lnTo>
                  <a:close/>
                </a:path>
              </a:pathLst>
            </a:custGeom>
            <a:blipFill>
              <a:blip r:embed="rId5"/>
              <a:stretch>
                <a:fillRect/>
              </a:stretch>
            </a:blipFill>
          </p:spPr>
          <p:txBody>
            <a:bodyPr/>
            <a:lstStyle/>
            <a:p>
              <a:endParaRPr lang="en-US"/>
            </a:p>
          </p:txBody>
        </p:sp>
        <p:sp>
          <p:nvSpPr>
            <p:cNvPr id="18" name="Freeform 18"/>
            <p:cNvSpPr/>
            <p:nvPr/>
          </p:nvSpPr>
          <p:spPr>
            <a:xfrm>
              <a:off x="3788062" y="13403260"/>
              <a:ext cx="7363741" cy="5642467"/>
            </a:xfrm>
            <a:custGeom>
              <a:avLst/>
              <a:gdLst/>
              <a:ahLst/>
              <a:cxnLst/>
              <a:rect l="l" t="t" r="r" b="b"/>
              <a:pathLst>
                <a:path w="7363741" h="5642467">
                  <a:moveTo>
                    <a:pt x="0" y="0"/>
                  </a:moveTo>
                  <a:lnTo>
                    <a:pt x="7363741" y="0"/>
                  </a:lnTo>
                  <a:lnTo>
                    <a:pt x="7363741" y="5642466"/>
                  </a:lnTo>
                  <a:lnTo>
                    <a:pt x="0" y="5642466"/>
                  </a:lnTo>
                  <a:lnTo>
                    <a:pt x="0" y="0"/>
                  </a:lnTo>
                  <a:close/>
                </a:path>
              </a:pathLst>
            </a:custGeom>
            <a:blipFill>
              <a:blip r:embed="rId6"/>
              <a:stretch>
                <a:fillRect/>
              </a:stretch>
            </a:blipFill>
          </p:spPr>
          <p:txBody>
            <a:bodyPr/>
            <a:lstStyle/>
            <a:p>
              <a:endParaRPr lang="en-US"/>
            </a:p>
          </p:txBody>
        </p:sp>
        <p:sp>
          <p:nvSpPr>
            <p:cNvPr id="19" name="Freeform 19"/>
            <p:cNvSpPr/>
            <p:nvPr/>
          </p:nvSpPr>
          <p:spPr>
            <a:xfrm>
              <a:off x="1697579" y="13438809"/>
              <a:ext cx="7363741" cy="5642467"/>
            </a:xfrm>
            <a:custGeom>
              <a:avLst/>
              <a:gdLst/>
              <a:ahLst/>
              <a:cxnLst/>
              <a:rect l="l" t="t" r="r" b="b"/>
              <a:pathLst>
                <a:path w="7363741" h="5642467">
                  <a:moveTo>
                    <a:pt x="0" y="0"/>
                  </a:moveTo>
                  <a:lnTo>
                    <a:pt x="7363741" y="0"/>
                  </a:lnTo>
                  <a:lnTo>
                    <a:pt x="7363741" y="5642467"/>
                  </a:lnTo>
                  <a:lnTo>
                    <a:pt x="0" y="5642467"/>
                  </a:lnTo>
                  <a:lnTo>
                    <a:pt x="0" y="0"/>
                  </a:lnTo>
                  <a:close/>
                </a:path>
              </a:pathLst>
            </a:custGeom>
            <a:blipFill>
              <a:blip r:embed="rId6"/>
              <a:stretch>
                <a:fillRect/>
              </a:stretch>
            </a:blipFill>
          </p:spPr>
          <p:txBody>
            <a:bodyPr/>
            <a:lstStyle/>
            <a:p>
              <a:endParaRPr lang="en-US"/>
            </a:p>
          </p:txBody>
        </p:sp>
        <p:sp>
          <p:nvSpPr>
            <p:cNvPr id="20" name="Freeform 20"/>
            <p:cNvSpPr/>
            <p:nvPr/>
          </p:nvSpPr>
          <p:spPr>
            <a:xfrm>
              <a:off x="1030291" y="12716206"/>
              <a:ext cx="7363741" cy="5642467"/>
            </a:xfrm>
            <a:custGeom>
              <a:avLst/>
              <a:gdLst/>
              <a:ahLst/>
              <a:cxnLst/>
              <a:rect l="l" t="t" r="r" b="b"/>
              <a:pathLst>
                <a:path w="7363741" h="5642467">
                  <a:moveTo>
                    <a:pt x="0" y="0"/>
                  </a:moveTo>
                  <a:lnTo>
                    <a:pt x="7363741" y="0"/>
                  </a:lnTo>
                  <a:lnTo>
                    <a:pt x="7363741" y="5642467"/>
                  </a:lnTo>
                  <a:lnTo>
                    <a:pt x="0" y="5642467"/>
                  </a:lnTo>
                  <a:lnTo>
                    <a:pt x="0" y="0"/>
                  </a:lnTo>
                  <a:close/>
                </a:path>
              </a:pathLst>
            </a:custGeom>
            <a:blipFill>
              <a:blip r:embed="rId6"/>
              <a:stretch>
                <a:fillRect/>
              </a:stretch>
            </a:blipFill>
          </p:spPr>
          <p:txBody>
            <a:bodyPr/>
            <a:lstStyle/>
            <a:p>
              <a:endParaRPr lang="en-US"/>
            </a:p>
          </p:txBody>
        </p:sp>
        <p:sp>
          <p:nvSpPr>
            <p:cNvPr id="21" name="Freeform 21"/>
            <p:cNvSpPr/>
            <p:nvPr/>
          </p:nvSpPr>
          <p:spPr>
            <a:xfrm>
              <a:off x="64086" y="12183011"/>
              <a:ext cx="7363741" cy="5642467"/>
            </a:xfrm>
            <a:custGeom>
              <a:avLst/>
              <a:gdLst/>
              <a:ahLst/>
              <a:cxnLst/>
              <a:rect l="l" t="t" r="r" b="b"/>
              <a:pathLst>
                <a:path w="7363741" h="5642467">
                  <a:moveTo>
                    <a:pt x="0" y="0"/>
                  </a:moveTo>
                  <a:lnTo>
                    <a:pt x="7363741" y="0"/>
                  </a:lnTo>
                  <a:lnTo>
                    <a:pt x="7363741" y="5642466"/>
                  </a:lnTo>
                  <a:lnTo>
                    <a:pt x="0" y="5642466"/>
                  </a:lnTo>
                  <a:lnTo>
                    <a:pt x="0" y="0"/>
                  </a:lnTo>
                  <a:close/>
                </a:path>
              </a:pathLst>
            </a:custGeom>
            <a:blipFill>
              <a:blip r:embed="rId6"/>
              <a:stretch>
                <a:fillRect/>
              </a:stretch>
            </a:blipFill>
          </p:spPr>
          <p:txBody>
            <a:bodyPr/>
            <a:lstStyle/>
            <a:p>
              <a:endParaRPr lang="en-US"/>
            </a:p>
          </p:txBody>
        </p:sp>
        <p:sp>
          <p:nvSpPr>
            <p:cNvPr id="22" name="Freeform 22"/>
            <p:cNvSpPr/>
            <p:nvPr/>
          </p:nvSpPr>
          <p:spPr>
            <a:xfrm>
              <a:off x="9360238" y="11076609"/>
              <a:ext cx="7363741" cy="5642467"/>
            </a:xfrm>
            <a:custGeom>
              <a:avLst/>
              <a:gdLst/>
              <a:ahLst/>
              <a:cxnLst/>
              <a:rect l="l" t="t" r="r" b="b"/>
              <a:pathLst>
                <a:path w="7363741" h="5642467">
                  <a:moveTo>
                    <a:pt x="0" y="0"/>
                  </a:moveTo>
                  <a:lnTo>
                    <a:pt x="7363741" y="0"/>
                  </a:lnTo>
                  <a:lnTo>
                    <a:pt x="7363741" y="5642467"/>
                  </a:lnTo>
                  <a:lnTo>
                    <a:pt x="0" y="5642467"/>
                  </a:lnTo>
                  <a:lnTo>
                    <a:pt x="0" y="0"/>
                  </a:lnTo>
                  <a:close/>
                </a:path>
              </a:pathLst>
            </a:custGeom>
            <a:blipFill>
              <a:blip r:embed="rId6"/>
              <a:stretch>
                <a:fillRect/>
              </a:stretch>
            </a:blipFill>
          </p:spPr>
          <p:txBody>
            <a:bodyPr/>
            <a:lstStyle/>
            <a:p>
              <a:endParaRPr lang="en-US"/>
            </a:p>
          </p:txBody>
        </p:sp>
        <p:sp>
          <p:nvSpPr>
            <p:cNvPr id="23" name="Freeform 23"/>
            <p:cNvSpPr/>
            <p:nvPr/>
          </p:nvSpPr>
          <p:spPr>
            <a:xfrm>
              <a:off x="3885070" y="10617576"/>
              <a:ext cx="7363741" cy="5642467"/>
            </a:xfrm>
            <a:custGeom>
              <a:avLst/>
              <a:gdLst/>
              <a:ahLst/>
              <a:cxnLst/>
              <a:rect l="l" t="t" r="r" b="b"/>
              <a:pathLst>
                <a:path w="7363741" h="5642467">
                  <a:moveTo>
                    <a:pt x="0" y="0"/>
                  </a:moveTo>
                  <a:lnTo>
                    <a:pt x="7363741" y="0"/>
                  </a:lnTo>
                  <a:lnTo>
                    <a:pt x="7363741" y="5642466"/>
                  </a:lnTo>
                  <a:lnTo>
                    <a:pt x="0" y="5642466"/>
                  </a:lnTo>
                  <a:lnTo>
                    <a:pt x="0" y="0"/>
                  </a:lnTo>
                  <a:close/>
                </a:path>
              </a:pathLst>
            </a:custGeom>
            <a:blipFill>
              <a:blip r:embed="rId6"/>
              <a:stretch>
                <a:fillRect/>
              </a:stretch>
            </a:blipFill>
          </p:spPr>
          <p:txBody>
            <a:bodyPr/>
            <a:lstStyle/>
            <a:p>
              <a:endParaRPr lang="en-US"/>
            </a:p>
          </p:txBody>
        </p:sp>
        <p:sp>
          <p:nvSpPr>
            <p:cNvPr id="24" name="Freeform 24"/>
            <p:cNvSpPr/>
            <p:nvPr/>
          </p:nvSpPr>
          <p:spPr>
            <a:xfrm>
              <a:off x="5036083" y="11696468"/>
              <a:ext cx="7363741" cy="5642467"/>
            </a:xfrm>
            <a:custGeom>
              <a:avLst/>
              <a:gdLst/>
              <a:ahLst/>
              <a:cxnLst/>
              <a:rect l="l" t="t" r="r" b="b"/>
              <a:pathLst>
                <a:path w="7363741" h="5642467">
                  <a:moveTo>
                    <a:pt x="0" y="0"/>
                  </a:moveTo>
                  <a:lnTo>
                    <a:pt x="7363741" y="0"/>
                  </a:lnTo>
                  <a:lnTo>
                    <a:pt x="7363741" y="5642467"/>
                  </a:lnTo>
                  <a:lnTo>
                    <a:pt x="0" y="5642467"/>
                  </a:lnTo>
                  <a:lnTo>
                    <a:pt x="0" y="0"/>
                  </a:lnTo>
                  <a:close/>
                </a:path>
              </a:pathLst>
            </a:custGeom>
            <a:blipFill>
              <a:blip r:embed="rId6"/>
              <a:stretch>
                <a:fillRect/>
              </a:stretch>
            </a:blipFill>
          </p:spPr>
          <p:txBody>
            <a:bodyPr/>
            <a:lstStyle/>
            <a:p>
              <a:endParaRPr lang="en-US"/>
            </a:p>
          </p:txBody>
        </p:sp>
        <p:sp>
          <p:nvSpPr>
            <p:cNvPr id="25" name="Freeform 25"/>
            <p:cNvSpPr/>
            <p:nvPr/>
          </p:nvSpPr>
          <p:spPr>
            <a:xfrm>
              <a:off x="0" y="12940504"/>
              <a:ext cx="9753600" cy="1463040"/>
            </a:xfrm>
            <a:custGeom>
              <a:avLst/>
              <a:gdLst/>
              <a:ahLst/>
              <a:cxnLst/>
              <a:rect l="l" t="t" r="r" b="b"/>
              <a:pathLst>
                <a:path w="9753600" h="1463040">
                  <a:moveTo>
                    <a:pt x="0" y="0"/>
                  </a:moveTo>
                  <a:lnTo>
                    <a:pt x="9753600" y="0"/>
                  </a:lnTo>
                  <a:lnTo>
                    <a:pt x="9753600" y="1463040"/>
                  </a:lnTo>
                  <a:lnTo>
                    <a:pt x="0" y="14630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26" name="Freeform 26"/>
          <p:cNvSpPr/>
          <p:nvPr/>
        </p:nvSpPr>
        <p:spPr>
          <a:xfrm>
            <a:off x="346267" y="7523459"/>
            <a:ext cx="688294" cy="2057400"/>
          </a:xfrm>
          <a:custGeom>
            <a:avLst/>
            <a:gdLst/>
            <a:ahLst/>
            <a:cxnLst/>
            <a:rect l="l" t="t" r="r" b="b"/>
            <a:pathLst>
              <a:path w="688294" h="2057400">
                <a:moveTo>
                  <a:pt x="0" y="0"/>
                </a:moveTo>
                <a:lnTo>
                  <a:pt x="688293" y="0"/>
                </a:lnTo>
                <a:lnTo>
                  <a:pt x="688293" y="2057400"/>
                </a:lnTo>
                <a:lnTo>
                  <a:pt x="0" y="20574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7" name="TextBox 27"/>
          <p:cNvSpPr txBox="1"/>
          <p:nvPr/>
        </p:nvSpPr>
        <p:spPr>
          <a:xfrm>
            <a:off x="2937891" y="435647"/>
            <a:ext cx="7954970" cy="1101800"/>
          </a:xfrm>
          <a:prstGeom prst="rect">
            <a:avLst/>
          </a:prstGeom>
        </p:spPr>
        <p:txBody>
          <a:bodyPr lIns="0" tIns="0" rIns="0" bIns="0" rtlCol="0" anchor="t">
            <a:spAutoFit/>
          </a:bodyPr>
          <a:lstStyle/>
          <a:p>
            <a:pPr algn="just">
              <a:lnSpc>
                <a:spcPts val="8933"/>
              </a:lnSpc>
            </a:pPr>
            <a:r>
              <a:rPr lang="en-US" sz="6381">
                <a:solidFill>
                  <a:srgbClr val="DB652B"/>
                </a:solidFill>
                <a:latin typeface="Roboto Condensed Bold"/>
              </a:rPr>
              <a:t>NHÂN VẬT VŨ NƯƠNG</a:t>
            </a:r>
          </a:p>
        </p:txBody>
      </p:sp>
      <p:sp>
        <p:nvSpPr>
          <p:cNvPr id="28" name="TextBox 28"/>
          <p:cNvSpPr txBox="1"/>
          <p:nvPr/>
        </p:nvSpPr>
        <p:spPr>
          <a:xfrm>
            <a:off x="1670220" y="4878106"/>
            <a:ext cx="7409530" cy="781050"/>
          </a:xfrm>
          <a:prstGeom prst="rect">
            <a:avLst/>
          </a:prstGeom>
        </p:spPr>
        <p:txBody>
          <a:bodyPr lIns="0" tIns="0" rIns="0" bIns="0" rtlCol="0" anchor="t">
            <a:spAutoFit/>
          </a:bodyPr>
          <a:lstStyle/>
          <a:p>
            <a:pPr algn="just">
              <a:lnSpc>
                <a:spcPts val="6299"/>
              </a:lnSpc>
            </a:pPr>
            <a:r>
              <a:rPr lang="en-US" sz="4500">
                <a:solidFill>
                  <a:srgbClr val="422C06"/>
                </a:solidFill>
                <a:latin typeface="Roboto Condensed"/>
              </a:rPr>
              <a:t>Một thân chăm con chu đáo.</a:t>
            </a:r>
          </a:p>
        </p:txBody>
      </p:sp>
      <p:sp>
        <p:nvSpPr>
          <p:cNvPr id="29" name="TextBox 29"/>
          <p:cNvSpPr txBox="1"/>
          <p:nvPr/>
        </p:nvSpPr>
        <p:spPr>
          <a:xfrm>
            <a:off x="1401330" y="9070270"/>
            <a:ext cx="16105116" cy="781050"/>
          </a:xfrm>
          <a:prstGeom prst="rect">
            <a:avLst/>
          </a:prstGeom>
        </p:spPr>
        <p:txBody>
          <a:bodyPr lIns="0" tIns="0" rIns="0" bIns="0" rtlCol="0" anchor="t">
            <a:spAutoFit/>
          </a:bodyPr>
          <a:lstStyle/>
          <a:p>
            <a:pPr algn="just">
              <a:lnSpc>
                <a:spcPts val="6299"/>
              </a:lnSpc>
            </a:pPr>
            <a:r>
              <a:rPr lang="en-US" sz="4500">
                <a:solidFill>
                  <a:srgbClr val="422C06"/>
                </a:solidFill>
                <a:latin typeface="Roboto Condensed Bold"/>
              </a:rPr>
              <a:t>Là người phụ nữ nhân cách vẹn toàn, hết lòng vun đắp cho gia đình.</a:t>
            </a:r>
          </a:p>
        </p:txBody>
      </p:sp>
      <p:grpSp>
        <p:nvGrpSpPr>
          <p:cNvPr id="30" name="Group 3">
            <a:extLst>
              <a:ext uri="{FF2B5EF4-FFF2-40B4-BE49-F238E27FC236}">
                <a16:creationId xmlns:a16="http://schemas.microsoft.com/office/drawing/2014/main" id="{3ECE54C5-6AB5-BD40-5C36-8FE3C524330F}"/>
              </a:ext>
            </a:extLst>
          </p:cNvPr>
          <p:cNvGrpSpPr/>
          <p:nvPr/>
        </p:nvGrpSpPr>
        <p:grpSpPr>
          <a:xfrm>
            <a:off x="1829505" y="2840686"/>
            <a:ext cx="8850369" cy="1431325"/>
            <a:chOff x="0" y="0"/>
            <a:chExt cx="2437564" cy="394215"/>
          </a:xfrm>
        </p:grpSpPr>
        <p:sp>
          <p:nvSpPr>
            <p:cNvPr id="31" name="Freeform 4">
              <a:extLst>
                <a:ext uri="{FF2B5EF4-FFF2-40B4-BE49-F238E27FC236}">
                  <a16:creationId xmlns:a16="http://schemas.microsoft.com/office/drawing/2014/main" id="{98F1FAD1-2A5D-7473-0FE7-2E4F0A0740BC}"/>
                </a:ext>
              </a:extLst>
            </p:cNvPr>
            <p:cNvSpPr/>
            <p:nvPr/>
          </p:nvSpPr>
          <p:spPr>
            <a:xfrm>
              <a:off x="0" y="0"/>
              <a:ext cx="2437564" cy="394215"/>
            </a:xfrm>
            <a:custGeom>
              <a:avLst/>
              <a:gdLst/>
              <a:ahLst/>
              <a:cxnLst/>
              <a:rect l="l" t="t" r="r" b="b"/>
              <a:pathLst>
                <a:path w="2437564" h="394215">
                  <a:moveTo>
                    <a:pt x="44613" y="0"/>
                  </a:moveTo>
                  <a:lnTo>
                    <a:pt x="2392951" y="0"/>
                  </a:lnTo>
                  <a:cubicBezTo>
                    <a:pt x="2417590" y="0"/>
                    <a:pt x="2437564" y="19974"/>
                    <a:pt x="2437564" y="44613"/>
                  </a:cubicBezTo>
                  <a:lnTo>
                    <a:pt x="2437564" y="349602"/>
                  </a:lnTo>
                  <a:cubicBezTo>
                    <a:pt x="2437564" y="361434"/>
                    <a:pt x="2432864" y="372782"/>
                    <a:pt x="2424497" y="381148"/>
                  </a:cubicBezTo>
                  <a:cubicBezTo>
                    <a:pt x="2416131" y="389514"/>
                    <a:pt x="2404783" y="394215"/>
                    <a:pt x="2392951" y="394215"/>
                  </a:cubicBezTo>
                  <a:lnTo>
                    <a:pt x="44613" y="394215"/>
                  </a:lnTo>
                  <a:cubicBezTo>
                    <a:pt x="32781" y="394215"/>
                    <a:pt x="21433" y="389514"/>
                    <a:pt x="13067" y="381148"/>
                  </a:cubicBezTo>
                  <a:cubicBezTo>
                    <a:pt x="4700" y="372782"/>
                    <a:pt x="0" y="361434"/>
                    <a:pt x="0" y="349602"/>
                  </a:cubicBezTo>
                  <a:lnTo>
                    <a:pt x="0" y="44613"/>
                  </a:lnTo>
                  <a:cubicBezTo>
                    <a:pt x="0" y="32781"/>
                    <a:pt x="4700" y="21433"/>
                    <a:pt x="13067" y="13067"/>
                  </a:cubicBezTo>
                  <a:cubicBezTo>
                    <a:pt x="21433" y="4700"/>
                    <a:pt x="32781" y="0"/>
                    <a:pt x="44613" y="0"/>
                  </a:cubicBezTo>
                  <a:close/>
                </a:path>
              </a:pathLst>
            </a:custGeom>
            <a:solidFill>
              <a:srgbClr val="8E5F56"/>
            </a:solidFill>
          </p:spPr>
          <p:txBody>
            <a:bodyPr/>
            <a:lstStyle/>
            <a:p>
              <a:endParaRPr lang="en-US"/>
            </a:p>
          </p:txBody>
        </p:sp>
        <p:sp>
          <p:nvSpPr>
            <p:cNvPr id="32" name="TextBox 5">
              <a:extLst>
                <a:ext uri="{FF2B5EF4-FFF2-40B4-BE49-F238E27FC236}">
                  <a16:creationId xmlns:a16="http://schemas.microsoft.com/office/drawing/2014/main" id="{FD5DB659-0642-1B7F-F115-41F1AC2C733E}"/>
                </a:ext>
              </a:extLst>
            </p:cNvPr>
            <p:cNvSpPr txBox="1"/>
            <p:nvPr/>
          </p:nvSpPr>
          <p:spPr>
            <a:xfrm>
              <a:off x="0" y="0"/>
              <a:ext cx="2437564" cy="394215"/>
            </a:xfrm>
            <a:prstGeom prst="rect">
              <a:avLst/>
            </a:prstGeom>
          </p:spPr>
          <p:txBody>
            <a:bodyPr lIns="50800" tIns="50800" rIns="50800" bIns="50800" rtlCol="0" anchor="ctr"/>
            <a:lstStyle/>
            <a:p>
              <a:pPr algn="ctr">
                <a:lnSpc>
                  <a:spcPts val="2310"/>
                </a:lnSpc>
              </a:pPr>
              <a:endParaRPr/>
            </a:p>
          </p:txBody>
        </p:sp>
      </p:grpSp>
      <p:sp>
        <p:nvSpPr>
          <p:cNvPr id="33" name="TextBox 14">
            <a:extLst>
              <a:ext uri="{FF2B5EF4-FFF2-40B4-BE49-F238E27FC236}">
                <a16:creationId xmlns:a16="http://schemas.microsoft.com/office/drawing/2014/main" id="{03FBCC1F-4E4F-C3BA-59E3-D2019F131D33}"/>
              </a:ext>
            </a:extLst>
          </p:cNvPr>
          <p:cNvSpPr txBox="1"/>
          <p:nvPr/>
        </p:nvSpPr>
        <p:spPr>
          <a:xfrm>
            <a:off x="3008584" y="3086100"/>
            <a:ext cx="8656995" cy="845247"/>
          </a:xfrm>
          <a:prstGeom prst="rect">
            <a:avLst/>
          </a:prstGeom>
        </p:spPr>
        <p:txBody>
          <a:bodyPr lIns="0" tIns="0" rIns="0" bIns="0" rtlCol="0" anchor="t">
            <a:spAutoFit/>
          </a:bodyPr>
          <a:lstStyle/>
          <a:p>
            <a:pPr algn="just">
              <a:lnSpc>
                <a:spcPts val="6961"/>
              </a:lnSpc>
            </a:pPr>
            <a:r>
              <a:rPr lang="en-US" sz="4972" dirty="0" err="1">
                <a:solidFill>
                  <a:srgbClr val="FFFFFF"/>
                </a:solidFill>
                <a:latin typeface="Roboto Condensed Bold"/>
              </a:rPr>
              <a:t>Người</a:t>
            </a:r>
            <a:r>
              <a:rPr lang="en-US" sz="4972" dirty="0">
                <a:solidFill>
                  <a:srgbClr val="FFFFFF"/>
                </a:solidFill>
                <a:latin typeface="Roboto Condensed Bold"/>
              </a:rPr>
              <a:t> </a:t>
            </a:r>
            <a:r>
              <a:rPr lang="en-US" sz="4972" dirty="0" err="1">
                <a:solidFill>
                  <a:srgbClr val="FFFFFF"/>
                </a:solidFill>
                <a:latin typeface="Roboto Condensed Bold"/>
              </a:rPr>
              <a:t>mẹ</a:t>
            </a:r>
            <a:r>
              <a:rPr lang="en-US" sz="4972" dirty="0">
                <a:solidFill>
                  <a:srgbClr val="FFFFFF"/>
                </a:solidFill>
                <a:latin typeface="Roboto Condensed Bold"/>
              </a:rPr>
              <a:t> </a:t>
            </a:r>
            <a:r>
              <a:rPr lang="en-US" sz="4972" dirty="0" err="1">
                <a:solidFill>
                  <a:srgbClr val="FFFFFF"/>
                </a:solidFill>
                <a:latin typeface="Roboto Condensed Bold"/>
              </a:rPr>
              <a:t>mẫu</a:t>
            </a:r>
            <a:r>
              <a:rPr lang="en-US" sz="4972" dirty="0">
                <a:solidFill>
                  <a:srgbClr val="FFFFFF"/>
                </a:solidFill>
                <a:latin typeface="Roboto Condensed Bold"/>
              </a:rPr>
              <a:t> </a:t>
            </a:r>
            <a:r>
              <a:rPr lang="en-US" sz="4972" dirty="0" err="1">
                <a:solidFill>
                  <a:srgbClr val="FFFFFF"/>
                </a:solidFill>
                <a:latin typeface="Roboto Condensed Bold"/>
              </a:rPr>
              <a:t>mực</a:t>
            </a:r>
            <a:endParaRPr lang="en-US" sz="4972" dirty="0">
              <a:solidFill>
                <a:srgbClr val="FFFFFF"/>
              </a:solidFill>
              <a:latin typeface="Roboto Condensed Bol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arn(inVertical)">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inVertical)">
                                      <p:cBhvr>
                                        <p:cTn id="31" dur="500"/>
                                        <p:tgtEl>
                                          <p:spTgt spid="2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Vertical)">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animBg="1"/>
      <p:bldP spid="28" grpId="0"/>
      <p:bldP spid="29" grpId="0"/>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4720476" y="5743681"/>
            <a:ext cx="4506149" cy="5370342"/>
          </a:xfrm>
          <a:custGeom>
            <a:avLst/>
            <a:gdLst/>
            <a:ahLst/>
            <a:cxnLst/>
            <a:rect l="l" t="t" r="r" b="b"/>
            <a:pathLst>
              <a:path w="4506149" h="5370342">
                <a:moveTo>
                  <a:pt x="0" y="0"/>
                </a:moveTo>
                <a:lnTo>
                  <a:pt x="4506148" y="0"/>
                </a:lnTo>
                <a:lnTo>
                  <a:pt x="4506148" y="5370342"/>
                </a:lnTo>
                <a:lnTo>
                  <a:pt x="0" y="5370342"/>
                </a:lnTo>
                <a:lnTo>
                  <a:pt x="0" y="0"/>
                </a:lnTo>
                <a:close/>
              </a:path>
            </a:pathLst>
          </a:custGeom>
          <a:blipFill>
            <a:blip r:embed="rId3"/>
            <a:stretch>
              <a:fillRect/>
            </a:stretch>
          </a:blipFill>
        </p:spPr>
        <p:txBody>
          <a:bodyPr/>
          <a:lstStyle/>
          <a:p>
            <a:endParaRPr lang="en-US"/>
          </a:p>
        </p:txBody>
      </p:sp>
      <p:sp>
        <p:nvSpPr>
          <p:cNvPr id="4" name="Freeform 4"/>
          <p:cNvSpPr/>
          <p:nvPr/>
        </p:nvSpPr>
        <p:spPr>
          <a:xfrm>
            <a:off x="10998442" y="-650540"/>
            <a:ext cx="9955161" cy="8229600"/>
          </a:xfrm>
          <a:custGeom>
            <a:avLst/>
            <a:gdLst/>
            <a:ahLst/>
            <a:cxnLst/>
            <a:rect l="l" t="t" r="r" b="b"/>
            <a:pathLst>
              <a:path w="9955161" h="8229600">
                <a:moveTo>
                  <a:pt x="0" y="0"/>
                </a:moveTo>
                <a:lnTo>
                  <a:pt x="9955161" y="0"/>
                </a:lnTo>
                <a:lnTo>
                  <a:pt x="9955161" y="8229600"/>
                </a:lnTo>
                <a:lnTo>
                  <a:pt x="0" y="8229600"/>
                </a:lnTo>
                <a:lnTo>
                  <a:pt x="0" y="0"/>
                </a:lnTo>
                <a:close/>
              </a:path>
            </a:pathLst>
          </a:custGeom>
          <a:blipFill>
            <a:blip r:embed="rId4"/>
            <a:stretch>
              <a:fillRect/>
            </a:stretch>
          </a:blipFill>
        </p:spPr>
        <p:txBody>
          <a:bodyPr/>
          <a:lstStyle/>
          <a:p>
            <a:endParaRPr lang="en-US"/>
          </a:p>
        </p:txBody>
      </p:sp>
      <p:sp>
        <p:nvSpPr>
          <p:cNvPr id="5" name="Freeform 5"/>
          <p:cNvSpPr/>
          <p:nvPr/>
        </p:nvSpPr>
        <p:spPr>
          <a:xfrm>
            <a:off x="563228" y="8522208"/>
            <a:ext cx="7315200" cy="1472184"/>
          </a:xfrm>
          <a:custGeom>
            <a:avLst/>
            <a:gdLst/>
            <a:ahLst/>
            <a:cxnLst/>
            <a:rect l="l" t="t" r="r" b="b"/>
            <a:pathLst>
              <a:path w="7315200" h="1472184">
                <a:moveTo>
                  <a:pt x="0" y="0"/>
                </a:moveTo>
                <a:lnTo>
                  <a:pt x="7315200" y="0"/>
                </a:lnTo>
                <a:lnTo>
                  <a:pt x="7315200" y="1472184"/>
                </a:lnTo>
                <a:lnTo>
                  <a:pt x="0" y="14721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7025183" y="1816008"/>
            <a:ext cx="8715892" cy="8165281"/>
          </a:xfrm>
          <a:custGeom>
            <a:avLst/>
            <a:gdLst/>
            <a:ahLst/>
            <a:cxnLst/>
            <a:rect l="l" t="t" r="r" b="b"/>
            <a:pathLst>
              <a:path w="8715892" h="8165281">
                <a:moveTo>
                  <a:pt x="0" y="0"/>
                </a:moveTo>
                <a:lnTo>
                  <a:pt x="8715892" y="0"/>
                </a:lnTo>
                <a:lnTo>
                  <a:pt x="8715892" y="8165281"/>
                </a:lnTo>
                <a:lnTo>
                  <a:pt x="0" y="8165281"/>
                </a:lnTo>
                <a:lnTo>
                  <a:pt x="0" y="0"/>
                </a:lnTo>
                <a:close/>
              </a:path>
            </a:pathLst>
          </a:custGeom>
          <a:blipFill>
            <a:blip r:embed="rId7"/>
            <a:stretch>
              <a:fillRect t="-3795"/>
            </a:stretch>
          </a:blipFill>
        </p:spPr>
        <p:txBody>
          <a:bodyPr/>
          <a:lstStyle/>
          <a:p>
            <a:endParaRPr lang="en-US"/>
          </a:p>
        </p:txBody>
      </p:sp>
      <p:sp>
        <p:nvSpPr>
          <p:cNvPr id="7" name="TextBox 7"/>
          <p:cNvSpPr txBox="1"/>
          <p:nvPr/>
        </p:nvSpPr>
        <p:spPr>
          <a:xfrm>
            <a:off x="-378458" y="356907"/>
            <a:ext cx="12781843" cy="1210237"/>
          </a:xfrm>
          <a:prstGeom prst="rect">
            <a:avLst/>
          </a:prstGeom>
        </p:spPr>
        <p:txBody>
          <a:bodyPr lIns="0" tIns="0" rIns="0" bIns="0" rtlCol="0" anchor="t">
            <a:spAutoFit/>
          </a:bodyPr>
          <a:lstStyle/>
          <a:p>
            <a:pPr algn="ctr">
              <a:lnSpc>
                <a:spcPts val="9939"/>
              </a:lnSpc>
            </a:pPr>
            <a:r>
              <a:rPr lang="en-US" sz="7099">
                <a:solidFill>
                  <a:srgbClr val="535254"/>
                </a:solidFill>
                <a:latin typeface="Fraunces Bold"/>
              </a:rPr>
              <a:t>I. TRI THỨC ĐỌC HIỂU</a:t>
            </a:r>
          </a:p>
        </p:txBody>
      </p:sp>
      <p:sp>
        <p:nvSpPr>
          <p:cNvPr id="8" name="TextBox 8"/>
          <p:cNvSpPr txBox="1"/>
          <p:nvPr/>
        </p:nvSpPr>
        <p:spPr>
          <a:xfrm>
            <a:off x="1343257" y="2298700"/>
            <a:ext cx="3911597" cy="5613400"/>
          </a:xfrm>
          <a:prstGeom prst="rect">
            <a:avLst/>
          </a:prstGeom>
        </p:spPr>
        <p:txBody>
          <a:bodyPr lIns="0" tIns="0" rIns="0" bIns="0" rtlCol="0" anchor="t">
            <a:spAutoFit/>
          </a:bodyPr>
          <a:lstStyle/>
          <a:p>
            <a:pPr algn="ctr">
              <a:lnSpc>
                <a:spcPts val="5599"/>
              </a:lnSpc>
            </a:pPr>
            <a:r>
              <a:rPr lang="en-US" sz="3999">
                <a:solidFill>
                  <a:srgbClr val="535254"/>
                </a:solidFill>
                <a:latin typeface="Roboto Condensed Bold"/>
              </a:rPr>
              <a:t>Yêu cầu: </a:t>
            </a:r>
            <a:r>
              <a:rPr lang="en-US" sz="3999">
                <a:solidFill>
                  <a:srgbClr val="535254"/>
                </a:solidFill>
                <a:latin typeface="Roboto Condensed"/>
              </a:rPr>
              <a:t>Tìm các từ khóa liên quan đến truyện truyền kì trong ma trận chữ dưới đây. Sau đó điền từ phù hợp vào các chỗ trống bên dưới.</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4377309" y="20357"/>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2433159" y="1757947"/>
            <a:ext cx="12458336" cy="1731072"/>
          </a:xfrm>
          <a:prstGeom prst="rect">
            <a:avLst/>
          </a:prstGeom>
        </p:spPr>
        <p:txBody>
          <a:bodyPr lIns="0" tIns="0" rIns="0" bIns="0" rtlCol="0" anchor="t">
            <a:spAutoFit/>
          </a:bodyPr>
          <a:lstStyle/>
          <a:p>
            <a:pPr algn="just">
              <a:lnSpc>
                <a:spcPts val="6961"/>
              </a:lnSpc>
            </a:pPr>
            <a:r>
              <a:rPr lang="en-US" sz="4972" dirty="0" err="1">
                <a:solidFill>
                  <a:srgbClr val="394D57"/>
                </a:solidFill>
                <a:latin typeface="#9Slide05 Dear Saturday"/>
              </a:rPr>
              <a:t>Giàu</a:t>
            </a:r>
            <a:r>
              <a:rPr lang="en-US" sz="4972" dirty="0">
                <a:solidFill>
                  <a:srgbClr val="394D57"/>
                </a:solidFill>
                <a:latin typeface="#9Slide05 Dear Saturday"/>
              </a:rPr>
              <a:t> </a:t>
            </a:r>
            <a:r>
              <a:rPr lang="en-US" sz="4972" dirty="0" err="1">
                <a:solidFill>
                  <a:srgbClr val="394D57"/>
                </a:solidFill>
                <a:latin typeface="#9Slide05 Dear Saturday"/>
              </a:rPr>
              <a:t>lòng</a:t>
            </a:r>
            <a:r>
              <a:rPr lang="en-US" sz="4972" dirty="0">
                <a:solidFill>
                  <a:srgbClr val="394D57"/>
                </a:solidFill>
                <a:latin typeface="#9Slide05 Dear Saturday"/>
              </a:rPr>
              <a:t> </a:t>
            </a:r>
            <a:r>
              <a:rPr lang="en-US" sz="4972" dirty="0" err="1">
                <a:solidFill>
                  <a:srgbClr val="394D57"/>
                </a:solidFill>
                <a:latin typeface="#9Slide05 Dear Saturday"/>
              </a:rPr>
              <a:t>tự</a:t>
            </a:r>
            <a:r>
              <a:rPr lang="en-US" sz="4972" dirty="0">
                <a:solidFill>
                  <a:srgbClr val="394D57"/>
                </a:solidFill>
                <a:latin typeface="#9Slide05 Dear Saturday"/>
              </a:rPr>
              <a:t> </a:t>
            </a:r>
            <a:r>
              <a:rPr lang="en-US" sz="4972" dirty="0" err="1">
                <a:solidFill>
                  <a:srgbClr val="394D57"/>
                </a:solidFill>
                <a:latin typeface="#9Slide05 Dear Saturday"/>
              </a:rPr>
              <a:t>trọng</a:t>
            </a:r>
            <a:r>
              <a:rPr lang="en-US" sz="4972" dirty="0">
                <a:solidFill>
                  <a:srgbClr val="394D57"/>
                </a:solidFill>
                <a:latin typeface="#9Slide05 Dear Saturday"/>
              </a:rPr>
              <a:t>, bao dung</a:t>
            </a:r>
          </a:p>
          <a:p>
            <a:pPr algn="just">
              <a:lnSpc>
                <a:spcPts val="6961"/>
              </a:lnSpc>
            </a:pPr>
            <a:endParaRPr lang="en-US" sz="4972" dirty="0">
              <a:solidFill>
                <a:srgbClr val="394D57"/>
              </a:solidFill>
              <a:latin typeface="#9Slide05 Dear Saturday"/>
            </a:endParaRPr>
          </a:p>
        </p:txBody>
      </p:sp>
      <p:grpSp>
        <p:nvGrpSpPr>
          <p:cNvPr id="5" name="Group 5"/>
          <p:cNvGrpSpPr/>
          <p:nvPr/>
        </p:nvGrpSpPr>
        <p:grpSpPr>
          <a:xfrm>
            <a:off x="10892861" y="-2320765"/>
            <a:ext cx="12542984" cy="14310957"/>
            <a:chOff x="0" y="0"/>
            <a:chExt cx="16723979" cy="19081276"/>
          </a:xfrm>
        </p:grpSpPr>
        <p:sp>
          <p:nvSpPr>
            <p:cNvPr id="6" name="Freeform 6"/>
            <p:cNvSpPr/>
            <p:nvPr/>
          </p:nvSpPr>
          <p:spPr>
            <a:xfrm>
              <a:off x="388007" y="0"/>
              <a:ext cx="9296152" cy="16515504"/>
            </a:xfrm>
            <a:custGeom>
              <a:avLst/>
              <a:gdLst/>
              <a:ahLst/>
              <a:cxnLst/>
              <a:rect l="l" t="t" r="r" b="b"/>
              <a:pathLst>
                <a:path w="9296152" h="16515504">
                  <a:moveTo>
                    <a:pt x="0" y="0"/>
                  </a:moveTo>
                  <a:lnTo>
                    <a:pt x="9296152" y="0"/>
                  </a:lnTo>
                  <a:lnTo>
                    <a:pt x="9296152" y="16515504"/>
                  </a:lnTo>
                  <a:lnTo>
                    <a:pt x="0" y="16515504"/>
                  </a:lnTo>
                  <a:lnTo>
                    <a:pt x="0" y="0"/>
                  </a:lnTo>
                  <a:close/>
                </a:path>
              </a:pathLst>
            </a:custGeom>
            <a:blipFill>
              <a:blip r:embed="rId5"/>
              <a:stretch>
                <a:fillRect/>
              </a:stretch>
            </a:blipFill>
          </p:spPr>
          <p:txBody>
            <a:bodyPr/>
            <a:lstStyle/>
            <a:p>
              <a:endParaRPr lang="en-US"/>
            </a:p>
          </p:txBody>
        </p:sp>
        <p:sp>
          <p:nvSpPr>
            <p:cNvPr id="7" name="Freeform 7"/>
            <p:cNvSpPr/>
            <p:nvPr/>
          </p:nvSpPr>
          <p:spPr>
            <a:xfrm>
              <a:off x="3788062" y="13403260"/>
              <a:ext cx="7363741" cy="5642467"/>
            </a:xfrm>
            <a:custGeom>
              <a:avLst/>
              <a:gdLst/>
              <a:ahLst/>
              <a:cxnLst/>
              <a:rect l="l" t="t" r="r" b="b"/>
              <a:pathLst>
                <a:path w="7363741" h="5642467">
                  <a:moveTo>
                    <a:pt x="0" y="0"/>
                  </a:moveTo>
                  <a:lnTo>
                    <a:pt x="7363741" y="0"/>
                  </a:lnTo>
                  <a:lnTo>
                    <a:pt x="7363741" y="5642466"/>
                  </a:lnTo>
                  <a:lnTo>
                    <a:pt x="0" y="5642466"/>
                  </a:lnTo>
                  <a:lnTo>
                    <a:pt x="0" y="0"/>
                  </a:lnTo>
                  <a:close/>
                </a:path>
              </a:pathLst>
            </a:custGeom>
            <a:blipFill>
              <a:blip r:embed="rId6"/>
              <a:stretch>
                <a:fillRect/>
              </a:stretch>
            </a:blipFill>
          </p:spPr>
          <p:txBody>
            <a:bodyPr/>
            <a:lstStyle/>
            <a:p>
              <a:endParaRPr lang="en-US"/>
            </a:p>
          </p:txBody>
        </p:sp>
        <p:sp>
          <p:nvSpPr>
            <p:cNvPr id="8" name="Freeform 8"/>
            <p:cNvSpPr/>
            <p:nvPr/>
          </p:nvSpPr>
          <p:spPr>
            <a:xfrm>
              <a:off x="1697579" y="13438809"/>
              <a:ext cx="7363741" cy="5642467"/>
            </a:xfrm>
            <a:custGeom>
              <a:avLst/>
              <a:gdLst/>
              <a:ahLst/>
              <a:cxnLst/>
              <a:rect l="l" t="t" r="r" b="b"/>
              <a:pathLst>
                <a:path w="7363741" h="5642467">
                  <a:moveTo>
                    <a:pt x="0" y="0"/>
                  </a:moveTo>
                  <a:lnTo>
                    <a:pt x="7363741" y="0"/>
                  </a:lnTo>
                  <a:lnTo>
                    <a:pt x="7363741" y="5642467"/>
                  </a:lnTo>
                  <a:lnTo>
                    <a:pt x="0" y="5642467"/>
                  </a:lnTo>
                  <a:lnTo>
                    <a:pt x="0" y="0"/>
                  </a:lnTo>
                  <a:close/>
                </a:path>
              </a:pathLst>
            </a:custGeom>
            <a:blipFill>
              <a:blip r:embed="rId6"/>
              <a:stretch>
                <a:fillRect/>
              </a:stretch>
            </a:blipFill>
          </p:spPr>
          <p:txBody>
            <a:bodyPr/>
            <a:lstStyle/>
            <a:p>
              <a:endParaRPr lang="en-US"/>
            </a:p>
          </p:txBody>
        </p:sp>
        <p:sp>
          <p:nvSpPr>
            <p:cNvPr id="9" name="Freeform 9"/>
            <p:cNvSpPr/>
            <p:nvPr/>
          </p:nvSpPr>
          <p:spPr>
            <a:xfrm>
              <a:off x="1030291" y="12716206"/>
              <a:ext cx="7363741" cy="5642467"/>
            </a:xfrm>
            <a:custGeom>
              <a:avLst/>
              <a:gdLst/>
              <a:ahLst/>
              <a:cxnLst/>
              <a:rect l="l" t="t" r="r" b="b"/>
              <a:pathLst>
                <a:path w="7363741" h="5642467">
                  <a:moveTo>
                    <a:pt x="0" y="0"/>
                  </a:moveTo>
                  <a:lnTo>
                    <a:pt x="7363741" y="0"/>
                  </a:lnTo>
                  <a:lnTo>
                    <a:pt x="7363741" y="5642467"/>
                  </a:lnTo>
                  <a:lnTo>
                    <a:pt x="0" y="5642467"/>
                  </a:lnTo>
                  <a:lnTo>
                    <a:pt x="0" y="0"/>
                  </a:lnTo>
                  <a:close/>
                </a:path>
              </a:pathLst>
            </a:custGeom>
            <a:blipFill>
              <a:blip r:embed="rId6"/>
              <a:stretch>
                <a:fillRect/>
              </a:stretch>
            </a:blipFill>
          </p:spPr>
          <p:txBody>
            <a:bodyPr/>
            <a:lstStyle/>
            <a:p>
              <a:endParaRPr lang="en-US"/>
            </a:p>
          </p:txBody>
        </p:sp>
        <p:sp>
          <p:nvSpPr>
            <p:cNvPr id="10" name="Freeform 10"/>
            <p:cNvSpPr/>
            <p:nvPr/>
          </p:nvSpPr>
          <p:spPr>
            <a:xfrm>
              <a:off x="64086" y="12183011"/>
              <a:ext cx="7363741" cy="5642467"/>
            </a:xfrm>
            <a:custGeom>
              <a:avLst/>
              <a:gdLst/>
              <a:ahLst/>
              <a:cxnLst/>
              <a:rect l="l" t="t" r="r" b="b"/>
              <a:pathLst>
                <a:path w="7363741" h="5642467">
                  <a:moveTo>
                    <a:pt x="0" y="0"/>
                  </a:moveTo>
                  <a:lnTo>
                    <a:pt x="7363741" y="0"/>
                  </a:lnTo>
                  <a:lnTo>
                    <a:pt x="7363741" y="5642466"/>
                  </a:lnTo>
                  <a:lnTo>
                    <a:pt x="0" y="5642466"/>
                  </a:lnTo>
                  <a:lnTo>
                    <a:pt x="0" y="0"/>
                  </a:lnTo>
                  <a:close/>
                </a:path>
              </a:pathLst>
            </a:custGeom>
            <a:blipFill>
              <a:blip r:embed="rId6"/>
              <a:stretch>
                <a:fillRect/>
              </a:stretch>
            </a:blipFill>
          </p:spPr>
          <p:txBody>
            <a:bodyPr/>
            <a:lstStyle/>
            <a:p>
              <a:endParaRPr lang="en-US"/>
            </a:p>
          </p:txBody>
        </p:sp>
        <p:sp>
          <p:nvSpPr>
            <p:cNvPr id="11" name="Freeform 11"/>
            <p:cNvSpPr/>
            <p:nvPr/>
          </p:nvSpPr>
          <p:spPr>
            <a:xfrm>
              <a:off x="9360238" y="11076609"/>
              <a:ext cx="7363741" cy="5642467"/>
            </a:xfrm>
            <a:custGeom>
              <a:avLst/>
              <a:gdLst/>
              <a:ahLst/>
              <a:cxnLst/>
              <a:rect l="l" t="t" r="r" b="b"/>
              <a:pathLst>
                <a:path w="7363741" h="5642467">
                  <a:moveTo>
                    <a:pt x="0" y="0"/>
                  </a:moveTo>
                  <a:lnTo>
                    <a:pt x="7363741" y="0"/>
                  </a:lnTo>
                  <a:lnTo>
                    <a:pt x="7363741" y="5642467"/>
                  </a:lnTo>
                  <a:lnTo>
                    <a:pt x="0" y="5642467"/>
                  </a:lnTo>
                  <a:lnTo>
                    <a:pt x="0" y="0"/>
                  </a:lnTo>
                  <a:close/>
                </a:path>
              </a:pathLst>
            </a:custGeom>
            <a:blipFill>
              <a:blip r:embed="rId6"/>
              <a:stretch>
                <a:fillRect/>
              </a:stretch>
            </a:blipFill>
          </p:spPr>
          <p:txBody>
            <a:bodyPr/>
            <a:lstStyle/>
            <a:p>
              <a:endParaRPr lang="en-US"/>
            </a:p>
          </p:txBody>
        </p:sp>
        <p:sp>
          <p:nvSpPr>
            <p:cNvPr id="12" name="Freeform 12"/>
            <p:cNvSpPr/>
            <p:nvPr/>
          </p:nvSpPr>
          <p:spPr>
            <a:xfrm>
              <a:off x="3885070" y="10617576"/>
              <a:ext cx="7363741" cy="5642467"/>
            </a:xfrm>
            <a:custGeom>
              <a:avLst/>
              <a:gdLst/>
              <a:ahLst/>
              <a:cxnLst/>
              <a:rect l="l" t="t" r="r" b="b"/>
              <a:pathLst>
                <a:path w="7363741" h="5642467">
                  <a:moveTo>
                    <a:pt x="0" y="0"/>
                  </a:moveTo>
                  <a:lnTo>
                    <a:pt x="7363741" y="0"/>
                  </a:lnTo>
                  <a:lnTo>
                    <a:pt x="7363741" y="5642466"/>
                  </a:lnTo>
                  <a:lnTo>
                    <a:pt x="0" y="5642466"/>
                  </a:lnTo>
                  <a:lnTo>
                    <a:pt x="0" y="0"/>
                  </a:lnTo>
                  <a:close/>
                </a:path>
              </a:pathLst>
            </a:custGeom>
            <a:blipFill>
              <a:blip r:embed="rId6"/>
              <a:stretch>
                <a:fillRect/>
              </a:stretch>
            </a:blipFill>
          </p:spPr>
          <p:txBody>
            <a:bodyPr/>
            <a:lstStyle/>
            <a:p>
              <a:endParaRPr lang="en-US"/>
            </a:p>
          </p:txBody>
        </p:sp>
        <p:sp>
          <p:nvSpPr>
            <p:cNvPr id="13" name="Freeform 13"/>
            <p:cNvSpPr/>
            <p:nvPr/>
          </p:nvSpPr>
          <p:spPr>
            <a:xfrm>
              <a:off x="5036083" y="11696468"/>
              <a:ext cx="7363741" cy="5642467"/>
            </a:xfrm>
            <a:custGeom>
              <a:avLst/>
              <a:gdLst/>
              <a:ahLst/>
              <a:cxnLst/>
              <a:rect l="l" t="t" r="r" b="b"/>
              <a:pathLst>
                <a:path w="7363741" h="5642467">
                  <a:moveTo>
                    <a:pt x="0" y="0"/>
                  </a:moveTo>
                  <a:lnTo>
                    <a:pt x="7363741" y="0"/>
                  </a:lnTo>
                  <a:lnTo>
                    <a:pt x="7363741" y="5642467"/>
                  </a:lnTo>
                  <a:lnTo>
                    <a:pt x="0" y="5642467"/>
                  </a:lnTo>
                  <a:lnTo>
                    <a:pt x="0" y="0"/>
                  </a:lnTo>
                  <a:close/>
                </a:path>
              </a:pathLst>
            </a:custGeom>
            <a:blipFill>
              <a:blip r:embed="rId6"/>
              <a:stretch>
                <a:fillRect/>
              </a:stretch>
            </a:blipFill>
          </p:spPr>
          <p:txBody>
            <a:bodyPr/>
            <a:lstStyle/>
            <a:p>
              <a:endParaRPr lang="en-US"/>
            </a:p>
          </p:txBody>
        </p:sp>
        <p:sp>
          <p:nvSpPr>
            <p:cNvPr id="14" name="Freeform 14"/>
            <p:cNvSpPr/>
            <p:nvPr/>
          </p:nvSpPr>
          <p:spPr>
            <a:xfrm>
              <a:off x="0" y="12940504"/>
              <a:ext cx="9753600" cy="1463040"/>
            </a:xfrm>
            <a:custGeom>
              <a:avLst/>
              <a:gdLst/>
              <a:ahLst/>
              <a:cxnLst/>
              <a:rect l="l" t="t" r="r" b="b"/>
              <a:pathLst>
                <a:path w="9753600" h="1463040">
                  <a:moveTo>
                    <a:pt x="0" y="0"/>
                  </a:moveTo>
                  <a:lnTo>
                    <a:pt x="9753600" y="0"/>
                  </a:lnTo>
                  <a:lnTo>
                    <a:pt x="9753600" y="1463040"/>
                  </a:lnTo>
                  <a:lnTo>
                    <a:pt x="0" y="14630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5" name="TextBox 15"/>
          <p:cNvSpPr txBox="1"/>
          <p:nvPr/>
        </p:nvSpPr>
        <p:spPr>
          <a:xfrm>
            <a:off x="2937891" y="435647"/>
            <a:ext cx="7954970" cy="1101800"/>
          </a:xfrm>
          <a:prstGeom prst="rect">
            <a:avLst/>
          </a:prstGeom>
        </p:spPr>
        <p:txBody>
          <a:bodyPr lIns="0" tIns="0" rIns="0" bIns="0" rtlCol="0" anchor="t">
            <a:spAutoFit/>
          </a:bodyPr>
          <a:lstStyle/>
          <a:p>
            <a:pPr algn="just">
              <a:lnSpc>
                <a:spcPts val="8933"/>
              </a:lnSpc>
            </a:pPr>
            <a:r>
              <a:rPr lang="en-US" sz="6381">
                <a:solidFill>
                  <a:srgbClr val="DB652B"/>
                </a:solidFill>
                <a:latin typeface="Roboto Condensed Bold"/>
              </a:rPr>
              <a:t>NHÂN VẬT VŨ NƯƠNG</a:t>
            </a:r>
          </a:p>
        </p:txBody>
      </p:sp>
      <p:grpSp>
        <p:nvGrpSpPr>
          <p:cNvPr id="16" name="Group 16"/>
          <p:cNvGrpSpPr/>
          <p:nvPr/>
        </p:nvGrpSpPr>
        <p:grpSpPr>
          <a:xfrm>
            <a:off x="1028700" y="3162719"/>
            <a:ext cx="10843066" cy="1530928"/>
            <a:chOff x="0" y="0"/>
            <a:chExt cx="2986391" cy="421647"/>
          </a:xfrm>
        </p:grpSpPr>
        <p:sp>
          <p:nvSpPr>
            <p:cNvPr id="17" name="Freeform 17"/>
            <p:cNvSpPr/>
            <p:nvPr/>
          </p:nvSpPr>
          <p:spPr>
            <a:xfrm>
              <a:off x="0" y="0"/>
              <a:ext cx="2986392" cy="421647"/>
            </a:xfrm>
            <a:custGeom>
              <a:avLst/>
              <a:gdLst/>
              <a:ahLst/>
              <a:cxnLst/>
              <a:rect l="l" t="t" r="r" b="b"/>
              <a:pathLst>
                <a:path w="2986392" h="421647">
                  <a:moveTo>
                    <a:pt x="36414" y="0"/>
                  </a:moveTo>
                  <a:lnTo>
                    <a:pt x="2949978" y="0"/>
                  </a:lnTo>
                  <a:cubicBezTo>
                    <a:pt x="2959635" y="0"/>
                    <a:pt x="2968897" y="3836"/>
                    <a:pt x="2975726" y="10665"/>
                  </a:cubicBezTo>
                  <a:cubicBezTo>
                    <a:pt x="2982555" y="17494"/>
                    <a:pt x="2986392" y="26756"/>
                    <a:pt x="2986392" y="36414"/>
                  </a:cubicBezTo>
                  <a:lnTo>
                    <a:pt x="2986392" y="385234"/>
                  </a:lnTo>
                  <a:cubicBezTo>
                    <a:pt x="2986392" y="394891"/>
                    <a:pt x="2982555" y="404153"/>
                    <a:pt x="2975726" y="410982"/>
                  </a:cubicBezTo>
                  <a:cubicBezTo>
                    <a:pt x="2968897" y="417811"/>
                    <a:pt x="2959635" y="421647"/>
                    <a:pt x="2949978" y="421647"/>
                  </a:cubicBezTo>
                  <a:lnTo>
                    <a:pt x="36414" y="421647"/>
                  </a:lnTo>
                  <a:cubicBezTo>
                    <a:pt x="16303" y="421647"/>
                    <a:pt x="0" y="405344"/>
                    <a:pt x="0" y="385234"/>
                  </a:cubicBezTo>
                  <a:lnTo>
                    <a:pt x="0" y="36414"/>
                  </a:lnTo>
                  <a:cubicBezTo>
                    <a:pt x="0" y="26756"/>
                    <a:pt x="3836" y="17494"/>
                    <a:pt x="10665" y="10665"/>
                  </a:cubicBezTo>
                  <a:cubicBezTo>
                    <a:pt x="17494" y="3836"/>
                    <a:pt x="26756" y="0"/>
                    <a:pt x="36414" y="0"/>
                  </a:cubicBezTo>
                  <a:close/>
                </a:path>
              </a:pathLst>
            </a:custGeom>
            <a:solidFill>
              <a:srgbClr val="FFFDF5"/>
            </a:solidFill>
          </p:spPr>
          <p:txBody>
            <a:bodyPr/>
            <a:lstStyle/>
            <a:p>
              <a:endParaRPr lang="en-US"/>
            </a:p>
          </p:txBody>
        </p:sp>
        <p:sp>
          <p:nvSpPr>
            <p:cNvPr id="18" name="TextBox 18"/>
            <p:cNvSpPr txBox="1"/>
            <p:nvPr/>
          </p:nvSpPr>
          <p:spPr>
            <a:xfrm>
              <a:off x="0" y="0"/>
              <a:ext cx="2986391" cy="421647"/>
            </a:xfrm>
            <a:prstGeom prst="rect">
              <a:avLst/>
            </a:prstGeom>
          </p:spPr>
          <p:txBody>
            <a:bodyPr lIns="50800" tIns="50800" rIns="50800" bIns="50800" rtlCol="0" anchor="ctr"/>
            <a:lstStyle/>
            <a:p>
              <a:pPr algn="ctr">
                <a:lnSpc>
                  <a:spcPts val="2310"/>
                </a:lnSpc>
              </a:pPr>
              <a:endParaRPr/>
            </a:p>
          </p:txBody>
        </p:sp>
      </p:grpSp>
      <p:grpSp>
        <p:nvGrpSpPr>
          <p:cNvPr id="19" name="Group 19"/>
          <p:cNvGrpSpPr/>
          <p:nvPr/>
        </p:nvGrpSpPr>
        <p:grpSpPr>
          <a:xfrm>
            <a:off x="1045802" y="5192710"/>
            <a:ext cx="10843066" cy="1931572"/>
            <a:chOff x="0" y="0"/>
            <a:chExt cx="2986391" cy="531993"/>
          </a:xfrm>
        </p:grpSpPr>
        <p:sp>
          <p:nvSpPr>
            <p:cNvPr id="20" name="Freeform 20"/>
            <p:cNvSpPr/>
            <p:nvPr/>
          </p:nvSpPr>
          <p:spPr>
            <a:xfrm>
              <a:off x="0" y="0"/>
              <a:ext cx="2986392" cy="531993"/>
            </a:xfrm>
            <a:custGeom>
              <a:avLst/>
              <a:gdLst/>
              <a:ahLst/>
              <a:cxnLst/>
              <a:rect l="l" t="t" r="r" b="b"/>
              <a:pathLst>
                <a:path w="2986392" h="531993">
                  <a:moveTo>
                    <a:pt x="36414" y="0"/>
                  </a:moveTo>
                  <a:lnTo>
                    <a:pt x="2949978" y="0"/>
                  </a:lnTo>
                  <a:cubicBezTo>
                    <a:pt x="2959635" y="0"/>
                    <a:pt x="2968897" y="3836"/>
                    <a:pt x="2975726" y="10665"/>
                  </a:cubicBezTo>
                  <a:cubicBezTo>
                    <a:pt x="2982555" y="17494"/>
                    <a:pt x="2986392" y="26756"/>
                    <a:pt x="2986392" y="36414"/>
                  </a:cubicBezTo>
                  <a:lnTo>
                    <a:pt x="2986392" y="495579"/>
                  </a:lnTo>
                  <a:cubicBezTo>
                    <a:pt x="2986392" y="505236"/>
                    <a:pt x="2982555" y="514498"/>
                    <a:pt x="2975726" y="521327"/>
                  </a:cubicBezTo>
                  <a:cubicBezTo>
                    <a:pt x="2968897" y="528156"/>
                    <a:pt x="2959635" y="531993"/>
                    <a:pt x="2949978" y="531993"/>
                  </a:cubicBezTo>
                  <a:lnTo>
                    <a:pt x="36414" y="531993"/>
                  </a:lnTo>
                  <a:cubicBezTo>
                    <a:pt x="26756" y="531993"/>
                    <a:pt x="17494" y="528156"/>
                    <a:pt x="10665" y="521327"/>
                  </a:cubicBezTo>
                  <a:cubicBezTo>
                    <a:pt x="3836" y="514498"/>
                    <a:pt x="0" y="505236"/>
                    <a:pt x="0" y="495579"/>
                  </a:cubicBezTo>
                  <a:lnTo>
                    <a:pt x="0" y="36414"/>
                  </a:lnTo>
                  <a:cubicBezTo>
                    <a:pt x="0" y="26756"/>
                    <a:pt x="3836" y="17494"/>
                    <a:pt x="10665" y="10665"/>
                  </a:cubicBezTo>
                  <a:cubicBezTo>
                    <a:pt x="17494" y="3836"/>
                    <a:pt x="26756" y="0"/>
                    <a:pt x="36414" y="0"/>
                  </a:cubicBezTo>
                  <a:close/>
                </a:path>
              </a:pathLst>
            </a:custGeom>
            <a:solidFill>
              <a:srgbClr val="FFFDF5"/>
            </a:solidFill>
          </p:spPr>
          <p:txBody>
            <a:bodyPr/>
            <a:lstStyle/>
            <a:p>
              <a:endParaRPr lang="en-US"/>
            </a:p>
          </p:txBody>
        </p:sp>
        <p:sp>
          <p:nvSpPr>
            <p:cNvPr id="21" name="TextBox 21"/>
            <p:cNvSpPr txBox="1"/>
            <p:nvPr/>
          </p:nvSpPr>
          <p:spPr>
            <a:xfrm>
              <a:off x="0" y="0"/>
              <a:ext cx="2986391" cy="531993"/>
            </a:xfrm>
            <a:prstGeom prst="rect">
              <a:avLst/>
            </a:prstGeom>
          </p:spPr>
          <p:txBody>
            <a:bodyPr lIns="50800" tIns="50800" rIns="50800" bIns="50800" rtlCol="0" anchor="ctr"/>
            <a:lstStyle/>
            <a:p>
              <a:pPr algn="ctr">
                <a:lnSpc>
                  <a:spcPts val="2310"/>
                </a:lnSpc>
              </a:pPr>
              <a:endParaRPr/>
            </a:p>
          </p:txBody>
        </p:sp>
      </p:grpSp>
      <p:sp>
        <p:nvSpPr>
          <p:cNvPr id="22" name="TextBox 22"/>
          <p:cNvSpPr txBox="1"/>
          <p:nvPr/>
        </p:nvSpPr>
        <p:spPr>
          <a:xfrm>
            <a:off x="1664360" y="5320295"/>
            <a:ext cx="9292877" cy="1581150"/>
          </a:xfrm>
          <a:prstGeom prst="rect">
            <a:avLst/>
          </a:prstGeom>
        </p:spPr>
        <p:txBody>
          <a:bodyPr lIns="0" tIns="0" rIns="0" bIns="0" rtlCol="0" anchor="t">
            <a:spAutoFit/>
          </a:bodyPr>
          <a:lstStyle/>
          <a:p>
            <a:pPr algn="just">
              <a:lnSpc>
                <a:spcPts val="6299"/>
              </a:lnSpc>
            </a:pPr>
            <a:r>
              <a:rPr lang="en-US" sz="4500" dirty="0" err="1">
                <a:solidFill>
                  <a:srgbClr val="422C06"/>
                </a:solidFill>
                <a:latin typeface="Roboto Condensed"/>
              </a:rPr>
              <a:t>Dưới</a:t>
            </a:r>
            <a:r>
              <a:rPr lang="en-US" sz="4500" dirty="0">
                <a:solidFill>
                  <a:srgbClr val="422C06"/>
                </a:solidFill>
                <a:latin typeface="Roboto Condensed"/>
              </a:rPr>
              <a:t> </a:t>
            </a:r>
            <a:r>
              <a:rPr lang="en-US" sz="4500" dirty="0" err="1">
                <a:solidFill>
                  <a:srgbClr val="422C06"/>
                </a:solidFill>
                <a:latin typeface="Roboto Condensed"/>
              </a:rPr>
              <a:t>thủy</a:t>
            </a:r>
            <a:r>
              <a:rPr lang="en-US" sz="4500" dirty="0">
                <a:solidFill>
                  <a:srgbClr val="422C06"/>
                </a:solidFill>
                <a:latin typeface="Roboto Condensed"/>
              </a:rPr>
              <a:t> </a:t>
            </a:r>
            <a:r>
              <a:rPr lang="en-US" sz="4500" dirty="0" err="1">
                <a:solidFill>
                  <a:srgbClr val="422C06"/>
                </a:solidFill>
                <a:latin typeface="Roboto Condensed"/>
              </a:rPr>
              <a:t>cung</a:t>
            </a:r>
            <a:r>
              <a:rPr lang="en-US" sz="4500" dirty="0">
                <a:solidFill>
                  <a:srgbClr val="422C06"/>
                </a:solidFill>
                <a:latin typeface="Roboto Condensed"/>
              </a:rPr>
              <a:t>, </a:t>
            </a:r>
            <a:r>
              <a:rPr lang="en-US" sz="4500" dirty="0" err="1">
                <a:solidFill>
                  <a:srgbClr val="422C06"/>
                </a:solidFill>
                <a:latin typeface="Roboto Condensed"/>
              </a:rPr>
              <a:t>nàng</a:t>
            </a:r>
            <a:r>
              <a:rPr lang="en-US" sz="4500" dirty="0">
                <a:solidFill>
                  <a:srgbClr val="422C06"/>
                </a:solidFill>
                <a:latin typeface="Roboto Condensed"/>
              </a:rPr>
              <a:t> </a:t>
            </a:r>
            <a:r>
              <a:rPr lang="en-US" sz="4500" dirty="0" err="1">
                <a:solidFill>
                  <a:srgbClr val="422C06"/>
                </a:solidFill>
                <a:latin typeface="Roboto Condensed"/>
              </a:rPr>
              <a:t>luôn</a:t>
            </a:r>
            <a:r>
              <a:rPr lang="en-US" sz="4500" dirty="0">
                <a:solidFill>
                  <a:srgbClr val="422C06"/>
                </a:solidFill>
                <a:latin typeface="Roboto Condensed"/>
              </a:rPr>
              <a:t> </a:t>
            </a:r>
            <a:r>
              <a:rPr lang="en-US" sz="4500" dirty="0" err="1">
                <a:solidFill>
                  <a:srgbClr val="422C06"/>
                </a:solidFill>
                <a:latin typeface="Roboto Condensed"/>
              </a:rPr>
              <a:t>đau</a:t>
            </a:r>
            <a:r>
              <a:rPr lang="en-US" sz="4500" dirty="0">
                <a:solidFill>
                  <a:srgbClr val="422C06"/>
                </a:solidFill>
                <a:latin typeface="Roboto Condensed"/>
              </a:rPr>
              <a:t> </a:t>
            </a:r>
            <a:r>
              <a:rPr lang="en-US" sz="4500" dirty="0" err="1">
                <a:solidFill>
                  <a:srgbClr val="422C06"/>
                </a:solidFill>
                <a:latin typeface="Roboto Condensed"/>
              </a:rPr>
              <a:t>khổ</a:t>
            </a:r>
            <a:r>
              <a:rPr lang="en-US" sz="4500" dirty="0">
                <a:solidFill>
                  <a:srgbClr val="422C06"/>
                </a:solidFill>
                <a:latin typeface="Roboto Condensed"/>
              </a:rPr>
              <a:t> </a:t>
            </a:r>
            <a:r>
              <a:rPr lang="en-US" sz="4500" dirty="0" err="1">
                <a:solidFill>
                  <a:srgbClr val="422C06"/>
                </a:solidFill>
                <a:latin typeface="Roboto Condensed"/>
              </a:rPr>
              <a:t>về</a:t>
            </a:r>
            <a:r>
              <a:rPr lang="en-US" sz="4500" dirty="0">
                <a:solidFill>
                  <a:srgbClr val="422C06"/>
                </a:solidFill>
                <a:latin typeface="Roboto Condensed"/>
              </a:rPr>
              <a:t> </a:t>
            </a:r>
            <a:r>
              <a:rPr lang="en-US" sz="4500" dirty="0" err="1">
                <a:solidFill>
                  <a:srgbClr val="422C06"/>
                </a:solidFill>
                <a:latin typeface="Roboto Condensed"/>
              </a:rPr>
              <a:t>nỗi</a:t>
            </a:r>
            <a:r>
              <a:rPr lang="en-US" sz="4500" dirty="0">
                <a:solidFill>
                  <a:srgbClr val="422C06"/>
                </a:solidFill>
                <a:latin typeface="Roboto Condensed"/>
              </a:rPr>
              <a:t> </a:t>
            </a:r>
            <a:r>
              <a:rPr lang="en-US" sz="4500" dirty="0" err="1">
                <a:solidFill>
                  <a:srgbClr val="422C06"/>
                </a:solidFill>
                <a:latin typeface="Roboto Condensed"/>
              </a:rPr>
              <a:t>oan</a:t>
            </a:r>
            <a:r>
              <a:rPr lang="en-US" sz="4500" dirty="0">
                <a:solidFill>
                  <a:srgbClr val="422C06"/>
                </a:solidFill>
                <a:latin typeface="Roboto Condensed"/>
              </a:rPr>
              <a:t> </a:t>
            </a:r>
            <a:r>
              <a:rPr lang="en-US" sz="4500" dirty="0" err="1">
                <a:solidFill>
                  <a:srgbClr val="422C06"/>
                </a:solidFill>
                <a:latin typeface="Roboto Condensed"/>
              </a:rPr>
              <a:t>khuất</a:t>
            </a:r>
            <a:r>
              <a:rPr lang="en-US" sz="4500" dirty="0">
                <a:solidFill>
                  <a:srgbClr val="422C06"/>
                </a:solidFill>
                <a:latin typeface="Roboto Condensed"/>
              </a:rPr>
              <a:t>.</a:t>
            </a:r>
          </a:p>
        </p:txBody>
      </p:sp>
      <p:sp>
        <p:nvSpPr>
          <p:cNvPr id="23" name="TextBox 23"/>
          <p:cNvSpPr txBox="1"/>
          <p:nvPr/>
        </p:nvSpPr>
        <p:spPr>
          <a:xfrm>
            <a:off x="1664360" y="3513141"/>
            <a:ext cx="7409530" cy="1581150"/>
          </a:xfrm>
          <a:prstGeom prst="rect">
            <a:avLst/>
          </a:prstGeom>
        </p:spPr>
        <p:txBody>
          <a:bodyPr lIns="0" tIns="0" rIns="0" bIns="0" rtlCol="0" anchor="t">
            <a:spAutoFit/>
          </a:bodyPr>
          <a:lstStyle/>
          <a:p>
            <a:pPr algn="just">
              <a:lnSpc>
                <a:spcPts val="6299"/>
              </a:lnSpc>
            </a:pPr>
            <a:r>
              <a:rPr lang="en-US" sz="4500">
                <a:solidFill>
                  <a:srgbClr val="422C06"/>
                </a:solidFill>
                <a:latin typeface="Roboto Condensed"/>
              </a:rPr>
              <a:t>Nàng chọn cái chết để minh oan.</a:t>
            </a:r>
          </a:p>
          <a:p>
            <a:pPr algn="just">
              <a:lnSpc>
                <a:spcPts val="6299"/>
              </a:lnSpc>
            </a:pPr>
            <a:endParaRPr lang="en-US" sz="4500">
              <a:solidFill>
                <a:srgbClr val="422C06"/>
              </a:solidFill>
              <a:latin typeface="Roboto Condensed"/>
            </a:endParaRPr>
          </a:p>
        </p:txBody>
      </p:sp>
      <p:grpSp>
        <p:nvGrpSpPr>
          <p:cNvPr id="24" name="Group 24"/>
          <p:cNvGrpSpPr/>
          <p:nvPr/>
        </p:nvGrpSpPr>
        <p:grpSpPr>
          <a:xfrm>
            <a:off x="1028700" y="7619581"/>
            <a:ext cx="10843066" cy="1931572"/>
            <a:chOff x="0" y="0"/>
            <a:chExt cx="2986391" cy="531993"/>
          </a:xfrm>
        </p:grpSpPr>
        <p:sp>
          <p:nvSpPr>
            <p:cNvPr id="25" name="Freeform 25"/>
            <p:cNvSpPr/>
            <p:nvPr/>
          </p:nvSpPr>
          <p:spPr>
            <a:xfrm>
              <a:off x="0" y="0"/>
              <a:ext cx="2986392" cy="531993"/>
            </a:xfrm>
            <a:custGeom>
              <a:avLst/>
              <a:gdLst/>
              <a:ahLst/>
              <a:cxnLst/>
              <a:rect l="l" t="t" r="r" b="b"/>
              <a:pathLst>
                <a:path w="2986392" h="531993">
                  <a:moveTo>
                    <a:pt x="36414" y="0"/>
                  </a:moveTo>
                  <a:lnTo>
                    <a:pt x="2949978" y="0"/>
                  </a:lnTo>
                  <a:cubicBezTo>
                    <a:pt x="2959635" y="0"/>
                    <a:pt x="2968897" y="3836"/>
                    <a:pt x="2975726" y="10665"/>
                  </a:cubicBezTo>
                  <a:cubicBezTo>
                    <a:pt x="2982555" y="17494"/>
                    <a:pt x="2986392" y="26756"/>
                    <a:pt x="2986392" y="36414"/>
                  </a:cubicBezTo>
                  <a:lnTo>
                    <a:pt x="2986392" y="495579"/>
                  </a:lnTo>
                  <a:cubicBezTo>
                    <a:pt x="2986392" y="505236"/>
                    <a:pt x="2982555" y="514498"/>
                    <a:pt x="2975726" y="521327"/>
                  </a:cubicBezTo>
                  <a:cubicBezTo>
                    <a:pt x="2968897" y="528156"/>
                    <a:pt x="2959635" y="531993"/>
                    <a:pt x="2949978" y="531993"/>
                  </a:cubicBezTo>
                  <a:lnTo>
                    <a:pt x="36414" y="531993"/>
                  </a:lnTo>
                  <a:cubicBezTo>
                    <a:pt x="26756" y="531993"/>
                    <a:pt x="17494" y="528156"/>
                    <a:pt x="10665" y="521327"/>
                  </a:cubicBezTo>
                  <a:cubicBezTo>
                    <a:pt x="3836" y="514498"/>
                    <a:pt x="0" y="505236"/>
                    <a:pt x="0" y="495579"/>
                  </a:cubicBezTo>
                  <a:lnTo>
                    <a:pt x="0" y="36414"/>
                  </a:lnTo>
                  <a:cubicBezTo>
                    <a:pt x="0" y="26756"/>
                    <a:pt x="3836" y="17494"/>
                    <a:pt x="10665" y="10665"/>
                  </a:cubicBezTo>
                  <a:cubicBezTo>
                    <a:pt x="17494" y="3836"/>
                    <a:pt x="26756" y="0"/>
                    <a:pt x="36414" y="0"/>
                  </a:cubicBezTo>
                  <a:close/>
                </a:path>
              </a:pathLst>
            </a:custGeom>
            <a:solidFill>
              <a:srgbClr val="FFFDF5"/>
            </a:solidFill>
          </p:spPr>
          <p:txBody>
            <a:bodyPr/>
            <a:lstStyle/>
            <a:p>
              <a:endParaRPr lang="en-US"/>
            </a:p>
          </p:txBody>
        </p:sp>
        <p:sp>
          <p:nvSpPr>
            <p:cNvPr id="26" name="TextBox 26"/>
            <p:cNvSpPr txBox="1"/>
            <p:nvPr/>
          </p:nvSpPr>
          <p:spPr>
            <a:xfrm>
              <a:off x="0" y="0"/>
              <a:ext cx="2986391" cy="531993"/>
            </a:xfrm>
            <a:prstGeom prst="rect">
              <a:avLst/>
            </a:prstGeom>
          </p:spPr>
          <p:txBody>
            <a:bodyPr lIns="50800" tIns="50800" rIns="50800" bIns="50800" rtlCol="0" anchor="ctr"/>
            <a:lstStyle/>
            <a:p>
              <a:pPr algn="ctr">
                <a:lnSpc>
                  <a:spcPts val="2310"/>
                </a:lnSpc>
              </a:pPr>
              <a:endParaRPr/>
            </a:p>
          </p:txBody>
        </p:sp>
      </p:grpSp>
      <p:sp>
        <p:nvSpPr>
          <p:cNvPr id="27" name="TextBox 27"/>
          <p:cNvSpPr txBox="1"/>
          <p:nvPr/>
        </p:nvSpPr>
        <p:spPr>
          <a:xfrm>
            <a:off x="1599983" y="8147217"/>
            <a:ext cx="9292877" cy="781050"/>
          </a:xfrm>
          <a:prstGeom prst="rect">
            <a:avLst/>
          </a:prstGeom>
        </p:spPr>
        <p:txBody>
          <a:bodyPr lIns="0" tIns="0" rIns="0" bIns="0" rtlCol="0" anchor="t">
            <a:spAutoFit/>
          </a:bodyPr>
          <a:lstStyle/>
          <a:p>
            <a:pPr algn="just">
              <a:lnSpc>
                <a:spcPts val="6299"/>
              </a:lnSpc>
            </a:pPr>
            <a:r>
              <a:rPr lang="en-US" sz="4500">
                <a:solidFill>
                  <a:srgbClr val="422C06"/>
                </a:solidFill>
                <a:latin typeface="Roboto Condensed"/>
              </a:rPr>
              <a:t>Nàng tha thứ cho chồng.</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p:bldP spid="23" grpId="0"/>
      <p:bldP spid="2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4377309" y="20357"/>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3981395" y="2010669"/>
            <a:ext cx="12458336" cy="1731072"/>
          </a:xfrm>
          <a:prstGeom prst="rect">
            <a:avLst/>
          </a:prstGeom>
        </p:spPr>
        <p:txBody>
          <a:bodyPr lIns="0" tIns="0" rIns="0" bIns="0" rtlCol="0" anchor="t">
            <a:spAutoFit/>
          </a:bodyPr>
          <a:lstStyle/>
          <a:p>
            <a:pPr algn="just">
              <a:lnSpc>
                <a:spcPts val="6961"/>
              </a:lnSpc>
            </a:pPr>
            <a:r>
              <a:rPr lang="en-US" sz="4972" dirty="0" err="1">
                <a:solidFill>
                  <a:srgbClr val="394D57"/>
                </a:solidFill>
                <a:latin typeface="#9Slide05 Dear Saturday"/>
              </a:rPr>
              <a:t>Số</a:t>
            </a:r>
            <a:r>
              <a:rPr lang="en-US" sz="4972" dirty="0">
                <a:solidFill>
                  <a:srgbClr val="394D57"/>
                </a:solidFill>
                <a:latin typeface="#9Slide05 Dear Saturday"/>
              </a:rPr>
              <a:t> </a:t>
            </a:r>
            <a:r>
              <a:rPr lang="en-US" sz="4972" dirty="0" err="1">
                <a:solidFill>
                  <a:srgbClr val="394D57"/>
                </a:solidFill>
                <a:latin typeface="#9Slide05 Dear Saturday"/>
              </a:rPr>
              <a:t>phận</a:t>
            </a:r>
            <a:r>
              <a:rPr lang="en-US" sz="4972" dirty="0">
                <a:solidFill>
                  <a:srgbClr val="394D57"/>
                </a:solidFill>
                <a:latin typeface="#9Slide05 Dear Saturday"/>
              </a:rPr>
              <a:t> </a:t>
            </a:r>
            <a:r>
              <a:rPr lang="en-US" sz="4972" dirty="0" err="1">
                <a:solidFill>
                  <a:srgbClr val="394D57"/>
                </a:solidFill>
                <a:latin typeface="#9Slide05 Dear Saturday"/>
              </a:rPr>
              <a:t>bất</a:t>
            </a:r>
            <a:r>
              <a:rPr lang="en-US" sz="4972" dirty="0">
                <a:solidFill>
                  <a:srgbClr val="394D57"/>
                </a:solidFill>
                <a:latin typeface="#9Slide05 Dear Saturday"/>
              </a:rPr>
              <a:t> </a:t>
            </a:r>
            <a:r>
              <a:rPr lang="en-US" sz="4972" dirty="0" err="1">
                <a:solidFill>
                  <a:srgbClr val="394D57"/>
                </a:solidFill>
                <a:latin typeface="#9Slide05 Dear Saturday"/>
              </a:rPr>
              <a:t>hạnh</a:t>
            </a:r>
            <a:endParaRPr lang="en-US" sz="4972" dirty="0">
              <a:solidFill>
                <a:srgbClr val="394D57"/>
              </a:solidFill>
              <a:latin typeface="#9Slide05 Dear Saturday"/>
            </a:endParaRPr>
          </a:p>
          <a:p>
            <a:pPr algn="just">
              <a:lnSpc>
                <a:spcPts val="6961"/>
              </a:lnSpc>
            </a:pPr>
            <a:endParaRPr lang="en-US" sz="4972" dirty="0">
              <a:solidFill>
                <a:srgbClr val="394D57"/>
              </a:solidFill>
              <a:latin typeface="#9Slide05 Dear Saturday"/>
            </a:endParaRPr>
          </a:p>
        </p:txBody>
      </p:sp>
      <p:grpSp>
        <p:nvGrpSpPr>
          <p:cNvPr id="5" name="Group 5"/>
          <p:cNvGrpSpPr/>
          <p:nvPr/>
        </p:nvGrpSpPr>
        <p:grpSpPr>
          <a:xfrm>
            <a:off x="10987808" y="-2088360"/>
            <a:ext cx="12542984" cy="14310957"/>
            <a:chOff x="0" y="0"/>
            <a:chExt cx="16723979" cy="19081276"/>
          </a:xfrm>
        </p:grpSpPr>
        <p:sp>
          <p:nvSpPr>
            <p:cNvPr id="6" name="Freeform 6"/>
            <p:cNvSpPr/>
            <p:nvPr/>
          </p:nvSpPr>
          <p:spPr>
            <a:xfrm>
              <a:off x="388007" y="0"/>
              <a:ext cx="9296152" cy="16515504"/>
            </a:xfrm>
            <a:custGeom>
              <a:avLst/>
              <a:gdLst/>
              <a:ahLst/>
              <a:cxnLst/>
              <a:rect l="l" t="t" r="r" b="b"/>
              <a:pathLst>
                <a:path w="9296152" h="16515504">
                  <a:moveTo>
                    <a:pt x="0" y="0"/>
                  </a:moveTo>
                  <a:lnTo>
                    <a:pt x="9296152" y="0"/>
                  </a:lnTo>
                  <a:lnTo>
                    <a:pt x="9296152" y="16515504"/>
                  </a:lnTo>
                  <a:lnTo>
                    <a:pt x="0" y="16515504"/>
                  </a:lnTo>
                  <a:lnTo>
                    <a:pt x="0" y="0"/>
                  </a:lnTo>
                  <a:close/>
                </a:path>
              </a:pathLst>
            </a:custGeom>
            <a:blipFill>
              <a:blip r:embed="rId5"/>
              <a:stretch>
                <a:fillRect/>
              </a:stretch>
            </a:blipFill>
          </p:spPr>
          <p:txBody>
            <a:bodyPr/>
            <a:lstStyle/>
            <a:p>
              <a:endParaRPr lang="en-US"/>
            </a:p>
          </p:txBody>
        </p:sp>
        <p:sp>
          <p:nvSpPr>
            <p:cNvPr id="7" name="Freeform 7"/>
            <p:cNvSpPr/>
            <p:nvPr/>
          </p:nvSpPr>
          <p:spPr>
            <a:xfrm>
              <a:off x="3788062" y="13403260"/>
              <a:ext cx="7363741" cy="5642467"/>
            </a:xfrm>
            <a:custGeom>
              <a:avLst/>
              <a:gdLst/>
              <a:ahLst/>
              <a:cxnLst/>
              <a:rect l="l" t="t" r="r" b="b"/>
              <a:pathLst>
                <a:path w="7363741" h="5642467">
                  <a:moveTo>
                    <a:pt x="0" y="0"/>
                  </a:moveTo>
                  <a:lnTo>
                    <a:pt x="7363741" y="0"/>
                  </a:lnTo>
                  <a:lnTo>
                    <a:pt x="7363741" y="5642466"/>
                  </a:lnTo>
                  <a:lnTo>
                    <a:pt x="0" y="5642466"/>
                  </a:lnTo>
                  <a:lnTo>
                    <a:pt x="0" y="0"/>
                  </a:lnTo>
                  <a:close/>
                </a:path>
              </a:pathLst>
            </a:custGeom>
            <a:blipFill>
              <a:blip r:embed="rId6"/>
              <a:stretch>
                <a:fillRect/>
              </a:stretch>
            </a:blipFill>
          </p:spPr>
          <p:txBody>
            <a:bodyPr/>
            <a:lstStyle/>
            <a:p>
              <a:endParaRPr lang="en-US"/>
            </a:p>
          </p:txBody>
        </p:sp>
        <p:sp>
          <p:nvSpPr>
            <p:cNvPr id="8" name="Freeform 8"/>
            <p:cNvSpPr/>
            <p:nvPr/>
          </p:nvSpPr>
          <p:spPr>
            <a:xfrm>
              <a:off x="1697579" y="13438809"/>
              <a:ext cx="7363741" cy="5642467"/>
            </a:xfrm>
            <a:custGeom>
              <a:avLst/>
              <a:gdLst/>
              <a:ahLst/>
              <a:cxnLst/>
              <a:rect l="l" t="t" r="r" b="b"/>
              <a:pathLst>
                <a:path w="7363741" h="5642467">
                  <a:moveTo>
                    <a:pt x="0" y="0"/>
                  </a:moveTo>
                  <a:lnTo>
                    <a:pt x="7363741" y="0"/>
                  </a:lnTo>
                  <a:lnTo>
                    <a:pt x="7363741" y="5642467"/>
                  </a:lnTo>
                  <a:lnTo>
                    <a:pt x="0" y="5642467"/>
                  </a:lnTo>
                  <a:lnTo>
                    <a:pt x="0" y="0"/>
                  </a:lnTo>
                  <a:close/>
                </a:path>
              </a:pathLst>
            </a:custGeom>
            <a:blipFill>
              <a:blip r:embed="rId6"/>
              <a:stretch>
                <a:fillRect/>
              </a:stretch>
            </a:blipFill>
          </p:spPr>
          <p:txBody>
            <a:bodyPr/>
            <a:lstStyle/>
            <a:p>
              <a:endParaRPr lang="en-US"/>
            </a:p>
          </p:txBody>
        </p:sp>
        <p:sp>
          <p:nvSpPr>
            <p:cNvPr id="9" name="Freeform 9"/>
            <p:cNvSpPr/>
            <p:nvPr/>
          </p:nvSpPr>
          <p:spPr>
            <a:xfrm>
              <a:off x="1030291" y="12716206"/>
              <a:ext cx="7363741" cy="5642467"/>
            </a:xfrm>
            <a:custGeom>
              <a:avLst/>
              <a:gdLst/>
              <a:ahLst/>
              <a:cxnLst/>
              <a:rect l="l" t="t" r="r" b="b"/>
              <a:pathLst>
                <a:path w="7363741" h="5642467">
                  <a:moveTo>
                    <a:pt x="0" y="0"/>
                  </a:moveTo>
                  <a:lnTo>
                    <a:pt x="7363741" y="0"/>
                  </a:lnTo>
                  <a:lnTo>
                    <a:pt x="7363741" y="5642467"/>
                  </a:lnTo>
                  <a:lnTo>
                    <a:pt x="0" y="5642467"/>
                  </a:lnTo>
                  <a:lnTo>
                    <a:pt x="0" y="0"/>
                  </a:lnTo>
                  <a:close/>
                </a:path>
              </a:pathLst>
            </a:custGeom>
            <a:blipFill>
              <a:blip r:embed="rId6"/>
              <a:stretch>
                <a:fillRect/>
              </a:stretch>
            </a:blipFill>
          </p:spPr>
          <p:txBody>
            <a:bodyPr/>
            <a:lstStyle/>
            <a:p>
              <a:endParaRPr lang="en-US"/>
            </a:p>
          </p:txBody>
        </p:sp>
        <p:sp>
          <p:nvSpPr>
            <p:cNvPr id="10" name="Freeform 10"/>
            <p:cNvSpPr/>
            <p:nvPr/>
          </p:nvSpPr>
          <p:spPr>
            <a:xfrm>
              <a:off x="64086" y="12183011"/>
              <a:ext cx="7363741" cy="5642467"/>
            </a:xfrm>
            <a:custGeom>
              <a:avLst/>
              <a:gdLst/>
              <a:ahLst/>
              <a:cxnLst/>
              <a:rect l="l" t="t" r="r" b="b"/>
              <a:pathLst>
                <a:path w="7363741" h="5642467">
                  <a:moveTo>
                    <a:pt x="0" y="0"/>
                  </a:moveTo>
                  <a:lnTo>
                    <a:pt x="7363741" y="0"/>
                  </a:lnTo>
                  <a:lnTo>
                    <a:pt x="7363741" y="5642466"/>
                  </a:lnTo>
                  <a:lnTo>
                    <a:pt x="0" y="5642466"/>
                  </a:lnTo>
                  <a:lnTo>
                    <a:pt x="0" y="0"/>
                  </a:lnTo>
                  <a:close/>
                </a:path>
              </a:pathLst>
            </a:custGeom>
            <a:blipFill>
              <a:blip r:embed="rId6"/>
              <a:stretch>
                <a:fillRect/>
              </a:stretch>
            </a:blipFill>
          </p:spPr>
          <p:txBody>
            <a:bodyPr/>
            <a:lstStyle/>
            <a:p>
              <a:endParaRPr lang="en-US"/>
            </a:p>
          </p:txBody>
        </p:sp>
        <p:sp>
          <p:nvSpPr>
            <p:cNvPr id="11" name="Freeform 11"/>
            <p:cNvSpPr/>
            <p:nvPr/>
          </p:nvSpPr>
          <p:spPr>
            <a:xfrm>
              <a:off x="9360238" y="11076609"/>
              <a:ext cx="7363741" cy="5642467"/>
            </a:xfrm>
            <a:custGeom>
              <a:avLst/>
              <a:gdLst/>
              <a:ahLst/>
              <a:cxnLst/>
              <a:rect l="l" t="t" r="r" b="b"/>
              <a:pathLst>
                <a:path w="7363741" h="5642467">
                  <a:moveTo>
                    <a:pt x="0" y="0"/>
                  </a:moveTo>
                  <a:lnTo>
                    <a:pt x="7363741" y="0"/>
                  </a:lnTo>
                  <a:lnTo>
                    <a:pt x="7363741" y="5642467"/>
                  </a:lnTo>
                  <a:lnTo>
                    <a:pt x="0" y="5642467"/>
                  </a:lnTo>
                  <a:lnTo>
                    <a:pt x="0" y="0"/>
                  </a:lnTo>
                  <a:close/>
                </a:path>
              </a:pathLst>
            </a:custGeom>
            <a:blipFill>
              <a:blip r:embed="rId6"/>
              <a:stretch>
                <a:fillRect/>
              </a:stretch>
            </a:blipFill>
          </p:spPr>
          <p:txBody>
            <a:bodyPr/>
            <a:lstStyle/>
            <a:p>
              <a:endParaRPr lang="en-US"/>
            </a:p>
          </p:txBody>
        </p:sp>
        <p:sp>
          <p:nvSpPr>
            <p:cNvPr id="12" name="Freeform 12"/>
            <p:cNvSpPr/>
            <p:nvPr/>
          </p:nvSpPr>
          <p:spPr>
            <a:xfrm>
              <a:off x="3885070" y="10617576"/>
              <a:ext cx="7363741" cy="5642467"/>
            </a:xfrm>
            <a:custGeom>
              <a:avLst/>
              <a:gdLst/>
              <a:ahLst/>
              <a:cxnLst/>
              <a:rect l="l" t="t" r="r" b="b"/>
              <a:pathLst>
                <a:path w="7363741" h="5642467">
                  <a:moveTo>
                    <a:pt x="0" y="0"/>
                  </a:moveTo>
                  <a:lnTo>
                    <a:pt x="7363741" y="0"/>
                  </a:lnTo>
                  <a:lnTo>
                    <a:pt x="7363741" y="5642466"/>
                  </a:lnTo>
                  <a:lnTo>
                    <a:pt x="0" y="5642466"/>
                  </a:lnTo>
                  <a:lnTo>
                    <a:pt x="0" y="0"/>
                  </a:lnTo>
                  <a:close/>
                </a:path>
              </a:pathLst>
            </a:custGeom>
            <a:blipFill>
              <a:blip r:embed="rId6"/>
              <a:stretch>
                <a:fillRect/>
              </a:stretch>
            </a:blipFill>
          </p:spPr>
          <p:txBody>
            <a:bodyPr/>
            <a:lstStyle/>
            <a:p>
              <a:endParaRPr lang="en-US"/>
            </a:p>
          </p:txBody>
        </p:sp>
        <p:sp>
          <p:nvSpPr>
            <p:cNvPr id="13" name="Freeform 13"/>
            <p:cNvSpPr/>
            <p:nvPr/>
          </p:nvSpPr>
          <p:spPr>
            <a:xfrm>
              <a:off x="5036083" y="11696468"/>
              <a:ext cx="7363741" cy="5642467"/>
            </a:xfrm>
            <a:custGeom>
              <a:avLst/>
              <a:gdLst/>
              <a:ahLst/>
              <a:cxnLst/>
              <a:rect l="l" t="t" r="r" b="b"/>
              <a:pathLst>
                <a:path w="7363741" h="5642467">
                  <a:moveTo>
                    <a:pt x="0" y="0"/>
                  </a:moveTo>
                  <a:lnTo>
                    <a:pt x="7363741" y="0"/>
                  </a:lnTo>
                  <a:lnTo>
                    <a:pt x="7363741" y="5642467"/>
                  </a:lnTo>
                  <a:lnTo>
                    <a:pt x="0" y="5642467"/>
                  </a:lnTo>
                  <a:lnTo>
                    <a:pt x="0" y="0"/>
                  </a:lnTo>
                  <a:close/>
                </a:path>
              </a:pathLst>
            </a:custGeom>
            <a:blipFill>
              <a:blip r:embed="rId6"/>
              <a:stretch>
                <a:fillRect/>
              </a:stretch>
            </a:blipFill>
          </p:spPr>
          <p:txBody>
            <a:bodyPr/>
            <a:lstStyle/>
            <a:p>
              <a:endParaRPr lang="en-US"/>
            </a:p>
          </p:txBody>
        </p:sp>
        <p:sp>
          <p:nvSpPr>
            <p:cNvPr id="14" name="Freeform 14"/>
            <p:cNvSpPr/>
            <p:nvPr/>
          </p:nvSpPr>
          <p:spPr>
            <a:xfrm>
              <a:off x="0" y="12940504"/>
              <a:ext cx="9753600" cy="1463040"/>
            </a:xfrm>
            <a:custGeom>
              <a:avLst/>
              <a:gdLst/>
              <a:ahLst/>
              <a:cxnLst/>
              <a:rect l="l" t="t" r="r" b="b"/>
              <a:pathLst>
                <a:path w="9753600" h="1463040">
                  <a:moveTo>
                    <a:pt x="0" y="0"/>
                  </a:moveTo>
                  <a:lnTo>
                    <a:pt x="9753600" y="0"/>
                  </a:lnTo>
                  <a:lnTo>
                    <a:pt x="9753600" y="1463040"/>
                  </a:lnTo>
                  <a:lnTo>
                    <a:pt x="0" y="14630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15" name="Group 15"/>
          <p:cNvGrpSpPr/>
          <p:nvPr/>
        </p:nvGrpSpPr>
        <p:grpSpPr>
          <a:xfrm>
            <a:off x="1028700" y="3251668"/>
            <a:ext cx="10843066" cy="5506861"/>
            <a:chOff x="0" y="0"/>
            <a:chExt cx="2986391" cy="1516697"/>
          </a:xfrm>
        </p:grpSpPr>
        <p:sp>
          <p:nvSpPr>
            <p:cNvPr id="16" name="Freeform 16"/>
            <p:cNvSpPr/>
            <p:nvPr/>
          </p:nvSpPr>
          <p:spPr>
            <a:xfrm>
              <a:off x="0" y="0"/>
              <a:ext cx="2986392" cy="1516697"/>
            </a:xfrm>
            <a:custGeom>
              <a:avLst/>
              <a:gdLst/>
              <a:ahLst/>
              <a:cxnLst/>
              <a:rect l="l" t="t" r="r" b="b"/>
              <a:pathLst>
                <a:path w="2986392" h="1516697">
                  <a:moveTo>
                    <a:pt x="36414" y="0"/>
                  </a:moveTo>
                  <a:lnTo>
                    <a:pt x="2949978" y="0"/>
                  </a:lnTo>
                  <a:cubicBezTo>
                    <a:pt x="2959635" y="0"/>
                    <a:pt x="2968897" y="3836"/>
                    <a:pt x="2975726" y="10665"/>
                  </a:cubicBezTo>
                  <a:cubicBezTo>
                    <a:pt x="2982555" y="17494"/>
                    <a:pt x="2986392" y="26756"/>
                    <a:pt x="2986392" y="36414"/>
                  </a:cubicBezTo>
                  <a:lnTo>
                    <a:pt x="2986392" y="1480283"/>
                  </a:lnTo>
                  <a:cubicBezTo>
                    <a:pt x="2986392" y="1489941"/>
                    <a:pt x="2982555" y="1499203"/>
                    <a:pt x="2975726" y="1506032"/>
                  </a:cubicBezTo>
                  <a:cubicBezTo>
                    <a:pt x="2968897" y="1512860"/>
                    <a:pt x="2959635" y="1516697"/>
                    <a:pt x="2949978" y="1516697"/>
                  </a:cubicBezTo>
                  <a:lnTo>
                    <a:pt x="36414" y="1516697"/>
                  </a:lnTo>
                  <a:cubicBezTo>
                    <a:pt x="26756" y="1516697"/>
                    <a:pt x="17494" y="1512860"/>
                    <a:pt x="10665" y="1506032"/>
                  </a:cubicBezTo>
                  <a:cubicBezTo>
                    <a:pt x="3836" y="1499203"/>
                    <a:pt x="0" y="1489941"/>
                    <a:pt x="0" y="1480283"/>
                  </a:cubicBezTo>
                  <a:lnTo>
                    <a:pt x="0" y="36414"/>
                  </a:lnTo>
                  <a:cubicBezTo>
                    <a:pt x="0" y="26756"/>
                    <a:pt x="3836" y="17494"/>
                    <a:pt x="10665" y="10665"/>
                  </a:cubicBezTo>
                  <a:cubicBezTo>
                    <a:pt x="17494" y="3836"/>
                    <a:pt x="26756" y="0"/>
                    <a:pt x="36414" y="0"/>
                  </a:cubicBezTo>
                  <a:close/>
                </a:path>
              </a:pathLst>
            </a:custGeom>
            <a:solidFill>
              <a:srgbClr val="FFFDF5"/>
            </a:solidFill>
          </p:spPr>
          <p:txBody>
            <a:bodyPr/>
            <a:lstStyle/>
            <a:p>
              <a:endParaRPr lang="en-US"/>
            </a:p>
          </p:txBody>
        </p:sp>
        <p:sp>
          <p:nvSpPr>
            <p:cNvPr id="17" name="TextBox 17"/>
            <p:cNvSpPr txBox="1"/>
            <p:nvPr/>
          </p:nvSpPr>
          <p:spPr>
            <a:xfrm>
              <a:off x="0" y="0"/>
              <a:ext cx="2986391" cy="1516697"/>
            </a:xfrm>
            <a:prstGeom prst="rect">
              <a:avLst/>
            </a:prstGeom>
          </p:spPr>
          <p:txBody>
            <a:bodyPr lIns="50800" tIns="50800" rIns="50800" bIns="50800" rtlCol="0" anchor="ctr"/>
            <a:lstStyle/>
            <a:p>
              <a:pPr algn="ctr">
                <a:lnSpc>
                  <a:spcPts val="2310"/>
                </a:lnSpc>
              </a:pPr>
              <a:endParaRPr/>
            </a:p>
          </p:txBody>
        </p:sp>
      </p:grpSp>
      <p:pic>
        <p:nvPicPr>
          <p:cNvPr id="18" name="Picture 18"/>
          <p:cNvPicPr>
            <a:picLocks noChangeAspect="1"/>
          </p:cNvPicPr>
          <p:nvPr/>
        </p:nvPicPr>
        <p:blipFill>
          <a:blip r:embed="rId7"/>
          <a:srcRect/>
          <a:stretch>
            <a:fillRect/>
          </a:stretch>
        </p:blipFill>
        <p:spPr>
          <a:xfrm>
            <a:off x="666184" y="6394964"/>
            <a:ext cx="1152683" cy="518707"/>
          </a:xfrm>
          <a:prstGeom prst="rect">
            <a:avLst/>
          </a:prstGeom>
        </p:spPr>
      </p:pic>
      <p:sp>
        <p:nvSpPr>
          <p:cNvPr id="19" name="TextBox 19"/>
          <p:cNvSpPr txBox="1"/>
          <p:nvPr/>
        </p:nvSpPr>
        <p:spPr>
          <a:xfrm>
            <a:off x="2937891" y="435647"/>
            <a:ext cx="7954970" cy="1101800"/>
          </a:xfrm>
          <a:prstGeom prst="rect">
            <a:avLst/>
          </a:prstGeom>
        </p:spPr>
        <p:txBody>
          <a:bodyPr lIns="0" tIns="0" rIns="0" bIns="0" rtlCol="0" anchor="t">
            <a:spAutoFit/>
          </a:bodyPr>
          <a:lstStyle/>
          <a:p>
            <a:pPr algn="just">
              <a:lnSpc>
                <a:spcPts val="8933"/>
              </a:lnSpc>
            </a:pPr>
            <a:r>
              <a:rPr lang="en-US" sz="6381">
                <a:solidFill>
                  <a:srgbClr val="DB652B"/>
                </a:solidFill>
                <a:latin typeface="Roboto Condensed Bold"/>
              </a:rPr>
              <a:t>NHÂN VẬT VŨ NƯƠNG</a:t>
            </a:r>
          </a:p>
        </p:txBody>
      </p:sp>
      <p:sp>
        <p:nvSpPr>
          <p:cNvPr id="20" name="TextBox 20"/>
          <p:cNvSpPr txBox="1"/>
          <p:nvPr/>
        </p:nvSpPr>
        <p:spPr>
          <a:xfrm>
            <a:off x="1803794" y="4189416"/>
            <a:ext cx="9744286" cy="1581150"/>
          </a:xfrm>
          <a:prstGeom prst="rect">
            <a:avLst/>
          </a:prstGeom>
        </p:spPr>
        <p:txBody>
          <a:bodyPr lIns="0" tIns="0" rIns="0" bIns="0" rtlCol="0" anchor="t">
            <a:spAutoFit/>
          </a:bodyPr>
          <a:lstStyle/>
          <a:p>
            <a:pPr algn="just">
              <a:lnSpc>
                <a:spcPts val="6299"/>
              </a:lnSpc>
            </a:pPr>
            <a:r>
              <a:rPr lang="en-US" sz="4500" dirty="0" err="1">
                <a:solidFill>
                  <a:srgbClr val="422C06"/>
                </a:solidFill>
                <a:latin typeface="Roboto Condensed"/>
              </a:rPr>
              <a:t>Bị</a:t>
            </a:r>
            <a:r>
              <a:rPr lang="en-US" sz="4500" dirty="0">
                <a:solidFill>
                  <a:srgbClr val="422C06"/>
                </a:solidFill>
                <a:latin typeface="Roboto Condensed"/>
              </a:rPr>
              <a:t> </a:t>
            </a:r>
            <a:r>
              <a:rPr lang="en-US" sz="4500" dirty="0" err="1">
                <a:solidFill>
                  <a:srgbClr val="422C06"/>
                </a:solidFill>
                <a:latin typeface="Roboto Condensed"/>
              </a:rPr>
              <a:t>chồng</a:t>
            </a:r>
            <a:r>
              <a:rPr lang="en-US" sz="4500" dirty="0">
                <a:solidFill>
                  <a:srgbClr val="422C06"/>
                </a:solidFill>
                <a:latin typeface="Roboto Condensed"/>
              </a:rPr>
              <a:t> </a:t>
            </a:r>
            <a:r>
              <a:rPr lang="en-US" sz="4500" dirty="0" err="1">
                <a:solidFill>
                  <a:srgbClr val="422C06"/>
                </a:solidFill>
                <a:latin typeface="Roboto Condensed"/>
              </a:rPr>
              <a:t>nghi</a:t>
            </a:r>
            <a:r>
              <a:rPr lang="en-US" sz="4500" dirty="0">
                <a:solidFill>
                  <a:srgbClr val="422C06"/>
                </a:solidFill>
                <a:latin typeface="Roboto Condensed"/>
              </a:rPr>
              <a:t> </a:t>
            </a:r>
            <a:r>
              <a:rPr lang="en-US" sz="4500" dirty="0" err="1">
                <a:solidFill>
                  <a:srgbClr val="422C06"/>
                </a:solidFill>
                <a:latin typeface="Roboto Condensed"/>
              </a:rPr>
              <a:t>ngờ</a:t>
            </a:r>
            <a:r>
              <a:rPr lang="en-US" sz="4500" dirty="0">
                <a:solidFill>
                  <a:srgbClr val="422C06"/>
                </a:solidFill>
                <a:latin typeface="Roboto Condensed"/>
              </a:rPr>
              <a:t> </a:t>
            </a:r>
            <a:r>
              <a:rPr lang="en-US" sz="4500" dirty="0" err="1">
                <a:solidFill>
                  <a:srgbClr val="422C06"/>
                </a:solidFill>
                <a:latin typeface="Roboto Condensed"/>
              </a:rPr>
              <a:t>thất</a:t>
            </a:r>
            <a:r>
              <a:rPr lang="en-US" sz="4500" dirty="0">
                <a:solidFill>
                  <a:srgbClr val="422C06"/>
                </a:solidFill>
                <a:latin typeface="Roboto Condensed"/>
              </a:rPr>
              <a:t> </a:t>
            </a:r>
            <a:r>
              <a:rPr lang="en-US" sz="4500" dirty="0" err="1">
                <a:solidFill>
                  <a:srgbClr val="422C06"/>
                </a:solidFill>
                <a:latin typeface="Roboto Condensed"/>
              </a:rPr>
              <a:t>tiết</a:t>
            </a:r>
            <a:r>
              <a:rPr lang="en-US" sz="4500" dirty="0">
                <a:solidFill>
                  <a:srgbClr val="422C06"/>
                </a:solidFill>
                <a:latin typeface="Roboto Condensed"/>
              </a:rPr>
              <a:t>, </a:t>
            </a:r>
            <a:r>
              <a:rPr lang="en-US" sz="4500" dirty="0" err="1">
                <a:solidFill>
                  <a:srgbClr val="422C06"/>
                </a:solidFill>
                <a:latin typeface="Roboto Condensed"/>
              </a:rPr>
              <a:t>phải</a:t>
            </a:r>
            <a:r>
              <a:rPr lang="en-US" sz="4500" dirty="0">
                <a:solidFill>
                  <a:srgbClr val="422C06"/>
                </a:solidFill>
                <a:latin typeface="Roboto Condensed"/>
              </a:rPr>
              <a:t> </a:t>
            </a:r>
            <a:r>
              <a:rPr lang="en-US" sz="4500" dirty="0" err="1">
                <a:solidFill>
                  <a:srgbClr val="422C06"/>
                </a:solidFill>
                <a:latin typeface="Roboto Condensed"/>
              </a:rPr>
              <a:t>tìm</a:t>
            </a:r>
            <a:r>
              <a:rPr lang="en-US" sz="4500" dirty="0">
                <a:solidFill>
                  <a:srgbClr val="422C06"/>
                </a:solidFill>
                <a:latin typeface="Roboto Condensed"/>
              </a:rPr>
              <a:t> </a:t>
            </a:r>
            <a:r>
              <a:rPr lang="en-US" sz="4500" dirty="0" err="1">
                <a:solidFill>
                  <a:srgbClr val="422C06"/>
                </a:solidFill>
                <a:latin typeface="Roboto Condensed"/>
              </a:rPr>
              <a:t>đến</a:t>
            </a:r>
            <a:r>
              <a:rPr lang="en-US" sz="4500" dirty="0">
                <a:solidFill>
                  <a:srgbClr val="422C06"/>
                </a:solidFill>
                <a:latin typeface="Roboto Condensed"/>
              </a:rPr>
              <a:t> </a:t>
            </a:r>
            <a:r>
              <a:rPr lang="en-US" sz="4500" dirty="0" err="1">
                <a:solidFill>
                  <a:srgbClr val="422C06"/>
                </a:solidFill>
                <a:latin typeface="Roboto Condensed"/>
              </a:rPr>
              <a:t>cái</a:t>
            </a:r>
            <a:r>
              <a:rPr lang="en-US" sz="4500" dirty="0">
                <a:solidFill>
                  <a:srgbClr val="422C06"/>
                </a:solidFill>
                <a:latin typeface="Roboto Condensed"/>
              </a:rPr>
              <a:t> </a:t>
            </a:r>
            <a:r>
              <a:rPr lang="en-US" sz="4500" dirty="0" err="1">
                <a:solidFill>
                  <a:srgbClr val="422C06"/>
                </a:solidFill>
                <a:latin typeface="Roboto Condensed"/>
              </a:rPr>
              <a:t>chết</a:t>
            </a:r>
            <a:r>
              <a:rPr lang="en-US" sz="4500" dirty="0">
                <a:solidFill>
                  <a:srgbClr val="422C06"/>
                </a:solidFill>
                <a:latin typeface="Roboto Condensed"/>
              </a:rPr>
              <a:t> </a:t>
            </a:r>
            <a:r>
              <a:rPr lang="en-US" sz="4500" dirty="0" err="1">
                <a:solidFill>
                  <a:srgbClr val="422C06"/>
                </a:solidFill>
                <a:latin typeface="Roboto Condensed"/>
              </a:rPr>
              <a:t>để</a:t>
            </a:r>
            <a:r>
              <a:rPr lang="en-US" sz="4500" dirty="0">
                <a:solidFill>
                  <a:srgbClr val="422C06"/>
                </a:solidFill>
                <a:latin typeface="Roboto Condensed"/>
              </a:rPr>
              <a:t> </a:t>
            </a:r>
            <a:r>
              <a:rPr lang="en-US" sz="4500" dirty="0" err="1">
                <a:solidFill>
                  <a:srgbClr val="422C06"/>
                </a:solidFill>
                <a:latin typeface="Roboto Condensed"/>
              </a:rPr>
              <a:t>minh</a:t>
            </a:r>
            <a:r>
              <a:rPr lang="en-US" sz="4500" dirty="0">
                <a:solidFill>
                  <a:srgbClr val="422C06"/>
                </a:solidFill>
                <a:latin typeface="Roboto Condensed"/>
              </a:rPr>
              <a:t> </a:t>
            </a:r>
            <a:r>
              <a:rPr lang="en-US" sz="4500" dirty="0" err="1">
                <a:solidFill>
                  <a:srgbClr val="422C06"/>
                </a:solidFill>
                <a:latin typeface="Roboto Condensed"/>
              </a:rPr>
              <a:t>oan</a:t>
            </a:r>
            <a:r>
              <a:rPr lang="en-US" sz="4500" dirty="0">
                <a:solidFill>
                  <a:srgbClr val="422C06"/>
                </a:solidFill>
                <a:latin typeface="Roboto Condensed"/>
              </a:rPr>
              <a:t> </a:t>
            </a:r>
            <a:r>
              <a:rPr lang="en-US" sz="4500" dirty="0" err="1">
                <a:solidFill>
                  <a:srgbClr val="422C06"/>
                </a:solidFill>
                <a:latin typeface="Roboto Condensed"/>
              </a:rPr>
              <a:t>cho</a:t>
            </a:r>
            <a:r>
              <a:rPr lang="en-US" sz="4500" dirty="0">
                <a:solidFill>
                  <a:srgbClr val="422C06"/>
                </a:solidFill>
                <a:latin typeface="Roboto Condensed"/>
              </a:rPr>
              <a:t> </a:t>
            </a:r>
            <a:r>
              <a:rPr lang="en-US" sz="4500" dirty="0" err="1">
                <a:solidFill>
                  <a:srgbClr val="422C06"/>
                </a:solidFill>
                <a:latin typeface="Roboto Condensed"/>
              </a:rPr>
              <a:t>chính</a:t>
            </a:r>
            <a:r>
              <a:rPr lang="en-US" sz="4500" dirty="0">
                <a:solidFill>
                  <a:srgbClr val="422C06"/>
                </a:solidFill>
                <a:latin typeface="Roboto Condensed"/>
              </a:rPr>
              <a:t> </a:t>
            </a:r>
            <a:r>
              <a:rPr lang="en-US" sz="4500" dirty="0" err="1">
                <a:solidFill>
                  <a:srgbClr val="422C06"/>
                </a:solidFill>
                <a:latin typeface="Roboto Condensed"/>
              </a:rPr>
              <a:t>mình</a:t>
            </a:r>
            <a:r>
              <a:rPr lang="en-US" sz="4500" dirty="0">
                <a:solidFill>
                  <a:srgbClr val="422C06"/>
                </a:solidFill>
                <a:latin typeface="Roboto Condensed"/>
              </a:rPr>
              <a:t> </a:t>
            </a:r>
          </a:p>
        </p:txBody>
      </p:sp>
      <p:sp>
        <p:nvSpPr>
          <p:cNvPr id="21" name="TextBox 21"/>
          <p:cNvSpPr txBox="1"/>
          <p:nvPr/>
        </p:nvSpPr>
        <p:spPr>
          <a:xfrm>
            <a:off x="1242525" y="6216168"/>
            <a:ext cx="10843066" cy="781050"/>
          </a:xfrm>
          <a:prstGeom prst="rect">
            <a:avLst/>
          </a:prstGeom>
        </p:spPr>
        <p:txBody>
          <a:bodyPr lIns="0" tIns="0" rIns="0" bIns="0" rtlCol="0" anchor="t">
            <a:spAutoFit/>
          </a:bodyPr>
          <a:lstStyle/>
          <a:p>
            <a:pPr algn="ctr">
              <a:lnSpc>
                <a:spcPts val="6299"/>
              </a:lnSpc>
              <a:spcBef>
                <a:spcPct val="0"/>
              </a:spcBef>
            </a:pPr>
            <a:r>
              <a:rPr lang="en-US" sz="4500">
                <a:solidFill>
                  <a:srgbClr val="000000"/>
                </a:solidFill>
                <a:latin typeface="Roboto Condensed"/>
              </a:rPr>
              <a:t>Cuộc đời ngắn ngủi, hạnh phúc mong manh</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barn(inVertical)">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1"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4377309" y="20357"/>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449567" y="1924309"/>
            <a:ext cx="14635937" cy="805242"/>
          </a:xfrm>
          <a:prstGeom prst="rect">
            <a:avLst/>
          </a:prstGeom>
        </p:spPr>
        <p:txBody>
          <a:bodyPr lIns="0" tIns="0" rIns="0" bIns="0" rtlCol="0" anchor="t">
            <a:spAutoFit/>
          </a:bodyPr>
          <a:lstStyle/>
          <a:p>
            <a:pPr algn="just">
              <a:lnSpc>
                <a:spcPts val="6541"/>
              </a:lnSpc>
            </a:pPr>
            <a:r>
              <a:rPr lang="en-US" sz="4672">
                <a:solidFill>
                  <a:srgbClr val="394D57"/>
                </a:solidFill>
                <a:latin typeface="#9Slide05 Dear Saturday"/>
              </a:rPr>
              <a:t>Nguyên nhân dẫn đến bi kịch của Vũ Nương</a:t>
            </a:r>
          </a:p>
        </p:txBody>
      </p:sp>
      <p:grpSp>
        <p:nvGrpSpPr>
          <p:cNvPr id="5" name="Group 5"/>
          <p:cNvGrpSpPr/>
          <p:nvPr/>
        </p:nvGrpSpPr>
        <p:grpSpPr>
          <a:xfrm>
            <a:off x="10987808" y="-2088360"/>
            <a:ext cx="12542984" cy="14310957"/>
            <a:chOff x="0" y="0"/>
            <a:chExt cx="16723979" cy="19081276"/>
          </a:xfrm>
        </p:grpSpPr>
        <p:sp>
          <p:nvSpPr>
            <p:cNvPr id="6" name="Freeform 6"/>
            <p:cNvSpPr/>
            <p:nvPr/>
          </p:nvSpPr>
          <p:spPr>
            <a:xfrm>
              <a:off x="388007" y="0"/>
              <a:ext cx="9296152" cy="16515504"/>
            </a:xfrm>
            <a:custGeom>
              <a:avLst/>
              <a:gdLst/>
              <a:ahLst/>
              <a:cxnLst/>
              <a:rect l="l" t="t" r="r" b="b"/>
              <a:pathLst>
                <a:path w="9296152" h="16515504">
                  <a:moveTo>
                    <a:pt x="0" y="0"/>
                  </a:moveTo>
                  <a:lnTo>
                    <a:pt x="9296152" y="0"/>
                  </a:lnTo>
                  <a:lnTo>
                    <a:pt x="9296152" y="16515504"/>
                  </a:lnTo>
                  <a:lnTo>
                    <a:pt x="0" y="16515504"/>
                  </a:lnTo>
                  <a:lnTo>
                    <a:pt x="0" y="0"/>
                  </a:lnTo>
                  <a:close/>
                </a:path>
              </a:pathLst>
            </a:custGeom>
            <a:blipFill>
              <a:blip r:embed="rId5"/>
              <a:stretch>
                <a:fillRect/>
              </a:stretch>
            </a:blipFill>
          </p:spPr>
          <p:txBody>
            <a:bodyPr/>
            <a:lstStyle/>
            <a:p>
              <a:endParaRPr lang="en-US"/>
            </a:p>
          </p:txBody>
        </p:sp>
        <p:sp>
          <p:nvSpPr>
            <p:cNvPr id="7" name="Freeform 7"/>
            <p:cNvSpPr/>
            <p:nvPr/>
          </p:nvSpPr>
          <p:spPr>
            <a:xfrm>
              <a:off x="3788062" y="13403260"/>
              <a:ext cx="7363741" cy="5642467"/>
            </a:xfrm>
            <a:custGeom>
              <a:avLst/>
              <a:gdLst/>
              <a:ahLst/>
              <a:cxnLst/>
              <a:rect l="l" t="t" r="r" b="b"/>
              <a:pathLst>
                <a:path w="7363741" h="5642467">
                  <a:moveTo>
                    <a:pt x="0" y="0"/>
                  </a:moveTo>
                  <a:lnTo>
                    <a:pt x="7363741" y="0"/>
                  </a:lnTo>
                  <a:lnTo>
                    <a:pt x="7363741" y="5642466"/>
                  </a:lnTo>
                  <a:lnTo>
                    <a:pt x="0" y="5642466"/>
                  </a:lnTo>
                  <a:lnTo>
                    <a:pt x="0" y="0"/>
                  </a:lnTo>
                  <a:close/>
                </a:path>
              </a:pathLst>
            </a:custGeom>
            <a:blipFill>
              <a:blip r:embed="rId6"/>
              <a:stretch>
                <a:fillRect/>
              </a:stretch>
            </a:blipFill>
          </p:spPr>
          <p:txBody>
            <a:bodyPr/>
            <a:lstStyle/>
            <a:p>
              <a:endParaRPr lang="en-US"/>
            </a:p>
          </p:txBody>
        </p:sp>
        <p:sp>
          <p:nvSpPr>
            <p:cNvPr id="8" name="Freeform 8"/>
            <p:cNvSpPr/>
            <p:nvPr/>
          </p:nvSpPr>
          <p:spPr>
            <a:xfrm>
              <a:off x="1697579" y="13438809"/>
              <a:ext cx="7363741" cy="5642467"/>
            </a:xfrm>
            <a:custGeom>
              <a:avLst/>
              <a:gdLst/>
              <a:ahLst/>
              <a:cxnLst/>
              <a:rect l="l" t="t" r="r" b="b"/>
              <a:pathLst>
                <a:path w="7363741" h="5642467">
                  <a:moveTo>
                    <a:pt x="0" y="0"/>
                  </a:moveTo>
                  <a:lnTo>
                    <a:pt x="7363741" y="0"/>
                  </a:lnTo>
                  <a:lnTo>
                    <a:pt x="7363741" y="5642467"/>
                  </a:lnTo>
                  <a:lnTo>
                    <a:pt x="0" y="5642467"/>
                  </a:lnTo>
                  <a:lnTo>
                    <a:pt x="0" y="0"/>
                  </a:lnTo>
                  <a:close/>
                </a:path>
              </a:pathLst>
            </a:custGeom>
            <a:blipFill>
              <a:blip r:embed="rId6"/>
              <a:stretch>
                <a:fillRect/>
              </a:stretch>
            </a:blipFill>
          </p:spPr>
          <p:txBody>
            <a:bodyPr/>
            <a:lstStyle/>
            <a:p>
              <a:endParaRPr lang="en-US"/>
            </a:p>
          </p:txBody>
        </p:sp>
        <p:sp>
          <p:nvSpPr>
            <p:cNvPr id="9" name="Freeform 9"/>
            <p:cNvSpPr/>
            <p:nvPr/>
          </p:nvSpPr>
          <p:spPr>
            <a:xfrm>
              <a:off x="1030291" y="12716206"/>
              <a:ext cx="7363741" cy="5642467"/>
            </a:xfrm>
            <a:custGeom>
              <a:avLst/>
              <a:gdLst/>
              <a:ahLst/>
              <a:cxnLst/>
              <a:rect l="l" t="t" r="r" b="b"/>
              <a:pathLst>
                <a:path w="7363741" h="5642467">
                  <a:moveTo>
                    <a:pt x="0" y="0"/>
                  </a:moveTo>
                  <a:lnTo>
                    <a:pt x="7363741" y="0"/>
                  </a:lnTo>
                  <a:lnTo>
                    <a:pt x="7363741" y="5642467"/>
                  </a:lnTo>
                  <a:lnTo>
                    <a:pt x="0" y="5642467"/>
                  </a:lnTo>
                  <a:lnTo>
                    <a:pt x="0" y="0"/>
                  </a:lnTo>
                  <a:close/>
                </a:path>
              </a:pathLst>
            </a:custGeom>
            <a:blipFill>
              <a:blip r:embed="rId6"/>
              <a:stretch>
                <a:fillRect/>
              </a:stretch>
            </a:blipFill>
          </p:spPr>
          <p:txBody>
            <a:bodyPr/>
            <a:lstStyle/>
            <a:p>
              <a:endParaRPr lang="en-US"/>
            </a:p>
          </p:txBody>
        </p:sp>
        <p:sp>
          <p:nvSpPr>
            <p:cNvPr id="10" name="Freeform 10"/>
            <p:cNvSpPr/>
            <p:nvPr/>
          </p:nvSpPr>
          <p:spPr>
            <a:xfrm>
              <a:off x="64086" y="12183011"/>
              <a:ext cx="7363741" cy="5642467"/>
            </a:xfrm>
            <a:custGeom>
              <a:avLst/>
              <a:gdLst/>
              <a:ahLst/>
              <a:cxnLst/>
              <a:rect l="l" t="t" r="r" b="b"/>
              <a:pathLst>
                <a:path w="7363741" h="5642467">
                  <a:moveTo>
                    <a:pt x="0" y="0"/>
                  </a:moveTo>
                  <a:lnTo>
                    <a:pt x="7363741" y="0"/>
                  </a:lnTo>
                  <a:lnTo>
                    <a:pt x="7363741" y="5642466"/>
                  </a:lnTo>
                  <a:lnTo>
                    <a:pt x="0" y="5642466"/>
                  </a:lnTo>
                  <a:lnTo>
                    <a:pt x="0" y="0"/>
                  </a:lnTo>
                  <a:close/>
                </a:path>
              </a:pathLst>
            </a:custGeom>
            <a:blipFill>
              <a:blip r:embed="rId6"/>
              <a:stretch>
                <a:fillRect/>
              </a:stretch>
            </a:blipFill>
          </p:spPr>
          <p:txBody>
            <a:bodyPr/>
            <a:lstStyle/>
            <a:p>
              <a:endParaRPr lang="en-US"/>
            </a:p>
          </p:txBody>
        </p:sp>
        <p:sp>
          <p:nvSpPr>
            <p:cNvPr id="11" name="Freeform 11"/>
            <p:cNvSpPr/>
            <p:nvPr/>
          </p:nvSpPr>
          <p:spPr>
            <a:xfrm>
              <a:off x="9360238" y="11076609"/>
              <a:ext cx="7363741" cy="5642467"/>
            </a:xfrm>
            <a:custGeom>
              <a:avLst/>
              <a:gdLst/>
              <a:ahLst/>
              <a:cxnLst/>
              <a:rect l="l" t="t" r="r" b="b"/>
              <a:pathLst>
                <a:path w="7363741" h="5642467">
                  <a:moveTo>
                    <a:pt x="0" y="0"/>
                  </a:moveTo>
                  <a:lnTo>
                    <a:pt x="7363741" y="0"/>
                  </a:lnTo>
                  <a:lnTo>
                    <a:pt x="7363741" y="5642467"/>
                  </a:lnTo>
                  <a:lnTo>
                    <a:pt x="0" y="5642467"/>
                  </a:lnTo>
                  <a:lnTo>
                    <a:pt x="0" y="0"/>
                  </a:lnTo>
                  <a:close/>
                </a:path>
              </a:pathLst>
            </a:custGeom>
            <a:blipFill>
              <a:blip r:embed="rId6"/>
              <a:stretch>
                <a:fillRect/>
              </a:stretch>
            </a:blipFill>
          </p:spPr>
          <p:txBody>
            <a:bodyPr/>
            <a:lstStyle/>
            <a:p>
              <a:endParaRPr lang="en-US"/>
            </a:p>
          </p:txBody>
        </p:sp>
        <p:sp>
          <p:nvSpPr>
            <p:cNvPr id="12" name="Freeform 12"/>
            <p:cNvSpPr/>
            <p:nvPr/>
          </p:nvSpPr>
          <p:spPr>
            <a:xfrm>
              <a:off x="3885070" y="10617576"/>
              <a:ext cx="7363741" cy="5642467"/>
            </a:xfrm>
            <a:custGeom>
              <a:avLst/>
              <a:gdLst/>
              <a:ahLst/>
              <a:cxnLst/>
              <a:rect l="l" t="t" r="r" b="b"/>
              <a:pathLst>
                <a:path w="7363741" h="5642467">
                  <a:moveTo>
                    <a:pt x="0" y="0"/>
                  </a:moveTo>
                  <a:lnTo>
                    <a:pt x="7363741" y="0"/>
                  </a:lnTo>
                  <a:lnTo>
                    <a:pt x="7363741" y="5642466"/>
                  </a:lnTo>
                  <a:lnTo>
                    <a:pt x="0" y="5642466"/>
                  </a:lnTo>
                  <a:lnTo>
                    <a:pt x="0" y="0"/>
                  </a:lnTo>
                  <a:close/>
                </a:path>
              </a:pathLst>
            </a:custGeom>
            <a:blipFill>
              <a:blip r:embed="rId6"/>
              <a:stretch>
                <a:fillRect/>
              </a:stretch>
            </a:blipFill>
          </p:spPr>
          <p:txBody>
            <a:bodyPr/>
            <a:lstStyle/>
            <a:p>
              <a:endParaRPr lang="en-US"/>
            </a:p>
          </p:txBody>
        </p:sp>
        <p:sp>
          <p:nvSpPr>
            <p:cNvPr id="13" name="Freeform 13"/>
            <p:cNvSpPr/>
            <p:nvPr/>
          </p:nvSpPr>
          <p:spPr>
            <a:xfrm>
              <a:off x="5036083" y="11696468"/>
              <a:ext cx="7363741" cy="5642467"/>
            </a:xfrm>
            <a:custGeom>
              <a:avLst/>
              <a:gdLst/>
              <a:ahLst/>
              <a:cxnLst/>
              <a:rect l="l" t="t" r="r" b="b"/>
              <a:pathLst>
                <a:path w="7363741" h="5642467">
                  <a:moveTo>
                    <a:pt x="0" y="0"/>
                  </a:moveTo>
                  <a:lnTo>
                    <a:pt x="7363741" y="0"/>
                  </a:lnTo>
                  <a:lnTo>
                    <a:pt x="7363741" y="5642467"/>
                  </a:lnTo>
                  <a:lnTo>
                    <a:pt x="0" y="5642467"/>
                  </a:lnTo>
                  <a:lnTo>
                    <a:pt x="0" y="0"/>
                  </a:lnTo>
                  <a:close/>
                </a:path>
              </a:pathLst>
            </a:custGeom>
            <a:blipFill>
              <a:blip r:embed="rId6"/>
              <a:stretch>
                <a:fillRect/>
              </a:stretch>
            </a:blipFill>
          </p:spPr>
          <p:txBody>
            <a:bodyPr/>
            <a:lstStyle/>
            <a:p>
              <a:endParaRPr lang="en-US"/>
            </a:p>
          </p:txBody>
        </p:sp>
        <p:sp>
          <p:nvSpPr>
            <p:cNvPr id="14" name="Freeform 14"/>
            <p:cNvSpPr/>
            <p:nvPr/>
          </p:nvSpPr>
          <p:spPr>
            <a:xfrm>
              <a:off x="0" y="12940504"/>
              <a:ext cx="9753600" cy="1463040"/>
            </a:xfrm>
            <a:custGeom>
              <a:avLst/>
              <a:gdLst/>
              <a:ahLst/>
              <a:cxnLst/>
              <a:rect l="l" t="t" r="r" b="b"/>
              <a:pathLst>
                <a:path w="9753600" h="1463040">
                  <a:moveTo>
                    <a:pt x="0" y="0"/>
                  </a:moveTo>
                  <a:lnTo>
                    <a:pt x="9753600" y="0"/>
                  </a:lnTo>
                  <a:lnTo>
                    <a:pt x="9753600" y="1463040"/>
                  </a:lnTo>
                  <a:lnTo>
                    <a:pt x="0" y="14630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15" name="Group 15"/>
          <p:cNvGrpSpPr/>
          <p:nvPr/>
        </p:nvGrpSpPr>
        <p:grpSpPr>
          <a:xfrm>
            <a:off x="449567" y="3251668"/>
            <a:ext cx="11944882" cy="6219612"/>
            <a:chOff x="0" y="0"/>
            <a:chExt cx="3289853" cy="1713002"/>
          </a:xfrm>
        </p:grpSpPr>
        <p:sp>
          <p:nvSpPr>
            <p:cNvPr id="16" name="Freeform 16"/>
            <p:cNvSpPr/>
            <p:nvPr/>
          </p:nvSpPr>
          <p:spPr>
            <a:xfrm>
              <a:off x="0" y="0"/>
              <a:ext cx="3289853" cy="1713002"/>
            </a:xfrm>
            <a:custGeom>
              <a:avLst/>
              <a:gdLst/>
              <a:ahLst/>
              <a:cxnLst/>
              <a:rect l="l" t="t" r="r" b="b"/>
              <a:pathLst>
                <a:path w="3289853" h="1713002">
                  <a:moveTo>
                    <a:pt x="33055" y="0"/>
                  </a:moveTo>
                  <a:lnTo>
                    <a:pt x="3256798" y="0"/>
                  </a:lnTo>
                  <a:cubicBezTo>
                    <a:pt x="3275054" y="0"/>
                    <a:pt x="3289853" y="14799"/>
                    <a:pt x="3289853" y="33055"/>
                  </a:cubicBezTo>
                  <a:lnTo>
                    <a:pt x="3289853" y="1679947"/>
                  </a:lnTo>
                  <a:cubicBezTo>
                    <a:pt x="3289853" y="1688714"/>
                    <a:pt x="3286370" y="1697122"/>
                    <a:pt x="3280171" y="1703321"/>
                  </a:cubicBezTo>
                  <a:cubicBezTo>
                    <a:pt x="3273973" y="1709520"/>
                    <a:pt x="3265565" y="1713002"/>
                    <a:pt x="3256798" y="1713002"/>
                  </a:cubicBezTo>
                  <a:lnTo>
                    <a:pt x="33055" y="1713002"/>
                  </a:lnTo>
                  <a:cubicBezTo>
                    <a:pt x="24288" y="1713002"/>
                    <a:pt x="15881" y="1709520"/>
                    <a:pt x="9682" y="1703321"/>
                  </a:cubicBezTo>
                  <a:cubicBezTo>
                    <a:pt x="3483" y="1697122"/>
                    <a:pt x="0" y="1688714"/>
                    <a:pt x="0" y="1679947"/>
                  </a:cubicBezTo>
                  <a:lnTo>
                    <a:pt x="0" y="33055"/>
                  </a:lnTo>
                  <a:cubicBezTo>
                    <a:pt x="0" y="24288"/>
                    <a:pt x="3483" y="15881"/>
                    <a:pt x="9682" y="9682"/>
                  </a:cubicBezTo>
                  <a:cubicBezTo>
                    <a:pt x="15881" y="3483"/>
                    <a:pt x="24288" y="0"/>
                    <a:pt x="33055" y="0"/>
                  </a:cubicBezTo>
                  <a:close/>
                </a:path>
              </a:pathLst>
            </a:custGeom>
            <a:solidFill>
              <a:srgbClr val="FFFDF5"/>
            </a:solidFill>
          </p:spPr>
          <p:txBody>
            <a:bodyPr/>
            <a:lstStyle/>
            <a:p>
              <a:endParaRPr lang="en-US"/>
            </a:p>
          </p:txBody>
        </p:sp>
        <p:sp>
          <p:nvSpPr>
            <p:cNvPr id="17" name="TextBox 17"/>
            <p:cNvSpPr txBox="1"/>
            <p:nvPr/>
          </p:nvSpPr>
          <p:spPr>
            <a:xfrm>
              <a:off x="0" y="0"/>
              <a:ext cx="3289853" cy="1713002"/>
            </a:xfrm>
            <a:prstGeom prst="rect">
              <a:avLst/>
            </a:prstGeom>
          </p:spPr>
          <p:txBody>
            <a:bodyPr lIns="50800" tIns="50800" rIns="50800" bIns="50800" rtlCol="0" anchor="ctr"/>
            <a:lstStyle/>
            <a:p>
              <a:pPr algn="ctr">
                <a:lnSpc>
                  <a:spcPts val="2310"/>
                </a:lnSpc>
              </a:pPr>
              <a:endParaRPr/>
            </a:p>
          </p:txBody>
        </p:sp>
      </p:grpSp>
      <p:sp>
        <p:nvSpPr>
          <p:cNvPr id="18" name="TextBox 18"/>
          <p:cNvSpPr txBox="1"/>
          <p:nvPr/>
        </p:nvSpPr>
        <p:spPr>
          <a:xfrm>
            <a:off x="2937891" y="435647"/>
            <a:ext cx="7954970" cy="1101800"/>
          </a:xfrm>
          <a:prstGeom prst="rect">
            <a:avLst/>
          </a:prstGeom>
        </p:spPr>
        <p:txBody>
          <a:bodyPr lIns="0" tIns="0" rIns="0" bIns="0" rtlCol="0" anchor="t">
            <a:spAutoFit/>
          </a:bodyPr>
          <a:lstStyle/>
          <a:p>
            <a:pPr algn="just">
              <a:lnSpc>
                <a:spcPts val="8933"/>
              </a:lnSpc>
            </a:pPr>
            <a:r>
              <a:rPr lang="en-US" sz="6381">
                <a:solidFill>
                  <a:srgbClr val="DB652B"/>
                </a:solidFill>
                <a:latin typeface="Roboto Condensed Bold"/>
              </a:rPr>
              <a:t>NHÂN VẬT VŨ NƯƠNG</a:t>
            </a:r>
          </a:p>
        </p:txBody>
      </p:sp>
      <p:sp>
        <p:nvSpPr>
          <p:cNvPr id="19" name="TextBox 19"/>
          <p:cNvSpPr txBox="1"/>
          <p:nvPr/>
        </p:nvSpPr>
        <p:spPr>
          <a:xfrm>
            <a:off x="746547" y="3567751"/>
            <a:ext cx="11336097" cy="2601594"/>
          </a:xfrm>
          <a:prstGeom prst="rect">
            <a:avLst/>
          </a:prstGeom>
        </p:spPr>
        <p:txBody>
          <a:bodyPr lIns="0" tIns="0" rIns="0" bIns="0" rtlCol="0" anchor="t">
            <a:spAutoFit/>
          </a:bodyPr>
          <a:lstStyle/>
          <a:p>
            <a:pPr algn="just">
              <a:lnSpc>
                <a:spcPts val="5180"/>
              </a:lnSpc>
            </a:pPr>
            <a:r>
              <a:rPr lang="en-US" sz="3700" dirty="0">
                <a:solidFill>
                  <a:srgbClr val="422C06"/>
                </a:solidFill>
                <a:latin typeface="Roboto Condensed"/>
              </a:rPr>
              <a:t>– </a:t>
            </a:r>
            <a:r>
              <a:rPr lang="en-US" sz="3700" dirty="0" err="1">
                <a:solidFill>
                  <a:srgbClr val="422C06"/>
                </a:solidFill>
                <a:latin typeface="Roboto Condensed Bold"/>
              </a:rPr>
              <a:t>Nguyên</a:t>
            </a:r>
            <a:r>
              <a:rPr lang="en-US" sz="3700" dirty="0">
                <a:solidFill>
                  <a:srgbClr val="422C06"/>
                </a:solidFill>
                <a:latin typeface="Roboto Condensed Bold"/>
              </a:rPr>
              <a:t> </a:t>
            </a:r>
            <a:r>
              <a:rPr lang="en-US" sz="3700" dirty="0" err="1">
                <a:solidFill>
                  <a:srgbClr val="422C06"/>
                </a:solidFill>
                <a:latin typeface="Roboto Condensed Bold"/>
              </a:rPr>
              <a:t>nhân</a:t>
            </a:r>
            <a:r>
              <a:rPr lang="en-US" sz="3700" dirty="0">
                <a:solidFill>
                  <a:srgbClr val="422C06"/>
                </a:solidFill>
                <a:latin typeface="Roboto Condensed Bold"/>
              </a:rPr>
              <a:t> </a:t>
            </a:r>
            <a:r>
              <a:rPr lang="en-US" sz="3700" dirty="0" err="1">
                <a:solidFill>
                  <a:srgbClr val="422C06"/>
                </a:solidFill>
                <a:latin typeface="Roboto Condensed Bold"/>
              </a:rPr>
              <a:t>trực</a:t>
            </a:r>
            <a:r>
              <a:rPr lang="en-US" sz="3700" dirty="0">
                <a:solidFill>
                  <a:srgbClr val="422C06"/>
                </a:solidFill>
                <a:latin typeface="Roboto Condensed Bold"/>
              </a:rPr>
              <a:t> </a:t>
            </a:r>
            <a:r>
              <a:rPr lang="en-US" sz="3700" dirty="0" err="1">
                <a:solidFill>
                  <a:srgbClr val="422C06"/>
                </a:solidFill>
                <a:latin typeface="Roboto Condensed Bold"/>
              </a:rPr>
              <a:t>tiếp</a:t>
            </a:r>
            <a:r>
              <a:rPr lang="en-US" sz="3700" dirty="0">
                <a:solidFill>
                  <a:srgbClr val="422C06"/>
                </a:solidFill>
                <a:latin typeface="Roboto Condensed Bold"/>
              </a:rPr>
              <a:t>:</a:t>
            </a:r>
            <a:r>
              <a:rPr lang="en-US" sz="3700" dirty="0">
                <a:solidFill>
                  <a:srgbClr val="422C06"/>
                </a:solidFill>
                <a:latin typeface="Roboto Condensed"/>
              </a:rPr>
              <a:t> </a:t>
            </a:r>
            <a:r>
              <a:rPr lang="en-US" sz="3700" dirty="0" err="1">
                <a:solidFill>
                  <a:srgbClr val="422C06"/>
                </a:solidFill>
                <a:latin typeface="Roboto Condensed"/>
              </a:rPr>
              <a:t>câu</a:t>
            </a:r>
            <a:r>
              <a:rPr lang="en-US" sz="3700" dirty="0">
                <a:solidFill>
                  <a:srgbClr val="422C06"/>
                </a:solidFill>
                <a:latin typeface="Roboto Condensed"/>
              </a:rPr>
              <a:t> </a:t>
            </a:r>
            <a:r>
              <a:rPr lang="en-US" sz="3700" dirty="0" err="1">
                <a:solidFill>
                  <a:srgbClr val="422C06"/>
                </a:solidFill>
                <a:latin typeface="Roboto Condensed"/>
              </a:rPr>
              <a:t>nói</a:t>
            </a:r>
            <a:r>
              <a:rPr lang="en-US" sz="3700" dirty="0">
                <a:solidFill>
                  <a:srgbClr val="422C06"/>
                </a:solidFill>
                <a:latin typeface="Roboto Condensed"/>
              </a:rPr>
              <a:t> </a:t>
            </a:r>
            <a:r>
              <a:rPr lang="en-US" sz="3700" dirty="0" err="1">
                <a:solidFill>
                  <a:srgbClr val="422C06"/>
                </a:solidFill>
                <a:latin typeface="Roboto Condensed"/>
              </a:rPr>
              <a:t>ngây</a:t>
            </a:r>
            <a:r>
              <a:rPr lang="en-US" sz="3700" dirty="0">
                <a:solidFill>
                  <a:srgbClr val="422C06"/>
                </a:solidFill>
                <a:latin typeface="Roboto Condensed"/>
              </a:rPr>
              <a:t> </a:t>
            </a:r>
            <a:r>
              <a:rPr lang="en-US" sz="3700" dirty="0" err="1">
                <a:solidFill>
                  <a:srgbClr val="422C06"/>
                </a:solidFill>
                <a:latin typeface="Roboto Condensed"/>
              </a:rPr>
              <a:t>thơ</a:t>
            </a:r>
            <a:r>
              <a:rPr lang="en-US" sz="3700" dirty="0">
                <a:solidFill>
                  <a:srgbClr val="422C06"/>
                </a:solidFill>
                <a:latin typeface="Roboto Condensed"/>
              </a:rPr>
              <a:t> </a:t>
            </a:r>
            <a:r>
              <a:rPr lang="en-US" sz="3700" dirty="0" err="1">
                <a:solidFill>
                  <a:srgbClr val="422C06"/>
                </a:solidFill>
                <a:latin typeface="Roboto Condensed"/>
              </a:rPr>
              <a:t>của</a:t>
            </a:r>
            <a:r>
              <a:rPr lang="en-US" sz="3700" dirty="0">
                <a:solidFill>
                  <a:srgbClr val="422C06"/>
                </a:solidFill>
                <a:latin typeface="Roboto Condensed"/>
              </a:rPr>
              <a:t> </a:t>
            </a:r>
            <a:r>
              <a:rPr lang="en-US" sz="3700" dirty="0" err="1">
                <a:solidFill>
                  <a:srgbClr val="422C06"/>
                </a:solidFill>
                <a:latin typeface="Roboto Condensed"/>
              </a:rPr>
              <a:t>bé</a:t>
            </a:r>
            <a:r>
              <a:rPr lang="en-US" sz="3700" dirty="0">
                <a:solidFill>
                  <a:srgbClr val="422C06"/>
                </a:solidFill>
                <a:latin typeface="Roboto Condensed"/>
              </a:rPr>
              <a:t> </a:t>
            </a:r>
            <a:r>
              <a:rPr lang="en-US" sz="3700" dirty="0" err="1">
                <a:solidFill>
                  <a:srgbClr val="422C06"/>
                </a:solidFill>
                <a:latin typeface="Roboto Condensed"/>
              </a:rPr>
              <a:t>Đản</a:t>
            </a:r>
            <a:r>
              <a:rPr lang="en-US" sz="3700" dirty="0">
                <a:solidFill>
                  <a:srgbClr val="422C06"/>
                </a:solidFill>
                <a:latin typeface="Roboto Condensed"/>
              </a:rPr>
              <a:t>, </a:t>
            </a:r>
            <a:r>
              <a:rPr lang="en-US" sz="3700" dirty="0" err="1">
                <a:solidFill>
                  <a:srgbClr val="422C06"/>
                </a:solidFill>
                <a:latin typeface="Roboto Condensed"/>
              </a:rPr>
              <a:t>chiếc</a:t>
            </a:r>
            <a:r>
              <a:rPr lang="en-US" sz="3700" dirty="0">
                <a:solidFill>
                  <a:srgbClr val="422C06"/>
                </a:solidFill>
                <a:latin typeface="Roboto Condensed"/>
              </a:rPr>
              <a:t> </a:t>
            </a:r>
            <a:r>
              <a:rPr lang="en-US" sz="3700" dirty="0" err="1">
                <a:solidFill>
                  <a:srgbClr val="422C06"/>
                </a:solidFill>
                <a:latin typeface="Roboto Condensed"/>
              </a:rPr>
              <a:t>bóng</a:t>
            </a:r>
            <a:r>
              <a:rPr lang="en-US" sz="3700" dirty="0">
                <a:solidFill>
                  <a:srgbClr val="422C06"/>
                </a:solidFill>
                <a:latin typeface="Roboto Condensed"/>
              </a:rPr>
              <a:t> </a:t>
            </a:r>
            <a:r>
              <a:rPr lang="en-US" sz="3700" dirty="0" err="1">
                <a:solidFill>
                  <a:srgbClr val="422C06"/>
                </a:solidFill>
                <a:latin typeface="Roboto Condensed"/>
              </a:rPr>
              <a:t>trên</a:t>
            </a:r>
            <a:r>
              <a:rPr lang="en-US" sz="3700" dirty="0">
                <a:solidFill>
                  <a:srgbClr val="422C06"/>
                </a:solidFill>
                <a:latin typeface="Roboto Condensed"/>
              </a:rPr>
              <a:t> </a:t>
            </a:r>
            <a:r>
              <a:rPr lang="en-US" sz="3700" dirty="0" err="1">
                <a:solidFill>
                  <a:srgbClr val="422C06"/>
                </a:solidFill>
                <a:latin typeface="Roboto Condensed"/>
              </a:rPr>
              <a:t>tường</a:t>
            </a:r>
            <a:r>
              <a:rPr lang="en-US" sz="3700" dirty="0">
                <a:solidFill>
                  <a:srgbClr val="422C06"/>
                </a:solidFill>
                <a:latin typeface="Roboto Condensed"/>
              </a:rPr>
              <a:t> (Vũ </a:t>
            </a:r>
            <a:r>
              <a:rPr lang="en-US" sz="3700" dirty="0" err="1">
                <a:solidFill>
                  <a:srgbClr val="422C06"/>
                </a:solidFill>
                <a:latin typeface="Roboto Condensed"/>
              </a:rPr>
              <a:t>Nương</a:t>
            </a:r>
            <a:r>
              <a:rPr lang="en-US" sz="3700" dirty="0">
                <a:solidFill>
                  <a:srgbClr val="422C06"/>
                </a:solidFill>
                <a:latin typeface="Roboto Condensed"/>
              </a:rPr>
              <a:t> </a:t>
            </a:r>
            <a:r>
              <a:rPr lang="en-US" sz="3700" dirty="0" err="1">
                <a:solidFill>
                  <a:srgbClr val="422C06"/>
                </a:solidFill>
                <a:latin typeface="Roboto Condensed"/>
              </a:rPr>
              <a:t>thường</a:t>
            </a:r>
            <a:r>
              <a:rPr lang="en-US" sz="3700" dirty="0">
                <a:solidFill>
                  <a:srgbClr val="422C06"/>
                </a:solidFill>
                <a:latin typeface="Roboto Condensed"/>
              </a:rPr>
              <a:t> </a:t>
            </a:r>
            <a:r>
              <a:rPr lang="en-US" sz="3700" dirty="0" err="1">
                <a:solidFill>
                  <a:srgbClr val="422C06"/>
                </a:solidFill>
                <a:latin typeface="Roboto Condensed"/>
              </a:rPr>
              <a:t>chỉ</a:t>
            </a:r>
            <a:r>
              <a:rPr lang="en-US" sz="3700" dirty="0">
                <a:solidFill>
                  <a:srgbClr val="422C06"/>
                </a:solidFill>
                <a:latin typeface="Roboto Condensed"/>
              </a:rPr>
              <a:t> </a:t>
            </a:r>
            <a:r>
              <a:rPr lang="en-US" sz="3700" dirty="0" err="1">
                <a:solidFill>
                  <a:srgbClr val="422C06"/>
                </a:solidFill>
                <a:latin typeface="Roboto Condensed"/>
              </a:rPr>
              <a:t>vào</a:t>
            </a:r>
            <a:r>
              <a:rPr lang="en-US" sz="3700" dirty="0">
                <a:solidFill>
                  <a:srgbClr val="422C06"/>
                </a:solidFill>
                <a:latin typeface="Roboto Condensed"/>
              </a:rPr>
              <a:t> </a:t>
            </a:r>
            <a:r>
              <a:rPr lang="en-US" sz="3700" dirty="0" err="1">
                <a:solidFill>
                  <a:srgbClr val="422C06"/>
                </a:solidFill>
                <a:latin typeface="Roboto Condensed"/>
              </a:rPr>
              <a:t>bóng</a:t>
            </a:r>
            <a:r>
              <a:rPr lang="en-US" sz="3700" dirty="0">
                <a:solidFill>
                  <a:srgbClr val="422C06"/>
                </a:solidFill>
                <a:latin typeface="Roboto Condensed"/>
              </a:rPr>
              <a:t> </a:t>
            </a:r>
            <a:r>
              <a:rPr lang="en-US" sz="3700" dirty="0" err="1">
                <a:solidFill>
                  <a:srgbClr val="422C06"/>
                </a:solidFill>
                <a:latin typeface="Roboto Condensed"/>
              </a:rPr>
              <a:t>của</a:t>
            </a:r>
            <a:r>
              <a:rPr lang="en-US" sz="3700" dirty="0">
                <a:solidFill>
                  <a:srgbClr val="422C06"/>
                </a:solidFill>
                <a:latin typeface="Roboto Condensed"/>
              </a:rPr>
              <a:t> </a:t>
            </a:r>
            <a:r>
              <a:rPr lang="en-US" sz="3700" dirty="0" err="1">
                <a:solidFill>
                  <a:srgbClr val="422C06"/>
                </a:solidFill>
                <a:latin typeface="Roboto Condensed"/>
              </a:rPr>
              <a:t>mình</a:t>
            </a:r>
            <a:r>
              <a:rPr lang="en-US" sz="3700" dirty="0">
                <a:solidFill>
                  <a:srgbClr val="422C06"/>
                </a:solidFill>
                <a:latin typeface="Roboto Condensed"/>
              </a:rPr>
              <a:t> </a:t>
            </a:r>
            <a:r>
              <a:rPr lang="en-US" sz="3700" dirty="0" err="1">
                <a:solidFill>
                  <a:srgbClr val="422C06"/>
                </a:solidFill>
                <a:latin typeface="Roboto Condensed"/>
              </a:rPr>
              <a:t>trên</a:t>
            </a:r>
            <a:r>
              <a:rPr lang="en-US" sz="3700" dirty="0">
                <a:solidFill>
                  <a:srgbClr val="422C06"/>
                </a:solidFill>
                <a:latin typeface="Roboto Condensed"/>
              </a:rPr>
              <a:t> </a:t>
            </a:r>
            <a:r>
              <a:rPr lang="en-US" sz="3700" dirty="0" err="1">
                <a:solidFill>
                  <a:srgbClr val="422C06"/>
                </a:solidFill>
                <a:latin typeface="Roboto Condensed"/>
              </a:rPr>
              <a:t>tường</a:t>
            </a:r>
            <a:r>
              <a:rPr lang="en-US" sz="3700" dirty="0">
                <a:solidFill>
                  <a:srgbClr val="422C06"/>
                </a:solidFill>
                <a:latin typeface="Roboto Condensed"/>
              </a:rPr>
              <a:t> </a:t>
            </a:r>
            <a:r>
              <a:rPr lang="en-US" sz="3700" dirty="0" err="1">
                <a:solidFill>
                  <a:srgbClr val="422C06"/>
                </a:solidFill>
                <a:latin typeface="Roboto Condensed"/>
              </a:rPr>
              <a:t>và</a:t>
            </a:r>
            <a:r>
              <a:rPr lang="en-US" sz="3700" dirty="0">
                <a:solidFill>
                  <a:srgbClr val="422C06"/>
                </a:solidFill>
                <a:latin typeface="Roboto Condensed"/>
              </a:rPr>
              <a:t> </a:t>
            </a:r>
            <a:r>
              <a:rPr lang="en-US" sz="3700" dirty="0" err="1">
                <a:solidFill>
                  <a:srgbClr val="422C06"/>
                </a:solidFill>
                <a:latin typeface="Roboto Condensed"/>
              </a:rPr>
              <a:t>bảo</a:t>
            </a:r>
            <a:r>
              <a:rPr lang="en-US" sz="3700" dirty="0">
                <a:solidFill>
                  <a:srgbClr val="422C06"/>
                </a:solidFill>
                <a:latin typeface="Roboto Condensed"/>
              </a:rPr>
              <a:t> </a:t>
            </a:r>
            <a:r>
              <a:rPr lang="en-US" sz="3700" dirty="0" err="1">
                <a:solidFill>
                  <a:srgbClr val="422C06"/>
                </a:solidFill>
                <a:latin typeface="Roboto Condensed"/>
              </a:rPr>
              <a:t>với</a:t>
            </a:r>
            <a:r>
              <a:rPr lang="en-US" sz="3700" dirty="0">
                <a:solidFill>
                  <a:srgbClr val="422C06"/>
                </a:solidFill>
                <a:latin typeface="Roboto Condensed"/>
              </a:rPr>
              <a:t> con </a:t>
            </a:r>
            <a:r>
              <a:rPr lang="en-US" sz="3700" dirty="0" err="1">
                <a:solidFill>
                  <a:srgbClr val="422C06"/>
                </a:solidFill>
                <a:latin typeface="Roboto Condensed"/>
              </a:rPr>
              <a:t>rằng</a:t>
            </a:r>
            <a:r>
              <a:rPr lang="en-US" sz="3700" dirty="0">
                <a:solidFill>
                  <a:srgbClr val="422C06"/>
                </a:solidFill>
                <a:latin typeface="Roboto Condensed"/>
              </a:rPr>
              <a:t> </a:t>
            </a:r>
            <a:r>
              <a:rPr lang="en-US" sz="3700" dirty="0" err="1">
                <a:solidFill>
                  <a:srgbClr val="422C06"/>
                </a:solidFill>
                <a:latin typeface="Roboto Condensed"/>
              </a:rPr>
              <a:t>đó</a:t>
            </a:r>
            <a:r>
              <a:rPr lang="en-US" sz="3700" dirty="0">
                <a:solidFill>
                  <a:srgbClr val="422C06"/>
                </a:solidFill>
                <a:latin typeface="Roboto Condensed"/>
              </a:rPr>
              <a:t> </a:t>
            </a:r>
            <a:r>
              <a:rPr lang="en-US" sz="3700" dirty="0" err="1">
                <a:solidFill>
                  <a:srgbClr val="422C06"/>
                </a:solidFill>
                <a:latin typeface="Roboto Condensed"/>
              </a:rPr>
              <a:t>là</a:t>
            </a:r>
            <a:r>
              <a:rPr lang="en-US" sz="3700" dirty="0">
                <a:solidFill>
                  <a:srgbClr val="422C06"/>
                </a:solidFill>
                <a:latin typeface="Roboto Condensed"/>
              </a:rPr>
              <a:t> cha </a:t>
            </a:r>
            <a:r>
              <a:rPr lang="en-US" sz="3700" dirty="0" err="1">
                <a:solidFill>
                  <a:srgbClr val="422C06"/>
                </a:solidFill>
                <a:latin typeface="Roboto Condensed"/>
              </a:rPr>
              <a:t>nó</a:t>
            </a:r>
            <a:r>
              <a:rPr lang="en-US" sz="3700" dirty="0">
                <a:solidFill>
                  <a:srgbClr val="422C06"/>
                </a:solidFill>
                <a:latin typeface="Roboto Condensed"/>
              </a:rPr>
              <a:t>)</a:t>
            </a:r>
          </a:p>
          <a:p>
            <a:pPr algn="just">
              <a:lnSpc>
                <a:spcPts val="5180"/>
              </a:lnSpc>
            </a:pPr>
            <a:endParaRPr lang="en-US" sz="3700" dirty="0">
              <a:solidFill>
                <a:srgbClr val="422C06"/>
              </a:solidFill>
              <a:latin typeface="Roboto Condensed"/>
            </a:endParaRPr>
          </a:p>
        </p:txBody>
      </p:sp>
      <p:sp>
        <p:nvSpPr>
          <p:cNvPr id="20" name="TextBox 20"/>
          <p:cNvSpPr txBox="1"/>
          <p:nvPr/>
        </p:nvSpPr>
        <p:spPr>
          <a:xfrm>
            <a:off x="753960" y="5715853"/>
            <a:ext cx="11336097" cy="3258819"/>
          </a:xfrm>
          <a:prstGeom prst="rect">
            <a:avLst/>
          </a:prstGeom>
        </p:spPr>
        <p:txBody>
          <a:bodyPr lIns="0" tIns="0" rIns="0" bIns="0" rtlCol="0" anchor="t">
            <a:spAutoFit/>
          </a:bodyPr>
          <a:lstStyle/>
          <a:p>
            <a:pPr algn="just">
              <a:lnSpc>
                <a:spcPts val="5180"/>
              </a:lnSpc>
            </a:pPr>
            <a:r>
              <a:rPr lang="en-US" sz="3700" dirty="0">
                <a:solidFill>
                  <a:srgbClr val="422C06"/>
                </a:solidFill>
                <a:latin typeface="Roboto Condensed"/>
              </a:rPr>
              <a:t>– </a:t>
            </a:r>
            <a:r>
              <a:rPr lang="en-US" sz="3700" dirty="0" err="1">
                <a:solidFill>
                  <a:srgbClr val="422C06"/>
                </a:solidFill>
                <a:latin typeface="Roboto Condensed Bold"/>
              </a:rPr>
              <a:t>Nguyên</a:t>
            </a:r>
            <a:r>
              <a:rPr lang="en-US" sz="3700" dirty="0">
                <a:solidFill>
                  <a:srgbClr val="422C06"/>
                </a:solidFill>
                <a:latin typeface="Roboto Condensed Bold"/>
              </a:rPr>
              <a:t> </a:t>
            </a:r>
            <a:r>
              <a:rPr lang="en-US" sz="3700" dirty="0" err="1">
                <a:solidFill>
                  <a:srgbClr val="422C06"/>
                </a:solidFill>
                <a:latin typeface="Roboto Condensed Bold"/>
              </a:rPr>
              <a:t>nhân</a:t>
            </a:r>
            <a:r>
              <a:rPr lang="en-US" sz="3700" dirty="0">
                <a:solidFill>
                  <a:srgbClr val="422C06"/>
                </a:solidFill>
                <a:latin typeface="Roboto Condensed Bold"/>
              </a:rPr>
              <a:t> </a:t>
            </a:r>
            <a:r>
              <a:rPr lang="en-US" sz="3700" dirty="0" err="1">
                <a:solidFill>
                  <a:srgbClr val="422C06"/>
                </a:solidFill>
                <a:latin typeface="Roboto Condensed Bold"/>
              </a:rPr>
              <a:t>sâu</a:t>
            </a:r>
            <a:r>
              <a:rPr lang="en-US" sz="3700" dirty="0">
                <a:solidFill>
                  <a:srgbClr val="422C06"/>
                </a:solidFill>
                <a:latin typeface="Roboto Condensed Bold"/>
              </a:rPr>
              <a:t> xa: </a:t>
            </a:r>
          </a:p>
          <a:p>
            <a:pPr algn="just">
              <a:lnSpc>
                <a:spcPts val="5180"/>
              </a:lnSpc>
            </a:pPr>
            <a:r>
              <a:rPr lang="en-US" sz="3700" dirty="0">
                <a:solidFill>
                  <a:srgbClr val="422C06"/>
                </a:solidFill>
                <a:latin typeface="Roboto Condensed"/>
              </a:rPr>
              <a:t>+ </a:t>
            </a:r>
            <a:r>
              <a:rPr lang="en-US" sz="3700" dirty="0" err="1">
                <a:solidFill>
                  <a:srgbClr val="422C06"/>
                </a:solidFill>
                <a:latin typeface="Roboto Condensed"/>
              </a:rPr>
              <a:t>Tính</a:t>
            </a:r>
            <a:r>
              <a:rPr lang="en-US" sz="3700" dirty="0">
                <a:solidFill>
                  <a:srgbClr val="422C06"/>
                </a:solidFill>
                <a:latin typeface="Roboto Condensed"/>
              </a:rPr>
              <a:t> </a:t>
            </a:r>
            <a:r>
              <a:rPr lang="en-US" sz="3700" dirty="0" err="1">
                <a:solidFill>
                  <a:srgbClr val="422C06"/>
                </a:solidFill>
                <a:latin typeface="Roboto Condensed"/>
              </a:rPr>
              <a:t>đa</a:t>
            </a:r>
            <a:r>
              <a:rPr lang="en-US" sz="3700" dirty="0">
                <a:solidFill>
                  <a:srgbClr val="422C06"/>
                </a:solidFill>
                <a:latin typeface="Roboto Condensed"/>
              </a:rPr>
              <a:t> </a:t>
            </a:r>
            <a:r>
              <a:rPr lang="en-US" sz="3700" dirty="0" err="1">
                <a:solidFill>
                  <a:srgbClr val="422C06"/>
                </a:solidFill>
                <a:latin typeface="Roboto Condensed"/>
              </a:rPr>
              <a:t>nghi</a:t>
            </a:r>
            <a:r>
              <a:rPr lang="en-US" sz="3700" dirty="0">
                <a:solidFill>
                  <a:srgbClr val="422C06"/>
                </a:solidFill>
                <a:latin typeface="Roboto Condensed"/>
              </a:rPr>
              <a:t> </a:t>
            </a:r>
            <a:r>
              <a:rPr lang="en-US" sz="3700" dirty="0" err="1">
                <a:solidFill>
                  <a:srgbClr val="422C06"/>
                </a:solidFill>
                <a:latin typeface="Roboto Condensed"/>
              </a:rPr>
              <a:t>và</a:t>
            </a:r>
            <a:r>
              <a:rPr lang="en-US" sz="3700" dirty="0">
                <a:solidFill>
                  <a:srgbClr val="422C06"/>
                </a:solidFill>
                <a:latin typeface="Roboto Condensed"/>
              </a:rPr>
              <a:t> </a:t>
            </a:r>
            <a:r>
              <a:rPr lang="en-US" sz="3700" dirty="0" err="1">
                <a:solidFill>
                  <a:srgbClr val="422C06"/>
                </a:solidFill>
                <a:latin typeface="Roboto Condensed"/>
              </a:rPr>
              <a:t>ghen</a:t>
            </a:r>
            <a:r>
              <a:rPr lang="en-US" sz="3700" dirty="0">
                <a:solidFill>
                  <a:srgbClr val="422C06"/>
                </a:solidFill>
                <a:latin typeface="Roboto Condensed"/>
              </a:rPr>
              <a:t> </a:t>
            </a:r>
            <a:r>
              <a:rPr lang="en-US" sz="3700" dirty="0" err="1">
                <a:solidFill>
                  <a:srgbClr val="422C06"/>
                </a:solidFill>
                <a:latin typeface="Roboto Condensed"/>
              </a:rPr>
              <a:t>tuông</a:t>
            </a:r>
            <a:r>
              <a:rPr lang="en-US" sz="3700" dirty="0">
                <a:solidFill>
                  <a:srgbClr val="422C06"/>
                </a:solidFill>
                <a:latin typeface="Roboto Condensed"/>
              </a:rPr>
              <a:t> </a:t>
            </a:r>
            <a:r>
              <a:rPr lang="en-US" sz="3700" dirty="0" err="1">
                <a:solidFill>
                  <a:srgbClr val="422C06"/>
                </a:solidFill>
                <a:latin typeface="Roboto Condensed"/>
              </a:rPr>
              <a:t>thái</a:t>
            </a:r>
            <a:r>
              <a:rPr lang="en-US" sz="3700" dirty="0">
                <a:solidFill>
                  <a:srgbClr val="422C06"/>
                </a:solidFill>
                <a:latin typeface="Roboto Condensed"/>
              </a:rPr>
              <a:t> </a:t>
            </a:r>
            <a:r>
              <a:rPr lang="en-US" sz="3700" dirty="0" err="1">
                <a:solidFill>
                  <a:srgbClr val="422C06"/>
                </a:solidFill>
                <a:latin typeface="Roboto Condensed"/>
              </a:rPr>
              <a:t>quá</a:t>
            </a:r>
            <a:r>
              <a:rPr lang="en-US" sz="3700" dirty="0">
                <a:solidFill>
                  <a:srgbClr val="422C06"/>
                </a:solidFill>
                <a:latin typeface="Roboto Condensed"/>
              </a:rPr>
              <a:t> </a:t>
            </a:r>
            <a:r>
              <a:rPr lang="en-US" sz="3700" dirty="0" err="1">
                <a:solidFill>
                  <a:srgbClr val="422C06"/>
                </a:solidFill>
                <a:latin typeface="Roboto Condensed"/>
              </a:rPr>
              <a:t>của</a:t>
            </a:r>
            <a:r>
              <a:rPr lang="en-US" sz="3700" dirty="0">
                <a:solidFill>
                  <a:srgbClr val="422C06"/>
                </a:solidFill>
                <a:latin typeface="Roboto Condensed"/>
              </a:rPr>
              <a:t> </a:t>
            </a:r>
            <a:r>
              <a:rPr lang="en-US" sz="3700" dirty="0" err="1">
                <a:solidFill>
                  <a:srgbClr val="422C06"/>
                </a:solidFill>
                <a:latin typeface="Roboto Condensed"/>
              </a:rPr>
              <a:t>Trương</a:t>
            </a:r>
            <a:r>
              <a:rPr lang="en-US" sz="3700" dirty="0">
                <a:solidFill>
                  <a:srgbClr val="422C06"/>
                </a:solidFill>
                <a:latin typeface="Roboto Condensed"/>
              </a:rPr>
              <a:t> Sinh</a:t>
            </a:r>
          </a:p>
          <a:p>
            <a:pPr algn="just">
              <a:lnSpc>
                <a:spcPts val="5180"/>
              </a:lnSpc>
            </a:pPr>
            <a:r>
              <a:rPr lang="en-US" sz="3700" dirty="0">
                <a:solidFill>
                  <a:srgbClr val="422C06"/>
                </a:solidFill>
                <a:latin typeface="Roboto Condensed"/>
              </a:rPr>
              <a:t>+ </a:t>
            </a:r>
            <a:r>
              <a:rPr lang="en-US" sz="3700" dirty="0" err="1">
                <a:solidFill>
                  <a:srgbClr val="422C06"/>
                </a:solidFill>
                <a:latin typeface="Roboto Condensed"/>
              </a:rPr>
              <a:t>Cuộc</a:t>
            </a:r>
            <a:r>
              <a:rPr lang="en-US" sz="3700" dirty="0">
                <a:solidFill>
                  <a:srgbClr val="422C06"/>
                </a:solidFill>
                <a:latin typeface="Roboto Condensed"/>
              </a:rPr>
              <a:t> </a:t>
            </a:r>
            <a:r>
              <a:rPr lang="en-US" sz="3700" dirty="0" err="1">
                <a:solidFill>
                  <a:srgbClr val="422C06"/>
                </a:solidFill>
                <a:latin typeface="Roboto Condensed"/>
              </a:rPr>
              <a:t>hôn</a:t>
            </a:r>
            <a:r>
              <a:rPr lang="en-US" sz="3700" dirty="0">
                <a:solidFill>
                  <a:srgbClr val="422C06"/>
                </a:solidFill>
                <a:latin typeface="Roboto Condensed"/>
              </a:rPr>
              <a:t> </a:t>
            </a:r>
            <a:r>
              <a:rPr lang="en-US" sz="3700" dirty="0" err="1">
                <a:solidFill>
                  <a:srgbClr val="422C06"/>
                </a:solidFill>
                <a:latin typeface="Roboto Condensed"/>
              </a:rPr>
              <a:t>nhân</a:t>
            </a:r>
            <a:r>
              <a:rPr lang="en-US" sz="3700" dirty="0">
                <a:solidFill>
                  <a:srgbClr val="422C06"/>
                </a:solidFill>
                <a:latin typeface="Roboto Condensed"/>
              </a:rPr>
              <a:t> </a:t>
            </a:r>
            <a:r>
              <a:rPr lang="en-US" sz="3700" dirty="0" err="1">
                <a:solidFill>
                  <a:srgbClr val="422C06"/>
                </a:solidFill>
                <a:latin typeface="Roboto Condensed"/>
              </a:rPr>
              <a:t>không</a:t>
            </a:r>
            <a:r>
              <a:rPr lang="en-US" sz="3700" dirty="0">
                <a:solidFill>
                  <a:srgbClr val="422C06"/>
                </a:solidFill>
                <a:latin typeface="Roboto Condensed"/>
              </a:rPr>
              <a:t> </a:t>
            </a:r>
            <a:r>
              <a:rPr lang="en-US" sz="3700" dirty="0" err="1">
                <a:solidFill>
                  <a:srgbClr val="422C06"/>
                </a:solidFill>
                <a:latin typeface="Roboto Condensed"/>
              </a:rPr>
              <a:t>bình</a:t>
            </a:r>
            <a:r>
              <a:rPr lang="en-US" sz="3700" dirty="0">
                <a:solidFill>
                  <a:srgbClr val="422C06"/>
                </a:solidFill>
                <a:latin typeface="Roboto Condensed"/>
              </a:rPr>
              <a:t> </a:t>
            </a:r>
            <a:r>
              <a:rPr lang="en-US" sz="3700" dirty="0" err="1">
                <a:solidFill>
                  <a:srgbClr val="422C06"/>
                </a:solidFill>
                <a:latin typeface="Roboto Condensed"/>
              </a:rPr>
              <a:t>đẳng</a:t>
            </a:r>
            <a:endParaRPr lang="en-US" sz="3700" dirty="0">
              <a:solidFill>
                <a:srgbClr val="422C06"/>
              </a:solidFill>
              <a:latin typeface="Roboto Condensed"/>
            </a:endParaRPr>
          </a:p>
          <a:p>
            <a:pPr algn="just">
              <a:lnSpc>
                <a:spcPts val="5180"/>
              </a:lnSpc>
            </a:pPr>
            <a:r>
              <a:rPr lang="en-US" sz="3700" dirty="0">
                <a:solidFill>
                  <a:srgbClr val="422C06"/>
                </a:solidFill>
                <a:latin typeface="Roboto Condensed"/>
              </a:rPr>
              <a:t>+ </a:t>
            </a:r>
            <a:r>
              <a:rPr lang="en-US" sz="3700" dirty="0" err="1">
                <a:solidFill>
                  <a:srgbClr val="422C06"/>
                </a:solidFill>
                <a:latin typeface="Roboto Condensed"/>
              </a:rPr>
              <a:t>Chiến</a:t>
            </a:r>
            <a:r>
              <a:rPr lang="en-US" sz="3700" dirty="0">
                <a:solidFill>
                  <a:srgbClr val="422C06"/>
                </a:solidFill>
                <a:latin typeface="Roboto Condensed"/>
              </a:rPr>
              <a:t> </a:t>
            </a:r>
            <a:r>
              <a:rPr lang="en-US" sz="3700" dirty="0" err="1">
                <a:solidFill>
                  <a:srgbClr val="422C06"/>
                </a:solidFill>
                <a:latin typeface="Roboto Condensed"/>
              </a:rPr>
              <a:t>tranh</a:t>
            </a:r>
            <a:r>
              <a:rPr lang="en-US" sz="3700" dirty="0">
                <a:solidFill>
                  <a:srgbClr val="422C06"/>
                </a:solidFill>
                <a:latin typeface="Roboto Condensed"/>
              </a:rPr>
              <a:t> </a:t>
            </a:r>
            <a:r>
              <a:rPr lang="en-US" sz="3700" dirty="0" err="1">
                <a:solidFill>
                  <a:srgbClr val="422C06"/>
                </a:solidFill>
                <a:latin typeface="Roboto Condensed"/>
              </a:rPr>
              <a:t>khiến</a:t>
            </a:r>
            <a:r>
              <a:rPr lang="en-US" sz="3700" dirty="0">
                <a:solidFill>
                  <a:srgbClr val="422C06"/>
                </a:solidFill>
                <a:latin typeface="Roboto Condensed"/>
              </a:rPr>
              <a:t> </a:t>
            </a:r>
            <a:r>
              <a:rPr lang="en-US" sz="3700" dirty="0" err="1">
                <a:solidFill>
                  <a:srgbClr val="422C06"/>
                </a:solidFill>
                <a:latin typeface="Roboto Condensed"/>
              </a:rPr>
              <a:t>gia</a:t>
            </a:r>
            <a:r>
              <a:rPr lang="en-US" sz="3700" dirty="0">
                <a:solidFill>
                  <a:srgbClr val="422C06"/>
                </a:solidFill>
                <a:latin typeface="Roboto Condensed"/>
              </a:rPr>
              <a:t> </a:t>
            </a:r>
            <a:r>
              <a:rPr lang="en-US" sz="3700" dirty="0" err="1">
                <a:solidFill>
                  <a:srgbClr val="422C06"/>
                </a:solidFill>
                <a:latin typeface="Roboto Condensed"/>
              </a:rPr>
              <a:t>đình</a:t>
            </a:r>
            <a:r>
              <a:rPr lang="en-US" sz="3700" dirty="0">
                <a:solidFill>
                  <a:srgbClr val="422C06"/>
                </a:solidFill>
                <a:latin typeface="Roboto Condensed"/>
              </a:rPr>
              <a:t> li </a:t>
            </a:r>
            <a:r>
              <a:rPr lang="en-US" sz="3700" dirty="0" err="1">
                <a:solidFill>
                  <a:srgbClr val="422C06"/>
                </a:solidFill>
                <a:latin typeface="Roboto Condensed"/>
              </a:rPr>
              <a:t>tán</a:t>
            </a:r>
            <a:r>
              <a:rPr lang="en-US" sz="3700" dirty="0">
                <a:solidFill>
                  <a:srgbClr val="422C06"/>
                </a:solidFill>
                <a:latin typeface="Roboto Condensed"/>
              </a:rPr>
              <a:t>+ </a:t>
            </a:r>
            <a:r>
              <a:rPr lang="en-US" sz="3700" dirty="0" err="1">
                <a:solidFill>
                  <a:srgbClr val="422C06"/>
                </a:solidFill>
                <a:latin typeface="Roboto Condensed"/>
              </a:rPr>
              <a:t>Tư</a:t>
            </a:r>
            <a:r>
              <a:rPr lang="en-US" sz="3700" dirty="0">
                <a:solidFill>
                  <a:srgbClr val="422C06"/>
                </a:solidFill>
                <a:latin typeface="Roboto Condensed"/>
              </a:rPr>
              <a:t> </a:t>
            </a:r>
            <a:r>
              <a:rPr lang="en-US" sz="3700" dirty="0" err="1">
                <a:solidFill>
                  <a:srgbClr val="422C06"/>
                </a:solidFill>
                <a:latin typeface="Roboto Condensed"/>
              </a:rPr>
              <a:t>tưởng</a:t>
            </a:r>
            <a:r>
              <a:rPr lang="en-US" sz="3700" dirty="0">
                <a:solidFill>
                  <a:srgbClr val="422C06"/>
                </a:solidFill>
                <a:latin typeface="Roboto Condensed"/>
              </a:rPr>
              <a:t> </a:t>
            </a:r>
            <a:r>
              <a:rPr lang="en-US" sz="3700" dirty="0" err="1">
                <a:solidFill>
                  <a:srgbClr val="422C06"/>
                </a:solidFill>
                <a:latin typeface="Roboto Condensed"/>
              </a:rPr>
              <a:t>nam</a:t>
            </a:r>
            <a:r>
              <a:rPr lang="en-US" sz="3700" dirty="0">
                <a:solidFill>
                  <a:srgbClr val="422C06"/>
                </a:solidFill>
                <a:latin typeface="Roboto Condensed"/>
              </a:rPr>
              <a:t> </a:t>
            </a:r>
            <a:r>
              <a:rPr lang="en-US" sz="3700" dirty="0" err="1">
                <a:solidFill>
                  <a:srgbClr val="422C06"/>
                </a:solidFill>
                <a:latin typeface="Roboto Condensed"/>
              </a:rPr>
              <a:t>quyền</a:t>
            </a:r>
            <a:r>
              <a:rPr lang="en-US" sz="3700" dirty="0">
                <a:solidFill>
                  <a:srgbClr val="422C06"/>
                </a:solidFill>
                <a:latin typeface="Roboto Condensed"/>
              </a:rPr>
              <a:t> </a:t>
            </a:r>
            <a:r>
              <a:rPr lang="en-US" sz="3700" dirty="0" err="1">
                <a:solidFill>
                  <a:srgbClr val="422C06"/>
                </a:solidFill>
                <a:latin typeface="Roboto Condensed"/>
              </a:rPr>
              <a:t>của</a:t>
            </a:r>
            <a:r>
              <a:rPr lang="en-US" sz="3700" dirty="0">
                <a:solidFill>
                  <a:srgbClr val="422C06"/>
                </a:solidFill>
                <a:latin typeface="Roboto Condensed"/>
              </a:rPr>
              <a:t> </a:t>
            </a:r>
            <a:r>
              <a:rPr lang="en-US" sz="3700" dirty="0" err="1">
                <a:solidFill>
                  <a:srgbClr val="422C06"/>
                </a:solidFill>
                <a:latin typeface="Roboto Condensed"/>
              </a:rPr>
              <a:t>xã</a:t>
            </a:r>
            <a:r>
              <a:rPr lang="en-US" sz="3700" dirty="0">
                <a:solidFill>
                  <a:srgbClr val="422C06"/>
                </a:solidFill>
                <a:latin typeface="Roboto Condensed"/>
              </a:rPr>
              <a:t> </a:t>
            </a:r>
            <a:r>
              <a:rPr lang="en-US" sz="3700" dirty="0" err="1">
                <a:solidFill>
                  <a:srgbClr val="422C06"/>
                </a:solidFill>
                <a:latin typeface="Roboto Condensed"/>
              </a:rPr>
              <a:t>hội</a:t>
            </a:r>
            <a:r>
              <a:rPr lang="en-US" sz="3700" dirty="0">
                <a:solidFill>
                  <a:srgbClr val="422C06"/>
                </a:solidFill>
                <a:latin typeface="Roboto Condensed"/>
              </a:rPr>
              <a:t> </a:t>
            </a:r>
            <a:r>
              <a:rPr lang="en-US" sz="3700" dirty="0" err="1">
                <a:solidFill>
                  <a:srgbClr val="422C06"/>
                </a:solidFill>
                <a:latin typeface="Roboto Condensed"/>
              </a:rPr>
              <a:t>phong</a:t>
            </a:r>
            <a:r>
              <a:rPr lang="en-US" sz="3700" dirty="0">
                <a:solidFill>
                  <a:srgbClr val="422C06"/>
                </a:solidFill>
                <a:latin typeface="Roboto Condensed"/>
              </a:rPr>
              <a:t> </a:t>
            </a:r>
            <a:r>
              <a:rPr lang="en-US" sz="3700" dirty="0" err="1">
                <a:solidFill>
                  <a:srgbClr val="422C06"/>
                </a:solidFill>
                <a:latin typeface="Roboto Condensed"/>
              </a:rPr>
              <a:t>kiến</a:t>
            </a:r>
            <a:endParaRPr lang="en-US" sz="3700" dirty="0">
              <a:solidFill>
                <a:srgbClr val="422C06"/>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4377309" y="20357"/>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449567" y="1924309"/>
            <a:ext cx="14635937" cy="805242"/>
          </a:xfrm>
          <a:prstGeom prst="rect">
            <a:avLst/>
          </a:prstGeom>
        </p:spPr>
        <p:txBody>
          <a:bodyPr lIns="0" tIns="0" rIns="0" bIns="0" rtlCol="0" anchor="t">
            <a:spAutoFit/>
          </a:bodyPr>
          <a:lstStyle/>
          <a:p>
            <a:pPr algn="just">
              <a:lnSpc>
                <a:spcPts val="6541"/>
              </a:lnSpc>
            </a:pPr>
            <a:r>
              <a:rPr lang="en-US" sz="4672">
                <a:solidFill>
                  <a:srgbClr val="394D57"/>
                </a:solidFill>
                <a:latin typeface="#9Slide05 Dear Saturday"/>
              </a:rPr>
              <a:t>Nguyên nhân dẫn đến bi kịch của Vũ Nương</a:t>
            </a:r>
          </a:p>
        </p:txBody>
      </p:sp>
      <p:grpSp>
        <p:nvGrpSpPr>
          <p:cNvPr id="5" name="Group 5"/>
          <p:cNvGrpSpPr/>
          <p:nvPr/>
        </p:nvGrpSpPr>
        <p:grpSpPr>
          <a:xfrm>
            <a:off x="10987808" y="-2088360"/>
            <a:ext cx="12542984" cy="14310957"/>
            <a:chOff x="0" y="0"/>
            <a:chExt cx="16723979" cy="19081276"/>
          </a:xfrm>
        </p:grpSpPr>
        <p:sp>
          <p:nvSpPr>
            <p:cNvPr id="6" name="Freeform 6"/>
            <p:cNvSpPr/>
            <p:nvPr/>
          </p:nvSpPr>
          <p:spPr>
            <a:xfrm>
              <a:off x="388007" y="0"/>
              <a:ext cx="9296152" cy="16515504"/>
            </a:xfrm>
            <a:custGeom>
              <a:avLst/>
              <a:gdLst/>
              <a:ahLst/>
              <a:cxnLst/>
              <a:rect l="l" t="t" r="r" b="b"/>
              <a:pathLst>
                <a:path w="9296152" h="16515504">
                  <a:moveTo>
                    <a:pt x="0" y="0"/>
                  </a:moveTo>
                  <a:lnTo>
                    <a:pt x="9296152" y="0"/>
                  </a:lnTo>
                  <a:lnTo>
                    <a:pt x="9296152" y="16515504"/>
                  </a:lnTo>
                  <a:lnTo>
                    <a:pt x="0" y="16515504"/>
                  </a:lnTo>
                  <a:lnTo>
                    <a:pt x="0" y="0"/>
                  </a:lnTo>
                  <a:close/>
                </a:path>
              </a:pathLst>
            </a:custGeom>
            <a:blipFill>
              <a:blip r:embed="rId5"/>
              <a:stretch>
                <a:fillRect/>
              </a:stretch>
            </a:blipFill>
          </p:spPr>
          <p:txBody>
            <a:bodyPr/>
            <a:lstStyle/>
            <a:p>
              <a:endParaRPr lang="en-US"/>
            </a:p>
          </p:txBody>
        </p:sp>
        <p:sp>
          <p:nvSpPr>
            <p:cNvPr id="7" name="Freeform 7"/>
            <p:cNvSpPr/>
            <p:nvPr/>
          </p:nvSpPr>
          <p:spPr>
            <a:xfrm>
              <a:off x="3788062" y="13403260"/>
              <a:ext cx="7363741" cy="5642467"/>
            </a:xfrm>
            <a:custGeom>
              <a:avLst/>
              <a:gdLst/>
              <a:ahLst/>
              <a:cxnLst/>
              <a:rect l="l" t="t" r="r" b="b"/>
              <a:pathLst>
                <a:path w="7363741" h="5642467">
                  <a:moveTo>
                    <a:pt x="0" y="0"/>
                  </a:moveTo>
                  <a:lnTo>
                    <a:pt x="7363741" y="0"/>
                  </a:lnTo>
                  <a:lnTo>
                    <a:pt x="7363741" y="5642466"/>
                  </a:lnTo>
                  <a:lnTo>
                    <a:pt x="0" y="5642466"/>
                  </a:lnTo>
                  <a:lnTo>
                    <a:pt x="0" y="0"/>
                  </a:lnTo>
                  <a:close/>
                </a:path>
              </a:pathLst>
            </a:custGeom>
            <a:blipFill>
              <a:blip r:embed="rId6"/>
              <a:stretch>
                <a:fillRect/>
              </a:stretch>
            </a:blipFill>
          </p:spPr>
          <p:txBody>
            <a:bodyPr/>
            <a:lstStyle/>
            <a:p>
              <a:endParaRPr lang="en-US"/>
            </a:p>
          </p:txBody>
        </p:sp>
        <p:sp>
          <p:nvSpPr>
            <p:cNvPr id="8" name="Freeform 8"/>
            <p:cNvSpPr/>
            <p:nvPr/>
          </p:nvSpPr>
          <p:spPr>
            <a:xfrm>
              <a:off x="1697579" y="13438809"/>
              <a:ext cx="7363741" cy="5642467"/>
            </a:xfrm>
            <a:custGeom>
              <a:avLst/>
              <a:gdLst/>
              <a:ahLst/>
              <a:cxnLst/>
              <a:rect l="l" t="t" r="r" b="b"/>
              <a:pathLst>
                <a:path w="7363741" h="5642467">
                  <a:moveTo>
                    <a:pt x="0" y="0"/>
                  </a:moveTo>
                  <a:lnTo>
                    <a:pt x="7363741" y="0"/>
                  </a:lnTo>
                  <a:lnTo>
                    <a:pt x="7363741" y="5642467"/>
                  </a:lnTo>
                  <a:lnTo>
                    <a:pt x="0" y="5642467"/>
                  </a:lnTo>
                  <a:lnTo>
                    <a:pt x="0" y="0"/>
                  </a:lnTo>
                  <a:close/>
                </a:path>
              </a:pathLst>
            </a:custGeom>
            <a:blipFill>
              <a:blip r:embed="rId6"/>
              <a:stretch>
                <a:fillRect/>
              </a:stretch>
            </a:blipFill>
          </p:spPr>
          <p:txBody>
            <a:bodyPr/>
            <a:lstStyle/>
            <a:p>
              <a:endParaRPr lang="en-US"/>
            </a:p>
          </p:txBody>
        </p:sp>
        <p:sp>
          <p:nvSpPr>
            <p:cNvPr id="9" name="Freeform 9"/>
            <p:cNvSpPr/>
            <p:nvPr/>
          </p:nvSpPr>
          <p:spPr>
            <a:xfrm>
              <a:off x="1030291" y="12716206"/>
              <a:ext cx="7363741" cy="5642467"/>
            </a:xfrm>
            <a:custGeom>
              <a:avLst/>
              <a:gdLst/>
              <a:ahLst/>
              <a:cxnLst/>
              <a:rect l="l" t="t" r="r" b="b"/>
              <a:pathLst>
                <a:path w="7363741" h="5642467">
                  <a:moveTo>
                    <a:pt x="0" y="0"/>
                  </a:moveTo>
                  <a:lnTo>
                    <a:pt x="7363741" y="0"/>
                  </a:lnTo>
                  <a:lnTo>
                    <a:pt x="7363741" y="5642467"/>
                  </a:lnTo>
                  <a:lnTo>
                    <a:pt x="0" y="5642467"/>
                  </a:lnTo>
                  <a:lnTo>
                    <a:pt x="0" y="0"/>
                  </a:lnTo>
                  <a:close/>
                </a:path>
              </a:pathLst>
            </a:custGeom>
            <a:blipFill>
              <a:blip r:embed="rId6"/>
              <a:stretch>
                <a:fillRect/>
              </a:stretch>
            </a:blipFill>
          </p:spPr>
          <p:txBody>
            <a:bodyPr/>
            <a:lstStyle/>
            <a:p>
              <a:endParaRPr lang="en-US"/>
            </a:p>
          </p:txBody>
        </p:sp>
        <p:sp>
          <p:nvSpPr>
            <p:cNvPr id="10" name="Freeform 10"/>
            <p:cNvSpPr/>
            <p:nvPr/>
          </p:nvSpPr>
          <p:spPr>
            <a:xfrm>
              <a:off x="64086" y="12183011"/>
              <a:ext cx="7363741" cy="5642467"/>
            </a:xfrm>
            <a:custGeom>
              <a:avLst/>
              <a:gdLst/>
              <a:ahLst/>
              <a:cxnLst/>
              <a:rect l="l" t="t" r="r" b="b"/>
              <a:pathLst>
                <a:path w="7363741" h="5642467">
                  <a:moveTo>
                    <a:pt x="0" y="0"/>
                  </a:moveTo>
                  <a:lnTo>
                    <a:pt x="7363741" y="0"/>
                  </a:lnTo>
                  <a:lnTo>
                    <a:pt x="7363741" y="5642466"/>
                  </a:lnTo>
                  <a:lnTo>
                    <a:pt x="0" y="5642466"/>
                  </a:lnTo>
                  <a:lnTo>
                    <a:pt x="0" y="0"/>
                  </a:lnTo>
                  <a:close/>
                </a:path>
              </a:pathLst>
            </a:custGeom>
            <a:blipFill>
              <a:blip r:embed="rId6"/>
              <a:stretch>
                <a:fillRect/>
              </a:stretch>
            </a:blipFill>
          </p:spPr>
          <p:txBody>
            <a:bodyPr/>
            <a:lstStyle/>
            <a:p>
              <a:endParaRPr lang="en-US"/>
            </a:p>
          </p:txBody>
        </p:sp>
        <p:sp>
          <p:nvSpPr>
            <p:cNvPr id="11" name="Freeform 11"/>
            <p:cNvSpPr/>
            <p:nvPr/>
          </p:nvSpPr>
          <p:spPr>
            <a:xfrm>
              <a:off x="9360238" y="11076609"/>
              <a:ext cx="7363741" cy="5642467"/>
            </a:xfrm>
            <a:custGeom>
              <a:avLst/>
              <a:gdLst/>
              <a:ahLst/>
              <a:cxnLst/>
              <a:rect l="l" t="t" r="r" b="b"/>
              <a:pathLst>
                <a:path w="7363741" h="5642467">
                  <a:moveTo>
                    <a:pt x="0" y="0"/>
                  </a:moveTo>
                  <a:lnTo>
                    <a:pt x="7363741" y="0"/>
                  </a:lnTo>
                  <a:lnTo>
                    <a:pt x="7363741" y="5642467"/>
                  </a:lnTo>
                  <a:lnTo>
                    <a:pt x="0" y="5642467"/>
                  </a:lnTo>
                  <a:lnTo>
                    <a:pt x="0" y="0"/>
                  </a:lnTo>
                  <a:close/>
                </a:path>
              </a:pathLst>
            </a:custGeom>
            <a:blipFill>
              <a:blip r:embed="rId6"/>
              <a:stretch>
                <a:fillRect/>
              </a:stretch>
            </a:blipFill>
          </p:spPr>
          <p:txBody>
            <a:bodyPr/>
            <a:lstStyle/>
            <a:p>
              <a:endParaRPr lang="en-US"/>
            </a:p>
          </p:txBody>
        </p:sp>
        <p:sp>
          <p:nvSpPr>
            <p:cNvPr id="12" name="Freeform 12"/>
            <p:cNvSpPr/>
            <p:nvPr/>
          </p:nvSpPr>
          <p:spPr>
            <a:xfrm>
              <a:off x="3885070" y="10617576"/>
              <a:ext cx="7363741" cy="5642467"/>
            </a:xfrm>
            <a:custGeom>
              <a:avLst/>
              <a:gdLst/>
              <a:ahLst/>
              <a:cxnLst/>
              <a:rect l="l" t="t" r="r" b="b"/>
              <a:pathLst>
                <a:path w="7363741" h="5642467">
                  <a:moveTo>
                    <a:pt x="0" y="0"/>
                  </a:moveTo>
                  <a:lnTo>
                    <a:pt x="7363741" y="0"/>
                  </a:lnTo>
                  <a:lnTo>
                    <a:pt x="7363741" y="5642466"/>
                  </a:lnTo>
                  <a:lnTo>
                    <a:pt x="0" y="5642466"/>
                  </a:lnTo>
                  <a:lnTo>
                    <a:pt x="0" y="0"/>
                  </a:lnTo>
                  <a:close/>
                </a:path>
              </a:pathLst>
            </a:custGeom>
            <a:blipFill>
              <a:blip r:embed="rId6"/>
              <a:stretch>
                <a:fillRect/>
              </a:stretch>
            </a:blipFill>
          </p:spPr>
          <p:txBody>
            <a:bodyPr/>
            <a:lstStyle/>
            <a:p>
              <a:endParaRPr lang="en-US"/>
            </a:p>
          </p:txBody>
        </p:sp>
        <p:sp>
          <p:nvSpPr>
            <p:cNvPr id="13" name="Freeform 13"/>
            <p:cNvSpPr/>
            <p:nvPr/>
          </p:nvSpPr>
          <p:spPr>
            <a:xfrm>
              <a:off x="5036083" y="11696468"/>
              <a:ext cx="7363741" cy="5642467"/>
            </a:xfrm>
            <a:custGeom>
              <a:avLst/>
              <a:gdLst/>
              <a:ahLst/>
              <a:cxnLst/>
              <a:rect l="l" t="t" r="r" b="b"/>
              <a:pathLst>
                <a:path w="7363741" h="5642467">
                  <a:moveTo>
                    <a:pt x="0" y="0"/>
                  </a:moveTo>
                  <a:lnTo>
                    <a:pt x="7363741" y="0"/>
                  </a:lnTo>
                  <a:lnTo>
                    <a:pt x="7363741" y="5642467"/>
                  </a:lnTo>
                  <a:lnTo>
                    <a:pt x="0" y="5642467"/>
                  </a:lnTo>
                  <a:lnTo>
                    <a:pt x="0" y="0"/>
                  </a:lnTo>
                  <a:close/>
                </a:path>
              </a:pathLst>
            </a:custGeom>
            <a:blipFill>
              <a:blip r:embed="rId6"/>
              <a:stretch>
                <a:fillRect/>
              </a:stretch>
            </a:blipFill>
          </p:spPr>
          <p:txBody>
            <a:bodyPr/>
            <a:lstStyle/>
            <a:p>
              <a:endParaRPr lang="en-US"/>
            </a:p>
          </p:txBody>
        </p:sp>
        <p:sp>
          <p:nvSpPr>
            <p:cNvPr id="14" name="Freeform 14"/>
            <p:cNvSpPr/>
            <p:nvPr/>
          </p:nvSpPr>
          <p:spPr>
            <a:xfrm>
              <a:off x="0" y="12940504"/>
              <a:ext cx="9753600" cy="1463040"/>
            </a:xfrm>
            <a:custGeom>
              <a:avLst/>
              <a:gdLst/>
              <a:ahLst/>
              <a:cxnLst/>
              <a:rect l="l" t="t" r="r" b="b"/>
              <a:pathLst>
                <a:path w="9753600" h="1463040">
                  <a:moveTo>
                    <a:pt x="0" y="0"/>
                  </a:moveTo>
                  <a:lnTo>
                    <a:pt x="9753600" y="0"/>
                  </a:lnTo>
                  <a:lnTo>
                    <a:pt x="9753600" y="1463040"/>
                  </a:lnTo>
                  <a:lnTo>
                    <a:pt x="0" y="14630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5" name="TextBox 15"/>
          <p:cNvSpPr txBox="1"/>
          <p:nvPr/>
        </p:nvSpPr>
        <p:spPr>
          <a:xfrm>
            <a:off x="2937891" y="435647"/>
            <a:ext cx="7954970" cy="1101800"/>
          </a:xfrm>
          <a:prstGeom prst="rect">
            <a:avLst/>
          </a:prstGeom>
        </p:spPr>
        <p:txBody>
          <a:bodyPr lIns="0" tIns="0" rIns="0" bIns="0" rtlCol="0" anchor="t">
            <a:spAutoFit/>
          </a:bodyPr>
          <a:lstStyle/>
          <a:p>
            <a:pPr algn="just">
              <a:lnSpc>
                <a:spcPts val="8933"/>
              </a:lnSpc>
            </a:pPr>
            <a:r>
              <a:rPr lang="en-US" sz="6381">
                <a:solidFill>
                  <a:srgbClr val="DB652B"/>
                </a:solidFill>
                <a:latin typeface="Roboto Condensed Bold"/>
              </a:rPr>
              <a:t>NHÂN VẬT VŨ NƯƠNG</a:t>
            </a:r>
          </a:p>
        </p:txBody>
      </p:sp>
      <p:sp>
        <p:nvSpPr>
          <p:cNvPr id="16" name="Freeform 16"/>
          <p:cNvSpPr/>
          <p:nvPr/>
        </p:nvSpPr>
        <p:spPr>
          <a:xfrm>
            <a:off x="618183" y="3018058"/>
            <a:ext cx="12289598" cy="7312311"/>
          </a:xfrm>
          <a:custGeom>
            <a:avLst/>
            <a:gdLst/>
            <a:ahLst/>
            <a:cxnLst/>
            <a:rect l="l" t="t" r="r" b="b"/>
            <a:pathLst>
              <a:path w="12289598" h="7312311">
                <a:moveTo>
                  <a:pt x="0" y="0"/>
                </a:moveTo>
                <a:lnTo>
                  <a:pt x="12289598" y="0"/>
                </a:lnTo>
                <a:lnTo>
                  <a:pt x="12289598" y="7312311"/>
                </a:lnTo>
                <a:lnTo>
                  <a:pt x="0" y="731231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TextBox 17"/>
          <p:cNvSpPr txBox="1"/>
          <p:nvPr/>
        </p:nvSpPr>
        <p:spPr>
          <a:xfrm>
            <a:off x="3143910" y="4441004"/>
            <a:ext cx="7843898" cy="4026536"/>
          </a:xfrm>
          <a:prstGeom prst="rect">
            <a:avLst/>
          </a:prstGeom>
        </p:spPr>
        <p:txBody>
          <a:bodyPr lIns="0" tIns="0" rIns="0" bIns="0" rtlCol="0" anchor="t">
            <a:spAutoFit/>
          </a:bodyPr>
          <a:lstStyle/>
          <a:p>
            <a:pPr algn="ctr">
              <a:lnSpc>
                <a:spcPts val="8059"/>
              </a:lnSpc>
            </a:pPr>
            <a:r>
              <a:rPr lang="en-US" sz="5199">
                <a:solidFill>
                  <a:srgbClr val="000000"/>
                </a:solidFill>
                <a:latin typeface="Roboto Condensed"/>
              </a:rPr>
              <a:t>Theo em, trong các nguyên nhân dẫn đến bi kịch của Vũ Nương, nguyên nhân nào là chủ yếu? Vì sao?</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4377309" y="20357"/>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449567" y="1924309"/>
            <a:ext cx="14635937" cy="805242"/>
          </a:xfrm>
          <a:prstGeom prst="rect">
            <a:avLst/>
          </a:prstGeom>
        </p:spPr>
        <p:txBody>
          <a:bodyPr lIns="0" tIns="0" rIns="0" bIns="0" rtlCol="0" anchor="t">
            <a:spAutoFit/>
          </a:bodyPr>
          <a:lstStyle/>
          <a:p>
            <a:pPr algn="just">
              <a:lnSpc>
                <a:spcPts val="6541"/>
              </a:lnSpc>
            </a:pPr>
            <a:r>
              <a:rPr lang="en-US" sz="4672">
                <a:solidFill>
                  <a:srgbClr val="394D57"/>
                </a:solidFill>
                <a:latin typeface="#9Slide05 Dear Saturday"/>
              </a:rPr>
              <a:t>Nguyên nhân dẫn đến bi kịch của Vũ Nương</a:t>
            </a:r>
          </a:p>
        </p:txBody>
      </p:sp>
      <p:grpSp>
        <p:nvGrpSpPr>
          <p:cNvPr id="5" name="Group 5"/>
          <p:cNvGrpSpPr/>
          <p:nvPr/>
        </p:nvGrpSpPr>
        <p:grpSpPr>
          <a:xfrm>
            <a:off x="10987808" y="-2088360"/>
            <a:ext cx="12542984" cy="14310957"/>
            <a:chOff x="0" y="0"/>
            <a:chExt cx="16723979" cy="19081276"/>
          </a:xfrm>
        </p:grpSpPr>
        <p:sp>
          <p:nvSpPr>
            <p:cNvPr id="6" name="Freeform 6"/>
            <p:cNvSpPr/>
            <p:nvPr/>
          </p:nvSpPr>
          <p:spPr>
            <a:xfrm>
              <a:off x="388007" y="0"/>
              <a:ext cx="9296152" cy="16515504"/>
            </a:xfrm>
            <a:custGeom>
              <a:avLst/>
              <a:gdLst/>
              <a:ahLst/>
              <a:cxnLst/>
              <a:rect l="l" t="t" r="r" b="b"/>
              <a:pathLst>
                <a:path w="9296152" h="16515504">
                  <a:moveTo>
                    <a:pt x="0" y="0"/>
                  </a:moveTo>
                  <a:lnTo>
                    <a:pt x="9296152" y="0"/>
                  </a:lnTo>
                  <a:lnTo>
                    <a:pt x="9296152" y="16515504"/>
                  </a:lnTo>
                  <a:lnTo>
                    <a:pt x="0" y="16515504"/>
                  </a:lnTo>
                  <a:lnTo>
                    <a:pt x="0" y="0"/>
                  </a:lnTo>
                  <a:close/>
                </a:path>
              </a:pathLst>
            </a:custGeom>
            <a:blipFill>
              <a:blip r:embed="rId5"/>
              <a:stretch>
                <a:fillRect/>
              </a:stretch>
            </a:blipFill>
          </p:spPr>
          <p:txBody>
            <a:bodyPr/>
            <a:lstStyle/>
            <a:p>
              <a:endParaRPr lang="en-US"/>
            </a:p>
          </p:txBody>
        </p:sp>
        <p:sp>
          <p:nvSpPr>
            <p:cNvPr id="7" name="Freeform 7"/>
            <p:cNvSpPr/>
            <p:nvPr/>
          </p:nvSpPr>
          <p:spPr>
            <a:xfrm>
              <a:off x="3788062" y="13403260"/>
              <a:ext cx="7363741" cy="5642467"/>
            </a:xfrm>
            <a:custGeom>
              <a:avLst/>
              <a:gdLst/>
              <a:ahLst/>
              <a:cxnLst/>
              <a:rect l="l" t="t" r="r" b="b"/>
              <a:pathLst>
                <a:path w="7363741" h="5642467">
                  <a:moveTo>
                    <a:pt x="0" y="0"/>
                  </a:moveTo>
                  <a:lnTo>
                    <a:pt x="7363741" y="0"/>
                  </a:lnTo>
                  <a:lnTo>
                    <a:pt x="7363741" y="5642466"/>
                  </a:lnTo>
                  <a:lnTo>
                    <a:pt x="0" y="5642466"/>
                  </a:lnTo>
                  <a:lnTo>
                    <a:pt x="0" y="0"/>
                  </a:lnTo>
                  <a:close/>
                </a:path>
              </a:pathLst>
            </a:custGeom>
            <a:blipFill>
              <a:blip r:embed="rId6"/>
              <a:stretch>
                <a:fillRect/>
              </a:stretch>
            </a:blipFill>
          </p:spPr>
          <p:txBody>
            <a:bodyPr/>
            <a:lstStyle/>
            <a:p>
              <a:endParaRPr lang="en-US"/>
            </a:p>
          </p:txBody>
        </p:sp>
        <p:sp>
          <p:nvSpPr>
            <p:cNvPr id="8" name="Freeform 8"/>
            <p:cNvSpPr/>
            <p:nvPr/>
          </p:nvSpPr>
          <p:spPr>
            <a:xfrm>
              <a:off x="1697579" y="13438809"/>
              <a:ext cx="7363741" cy="5642467"/>
            </a:xfrm>
            <a:custGeom>
              <a:avLst/>
              <a:gdLst/>
              <a:ahLst/>
              <a:cxnLst/>
              <a:rect l="l" t="t" r="r" b="b"/>
              <a:pathLst>
                <a:path w="7363741" h="5642467">
                  <a:moveTo>
                    <a:pt x="0" y="0"/>
                  </a:moveTo>
                  <a:lnTo>
                    <a:pt x="7363741" y="0"/>
                  </a:lnTo>
                  <a:lnTo>
                    <a:pt x="7363741" y="5642467"/>
                  </a:lnTo>
                  <a:lnTo>
                    <a:pt x="0" y="5642467"/>
                  </a:lnTo>
                  <a:lnTo>
                    <a:pt x="0" y="0"/>
                  </a:lnTo>
                  <a:close/>
                </a:path>
              </a:pathLst>
            </a:custGeom>
            <a:blipFill>
              <a:blip r:embed="rId6"/>
              <a:stretch>
                <a:fillRect/>
              </a:stretch>
            </a:blipFill>
          </p:spPr>
          <p:txBody>
            <a:bodyPr/>
            <a:lstStyle/>
            <a:p>
              <a:endParaRPr lang="en-US"/>
            </a:p>
          </p:txBody>
        </p:sp>
        <p:sp>
          <p:nvSpPr>
            <p:cNvPr id="9" name="Freeform 9"/>
            <p:cNvSpPr/>
            <p:nvPr/>
          </p:nvSpPr>
          <p:spPr>
            <a:xfrm>
              <a:off x="1030291" y="12716206"/>
              <a:ext cx="7363741" cy="5642467"/>
            </a:xfrm>
            <a:custGeom>
              <a:avLst/>
              <a:gdLst/>
              <a:ahLst/>
              <a:cxnLst/>
              <a:rect l="l" t="t" r="r" b="b"/>
              <a:pathLst>
                <a:path w="7363741" h="5642467">
                  <a:moveTo>
                    <a:pt x="0" y="0"/>
                  </a:moveTo>
                  <a:lnTo>
                    <a:pt x="7363741" y="0"/>
                  </a:lnTo>
                  <a:lnTo>
                    <a:pt x="7363741" y="5642467"/>
                  </a:lnTo>
                  <a:lnTo>
                    <a:pt x="0" y="5642467"/>
                  </a:lnTo>
                  <a:lnTo>
                    <a:pt x="0" y="0"/>
                  </a:lnTo>
                  <a:close/>
                </a:path>
              </a:pathLst>
            </a:custGeom>
            <a:blipFill>
              <a:blip r:embed="rId6"/>
              <a:stretch>
                <a:fillRect/>
              </a:stretch>
            </a:blipFill>
          </p:spPr>
          <p:txBody>
            <a:bodyPr/>
            <a:lstStyle/>
            <a:p>
              <a:endParaRPr lang="en-US"/>
            </a:p>
          </p:txBody>
        </p:sp>
        <p:sp>
          <p:nvSpPr>
            <p:cNvPr id="10" name="Freeform 10"/>
            <p:cNvSpPr/>
            <p:nvPr/>
          </p:nvSpPr>
          <p:spPr>
            <a:xfrm>
              <a:off x="64086" y="12183011"/>
              <a:ext cx="7363741" cy="5642467"/>
            </a:xfrm>
            <a:custGeom>
              <a:avLst/>
              <a:gdLst/>
              <a:ahLst/>
              <a:cxnLst/>
              <a:rect l="l" t="t" r="r" b="b"/>
              <a:pathLst>
                <a:path w="7363741" h="5642467">
                  <a:moveTo>
                    <a:pt x="0" y="0"/>
                  </a:moveTo>
                  <a:lnTo>
                    <a:pt x="7363741" y="0"/>
                  </a:lnTo>
                  <a:lnTo>
                    <a:pt x="7363741" y="5642466"/>
                  </a:lnTo>
                  <a:lnTo>
                    <a:pt x="0" y="5642466"/>
                  </a:lnTo>
                  <a:lnTo>
                    <a:pt x="0" y="0"/>
                  </a:lnTo>
                  <a:close/>
                </a:path>
              </a:pathLst>
            </a:custGeom>
            <a:blipFill>
              <a:blip r:embed="rId6"/>
              <a:stretch>
                <a:fillRect/>
              </a:stretch>
            </a:blipFill>
          </p:spPr>
          <p:txBody>
            <a:bodyPr/>
            <a:lstStyle/>
            <a:p>
              <a:endParaRPr lang="en-US"/>
            </a:p>
          </p:txBody>
        </p:sp>
        <p:sp>
          <p:nvSpPr>
            <p:cNvPr id="11" name="Freeform 11"/>
            <p:cNvSpPr/>
            <p:nvPr/>
          </p:nvSpPr>
          <p:spPr>
            <a:xfrm>
              <a:off x="9360238" y="11076609"/>
              <a:ext cx="7363741" cy="5642467"/>
            </a:xfrm>
            <a:custGeom>
              <a:avLst/>
              <a:gdLst/>
              <a:ahLst/>
              <a:cxnLst/>
              <a:rect l="l" t="t" r="r" b="b"/>
              <a:pathLst>
                <a:path w="7363741" h="5642467">
                  <a:moveTo>
                    <a:pt x="0" y="0"/>
                  </a:moveTo>
                  <a:lnTo>
                    <a:pt x="7363741" y="0"/>
                  </a:lnTo>
                  <a:lnTo>
                    <a:pt x="7363741" y="5642467"/>
                  </a:lnTo>
                  <a:lnTo>
                    <a:pt x="0" y="5642467"/>
                  </a:lnTo>
                  <a:lnTo>
                    <a:pt x="0" y="0"/>
                  </a:lnTo>
                  <a:close/>
                </a:path>
              </a:pathLst>
            </a:custGeom>
            <a:blipFill>
              <a:blip r:embed="rId6"/>
              <a:stretch>
                <a:fillRect/>
              </a:stretch>
            </a:blipFill>
          </p:spPr>
          <p:txBody>
            <a:bodyPr/>
            <a:lstStyle/>
            <a:p>
              <a:endParaRPr lang="en-US"/>
            </a:p>
          </p:txBody>
        </p:sp>
        <p:sp>
          <p:nvSpPr>
            <p:cNvPr id="12" name="Freeform 12"/>
            <p:cNvSpPr/>
            <p:nvPr/>
          </p:nvSpPr>
          <p:spPr>
            <a:xfrm>
              <a:off x="3885070" y="10617576"/>
              <a:ext cx="7363741" cy="5642467"/>
            </a:xfrm>
            <a:custGeom>
              <a:avLst/>
              <a:gdLst/>
              <a:ahLst/>
              <a:cxnLst/>
              <a:rect l="l" t="t" r="r" b="b"/>
              <a:pathLst>
                <a:path w="7363741" h="5642467">
                  <a:moveTo>
                    <a:pt x="0" y="0"/>
                  </a:moveTo>
                  <a:lnTo>
                    <a:pt x="7363741" y="0"/>
                  </a:lnTo>
                  <a:lnTo>
                    <a:pt x="7363741" y="5642466"/>
                  </a:lnTo>
                  <a:lnTo>
                    <a:pt x="0" y="5642466"/>
                  </a:lnTo>
                  <a:lnTo>
                    <a:pt x="0" y="0"/>
                  </a:lnTo>
                  <a:close/>
                </a:path>
              </a:pathLst>
            </a:custGeom>
            <a:blipFill>
              <a:blip r:embed="rId6"/>
              <a:stretch>
                <a:fillRect/>
              </a:stretch>
            </a:blipFill>
          </p:spPr>
          <p:txBody>
            <a:bodyPr/>
            <a:lstStyle/>
            <a:p>
              <a:endParaRPr lang="en-US"/>
            </a:p>
          </p:txBody>
        </p:sp>
        <p:sp>
          <p:nvSpPr>
            <p:cNvPr id="13" name="Freeform 13"/>
            <p:cNvSpPr/>
            <p:nvPr/>
          </p:nvSpPr>
          <p:spPr>
            <a:xfrm>
              <a:off x="5036083" y="11696468"/>
              <a:ext cx="7363741" cy="5642467"/>
            </a:xfrm>
            <a:custGeom>
              <a:avLst/>
              <a:gdLst/>
              <a:ahLst/>
              <a:cxnLst/>
              <a:rect l="l" t="t" r="r" b="b"/>
              <a:pathLst>
                <a:path w="7363741" h="5642467">
                  <a:moveTo>
                    <a:pt x="0" y="0"/>
                  </a:moveTo>
                  <a:lnTo>
                    <a:pt x="7363741" y="0"/>
                  </a:lnTo>
                  <a:lnTo>
                    <a:pt x="7363741" y="5642467"/>
                  </a:lnTo>
                  <a:lnTo>
                    <a:pt x="0" y="5642467"/>
                  </a:lnTo>
                  <a:lnTo>
                    <a:pt x="0" y="0"/>
                  </a:lnTo>
                  <a:close/>
                </a:path>
              </a:pathLst>
            </a:custGeom>
            <a:blipFill>
              <a:blip r:embed="rId6"/>
              <a:stretch>
                <a:fillRect/>
              </a:stretch>
            </a:blipFill>
          </p:spPr>
          <p:txBody>
            <a:bodyPr/>
            <a:lstStyle/>
            <a:p>
              <a:endParaRPr lang="en-US"/>
            </a:p>
          </p:txBody>
        </p:sp>
        <p:sp>
          <p:nvSpPr>
            <p:cNvPr id="14" name="Freeform 14"/>
            <p:cNvSpPr/>
            <p:nvPr/>
          </p:nvSpPr>
          <p:spPr>
            <a:xfrm>
              <a:off x="0" y="12940504"/>
              <a:ext cx="9753600" cy="1463040"/>
            </a:xfrm>
            <a:custGeom>
              <a:avLst/>
              <a:gdLst/>
              <a:ahLst/>
              <a:cxnLst/>
              <a:rect l="l" t="t" r="r" b="b"/>
              <a:pathLst>
                <a:path w="9753600" h="1463040">
                  <a:moveTo>
                    <a:pt x="0" y="0"/>
                  </a:moveTo>
                  <a:lnTo>
                    <a:pt x="9753600" y="0"/>
                  </a:lnTo>
                  <a:lnTo>
                    <a:pt x="9753600" y="1463040"/>
                  </a:lnTo>
                  <a:lnTo>
                    <a:pt x="0" y="14630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15" name="Group 15"/>
          <p:cNvGrpSpPr/>
          <p:nvPr/>
        </p:nvGrpSpPr>
        <p:grpSpPr>
          <a:xfrm>
            <a:off x="449567" y="3251668"/>
            <a:ext cx="11944882" cy="6671021"/>
            <a:chOff x="0" y="0"/>
            <a:chExt cx="3289853" cy="1837329"/>
          </a:xfrm>
        </p:grpSpPr>
        <p:sp>
          <p:nvSpPr>
            <p:cNvPr id="16" name="Freeform 16"/>
            <p:cNvSpPr/>
            <p:nvPr/>
          </p:nvSpPr>
          <p:spPr>
            <a:xfrm>
              <a:off x="0" y="0"/>
              <a:ext cx="3289853" cy="1837329"/>
            </a:xfrm>
            <a:custGeom>
              <a:avLst/>
              <a:gdLst/>
              <a:ahLst/>
              <a:cxnLst/>
              <a:rect l="l" t="t" r="r" b="b"/>
              <a:pathLst>
                <a:path w="3289853" h="1837329">
                  <a:moveTo>
                    <a:pt x="33055" y="0"/>
                  </a:moveTo>
                  <a:lnTo>
                    <a:pt x="3256798" y="0"/>
                  </a:lnTo>
                  <a:cubicBezTo>
                    <a:pt x="3275054" y="0"/>
                    <a:pt x="3289853" y="14799"/>
                    <a:pt x="3289853" y="33055"/>
                  </a:cubicBezTo>
                  <a:lnTo>
                    <a:pt x="3289853" y="1804274"/>
                  </a:lnTo>
                  <a:cubicBezTo>
                    <a:pt x="3289853" y="1813041"/>
                    <a:pt x="3286370" y="1821449"/>
                    <a:pt x="3280171" y="1827648"/>
                  </a:cubicBezTo>
                  <a:cubicBezTo>
                    <a:pt x="3273973" y="1833847"/>
                    <a:pt x="3265565" y="1837329"/>
                    <a:pt x="3256798" y="1837329"/>
                  </a:cubicBezTo>
                  <a:lnTo>
                    <a:pt x="33055" y="1837329"/>
                  </a:lnTo>
                  <a:cubicBezTo>
                    <a:pt x="24288" y="1837329"/>
                    <a:pt x="15881" y="1833847"/>
                    <a:pt x="9682" y="1827648"/>
                  </a:cubicBezTo>
                  <a:cubicBezTo>
                    <a:pt x="3483" y="1821449"/>
                    <a:pt x="0" y="1813041"/>
                    <a:pt x="0" y="1804274"/>
                  </a:cubicBezTo>
                  <a:lnTo>
                    <a:pt x="0" y="33055"/>
                  </a:lnTo>
                  <a:cubicBezTo>
                    <a:pt x="0" y="24288"/>
                    <a:pt x="3483" y="15881"/>
                    <a:pt x="9682" y="9682"/>
                  </a:cubicBezTo>
                  <a:cubicBezTo>
                    <a:pt x="15881" y="3483"/>
                    <a:pt x="24288" y="0"/>
                    <a:pt x="33055" y="0"/>
                  </a:cubicBezTo>
                  <a:close/>
                </a:path>
              </a:pathLst>
            </a:custGeom>
            <a:solidFill>
              <a:srgbClr val="FFFDF5"/>
            </a:solidFill>
          </p:spPr>
          <p:txBody>
            <a:bodyPr/>
            <a:lstStyle/>
            <a:p>
              <a:endParaRPr lang="en-US"/>
            </a:p>
          </p:txBody>
        </p:sp>
        <p:sp>
          <p:nvSpPr>
            <p:cNvPr id="17" name="TextBox 17"/>
            <p:cNvSpPr txBox="1"/>
            <p:nvPr/>
          </p:nvSpPr>
          <p:spPr>
            <a:xfrm>
              <a:off x="0" y="0"/>
              <a:ext cx="3289853" cy="1837329"/>
            </a:xfrm>
            <a:prstGeom prst="rect">
              <a:avLst/>
            </a:prstGeom>
          </p:spPr>
          <p:txBody>
            <a:bodyPr lIns="50800" tIns="50800" rIns="50800" bIns="50800" rtlCol="0" anchor="ctr"/>
            <a:lstStyle/>
            <a:p>
              <a:pPr algn="ctr">
                <a:lnSpc>
                  <a:spcPts val="2310"/>
                </a:lnSpc>
              </a:pPr>
              <a:endParaRPr/>
            </a:p>
          </p:txBody>
        </p:sp>
      </p:grpSp>
      <p:sp>
        <p:nvSpPr>
          <p:cNvPr id="18" name="Freeform 18"/>
          <p:cNvSpPr/>
          <p:nvPr/>
        </p:nvSpPr>
        <p:spPr>
          <a:xfrm>
            <a:off x="0" y="3445359"/>
            <a:ext cx="1264909" cy="1264909"/>
          </a:xfrm>
          <a:custGeom>
            <a:avLst/>
            <a:gdLst/>
            <a:ahLst/>
            <a:cxnLst/>
            <a:rect l="l" t="t" r="r" b="b"/>
            <a:pathLst>
              <a:path w="1264909" h="1264909">
                <a:moveTo>
                  <a:pt x="0" y="0"/>
                </a:moveTo>
                <a:lnTo>
                  <a:pt x="1264909" y="0"/>
                </a:lnTo>
                <a:lnTo>
                  <a:pt x="1264909" y="1264909"/>
                </a:lnTo>
                <a:lnTo>
                  <a:pt x="0" y="12649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9" name="TextBox 19"/>
          <p:cNvSpPr txBox="1"/>
          <p:nvPr/>
        </p:nvSpPr>
        <p:spPr>
          <a:xfrm>
            <a:off x="2937891" y="435647"/>
            <a:ext cx="7954970" cy="1101800"/>
          </a:xfrm>
          <a:prstGeom prst="rect">
            <a:avLst/>
          </a:prstGeom>
        </p:spPr>
        <p:txBody>
          <a:bodyPr lIns="0" tIns="0" rIns="0" bIns="0" rtlCol="0" anchor="t">
            <a:spAutoFit/>
          </a:bodyPr>
          <a:lstStyle/>
          <a:p>
            <a:pPr algn="just">
              <a:lnSpc>
                <a:spcPts val="8933"/>
              </a:lnSpc>
            </a:pPr>
            <a:r>
              <a:rPr lang="en-US" sz="6381">
                <a:solidFill>
                  <a:srgbClr val="DB652B"/>
                </a:solidFill>
                <a:latin typeface="Roboto Condensed Bold"/>
              </a:rPr>
              <a:t>NHÂN VẬT VŨ NƯƠNG</a:t>
            </a:r>
          </a:p>
        </p:txBody>
      </p:sp>
      <p:sp>
        <p:nvSpPr>
          <p:cNvPr id="20" name="TextBox 20"/>
          <p:cNvSpPr txBox="1"/>
          <p:nvPr/>
        </p:nvSpPr>
        <p:spPr>
          <a:xfrm>
            <a:off x="746547" y="3558226"/>
            <a:ext cx="11336097" cy="2720340"/>
          </a:xfrm>
          <a:prstGeom prst="rect">
            <a:avLst/>
          </a:prstGeom>
        </p:spPr>
        <p:txBody>
          <a:bodyPr lIns="0" tIns="0" rIns="0" bIns="0" rtlCol="0" anchor="t">
            <a:spAutoFit/>
          </a:bodyPr>
          <a:lstStyle/>
          <a:p>
            <a:pPr marL="842013" lvl="1" indent="-421007" algn="just">
              <a:lnSpc>
                <a:spcPts val="5460"/>
              </a:lnSpc>
              <a:buFont typeface="Arial"/>
              <a:buChar char="•"/>
            </a:pPr>
            <a:r>
              <a:rPr lang="en-US" sz="3900">
                <a:solidFill>
                  <a:srgbClr val="422C06"/>
                </a:solidFill>
                <a:latin typeface="Roboto Condensed"/>
              </a:rPr>
              <a:t>Nguyên nhân cơ bản nhất là tính đa nghi, ghen tuông của Trương Sinh. Tính đa nghi, ghen tuông hồ đồ, mù quáng của chàng đã đẩy Vũ Nương vào thế cùng đường, không còn cách nào khác ngoài việc tự vẫn</a:t>
            </a:r>
          </a:p>
        </p:txBody>
      </p:sp>
      <p:sp>
        <p:nvSpPr>
          <p:cNvPr id="21" name="TextBox 21"/>
          <p:cNvSpPr txBox="1"/>
          <p:nvPr/>
        </p:nvSpPr>
        <p:spPr>
          <a:xfrm>
            <a:off x="746547" y="6998020"/>
            <a:ext cx="11336097" cy="2034540"/>
          </a:xfrm>
          <a:prstGeom prst="rect">
            <a:avLst/>
          </a:prstGeom>
        </p:spPr>
        <p:txBody>
          <a:bodyPr lIns="0" tIns="0" rIns="0" bIns="0" rtlCol="0" anchor="t">
            <a:spAutoFit/>
          </a:bodyPr>
          <a:lstStyle/>
          <a:p>
            <a:pPr marL="842013" lvl="1" indent="-421007" algn="just">
              <a:lnSpc>
                <a:spcPts val="5460"/>
              </a:lnSpc>
              <a:buFont typeface="Arial"/>
              <a:buChar char="•"/>
            </a:pPr>
            <a:r>
              <a:rPr lang="en-US" sz="3900" dirty="0" err="1">
                <a:solidFill>
                  <a:srgbClr val="422C06"/>
                </a:solidFill>
                <a:latin typeface="Roboto Condensed"/>
              </a:rPr>
              <a:t>Lời</a:t>
            </a:r>
            <a:r>
              <a:rPr lang="en-US" sz="3900" dirty="0">
                <a:solidFill>
                  <a:srgbClr val="422C06"/>
                </a:solidFill>
                <a:latin typeface="Roboto Condensed"/>
              </a:rPr>
              <a:t> </a:t>
            </a:r>
            <a:r>
              <a:rPr lang="en-US" sz="3900" dirty="0" err="1">
                <a:solidFill>
                  <a:srgbClr val="422C06"/>
                </a:solidFill>
                <a:latin typeface="Roboto Condensed"/>
              </a:rPr>
              <a:t>người</a:t>
            </a:r>
            <a:r>
              <a:rPr lang="en-US" sz="3900" dirty="0">
                <a:solidFill>
                  <a:srgbClr val="422C06"/>
                </a:solidFill>
                <a:latin typeface="Roboto Condensed"/>
              </a:rPr>
              <a:t> </a:t>
            </a:r>
            <a:r>
              <a:rPr lang="en-US" sz="3900" dirty="0" err="1">
                <a:solidFill>
                  <a:srgbClr val="422C06"/>
                </a:solidFill>
                <a:latin typeface="Roboto Condensed"/>
              </a:rPr>
              <a:t>kể</a:t>
            </a:r>
            <a:r>
              <a:rPr lang="en-US" sz="3900" dirty="0">
                <a:solidFill>
                  <a:srgbClr val="422C06"/>
                </a:solidFill>
                <a:latin typeface="Roboto Condensed"/>
              </a:rPr>
              <a:t> </a:t>
            </a:r>
            <a:r>
              <a:rPr lang="en-US" sz="3900" dirty="0" err="1">
                <a:solidFill>
                  <a:srgbClr val="422C06"/>
                </a:solidFill>
                <a:latin typeface="Roboto Condensed"/>
              </a:rPr>
              <a:t>chuyện</a:t>
            </a:r>
            <a:r>
              <a:rPr lang="en-US" sz="3900" dirty="0">
                <a:solidFill>
                  <a:srgbClr val="422C06"/>
                </a:solidFill>
                <a:latin typeface="Roboto Condensed"/>
              </a:rPr>
              <a:t> </a:t>
            </a:r>
            <a:r>
              <a:rPr lang="en-US" sz="3900" dirty="0" err="1">
                <a:solidFill>
                  <a:srgbClr val="422C06"/>
                </a:solidFill>
                <a:latin typeface="Roboto Condensed"/>
              </a:rPr>
              <a:t>bộc</a:t>
            </a:r>
            <a:r>
              <a:rPr lang="en-US" sz="3900" dirty="0">
                <a:solidFill>
                  <a:srgbClr val="422C06"/>
                </a:solidFill>
                <a:latin typeface="Roboto Condensed"/>
              </a:rPr>
              <a:t> </a:t>
            </a:r>
            <a:r>
              <a:rPr lang="en-US" sz="3900" dirty="0" err="1">
                <a:solidFill>
                  <a:srgbClr val="422C06"/>
                </a:solidFill>
                <a:latin typeface="Roboto Condensed"/>
              </a:rPr>
              <a:t>lộ</a:t>
            </a:r>
            <a:r>
              <a:rPr lang="en-US" sz="3900" dirty="0">
                <a:solidFill>
                  <a:srgbClr val="422C06"/>
                </a:solidFill>
                <a:latin typeface="Roboto Condensed"/>
              </a:rPr>
              <a:t> </a:t>
            </a:r>
            <a:r>
              <a:rPr lang="en-US" sz="3900" dirty="0" err="1">
                <a:solidFill>
                  <a:srgbClr val="422C06"/>
                </a:solidFill>
                <a:latin typeface="Roboto Condensed"/>
              </a:rPr>
              <a:t>niềm</a:t>
            </a:r>
            <a:r>
              <a:rPr lang="en-US" sz="3900" dirty="0">
                <a:solidFill>
                  <a:srgbClr val="422C06"/>
                </a:solidFill>
                <a:latin typeface="Roboto Condensed"/>
              </a:rPr>
              <a:t> </a:t>
            </a:r>
            <a:r>
              <a:rPr lang="en-US" sz="3900" dirty="0" err="1">
                <a:solidFill>
                  <a:srgbClr val="422C06"/>
                </a:solidFill>
                <a:latin typeface="Roboto Condensed"/>
              </a:rPr>
              <a:t>cảm</a:t>
            </a:r>
            <a:r>
              <a:rPr lang="en-US" sz="3900" dirty="0">
                <a:solidFill>
                  <a:srgbClr val="422C06"/>
                </a:solidFill>
                <a:latin typeface="Roboto Condensed"/>
              </a:rPr>
              <a:t> </a:t>
            </a:r>
            <a:r>
              <a:rPr lang="en-US" sz="3900" dirty="0" err="1">
                <a:solidFill>
                  <a:srgbClr val="422C06"/>
                </a:solidFill>
                <a:latin typeface="Roboto Condensed"/>
              </a:rPr>
              <a:t>thông</a:t>
            </a:r>
            <a:r>
              <a:rPr lang="en-US" sz="3900" dirty="0">
                <a:solidFill>
                  <a:srgbClr val="422C06"/>
                </a:solidFill>
                <a:latin typeface="Roboto Condensed"/>
              </a:rPr>
              <a:t>, </a:t>
            </a:r>
            <a:r>
              <a:rPr lang="en-US" sz="3900" dirty="0" err="1">
                <a:solidFill>
                  <a:srgbClr val="422C06"/>
                </a:solidFill>
                <a:latin typeface="Roboto Condensed"/>
              </a:rPr>
              <a:t>thương</a:t>
            </a:r>
            <a:r>
              <a:rPr lang="en-US" sz="3900" dirty="0">
                <a:solidFill>
                  <a:srgbClr val="422C06"/>
                </a:solidFill>
                <a:latin typeface="Roboto Condensed"/>
              </a:rPr>
              <a:t> </a:t>
            </a:r>
            <a:r>
              <a:rPr lang="en-US" sz="3900" dirty="0" err="1">
                <a:solidFill>
                  <a:srgbClr val="422C06"/>
                </a:solidFill>
                <a:latin typeface="Roboto Condensed"/>
              </a:rPr>
              <a:t>xót</a:t>
            </a:r>
            <a:r>
              <a:rPr lang="en-US" sz="3900" dirty="0">
                <a:solidFill>
                  <a:srgbClr val="422C06"/>
                </a:solidFill>
                <a:latin typeface="Roboto Condensed"/>
              </a:rPr>
              <a:t> </a:t>
            </a:r>
            <a:r>
              <a:rPr lang="en-US" sz="3900" dirty="0" err="1">
                <a:solidFill>
                  <a:srgbClr val="422C06"/>
                </a:solidFill>
                <a:latin typeface="Roboto Condensed"/>
              </a:rPr>
              <a:t>cho</a:t>
            </a:r>
            <a:r>
              <a:rPr lang="en-US" sz="3900" dirty="0">
                <a:solidFill>
                  <a:srgbClr val="422C06"/>
                </a:solidFill>
                <a:latin typeface="Roboto Condensed"/>
              </a:rPr>
              <a:t> Vũ </a:t>
            </a:r>
            <a:r>
              <a:rPr lang="en-US" sz="3900" dirty="0" err="1">
                <a:solidFill>
                  <a:srgbClr val="422C06"/>
                </a:solidFill>
                <a:latin typeface="Roboto Condensed"/>
              </a:rPr>
              <a:t>Nương</a:t>
            </a:r>
            <a:r>
              <a:rPr lang="en-US" sz="3900" dirty="0">
                <a:solidFill>
                  <a:srgbClr val="422C06"/>
                </a:solidFill>
                <a:latin typeface="Roboto Condensed"/>
              </a:rPr>
              <a:t> </a:t>
            </a:r>
            <a:r>
              <a:rPr lang="en-US" sz="3900" dirty="0" err="1">
                <a:solidFill>
                  <a:srgbClr val="422C06"/>
                </a:solidFill>
                <a:latin typeface="Roboto Condensed"/>
              </a:rPr>
              <a:t>cũng</a:t>
            </a:r>
            <a:r>
              <a:rPr lang="en-US" sz="3900" dirty="0">
                <a:solidFill>
                  <a:srgbClr val="422C06"/>
                </a:solidFill>
                <a:latin typeface="Roboto Condensed"/>
              </a:rPr>
              <a:t> </a:t>
            </a:r>
            <a:r>
              <a:rPr lang="en-US" sz="3900" dirty="0" err="1">
                <a:solidFill>
                  <a:srgbClr val="422C06"/>
                </a:solidFill>
                <a:latin typeface="Roboto Condensed"/>
              </a:rPr>
              <a:t>như</a:t>
            </a:r>
            <a:r>
              <a:rPr lang="en-US" sz="3900" dirty="0">
                <a:solidFill>
                  <a:srgbClr val="422C06"/>
                </a:solidFill>
                <a:latin typeface="Roboto Condensed"/>
              </a:rPr>
              <a:t> </a:t>
            </a:r>
            <a:r>
              <a:rPr lang="en-US" sz="3900" dirty="0" err="1">
                <a:solidFill>
                  <a:srgbClr val="422C06"/>
                </a:solidFill>
                <a:latin typeface="Roboto Condensed"/>
              </a:rPr>
              <a:t>thân</a:t>
            </a:r>
            <a:r>
              <a:rPr lang="en-US" sz="3900" dirty="0">
                <a:solidFill>
                  <a:srgbClr val="422C06"/>
                </a:solidFill>
                <a:latin typeface="Roboto Condensed"/>
              </a:rPr>
              <a:t> </a:t>
            </a:r>
            <a:r>
              <a:rPr lang="en-US" sz="3900" dirty="0" err="1">
                <a:solidFill>
                  <a:srgbClr val="422C06"/>
                </a:solidFill>
                <a:latin typeface="Roboto Condensed"/>
              </a:rPr>
              <a:t>phận</a:t>
            </a:r>
            <a:r>
              <a:rPr lang="en-US" sz="3900" dirty="0">
                <a:solidFill>
                  <a:srgbClr val="422C06"/>
                </a:solidFill>
                <a:latin typeface="Roboto Condensed"/>
              </a:rPr>
              <a:t> </a:t>
            </a:r>
            <a:r>
              <a:rPr lang="en-US" sz="3900" dirty="0" err="1">
                <a:solidFill>
                  <a:srgbClr val="422C06"/>
                </a:solidFill>
                <a:latin typeface="Roboto Condensed"/>
              </a:rPr>
              <a:t>người</a:t>
            </a:r>
            <a:r>
              <a:rPr lang="en-US" sz="3900" dirty="0">
                <a:solidFill>
                  <a:srgbClr val="422C06"/>
                </a:solidFill>
                <a:latin typeface="Roboto Condensed"/>
              </a:rPr>
              <a:t> </a:t>
            </a:r>
            <a:r>
              <a:rPr lang="en-US" sz="3900" dirty="0" err="1">
                <a:solidFill>
                  <a:srgbClr val="422C06"/>
                </a:solidFill>
                <a:latin typeface="Roboto Condensed"/>
              </a:rPr>
              <a:t>phụ</a:t>
            </a:r>
            <a:r>
              <a:rPr lang="en-US" sz="3900" dirty="0">
                <a:solidFill>
                  <a:srgbClr val="422C06"/>
                </a:solidFill>
                <a:latin typeface="Roboto Condensed"/>
              </a:rPr>
              <a:t> </a:t>
            </a:r>
            <a:r>
              <a:rPr lang="en-US" sz="3900" dirty="0" err="1">
                <a:solidFill>
                  <a:srgbClr val="422C06"/>
                </a:solidFill>
                <a:latin typeface="Roboto Condensed"/>
              </a:rPr>
              <a:t>nữ</a:t>
            </a:r>
            <a:r>
              <a:rPr lang="en-US" sz="3900" dirty="0">
                <a:solidFill>
                  <a:srgbClr val="422C06"/>
                </a:solidFill>
                <a:latin typeface="Roboto Condensed"/>
              </a:rPr>
              <a:t> </a:t>
            </a:r>
            <a:r>
              <a:rPr lang="en-US" sz="3900" dirty="0" err="1">
                <a:solidFill>
                  <a:srgbClr val="422C06"/>
                </a:solidFill>
                <a:latin typeface="Roboto Condensed"/>
              </a:rPr>
              <a:t>trong</a:t>
            </a:r>
            <a:r>
              <a:rPr lang="en-US" sz="3900" dirty="0">
                <a:solidFill>
                  <a:srgbClr val="422C06"/>
                </a:solidFill>
                <a:latin typeface="Roboto Condensed"/>
              </a:rPr>
              <a:t> </a:t>
            </a:r>
            <a:r>
              <a:rPr lang="en-US" sz="3900" dirty="0" err="1">
                <a:solidFill>
                  <a:srgbClr val="422C06"/>
                </a:solidFill>
                <a:latin typeface="Roboto Condensed"/>
              </a:rPr>
              <a:t>xã</a:t>
            </a:r>
            <a:r>
              <a:rPr lang="en-US" sz="3900" dirty="0">
                <a:solidFill>
                  <a:srgbClr val="422C06"/>
                </a:solidFill>
                <a:latin typeface="Roboto Condensed"/>
              </a:rPr>
              <a:t> </a:t>
            </a:r>
            <a:r>
              <a:rPr lang="en-US" sz="3900" dirty="0" err="1">
                <a:solidFill>
                  <a:srgbClr val="422C06"/>
                </a:solidFill>
                <a:latin typeface="Roboto Condensed"/>
              </a:rPr>
              <a:t>hội</a:t>
            </a:r>
            <a:r>
              <a:rPr lang="en-US" sz="3900" dirty="0">
                <a:solidFill>
                  <a:srgbClr val="422C06"/>
                </a:solidFill>
                <a:latin typeface="Roboto Condensed"/>
              </a:rPr>
              <a:t> </a:t>
            </a:r>
            <a:r>
              <a:rPr lang="en-US" sz="3900" dirty="0" err="1">
                <a:solidFill>
                  <a:srgbClr val="422C06"/>
                </a:solidFill>
                <a:latin typeface="Roboto Condensed"/>
              </a:rPr>
              <a:t>lúc</a:t>
            </a:r>
            <a:r>
              <a:rPr lang="en-US" sz="3900" dirty="0">
                <a:solidFill>
                  <a:srgbClr val="422C06"/>
                </a:solidFill>
                <a:latin typeface="Roboto Condensed"/>
              </a:rPr>
              <a:t> </a:t>
            </a:r>
            <a:r>
              <a:rPr lang="en-US" sz="3900" dirty="0" err="1">
                <a:solidFill>
                  <a:srgbClr val="422C06"/>
                </a:solidFill>
                <a:latin typeface="Roboto Condensed"/>
              </a:rPr>
              <a:t>bấy</a:t>
            </a:r>
            <a:r>
              <a:rPr lang="en-US" sz="3900" dirty="0">
                <a:solidFill>
                  <a:srgbClr val="422C06"/>
                </a:solidFill>
                <a:latin typeface="Roboto Condensed"/>
              </a:rPr>
              <a:t> </a:t>
            </a:r>
            <a:r>
              <a:rPr lang="en-US" sz="3900" dirty="0" err="1">
                <a:solidFill>
                  <a:srgbClr val="422C06"/>
                </a:solidFill>
                <a:latin typeface="Roboto Condensed"/>
              </a:rPr>
              <a:t>giờ</a:t>
            </a:r>
            <a:endParaRPr lang="en-US" sz="3900" dirty="0">
              <a:solidFill>
                <a:srgbClr val="422C06"/>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P spid="21"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200" b="-4200"/>
            </a:stretch>
          </a:blipFill>
        </p:spPr>
        <p:txBody>
          <a:bodyPr/>
          <a:lstStyle/>
          <a:p>
            <a:endParaRPr lang="en-US"/>
          </a:p>
        </p:txBody>
      </p:sp>
      <p:grpSp>
        <p:nvGrpSpPr>
          <p:cNvPr id="3" name="Group 3"/>
          <p:cNvGrpSpPr/>
          <p:nvPr/>
        </p:nvGrpSpPr>
        <p:grpSpPr>
          <a:xfrm>
            <a:off x="-2287847" y="-1924542"/>
            <a:ext cx="11965653" cy="12662951"/>
            <a:chOff x="0" y="0"/>
            <a:chExt cx="849927" cy="899456"/>
          </a:xfrm>
        </p:grpSpPr>
        <p:sp>
          <p:nvSpPr>
            <p:cNvPr id="4" name="Freeform 4"/>
            <p:cNvSpPr/>
            <p:nvPr/>
          </p:nvSpPr>
          <p:spPr>
            <a:xfrm>
              <a:off x="0" y="0"/>
              <a:ext cx="849927" cy="899456"/>
            </a:xfrm>
            <a:custGeom>
              <a:avLst/>
              <a:gdLst/>
              <a:ahLst/>
              <a:cxnLst/>
              <a:rect l="l" t="t" r="r" b="b"/>
              <a:pathLst>
                <a:path w="849927" h="899456">
                  <a:moveTo>
                    <a:pt x="424963" y="0"/>
                  </a:moveTo>
                  <a:cubicBezTo>
                    <a:pt x="190263" y="0"/>
                    <a:pt x="0" y="201350"/>
                    <a:pt x="0" y="449728"/>
                  </a:cubicBezTo>
                  <a:cubicBezTo>
                    <a:pt x="0" y="698106"/>
                    <a:pt x="190263" y="899456"/>
                    <a:pt x="424963" y="899456"/>
                  </a:cubicBezTo>
                  <a:cubicBezTo>
                    <a:pt x="659664" y="899456"/>
                    <a:pt x="849927" y="698106"/>
                    <a:pt x="849927" y="449728"/>
                  </a:cubicBezTo>
                  <a:cubicBezTo>
                    <a:pt x="849927" y="201350"/>
                    <a:pt x="659664" y="0"/>
                    <a:pt x="424963" y="0"/>
                  </a:cubicBezTo>
                  <a:close/>
                </a:path>
              </a:pathLst>
            </a:custGeom>
            <a:solidFill>
              <a:srgbClr val="FFFFFF"/>
            </a:solidFill>
          </p:spPr>
          <p:txBody>
            <a:bodyPr/>
            <a:lstStyle/>
            <a:p>
              <a:endParaRPr lang="en-US"/>
            </a:p>
          </p:txBody>
        </p:sp>
        <p:sp>
          <p:nvSpPr>
            <p:cNvPr id="5" name="TextBox 5"/>
            <p:cNvSpPr txBox="1"/>
            <p:nvPr/>
          </p:nvSpPr>
          <p:spPr>
            <a:xfrm>
              <a:off x="79681" y="84324"/>
              <a:ext cx="690565" cy="730808"/>
            </a:xfrm>
            <a:prstGeom prst="rect">
              <a:avLst/>
            </a:prstGeom>
          </p:spPr>
          <p:txBody>
            <a:bodyPr lIns="50800" tIns="50800" rIns="50800" bIns="50800" rtlCol="0" anchor="ctr"/>
            <a:lstStyle/>
            <a:p>
              <a:pPr algn="ctr">
                <a:lnSpc>
                  <a:spcPts val="2066"/>
                </a:lnSpc>
              </a:pPr>
              <a:endParaRPr/>
            </a:p>
          </p:txBody>
        </p:sp>
      </p:grpSp>
      <p:sp>
        <p:nvSpPr>
          <p:cNvPr id="6" name="TextBox 6"/>
          <p:cNvSpPr txBox="1"/>
          <p:nvPr/>
        </p:nvSpPr>
        <p:spPr>
          <a:xfrm>
            <a:off x="406190" y="83471"/>
            <a:ext cx="8328564" cy="9920032"/>
          </a:xfrm>
          <a:prstGeom prst="rect">
            <a:avLst/>
          </a:prstGeom>
        </p:spPr>
        <p:txBody>
          <a:bodyPr lIns="0" tIns="0" rIns="0" bIns="0" rtlCol="0" anchor="t">
            <a:spAutoFit/>
          </a:bodyPr>
          <a:lstStyle/>
          <a:p>
            <a:pPr algn="just">
              <a:lnSpc>
                <a:spcPts val="7101"/>
              </a:lnSpc>
            </a:pPr>
            <a:r>
              <a:rPr lang="en-US" sz="5072">
                <a:solidFill>
                  <a:srgbClr val="7A6088"/>
                </a:solidFill>
                <a:latin typeface="#9Slide05 Braxton Regular"/>
              </a:rPr>
              <a:t>Vũ Nương mang đầy đủ nét phẩm chất đáng quý của người phụ nữ Việt Nam: Đáng trân trọng, thương yêu. Thế nhưng, cuộc đời của nàng lại thật mong manh như bao người phụ nữ khác: Đau đớn thay phận đàn bà / Lời rằng bạc mệnh cũng là lời chung. Qua đó cũng là lời tố cáo xã hội phong kiến và thể hiện niềm thương cảm </a:t>
            </a:r>
          </a:p>
          <a:p>
            <a:pPr algn="just">
              <a:lnSpc>
                <a:spcPts val="7101"/>
              </a:lnSpc>
            </a:pPr>
            <a:r>
              <a:rPr lang="en-US" sz="5072">
                <a:solidFill>
                  <a:srgbClr val="7A6088"/>
                </a:solidFill>
                <a:latin typeface="#9Slide05 Braxton Regular"/>
              </a:rPr>
              <a:t>với người phụ nữ trong xã hội </a:t>
            </a:r>
          </a:p>
          <a:p>
            <a:pPr algn="just">
              <a:lnSpc>
                <a:spcPts val="7101"/>
              </a:lnSpc>
            </a:pPr>
            <a:r>
              <a:rPr lang="en-US" sz="5072">
                <a:solidFill>
                  <a:srgbClr val="7A6088"/>
                </a:solidFill>
                <a:latin typeface="#9Slide05 Braxton Regular"/>
              </a:rPr>
              <a:t>phong kiến.</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628065" y="3104343"/>
            <a:ext cx="15949785" cy="7546710"/>
          </a:xfrm>
          <a:custGeom>
            <a:avLst/>
            <a:gdLst/>
            <a:ahLst/>
            <a:cxnLst/>
            <a:rect l="l" t="t" r="r" b="b"/>
            <a:pathLst>
              <a:path w="15949785" h="7546710">
                <a:moveTo>
                  <a:pt x="0" y="0"/>
                </a:moveTo>
                <a:lnTo>
                  <a:pt x="15949785" y="0"/>
                </a:lnTo>
                <a:lnTo>
                  <a:pt x="15949785" y="7546710"/>
                </a:lnTo>
                <a:lnTo>
                  <a:pt x="0" y="7546710"/>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1477879" y="2057400"/>
            <a:ext cx="9389983" cy="6045217"/>
            <a:chOff x="0" y="0"/>
            <a:chExt cx="2586184" cy="1664971"/>
          </a:xfrm>
        </p:grpSpPr>
        <p:sp>
          <p:nvSpPr>
            <p:cNvPr id="5" name="Freeform 5"/>
            <p:cNvSpPr/>
            <p:nvPr/>
          </p:nvSpPr>
          <p:spPr>
            <a:xfrm>
              <a:off x="0" y="0"/>
              <a:ext cx="2586184" cy="1664970"/>
            </a:xfrm>
            <a:custGeom>
              <a:avLst/>
              <a:gdLst/>
              <a:ahLst/>
              <a:cxnLst/>
              <a:rect l="l" t="t" r="r" b="b"/>
              <a:pathLst>
                <a:path w="2586184" h="1664970">
                  <a:moveTo>
                    <a:pt x="42049" y="0"/>
                  </a:moveTo>
                  <a:lnTo>
                    <a:pt x="2544135" y="0"/>
                  </a:lnTo>
                  <a:cubicBezTo>
                    <a:pt x="2567358" y="0"/>
                    <a:pt x="2586184" y="18826"/>
                    <a:pt x="2586184" y="42049"/>
                  </a:cubicBezTo>
                  <a:lnTo>
                    <a:pt x="2586184" y="1622922"/>
                  </a:lnTo>
                  <a:cubicBezTo>
                    <a:pt x="2586184" y="1646144"/>
                    <a:pt x="2567358" y="1664970"/>
                    <a:pt x="2544135" y="1664970"/>
                  </a:cubicBezTo>
                  <a:lnTo>
                    <a:pt x="42049" y="1664970"/>
                  </a:lnTo>
                  <a:cubicBezTo>
                    <a:pt x="18826" y="1664970"/>
                    <a:pt x="0" y="1646144"/>
                    <a:pt x="0" y="1622922"/>
                  </a:cubicBezTo>
                  <a:lnTo>
                    <a:pt x="0" y="42049"/>
                  </a:lnTo>
                  <a:cubicBezTo>
                    <a:pt x="0" y="18826"/>
                    <a:pt x="18826" y="0"/>
                    <a:pt x="42049" y="0"/>
                  </a:cubicBezTo>
                  <a:close/>
                </a:path>
              </a:pathLst>
            </a:custGeom>
            <a:solidFill>
              <a:srgbClr val="FFFDF5"/>
            </a:solidFill>
          </p:spPr>
          <p:txBody>
            <a:bodyPr/>
            <a:lstStyle/>
            <a:p>
              <a:endParaRPr lang="en-US"/>
            </a:p>
          </p:txBody>
        </p:sp>
        <p:sp>
          <p:nvSpPr>
            <p:cNvPr id="6" name="TextBox 6"/>
            <p:cNvSpPr txBox="1"/>
            <p:nvPr/>
          </p:nvSpPr>
          <p:spPr>
            <a:xfrm>
              <a:off x="0" y="0"/>
              <a:ext cx="2586184" cy="1664971"/>
            </a:xfrm>
            <a:prstGeom prst="rect">
              <a:avLst/>
            </a:prstGeom>
          </p:spPr>
          <p:txBody>
            <a:bodyPr lIns="50800" tIns="50800" rIns="50800" bIns="50800" rtlCol="0" anchor="ctr"/>
            <a:lstStyle/>
            <a:p>
              <a:pPr algn="ctr">
                <a:lnSpc>
                  <a:spcPts val="3286"/>
                </a:lnSpc>
              </a:pPr>
              <a:endParaRPr/>
            </a:p>
          </p:txBody>
        </p:sp>
      </p:grpSp>
      <p:sp>
        <p:nvSpPr>
          <p:cNvPr id="7" name="Freeform 7"/>
          <p:cNvSpPr/>
          <p:nvPr/>
        </p:nvSpPr>
        <p:spPr>
          <a:xfrm>
            <a:off x="11183866" y="-2320765"/>
            <a:ext cx="6972114" cy="12386628"/>
          </a:xfrm>
          <a:custGeom>
            <a:avLst/>
            <a:gdLst/>
            <a:ahLst/>
            <a:cxnLst/>
            <a:rect l="l" t="t" r="r" b="b"/>
            <a:pathLst>
              <a:path w="6972114" h="12386628">
                <a:moveTo>
                  <a:pt x="0" y="0"/>
                </a:moveTo>
                <a:lnTo>
                  <a:pt x="6972114" y="0"/>
                </a:lnTo>
                <a:lnTo>
                  <a:pt x="6972114" y="12386628"/>
                </a:lnTo>
                <a:lnTo>
                  <a:pt x="0" y="12386628"/>
                </a:lnTo>
                <a:lnTo>
                  <a:pt x="0" y="0"/>
                </a:lnTo>
                <a:close/>
              </a:path>
            </a:pathLst>
          </a:custGeom>
          <a:blipFill>
            <a:blip r:embed="rId4"/>
            <a:stretch>
              <a:fillRect/>
            </a:stretch>
          </a:blipFill>
        </p:spPr>
        <p:txBody>
          <a:bodyPr/>
          <a:lstStyle/>
          <a:p>
            <a:endParaRPr lang="en-US"/>
          </a:p>
        </p:txBody>
      </p:sp>
      <p:sp>
        <p:nvSpPr>
          <p:cNvPr id="8" name="Freeform 8"/>
          <p:cNvSpPr/>
          <p:nvPr/>
        </p:nvSpPr>
        <p:spPr>
          <a:xfrm>
            <a:off x="13733907" y="7731680"/>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5"/>
            <a:stretch>
              <a:fillRect/>
            </a:stretch>
          </a:blipFill>
        </p:spPr>
        <p:txBody>
          <a:bodyPr/>
          <a:lstStyle/>
          <a:p>
            <a:endParaRPr lang="en-US"/>
          </a:p>
        </p:txBody>
      </p:sp>
      <p:sp>
        <p:nvSpPr>
          <p:cNvPr id="9" name="Freeform 9"/>
          <p:cNvSpPr/>
          <p:nvPr/>
        </p:nvSpPr>
        <p:spPr>
          <a:xfrm>
            <a:off x="12166045" y="7758342"/>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5"/>
            <a:stretch>
              <a:fillRect/>
            </a:stretch>
          </a:blipFill>
        </p:spPr>
        <p:txBody>
          <a:bodyPr/>
          <a:lstStyle/>
          <a:p>
            <a:endParaRPr lang="en-US"/>
          </a:p>
        </p:txBody>
      </p:sp>
      <p:sp>
        <p:nvSpPr>
          <p:cNvPr id="10" name="Freeform 10"/>
          <p:cNvSpPr/>
          <p:nvPr/>
        </p:nvSpPr>
        <p:spPr>
          <a:xfrm>
            <a:off x="13041789" y="6300928"/>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5"/>
            <a:stretch>
              <a:fillRect/>
            </a:stretch>
          </a:blipFill>
        </p:spPr>
        <p:txBody>
          <a:bodyPr/>
          <a:lstStyle/>
          <a:p>
            <a:endParaRPr lang="en-US"/>
          </a:p>
        </p:txBody>
      </p:sp>
      <p:sp>
        <p:nvSpPr>
          <p:cNvPr id="11" name="Freeform 11"/>
          <p:cNvSpPr/>
          <p:nvPr/>
        </p:nvSpPr>
        <p:spPr>
          <a:xfrm>
            <a:off x="17913039" y="5986692"/>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5"/>
            <a:stretch>
              <a:fillRect/>
            </a:stretch>
          </a:blipFill>
        </p:spPr>
        <p:txBody>
          <a:bodyPr/>
          <a:lstStyle/>
          <a:p>
            <a:endParaRPr lang="en-US"/>
          </a:p>
        </p:txBody>
      </p:sp>
      <p:sp>
        <p:nvSpPr>
          <p:cNvPr id="12" name="Freeform 12"/>
          <p:cNvSpPr/>
          <p:nvPr/>
        </p:nvSpPr>
        <p:spPr>
          <a:xfrm>
            <a:off x="13806664" y="5642417"/>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5"/>
            <a:stretch>
              <a:fillRect/>
            </a:stretch>
          </a:blipFill>
        </p:spPr>
        <p:txBody>
          <a:bodyPr/>
          <a:lstStyle/>
          <a:p>
            <a:endParaRPr lang="en-US"/>
          </a:p>
        </p:txBody>
      </p:sp>
      <p:sp>
        <p:nvSpPr>
          <p:cNvPr id="13" name="Freeform 13"/>
          <p:cNvSpPr/>
          <p:nvPr/>
        </p:nvSpPr>
        <p:spPr>
          <a:xfrm>
            <a:off x="217180" y="0"/>
            <a:ext cx="2057400" cy="4114800"/>
          </a:xfrm>
          <a:custGeom>
            <a:avLst/>
            <a:gdLst/>
            <a:ahLst/>
            <a:cxnLst/>
            <a:rect l="l" t="t" r="r" b="b"/>
            <a:pathLst>
              <a:path w="2057400" h="4114800">
                <a:moveTo>
                  <a:pt x="0" y="0"/>
                </a:moveTo>
                <a:lnTo>
                  <a:pt x="2057400" y="0"/>
                </a:lnTo>
                <a:lnTo>
                  <a:pt x="20574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TextBox 14"/>
          <p:cNvSpPr txBox="1"/>
          <p:nvPr/>
        </p:nvSpPr>
        <p:spPr>
          <a:xfrm>
            <a:off x="2041814" y="2334822"/>
            <a:ext cx="8262113" cy="6082030"/>
          </a:xfrm>
          <a:prstGeom prst="rect">
            <a:avLst/>
          </a:prstGeom>
        </p:spPr>
        <p:txBody>
          <a:bodyPr lIns="0" tIns="0" rIns="0" bIns="0" rtlCol="0" anchor="t">
            <a:spAutoFit/>
          </a:bodyPr>
          <a:lstStyle/>
          <a:p>
            <a:pPr algn="just">
              <a:lnSpc>
                <a:spcPts val="6019"/>
              </a:lnSpc>
            </a:pPr>
            <a:r>
              <a:rPr lang="en-US" sz="4299">
                <a:solidFill>
                  <a:srgbClr val="422C06"/>
                </a:solidFill>
                <a:latin typeface="Roboto Condensed"/>
              </a:rPr>
              <a:t>Trước khi gieo mình xuống sông, Vũ Nương đã dùng hết lời lẽ của mình mong chàng Trương hiểu. Hãy phân tích lời thoại của Vũ Nương khi đó để làm rõ nỗi đau của nàng, từ đó rút ra nhận xét về đặc điểm của ngôn ngữ nhân vật trong truyện truyền kì.</a:t>
            </a:r>
          </a:p>
          <a:p>
            <a:pPr algn="just">
              <a:lnSpc>
                <a:spcPts val="6019"/>
              </a:lnSpc>
            </a:pPr>
            <a:endParaRPr lang="en-US" sz="4299">
              <a:solidFill>
                <a:srgbClr val="422C06"/>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628065" y="3104343"/>
            <a:ext cx="15949785" cy="7546710"/>
          </a:xfrm>
          <a:custGeom>
            <a:avLst/>
            <a:gdLst/>
            <a:ahLst/>
            <a:cxnLst/>
            <a:rect l="l" t="t" r="r" b="b"/>
            <a:pathLst>
              <a:path w="15949785" h="7546710">
                <a:moveTo>
                  <a:pt x="0" y="0"/>
                </a:moveTo>
                <a:lnTo>
                  <a:pt x="15949785" y="0"/>
                </a:lnTo>
                <a:lnTo>
                  <a:pt x="15949785" y="7546710"/>
                </a:lnTo>
                <a:lnTo>
                  <a:pt x="0" y="7546710"/>
                </a:lnTo>
                <a:lnTo>
                  <a:pt x="0" y="0"/>
                </a:lnTo>
                <a:close/>
              </a:path>
            </a:pathLst>
          </a:custGeom>
          <a:blipFill>
            <a:blip r:embed="rId3"/>
            <a:stretch>
              <a:fillRect/>
            </a:stretch>
          </a:blipFill>
        </p:spPr>
        <p:txBody>
          <a:bodyPr/>
          <a:lstStyle/>
          <a:p>
            <a:endParaRPr lang="en-US"/>
          </a:p>
        </p:txBody>
      </p:sp>
      <p:sp>
        <p:nvSpPr>
          <p:cNvPr id="4" name="Freeform 4"/>
          <p:cNvSpPr/>
          <p:nvPr/>
        </p:nvSpPr>
        <p:spPr>
          <a:xfrm>
            <a:off x="11183866" y="-2320765"/>
            <a:ext cx="6972114" cy="12386628"/>
          </a:xfrm>
          <a:custGeom>
            <a:avLst/>
            <a:gdLst/>
            <a:ahLst/>
            <a:cxnLst/>
            <a:rect l="l" t="t" r="r" b="b"/>
            <a:pathLst>
              <a:path w="6972114" h="12386628">
                <a:moveTo>
                  <a:pt x="0" y="0"/>
                </a:moveTo>
                <a:lnTo>
                  <a:pt x="6972114" y="0"/>
                </a:lnTo>
                <a:lnTo>
                  <a:pt x="6972114" y="12386628"/>
                </a:lnTo>
                <a:lnTo>
                  <a:pt x="0" y="12386628"/>
                </a:lnTo>
                <a:lnTo>
                  <a:pt x="0" y="0"/>
                </a:lnTo>
                <a:close/>
              </a:path>
            </a:pathLst>
          </a:custGeom>
          <a:blipFill>
            <a:blip r:embed="rId4"/>
            <a:stretch>
              <a:fillRect/>
            </a:stretch>
          </a:blipFill>
        </p:spPr>
        <p:txBody>
          <a:bodyPr/>
          <a:lstStyle/>
          <a:p>
            <a:endParaRPr lang="en-US"/>
          </a:p>
        </p:txBody>
      </p:sp>
      <p:grpSp>
        <p:nvGrpSpPr>
          <p:cNvPr id="5" name="Group 5"/>
          <p:cNvGrpSpPr/>
          <p:nvPr/>
        </p:nvGrpSpPr>
        <p:grpSpPr>
          <a:xfrm>
            <a:off x="432511" y="1028700"/>
            <a:ext cx="17256340" cy="8818905"/>
            <a:chOff x="0" y="0"/>
            <a:chExt cx="4752732" cy="2428898"/>
          </a:xfrm>
        </p:grpSpPr>
        <p:sp>
          <p:nvSpPr>
            <p:cNvPr id="6" name="Freeform 6"/>
            <p:cNvSpPr/>
            <p:nvPr/>
          </p:nvSpPr>
          <p:spPr>
            <a:xfrm>
              <a:off x="0" y="0"/>
              <a:ext cx="4752732" cy="2428898"/>
            </a:xfrm>
            <a:custGeom>
              <a:avLst/>
              <a:gdLst/>
              <a:ahLst/>
              <a:cxnLst/>
              <a:rect l="l" t="t" r="r" b="b"/>
              <a:pathLst>
                <a:path w="4752732" h="2428898">
                  <a:moveTo>
                    <a:pt x="22881" y="0"/>
                  </a:moveTo>
                  <a:lnTo>
                    <a:pt x="4729851" y="0"/>
                  </a:lnTo>
                  <a:cubicBezTo>
                    <a:pt x="4735919" y="0"/>
                    <a:pt x="4741739" y="2411"/>
                    <a:pt x="4746030" y="6702"/>
                  </a:cubicBezTo>
                  <a:cubicBezTo>
                    <a:pt x="4750321" y="10993"/>
                    <a:pt x="4752732" y="16812"/>
                    <a:pt x="4752732" y="22881"/>
                  </a:cubicBezTo>
                  <a:lnTo>
                    <a:pt x="4752732" y="2406017"/>
                  </a:lnTo>
                  <a:cubicBezTo>
                    <a:pt x="4752732" y="2418654"/>
                    <a:pt x="4742488" y="2428898"/>
                    <a:pt x="4729851" y="2428898"/>
                  </a:cubicBezTo>
                  <a:lnTo>
                    <a:pt x="22881" y="2428898"/>
                  </a:lnTo>
                  <a:cubicBezTo>
                    <a:pt x="16812" y="2428898"/>
                    <a:pt x="10993" y="2426488"/>
                    <a:pt x="6702" y="2422197"/>
                  </a:cubicBezTo>
                  <a:cubicBezTo>
                    <a:pt x="2411" y="2417906"/>
                    <a:pt x="0" y="2412086"/>
                    <a:pt x="0" y="2406017"/>
                  </a:cubicBezTo>
                  <a:lnTo>
                    <a:pt x="0" y="22881"/>
                  </a:lnTo>
                  <a:cubicBezTo>
                    <a:pt x="0" y="16812"/>
                    <a:pt x="2411" y="10993"/>
                    <a:pt x="6702" y="6702"/>
                  </a:cubicBezTo>
                  <a:cubicBezTo>
                    <a:pt x="10993" y="2411"/>
                    <a:pt x="16812" y="0"/>
                    <a:pt x="22881" y="0"/>
                  </a:cubicBezTo>
                  <a:close/>
                </a:path>
              </a:pathLst>
            </a:custGeom>
            <a:solidFill>
              <a:srgbClr val="FFFDF5">
                <a:alpha val="88627"/>
              </a:srgbClr>
            </a:solidFill>
          </p:spPr>
          <p:txBody>
            <a:bodyPr/>
            <a:lstStyle/>
            <a:p>
              <a:endParaRPr lang="en-US"/>
            </a:p>
          </p:txBody>
        </p:sp>
        <p:sp>
          <p:nvSpPr>
            <p:cNvPr id="7" name="TextBox 7"/>
            <p:cNvSpPr txBox="1"/>
            <p:nvPr/>
          </p:nvSpPr>
          <p:spPr>
            <a:xfrm>
              <a:off x="0" y="0"/>
              <a:ext cx="4752732" cy="2428898"/>
            </a:xfrm>
            <a:prstGeom prst="rect">
              <a:avLst/>
            </a:prstGeom>
          </p:spPr>
          <p:txBody>
            <a:bodyPr lIns="50800" tIns="50800" rIns="50800" bIns="50800" rtlCol="0" anchor="ctr"/>
            <a:lstStyle/>
            <a:p>
              <a:pPr algn="ctr">
                <a:lnSpc>
                  <a:spcPts val="3286"/>
                </a:lnSpc>
              </a:pPr>
              <a:endParaRPr/>
            </a:p>
          </p:txBody>
        </p:sp>
      </p:grpSp>
      <p:sp>
        <p:nvSpPr>
          <p:cNvPr id="8" name="Freeform 8"/>
          <p:cNvSpPr/>
          <p:nvPr/>
        </p:nvSpPr>
        <p:spPr>
          <a:xfrm>
            <a:off x="13733907" y="7731680"/>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5"/>
            <a:stretch>
              <a:fillRect/>
            </a:stretch>
          </a:blipFill>
        </p:spPr>
        <p:txBody>
          <a:bodyPr/>
          <a:lstStyle/>
          <a:p>
            <a:endParaRPr lang="en-US"/>
          </a:p>
        </p:txBody>
      </p:sp>
      <p:sp>
        <p:nvSpPr>
          <p:cNvPr id="9" name="Freeform 9"/>
          <p:cNvSpPr/>
          <p:nvPr/>
        </p:nvSpPr>
        <p:spPr>
          <a:xfrm>
            <a:off x="12166045" y="7758342"/>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5"/>
            <a:stretch>
              <a:fillRect/>
            </a:stretch>
          </a:blipFill>
        </p:spPr>
        <p:txBody>
          <a:bodyPr/>
          <a:lstStyle/>
          <a:p>
            <a:endParaRPr lang="en-US"/>
          </a:p>
        </p:txBody>
      </p:sp>
      <p:sp>
        <p:nvSpPr>
          <p:cNvPr id="10" name="Freeform 10"/>
          <p:cNvSpPr/>
          <p:nvPr/>
        </p:nvSpPr>
        <p:spPr>
          <a:xfrm>
            <a:off x="13041789" y="6300928"/>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5"/>
            <a:stretch>
              <a:fillRect/>
            </a:stretch>
          </a:blipFill>
        </p:spPr>
        <p:txBody>
          <a:bodyPr/>
          <a:lstStyle/>
          <a:p>
            <a:endParaRPr lang="en-US"/>
          </a:p>
        </p:txBody>
      </p:sp>
      <p:sp>
        <p:nvSpPr>
          <p:cNvPr id="11" name="Freeform 11"/>
          <p:cNvSpPr/>
          <p:nvPr/>
        </p:nvSpPr>
        <p:spPr>
          <a:xfrm>
            <a:off x="17913039" y="5986692"/>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5"/>
            <a:stretch>
              <a:fillRect/>
            </a:stretch>
          </a:blipFill>
        </p:spPr>
        <p:txBody>
          <a:bodyPr/>
          <a:lstStyle/>
          <a:p>
            <a:endParaRPr lang="en-US"/>
          </a:p>
        </p:txBody>
      </p:sp>
      <p:sp>
        <p:nvSpPr>
          <p:cNvPr id="12" name="Freeform 12"/>
          <p:cNvSpPr/>
          <p:nvPr/>
        </p:nvSpPr>
        <p:spPr>
          <a:xfrm>
            <a:off x="13806664" y="5642417"/>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5"/>
            <a:stretch>
              <a:fillRect/>
            </a:stretch>
          </a:blipFill>
        </p:spPr>
        <p:txBody>
          <a:bodyPr/>
          <a:lstStyle/>
          <a:p>
            <a:endParaRPr lang="en-US"/>
          </a:p>
        </p:txBody>
      </p:sp>
      <p:sp>
        <p:nvSpPr>
          <p:cNvPr id="13" name="TextBox 13"/>
          <p:cNvSpPr txBox="1"/>
          <p:nvPr/>
        </p:nvSpPr>
        <p:spPr>
          <a:xfrm>
            <a:off x="1028700" y="2334822"/>
            <a:ext cx="16070119" cy="5645785"/>
          </a:xfrm>
          <a:prstGeom prst="rect">
            <a:avLst/>
          </a:prstGeom>
        </p:spPr>
        <p:txBody>
          <a:bodyPr lIns="0" tIns="0" rIns="0" bIns="0" rtlCol="0" anchor="t">
            <a:spAutoFit/>
          </a:bodyPr>
          <a:lstStyle/>
          <a:p>
            <a:pPr algn="ctr">
              <a:lnSpc>
                <a:spcPts val="6439"/>
              </a:lnSpc>
            </a:pPr>
            <a:r>
              <a:rPr lang="en-US" sz="4599">
                <a:solidFill>
                  <a:srgbClr val="422C06"/>
                </a:solidFill>
                <a:latin typeface="Roboto Condensed Bold"/>
              </a:rPr>
              <a:t>Khi bị chồng nghi oan, Vũ Nương có 3 lời thoại:</a:t>
            </a:r>
          </a:p>
          <a:p>
            <a:pPr marL="993136" lvl="1" indent="-496568" algn="just">
              <a:lnSpc>
                <a:spcPts val="6439"/>
              </a:lnSpc>
              <a:buFont typeface="Arial"/>
              <a:buChar char="•"/>
            </a:pPr>
            <a:r>
              <a:rPr lang="en-US" sz="4599">
                <a:solidFill>
                  <a:srgbClr val="422C06"/>
                </a:solidFill>
                <a:latin typeface="Roboto Condensed"/>
              </a:rPr>
              <a:t>Lời thoại 1: phân trần để chồng hiểu rõ tấm lòng mình, khẳng định sự thủy chung, trong trắng. Lời phân trần thể hiện nàng hết lòng tìm cách hàn gắn hạnh phúc gia đình đang có nguy cơ tan vỡ</a:t>
            </a:r>
          </a:p>
          <a:p>
            <a:pPr marL="993136" lvl="1" indent="-496568" algn="just">
              <a:lnSpc>
                <a:spcPts val="6439"/>
              </a:lnSpc>
              <a:buFont typeface="Arial"/>
              <a:buChar char="•"/>
            </a:pPr>
            <a:r>
              <a:rPr lang="en-US" sz="4599">
                <a:solidFill>
                  <a:srgbClr val="422C06"/>
                </a:solidFill>
                <a:latin typeface="Roboto Condensed"/>
              </a:rPr>
              <a:t>Lời thoại 2: Nỗi đau đớn, thất vọng khi bị đối xử bất công</a:t>
            </a:r>
          </a:p>
          <a:p>
            <a:pPr marL="993136" lvl="1" indent="-496568" algn="just">
              <a:lnSpc>
                <a:spcPts val="6439"/>
              </a:lnSpc>
              <a:buFont typeface="Arial"/>
              <a:buChar char="•"/>
            </a:pPr>
            <a:r>
              <a:rPr lang="en-US" sz="4599">
                <a:solidFill>
                  <a:srgbClr val="422C06"/>
                </a:solidFill>
                <a:latin typeface="Roboto Condensed"/>
              </a:rPr>
              <a:t>Lời thoại 3: Lời than, cũng là lời nguyền mà Vũ Nương nói với thần sông để giãi bày nỗi niềm trước khi tự vẫn</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628065" y="3104343"/>
            <a:ext cx="15949785" cy="7546710"/>
          </a:xfrm>
          <a:custGeom>
            <a:avLst/>
            <a:gdLst/>
            <a:ahLst/>
            <a:cxnLst/>
            <a:rect l="l" t="t" r="r" b="b"/>
            <a:pathLst>
              <a:path w="15949785" h="7546710">
                <a:moveTo>
                  <a:pt x="0" y="0"/>
                </a:moveTo>
                <a:lnTo>
                  <a:pt x="15949785" y="0"/>
                </a:lnTo>
                <a:lnTo>
                  <a:pt x="15949785" y="7546710"/>
                </a:lnTo>
                <a:lnTo>
                  <a:pt x="0" y="7546710"/>
                </a:lnTo>
                <a:lnTo>
                  <a:pt x="0" y="0"/>
                </a:lnTo>
                <a:close/>
              </a:path>
            </a:pathLst>
          </a:custGeom>
          <a:blipFill>
            <a:blip r:embed="rId3"/>
            <a:stretch>
              <a:fillRect/>
            </a:stretch>
          </a:blipFill>
        </p:spPr>
        <p:txBody>
          <a:bodyPr/>
          <a:lstStyle/>
          <a:p>
            <a:endParaRPr lang="en-US"/>
          </a:p>
        </p:txBody>
      </p:sp>
      <p:sp>
        <p:nvSpPr>
          <p:cNvPr id="4" name="Freeform 4"/>
          <p:cNvSpPr/>
          <p:nvPr/>
        </p:nvSpPr>
        <p:spPr>
          <a:xfrm>
            <a:off x="11183866" y="-2320765"/>
            <a:ext cx="6972114" cy="12386628"/>
          </a:xfrm>
          <a:custGeom>
            <a:avLst/>
            <a:gdLst/>
            <a:ahLst/>
            <a:cxnLst/>
            <a:rect l="l" t="t" r="r" b="b"/>
            <a:pathLst>
              <a:path w="6972114" h="12386628">
                <a:moveTo>
                  <a:pt x="0" y="0"/>
                </a:moveTo>
                <a:lnTo>
                  <a:pt x="6972114" y="0"/>
                </a:lnTo>
                <a:lnTo>
                  <a:pt x="6972114" y="12386628"/>
                </a:lnTo>
                <a:lnTo>
                  <a:pt x="0" y="12386628"/>
                </a:lnTo>
                <a:lnTo>
                  <a:pt x="0" y="0"/>
                </a:lnTo>
                <a:close/>
              </a:path>
            </a:pathLst>
          </a:custGeom>
          <a:blipFill>
            <a:blip r:embed="rId4"/>
            <a:stretch>
              <a:fillRect/>
            </a:stretch>
          </a:blipFill>
        </p:spPr>
        <p:txBody>
          <a:bodyPr/>
          <a:lstStyle/>
          <a:p>
            <a:endParaRPr lang="en-US"/>
          </a:p>
        </p:txBody>
      </p:sp>
      <p:grpSp>
        <p:nvGrpSpPr>
          <p:cNvPr id="5" name="Group 5"/>
          <p:cNvGrpSpPr/>
          <p:nvPr/>
        </p:nvGrpSpPr>
        <p:grpSpPr>
          <a:xfrm>
            <a:off x="432511" y="1028700"/>
            <a:ext cx="17256340" cy="8818905"/>
            <a:chOff x="0" y="0"/>
            <a:chExt cx="4752732" cy="2428898"/>
          </a:xfrm>
        </p:grpSpPr>
        <p:sp>
          <p:nvSpPr>
            <p:cNvPr id="6" name="Freeform 6"/>
            <p:cNvSpPr/>
            <p:nvPr/>
          </p:nvSpPr>
          <p:spPr>
            <a:xfrm>
              <a:off x="0" y="0"/>
              <a:ext cx="4752732" cy="2428898"/>
            </a:xfrm>
            <a:custGeom>
              <a:avLst/>
              <a:gdLst/>
              <a:ahLst/>
              <a:cxnLst/>
              <a:rect l="l" t="t" r="r" b="b"/>
              <a:pathLst>
                <a:path w="4752732" h="2428898">
                  <a:moveTo>
                    <a:pt x="22881" y="0"/>
                  </a:moveTo>
                  <a:lnTo>
                    <a:pt x="4729851" y="0"/>
                  </a:lnTo>
                  <a:cubicBezTo>
                    <a:pt x="4735919" y="0"/>
                    <a:pt x="4741739" y="2411"/>
                    <a:pt x="4746030" y="6702"/>
                  </a:cubicBezTo>
                  <a:cubicBezTo>
                    <a:pt x="4750321" y="10993"/>
                    <a:pt x="4752732" y="16812"/>
                    <a:pt x="4752732" y="22881"/>
                  </a:cubicBezTo>
                  <a:lnTo>
                    <a:pt x="4752732" y="2406017"/>
                  </a:lnTo>
                  <a:cubicBezTo>
                    <a:pt x="4752732" y="2418654"/>
                    <a:pt x="4742488" y="2428898"/>
                    <a:pt x="4729851" y="2428898"/>
                  </a:cubicBezTo>
                  <a:lnTo>
                    <a:pt x="22881" y="2428898"/>
                  </a:lnTo>
                  <a:cubicBezTo>
                    <a:pt x="16812" y="2428898"/>
                    <a:pt x="10993" y="2426488"/>
                    <a:pt x="6702" y="2422197"/>
                  </a:cubicBezTo>
                  <a:cubicBezTo>
                    <a:pt x="2411" y="2417906"/>
                    <a:pt x="0" y="2412086"/>
                    <a:pt x="0" y="2406017"/>
                  </a:cubicBezTo>
                  <a:lnTo>
                    <a:pt x="0" y="22881"/>
                  </a:lnTo>
                  <a:cubicBezTo>
                    <a:pt x="0" y="16812"/>
                    <a:pt x="2411" y="10993"/>
                    <a:pt x="6702" y="6702"/>
                  </a:cubicBezTo>
                  <a:cubicBezTo>
                    <a:pt x="10993" y="2411"/>
                    <a:pt x="16812" y="0"/>
                    <a:pt x="22881" y="0"/>
                  </a:cubicBezTo>
                  <a:close/>
                </a:path>
              </a:pathLst>
            </a:custGeom>
            <a:solidFill>
              <a:srgbClr val="FFFDF5">
                <a:alpha val="88627"/>
              </a:srgbClr>
            </a:solidFill>
          </p:spPr>
          <p:txBody>
            <a:bodyPr/>
            <a:lstStyle/>
            <a:p>
              <a:endParaRPr lang="en-US"/>
            </a:p>
          </p:txBody>
        </p:sp>
        <p:sp>
          <p:nvSpPr>
            <p:cNvPr id="7" name="TextBox 7"/>
            <p:cNvSpPr txBox="1"/>
            <p:nvPr/>
          </p:nvSpPr>
          <p:spPr>
            <a:xfrm>
              <a:off x="0" y="0"/>
              <a:ext cx="4752732" cy="2428898"/>
            </a:xfrm>
            <a:prstGeom prst="rect">
              <a:avLst/>
            </a:prstGeom>
          </p:spPr>
          <p:txBody>
            <a:bodyPr lIns="50800" tIns="50800" rIns="50800" bIns="50800" rtlCol="0" anchor="ctr"/>
            <a:lstStyle/>
            <a:p>
              <a:pPr algn="ctr">
                <a:lnSpc>
                  <a:spcPts val="3286"/>
                </a:lnSpc>
              </a:pPr>
              <a:endParaRPr/>
            </a:p>
          </p:txBody>
        </p:sp>
      </p:grpSp>
      <p:sp>
        <p:nvSpPr>
          <p:cNvPr id="8" name="Freeform 8"/>
          <p:cNvSpPr/>
          <p:nvPr/>
        </p:nvSpPr>
        <p:spPr>
          <a:xfrm>
            <a:off x="13733907" y="7731680"/>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5"/>
            <a:stretch>
              <a:fillRect/>
            </a:stretch>
          </a:blipFill>
        </p:spPr>
        <p:txBody>
          <a:bodyPr/>
          <a:lstStyle/>
          <a:p>
            <a:endParaRPr lang="en-US"/>
          </a:p>
        </p:txBody>
      </p:sp>
      <p:sp>
        <p:nvSpPr>
          <p:cNvPr id="9" name="Freeform 9"/>
          <p:cNvSpPr/>
          <p:nvPr/>
        </p:nvSpPr>
        <p:spPr>
          <a:xfrm>
            <a:off x="12166045" y="7758342"/>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5"/>
            <a:stretch>
              <a:fillRect/>
            </a:stretch>
          </a:blipFill>
        </p:spPr>
        <p:txBody>
          <a:bodyPr/>
          <a:lstStyle/>
          <a:p>
            <a:endParaRPr lang="en-US"/>
          </a:p>
        </p:txBody>
      </p:sp>
      <p:sp>
        <p:nvSpPr>
          <p:cNvPr id="10" name="Freeform 10"/>
          <p:cNvSpPr/>
          <p:nvPr/>
        </p:nvSpPr>
        <p:spPr>
          <a:xfrm>
            <a:off x="13041789" y="6300928"/>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5"/>
            <a:stretch>
              <a:fillRect/>
            </a:stretch>
          </a:blipFill>
        </p:spPr>
        <p:txBody>
          <a:bodyPr/>
          <a:lstStyle/>
          <a:p>
            <a:endParaRPr lang="en-US"/>
          </a:p>
        </p:txBody>
      </p:sp>
      <p:sp>
        <p:nvSpPr>
          <p:cNvPr id="11" name="Freeform 11"/>
          <p:cNvSpPr/>
          <p:nvPr/>
        </p:nvSpPr>
        <p:spPr>
          <a:xfrm>
            <a:off x="17913039" y="5986692"/>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5"/>
            <a:stretch>
              <a:fillRect/>
            </a:stretch>
          </a:blipFill>
        </p:spPr>
        <p:txBody>
          <a:bodyPr/>
          <a:lstStyle/>
          <a:p>
            <a:endParaRPr lang="en-US"/>
          </a:p>
        </p:txBody>
      </p:sp>
      <p:sp>
        <p:nvSpPr>
          <p:cNvPr id="12" name="Freeform 12"/>
          <p:cNvSpPr/>
          <p:nvPr/>
        </p:nvSpPr>
        <p:spPr>
          <a:xfrm>
            <a:off x="13806664" y="5642417"/>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5"/>
            <a:stretch>
              <a:fillRect/>
            </a:stretch>
          </a:blipFill>
        </p:spPr>
        <p:txBody>
          <a:bodyPr/>
          <a:lstStyle/>
          <a:p>
            <a:endParaRPr lang="en-US"/>
          </a:p>
        </p:txBody>
      </p:sp>
      <p:sp>
        <p:nvSpPr>
          <p:cNvPr id="13" name="TextBox 13"/>
          <p:cNvSpPr txBox="1"/>
          <p:nvPr/>
        </p:nvSpPr>
        <p:spPr>
          <a:xfrm>
            <a:off x="1025622" y="2088322"/>
            <a:ext cx="16070119" cy="7012940"/>
          </a:xfrm>
          <a:prstGeom prst="rect">
            <a:avLst/>
          </a:prstGeom>
        </p:spPr>
        <p:txBody>
          <a:bodyPr lIns="0" tIns="0" rIns="0" bIns="0" rtlCol="0" anchor="t">
            <a:spAutoFit/>
          </a:bodyPr>
          <a:lstStyle/>
          <a:p>
            <a:pPr marL="949957" lvl="1" indent="-474979" algn="just">
              <a:lnSpc>
                <a:spcPts val="6159"/>
              </a:lnSpc>
              <a:buFont typeface="Arial"/>
              <a:buChar char="•"/>
            </a:pPr>
            <a:r>
              <a:rPr lang="en-US" sz="4399">
                <a:solidFill>
                  <a:srgbClr val="422C06"/>
                </a:solidFill>
                <a:latin typeface="Roboto Condensed"/>
              </a:rPr>
              <a:t>Trong 3 lời thoại, Vũ Nương vẫn hết mực xưng hô nhẫn nại “chàng” – “thiếp”, vẫn một mực phân trần, giãi bày, thề nguyền hết lòng hết dạ nhưng không một lần được đáp lại bởi Trương Sinh</a:t>
            </a:r>
          </a:p>
          <a:p>
            <a:pPr marL="949957" lvl="1" indent="-474979" algn="just">
              <a:lnSpc>
                <a:spcPts val="6159"/>
              </a:lnSpc>
              <a:buFont typeface="Arial"/>
              <a:buChar char="•"/>
            </a:pPr>
            <a:r>
              <a:rPr lang="en-US" sz="4399">
                <a:solidFill>
                  <a:srgbClr val="422C06"/>
                </a:solidFill>
                <a:latin typeface="Roboto Condensed"/>
              </a:rPr>
              <a:t>Trong lời nói của nàng, nàng mượn bao điển tích, điển cố, bao câu chuyện xưa gợi về trong nỗi đau oan khiên mà cũng không động lòng nổi chàng Trương khi cơn ghen tuông mù quáng choán lấy tâm trí của chàng.</a:t>
            </a:r>
          </a:p>
          <a:p>
            <a:pPr marL="949957" lvl="1" indent="-474979" algn="just">
              <a:lnSpc>
                <a:spcPts val="6159"/>
              </a:lnSpc>
              <a:buFont typeface="Arial"/>
              <a:buChar char="•"/>
            </a:pPr>
            <a:r>
              <a:rPr lang="en-US" sz="4399">
                <a:solidFill>
                  <a:srgbClr val="422C06"/>
                </a:solidFill>
                <a:latin typeface="Roboto Condensed"/>
              </a:rPr>
              <a:t>Qua lời thoại của Vũ Nương, ta thấy rõ đặc điểm của ngôn ngữ truyện truyền kì: sử dụng nhiều điển tích điển cố, hàm ý sâu sắc.</a:t>
            </a:r>
          </a:p>
        </p:txBody>
      </p:sp>
      <p:sp>
        <p:nvSpPr>
          <p:cNvPr id="14" name="Freeform 14"/>
          <p:cNvSpPr/>
          <p:nvPr/>
        </p:nvSpPr>
        <p:spPr>
          <a:xfrm>
            <a:off x="396246" y="1374942"/>
            <a:ext cx="1264909" cy="1264909"/>
          </a:xfrm>
          <a:custGeom>
            <a:avLst/>
            <a:gdLst/>
            <a:ahLst/>
            <a:cxnLst/>
            <a:rect l="l" t="t" r="r" b="b"/>
            <a:pathLst>
              <a:path w="1264909" h="1264909">
                <a:moveTo>
                  <a:pt x="0" y="0"/>
                </a:moveTo>
                <a:lnTo>
                  <a:pt x="1264908" y="0"/>
                </a:lnTo>
                <a:lnTo>
                  <a:pt x="1264908" y="1264908"/>
                </a:lnTo>
                <a:lnTo>
                  <a:pt x="0" y="12649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628065" y="3104343"/>
            <a:ext cx="15949785" cy="7546710"/>
          </a:xfrm>
          <a:custGeom>
            <a:avLst/>
            <a:gdLst/>
            <a:ahLst/>
            <a:cxnLst/>
            <a:rect l="l" t="t" r="r" b="b"/>
            <a:pathLst>
              <a:path w="15949785" h="7546710">
                <a:moveTo>
                  <a:pt x="0" y="0"/>
                </a:moveTo>
                <a:lnTo>
                  <a:pt x="15949785" y="0"/>
                </a:lnTo>
                <a:lnTo>
                  <a:pt x="15949785" y="7546710"/>
                </a:lnTo>
                <a:lnTo>
                  <a:pt x="0" y="7546710"/>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310231" y="1463129"/>
            <a:ext cx="12193469" cy="4411529"/>
            <a:chOff x="0" y="0"/>
            <a:chExt cx="3358319" cy="1215021"/>
          </a:xfrm>
        </p:grpSpPr>
        <p:sp>
          <p:nvSpPr>
            <p:cNvPr id="5" name="Freeform 5"/>
            <p:cNvSpPr/>
            <p:nvPr/>
          </p:nvSpPr>
          <p:spPr>
            <a:xfrm>
              <a:off x="0" y="0"/>
              <a:ext cx="3358319" cy="1215021"/>
            </a:xfrm>
            <a:custGeom>
              <a:avLst/>
              <a:gdLst/>
              <a:ahLst/>
              <a:cxnLst/>
              <a:rect l="l" t="t" r="r" b="b"/>
              <a:pathLst>
                <a:path w="3358319" h="1215021">
                  <a:moveTo>
                    <a:pt x="32381" y="0"/>
                  </a:moveTo>
                  <a:lnTo>
                    <a:pt x="3325938" y="0"/>
                  </a:lnTo>
                  <a:cubicBezTo>
                    <a:pt x="3343821" y="0"/>
                    <a:pt x="3358319" y="14498"/>
                    <a:pt x="3358319" y="32381"/>
                  </a:cubicBezTo>
                  <a:lnTo>
                    <a:pt x="3358319" y="1182640"/>
                  </a:lnTo>
                  <a:cubicBezTo>
                    <a:pt x="3358319" y="1200524"/>
                    <a:pt x="3343821" y="1215021"/>
                    <a:pt x="3325938" y="1215021"/>
                  </a:cubicBezTo>
                  <a:lnTo>
                    <a:pt x="32381" y="1215021"/>
                  </a:lnTo>
                  <a:cubicBezTo>
                    <a:pt x="23793" y="1215021"/>
                    <a:pt x="15557" y="1211609"/>
                    <a:pt x="9484" y="1205537"/>
                  </a:cubicBezTo>
                  <a:cubicBezTo>
                    <a:pt x="3412" y="1199464"/>
                    <a:pt x="0" y="1191228"/>
                    <a:pt x="0" y="1182640"/>
                  </a:cubicBezTo>
                  <a:lnTo>
                    <a:pt x="0" y="32381"/>
                  </a:lnTo>
                  <a:cubicBezTo>
                    <a:pt x="0" y="14498"/>
                    <a:pt x="14498" y="0"/>
                    <a:pt x="32381" y="0"/>
                  </a:cubicBezTo>
                  <a:close/>
                </a:path>
              </a:pathLst>
            </a:custGeom>
            <a:solidFill>
              <a:srgbClr val="FFFDF5"/>
            </a:solidFill>
          </p:spPr>
          <p:txBody>
            <a:bodyPr/>
            <a:lstStyle/>
            <a:p>
              <a:endParaRPr lang="en-US"/>
            </a:p>
          </p:txBody>
        </p:sp>
        <p:sp>
          <p:nvSpPr>
            <p:cNvPr id="6" name="TextBox 6"/>
            <p:cNvSpPr txBox="1"/>
            <p:nvPr/>
          </p:nvSpPr>
          <p:spPr>
            <a:xfrm>
              <a:off x="0" y="-47625"/>
              <a:ext cx="3358319" cy="1262646"/>
            </a:xfrm>
            <a:prstGeom prst="rect">
              <a:avLst/>
            </a:prstGeom>
          </p:spPr>
          <p:txBody>
            <a:bodyPr lIns="177800" tIns="177800" rIns="177800" bIns="177800" rtlCol="0" anchor="ctr"/>
            <a:lstStyle/>
            <a:p>
              <a:pPr marL="755652" lvl="1" indent="-377826" algn="just">
                <a:lnSpc>
                  <a:spcPts val="4550"/>
                </a:lnSpc>
                <a:buFont typeface="Arial"/>
                <a:buChar char="•"/>
              </a:pPr>
              <a:r>
                <a:rPr lang="en-US" sz="3500">
                  <a:solidFill>
                    <a:srgbClr val="000000"/>
                  </a:solidFill>
                  <a:latin typeface="Roboto Condensed"/>
                </a:rPr>
                <a:t>Nhóm 4 báo cáo hoạt động đã tìm hiểu ở nhà về nhân vật Trương Sinh, yếu tố kì ảo và lời bình của tác giả</a:t>
              </a:r>
            </a:p>
            <a:p>
              <a:pPr marL="755652" lvl="1" indent="-377826" algn="just">
                <a:lnSpc>
                  <a:spcPts val="4550"/>
                </a:lnSpc>
                <a:buFont typeface="Arial"/>
                <a:buChar char="•"/>
              </a:pPr>
              <a:r>
                <a:rPr lang="en-US" sz="3500">
                  <a:solidFill>
                    <a:srgbClr val="000000"/>
                  </a:solidFill>
                  <a:latin typeface="Roboto Condensed"/>
                </a:rPr>
                <a:t>Các nhóm khác lắng nghe, nhận xét hoặc đặt câu hỏi cho nhóm bạn sau khi nhóm bạn báo cáo xong</a:t>
              </a:r>
            </a:p>
            <a:p>
              <a:pPr marL="755652" lvl="1" indent="-377826" algn="just">
                <a:lnSpc>
                  <a:spcPts val="4550"/>
                </a:lnSpc>
                <a:buFont typeface="Arial"/>
                <a:buChar char="•"/>
              </a:pPr>
              <a:r>
                <a:rPr lang="en-US" sz="3500">
                  <a:solidFill>
                    <a:srgbClr val="000000"/>
                  </a:solidFill>
                  <a:latin typeface="Roboto Condensed"/>
                </a:rPr>
                <a:t>Thời gian trình bày: 4 phút</a:t>
              </a:r>
            </a:p>
            <a:p>
              <a:pPr marL="755652" lvl="1" indent="-377826" algn="just">
                <a:lnSpc>
                  <a:spcPts val="4550"/>
                </a:lnSpc>
                <a:buFont typeface="Arial"/>
                <a:buChar char="•"/>
              </a:pPr>
              <a:r>
                <a:rPr lang="en-US" sz="3500">
                  <a:solidFill>
                    <a:srgbClr val="000000"/>
                  </a:solidFill>
                  <a:latin typeface="Roboto Condensed"/>
                </a:rPr>
                <a:t>Tổng thời gian nhận xét / đặt câu hỏi cho nhóm báo cáo: 4 phút</a:t>
              </a:r>
            </a:p>
          </p:txBody>
        </p:sp>
      </p:grpSp>
      <p:sp>
        <p:nvSpPr>
          <p:cNvPr id="7" name="Freeform 7"/>
          <p:cNvSpPr/>
          <p:nvPr/>
        </p:nvSpPr>
        <p:spPr>
          <a:xfrm>
            <a:off x="11183866" y="-2320765"/>
            <a:ext cx="6972114" cy="12386628"/>
          </a:xfrm>
          <a:custGeom>
            <a:avLst/>
            <a:gdLst/>
            <a:ahLst/>
            <a:cxnLst/>
            <a:rect l="l" t="t" r="r" b="b"/>
            <a:pathLst>
              <a:path w="6972114" h="12386628">
                <a:moveTo>
                  <a:pt x="0" y="0"/>
                </a:moveTo>
                <a:lnTo>
                  <a:pt x="6972114" y="0"/>
                </a:lnTo>
                <a:lnTo>
                  <a:pt x="6972114" y="12386628"/>
                </a:lnTo>
                <a:lnTo>
                  <a:pt x="0" y="12386628"/>
                </a:lnTo>
                <a:lnTo>
                  <a:pt x="0" y="0"/>
                </a:lnTo>
                <a:close/>
              </a:path>
            </a:pathLst>
          </a:custGeom>
          <a:blipFill>
            <a:blip r:embed="rId4"/>
            <a:stretch>
              <a:fillRect/>
            </a:stretch>
          </a:blipFill>
        </p:spPr>
        <p:txBody>
          <a:bodyPr/>
          <a:lstStyle/>
          <a:p>
            <a:endParaRPr lang="en-US"/>
          </a:p>
        </p:txBody>
      </p:sp>
      <p:sp>
        <p:nvSpPr>
          <p:cNvPr id="8" name="Freeform 8"/>
          <p:cNvSpPr/>
          <p:nvPr/>
        </p:nvSpPr>
        <p:spPr>
          <a:xfrm>
            <a:off x="13733907" y="7731680"/>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5"/>
            <a:stretch>
              <a:fillRect/>
            </a:stretch>
          </a:blipFill>
        </p:spPr>
        <p:txBody>
          <a:bodyPr/>
          <a:lstStyle/>
          <a:p>
            <a:endParaRPr lang="en-US"/>
          </a:p>
        </p:txBody>
      </p:sp>
      <p:sp>
        <p:nvSpPr>
          <p:cNvPr id="9" name="Freeform 9"/>
          <p:cNvSpPr/>
          <p:nvPr/>
        </p:nvSpPr>
        <p:spPr>
          <a:xfrm>
            <a:off x="12166045" y="7758342"/>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5"/>
            <a:stretch>
              <a:fillRect/>
            </a:stretch>
          </a:blipFill>
        </p:spPr>
        <p:txBody>
          <a:bodyPr/>
          <a:lstStyle/>
          <a:p>
            <a:endParaRPr lang="en-US"/>
          </a:p>
        </p:txBody>
      </p:sp>
      <p:sp>
        <p:nvSpPr>
          <p:cNvPr id="10" name="Freeform 10"/>
          <p:cNvSpPr/>
          <p:nvPr/>
        </p:nvSpPr>
        <p:spPr>
          <a:xfrm>
            <a:off x="13041789" y="6300928"/>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5"/>
            <a:stretch>
              <a:fillRect/>
            </a:stretch>
          </a:blipFill>
        </p:spPr>
        <p:txBody>
          <a:bodyPr/>
          <a:lstStyle/>
          <a:p>
            <a:endParaRPr lang="en-US"/>
          </a:p>
        </p:txBody>
      </p:sp>
      <p:sp>
        <p:nvSpPr>
          <p:cNvPr id="11" name="Freeform 11"/>
          <p:cNvSpPr/>
          <p:nvPr/>
        </p:nvSpPr>
        <p:spPr>
          <a:xfrm>
            <a:off x="17913039" y="5986692"/>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5"/>
            <a:stretch>
              <a:fillRect/>
            </a:stretch>
          </a:blipFill>
        </p:spPr>
        <p:txBody>
          <a:bodyPr/>
          <a:lstStyle/>
          <a:p>
            <a:endParaRPr lang="en-US"/>
          </a:p>
        </p:txBody>
      </p:sp>
      <p:sp>
        <p:nvSpPr>
          <p:cNvPr id="12" name="Freeform 12"/>
          <p:cNvSpPr/>
          <p:nvPr/>
        </p:nvSpPr>
        <p:spPr>
          <a:xfrm>
            <a:off x="13806664" y="5642417"/>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5"/>
            <a:stretch>
              <a:fillRect/>
            </a:stretch>
          </a:blipFill>
        </p:spPr>
        <p:txBody>
          <a:bodyPr/>
          <a:lstStyle/>
          <a:p>
            <a:endParaRPr lang="en-US"/>
          </a:p>
        </p:txBody>
      </p:sp>
      <p:grpSp>
        <p:nvGrpSpPr>
          <p:cNvPr id="13" name="Group 13"/>
          <p:cNvGrpSpPr/>
          <p:nvPr/>
        </p:nvGrpSpPr>
        <p:grpSpPr>
          <a:xfrm>
            <a:off x="310231" y="6093733"/>
            <a:ext cx="17378619" cy="3796668"/>
            <a:chOff x="0" y="0"/>
            <a:chExt cx="4786410" cy="1045676"/>
          </a:xfrm>
        </p:grpSpPr>
        <p:sp>
          <p:nvSpPr>
            <p:cNvPr id="14" name="Freeform 14"/>
            <p:cNvSpPr/>
            <p:nvPr/>
          </p:nvSpPr>
          <p:spPr>
            <a:xfrm>
              <a:off x="0" y="0"/>
              <a:ext cx="4786410" cy="1045676"/>
            </a:xfrm>
            <a:custGeom>
              <a:avLst/>
              <a:gdLst/>
              <a:ahLst/>
              <a:cxnLst/>
              <a:rect l="l" t="t" r="r" b="b"/>
              <a:pathLst>
                <a:path w="4786410" h="1045676">
                  <a:moveTo>
                    <a:pt x="22720" y="0"/>
                  </a:moveTo>
                  <a:lnTo>
                    <a:pt x="4763690" y="0"/>
                  </a:lnTo>
                  <a:cubicBezTo>
                    <a:pt x="4776238" y="0"/>
                    <a:pt x="4786410" y="10172"/>
                    <a:pt x="4786410" y="22720"/>
                  </a:cubicBezTo>
                  <a:lnTo>
                    <a:pt x="4786410" y="1022957"/>
                  </a:lnTo>
                  <a:cubicBezTo>
                    <a:pt x="4786410" y="1035504"/>
                    <a:pt x="4776238" y="1045676"/>
                    <a:pt x="4763690" y="1045676"/>
                  </a:cubicBezTo>
                  <a:lnTo>
                    <a:pt x="22720" y="1045676"/>
                  </a:lnTo>
                  <a:cubicBezTo>
                    <a:pt x="10172" y="1045676"/>
                    <a:pt x="0" y="1035504"/>
                    <a:pt x="0" y="1022957"/>
                  </a:cubicBezTo>
                  <a:lnTo>
                    <a:pt x="0" y="22720"/>
                  </a:lnTo>
                  <a:cubicBezTo>
                    <a:pt x="0" y="10172"/>
                    <a:pt x="10172" y="0"/>
                    <a:pt x="22720" y="0"/>
                  </a:cubicBezTo>
                  <a:close/>
                </a:path>
              </a:pathLst>
            </a:custGeom>
            <a:solidFill>
              <a:srgbClr val="FFFDF5"/>
            </a:solidFill>
          </p:spPr>
          <p:txBody>
            <a:bodyPr/>
            <a:lstStyle/>
            <a:p>
              <a:endParaRPr lang="en-US"/>
            </a:p>
          </p:txBody>
        </p:sp>
        <p:sp>
          <p:nvSpPr>
            <p:cNvPr id="15" name="TextBox 15"/>
            <p:cNvSpPr txBox="1"/>
            <p:nvPr/>
          </p:nvSpPr>
          <p:spPr>
            <a:xfrm>
              <a:off x="0" y="-47625"/>
              <a:ext cx="4786410" cy="1093301"/>
            </a:xfrm>
            <a:prstGeom prst="rect">
              <a:avLst/>
            </a:prstGeom>
          </p:spPr>
          <p:txBody>
            <a:bodyPr lIns="177800" tIns="177800" rIns="177800" bIns="177800" rtlCol="0" anchor="ctr"/>
            <a:lstStyle/>
            <a:p>
              <a:pPr algn="just">
                <a:lnSpc>
                  <a:spcPts val="4550"/>
                </a:lnSpc>
              </a:pPr>
              <a:r>
                <a:rPr lang="en-US" sz="3500">
                  <a:solidFill>
                    <a:srgbClr val="000000"/>
                  </a:solidFill>
                  <a:latin typeface="Roboto Condensed"/>
                </a:rPr>
                <a:t>(?) Nêu xuất thân, hoàn cảnh của Trương Sinh. </a:t>
              </a:r>
            </a:p>
            <a:p>
              <a:pPr algn="just">
                <a:lnSpc>
                  <a:spcPts val="4550"/>
                </a:lnSpc>
              </a:pPr>
              <a:r>
                <a:rPr lang="en-US" sz="3500">
                  <a:solidFill>
                    <a:srgbClr val="000000"/>
                  </a:solidFill>
                  <a:latin typeface="Roboto Condensed"/>
                </a:rPr>
                <a:t>(?) Em có nhận xét gì về tính cách của Trương Sinh trong câu chuyện? Theo em, xuất thân và hoàn cảnh của Trương Sinh có ảnh hưởng như thế nào tới tính cách nhân vật? Số phận của Trương Sinh như thế nào?</a:t>
              </a:r>
            </a:p>
            <a:p>
              <a:pPr algn="just">
                <a:lnSpc>
                  <a:spcPts val="4550"/>
                </a:lnSpc>
              </a:pPr>
              <a:r>
                <a:rPr lang="en-US" sz="3500">
                  <a:solidFill>
                    <a:srgbClr val="000000"/>
                  </a:solidFill>
                  <a:latin typeface="Roboto Condensed"/>
                </a:rPr>
                <a:t>(?) Chỉ ra yếu tố kì ảo trong tác phẩm. Nhận xét về cách thức sử dụng yếu tố kì ảo trong tác phẩm và nêu vai trò của những chi tiết kì ảo đó.</a:t>
              </a:r>
            </a:p>
          </p:txBody>
        </p:sp>
      </p:grpSp>
      <p:sp>
        <p:nvSpPr>
          <p:cNvPr id="16" name="TextBox 16"/>
          <p:cNvSpPr txBox="1"/>
          <p:nvPr/>
        </p:nvSpPr>
        <p:spPr>
          <a:xfrm>
            <a:off x="864306" y="396964"/>
            <a:ext cx="10601880" cy="847089"/>
          </a:xfrm>
          <a:prstGeom prst="rect">
            <a:avLst/>
          </a:prstGeom>
        </p:spPr>
        <p:txBody>
          <a:bodyPr lIns="0" tIns="0" rIns="0" bIns="0" rtlCol="0" anchor="t">
            <a:spAutoFit/>
          </a:bodyPr>
          <a:lstStyle/>
          <a:p>
            <a:pPr algn="just">
              <a:lnSpc>
                <a:spcPts val="6860"/>
              </a:lnSpc>
            </a:pPr>
            <a:r>
              <a:rPr lang="en-US" sz="4900">
                <a:solidFill>
                  <a:srgbClr val="C45B52"/>
                </a:solidFill>
                <a:latin typeface="#9Slide07 SVNUT Triumph Press"/>
              </a:rPr>
              <a:t>Tìm hiểu Trương Sinh và yếu tố kì ảo</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TextBox 3"/>
          <p:cNvSpPr txBox="1"/>
          <p:nvPr/>
        </p:nvSpPr>
        <p:spPr>
          <a:xfrm>
            <a:off x="-378458" y="356907"/>
            <a:ext cx="12781843" cy="1210237"/>
          </a:xfrm>
          <a:prstGeom prst="rect">
            <a:avLst/>
          </a:prstGeom>
        </p:spPr>
        <p:txBody>
          <a:bodyPr lIns="0" tIns="0" rIns="0" bIns="0" rtlCol="0" anchor="t">
            <a:spAutoFit/>
          </a:bodyPr>
          <a:lstStyle/>
          <a:p>
            <a:pPr algn="ctr">
              <a:lnSpc>
                <a:spcPts val="9939"/>
              </a:lnSpc>
            </a:pPr>
            <a:r>
              <a:rPr lang="en-US" sz="7099">
                <a:solidFill>
                  <a:srgbClr val="535254"/>
                </a:solidFill>
                <a:latin typeface="Fraunces Bold"/>
              </a:rPr>
              <a:t>I. TRI THỨC ĐỌC HIỂU</a:t>
            </a:r>
          </a:p>
        </p:txBody>
      </p:sp>
      <p:sp>
        <p:nvSpPr>
          <p:cNvPr id="4" name="TextBox 4"/>
          <p:cNvSpPr txBox="1"/>
          <p:nvPr/>
        </p:nvSpPr>
        <p:spPr>
          <a:xfrm>
            <a:off x="514350" y="1743033"/>
            <a:ext cx="17375526" cy="9137650"/>
          </a:xfrm>
          <a:prstGeom prst="rect">
            <a:avLst/>
          </a:prstGeom>
        </p:spPr>
        <p:txBody>
          <a:bodyPr lIns="0" tIns="0" rIns="0" bIns="0" rtlCol="0" anchor="t">
            <a:spAutoFit/>
          </a:bodyPr>
          <a:lstStyle/>
          <a:p>
            <a:pPr algn="just">
              <a:lnSpc>
                <a:spcPts val="5599"/>
              </a:lnSpc>
            </a:pPr>
            <a:r>
              <a:rPr lang="en-US" sz="3999" dirty="0">
                <a:solidFill>
                  <a:srgbClr val="535254"/>
                </a:solidFill>
                <a:latin typeface="Roboto Condensed"/>
              </a:rPr>
              <a:t>a. </a:t>
            </a:r>
            <a:r>
              <a:rPr lang="en-US" sz="3999" dirty="0" err="1">
                <a:solidFill>
                  <a:srgbClr val="535254"/>
                </a:solidFill>
                <a:latin typeface="Roboto Condensed"/>
              </a:rPr>
              <a:t>Truyện</a:t>
            </a:r>
            <a:r>
              <a:rPr lang="en-US" sz="3999" dirty="0">
                <a:solidFill>
                  <a:srgbClr val="535254"/>
                </a:solidFill>
                <a:latin typeface="Roboto Condensed"/>
              </a:rPr>
              <a:t> </a:t>
            </a:r>
            <a:r>
              <a:rPr lang="en-US" sz="3999" dirty="0" err="1">
                <a:solidFill>
                  <a:srgbClr val="535254"/>
                </a:solidFill>
                <a:latin typeface="Roboto Condensed"/>
              </a:rPr>
              <a:t>truyền</a:t>
            </a:r>
            <a:r>
              <a:rPr lang="en-US" sz="3999" dirty="0">
                <a:solidFill>
                  <a:srgbClr val="535254"/>
                </a:solidFill>
                <a:latin typeface="Roboto Condensed"/>
              </a:rPr>
              <a:t> </a:t>
            </a:r>
            <a:r>
              <a:rPr lang="en-US" sz="3999" dirty="0" err="1">
                <a:solidFill>
                  <a:srgbClr val="535254"/>
                </a:solidFill>
                <a:latin typeface="Roboto Condensed"/>
              </a:rPr>
              <a:t>kì</a:t>
            </a:r>
            <a:r>
              <a:rPr lang="en-US" sz="3999" dirty="0">
                <a:solidFill>
                  <a:srgbClr val="535254"/>
                </a:solidFill>
                <a:latin typeface="Roboto Condensed"/>
              </a:rPr>
              <a:t> </a:t>
            </a:r>
            <a:r>
              <a:rPr lang="en-US" sz="3999" dirty="0" err="1">
                <a:solidFill>
                  <a:srgbClr val="535254"/>
                </a:solidFill>
                <a:latin typeface="Roboto Condensed"/>
              </a:rPr>
              <a:t>là</a:t>
            </a:r>
            <a:r>
              <a:rPr lang="en-US" sz="3999" dirty="0">
                <a:solidFill>
                  <a:srgbClr val="535254"/>
                </a:solidFill>
                <a:latin typeface="Roboto Condensed"/>
              </a:rPr>
              <a:t> </a:t>
            </a:r>
            <a:r>
              <a:rPr lang="en-US" sz="3999" dirty="0" err="1">
                <a:solidFill>
                  <a:srgbClr val="535254"/>
                </a:solidFill>
                <a:latin typeface="Roboto Condensed"/>
              </a:rPr>
              <a:t>thể</a:t>
            </a:r>
            <a:r>
              <a:rPr lang="en-US" sz="3999" dirty="0">
                <a:solidFill>
                  <a:srgbClr val="535254"/>
                </a:solidFill>
                <a:latin typeface="Roboto Condensed"/>
              </a:rPr>
              <a:t> </a:t>
            </a:r>
            <a:r>
              <a:rPr lang="en-US" sz="3999" dirty="0" err="1">
                <a:solidFill>
                  <a:srgbClr val="535254"/>
                </a:solidFill>
                <a:latin typeface="Roboto Condensed"/>
              </a:rPr>
              <a:t>loại</a:t>
            </a:r>
            <a:r>
              <a:rPr lang="en-US" sz="3999" dirty="0">
                <a:solidFill>
                  <a:srgbClr val="535254"/>
                </a:solidFill>
                <a:latin typeface="Roboto Condensed"/>
              </a:rPr>
              <a:t> </a:t>
            </a:r>
            <a:r>
              <a:rPr lang="en-US" sz="3999" dirty="0" err="1">
                <a:solidFill>
                  <a:srgbClr val="535254"/>
                </a:solidFill>
                <a:latin typeface="Roboto Condensed"/>
              </a:rPr>
              <a:t>văn</a:t>
            </a:r>
            <a:r>
              <a:rPr lang="en-US" sz="3999" dirty="0">
                <a:solidFill>
                  <a:srgbClr val="535254"/>
                </a:solidFill>
                <a:latin typeface="Roboto Condensed"/>
              </a:rPr>
              <a:t> </a:t>
            </a:r>
            <a:r>
              <a:rPr lang="en-US" sz="3999" dirty="0" err="1">
                <a:solidFill>
                  <a:srgbClr val="535254"/>
                </a:solidFill>
                <a:latin typeface="Roboto Condensed"/>
              </a:rPr>
              <a:t>xuôi</a:t>
            </a:r>
            <a:r>
              <a:rPr lang="en-US" sz="3999" dirty="0">
                <a:solidFill>
                  <a:srgbClr val="535254"/>
                </a:solidFill>
                <a:latin typeface="Roboto Condensed"/>
              </a:rPr>
              <a:t> </a:t>
            </a:r>
            <a:r>
              <a:rPr lang="en-US" sz="3999" dirty="0" err="1">
                <a:solidFill>
                  <a:srgbClr val="535254"/>
                </a:solidFill>
                <a:latin typeface="Roboto Condensed"/>
              </a:rPr>
              <a:t>tự</a:t>
            </a:r>
            <a:r>
              <a:rPr lang="en-US" sz="3999" dirty="0">
                <a:solidFill>
                  <a:srgbClr val="535254"/>
                </a:solidFill>
                <a:latin typeface="Roboto Condensed"/>
              </a:rPr>
              <a:t> </a:t>
            </a:r>
            <a:r>
              <a:rPr lang="en-US" sz="3999" dirty="0" err="1">
                <a:solidFill>
                  <a:srgbClr val="535254"/>
                </a:solidFill>
                <a:latin typeface="Roboto Condensed"/>
              </a:rPr>
              <a:t>sự</a:t>
            </a:r>
            <a:r>
              <a:rPr lang="en-US" sz="3999" dirty="0">
                <a:solidFill>
                  <a:srgbClr val="535254"/>
                </a:solidFill>
                <a:latin typeface="Roboto Condensed"/>
              </a:rPr>
              <a:t>, </a:t>
            </a:r>
            <a:r>
              <a:rPr lang="en-US" sz="3999" dirty="0" err="1">
                <a:solidFill>
                  <a:srgbClr val="535254"/>
                </a:solidFill>
                <a:latin typeface="Roboto Condensed"/>
              </a:rPr>
              <a:t>phát</a:t>
            </a:r>
            <a:r>
              <a:rPr lang="en-US" sz="3999" dirty="0">
                <a:solidFill>
                  <a:srgbClr val="535254"/>
                </a:solidFill>
                <a:latin typeface="Roboto Condensed"/>
              </a:rPr>
              <a:t> </a:t>
            </a:r>
            <a:r>
              <a:rPr lang="en-US" sz="3999" dirty="0" err="1">
                <a:solidFill>
                  <a:srgbClr val="535254"/>
                </a:solidFill>
                <a:latin typeface="Roboto Condensed"/>
              </a:rPr>
              <a:t>triển</a:t>
            </a:r>
            <a:r>
              <a:rPr lang="en-US" sz="3999" dirty="0">
                <a:solidFill>
                  <a:srgbClr val="535254"/>
                </a:solidFill>
                <a:latin typeface="Roboto Condensed"/>
              </a:rPr>
              <a:t> </a:t>
            </a:r>
            <a:r>
              <a:rPr lang="en-US" sz="3999" dirty="0" err="1">
                <a:solidFill>
                  <a:srgbClr val="535254"/>
                </a:solidFill>
                <a:latin typeface="Roboto Condensed"/>
              </a:rPr>
              <a:t>mạnh</a:t>
            </a:r>
            <a:r>
              <a:rPr lang="en-US" sz="3999" dirty="0">
                <a:solidFill>
                  <a:srgbClr val="535254"/>
                </a:solidFill>
                <a:latin typeface="Roboto Condensed"/>
              </a:rPr>
              <a:t> </a:t>
            </a:r>
            <a:r>
              <a:rPr lang="en-US" sz="3999" dirty="0" err="1">
                <a:solidFill>
                  <a:srgbClr val="535254"/>
                </a:solidFill>
                <a:latin typeface="Roboto Condensed"/>
              </a:rPr>
              <a:t>mẽ</a:t>
            </a:r>
            <a:r>
              <a:rPr lang="en-US" sz="3999" dirty="0">
                <a:solidFill>
                  <a:srgbClr val="535254"/>
                </a:solidFill>
                <a:latin typeface="Roboto Condensed"/>
              </a:rPr>
              <a:t> ở </a:t>
            </a:r>
            <a:r>
              <a:rPr lang="en-US" sz="3999" dirty="0" err="1">
                <a:solidFill>
                  <a:srgbClr val="535254"/>
                </a:solidFill>
                <a:latin typeface="Roboto Condensed"/>
              </a:rPr>
              <a:t>thời</a:t>
            </a:r>
            <a:r>
              <a:rPr lang="en-US" sz="3999" dirty="0">
                <a:solidFill>
                  <a:srgbClr val="535254"/>
                </a:solidFill>
                <a:latin typeface="Roboto Condensed"/>
              </a:rPr>
              <a:t> _ _ _ _ _ _ _ _ , </a:t>
            </a:r>
            <a:r>
              <a:rPr lang="en-US" sz="3999" dirty="0" err="1">
                <a:solidFill>
                  <a:srgbClr val="535254"/>
                </a:solidFill>
                <a:latin typeface="Roboto Condensed"/>
              </a:rPr>
              <a:t>dùng</a:t>
            </a:r>
            <a:r>
              <a:rPr lang="en-US" sz="3999" dirty="0">
                <a:solidFill>
                  <a:srgbClr val="535254"/>
                </a:solidFill>
                <a:latin typeface="Roboto Condensed"/>
              </a:rPr>
              <a:t> _ _ _ _ _ _ _ _ </a:t>
            </a:r>
            <a:r>
              <a:rPr lang="en-US" sz="3999" dirty="0" err="1">
                <a:solidFill>
                  <a:srgbClr val="535254"/>
                </a:solidFill>
                <a:latin typeface="Roboto Condensed"/>
              </a:rPr>
              <a:t>làm</a:t>
            </a:r>
            <a:r>
              <a:rPr lang="en-US" sz="3999" dirty="0">
                <a:solidFill>
                  <a:srgbClr val="535254"/>
                </a:solidFill>
                <a:latin typeface="Roboto Condensed"/>
              </a:rPr>
              <a:t> </a:t>
            </a:r>
            <a:r>
              <a:rPr lang="en-US" sz="3999" dirty="0" err="1">
                <a:solidFill>
                  <a:srgbClr val="535254"/>
                </a:solidFill>
                <a:latin typeface="Roboto Condensed"/>
              </a:rPr>
              <a:t>phương</a:t>
            </a:r>
            <a:r>
              <a:rPr lang="en-US" sz="3999" dirty="0">
                <a:solidFill>
                  <a:srgbClr val="535254"/>
                </a:solidFill>
                <a:latin typeface="Roboto Condensed"/>
              </a:rPr>
              <a:t> </a:t>
            </a:r>
            <a:r>
              <a:rPr lang="en-US" sz="3999" dirty="0" err="1">
                <a:solidFill>
                  <a:srgbClr val="535254"/>
                </a:solidFill>
                <a:latin typeface="Roboto Condensed"/>
              </a:rPr>
              <a:t>thức</a:t>
            </a:r>
            <a:r>
              <a:rPr lang="en-US" sz="3999" dirty="0">
                <a:solidFill>
                  <a:srgbClr val="535254"/>
                </a:solidFill>
                <a:latin typeface="Roboto Condensed"/>
              </a:rPr>
              <a:t> </a:t>
            </a:r>
            <a:r>
              <a:rPr lang="en-US" sz="3999" dirty="0" err="1">
                <a:solidFill>
                  <a:srgbClr val="535254"/>
                </a:solidFill>
                <a:latin typeface="Roboto Condensed"/>
              </a:rPr>
              <a:t>nghệ</a:t>
            </a:r>
            <a:r>
              <a:rPr lang="en-US" sz="3999" dirty="0">
                <a:solidFill>
                  <a:srgbClr val="535254"/>
                </a:solidFill>
                <a:latin typeface="Roboto Condensed"/>
              </a:rPr>
              <a:t> </a:t>
            </a:r>
            <a:r>
              <a:rPr lang="en-US" sz="3999" dirty="0" err="1">
                <a:solidFill>
                  <a:srgbClr val="535254"/>
                </a:solidFill>
                <a:latin typeface="Roboto Condensed"/>
              </a:rPr>
              <a:t>thuật</a:t>
            </a:r>
            <a:r>
              <a:rPr lang="en-US" sz="3999" dirty="0">
                <a:solidFill>
                  <a:srgbClr val="535254"/>
                </a:solidFill>
                <a:latin typeface="Roboto Condensed"/>
              </a:rPr>
              <a:t> </a:t>
            </a:r>
            <a:r>
              <a:rPr lang="en-US" sz="3999" dirty="0" err="1">
                <a:solidFill>
                  <a:srgbClr val="535254"/>
                </a:solidFill>
                <a:latin typeface="Roboto Condensed"/>
              </a:rPr>
              <a:t>để</a:t>
            </a:r>
            <a:r>
              <a:rPr lang="en-US" sz="3999" dirty="0">
                <a:solidFill>
                  <a:srgbClr val="535254"/>
                </a:solidFill>
                <a:latin typeface="Roboto Condensed"/>
              </a:rPr>
              <a:t> </a:t>
            </a:r>
            <a:r>
              <a:rPr lang="en-US" sz="3999" dirty="0" err="1">
                <a:solidFill>
                  <a:srgbClr val="535254"/>
                </a:solidFill>
                <a:latin typeface="Roboto Condensed"/>
              </a:rPr>
              <a:t>phản</a:t>
            </a:r>
            <a:r>
              <a:rPr lang="en-US" sz="3999" dirty="0">
                <a:solidFill>
                  <a:srgbClr val="535254"/>
                </a:solidFill>
                <a:latin typeface="Roboto Condensed"/>
              </a:rPr>
              <a:t> </a:t>
            </a:r>
            <a:r>
              <a:rPr lang="en-US" sz="3999" dirty="0" err="1">
                <a:solidFill>
                  <a:srgbClr val="535254"/>
                </a:solidFill>
                <a:latin typeface="Roboto Condensed"/>
              </a:rPr>
              <a:t>ánh</a:t>
            </a:r>
            <a:r>
              <a:rPr lang="en-US" sz="3999" dirty="0">
                <a:solidFill>
                  <a:srgbClr val="535254"/>
                </a:solidFill>
                <a:latin typeface="Roboto Condensed"/>
              </a:rPr>
              <a:t> </a:t>
            </a:r>
            <a:r>
              <a:rPr lang="en-US" sz="3999" dirty="0" err="1">
                <a:solidFill>
                  <a:srgbClr val="535254"/>
                </a:solidFill>
                <a:latin typeface="Roboto Condensed"/>
              </a:rPr>
              <a:t>cuộc</a:t>
            </a:r>
            <a:r>
              <a:rPr lang="en-US" sz="3999" dirty="0">
                <a:solidFill>
                  <a:srgbClr val="535254"/>
                </a:solidFill>
                <a:latin typeface="Roboto Condensed"/>
              </a:rPr>
              <a:t> </a:t>
            </a:r>
            <a:r>
              <a:rPr lang="en-US" sz="3999" dirty="0" err="1">
                <a:solidFill>
                  <a:srgbClr val="535254"/>
                </a:solidFill>
                <a:latin typeface="Roboto Condensed"/>
              </a:rPr>
              <a:t>sống</a:t>
            </a:r>
            <a:r>
              <a:rPr lang="en-US" sz="3999" dirty="0">
                <a:solidFill>
                  <a:srgbClr val="535254"/>
                </a:solidFill>
                <a:latin typeface="Roboto Condensed"/>
              </a:rPr>
              <a:t>.</a:t>
            </a:r>
          </a:p>
          <a:p>
            <a:pPr algn="just">
              <a:lnSpc>
                <a:spcPts val="5599"/>
              </a:lnSpc>
            </a:pPr>
            <a:r>
              <a:rPr lang="en-US" sz="3999" dirty="0">
                <a:solidFill>
                  <a:srgbClr val="535254"/>
                </a:solidFill>
                <a:latin typeface="Roboto Condensed"/>
              </a:rPr>
              <a:t>b. </a:t>
            </a:r>
            <a:r>
              <a:rPr lang="en-US" sz="3999" dirty="0" err="1">
                <a:solidFill>
                  <a:srgbClr val="535254"/>
                </a:solidFill>
                <a:latin typeface="Roboto Condensed"/>
              </a:rPr>
              <a:t>Truyện</a:t>
            </a:r>
            <a:r>
              <a:rPr lang="en-US" sz="3999" dirty="0">
                <a:solidFill>
                  <a:srgbClr val="535254"/>
                </a:solidFill>
                <a:latin typeface="Roboto Condensed"/>
              </a:rPr>
              <a:t> </a:t>
            </a:r>
            <a:r>
              <a:rPr lang="en-US" sz="3999" dirty="0" err="1">
                <a:solidFill>
                  <a:srgbClr val="535254"/>
                </a:solidFill>
                <a:latin typeface="Roboto Condensed"/>
              </a:rPr>
              <a:t>truyền</a:t>
            </a:r>
            <a:r>
              <a:rPr lang="en-US" sz="3999" dirty="0">
                <a:solidFill>
                  <a:srgbClr val="535254"/>
                </a:solidFill>
                <a:latin typeface="Roboto Condensed"/>
              </a:rPr>
              <a:t> </a:t>
            </a:r>
            <a:r>
              <a:rPr lang="en-US" sz="3999" dirty="0" err="1">
                <a:solidFill>
                  <a:srgbClr val="535254"/>
                </a:solidFill>
                <a:latin typeface="Roboto Condensed"/>
              </a:rPr>
              <a:t>kì</a:t>
            </a:r>
            <a:r>
              <a:rPr lang="en-US" sz="3999" dirty="0">
                <a:solidFill>
                  <a:srgbClr val="535254"/>
                </a:solidFill>
                <a:latin typeface="Roboto Condensed"/>
              </a:rPr>
              <a:t> </a:t>
            </a:r>
            <a:r>
              <a:rPr lang="en-US" sz="3999" dirty="0" err="1">
                <a:solidFill>
                  <a:srgbClr val="535254"/>
                </a:solidFill>
                <a:latin typeface="Roboto Condensed"/>
              </a:rPr>
              <a:t>có</a:t>
            </a:r>
            <a:r>
              <a:rPr lang="en-US" sz="3999" dirty="0">
                <a:solidFill>
                  <a:srgbClr val="535254"/>
                </a:solidFill>
                <a:latin typeface="Roboto Condensed"/>
              </a:rPr>
              <a:t> </a:t>
            </a:r>
            <a:r>
              <a:rPr lang="en-US" sz="3999" dirty="0" err="1">
                <a:solidFill>
                  <a:srgbClr val="535254"/>
                </a:solidFill>
                <a:latin typeface="Roboto Condensed"/>
              </a:rPr>
              <a:t>khi</a:t>
            </a:r>
            <a:r>
              <a:rPr lang="en-US" sz="3999" dirty="0">
                <a:solidFill>
                  <a:srgbClr val="535254"/>
                </a:solidFill>
                <a:latin typeface="Roboto Condensed"/>
              </a:rPr>
              <a:t> </a:t>
            </a:r>
            <a:r>
              <a:rPr lang="en-US" sz="3999" dirty="0" err="1">
                <a:solidFill>
                  <a:srgbClr val="535254"/>
                </a:solidFill>
                <a:latin typeface="Roboto Condensed"/>
              </a:rPr>
              <a:t>mô</a:t>
            </a:r>
            <a:r>
              <a:rPr lang="en-US" sz="3999" dirty="0">
                <a:solidFill>
                  <a:srgbClr val="535254"/>
                </a:solidFill>
                <a:latin typeface="Roboto Condensed"/>
              </a:rPr>
              <a:t> </a:t>
            </a:r>
            <a:r>
              <a:rPr lang="en-US" sz="3999" dirty="0" err="1">
                <a:solidFill>
                  <a:srgbClr val="535254"/>
                </a:solidFill>
                <a:latin typeface="Roboto Condensed"/>
              </a:rPr>
              <a:t>phỏng</a:t>
            </a:r>
            <a:r>
              <a:rPr lang="en-US" sz="3999" dirty="0">
                <a:solidFill>
                  <a:srgbClr val="535254"/>
                </a:solidFill>
                <a:latin typeface="Roboto Condensed"/>
              </a:rPr>
              <a:t> _ _ _ _ _ _ _ _ _ _ _ _ _</a:t>
            </a:r>
            <a:r>
              <a:rPr lang="en-US" sz="3999" dirty="0" err="1">
                <a:solidFill>
                  <a:srgbClr val="535254"/>
                </a:solidFill>
                <a:latin typeface="Roboto Condensed"/>
              </a:rPr>
              <a:t>hoặc</a:t>
            </a:r>
            <a:r>
              <a:rPr lang="en-US" sz="3999" dirty="0">
                <a:solidFill>
                  <a:srgbClr val="535254"/>
                </a:solidFill>
                <a:latin typeface="Roboto Condensed"/>
              </a:rPr>
              <a:t> </a:t>
            </a:r>
            <a:r>
              <a:rPr lang="en-US" sz="3999" dirty="0" err="1">
                <a:solidFill>
                  <a:srgbClr val="535254"/>
                </a:solidFill>
                <a:latin typeface="Roboto Condensed"/>
              </a:rPr>
              <a:t>dã</a:t>
            </a:r>
            <a:r>
              <a:rPr lang="en-US" sz="3999" dirty="0">
                <a:solidFill>
                  <a:srgbClr val="535254"/>
                </a:solidFill>
                <a:latin typeface="Roboto Condensed"/>
              </a:rPr>
              <a:t> </a:t>
            </a:r>
            <a:r>
              <a:rPr lang="en-US" sz="3999" dirty="0" err="1">
                <a:solidFill>
                  <a:srgbClr val="535254"/>
                </a:solidFill>
                <a:latin typeface="Roboto Condensed"/>
              </a:rPr>
              <a:t>sử</a:t>
            </a:r>
            <a:r>
              <a:rPr lang="en-US" sz="3999" dirty="0">
                <a:solidFill>
                  <a:srgbClr val="535254"/>
                </a:solidFill>
                <a:latin typeface="Roboto Condensed"/>
              </a:rPr>
              <a:t> </a:t>
            </a:r>
            <a:r>
              <a:rPr lang="en-US" sz="3999" dirty="0" err="1">
                <a:solidFill>
                  <a:srgbClr val="535254"/>
                </a:solidFill>
                <a:latin typeface="Roboto Condensed"/>
              </a:rPr>
              <a:t>lưu</a:t>
            </a:r>
            <a:r>
              <a:rPr lang="en-US" sz="3999" dirty="0">
                <a:solidFill>
                  <a:srgbClr val="535254"/>
                </a:solidFill>
                <a:latin typeface="Roboto Condensed"/>
              </a:rPr>
              <a:t> </a:t>
            </a:r>
            <a:r>
              <a:rPr lang="en-US" sz="3999" dirty="0" err="1">
                <a:solidFill>
                  <a:srgbClr val="535254"/>
                </a:solidFill>
                <a:latin typeface="Roboto Condensed"/>
              </a:rPr>
              <a:t>truyền</a:t>
            </a:r>
            <a:r>
              <a:rPr lang="en-US" sz="3999" dirty="0">
                <a:solidFill>
                  <a:srgbClr val="535254"/>
                </a:solidFill>
                <a:latin typeface="Roboto Condensed"/>
              </a:rPr>
              <a:t> </a:t>
            </a:r>
            <a:r>
              <a:rPr lang="en-US" sz="3999" dirty="0" err="1">
                <a:solidFill>
                  <a:srgbClr val="535254"/>
                </a:solidFill>
                <a:latin typeface="Roboto Condensed"/>
              </a:rPr>
              <a:t>rộng</a:t>
            </a:r>
            <a:r>
              <a:rPr lang="en-US" sz="3999" dirty="0">
                <a:solidFill>
                  <a:srgbClr val="535254"/>
                </a:solidFill>
                <a:latin typeface="Roboto Condensed"/>
              </a:rPr>
              <a:t> </a:t>
            </a:r>
            <a:r>
              <a:rPr lang="en-US" sz="3999" dirty="0" err="1">
                <a:solidFill>
                  <a:srgbClr val="535254"/>
                </a:solidFill>
                <a:latin typeface="Roboto Condensed"/>
              </a:rPr>
              <a:t>rãi</a:t>
            </a:r>
            <a:r>
              <a:rPr lang="en-US" sz="3999" dirty="0">
                <a:solidFill>
                  <a:srgbClr val="535254"/>
                </a:solidFill>
                <a:latin typeface="Roboto Condensed"/>
              </a:rPr>
              <a:t> </a:t>
            </a:r>
            <a:r>
              <a:rPr lang="en-US" sz="3999" dirty="0" err="1">
                <a:solidFill>
                  <a:srgbClr val="535254"/>
                </a:solidFill>
                <a:latin typeface="Roboto Condensed"/>
              </a:rPr>
              <a:t>trong</a:t>
            </a:r>
            <a:r>
              <a:rPr lang="en-US" sz="3999" dirty="0">
                <a:solidFill>
                  <a:srgbClr val="535254"/>
                </a:solidFill>
                <a:latin typeface="Roboto Condensed"/>
              </a:rPr>
              <a:t> </a:t>
            </a:r>
            <a:r>
              <a:rPr lang="en-US" sz="3999" dirty="0" err="1">
                <a:solidFill>
                  <a:srgbClr val="535254"/>
                </a:solidFill>
                <a:latin typeface="Roboto Condensed"/>
              </a:rPr>
              <a:t>nhân</a:t>
            </a:r>
            <a:r>
              <a:rPr lang="en-US" sz="3999" dirty="0">
                <a:solidFill>
                  <a:srgbClr val="535254"/>
                </a:solidFill>
                <a:latin typeface="Roboto Condensed"/>
              </a:rPr>
              <a:t> </a:t>
            </a:r>
            <a:r>
              <a:rPr lang="en-US" sz="3999" dirty="0" err="1">
                <a:solidFill>
                  <a:srgbClr val="535254"/>
                </a:solidFill>
                <a:latin typeface="Roboto Condensed"/>
              </a:rPr>
              <a:t>dân</a:t>
            </a:r>
            <a:r>
              <a:rPr lang="en-US" sz="3999" dirty="0">
                <a:solidFill>
                  <a:srgbClr val="535254"/>
                </a:solidFill>
                <a:latin typeface="Roboto Condensed"/>
              </a:rPr>
              <a:t>; </a:t>
            </a:r>
            <a:r>
              <a:rPr lang="en-US" sz="3999" dirty="0" err="1">
                <a:solidFill>
                  <a:srgbClr val="535254"/>
                </a:solidFill>
                <a:latin typeface="Roboto Condensed"/>
              </a:rPr>
              <a:t>có</a:t>
            </a:r>
            <a:r>
              <a:rPr lang="en-US" sz="3999" dirty="0">
                <a:solidFill>
                  <a:srgbClr val="535254"/>
                </a:solidFill>
                <a:latin typeface="Roboto Condensed"/>
              </a:rPr>
              <a:t> </a:t>
            </a:r>
            <a:r>
              <a:rPr lang="en-US" sz="3999" dirty="0" err="1">
                <a:solidFill>
                  <a:srgbClr val="535254"/>
                </a:solidFill>
                <a:latin typeface="Roboto Condensed"/>
              </a:rPr>
              <a:t>khi</a:t>
            </a:r>
            <a:r>
              <a:rPr lang="en-US" sz="3999" dirty="0">
                <a:solidFill>
                  <a:srgbClr val="535254"/>
                </a:solidFill>
                <a:latin typeface="Roboto Condensed"/>
              </a:rPr>
              <a:t> </a:t>
            </a:r>
            <a:r>
              <a:rPr lang="en-US" sz="3999" dirty="0" err="1">
                <a:solidFill>
                  <a:srgbClr val="535254"/>
                </a:solidFill>
                <a:latin typeface="Roboto Condensed"/>
              </a:rPr>
              <a:t>mượn</a:t>
            </a:r>
            <a:r>
              <a:rPr lang="en-US" sz="3999" dirty="0">
                <a:solidFill>
                  <a:srgbClr val="535254"/>
                </a:solidFill>
                <a:latin typeface="Roboto Condensed"/>
              </a:rPr>
              <a:t> </a:t>
            </a:r>
            <a:r>
              <a:rPr lang="en-US" sz="3999" dirty="0" err="1">
                <a:solidFill>
                  <a:srgbClr val="535254"/>
                </a:solidFill>
                <a:latin typeface="Roboto Condensed"/>
              </a:rPr>
              <a:t>từ</a:t>
            </a:r>
            <a:r>
              <a:rPr lang="en-US" sz="3999" dirty="0">
                <a:solidFill>
                  <a:srgbClr val="535254"/>
                </a:solidFill>
                <a:latin typeface="Roboto Condensed"/>
              </a:rPr>
              <a:t> </a:t>
            </a:r>
            <a:r>
              <a:rPr lang="en-US" sz="3999" dirty="0" err="1">
                <a:solidFill>
                  <a:srgbClr val="535254"/>
                </a:solidFill>
                <a:latin typeface="Roboto Condensed"/>
              </a:rPr>
              <a:t>truyện</a:t>
            </a:r>
            <a:r>
              <a:rPr lang="en-US" sz="3999" dirty="0">
                <a:solidFill>
                  <a:srgbClr val="535254"/>
                </a:solidFill>
                <a:latin typeface="Roboto Condensed"/>
              </a:rPr>
              <a:t> </a:t>
            </a:r>
            <a:r>
              <a:rPr lang="en-US" sz="3999" dirty="0" err="1">
                <a:solidFill>
                  <a:srgbClr val="535254"/>
                </a:solidFill>
                <a:latin typeface="Roboto Condensed"/>
              </a:rPr>
              <a:t>truyền</a:t>
            </a:r>
            <a:r>
              <a:rPr lang="en-US" sz="3999" dirty="0">
                <a:solidFill>
                  <a:srgbClr val="535254"/>
                </a:solidFill>
                <a:latin typeface="Roboto Condensed"/>
              </a:rPr>
              <a:t> </a:t>
            </a:r>
            <a:r>
              <a:rPr lang="en-US" sz="3999" dirty="0" err="1">
                <a:solidFill>
                  <a:srgbClr val="535254"/>
                </a:solidFill>
                <a:latin typeface="Roboto Condensed"/>
              </a:rPr>
              <a:t>kì</a:t>
            </a:r>
            <a:r>
              <a:rPr lang="en-US" sz="3999" dirty="0">
                <a:solidFill>
                  <a:srgbClr val="535254"/>
                </a:solidFill>
                <a:latin typeface="Roboto Condensed"/>
              </a:rPr>
              <a:t> _ _ _ _ _ _ _ </a:t>
            </a:r>
            <a:r>
              <a:rPr lang="en-US" sz="3999" dirty="0" err="1">
                <a:solidFill>
                  <a:srgbClr val="535254"/>
                </a:solidFill>
                <a:latin typeface="Roboto Condensed"/>
              </a:rPr>
              <a:t>Cốt</a:t>
            </a:r>
            <a:r>
              <a:rPr lang="en-US" sz="3999" dirty="0">
                <a:solidFill>
                  <a:srgbClr val="535254"/>
                </a:solidFill>
                <a:latin typeface="Roboto Condensed"/>
              </a:rPr>
              <a:t> </a:t>
            </a:r>
            <a:r>
              <a:rPr lang="en-US" sz="3999" dirty="0" err="1">
                <a:solidFill>
                  <a:srgbClr val="535254"/>
                </a:solidFill>
                <a:latin typeface="Roboto Condensed"/>
              </a:rPr>
              <a:t>truyện</a:t>
            </a:r>
            <a:r>
              <a:rPr lang="en-US" sz="3999" dirty="0">
                <a:solidFill>
                  <a:srgbClr val="535254"/>
                </a:solidFill>
                <a:latin typeface="Roboto Condensed"/>
              </a:rPr>
              <a:t> </a:t>
            </a:r>
            <a:r>
              <a:rPr lang="en-US" sz="3999" dirty="0" err="1">
                <a:solidFill>
                  <a:srgbClr val="535254"/>
                </a:solidFill>
                <a:latin typeface="Roboto Condensed"/>
              </a:rPr>
              <a:t>của</a:t>
            </a:r>
            <a:r>
              <a:rPr lang="en-US" sz="3999" dirty="0">
                <a:solidFill>
                  <a:srgbClr val="535254"/>
                </a:solidFill>
                <a:latin typeface="Roboto Condensed"/>
              </a:rPr>
              <a:t> </a:t>
            </a:r>
            <a:r>
              <a:rPr lang="en-US" sz="3999" dirty="0" err="1">
                <a:solidFill>
                  <a:srgbClr val="535254"/>
                </a:solidFill>
                <a:latin typeface="Roboto Condensed"/>
              </a:rPr>
              <a:t>truyện</a:t>
            </a:r>
            <a:r>
              <a:rPr lang="en-US" sz="3999" dirty="0">
                <a:solidFill>
                  <a:srgbClr val="535254"/>
                </a:solidFill>
                <a:latin typeface="Roboto Condensed"/>
              </a:rPr>
              <a:t> </a:t>
            </a:r>
            <a:r>
              <a:rPr lang="en-US" sz="3999" dirty="0" err="1">
                <a:solidFill>
                  <a:srgbClr val="535254"/>
                </a:solidFill>
                <a:latin typeface="Roboto Condensed"/>
              </a:rPr>
              <a:t>truyền</a:t>
            </a:r>
            <a:r>
              <a:rPr lang="en-US" sz="3999" dirty="0">
                <a:solidFill>
                  <a:srgbClr val="535254"/>
                </a:solidFill>
                <a:latin typeface="Roboto Condensed"/>
              </a:rPr>
              <a:t> </a:t>
            </a:r>
            <a:r>
              <a:rPr lang="en-US" sz="3999" dirty="0" err="1">
                <a:solidFill>
                  <a:srgbClr val="535254"/>
                </a:solidFill>
                <a:latin typeface="Roboto Condensed"/>
              </a:rPr>
              <a:t>kì</a:t>
            </a:r>
            <a:r>
              <a:rPr lang="en-US" sz="3999" dirty="0">
                <a:solidFill>
                  <a:srgbClr val="535254"/>
                </a:solidFill>
                <a:latin typeface="Roboto Condensed"/>
              </a:rPr>
              <a:t> </a:t>
            </a:r>
            <a:r>
              <a:rPr lang="en-US" sz="3999" dirty="0" err="1">
                <a:solidFill>
                  <a:srgbClr val="535254"/>
                </a:solidFill>
                <a:latin typeface="Roboto Condensed"/>
              </a:rPr>
              <a:t>được</a:t>
            </a:r>
            <a:r>
              <a:rPr lang="en-US" sz="3999" dirty="0">
                <a:solidFill>
                  <a:srgbClr val="535254"/>
                </a:solidFill>
                <a:latin typeface="Roboto Condensed"/>
              </a:rPr>
              <a:t> </a:t>
            </a:r>
            <a:r>
              <a:rPr lang="en-US" sz="3999" dirty="0" err="1">
                <a:solidFill>
                  <a:srgbClr val="535254"/>
                </a:solidFill>
                <a:latin typeface="Roboto Condensed"/>
              </a:rPr>
              <a:t>tổ</a:t>
            </a:r>
            <a:r>
              <a:rPr lang="en-US" sz="3999" dirty="0">
                <a:solidFill>
                  <a:srgbClr val="535254"/>
                </a:solidFill>
                <a:latin typeface="Roboto Condensed"/>
              </a:rPr>
              <a:t> </a:t>
            </a:r>
            <a:r>
              <a:rPr lang="en-US" sz="3999" dirty="0" err="1">
                <a:solidFill>
                  <a:srgbClr val="535254"/>
                </a:solidFill>
                <a:latin typeface="Roboto Condensed"/>
              </a:rPr>
              <a:t>chức</a:t>
            </a:r>
            <a:r>
              <a:rPr lang="en-US" sz="3999" dirty="0">
                <a:solidFill>
                  <a:srgbClr val="535254"/>
                </a:solidFill>
                <a:latin typeface="Roboto Condensed"/>
              </a:rPr>
              <a:t> </a:t>
            </a:r>
            <a:r>
              <a:rPr lang="en-US" sz="3999" dirty="0" err="1">
                <a:solidFill>
                  <a:srgbClr val="535254"/>
                </a:solidFill>
                <a:latin typeface="Roboto Condensed"/>
              </a:rPr>
              <a:t>chủ</a:t>
            </a:r>
            <a:r>
              <a:rPr lang="en-US" sz="3999" dirty="0">
                <a:solidFill>
                  <a:srgbClr val="535254"/>
                </a:solidFill>
                <a:latin typeface="Roboto Condensed"/>
              </a:rPr>
              <a:t> </a:t>
            </a:r>
            <a:r>
              <a:rPr lang="en-US" sz="3999" dirty="0" err="1">
                <a:solidFill>
                  <a:srgbClr val="535254"/>
                </a:solidFill>
                <a:latin typeface="Roboto Condensed"/>
              </a:rPr>
              <a:t>yếu</a:t>
            </a:r>
            <a:r>
              <a:rPr lang="en-US" sz="3999" dirty="0">
                <a:solidFill>
                  <a:srgbClr val="535254"/>
                </a:solidFill>
                <a:latin typeface="Roboto Condensed"/>
              </a:rPr>
              <a:t> </a:t>
            </a:r>
            <a:r>
              <a:rPr lang="en-US" sz="3999" dirty="0" err="1">
                <a:solidFill>
                  <a:srgbClr val="535254"/>
                </a:solidFill>
                <a:latin typeface="Roboto Condensed"/>
              </a:rPr>
              <a:t>dựa</a:t>
            </a:r>
            <a:r>
              <a:rPr lang="en-US" sz="3999" dirty="0">
                <a:solidFill>
                  <a:srgbClr val="535254"/>
                </a:solidFill>
                <a:latin typeface="Roboto Condensed"/>
              </a:rPr>
              <a:t> </a:t>
            </a:r>
            <a:r>
              <a:rPr lang="en-US" sz="3999" dirty="0" err="1">
                <a:solidFill>
                  <a:srgbClr val="535254"/>
                </a:solidFill>
                <a:latin typeface="Roboto Condensed"/>
              </a:rPr>
              <a:t>trên</a:t>
            </a:r>
            <a:r>
              <a:rPr lang="en-US" sz="3999" dirty="0">
                <a:solidFill>
                  <a:srgbClr val="535254"/>
                </a:solidFill>
                <a:latin typeface="Roboto Condensed"/>
              </a:rPr>
              <a:t> </a:t>
            </a:r>
            <a:r>
              <a:rPr lang="en-US" sz="3999" dirty="0" err="1">
                <a:solidFill>
                  <a:srgbClr val="535254"/>
                </a:solidFill>
                <a:latin typeface="Roboto Condensed"/>
              </a:rPr>
              <a:t>chuỗi</a:t>
            </a:r>
            <a:r>
              <a:rPr lang="en-US" sz="3999" dirty="0">
                <a:solidFill>
                  <a:srgbClr val="535254"/>
                </a:solidFill>
                <a:latin typeface="Roboto Condensed"/>
              </a:rPr>
              <a:t> </a:t>
            </a:r>
            <a:r>
              <a:rPr lang="en-US" sz="3999" dirty="0" err="1">
                <a:solidFill>
                  <a:srgbClr val="535254"/>
                </a:solidFill>
                <a:latin typeface="Roboto Condensed"/>
              </a:rPr>
              <a:t>sự</a:t>
            </a:r>
            <a:r>
              <a:rPr lang="en-US" sz="3999" dirty="0">
                <a:solidFill>
                  <a:srgbClr val="535254"/>
                </a:solidFill>
                <a:latin typeface="Roboto Condensed"/>
              </a:rPr>
              <a:t> </a:t>
            </a:r>
            <a:r>
              <a:rPr lang="en-US" sz="3999" dirty="0" err="1">
                <a:solidFill>
                  <a:srgbClr val="535254"/>
                </a:solidFill>
                <a:latin typeface="Roboto Condensed"/>
              </a:rPr>
              <a:t>kiện</a:t>
            </a:r>
            <a:r>
              <a:rPr lang="en-US" sz="3999" dirty="0">
                <a:solidFill>
                  <a:srgbClr val="535254"/>
                </a:solidFill>
                <a:latin typeface="Roboto Condensed"/>
              </a:rPr>
              <a:t> </a:t>
            </a:r>
            <a:r>
              <a:rPr lang="en-US" sz="3999" dirty="0" err="1">
                <a:solidFill>
                  <a:srgbClr val="535254"/>
                </a:solidFill>
                <a:latin typeface="Roboto Condensed"/>
              </a:rPr>
              <a:t>sắp</a:t>
            </a:r>
            <a:r>
              <a:rPr lang="en-US" sz="3999" dirty="0">
                <a:solidFill>
                  <a:srgbClr val="535254"/>
                </a:solidFill>
                <a:latin typeface="Roboto Condensed"/>
              </a:rPr>
              <a:t> </a:t>
            </a:r>
            <a:r>
              <a:rPr lang="en-US" sz="3999" dirty="0" err="1">
                <a:solidFill>
                  <a:srgbClr val="535254"/>
                </a:solidFill>
                <a:latin typeface="Roboto Condensed"/>
              </a:rPr>
              <a:t>xếp</a:t>
            </a:r>
            <a:r>
              <a:rPr lang="en-US" sz="3999" dirty="0">
                <a:solidFill>
                  <a:srgbClr val="535254"/>
                </a:solidFill>
                <a:latin typeface="Roboto Condensed"/>
              </a:rPr>
              <a:t> </a:t>
            </a:r>
            <a:r>
              <a:rPr lang="en-US" sz="3999" dirty="0" err="1">
                <a:solidFill>
                  <a:srgbClr val="535254"/>
                </a:solidFill>
                <a:latin typeface="Roboto Condensed"/>
              </a:rPr>
              <a:t>theo</a:t>
            </a:r>
            <a:r>
              <a:rPr lang="en-US" sz="3999" dirty="0">
                <a:solidFill>
                  <a:srgbClr val="535254"/>
                </a:solidFill>
                <a:latin typeface="Roboto Condensed"/>
              </a:rPr>
              <a:t> </a:t>
            </a:r>
            <a:r>
              <a:rPr lang="en-US" sz="3999" dirty="0" err="1">
                <a:solidFill>
                  <a:srgbClr val="535254"/>
                </a:solidFill>
                <a:latin typeface="Roboto Condensed"/>
              </a:rPr>
              <a:t>trật</a:t>
            </a:r>
            <a:r>
              <a:rPr lang="en-US" sz="3999" dirty="0">
                <a:solidFill>
                  <a:srgbClr val="535254"/>
                </a:solidFill>
                <a:latin typeface="Roboto Condensed"/>
              </a:rPr>
              <a:t> </a:t>
            </a:r>
            <a:r>
              <a:rPr lang="en-US" sz="3999" dirty="0" err="1">
                <a:solidFill>
                  <a:srgbClr val="535254"/>
                </a:solidFill>
                <a:latin typeface="Roboto Condensed"/>
              </a:rPr>
              <a:t>tự</a:t>
            </a:r>
            <a:r>
              <a:rPr lang="en-US" sz="3999" dirty="0">
                <a:solidFill>
                  <a:srgbClr val="535254"/>
                </a:solidFill>
                <a:latin typeface="Roboto Condensed"/>
              </a:rPr>
              <a:t> _ _ _ _ _ _ _, </a:t>
            </a:r>
            <a:r>
              <a:rPr lang="en-US" sz="3999" dirty="0" err="1">
                <a:solidFill>
                  <a:srgbClr val="535254"/>
                </a:solidFill>
                <a:latin typeface="Roboto Condensed"/>
              </a:rPr>
              <a:t>có</a:t>
            </a:r>
            <a:r>
              <a:rPr lang="en-US" sz="3999" dirty="0">
                <a:solidFill>
                  <a:srgbClr val="535254"/>
                </a:solidFill>
                <a:latin typeface="Roboto Condensed"/>
              </a:rPr>
              <a:t> </a:t>
            </a:r>
            <a:r>
              <a:rPr lang="en-US" sz="3999" dirty="0" err="1">
                <a:solidFill>
                  <a:srgbClr val="535254"/>
                </a:solidFill>
                <a:latin typeface="Roboto Condensed"/>
              </a:rPr>
              <a:t>quan</a:t>
            </a:r>
            <a:r>
              <a:rPr lang="en-US" sz="3999" dirty="0">
                <a:solidFill>
                  <a:srgbClr val="535254"/>
                </a:solidFill>
                <a:latin typeface="Roboto Condensed"/>
              </a:rPr>
              <a:t> </a:t>
            </a:r>
            <a:r>
              <a:rPr lang="en-US" sz="3999" dirty="0" err="1">
                <a:solidFill>
                  <a:srgbClr val="535254"/>
                </a:solidFill>
                <a:latin typeface="Roboto Condensed"/>
              </a:rPr>
              <a:t>hệ</a:t>
            </a:r>
            <a:r>
              <a:rPr lang="en-US" sz="3999" dirty="0">
                <a:solidFill>
                  <a:srgbClr val="535254"/>
                </a:solidFill>
                <a:latin typeface="Roboto Condensed"/>
              </a:rPr>
              <a:t> _ _ _ _ _ _</a:t>
            </a:r>
          </a:p>
          <a:p>
            <a:pPr algn="just">
              <a:lnSpc>
                <a:spcPts val="5599"/>
              </a:lnSpc>
            </a:pPr>
            <a:r>
              <a:rPr lang="en-US" sz="3999" dirty="0">
                <a:solidFill>
                  <a:srgbClr val="535254"/>
                </a:solidFill>
                <a:latin typeface="Roboto Condensed"/>
              </a:rPr>
              <a:t>c. </a:t>
            </a:r>
            <a:r>
              <a:rPr lang="en-US" sz="3999" dirty="0" err="1">
                <a:solidFill>
                  <a:srgbClr val="535254"/>
                </a:solidFill>
                <a:latin typeface="Roboto Condensed"/>
              </a:rPr>
              <a:t>Nhân</a:t>
            </a:r>
            <a:r>
              <a:rPr lang="en-US" sz="3999" dirty="0">
                <a:solidFill>
                  <a:srgbClr val="535254"/>
                </a:solidFill>
                <a:latin typeface="Roboto Condensed"/>
              </a:rPr>
              <a:t> </a:t>
            </a:r>
            <a:r>
              <a:rPr lang="en-US" sz="3999" dirty="0" err="1">
                <a:solidFill>
                  <a:srgbClr val="535254"/>
                </a:solidFill>
                <a:latin typeface="Roboto Condensed"/>
              </a:rPr>
              <a:t>vật</a:t>
            </a:r>
            <a:r>
              <a:rPr lang="en-US" sz="3999" dirty="0">
                <a:solidFill>
                  <a:srgbClr val="535254"/>
                </a:solidFill>
                <a:latin typeface="Roboto Condensed"/>
              </a:rPr>
              <a:t> </a:t>
            </a:r>
            <a:r>
              <a:rPr lang="en-US" sz="3999" dirty="0" err="1">
                <a:solidFill>
                  <a:srgbClr val="535254"/>
                </a:solidFill>
                <a:latin typeface="Roboto Condensed"/>
              </a:rPr>
              <a:t>trong</a:t>
            </a:r>
            <a:r>
              <a:rPr lang="en-US" sz="3999" dirty="0">
                <a:solidFill>
                  <a:srgbClr val="535254"/>
                </a:solidFill>
                <a:latin typeface="Roboto Condensed"/>
              </a:rPr>
              <a:t> </a:t>
            </a:r>
            <a:r>
              <a:rPr lang="en-US" sz="3999" dirty="0" err="1">
                <a:solidFill>
                  <a:srgbClr val="535254"/>
                </a:solidFill>
                <a:latin typeface="Roboto Condensed"/>
              </a:rPr>
              <a:t>truyện</a:t>
            </a:r>
            <a:r>
              <a:rPr lang="en-US" sz="3999" dirty="0">
                <a:solidFill>
                  <a:srgbClr val="535254"/>
                </a:solidFill>
                <a:latin typeface="Roboto Condensed"/>
              </a:rPr>
              <a:t> </a:t>
            </a:r>
            <a:r>
              <a:rPr lang="en-US" sz="3999" dirty="0" err="1">
                <a:solidFill>
                  <a:srgbClr val="535254"/>
                </a:solidFill>
                <a:latin typeface="Roboto Condensed"/>
              </a:rPr>
              <a:t>truyền</a:t>
            </a:r>
            <a:r>
              <a:rPr lang="en-US" sz="3999" dirty="0">
                <a:solidFill>
                  <a:srgbClr val="535254"/>
                </a:solidFill>
                <a:latin typeface="Roboto Condensed"/>
              </a:rPr>
              <a:t> </a:t>
            </a:r>
            <a:r>
              <a:rPr lang="en-US" sz="3999" dirty="0" err="1">
                <a:solidFill>
                  <a:srgbClr val="535254"/>
                </a:solidFill>
                <a:latin typeface="Roboto Condensed"/>
              </a:rPr>
              <a:t>kì</a:t>
            </a:r>
            <a:r>
              <a:rPr lang="en-US" sz="3999" dirty="0">
                <a:solidFill>
                  <a:srgbClr val="535254"/>
                </a:solidFill>
                <a:latin typeface="Roboto Condensed"/>
              </a:rPr>
              <a:t> </a:t>
            </a:r>
            <a:r>
              <a:rPr lang="en-US" sz="3999" dirty="0" err="1">
                <a:solidFill>
                  <a:srgbClr val="535254"/>
                </a:solidFill>
                <a:latin typeface="Roboto Condensed"/>
              </a:rPr>
              <a:t>nổi</a:t>
            </a:r>
            <a:r>
              <a:rPr lang="en-US" sz="3999" dirty="0">
                <a:solidFill>
                  <a:srgbClr val="535254"/>
                </a:solidFill>
                <a:latin typeface="Roboto Condensed"/>
              </a:rPr>
              <a:t> </a:t>
            </a:r>
            <a:r>
              <a:rPr lang="en-US" sz="3999" dirty="0" err="1">
                <a:solidFill>
                  <a:srgbClr val="535254"/>
                </a:solidFill>
                <a:latin typeface="Roboto Condensed"/>
              </a:rPr>
              <a:t>bật</a:t>
            </a:r>
            <a:r>
              <a:rPr lang="en-US" sz="3999" dirty="0">
                <a:solidFill>
                  <a:srgbClr val="535254"/>
                </a:solidFill>
                <a:latin typeface="Roboto Condensed"/>
              </a:rPr>
              <a:t> </a:t>
            </a:r>
            <a:r>
              <a:rPr lang="en-US" sz="3999" dirty="0" err="1">
                <a:solidFill>
                  <a:srgbClr val="535254"/>
                </a:solidFill>
                <a:latin typeface="Roboto Condensed"/>
              </a:rPr>
              <a:t>nhất</a:t>
            </a:r>
            <a:r>
              <a:rPr lang="en-US" sz="3999" dirty="0">
                <a:solidFill>
                  <a:srgbClr val="535254"/>
                </a:solidFill>
                <a:latin typeface="Roboto Condensed"/>
              </a:rPr>
              <a:t> </a:t>
            </a:r>
            <a:r>
              <a:rPr lang="en-US" sz="3999" dirty="0" err="1">
                <a:solidFill>
                  <a:srgbClr val="535254"/>
                </a:solidFill>
                <a:latin typeface="Roboto Condensed"/>
              </a:rPr>
              <a:t>là</a:t>
            </a:r>
            <a:r>
              <a:rPr lang="en-US" sz="3999" dirty="0">
                <a:solidFill>
                  <a:srgbClr val="535254"/>
                </a:solidFill>
                <a:latin typeface="Roboto Condensed"/>
              </a:rPr>
              <a:t> </a:t>
            </a:r>
            <a:r>
              <a:rPr lang="en-US" sz="3999" dirty="0" err="1">
                <a:solidFill>
                  <a:srgbClr val="535254"/>
                </a:solidFill>
                <a:latin typeface="Roboto Condensed"/>
              </a:rPr>
              <a:t>ba</a:t>
            </a:r>
            <a:r>
              <a:rPr lang="en-US" sz="3999" dirty="0">
                <a:solidFill>
                  <a:srgbClr val="535254"/>
                </a:solidFill>
                <a:latin typeface="Roboto Condensed"/>
              </a:rPr>
              <a:t> </a:t>
            </a:r>
            <a:r>
              <a:rPr lang="en-US" sz="3999" dirty="0" err="1">
                <a:solidFill>
                  <a:srgbClr val="535254"/>
                </a:solidFill>
                <a:latin typeface="Roboto Condensed"/>
              </a:rPr>
              <a:t>nhóm</a:t>
            </a:r>
            <a:r>
              <a:rPr lang="en-US" sz="3999" dirty="0">
                <a:solidFill>
                  <a:srgbClr val="535254"/>
                </a:solidFill>
                <a:latin typeface="Roboto Condensed"/>
              </a:rPr>
              <a:t>: _ _ _ _ _ _ _ _ _, _ _ _ _ _ _ _ _, _ _ _ _ _ _ _ _ _ </a:t>
            </a:r>
          </a:p>
          <a:p>
            <a:pPr algn="just">
              <a:lnSpc>
                <a:spcPts val="5599"/>
              </a:lnSpc>
            </a:pPr>
            <a:r>
              <a:rPr lang="en-US" sz="3999" dirty="0">
                <a:solidFill>
                  <a:srgbClr val="535254"/>
                </a:solidFill>
                <a:latin typeface="Roboto Condensed"/>
              </a:rPr>
              <a:t>d. </a:t>
            </a:r>
            <a:r>
              <a:rPr lang="en-US" sz="3999" dirty="0" err="1">
                <a:solidFill>
                  <a:srgbClr val="535254"/>
                </a:solidFill>
                <a:latin typeface="Roboto Condensed"/>
              </a:rPr>
              <a:t>Không</a:t>
            </a:r>
            <a:r>
              <a:rPr lang="en-US" sz="3999" dirty="0">
                <a:solidFill>
                  <a:srgbClr val="535254"/>
                </a:solidFill>
                <a:latin typeface="Roboto Condensed"/>
              </a:rPr>
              <a:t> </a:t>
            </a:r>
            <a:r>
              <a:rPr lang="en-US" sz="3999" dirty="0" err="1">
                <a:solidFill>
                  <a:srgbClr val="535254"/>
                </a:solidFill>
                <a:latin typeface="Roboto Condensed"/>
              </a:rPr>
              <a:t>gian</a:t>
            </a:r>
            <a:r>
              <a:rPr lang="en-US" sz="3999" dirty="0">
                <a:solidFill>
                  <a:srgbClr val="535254"/>
                </a:solidFill>
                <a:latin typeface="Roboto Condensed"/>
              </a:rPr>
              <a:t> </a:t>
            </a:r>
            <a:r>
              <a:rPr lang="en-US" sz="3999" dirty="0" err="1">
                <a:solidFill>
                  <a:srgbClr val="535254"/>
                </a:solidFill>
                <a:latin typeface="Roboto Condensed"/>
              </a:rPr>
              <a:t>trong</a:t>
            </a:r>
            <a:r>
              <a:rPr lang="en-US" sz="3999" dirty="0">
                <a:solidFill>
                  <a:srgbClr val="535254"/>
                </a:solidFill>
                <a:latin typeface="Roboto Condensed"/>
              </a:rPr>
              <a:t> </a:t>
            </a:r>
            <a:r>
              <a:rPr lang="en-US" sz="3999" dirty="0" err="1">
                <a:solidFill>
                  <a:srgbClr val="535254"/>
                </a:solidFill>
                <a:latin typeface="Roboto Condensed"/>
              </a:rPr>
              <a:t>truyện</a:t>
            </a:r>
            <a:r>
              <a:rPr lang="en-US" sz="3999" dirty="0">
                <a:solidFill>
                  <a:srgbClr val="535254"/>
                </a:solidFill>
                <a:latin typeface="Roboto Condensed"/>
              </a:rPr>
              <a:t> </a:t>
            </a:r>
            <a:r>
              <a:rPr lang="en-US" sz="3999" dirty="0" err="1">
                <a:solidFill>
                  <a:srgbClr val="535254"/>
                </a:solidFill>
                <a:latin typeface="Roboto Condensed"/>
              </a:rPr>
              <a:t>truyền</a:t>
            </a:r>
            <a:r>
              <a:rPr lang="en-US" sz="3999" dirty="0">
                <a:solidFill>
                  <a:srgbClr val="535254"/>
                </a:solidFill>
                <a:latin typeface="Roboto Condensed"/>
              </a:rPr>
              <a:t> </a:t>
            </a:r>
            <a:r>
              <a:rPr lang="en-US" sz="3999" dirty="0" err="1">
                <a:solidFill>
                  <a:srgbClr val="535254"/>
                </a:solidFill>
                <a:latin typeface="Roboto Condensed"/>
              </a:rPr>
              <a:t>kì</a:t>
            </a:r>
            <a:r>
              <a:rPr lang="en-US" sz="3999" dirty="0">
                <a:solidFill>
                  <a:srgbClr val="535254"/>
                </a:solidFill>
                <a:latin typeface="Roboto Condensed"/>
              </a:rPr>
              <a:t> </a:t>
            </a:r>
            <a:r>
              <a:rPr lang="en-US" sz="3999" dirty="0" err="1">
                <a:solidFill>
                  <a:srgbClr val="535254"/>
                </a:solidFill>
                <a:latin typeface="Roboto Condensed"/>
              </a:rPr>
              <a:t>thường</a:t>
            </a:r>
            <a:r>
              <a:rPr lang="en-US" sz="3999" dirty="0">
                <a:solidFill>
                  <a:srgbClr val="535254"/>
                </a:solidFill>
                <a:latin typeface="Roboto Condensed"/>
              </a:rPr>
              <a:t> </a:t>
            </a:r>
            <a:r>
              <a:rPr lang="en-US" sz="3999" dirty="0" err="1">
                <a:solidFill>
                  <a:srgbClr val="535254"/>
                </a:solidFill>
                <a:latin typeface="Roboto Condensed"/>
              </a:rPr>
              <a:t>có</a:t>
            </a:r>
            <a:r>
              <a:rPr lang="en-US" sz="3999" dirty="0">
                <a:solidFill>
                  <a:srgbClr val="535254"/>
                </a:solidFill>
                <a:latin typeface="Roboto Condensed"/>
              </a:rPr>
              <a:t> </a:t>
            </a:r>
            <a:r>
              <a:rPr lang="en-US" sz="3999" dirty="0" err="1">
                <a:solidFill>
                  <a:srgbClr val="535254"/>
                </a:solidFill>
                <a:latin typeface="Roboto Condensed"/>
              </a:rPr>
              <a:t>sự</a:t>
            </a:r>
            <a:r>
              <a:rPr lang="en-US" sz="3999" dirty="0">
                <a:solidFill>
                  <a:srgbClr val="535254"/>
                </a:solidFill>
                <a:latin typeface="Roboto Condensed"/>
              </a:rPr>
              <a:t> </a:t>
            </a:r>
            <a:r>
              <a:rPr lang="en-US" sz="3999" dirty="0" err="1">
                <a:solidFill>
                  <a:srgbClr val="535254"/>
                </a:solidFill>
                <a:latin typeface="Roboto Condensed"/>
              </a:rPr>
              <a:t>pha</a:t>
            </a:r>
            <a:r>
              <a:rPr lang="en-US" sz="3999" dirty="0">
                <a:solidFill>
                  <a:srgbClr val="535254"/>
                </a:solidFill>
                <a:latin typeface="Roboto Condensed"/>
              </a:rPr>
              <a:t> </a:t>
            </a:r>
            <a:r>
              <a:rPr lang="en-US" sz="3999" dirty="0" err="1">
                <a:solidFill>
                  <a:srgbClr val="535254"/>
                </a:solidFill>
                <a:latin typeface="Roboto Condensed"/>
              </a:rPr>
              <a:t>trộn</a:t>
            </a:r>
            <a:r>
              <a:rPr lang="en-US" sz="3999" dirty="0">
                <a:solidFill>
                  <a:srgbClr val="535254"/>
                </a:solidFill>
                <a:latin typeface="Roboto Condensed"/>
              </a:rPr>
              <a:t> </a:t>
            </a:r>
            <a:r>
              <a:rPr lang="en-US" sz="3999" dirty="0" err="1">
                <a:solidFill>
                  <a:srgbClr val="535254"/>
                </a:solidFill>
                <a:latin typeface="Roboto Condensed"/>
              </a:rPr>
              <a:t>giữa</a:t>
            </a:r>
            <a:r>
              <a:rPr lang="en-US" sz="3999" dirty="0">
                <a:solidFill>
                  <a:srgbClr val="535254"/>
                </a:solidFill>
                <a:latin typeface="Roboto Condensed"/>
              </a:rPr>
              <a:t> _ _ _ _ _ _ _, _ _ _ _ _ _ _, _ _ _ _ _ _</a:t>
            </a:r>
          </a:p>
          <a:p>
            <a:pPr algn="just">
              <a:lnSpc>
                <a:spcPts val="5599"/>
              </a:lnSpc>
            </a:pPr>
            <a:r>
              <a:rPr lang="en-US" sz="3999" dirty="0">
                <a:solidFill>
                  <a:srgbClr val="535254"/>
                </a:solidFill>
                <a:latin typeface="Roboto Condensed"/>
              </a:rPr>
              <a:t>e. </a:t>
            </a:r>
            <a:r>
              <a:rPr lang="en-US" sz="3999" dirty="0" err="1">
                <a:solidFill>
                  <a:srgbClr val="535254"/>
                </a:solidFill>
                <a:latin typeface="Roboto Condensed"/>
              </a:rPr>
              <a:t>Thời</a:t>
            </a:r>
            <a:r>
              <a:rPr lang="en-US" sz="3999" dirty="0">
                <a:solidFill>
                  <a:srgbClr val="535254"/>
                </a:solidFill>
                <a:latin typeface="Roboto Condensed"/>
              </a:rPr>
              <a:t> </a:t>
            </a:r>
            <a:r>
              <a:rPr lang="en-US" sz="3999" dirty="0" err="1">
                <a:solidFill>
                  <a:srgbClr val="535254"/>
                </a:solidFill>
                <a:latin typeface="Roboto Condensed"/>
              </a:rPr>
              <a:t>gian</a:t>
            </a:r>
            <a:r>
              <a:rPr lang="en-US" sz="3999" dirty="0">
                <a:solidFill>
                  <a:srgbClr val="535254"/>
                </a:solidFill>
                <a:latin typeface="Roboto Condensed"/>
              </a:rPr>
              <a:t> </a:t>
            </a:r>
            <a:r>
              <a:rPr lang="en-US" sz="3999" dirty="0" err="1">
                <a:solidFill>
                  <a:srgbClr val="535254"/>
                </a:solidFill>
                <a:latin typeface="Roboto Condensed"/>
              </a:rPr>
              <a:t>trong</a:t>
            </a:r>
            <a:r>
              <a:rPr lang="en-US" sz="3999" dirty="0">
                <a:solidFill>
                  <a:srgbClr val="535254"/>
                </a:solidFill>
                <a:latin typeface="Roboto Condensed"/>
              </a:rPr>
              <a:t> </a:t>
            </a:r>
            <a:r>
              <a:rPr lang="en-US" sz="3999" dirty="0" err="1">
                <a:solidFill>
                  <a:srgbClr val="535254"/>
                </a:solidFill>
                <a:latin typeface="Roboto Condensed"/>
              </a:rPr>
              <a:t>truyện</a:t>
            </a:r>
            <a:r>
              <a:rPr lang="en-US" sz="3999" dirty="0">
                <a:solidFill>
                  <a:srgbClr val="535254"/>
                </a:solidFill>
                <a:latin typeface="Roboto Condensed"/>
              </a:rPr>
              <a:t> </a:t>
            </a:r>
            <a:r>
              <a:rPr lang="en-US" sz="3999" dirty="0" err="1">
                <a:solidFill>
                  <a:srgbClr val="535254"/>
                </a:solidFill>
                <a:latin typeface="Roboto Condensed"/>
              </a:rPr>
              <a:t>truyền</a:t>
            </a:r>
            <a:r>
              <a:rPr lang="en-US" sz="3999" dirty="0">
                <a:solidFill>
                  <a:srgbClr val="535254"/>
                </a:solidFill>
                <a:latin typeface="Roboto Condensed"/>
              </a:rPr>
              <a:t> </a:t>
            </a:r>
            <a:r>
              <a:rPr lang="en-US" sz="3999" dirty="0" err="1">
                <a:solidFill>
                  <a:srgbClr val="535254"/>
                </a:solidFill>
                <a:latin typeface="Roboto Condensed"/>
              </a:rPr>
              <a:t>kì</a:t>
            </a:r>
            <a:r>
              <a:rPr lang="en-US" sz="3999" dirty="0">
                <a:solidFill>
                  <a:srgbClr val="535254"/>
                </a:solidFill>
                <a:latin typeface="Roboto Condensed"/>
              </a:rPr>
              <a:t> </a:t>
            </a:r>
            <a:r>
              <a:rPr lang="en-US" sz="3999" dirty="0" err="1">
                <a:solidFill>
                  <a:srgbClr val="535254"/>
                </a:solidFill>
                <a:latin typeface="Roboto Condensed"/>
              </a:rPr>
              <a:t>có</a:t>
            </a:r>
            <a:r>
              <a:rPr lang="en-US" sz="3999" dirty="0">
                <a:solidFill>
                  <a:srgbClr val="535254"/>
                </a:solidFill>
                <a:latin typeface="Roboto Condensed"/>
              </a:rPr>
              <a:t> </a:t>
            </a:r>
            <a:r>
              <a:rPr lang="en-US" sz="3999" dirty="0" err="1">
                <a:solidFill>
                  <a:srgbClr val="535254"/>
                </a:solidFill>
                <a:latin typeface="Roboto Condensed"/>
              </a:rPr>
              <a:t>sự</a:t>
            </a:r>
            <a:r>
              <a:rPr lang="en-US" sz="3999" dirty="0">
                <a:solidFill>
                  <a:srgbClr val="535254"/>
                </a:solidFill>
                <a:latin typeface="Roboto Condensed"/>
              </a:rPr>
              <a:t> </a:t>
            </a:r>
            <a:r>
              <a:rPr lang="en-US" sz="3999" dirty="0" err="1">
                <a:solidFill>
                  <a:srgbClr val="535254"/>
                </a:solidFill>
                <a:latin typeface="Roboto Condensed"/>
              </a:rPr>
              <a:t>kết</a:t>
            </a:r>
            <a:r>
              <a:rPr lang="en-US" sz="3999" dirty="0">
                <a:solidFill>
                  <a:srgbClr val="535254"/>
                </a:solidFill>
                <a:latin typeface="Roboto Condensed"/>
              </a:rPr>
              <a:t> </a:t>
            </a:r>
            <a:r>
              <a:rPr lang="en-US" sz="3999" dirty="0" err="1">
                <a:solidFill>
                  <a:srgbClr val="535254"/>
                </a:solidFill>
                <a:latin typeface="Roboto Condensed"/>
              </a:rPr>
              <a:t>hợp</a:t>
            </a:r>
            <a:r>
              <a:rPr lang="en-US" sz="3999" dirty="0">
                <a:solidFill>
                  <a:srgbClr val="535254"/>
                </a:solidFill>
                <a:latin typeface="Roboto Condensed"/>
              </a:rPr>
              <a:t> </a:t>
            </a:r>
            <a:r>
              <a:rPr lang="en-US" sz="3999" dirty="0" err="1">
                <a:solidFill>
                  <a:srgbClr val="535254"/>
                </a:solidFill>
                <a:latin typeface="Roboto Condensed"/>
              </a:rPr>
              <a:t>chặt</a:t>
            </a:r>
            <a:r>
              <a:rPr lang="en-US" sz="3999" dirty="0">
                <a:solidFill>
                  <a:srgbClr val="535254"/>
                </a:solidFill>
                <a:latin typeface="Roboto Condensed"/>
              </a:rPr>
              <a:t> </a:t>
            </a:r>
            <a:r>
              <a:rPr lang="en-US" sz="3999" dirty="0" err="1">
                <a:solidFill>
                  <a:srgbClr val="535254"/>
                </a:solidFill>
                <a:latin typeface="Roboto Condensed"/>
              </a:rPr>
              <a:t>chẽ</a:t>
            </a:r>
            <a:r>
              <a:rPr lang="en-US" sz="3999" dirty="0">
                <a:solidFill>
                  <a:srgbClr val="535254"/>
                </a:solidFill>
                <a:latin typeface="Roboto Condensed"/>
              </a:rPr>
              <a:t> </a:t>
            </a:r>
            <a:r>
              <a:rPr lang="en-US" sz="3999" dirty="0" err="1">
                <a:solidFill>
                  <a:srgbClr val="535254"/>
                </a:solidFill>
                <a:latin typeface="Roboto Condensed"/>
              </a:rPr>
              <a:t>giữa</a:t>
            </a:r>
            <a:r>
              <a:rPr lang="en-US" sz="3999" dirty="0">
                <a:solidFill>
                  <a:srgbClr val="535254"/>
                </a:solidFill>
                <a:latin typeface="Roboto Condensed"/>
              </a:rPr>
              <a:t> </a:t>
            </a:r>
            <a:r>
              <a:rPr lang="en-US" sz="3999" dirty="0" err="1">
                <a:solidFill>
                  <a:srgbClr val="535254"/>
                </a:solidFill>
                <a:latin typeface="Roboto Condensed"/>
              </a:rPr>
              <a:t>thời</a:t>
            </a:r>
            <a:r>
              <a:rPr lang="en-US" sz="3999" dirty="0">
                <a:solidFill>
                  <a:srgbClr val="535254"/>
                </a:solidFill>
                <a:latin typeface="Roboto Condensed"/>
              </a:rPr>
              <a:t> </a:t>
            </a:r>
            <a:r>
              <a:rPr lang="en-US" sz="3999" dirty="0" err="1">
                <a:solidFill>
                  <a:srgbClr val="535254"/>
                </a:solidFill>
                <a:latin typeface="Roboto Condensed"/>
              </a:rPr>
              <a:t>gian</a:t>
            </a:r>
            <a:r>
              <a:rPr lang="en-US" sz="3999" dirty="0">
                <a:solidFill>
                  <a:srgbClr val="535254"/>
                </a:solidFill>
                <a:latin typeface="Roboto Condensed"/>
              </a:rPr>
              <a:t> </a:t>
            </a:r>
            <a:r>
              <a:rPr lang="en-US" sz="3999" dirty="0" err="1">
                <a:solidFill>
                  <a:srgbClr val="535254"/>
                </a:solidFill>
                <a:latin typeface="Roboto Condensed"/>
              </a:rPr>
              <a:t>thực</a:t>
            </a:r>
            <a:r>
              <a:rPr lang="en-US" sz="3999" dirty="0">
                <a:solidFill>
                  <a:srgbClr val="535254"/>
                </a:solidFill>
                <a:latin typeface="Roboto Condensed"/>
              </a:rPr>
              <a:t> </a:t>
            </a:r>
            <a:r>
              <a:rPr lang="en-US" sz="3999" dirty="0" err="1">
                <a:solidFill>
                  <a:srgbClr val="535254"/>
                </a:solidFill>
                <a:latin typeface="Roboto Condensed"/>
              </a:rPr>
              <a:t>và</a:t>
            </a:r>
            <a:r>
              <a:rPr lang="en-US" sz="3999" dirty="0">
                <a:solidFill>
                  <a:srgbClr val="535254"/>
                </a:solidFill>
                <a:latin typeface="Roboto Condensed"/>
              </a:rPr>
              <a:t> _ _ _ _ </a:t>
            </a:r>
          </a:p>
          <a:p>
            <a:pPr algn="just">
              <a:lnSpc>
                <a:spcPts val="5599"/>
              </a:lnSpc>
            </a:pPr>
            <a:r>
              <a:rPr lang="en-US" sz="3999" dirty="0">
                <a:solidFill>
                  <a:srgbClr val="535254"/>
                </a:solidFill>
                <a:latin typeface="Roboto Condensed"/>
              </a:rPr>
              <a:t>g. </a:t>
            </a:r>
            <a:r>
              <a:rPr lang="en-US" sz="3999" dirty="0" err="1">
                <a:solidFill>
                  <a:srgbClr val="535254"/>
                </a:solidFill>
                <a:latin typeface="Roboto Condensed"/>
              </a:rPr>
              <a:t>Về</a:t>
            </a:r>
            <a:r>
              <a:rPr lang="en-US" sz="3999" dirty="0">
                <a:solidFill>
                  <a:srgbClr val="535254"/>
                </a:solidFill>
                <a:latin typeface="Roboto Condensed"/>
              </a:rPr>
              <a:t> </a:t>
            </a:r>
            <a:r>
              <a:rPr lang="en-US" sz="3999" dirty="0" err="1">
                <a:solidFill>
                  <a:srgbClr val="535254"/>
                </a:solidFill>
                <a:latin typeface="Roboto Condensed"/>
              </a:rPr>
              <a:t>ngôn</a:t>
            </a:r>
            <a:r>
              <a:rPr lang="en-US" sz="3999" dirty="0">
                <a:solidFill>
                  <a:srgbClr val="535254"/>
                </a:solidFill>
                <a:latin typeface="Roboto Condensed"/>
              </a:rPr>
              <a:t> </a:t>
            </a:r>
            <a:r>
              <a:rPr lang="en-US" sz="3999" dirty="0" err="1">
                <a:solidFill>
                  <a:srgbClr val="535254"/>
                </a:solidFill>
                <a:latin typeface="Roboto Condensed"/>
              </a:rPr>
              <a:t>ngữ</a:t>
            </a:r>
            <a:r>
              <a:rPr lang="en-US" sz="3999" dirty="0">
                <a:solidFill>
                  <a:srgbClr val="535254"/>
                </a:solidFill>
                <a:latin typeface="Roboto Condensed"/>
              </a:rPr>
              <a:t>, </a:t>
            </a:r>
            <a:r>
              <a:rPr lang="en-US" sz="3999" dirty="0" err="1">
                <a:solidFill>
                  <a:srgbClr val="535254"/>
                </a:solidFill>
                <a:latin typeface="Roboto Condensed"/>
              </a:rPr>
              <a:t>truyện</a:t>
            </a:r>
            <a:r>
              <a:rPr lang="en-US" sz="3999" dirty="0">
                <a:solidFill>
                  <a:srgbClr val="535254"/>
                </a:solidFill>
                <a:latin typeface="Roboto Condensed"/>
              </a:rPr>
              <a:t> </a:t>
            </a:r>
            <a:r>
              <a:rPr lang="en-US" sz="3999" dirty="0" err="1">
                <a:solidFill>
                  <a:srgbClr val="535254"/>
                </a:solidFill>
                <a:latin typeface="Roboto Condensed"/>
              </a:rPr>
              <a:t>truyền</a:t>
            </a:r>
            <a:r>
              <a:rPr lang="en-US" sz="3999" dirty="0">
                <a:solidFill>
                  <a:srgbClr val="535254"/>
                </a:solidFill>
                <a:latin typeface="Roboto Condensed"/>
              </a:rPr>
              <a:t> </a:t>
            </a:r>
            <a:r>
              <a:rPr lang="en-US" sz="3999" dirty="0" err="1">
                <a:solidFill>
                  <a:srgbClr val="535254"/>
                </a:solidFill>
                <a:latin typeface="Roboto Condensed"/>
              </a:rPr>
              <a:t>kì</a:t>
            </a:r>
            <a:r>
              <a:rPr lang="en-US" sz="3999" dirty="0">
                <a:solidFill>
                  <a:srgbClr val="535254"/>
                </a:solidFill>
                <a:latin typeface="Roboto Condensed"/>
              </a:rPr>
              <a:t> </a:t>
            </a:r>
            <a:r>
              <a:rPr lang="en-US" sz="3999" dirty="0" err="1">
                <a:solidFill>
                  <a:srgbClr val="535254"/>
                </a:solidFill>
                <a:latin typeface="Roboto Condensed"/>
              </a:rPr>
              <a:t>sử</a:t>
            </a:r>
            <a:r>
              <a:rPr lang="en-US" sz="3999" dirty="0">
                <a:solidFill>
                  <a:srgbClr val="535254"/>
                </a:solidFill>
                <a:latin typeface="Roboto Condensed"/>
              </a:rPr>
              <a:t> </a:t>
            </a:r>
            <a:r>
              <a:rPr lang="en-US" sz="3999" dirty="0" err="1">
                <a:solidFill>
                  <a:srgbClr val="535254"/>
                </a:solidFill>
                <a:latin typeface="Roboto Condensed"/>
              </a:rPr>
              <a:t>dụng</a:t>
            </a:r>
            <a:r>
              <a:rPr lang="en-US" sz="3999" dirty="0">
                <a:solidFill>
                  <a:srgbClr val="535254"/>
                </a:solidFill>
                <a:latin typeface="Roboto Condensed"/>
              </a:rPr>
              <a:t> </a:t>
            </a:r>
            <a:r>
              <a:rPr lang="en-US" sz="3999" dirty="0" err="1">
                <a:solidFill>
                  <a:srgbClr val="535254"/>
                </a:solidFill>
                <a:latin typeface="Roboto Condensed"/>
              </a:rPr>
              <a:t>nhiều</a:t>
            </a:r>
            <a:r>
              <a:rPr lang="en-US" sz="3999" dirty="0">
                <a:solidFill>
                  <a:srgbClr val="535254"/>
                </a:solidFill>
                <a:latin typeface="Roboto Condensed"/>
              </a:rPr>
              <a:t> _ _ _ _ _ _ _ _ _ _ _ _ _</a:t>
            </a:r>
          </a:p>
          <a:p>
            <a:pPr algn="just">
              <a:lnSpc>
                <a:spcPts val="5599"/>
              </a:lnSpc>
            </a:pPr>
            <a:endParaRPr lang="en-US" sz="3999" dirty="0">
              <a:solidFill>
                <a:srgbClr val="535254"/>
              </a:solidFill>
              <a:latin typeface="Roboto Condensed"/>
            </a:endParaRPr>
          </a:p>
        </p:txBody>
      </p:sp>
      <p:sp>
        <p:nvSpPr>
          <p:cNvPr id="5" name="TextBox 5"/>
          <p:cNvSpPr txBox="1"/>
          <p:nvPr/>
        </p:nvSpPr>
        <p:spPr>
          <a:xfrm>
            <a:off x="15353854" y="1595718"/>
            <a:ext cx="1905446" cy="679450"/>
          </a:xfrm>
          <a:prstGeom prst="rect">
            <a:avLst/>
          </a:prstGeom>
        </p:spPr>
        <p:txBody>
          <a:bodyPr lIns="0" tIns="0" rIns="0" bIns="0" rtlCol="0" anchor="t">
            <a:spAutoFit/>
          </a:bodyPr>
          <a:lstStyle/>
          <a:p>
            <a:pPr algn="ctr">
              <a:lnSpc>
                <a:spcPts val="5599"/>
              </a:lnSpc>
            </a:pPr>
            <a:r>
              <a:rPr lang="en-US" sz="3999" dirty="0">
                <a:solidFill>
                  <a:srgbClr val="863D3D"/>
                </a:solidFill>
                <a:latin typeface="Roboto Condensed"/>
              </a:rPr>
              <a:t>Trung </a:t>
            </a:r>
            <a:r>
              <a:rPr lang="en-US" sz="3999" dirty="0" err="1">
                <a:solidFill>
                  <a:srgbClr val="863D3D"/>
                </a:solidFill>
                <a:latin typeface="Roboto Condensed"/>
              </a:rPr>
              <a:t>đại</a:t>
            </a:r>
            <a:endParaRPr lang="en-US" sz="3999" dirty="0">
              <a:solidFill>
                <a:srgbClr val="863D3D"/>
              </a:solidFill>
              <a:latin typeface="Roboto Condensed"/>
            </a:endParaRPr>
          </a:p>
        </p:txBody>
      </p:sp>
      <p:sp>
        <p:nvSpPr>
          <p:cNvPr id="6" name="TextBox 6"/>
          <p:cNvSpPr txBox="1"/>
          <p:nvPr/>
        </p:nvSpPr>
        <p:spPr>
          <a:xfrm>
            <a:off x="1657719" y="2341843"/>
            <a:ext cx="2295674" cy="679450"/>
          </a:xfrm>
          <a:prstGeom prst="rect">
            <a:avLst/>
          </a:prstGeom>
        </p:spPr>
        <p:txBody>
          <a:bodyPr lIns="0" tIns="0" rIns="0" bIns="0" rtlCol="0" anchor="t">
            <a:spAutoFit/>
          </a:bodyPr>
          <a:lstStyle/>
          <a:p>
            <a:pPr algn="ctr">
              <a:lnSpc>
                <a:spcPts val="5599"/>
              </a:lnSpc>
            </a:pPr>
            <a:r>
              <a:rPr lang="en-US" sz="3999" dirty="0" err="1">
                <a:solidFill>
                  <a:srgbClr val="863D3D"/>
                </a:solidFill>
                <a:latin typeface="Roboto Condensed"/>
              </a:rPr>
              <a:t>yếu</a:t>
            </a:r>
            <a:r>
              <a:rPr lang="en-US" sz="3999" dirty="0">
                <a:solidFill>
                  <a:srgbClr val="863D3D"/>
                </a:solidFill>
                <a:latin typeface="Roboto Condensed"/>
              </a:rPr>
              <a:t> </a:t>
            </a:r>
            <a:r>
              <a:rPr lang="en-US" sz="3999" dirty="0" err="1">
                <a:solidFill>
                  <a:srgbClr val="863D3D"/>
                </a:solidFill>
                <a:latin typeface="Roboto Condensed"/>
              </a:rPr>
              <a:t>tố</a:t>
            </a:r>
            <a:r>
              <a:rPr lang="en-US" sz="3999" dirty="0">
                <a:solidFill>
                  <a:srgbClr val="863D3D"/>
                </a:solidFill>
                <a:latin typeface="Roboto Condensed"/>
              </a:rPr>
              <a:t> </a:t>
            </a:r>
            <a:r>
              <a:rPr lang="en-US" sz="3999" dirty="0" err="1">
                <a:solidFill>
                  <a:srgbClr val="863D3D"/>
                </a:solidFill>
                <a:latin typeface="Roboto Condensed"/>
              </a:rPr>
              <a:t>kì</a:t>
            </a:r>
            <a:r>
              <a:rPr lang="en-US" sz="3999" dirty="0">
                <a:solidFill>
                  <a:srgbClr val="863D3D"/>
                </a:solidFill>
                <a:latin typeface="Roboto Condensed"/>
              </a:rPr>
              <a:t> </a:t>
            </a:r>
            <a:r>
              <a:rPr lang="en-US" sz="3999" dirty="0" err="1">
                <a:solidFill>
                  <a:srgbClr val="863D3D"/>
                </a:solidFill>
                <a:latin typeface="Roboto Condensed"/>
              </a:rPr>
              <a:t>ảo</a:t>
            </a:r>
            <a:endParaRPr lang="en-US" sz="3999" dirty="0">
              <a:solidFill>
                <a:srgbClr val="863D3D"/>
              </a:solidFill>
              <a:latin typeface="Roboto Condensed"/>
            </a:endParaRPr>
          </a:p>
        </p:txBody>
      </p:sp>
      <p:sp>
        <p:nvSpPr>
          <p:cNvPr id="7" name="TextBox 7"/>
          <p:cNvSpPr txBox="1"/>
          <p:nvPr/>
        </p:nvSpPr>
        <p:spPr>
          <a:xfrm>
            <a:off x="7909884" y="3096514"/>
            <a:ext cx="4053516" cy="679450"/>
          </a:xfrm>
          <a:prstGeom prst="rect">
            <a:avLst/>
          </a:prstGeom>
        </p:spPr>
        <p:txBody>
          <a:bodyPr wrap="square" lIns="0" tIns="0" rIns="0" bIns="0" rtlCol="0" anchor="t">
            <a:spAutoFit/>
          </a:bodyPr>
          <a:lstStyle/>
          <a:p>
            <a:pPr algn="ctr">
              <a:lnSpc>
                <a:spcPts val="5599"/>
              </a:lnSpc>
            </a:pPr>
            <a:r>
              <a:rPr lang="en-US" sz="3999" dirty="0" err="1">
                <a:solidFill>
                  <a:srgbClr val="863D3D"/>
                </a:solidFill>
                <a:latin typeface="Roboto Condensed"/>
              </a:rPr>
              <a:t>cốt</a:t>
            </a:r>
            <a:r>
              <a:rPr lang="en-US" sz="3999" dirty="0">
                <a:solidFill>
                  <a:srgbClr val="863D3D"/>
                </a:solidFill>
                <a:latin typeface="Roboto Condensed"/>
              </a:rPr>
              <a:t> </a:t>
            </a:r>
            <a:r>
              <a:rPr lang="en-US" sz="3999" dirty="0" err="1">
                <a:solidFill>
                  <a:srgbClr val="863D3D"/>
                </a:solidFill>
                <a:latin typeface="Roboto Condensed"/>
              </a:rPr>
              <a:t>truyện</a:t>
            </a:r>
            <a:r>
              <a:rPr lang="en-US" sz="3999" dirty="0">
                <a:solidFill>
                  <a:srgbClr val="863D3D"/>
                </a:solidFill>
                <a:latin typeface="Roboto Condensed"/>
              </a:rPr>
              <a:t> </a:t>
            </a:r>
            <a:r>
              <a:rPr lang="en-US" sz="3999" dirty="0" err="1">
                <a:solidFill>
                  <a:srgbClr val="863D3D"/>
                </a:solidFill>
                <a:latin typeface="Roboto Condensed"/>
              </a:rPr>
              <a:t>dân</a:t>
            </a:r>
            <a:r>
              <a:rPr lang="en-US" sz="3999" dirty="0">
                <a:solidFill>
                  <a:srgbClr val="863D3D"/>
                </a:solidFill>
                <a:latin typeface="Roboto Condensed"/>
              </a:rPr>
              <a:t> </a:t>
            </a:r>
            <a:r>
              <a:rPr lang="en-US" sz="3999" dirty="0" err="1">
                <a:solidFill>
                  <a:srgbClr val="863D3D"/>
                </a:solidFill>
                <a:latin typeface="Roboto Condensed"/>
              </a:rPr>
              <a:t>gian</a:t>
            </a:r>
            <a:endParaRPr lang="en-US" sz="3999" dirty="0">
              <a:solidFill>
                <a:srgbClr val="863D3D"/>
              </a:solidFill>
              <a:latin typeface="Roboto Condensed"/>
            </a:endParaRPr>
          </a:p>
        </p:txBody>
      </p:sp>
      <p:sp>
        <p:nvSpPr>
          <p:cNvPr id="8" name="TextBox 8"/>
          <p:cNvSpPr txBox="1"/>
          <p:nvPr/>
        </p:nvSpPr>
        <p:spPr>
          <a:xfrm>
            <a:off x="10782266" y="3756914"/>
            <a:ext cx="2476533" cy="679450"/>
          </a:xfrm>
          <a:prstGeom prst="rect">
            <a:avLst/>
          </a:prstGeom>
        </p:spPr>
        <p:txBody>
          <a:bodyPr wrap="square" lIns="0" tIns="0" rIns="0" bIns="0" rtlCol="0" anchor="t">
            <a:spAutoFit/>
          </a:bodyPr>
          <a:lstStyle/>
          <a:p>
            <a:pPr algn="ctr">
              <a:lnSpc>
                <a:spcPts val="5599"/>
              </a:lnSpc>
            </a:pPr>
            <a:r>
              <a:rPr lang="en-US" sz="3999" dirty="0">
                <a:solidFill>
                  <a:srgbClr val="863D3D"/>
                </a:solidFill>
                <a:latin typeface="Roboto Condensed"/>
              </a:rPr>
              <a:t>Trung </a:t>
            </a:r>
            <a:r>
              <a:rPr lang="en-US" sz="3999" dirty="0" err="1">
                <a:solidFill>
                  <a:srgbClr val="863D3D"/>
                </a:solidFill>
                <a:latin typeface="Roboto Condensed"/>
              </a:rPr>
              <a:t>Quốc</a:t>
            </a:r>
            <a:endParaRPr lang="en-US" sz="3999" dirty="0">
              <a:solidFill>
                <a:srgbClr val="863D3D"/>
              </a:solidFill>
              <a:latin typeface="Roboto Condensed"/>
            </a:endParaRPr>
          </a:p>
        </p:txBody>
      </p:sp>
      <p:sp>
        <p:nvSpPr>
          <p:cNvPr id="9" name="TextBox 9"/>
          <p:cNvSpPr txBox="1"/>
          <p:nvPr/>
        </p:nvSpPr>
        <p:spPr>
          <a:xfrm>
            <a:off x="15623902" y="4473575"/>
            <a:ext cx="2149748" cy="679450"/>
          </a:xfrm>
          <a:prstGeom prst="rect">
            <a:avLst/>
          </a:prstGeom>
        </p:spPr>
        <p:txBody>
          <a:bodyPr wrap="square" lIns="0" tIns="0" rIns="0" bIns="0" rtlCol="0" anchor="t">
            <a:spAutoFit/>
          </a:bodyPr>
          <a:lstStyle/>
          <a:p>
            <a:pPr algn="ctr">
              <a:lnSpc>
                <a:spcPts val="5599"/>
              </a:lnSpc>
            </a:pPr>
            <a:r>
              <a:rPr lang="en-US" sz="3999" dirty="0" err="1">
                <a:solidFill>
                  <a:srgbClr val="863D3D"/>
                </a:solidFill>
                <a:latin typeface="Roboto Condensed"/>
              </a:rPr>
              <a:t>tuyến</a:t>
            </a:r>
            <a:r>
              <a:rPr lang="en-US" sz="3999" dirty="0">
                <a:solidFill>
                  <a:srgbClr val="863D3D"/>
                </a:solidFill>
                <a:latin typeface="Roboto Condensed"/>
              </a:rPr>
              <a:t> </a:t>
            </a:r>
            <a:r>
              <a:rPr lang="en-US" sz="3999" dirty="0" err="1">
                <a:solidFill>
                  <a:srgbClr val="863D3D"/>
                </a:solidFill>
                <a:latin typeface="Roboto Condensed"/>
              </a:rPr>
              <a:t>tính</a:t>
            </a:r>
            <a:endParaRPr lang="en-US" sz="3999" dirty="0">
              <a:solidFill>
                <a:srgbClr val="863D3D"/>
              </a:solidFill>
              <a:latin typeface="Roboto Condensed"/>
            </a:endParaRPr>
          </a:p>
        </p:txBody>
      </p:sp>
      <p:sp>
        <p:nvSpPr>
          <p:cNvPr id="10" name="TextBox 10"/>
          <p:cNvSpPr txBox="1"/>
          <p:nvPr/>
        </p:nvSpPr>
        <p:spPr>
          <a:xfrm>
            <a:off x="2805556" y="5124450"/>
            <a:ext cx="1839664" cy="679450"/>
          </a:xfrm>
          <a:prstGeom prst="rect">
            <a:avLst/>
          </a:prstGeom>
        </p:spPr>
        <p:txBody>
          <a:bodyPr lIns="0" tIns="0" rIns="0" bIns="0" rtlCol="0" anchor="t">
            <a:spAutoFit/>
          </a:bodyPr>
          <a:lstStyle/>
          <a:p>
            <a:pPr algn="ctr">
              <a:lnSpc>
                <a:spcPts val="5599"/>
              </a:lnSpc>
            </a:pPr>
            <a:r>
              <a:rPr lang="en-US" sz="3999" dirty="0" err="1">
                <a:solidFill>
                  <a:srgbClr val="863D3D"/>
                </a:solidFill>
                <a:latin typeface="Roboto Condensed"/>
              </a:rPr>
              <a:t>nhân</a:t>
            </a:r>
            <a:r>
              <a:rPr lang="en-US" sz="3999" dirty="0">
                <a:solidFill>
                  <a:srgbClr val="863D3D"/>
                </a:solidFill>
                <a:latin typeface="Roboto Condensed"/>
              </a:rPr>
              <a:t> </a:t>
            </a:r>
            <a:r>
              <a:rPr lang="en-US" sz="3999" dirty="0" err="1">
                <a:solidFill>
                  <a:srgbClr val="863D3D"/>
                </a:solidFill>
                <a:latin typeface="Roboto Condensed"/>
              </a:rPr>
              <a:t>quả</a:t>
            </a:r>
            <a:endParaRPr lang="en-US" sz="3999" dirty="0">
              <a:solidFill>
                <a:srgbClr val="863D3D"/>
              </a:solidFill>
              <a:latin typeface="Roboto Condensed"/>
            </a:endParaRPr>
          </a:p>
        </p:txBody>
      </p:sp>
      <p:sp>
        <p:nvSpPr>
          <p:cNvPr id="11" name="TextBox 11"/>
          <p:cNvSpPr txBox="1"/>
          <p:nvPr/>
        </p:nvSpPr>
        <p:spPr>
          <a:xfrm>
            <a:off x="12589386" y="5727700"/>
            <a:ext cx="1964814" cy="679450"/>
          </a:xfrm>
          <a:prstGeom prst="rect">
            <a:avLst/>
          </a:prstGeom>
        </p:spPr>
        <p:txBody>
          <a:bodyPr wrap="square" lIns="0" tIns="0" rIns="0" bIns="0" rtlCol="0" anchor="t">
            <a:spAutoFit/>
          </a:bodyPr>
          <a:lstStyle/>
          <a:p>
            <a:pPr algn="ctr">
              <a:lnSpc>
                <a:spcPts val="5599"/>
              </a:lnSpc>
            </a:pPr>
            <a:r>
              <a:rPr lang="en-US" sz="3999" dirty="0" err="1">
                <a:solidFill>
                  <a:srgbClr val="863D3D"/>
                </a:solidFill>
                <a:latin typeface="Roboto Condensed"/>
              </a:rPr>
              <a:t>thần</a:t>
            </a:r>
            <a:r>
              <a:rPr lang="en-US" sz="3999" dirty="0">
                <a:solidFill>
                  <a:srgbClr val="863D3D"/>
                </a:solidFill>
                <a:latin typeface="Roboto Condensed"/>
              </a:rPr>
              <a:t> </a:t>
            </a:r>
            <a:r>
              <a:rPr lang="en-US" sz="3999" dirty="0" err="1">
                <a:solidFill>
                  <a:srgbClr val="863D3D"/>
                </a:solidFill>
                <a:latin typeface="Roboto Condensed"/>
              </a:rPr>
              <a:t>tiên</a:t>
            </a:r>
            <a:endParaRPr lang="en-US" sz="3999" dirty="0">
              <a:solidFill>
                <a:srgbClr val="863D3D"/>
              </a:solidFill>
              <a:latin typeface="Roboto Condensed"/>
            </a:endParaRPr>
          </a:p>
        </p:txBody>
      </p:sp>
      <p:sp>
        <p:nvSpPr>
          <p:cNvPr id="12" name="TextBox 12"/>
          <p:cNvSpPr txBox="1"/>
          <p:nvPr/>
        </p:nvSpPr>
        <p:spPr>
          <a:xfrm>
            <a:off x="15470758" y="5727700"/>
            <a:ext cx="2302892" cy="679450"/>
          </a:xfrm>
          <a:prstGeom prst="rect">
            <a:avLst/>
          </a:prstGeom>
        </p:spPr>
        <p:txBody>
          <a:bodyPr wrap="square" lIns="0" tIns="0" rIns="0" bIns="0" rtlCol="0" anchor="t">
            <a:spAutoFit/>
          </a:bodyPr>
          <a:lstStyle/>
          <a:p>
            <a:pPr algn="ctr">
              <a:lnSpc>
                <a:spcPts val="5599"/>
              </a:lnSpc>
            </a:pPr>
            <a:r>
              <a:rPr lang="en-US" sz="3999" dirty="0" err="1">
                <a:solidFill>
                  <a:srgbClr val="863D3D"/>
                </a:solidFill>
                <a:latin typeface="Roboto Condensed"/>
              </a:rPr>
              <a:t>người</a:t>
            </a:r>
            <a:r>
              <a:rPr lang="en-US" sz="3999" dirty="0">
                <a:solidFill>
                  <a:srgbClr val="863D3D"/>
                </a:solidFill>
                <a:latin typeface="Roboto Condensed"/>
              </a:rPr>
              <a:t> </a:t>
            </a:r>
            <a:r>
              <a:rPr lang="en-US" sz="3999" dirty="0" err="1">
                <a:solidFill>
                  <a:srgbClr val="863D3D"/>
                </a:solidFill>
                <a:latin typeface="Roboto Condensed"/>
              </a:rPr>
              <a:t>trần</a:t>
            </a:r>
            <a:endParaRPr lang="en-US" sz="3999" dirty="0">
              <a:solidFill>
                <a:srgbClr val="863D3D"/>
              </a:solidFill>
              <a:latin typeface="Roboto Condensed"/>
            </a:endParaRPr>
          </a:p>
        </p:txBody>
      </p:sp>
      <p:sp>
        <p:nvSpPr>
          <p:cNvPr id="13" name="TextBox 13"/>
          <p:cNvSpPr txBox="1"/>
          <p:nvPr/>
        </p:nvSpPr>
        <p:spPr>
          <a:xfrm>
            <a:off x="941558" y="6575425"/>
            <a:ext cx="1670745" cy="679450"/>
          </a:xfrm>
          <a:prstGeom prst="rect">
            <a:avLst/>
          </a:prstGeom>
        </p:spPr>
        <p:txBody>
          <a:bodyPr lIns="0" tIns="0" rIns="0" bIns="0" rtlCol="0" anchor="t">
            <a:spAutoFit/>
          </a:bodyPr>
          <a:lstStyle/>
          <a:p>
            <a:pPr algn="ctr">
              <a:lnSpc>
                <a:spcPts val="5599"/>
              </a:lnSpc>
            </a:pPr>
            <a:r>
              <a:rPr lang="en-US" sz="3999" dirty="0" err="1">
                <a:solidFill>
                  <a:srgbClr val="863D3D"/>
                </a:solidFill>
                <a:latin typeface="Roboto Condensed"/>
              </a:rPr>
              <a:t>yêu</a:t>
            </a:r>
            <a:r>
              <a:rPr lang="en-US" sz="3999" dirty="0">
                <a:solidFill>
                  <a:srgbClr val="863D3D"/>
                </a:solidFill>
                <a:latin typeface="Roboto Condensed"/>
              </a:rPr>
              <a:t> </a:t>
            </a:r>
            <a:r>
              <a:rPr lang="en-US" sz="3999" dirty="0" err="1">
                <a:solidFill>
                  <a:srgbClr val="863D3D"/>
                </a:solidFill>
                <a:latin typeface="Roboto Condensed"/>
              </a:rPr>
              <a:t>quái</a:t>
            </a:r>
            <a:endParaRPr lang="en-US" sz="3999" dirty="0">
              <a:solidFill>
                <a:srgbClr val="863D3D"/>
              </a:solidFill>
              <a:latin typeface="Roboto Condensed"/>
            </a:endParaRPr>
          </a:p>
        </p:txBody>
      </p:sp>
      <p:sp>
        <p:nvSpPr>
          <p:cNvPr id="14" name="TextBox 14"/>
          <p:cNvSpPr txBox="1"/>
          <p:nvPr/>
        </p:nvSpPr>
        <p:spPr>
          <a:xfrm>
            <a:off x="13542184" y="7178675"/>
            <a:ext cx="1516112" cy="679450"/>
          </a:xfrm>
          <a:prstGeom prst="rect">
            <a:avLst/>
          </a:prstGeom>
        </p:spPr>
        <p:txBody>
          <a:bodyPr lIns="0" tIns="0" rIns="0" bIns="0" rtlCol="0" anchor="t">
            <a:spAutoFit/>
          </a:bodyPr>
          <a:lstStyle/>
          <a:p>
            <a:pPr algn="ctr">
              <a:lnSpc>
                <a:spcPts val="5599"/>
              </a:lnSpc>
            </a:pPr>
            <a:r>
              <a:rPr lang="en-US" sz="3999" dirty="0" err="1">
                <a:solidFill>
                  <a:srgbClr val="863D3D"/>
                </a:solidFill>
                <a:latin typeface="Roboto Condensed"/>
              </a:rPr>
              <a:t>cõi</a:t>
            </a:r>
            <a:r>
              <a:rPr lang="en-US" sz="3999" dirty="0">
                <a:solidFill>
                  <a:srgbClr val="863D3D"/>
                </a:solidFill>
                <a:latin typeface="Roboto Condensed"/>
              </a:rPr>
              <a:t> </a:t>
            </a:r>
            <a:r>
              <a:rPr lang="en-US" sz="3999" dirty="0" err="1">
                <a:solidFill>
                  <a:srgbClr val="863D3D"/>
                </a:solidFill>
                <a:latin typeface="Roboto Condensed"/>
              </a:rPr>
              <a:t>trần</a:t>
            </a:r>
            <a:endParaRPr lang="en-US" sz="3999" dirty="0">
              <a:solidFill>
                <a:srgbClr val="863D3D"/>
              </a:solidFill>
              <a:latin typeface="Roboto Condensed"/>
            </a:endParaRPr>
          </a:p>
        </p:txBody>
      </p:sp>
      <p:sp>
        <p:nvSpPr>
          <p:cNvPr id="15" name="TextBox 15"/>
          <p:cNvSpPr txBox="1"/>
          <p:nvPr/>
        </p:nvSpPr>
        <p:spPr>
          <a:xfrm>
            <a:off x="15890602" y="7178675"/>
            <a:ext cx="1711598" cy="679450"/>
          </a:xfrm>
          <a:prstGeom prst="rect">
            <a:avLst/>
          </a:prstGeom>
        </p:spPr>
        <p:txBody>
          <a:bodyPr wrap="square" lIns="0" tIns="0" rIns="0" bIns="0" rtlCol="0" anchor="t">
            <a:spAutoFit/>
          </a:bodyPr>
          <a:lstStyle/>
          <a:p>
            <a:pPr algn="ctr">
              <a:lnSpc>
                <a:spcPts val="5599"/>
              </a:lnSpc>
            </a:pPr>
            <a:r>
              <a:rPr lang="en-US" sz="3999" dirty="0" err="1">
                <a:solidFill>
                  <a:srgbClr val="863D3D"/>
                </a:solidFill>
                <a:latin typeface="Roboto Condensed"/>
              </a:rPr>
              <a:t>cõi</a:t>
            </a:r>
            <a:r>
              <a:rPr lang="en-US" sz="3999" dirty="0">
                <a:solidFill>
                  <a:srgbClr val="863D3D"/>
                </a:solidFill>
                <a:latin typeface="Roboto Condensed"/>
              </a:rPr>
              <a:t> </a:t>
            </a:r>
            <a:r>
              <a:rPr lang="en-US" sz="3999" dirty="0" err="1">
                <a:solidFill>
                  <a:srgbClr val="863D3D"/>
                </a:solidFill>
                <a:latin typeface="Roboto Condensed"/>
              </a:rPr>
              <a:t>tiên</a:t>
            </a:r>
            <a:endParaRPr lang="en-US" sz="3999" dirty="0">
              <a:solidFill>
                <a:srgbClr val="863D3D"/>
              </a:solidFill>
              <a:latin typeface="Roboto Condensed"/>
            </a:endParaRPr>
          </a:p>
        </p:txBody>
      </p:sp>
      <p:sp>
        <p:nvSpPr>
          <p:cNvPr id="16" name="TextBox 16"/>
          <p:cNvSpPr txBox="1"/>
          <p:nvPr/>
        </p:nvSpPr>
        <p:spPr>
          <a:xfrm>
            <a:off x="806929" y="7943850"/>
            <a:ext cx="1347936" cy="679450"/>
          </a:xfrm>
          <a:prstGeom prst="rect">
            <a:avLst/>
          </a:prstGeom>
        </p:spPr>
        <p:txBody>
          <a:bodyPr lIns="0" tIns="0" rIns="0" bIns="0" rtlCol="0" anchor="t">
            <a:spAutoFit/>
          </a:bodyPr>
          <a:lstStyle/>
          <a:p>
            <a:pPr algn="ctr">
              <a:lnSpc>
                <a:spcPts val="5599"/>
              </a:lnSpc>
            </a:pPr>
            <a:r>
              <a:rPr lang="en-US" sz="3999" dirty="0" err="1">
                <a:solidFill>
                  <a:srgbClr val="863D3D"/>
                </a:solidFill>
                <a:latin typeface="Roboto Condensed"/>
              </a:rPr>
              <a:t>cõi</a:t>
            </a:r>
            <a:r>
              <a:rPr lang="en-US" sz="3999" dirty="0">
                <a:solidFill>
                  <a:srgbClr val="863D3D"/>
                </a:solidFill>
                <a:latin typeface="Roboto Condensed"/>
              </a:rPr>
              <a:t> </a:t>
            </a:r>
            <a:r>
              <a:rPr lang="en-US" sz="3999" dirty="0" err="1">
                <a:solidFill>
                  <a:srgbClr val="863D3D"/>
                </a:solidFill>
                <a:latin typeface="Roboto Condensed"/>
              </a:rPr>
              <a:t>âm</a:t>
            </a:r>
            <a:endParaRPr lang="en-US" sz="3999" dirty="0">
              <a:solidFill>
                <a:srgbClr val="863D3D"/>
              </a:solidFill>
              <a:latin typeface="Roboto Condensed"/>
            </a:endParaRPr>
          </a:p>
        </p:txBody>
      </p:sp>
      <p:sp>
        <p:nvSpPr>
          <p:cNvPr id="17" name="TextBox 17"/>
          <p:cNvSpPr txBox="1"/>
          <p:nvPr/>
        </p:nvSpPr>
        <p:spPr>
          <a:xfrm>
            <a:off x="16120012" y="8199120"/>
            <a:ext cx="1855589" cy="1154430"/>
          </a:xfrm>
          <a:prstGeom prst="rect">
            <a:avLst/>
          </a:prstGeom>
        </p:spPr>
        <p:txBody>
          <a:bodyPr lIns="0" tIns="0" rIns="0" bIns="0" rtlCol="0" anchor="t">
            <a:spAutoFit/>
          </a:bodyPr>
          <a:lstStyle/>
          <a:p>
            <a:pPr algn="ctr">
              <a:lnSpc>
                <a:spcPts val="4559"/>
              </a:lnSpc>
            </a:pPr>
            <a:r>
              <a:rPr lang="en-US" sz="3999" dirty="0" err="1">
                <a:solidFill>
                  <a:srgbClr val="863D3D"/>
                </a:solidFill>
                <a:latin typeface="Roboto Condensed"/>
              </a:rPr>
              <a:t>thời</a:t>
            </a:r>
            <a:r>
              <a:rPr lang="en-US" sz="3999" dirty="0">
                <a:solidFill>
                  <a:srgbClr val="863D3D"/>
                </a:solidFill>
                <a:latin typeface="Roboto Condensed"/>
              </a:rPr>
              <a:t> </a:t>
            </a:r>
            <a:r>
              <a:rPr lang="en-US" sz="3999" dirty="0" err="1">
                <a:solidFill>
                  <a:srgbClr val="863D3D"/>
                </a:solidFill>
                <a:latin typeface="Roboto Condensed"/>
              </a:rPr>
              <a:t>gian</a:t>
            </a:r>
            <a:r>
              <a:rPr lang="en-US" sz="3999" dirty="0">
                <a:solidFill>
                  <a:srgbClr val="863D3D"/>
                </a:solidFill>
                <a:latin typeface="Roboto Condensed"/>
              </a:rPr>
              <a:t> </a:t>
            </a:r>
          </a:p>
          <a:p>
            <a:pPr algn="ctr">
              <a:lnSpc>
                <a:spcPts val="4559"/>
              </a:lnSpc>
            </a:pPr>
            <a:r>
              <a:rPr lang="en-US" sz="3999" dirty="0" err="1">
                <a:solidFill>
                  <a:srgbClr val="863D3D"/>
                </a:solidFill>
                <a:latin typeface="Roboto Condensed"/>
              </a:rPr>
              <a:t>kì</a:t>
            </a:r>
            <a:r>
              <a:rPr lang="en-US" sz="3999" dirty="0">
                <a:solidFill>
                  <a:srgbClr val="863D3D"/>
                </a:solidFill>
                <a:latin typeface="Roboto Condensed"/>
              </a:rPr>
              <a:t> </a:t>
            </a:r>
            <a:r>
              <a:rPr lang="en-US" sz="3999" dirty="0" err="1">
                <a:solidFill>
                  <a:srgbClr val="863D3D"/>
                </a:solidFill>
                <a:latin typeface="Roboto Condensed"/>
              </a:rPr>
              <a:t>ảo</a:t>
            </a:r>
            <a:endParaRPr lang="en-US" sz="3999" dirty="0">
              <a:solidFill>
                <a:srgbClr val="863D3D"/>
              </a:solidFill>
              <a:latin typeface="Roboto Condensed"/>
            </a:endParaRPr>
          </a:p>
        </p:txBody>
      </p:sp>
      <p:sp>
        <p:nvSpPr>
          <p:cNvPr id="18" name="TextBox 18"/>
          <p:cNvSpPr txBox="1"/>
          <p:nvPr/>
        </p:nvSpPr>
        <p:spPr>
          <a:xfrm>
            <a:off x="9605132" y="9486900"/>
            <a:ext cx="4735217" cy="582930"/>
          </a:xfrm>
          <a:prstGeom prst="rect">
            <a:avLst/>
          </a:prstGeom>
        </p:spPr>
        <p:txBody>
          <a:bodyPr lIns="0" tIns="0" rIns="0" bIns="0" rtlCol="0" anchor="t">
            <a:spAutoFit/>
          </a:bodyPr>
          <a:lstStyle/>
          <a:p>
            <a:pPr algn="ctr">
              <a:lnSpc>
                <a:spcPts val="4559"/>
              </a:lnSpc>
            </a:pPr>
            <a:r>
              <a:rPr lang="en-US" sz="3999" dirty="0" err="1">
                <a:solidFill>
                  <a:srgbClr val="863D3D"/>
                </a:solidFill>
                <a:latin typeface="Roboto Condensed"/>
              </a:rPr>
              <a:t>điển</a:t>
            </a:r>
            <a:r>
              <a:rPr lang="en-US" sz="3999" dirty="0">
                <a:solidFill>
                  <a:srgbClr val="863D3D"/>
                </a:solidFill>
                <a:latin typeface="Roboto Condensed"/>
              </a:rPr>
              <a:t> </a:t>
            </a:r>
            <a:r>
              <a:rPr lang="en-US" sz="3999" dirty="0" err="1">
                <a:solidFill>
                  <a:srgbClr val="863D3D"/>
                </a:solidFill>
                <a:latin typeface="Roboto Condensed"/>
              </a:rPr>
              <a:t>tích</a:t>
            </a:r>
            <a:r>
              <a:rPr lang="en-US" sz="3999" dirty="0">
                <a:solidFill>
                  <a:srgbClr val="863D3D"/>
                </a:solidFill>
                <a:latin typeface="Roboto Condensed"/>
              </a:rPr>
              <a:t>, </a:t>
            </a:r>
            <a:r>
              <a:rPr lang="en-US" sz="3999" dirty="0" err="1">
                <a:solidFill>
                  <a:srgbClr val="863D3D"/>
                </a:solidFill>
                <a:latin typeface="Roboto Condensed"/>
              </a:rPr>
              <a:t>điển</a:t>
            </a:r>
            <a:r>
              <a:rPr lang="en-US" sz="3999" dirty="0">
                <a:solidFill>
                  <a:srgbClr val="863D3D"/>
                </a:solidFill>
                <a:latin typeface="Roboto Condensed"/>
              </a:rPr>
              <a:t> </a:t>
            </a:r>
            <a:r>
              <a:rPr lang="en-US" sz="3999" dirty="0" err="1">
                <a:solidFill>
                  <a:srgbClr val="863D3D"/>
                </a:solidFill>
                <a:latin typeface="Roboto Condensed"/>
              </a:rPr>
              <a:t>cố</a:t>
            </a:r>
            <a:endParaRPr lang="en-US" sz="3999" dirty="0">
              <a:solidFill>
                <a:srgbClr val="863D3D"/>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inVertical)">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barn(inVertical)">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barn(inVertical)">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barn(inVertical)">
                                      <p:cBhvr>
                                        <p:cTn id="7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950587" y="1363087"/>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6140364" y="1345181"/>
            <a:ext cx="11688648" cy="1277872"/>
            <a:chOff x="0" y="0"/>
            <a:chExt cx="3219281" cy="351951"/>
          </a:xfrm>
        </p:grpSpPr>
        <p:sp>
          <p:nvSpPr>
            <p:cNvPr id="5" name="Freeform 5"/>
            <p:cNvSpPr/>
            <p:nvPr/>
          </p:nvSpPr>
          <p:spPr>
            <a:xfrm>
              <a:off x="0" y="0"/>
              <a:ext cx="3219281" cy="351951"/>
            </a:xfrm>
            <a:custGeom>
              <a:avLst/>
              <a:gdLst/>
              <a:ahLst/>
              <a:cxnLst/>
              <a:rect l="l" t="t" r="r" b="b"/>
              <a:pathLst>
                <a:path w="3219281" h="351951">
                  <a:moveTo>
                    <a:pt x="33780" y="0"/>
                  </a:moveTo>
                  <a:lnTo>
                    <a:pt x="3185502" y="0"/>
                  </a:lnTo>
                  <a:cubicBezTo>
                    <a:pt x="3204158" y="0"/>
                    <a:pt x="3219281" y="15124"/>
                    <a:pt x="3219281" y="33780"/>
                  </a:cubicBezTo>
                  <a:lnTo>
                    <a:pt x="3219281" y="318171"/>
                  </a:lnTo>
                  <a:cubicBezTo>
                    <a:pt x="3219281" y="336827"/>
                    <a:pt x="3204158" y="351951"/>
                    <a:pt x="3185502" y="351951"/>
                  </a:cubicBezTo>
                  <a:lnTo>
                    <a:pt x="33780" y="351951"/>
                  </a:lnTo>
                  <a:cubicBezTo>
                    <a:pt x="24821" y="351951"/>
                    <a:pt x="16229" y="348392"/>
                    <a:pt x="9894" y="342057"/>
                  </a:cubicBezTo>
                  <a:cubicBezTo>
                    <a:pt x="3559" y="335722"/>
                    <a:pt x="0" y="327130"/>
                    <a:pt x="0" y="318171"/>
                  </a:cubicBezTo>
                  <a:lnTo>
                    <a:pt x="0" y="33780"/>
                  </a:lnTo>
                  <a:cubicBezTo>
                    <a:pt x="0" y="15124"/>
                    <a:pt x="15124" y="0"/>
                    <a:pt x="33780" y="0"/>
                  </a:cubicBezTo>
                  <a:close/>
                </a:path>
              </a:pathLst>
            </a:custGeom>
            <a:solidFill>
              <a:srgbClr val="FFFDF5"/>
            </a:solidFill>
          </p:spPr>
          <p:txBody>
            <a:bodyPr/>
            <a:lstStyle/>
            <a:p>
              <a:endParaRPr lang="en-US"/>
            </a:p>
          </p:txBody>
        </p:sp>
        <p:sp>
          <p:nvSpPr>
            <p:cNvPr id="6" name="TextBox 6"/>
            <p:cNvSpPr txBox="1"/>
            <p:nvPr/>
          </p:nvSpPr>
          <p:spPr>
            <a:xfrm>
              <a:off x="0" y="0"/>
              <a:ext cx="3219281" cy="351951"/>
            </a:xfrm>
            <a:prstGeom prst="rect">
              <a:avLst/>
            </a:prstGeom>
          </p:spPr>
          <p:txBody>
            <a:bodyPr lIns="50800" tIns="50800" rIns="50800" bIns="50800" rtlCol="0" anchor="ctr"/>
            <a:lstStyle/>
            <a:p>
              <a:pPr algn="ctr">
                <a:lnSpc>
                  <a:spcPts val="2310"/>
                </a:lnSpc>
              </a:pPr>
              <a:endParaRPr/>
            </a:p>
          </p:txBody>
        </p:sp>
      </p:grpSp>
      <p:grpSp>
        <p:nvGrpSpPr>
          <p:cNvPr id="7" name="Group 7"/>
          <p:cNvGrpSpPr/>
          <p:nvPr/>
        </p:nvGrpSpPr>
        <p:grpSpPr>
          <a:xfrm>
            <a:off x="6309009" y="4878879"/>
            <a:ext cx="11688648" cy="1277872"/>
            <a:chOff x="0" y="0"/>
            <a:chExt cx="3219281" cy="351951"/>
          </a:xfrm>
        </p:grpSpPr>
        <p:sp>
          <p:nvSpPr>
            <p:cNvPr id="8" name="Freeform 8"/>
            <p:cNvSpPr/>
            <p:nvPr/>
          </p:nvSpPr>
          <p:spPr>
            <a:xfrm>
              <a:off x="0" y="0"/>
              <a:ext cx="3219281" cy="351951"/>
            </a:xfrm>
            <a:custGeom>
              <a:avLst/>
              <a:gdLst/>
              <a:ahLst/>
              <a:cxnLst/>
              <a:rect l="l" t="t" r="r" b="b"/>
              <a:pathLst>
                <a:path w="3219281" h="351951">
                  <a:moveTo>
                    <a:pt x="33780" y="0"/>
                  </a:moveTo>
                  <a:lnTo>
                    <a:pt x="3185502" y="0"/>
                  </a:lnTo>
                  <a:cubicBezTo>
                    <a:pt x="3204158" y="0"/>
                    <a:pt x="3219281" y="15124"/>
                    <a:pt x="3219281" y="33780"/>
                  </a:cubicBezTo>
                  <a:lnTo>
                    <a:pt x="3219281" y="318171"/>
                  </a:lnTo>
                  <a:cubicBezTo>
                    <a:pt x="3219281" y="336827"/>
                    <a:pt x="3204158" y="351951"/>
                    <a:pt x="3185502" y="351951"/>
                  </a:cubicBezTo>
                  <a:lnTo>
                    <a:pt x="33780" y="351951"/>
                  </a:lnTo>
                  <a:cubicBezTo>
                    <a:pt x="24821" y="351951"/>
                    <a:pt x="16229" y="348392"/>
                    <a:pt x="9894" y="342057"/>
                  </a:cubicBezTo>
                  <a:cubicBezTo>
                    <a:pt x="3559" y="335722"/>
                    <a:pt x="0" y="327130"/>
                    <a:pt x="0" y="318171"/>
                  </a:cubicBezTo>
                  <a:lnTo>
                    <a:pt x="0" y="33780"/>
                  </a:lnTo>
                  <a:cubicBezTo>
                    <a:pt x="0" y="15124"/>
                    <a:pt x="15124" y="0"/>
                    <a:pt x="33780" y="0"/>
                  </a:cubicBezTo>
                  <a:close/>
                </a:path>
              </a:pathLst>
            </a:custGeom>
            <a:solidFill>
              <a:srgbClr val="FFFDF5"/>
            </a:solidFill>
          </p:spPr>
          <p:txBody>
            <a:bodyPr/>
            <a:lstStyle/>
            <a:p>
              <a:endParaRPr lang="en-US"/>
            </a:p>
          </p:txBody>
        </p:sp>
        <p:sp>
          <p:nvSpPr>
            <p:cNvPr id="9" name="TextBox 9"/>
            <p:cNvSpPr txBox="1"/>
            <p:nvPr/>
          </p:nvSpPr>
          <p:spPr>
            <a:xfrm>
              <a:off x="0" y="0"/>
              <a:ext cx="3219281" cy="351951"/>
            </a:xfrm>
            <a:prstGeom prst="rect">
              <a:avLst/>
            </a:prstGeom>
          </p:spPr>
          <p:txBody>
            <a:bodyPr lIns="50800" tIns="50800" rIns="50800" bIns="50800" rtlCol="0" anchor="ctr"/>
            <a:lstStyle/>
            <a:p>
              <a:pPr algn="ctr">
                <a:lnSpc>
                  <a:spcPts val="2310"/>
                </a:lnSpc>
              </a:pPr>
              <a:endParaRPr/>
            </a:p>
          </p:txBody>
        </p:sp>
      </p:grpSp>
      <p:sp>
        <p:nvSpPr>
          <p:cNvPr id="10" name="TextBox 10"/>
          <p:cNvSpPr txBox="1"/>
          <p:nvPr/>
        </p:nvSpPr>
        <p:spPr>
          <a:xfrm>
            <a:off x="456701" y="243380"/>
            <a:ext cx="8490101" cy="1101800"/>
          </a:xfrm>
          <a:prstGeom prst="rect">
            <a:avLst/>
          </a:prstGeom>
        </p:spPr>
        <p:txBody>
          <a:bodyPr lIns="0" tIns="0" rIns="0" bIns="0" rtlCol="0" anchor="t">
            <a:spAutoFit/>
          </a:bodyPr>
          <a:lstStyle/>
          <a:p>
            <a:pPr algn="just">
              <a:lnSpc>
                <a:spcPts val="8933"/>
              </a:lnSpc>
            </a:pPr>
            <a:r>
              <a:rPr lang="en-US" sz="6381">
                <a:solidFill>
                  <a:srgbClr val="422C06"/>
                </a:solidFill>
                <a:latin typeface="Roboto Condensed Bold"/>
              </a:rPr>
              <a:t>NHÂN VẬT TRƯƠNG SINH</a:t>
            </a:r>
          </a:p>
        </p:txBody>
      </p:sp>
      <p:sp>
        <p:nvSpPr>
          <p:cNvPr id="11" name="TextBox 11"/>
          <p:cNvSpPr txBox="1"/>
          <p:nvPr/>
        </p:nvSpPr>
        <p:spPr>
          <a:xfrm>
            <a:off x="6755312" y="2710354"/>
            <a:ext cx="9292877" cy="1968500"/>
          </a:xfrm>
          <a:prstGeom prst="rect">
            <a:avLst/>
          </a:prstGeom>
        </p:spPr>
        <p:txBody>
          <a:bodyPr lIns="0" tIns="0" rIns="0" bIns="0" rtlCol="0" anchor="t">
            <a:spAutoFit/>
          </a:bodyPr>
          <a:lstStyle/>
          <a:p>
            <a:pPr algn="just">
              <a:lnSpc>
                <a:spcPts val="5200"/>
              </a:lnSpc>
            </a:pPr>
            <a:r>
              <a:rPr lang="en-US" sz="4000" dirty="0">
                <a:solidFill>
                  <a:srgbClr val="422C06"/>
                </a:solidFill>
                <a:latin typeface="Roboto Condensed"/>
              </a:rPr>
              <a:t>– Con </a:t>
            </a:r>
            <a:r>
              <a:rPr lang="en-US" sz="4000" dirty="0" err="1">
                <a:solidFill>
                  <a:srgbClr val="422C06"/>
                </a:solidFill>
                <a:latin typeface="Roboto Condensed"/>
              </a:rPr>
              <a:t>nhà</a:t>
            </a:r>
            <a:r>
              <a:rPr lang="en-US" sz="4000" dirty="0">
                <a:solidFill>
                  <a:srgbClr val="422C06"/>
                </a:solidFill>
                <a:latin typeface="Roboto Condensed"/>
              </a:rPr>
              <a:t> </a:t>
            </a:r>
            <a:r>
              <a:rPr lang="en-US" sz="4000" dirty="0" err="1">
                <a:solidFill>
                  <a:srgbClr val="422C06"/>
                </a:solidFill>
                <a:latin typeface="Roboto Condensed"/>
              </a:rPr>
              <a:t>hào</a:t>
            </a:r>
            <a:r>
              <a:rPr lang="en-US" sz="4000" dirty="0">
                <a:solidFill>
                  <a:srgbClr val="422C06"/>
                </a:solidFill>
                <a:latin typeface="Roboto Condensed"/>
              </a:rPr>
              <a:t> </a:t>
            </a:r>
            <a:r>
              <a:rPr lang="en-US" sz="4000" dirty="0" err="1">
                <a:solidFill>
                  <a:srgbClr val="422C06"/>
                </a:solidFill>
                <a:latin typeface="Roboto Condensed"/>
              </a:rPr>
              <a:t>phú</a:t>
            </a:r>
            <a:endParaRPr lang="en-US" sz="4000" dirty="0">
              <a:solidFill>
                <a:srgbClr val="422C06"/>
              </a:solidFill>
              <a:latin typeface="Roboto Condensed"/>
            </a:endParaRPr>
          </a:p>
          <a:p>
            <a:pPr algn="just">
              <a:lnSpc>
                <a:spcPts val="5200"/>
              </a:lnSpc>
            </a:pPr>
            <a:r>
              <a:rPr lang="en-US" sz="4000" dirty="0">
                <a:solidFill>
                  <a:srgbClr val="422C06"/>
                </a:solidFill>
                <a:latin typeface="Roboto Condensed"/>
              </a:rPr>
              <a:t>– </a:t>
            </a:r>
            <a:r>
              <a:rPr lang="en-US" sz="4000" dirty="0" err="1">
                <a:solidFill>
                  <a:srgbClr val="422C06"/>
                </a:solidFill>
                <a:latin typeface="Roboto Condensed"/>
              </a:rPr>
              <a:t>Không</a:t>
            </a:r>
            <a:r>
              <a:rPr lang="en-US" sz="4000" dirty="0">
                <a:solidFill>
                  <a:srgbClr val="422C06"/>
                </a:solidFill>
                <a:latin typeface="Roboto Condensed"/>
              </a:rPr>
              <a:t> </a:t>
            </a:r>
            <a:r>
              <a:rPr lang="en-US" sz="4000" dirty="0" err="1">
                <a:solidFill>
                  <a:srgbClr val="422C06"/>
                </a:solidFill>
                <a:latin typeface="Roboto Condensed"/>
              </a:rPr>
              <a:t>có</a:t>
            </a:r>
            <a:r>
              <a:rPr lang="en-US" sz="4000" dirty="0">
                <a:solidFill>
                  <a:srgbClr val="422C06"/>
                </a:solidFill>
                <a:latin typeface="Roboto Condensed"/>
              </a:rPr>
              <a:t> </a:t>
            </a:r>
            <a:r>
              <a:rPr lang="en-US" sz="4000" dirty="0" err="1">
                <a:solidFill>
                  <a:srgbClr val="422C06"/>
                </a:solidFill>
                <a:latin typeface="Roboto Condensed"/>
              </a:rPr>
              <a:t>học</a:t>
            </a:r>
            <a:endParaRPr lang="en-US" sz="4000" dirty="0">
              <a:solidFill>
                <a:srgbClr val="422C06"/>
              </a:solidFill>
              <a:latin typeface="Roboto Condensed"/>
            </a:endParaRPr>
          </a:p>
          <a:p>
            <a:pPr algn="just">
              <a:lnSpc>
                <a:spcPts val="5200"/>
              </a:lnSpc>
            </a:pPr>
            <a:r>
              <a:rPr lang="en-US" sz="4000" dirty="0">
                <a:solidFill>
                  <a:srgbClr val="422C06"/>
                </a:solidFill>
                <a:latin typeface="Roboto Condensed"/>
              </a:rPr>
              <a:t>– </a:t>
            </a:r>
            <a:r>
              <a:rPr lang="en-US" sz="4000" dirty="0" err="1">
                <a:solidFill>
                  <a:srgbClr val="422C06"/>
                </a:solidFill>
                <a:latin typeface="Roboto Condensed"/>
              </a:rPr>
              <a:t>Phải</a:t>
            </a:r>
            <a:r>
              <a:rPr lang="en-US" sz="4000" dirty="0">
                <a:solidFill>
                  <a:srgbClr val="422C06"/>
                </a:solidFill>
                <a:latin typeface="Roboto Condensed"/>
              </a:rPr>
              <a:t> </a:t>
            </a:r>
            <a:r>
              <a:rPr lang="en-US" sz="4000" dirty="0" err="1">
                <a:solidFill>
                  <a:srgbClr val="422C06"/>
                </a:solidFill>
                <a:latin typeface="Roboto Condensed"/>
              </a:rPr>
              <a:t>ghi</a:t>
            </a:r>
            <a:r>
              <a:rPr lang="en-US" sz="4000" dirty="0">
                <a:solidFill>
                  <a:srgbClr val="422C06"/>
                </a:solidFill>
                <a:latin typeface="Roboto Condensed"/>
              </a:rPr>
              <a:t> </a:t>
            </a:r>
            <a:r>
              <a:rPr lang="en-US" sz="4000" dirty="0" err="1">
                <a:solidFill>
                  <a:srgbClr val="422C06"/>
                </a:solidFill>
                <a:latin typeface="Roboto Condensed"/>
              </a:rPr>
              <a:t>trong</a:t>
            </a:r>
            <a:r>
              <a:rPr lang="en-US" sz="4000" dirty="0">
                <a:solidFill>
                  <a:srgbClr val="422C06"/>
                </a:solidFill>
                <a:latin typeface="Roboto Condensed"/>
              </a:rPr>
              <a:t> </a:t>
            </a:r>
            <a:r>
              <a:rPr lang="en-US" sz="4000" dirty="0" err="1">
                <a:solidFill>
                  <a:srgbClr val="422C06"/>
                </a:solidFill>
                <a:latin typeface="Roboto Condensed"/>
              </a:rPr>
              <a:t>số</a:t>
            </a:r>
            <a:r>
              <a:rPr lang="en-US" sz="4000" dirty="0">
                <a:solidFill>
                  <a:srgbClr val="422C06"/>
                </a:solidFill>
                <a:latin typeface="Roboto Condensed"/>
              </a:rPr>
              <a:t> </a:t>
            </a:r>
            <a:r>
              <a:rPr lang="en-US" sz="4000" dirty="0" err="1">
                <a:solidFill>
                  <a:srgbClr val="422C06"/>
                </a:solidFill>
                <a:latin typeface="Roboto Condensed"/>
              </a:rPr>
              <a:t>lính</a:t>
            </a:r>
            <a:r>
              <a:rPr lang="en-US" sz="4000" dirty="0">
                <a:solidFill>
                  <a:srgbClr val="422C06"/>
                </a:solidFill>
                <a:latin typeface="Roboto Condensed"/>
              </a:rPr>
              <a:t> </a:t>
            </a:r>
            <a:r>
              <a:rPr lang="en-US" sz="4000" dirty="0" err="1">
                <a:solidFill>
                  <a:srgbClr val="422C06"/>
                </a:solidFill>
                <a:latin typeface="Roboto Condensed"/>
              </a:rPr>
              <a:t>đi</a:t>
            </a:r>
            <a:r>
              <a:rPr lang="en-US" sz="4000" dirty="0">
                <a:solidFill>
                  <a:srgbClr val="422C06"/>
                </a:solidFill>
                <a:latin typeface="Roboto Condensed"/>
              </a:rPr>
              <a:t> </a:t>
            </a:r>
            <a:r>
              <a:rPr lang="en-US" sz="4000" dirty="0" err="1">
                <a:solidFill>
                  <a:srgbClr val="422C06"/>
                </a:solidFill>
                <a:latin typeface="Roboto Condensed"/>
              </a:rPr>
              <a:t>vào</a:t>
            </a:r>
            <a:r>
              <a:rPr lang="en-US" sz="4000" dirty="0">
                <a:solidFill>
                  <a:srgbClr val="422C06"/>
                </a:solidFill>
                <a:latin typeface="Roboto Condensed"/>
              </a:rPr>
              <a:t> </a:t>
            </a:r>
            <a:r>
              <a:rPr lang="en-US" sz="4000" dirty="0" err="1">
                <a:solidFill>
                  <a:srgbClr val="422C06"/>
                </a:solidFill>
                <a:latin typeface="Roboto Condensed"/>
              </a:rPr>
              <a:t>loại</a:t>
            </a:r>
            <a:r>
              <a:rPr lang="en-US" sz="4000" dirty="0">
                <a:solidFill>
                  <a:srgbClr val="422C06"/>
                </a:solidFill>
                <a:latin typeface="Roboto Condensed"/>
              </a:rPr>
              <a:t> </a:t>
            </a:r>
            <a:r>
              <a:rPr lang="en-US" sz="4000" dirty="0" err="1">
                <a:solidFill>
                  <a:srgbClr val="422C06"/>
                </a:solidFill>
                <a:latin typeface="Roboto Condensed"/>
              </a:rPr>
              <a:t>đầu</a:t>
            </a:r>
            <a:endParaRPr lang="en-US" sz="4000" dirty="0">
              <a:solidFill>
                <a:srgbClr val="422C06"/>
              </a:solidFill>
              <a:latin typeface="Roboto Condensed"/>
            </a:endParaRPr>
          </a:p>
        </p:txBody>
      </p:sp>
      <p:sp>
        <p:nvSpPr>
          <p:cNvPr id="12" name="TextBox 12"/>
          <p:cNvSpPr txBox="1"/>
          <p:nvPr/>
        </p:nvSpPr>
        <p:spPr>
          <a:xfrm>
            <a:off x="6385094" y="1545967"/>
            <a:ext cx="11536479" cy="781050"/>
          </a:xfrm>
          <a:prstGeom prst="rect">
            <a:avLst/>
          </a:prstGeom>
        </p:spPr>
        <p:txBody>
          <a:bodyPr lIns="0" tIns="0" rIns="0" bIns="0" rtlCol="0" anchor="t">
            <a:spAutoFit/>
          </a:bodyPr>
          <a:lstStyle/>
          <a:p>
            <a:pPr marL="971550" lvl="1" indent="-485775" algn="just">
              <a:lnSpc>
                <a:spcPts val="6299"/>
              </a:lnSpc>
              <a:buFont typeface="Arial"/>
              <a:buChar char="•"/>
            </a:pPr>
            <a:r>
              <a:rPr lang="en-US" sz="4500">
                <a:solidFill>
                  <a:srgbClr val="422C06"/>
                </a:solidFill>
                <a:latin typeface="Roboto Condensed Bold Italics"/>
              </a:rPr>
              <a:t>Xuất thân, hoàn cảnh</a:t>
            </a:r>
          </a:p>
        </p:txBody>
      </p:sp>
      <p:sp>
        <p:nvSpPr>
          <p:cNvPr id="13" name="TextBox 13"/>
          <p:cNvSpPr txBox="1"/>
          <p:nvPr/>
        </p:nvSpPr>
        <p:spPr>
          <a:xfrm>
            <a:off x="6627256" y="5048250"/>
            <a:ext cx="9292877" cy="781050"/>
          </a:xfrm>
          <a:prstGeom prst="rect">
            <a:avLst/>
          </a:prstGeom>
        </p:spPr>
        <p:txBody>
          <a:bodyPr lIns="0" tIns="0" rIns="0" bIns="0" rtlCol="0" anchor="t">
            <a:spAutoFit/>
          </a:bodyPr>
          <a:lstStyle/>
          <a:p>
            <a:pPr marL="971550" lvl="1" indent="-485775" algn="just">
              <a:lnSpc>
                <a:spcPts val="6299"/>
              </a:lnSpc>
              <a:buFont typeface="Arial"/>
              <a:buChar char="•"/>
            </a:pPr>
            <a:r>
              <a:rPr lang="en-US" sz="4500" dirty="0" err="1">
                <a:solidFill>
                  <a:srgbClr val="422C06"/>
                </a:solidFill>
                <a:latin typeface="Roboto Condensed Bold Italics"/>
              </a:rPr>
              <a:t>Tính</a:t>
            </a:r>
            <a:r>
              <a:rPr lang="en-US" sz="4500" dirty="0">
                <a:solidFill>
                  <a:srgbClr val="422C06"/>
                </a:solidFill>
                <a:latin typeface="Roboto Condensed Bold Italics"/>
              </a:rPr>
              <a:t> </a:t>
            </a:r>
            <a:r>
              <a:rPr lang="en-US" sz="4500" dirty="0" err="1">
                <a:solidFill>
                  <a:srgbClr val="422C06"/>
                </a:solidFill>
                <a:latin typeface="Roboto Condensed Bold Italics"/>
              </a:rPr>
              <a:t>cách</a:t>
            </a:r>
            <a:endParaRPr lang="en-US" sz="4500" dirty="0">
              <a:solidFill>
                <a:srgbClr val="422C06"/>
              </a:solidFill>
              <a:latin typeface="Roboto Condensed Bold Italics"/>
            </a:endParaRPr>
          </a:p>
        </p:txBody>
      </p:sp>
      <p:sp>
        <p:nvSpPr>
          <p:cNvPr id="14" name="Freeform 14"/>
          <p:cNvSpPr/>
          <p:nvPr/>
        </p:nvSpPr>
        <p:spPr>
          <a:xfrm>
            <a:off x="-1381440" y="3054441"/>
            <a:ext cx="7521804" cy="7252370"/>
          </a:xfrm>
          <a:custGeom>
            <a:avLst/>
            <a:gdLst/>
            <a:ahLst/>
            <a:cxnLst/>
            <a:rect l="l" t="t" r="r" b="b"/>
            <a:pathLst>
              <a:path w="7521804" h="7252370">
                <a:moveTo>
                  <a:pt x="0" y="0"/>
                </a:moveTo>
                <a:lnTo>
                  <a:pt x="7521804" y="0"/>
                </a:lnTo>
                <a:lnTo>
                  <a:pt x="7521804" y="7252370"/>
                </a:lnTo>
                <a:lnTo>
                  <a:pt x="0" y="7252370"/>
                </a:lnTo>
                <a:lnTo>
                  <a:pt x="0" y="0"/>
                </a:lnTo>
                <a:close/>
              </a:path>
            </a:pathLst>
          </a:custGeom>
          <a:blipFill>
            <a:blip r:embed="rId5"/>
            <a:stretch>
              <a:fillRect r="-37441"/>
            </a:stretch>
          </a:blipFill>
        </p:spPr>
        <p:txBody>
          <a:bodyPr/>
          <a:lstStyle/>
          <a:p>
            <a:endParaRPr lang="en-US"/>
          </a:p>
        </p:txBody>
      </p:sp>
      <p:sp>
        <p:nvSpPr>
          <p:cNvPr id="15" name="Freeform 15"/>
          <p:cNvSpPr/>
          <p:nvPr/>
        </p:nvSpPr>
        <p:spPr>
          <a:xfrm>
            <a:off x="14896631" y="3054441"/>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TextBox 16"/>
          <p:cNvSpPr txBox="1"/>
          <p:nvPr/>
        </p:nvSpPr>
        <p:spPr>
          <a:xfrm>
            <a:off x="6755312" y="6366301"/>
            <a:ext cx="9292877" cy="688975"/>
          </a:xfrm>
          <a:prstGeom prst="rect">
            <a:avLst/>
          </a:prstGeom>
        </p:spPr>
        <p:txBody>
          <a:bodyPr lIns="0" tIns="0" rIns="0" bIns="0" rtlCol="0" anchor="t">
            <a:spAutoFit/>
          </a:bodyPr>
          <a:lstStyle/>
          <a:p>
            <a:pPr algn="just">
              <a:lnSpc>
                <a:spcPts val="5600"/>
              </a:lnSpc>
            </a:pPr>
            <a:r>
              <a:rPr lang="en-US" sz="4000" dirty="0" err="1">
                <a:solidFill>
                  <a:srgbClr val="422C06"/>
                </a:solidFill>
                <a:latin typeface="Roboto Condensed"/>
              </a:rPr>
              <a:t>Đa</a:t>
            </a:r>
            <a:r>
              <a:rPr lang="en-US" sz="4000" dirty="0">
                <a:solidFill>
                  <a:srgbClr val="422C06"/>
                </a:solidFill>
                <a:latin typeface="Roboto Condensed"/>
              </a:rPr>
              <a:t> </a:t>
            </a:r>
            <a:r>
              <a:rPr lang="en-US" sz="4000" dirty="0" err="1">
                <a:solidFill>
                  <a:srgbClr val="422C06"/>
                </a:solidFill>
                <a:latin typeface="Roboto Condensed"/>
              </a:rPr>
              <a:t>nghi</a:t>
            </a:r>
            <a:r>
              <a:rPr lang="en-US" sz="4000" dirty="0">
                <a:solidFill>
                  <a:srgbClr val="422C06"/>
                </a:solidFill>
                <a:latin typeface="Roboto Condensed"/>
              </a:rPr>
              <a:t>, </a:t>
            </a:r>
            <a:r>
              <a:rPr lang="en-US" sz="4000" dirty="0" err="1">
                <a:solidFill>
                  <a:srgbClr val="422C06"/>
                </a:solidFill>
                <a:latin typeface="Roboto Condensed"/>
              </a:rPr>
              <a:t>ghen</a:t>
            </a:r>
            <a:r>
              <a:rPr lang="en-US" sz="4000" dirty="0">
                <a:solidFill>
                  <a:srgbClr val="422C06"/>
                </a:solidFill>
                <a:latin typeface="Roboto Condensed"/>
              </a:rPr>
              <a:t> </a:t>
            </a:r>
            <a:r>
              <a:rPr lang="en-US" sz="4000" dirty="0" err="1">
                <a:solidFill>
                  <a:srgbClr val="422C06"/>
                </a:solidFill>
                <a:latin typeface="Roboto Condensed"/>
              </a:rPr>
              <a:t>tuông</a:t>
            </a:r>
            <a:r>
              <a:rPr lang="en-US" sz="4000" dirty="0">
                <a:solidFill>
                  <a:srgbClr val="422C06"/>
                </a:solidFill>
                <a:latin typeface="Roboto Condensed"/>
              </a:rPr>
              <a:t> </a:t>
            </a:r>
            <a:r>
              <a:rPr lang="en-US" sz="4000" dirty="0" err="1">
                <a:solidFill>
                  <a:srgbClr val="422C06"/>
                </a:solidFill>
                <a:latin typeface="Roboto Condensed"/>
              </a:rPr>
              <a:t>thái</a:t>
            </a:r>
            <a:r>
              <a:rPr lang="en-US" sz="4000" dirty="0">
                <a:solidFill>
                  <a:srgbClr val="422C06"/>
                </a:solidFill>
                <a:latin typeface="Roboto Condensed"/>
              </a:rPr>
              <a:t> </a:t>
            </a:r>
            <a:r>
              <a:rPr lang="en-US" sz="4000" dirty="0" err="1">
                <a:solidFill>
                  <a:srgbClr val="422C06"/>
                </a:solidFill>
                <a:latin typeface="Roboto Condensed"/>
              </a:rPr>
              <a:t>quá</a:t>
            </a:r>
            <a:endParaRPr lang="en-US" sz="4000" dirty="0">
              <a:solidFill>
                <a:srgbClr val="422C06"/>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950587" y="1363087"/>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456701" y="243380"/>
            <a:ext cx="8490101" cy="1101800"/>
          </a:xfrm>
          <a:prstGeom prst="rect">
            <a:avLst/>
          </a:prstGeom>
        </p:spPr>
        <p:txBody>
          <a:bodyPr lIns="0" tIns="0" rIns="0" bIns="0" rtlCol="0" anchor="t">
            <a:spAutoFit/>
          </a:bodyPr>
          <a:lstStyle/>
          <a:p>
            <a:pPr algn="just">
              <a:lnSpc>
                <a:spcPts val="8933"/>
              </a:lnSpc>
            </a:pPr>
            <a:r>
              <a:rPr lang="en-US" sz="6381">
                <a:solidFill>
                  <a:srgbClr val="422C06"/>
                </a:solidFill>
                <a:latin typeface="Roboto Condensed Bold"/>
              </a:rPr>
              <a:t>NHÂN VẬT TRƯƠNG SINH</a:t>
            </a:r>
          </a:p>
        </p:txBody>
      </p:sp>
      <p:sp>
        <p:nvSpPr>
          <p:cNvPr id="5" name="Freeform 5"/>
          <p:cNvSpPr/>
          <p:nvPr/>
        </p:nvSpPr>
        <p:spPr>
          <a:xfrm>
            <a:off x="3955409" y="2000487"/>
            <a:ext cx="13551099" cy="8062904"/>
          </a:xfrm>
          <a:custGeom>
            <a:avLst/>
            <a:gdLst/>
            <a:ahLst/>
            <a:cxnLst/>
            <a:rect l="l" t="t" r="r" b="b"/>
            <a:pathLst>
              <a:path w="13551099" h="8062904">
                <a:moveTo>
                  <a:pt x="0" y="0"/>
                </a:moveTo>
                <a:lnTo>
                  <a:pt x="13551099" y="0"/>
                </a:lnTo>
                <a:lnTo>
                  <a:pt x="13551099" y="8062904"/>
                </a:lnTo>
                <a:lnTo>
                  <a:pt x="0" y="80629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381440" y="3054441"/>
            <a:ext cx="7521804" cy="7252370"/>
          </a:xfrm>
          <a:custGeom>
            <a:avLst/>
            <a:gdLst/>
            <a:ahLst/>
            <a:cxnLst/>
            <a:rect l="l" t="t" r="r" b="b"/>
            <a:pathLst>
              <a:path w="7521804" h="7252370">
                <a:moveTo>
                  <a:pt x="0" y="0"/>
                </a:moveTo>
                <a:lnTo>
                  <a:pt x="7521804" y="0"/>
                </a:lnTo>
                <a:lnTo>
                  <a:pt x="7521804" y="7252370"/>
                </a:lnTo>
                <a:lnTo>
                  <a:pt x="0" y="7252370"/>
                </a:lnTo>
                <a:lnTo>
                  <a:pt x="0" y="0"/>
                </a:lnTo>
                <a:close/>
              </a:path>
            </a:pathLst>
          </a:custGeom>
          <a:blipFill>
            <a:blip r:embed="rId7"/>
            <a:stretch>
              <a:fillRect r="-37441"/>
            </a:stretch>
          </a:blipFill>
        </p:spPr>
        <p:txBody>
          <a:bodyPr/>
          <a:lstStyle/>
          <a:p>
            <a:endParaRPr lang="en-US"/>
          </a:p>
        </p:txBody>
      </p:sp>
      <p:sp>
        <p:nvSpPr>
          <p:cNvPr id="7" name="Freeform 7"/>
          <p:cNvSpPr/>
          <p:nvPr/>
        </p:nvSpPr>
        <p:spPr>
          <a:xfrm>
            <a:off x="14896631" y="3054441"/>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8"/>
          <p:cNvSpPr txBox="1"/>
          <p:nvPr/>
        </p:nvSpPr>
        <p:spPr>
          <a:xfrm>
            <a:off x="6585328" y="4422201"/>
            <a:ext cx="9138138" cy="1962786"/>
          </a:xfrm>
          <a:prstGeom prst="rect">
            <a:avLst/>
          </a:prstGeom>
        </p:spPr>
        <p:txBody>
          <a:bodyPr lIns="0" tIns="0" rIns="0" bIns="0" rtlCol="0" anchor="t">
            <a:spAutoFit/>
          </a:bodyPr>
          <a:lstStyle/>
          <a:p>
            <a:pPr algn="ctr">
              <a:lnSpc>
                <a:spcPts val="7839"/>
              </a:lnSpc>
              <a:spcBef>
                <a:spcPct val="0"/>
              </a:spcBef>
            </a:pPr>
            <a:r>
              <a:rPr lang="en-US" sz="5599">
                <a:solidFill>
                  <a:srgbClr val="422C06"/>
                </a:solidFill>
                <a:latin typeface="Roboto Condensed"/>
              </a:rPr>
              <a:t>Theo em, Trương Sinh đáng thương hay đáng trách? Vì sao?</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950587" y="1363087"/>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6140364" y="1345181"/>
            <a:ext cx="11688648" cy="1277872"/>
            <a:chOff x="0" y="0"/>
            <a:chExt cx="3219281" cy="351951"/>
          </a:xfrm>
        </p:grpSpPr>
        <p:sp>
          <p:nvSpPr>
            <p:cNvPr id="5" name="Freeform 5"/>
            <p:cNvSpPr/>
            <p:nvPr/>
          </p:nvSpPr>
          <p:spPr>
            <a:xfrm>
              <a:off x="0" y="0"/>
              <a:ext cx="3219281" cy="351951"/>
            </a:xfrm>
            <a:custGeom>
              <a:avLst/>
              <a:gdLst/>
              <a:ahLst/>
              <a:cxnLst/>
              <a:rect l="l" t="t" r="r" b="b"/>
              <a:pathLst>
                <a:path w="3219281" h="351951">
                  <a:moveTo>
                    <a:pt x="33780" y="0"/>
                  </a:moveTo>
                  <a:lnTo>
                    <a:pt x="3185502" y="0"/>
                  </a:lnTo>
                  <a:cubicBezTo>
                    <a:pt x="3204158" y="0"/>
                    <a:pt x="3219281" y="15124"/>
                    <a:pt x="3219281" y="33780"/>
                  </a:cubicBezTo>
                  <a:lnTo>
                    <a:pt x="3219281" y="318171"/>
                  </a:lnTo>
                  <a:cubicBezTo>
                    <a:pt x="3219281" y="336827"/>
                    <a:pt x="3204158" y="351951"/>
                    <a:pt x="3185502" y="351951"/>
                  </a:cubicBezTo>
                  <a:lnTo>
                    <a:pt x="33780" y="351951"/>
                  </a:lnTo>
                  <a:cubicBezTo>
                    <a:pt x="24821" y="351951"/>
                    <a:pt x="16229" y="348392"/>
                    <a:pt x="9894" y="342057"/>
                  </a:cubicBezTo>
                  <a:cubicBezTo>
                    <a:pt x="3559" y="335722"/>
                    <a:pt x="0" y="327130"/>
                    <a:pt x="0" y="318171"/>
                  </a:cubicBezTo>
                  <a:lnTo>
                    <a:pt x="0" y="33780"/>
                  </a:lnTo>
                  <a:cubicBezTo>
                    <a:pt x="0" y="15124"/>
                    <a:pt x="15124" y="0"/>
                    <a:pt x="33780" y="0"/>
                  </a:cubicBezTo>
                  <a:close/>
                </a:path>
              </a:pathLst>
            </a:custGeom>
            <a:solidFill>
              <a:srgbClr val="FFFDF5"/>
            </a:solidFill>
          </p:spPr>
          <p:txBody>
            <a:bodyPr/>
            <a:lstStyle/>
            <a:p>
              <a:endParaRPr lang="en-US"/>
            </a:p>
          </p:txBody>
        </p:sp>
        <p:sp>
          <p:nvSpPr>
            <p:cNvPr id="6" name="TextBox 6"/>
            <p:cNvSpPr txBox="1"/>
            <p:nvPr/>
          </p:nvSpPr>
          <p:spPr>
            <a:xfrm>
              <a:off x="0" y="0"/>
              <a:ext cx="3219281" cy="351951"/>
            </a:xfrm>
            <a:prstGeom prst="rect">
              <a:avLst/>
            </a:prstGeom>
          </p:spPr>
          <p:txBody>
            <a:bodyPr lIns="50800" tIns="50800" rIns="50800" bIns="50800" rtlCol="0" anchor="ctr"/>
            <a:lstStyle/>
            <a:p>
              <a:pPr algn="ctr">
                <a:lnSpc>
                  <a:spcPts val="2310"/>
                </a:lnSpc>
              </a:pPr>
              <a:endParaRPr/>
            </a:p>
          </p:txBody>
        </p:sp>
      </p:grpSp>
      <p:grpSp>
        <p:nvGrpSpPr>
          <p:cNvPr id="7" name="Group 7"/>
          <p:cNvGrpSpPr/>
          <p:nvPr/>
        </p:nvGrpSpPr>
        <p:grpSpPr>
          <a:xfrm>
            <a:off x="6309009" y="4878879"/>
            <a:ext cx="11688648" cy="1277872"/>
            <a:chOff x="0" y="0"/>
            <a:chExt cx="3219281" cy="351951"/>
          </a:xfrm>
        </p:grpSpPr>
        <p:sp>
          <p:nvSpPr>
            <p:cNvPr id="8" name="Freeform 8"/>
            <p:cNvSpPr/>
            <p:nvPr/>
          </p:nvSpPr>
          <p:spPr>
            <a:xfrm>
              <a:off x="0" y="0"/>
              <a:ext cx="3219281" cy="351951"/>
            </a:xfrm>
            <a:custGeom>
              <a:avLst/>
              <a:gdLst/>
              <a:ahLst/>
              <a:cxnLst/>
              <a:rect l="l" t="t" r="r" b="b"/>
              <a:pathLst>
                <a:path w="3219281" h="351951">
                  <a:moveTo>
                    <a:pt x="33780" y="0"/>
                  </a:moveTo>
                  <a:lnTo>
                    <a:pt x="3185502" y="0"/>
                  </a:lnTo>
                  <a:cubicBezTo>
                    <a:pt x="3204158" y="0"/>
                    <a:pt x="3219281" y="15124"/>
                    <a:pt x="3219281" y="33780"/>
                  </a:cubicBezTo>
                  <a:lnTo>
                    <a:pt x="3219281" y="318171"/>
                  </a:lnTo>
                  <a:cubicBezTo>
                    <a:pt x="3219281" y="336827"/>
                    <a:pt x="3204158" y="351951"/>
                    <a:pt x="3185502" y="351951"/>
                  </a:cubicBezTo>
                  <a:lnTo>
                    <a:pt x="33780" y="351951"/>
                  </a:lnTo>
                  <a:cubicBezTo>
                    <a:pt x="24821" y="351951"/>
                    <a:pt x="16229" y="348392"/>
                    <a:pt x="9894" y="342057"/>
                  </a:cubicBezTo>
                  <a:cubicBezTo>
                    <a:pt x="3559" y="335722"/>
                    <a:pt x="0" y="327130"/>
                    <a:pt x="0" y="318171"/>
                  </a:cubicBezTo>
                  <a:lnTo>
                    <a:pt x="0" y="33780"/>
                  </a:lnTo>
                  <a:cubicBezTo>
                    <a:pt x="0" y="15124"/>
                    <a:pt x="15124" y="0"/>
                    <a:pt x="33780" y="0"/>
                  </a:cubicBezTo>
                  <a:close/>
                </a:path>
              </a:pathLst>
            </a:custGeom>
            <a:solidFill>
              <a:srgbClr val="FFFDF5"/>
            </a:solidFill>
          </p:spPr>
          <p:txBody>
            <a:bodyPr/>
            <a:lstStyle/>
            <a:p>
              <a:endParaRPr lang="en-US"/>
            </a:p>
          </p:txBody>
        </p:sp>
        <p:sp>
          <p:nvSpPr>
            <p:cNvPr id="9" name="TextBox 9"/>
            <p:cNvSpPr txBox="1"/>
            <p:nvPr/>
          </p:nvSpPr>
          <p:spPr>
            <a:xfrm>
              <a:off x="0" y="0"/>
              <a:ext cx="3219281" cy="351951"/>
            </a:xfrm>
            <a:prstGeom prst="rect">
              <a:avLst/>
            </a:prstGeom>
          </p:spPr>
          <p:txBody>
            <a:bodyPr lIns="50800" tIns="50800" rIns="50800" bIns="50800" rtlCol="0" anchor="ctr"/>
            <a:lstStyle/>
            <a:p>
              <a:pPr algn="ctr">
                <a:lnSpc>
                  <a:spcPts val="2310"/>
                </a:lnSpc>
              </a:pPr>
              <a:endParaRPr/>
            </a:p>
          </p:txBody>
        </p:sp>
      </p:grpSp>
      <p:sp>
        <p:nvSpPr>
          <p:cNvPr id="10" name="TextBox 10"/>
          <p:cNvSpPr txBox="1"/>
          <p:nvPr/>
        </p:nvSpPr>
        <p:spPr>
          <a:xfrm>
            <a:off x="456701" y="243380"/>
            <a:ext cx="8490101" cy="1101800"/>
          </a:xfrm>
          <a:prstGeom prst="rect">
            <a:avLst/>
          </a:prstGeom>
        </p:spPr>
        <p:txBody>
          <a:bodyPr lIns="0" tIns="0" rIns="0" bIns="0" rtlCol="0" anchor="t">
            <a:spAutoFit/>
          </a:bodyPr>
          <a:lstStyle/>
          <a:p>
            <a:pPr algn="just">
              <a:lnSpc>
                <a:spcPts val="8933"/>
              </a:lnSpc>
            </a:pPr>
            <a:r>
              <a:rPr lang="en-US" sz="6381">
                <a:solidFill>
                  <a:srgbClr val="422C06"/>
                </a:solidFill>
                <a:latin typeface="Roboto Condensed Bold"/>
              </a:rPr>
              <a:t>NHÂN VẬT TRƯƠNG SINH</a:t>
            </a:r>
          </a:p>
        </p:txBody>
      </p:sp>
      <p:sp>
        <p:nvSpPr>
          <p:cNvPr id="11" name="TextBox 11"/>
          <p:cNvSpPr txBox="1"/>
          <p:nvPr/>
        </p:nvSpPr>
        <p:spPr>
          <a:xfrm>
            <a:off x="6755312" y="2710354"/>
            <a:ext cx="9292877" cy="1968500"/>
          </a:xfrm>
          <a:prstGeom prst="rect">
            <a:avLst/>
          </a:prstGeom>
        </p:spPr>
        <p:txBody>
          <a:bodyPr lIns="0" tIns="0" rIns="0" bIns="0" rtlCol="0" anchor="t">
            <a:spAutoFit/>
          </a:bodyPr>
          <a:lstStyle/>
          <a:p>
            <a:pPr algn="just">
              <a:lnSpc>
                <a:spcPts val="5200"/>
              </a:lnSpc>
            </a:pPr>
            <a:r>
              <a:rPr lang="en-US" sz="4000">
                <a:solidFill>
                  <a:srgbClr val="422C06"/>
                </a:solidFill>
                <a:latin typeface="Roboto Condensed"/>
              </a:rPr>
              <a:t>– Con nhà hào phú</a:t>
            </a:r>
          </a:p>
          <a:p>
            <a:pPr algn="just">
              <a:lnSpc>
                <a:spcPts val="5200"/>
              </a:lnSpc>
            </a:pPr>
            <a:r>
              <a:rPr lang="en-US" sz="4000">
                <a:solidFill>
                  <a:srgbClr val="422C06"/>
                </a:solidFill>
                <a:latin typeface="Roboto Condensed"/>
              </a:rPr>
              <a:t>– Không có học</a:t>
            </a:r>
          </a:p>
          <a:p>
            <a:pPr algn="just">
              <a:lnSpc>
                <a:spcPts val="5200"/>
              </a:lnSpc>
            </a:pPr>
            <a:r>
              <a:rPr lang="en-US" sz="4000">
                <a:solidFill>
                  <a:srgbClr val="422C06"/>
                </a:solidFill>
                <a:latin typeface="Roboto Condensed"/>
              </a:rPr>
              <a:t>– Phải ghi trong số lính đi vào loại đầu</a:t>
            </a:r>
          </a:p>
        </p:txBody>
      </p:sp>
      <p:sp>
        <p:nvSpPr>
          <p:cNvPr id="12" name="TextBox 12"/>
          <p:cNvSpPr txBox="1"/>
          <p:nvPr/>
        </p:nvSpPr>
        <p:spPr>
          <a:xfrm>
            <a:off x="6385094" y="1545967"/>
            <a:ext cx="11536479" cy="781050"/>
          </a:xfrm>
          <a:prstGeom prst="rect">
            <a:avLst/>
          </a:prstGeom>
        </p:spPr>
        <p:txBody>
          <a:bodyPr lIns="0" tIns="0" rIns="0" bIns="0" rtlCol="0" anchor="t">
            <a:spAutoFit/>
          </a:bodyPr>
          <a:lstStyle/>
          <a:p>
            <a:pPr marL="971550" lvl="1" indent="-485775" algn="just">
              <a:lnSpc>
                <a:spcPts val="6299"/>
              </a:lnSpc>
              <a:buFont typeface="Arial"/>
              <a:buChar char="•"/>
            </a:pPr>
            <a:r>
              <a:rPr lang="en-US" sz="4500">
                <a:solidFill>
                  <a:srgbClr val="422C06"/>
                </a:solidFill>
                <a:latin typeface="Roboto Condensed Bold Italics"/>
              </a:rPr>
              <a:t>Xuất thân, hoàn cảnh</a:t>
            </a:r>
          </a:p>
        </p:txBody>
      </p:sp>
      <p:sp>
        <p:nvSpPr>
          <p:cNvPr id="13" name="TextBox 13"/>
          <p:cNvSpPr txBox="1"/>
          <p:nvPr/>
        </p:nvSpPr>
        <p:spPr>
          <a:xfrm>
            <a:off x="6627256" y="5048250"/>
            <a:ext cx="9292877" cy="781050"/>
          </a:xfrm>
          <a:prstGeom prst="rect">
            <a:avLst/>
          </a:prstGeom>
        </p:spPr>
        <p:txBody>
          <a:bodyPr lIns="0" tIns="0" rIns="0" bIns="0" rtlCol="0" anchor="t">
            <a:spAutoFit/>
          </a:bodyPr>
          <a:lstStyle/>
          <a:p>
            <a:pPr marL="971550" lvl="1" indent="-485775" algn="just">
              <a:lnSpc>
                <a:spcPts val="6299"/>
              </a:lnSpc>
              <a:buFont typeface="Arial"/>
              <a:buChar char="•"/>
            </a:pPr>
            <a:r>
              <a:rPr lang="en-US" sz="4500">
                <a:solidFill>
                  <a:srgbClr val="422C06"/>
                </a:solidFill>
                <a:latin typeface="Roboto Condensed Bold Italics"/>
              </a:rPr>
              <a:t>Tính cách</a:t>
            </a:r>
          </a:p>
        </p:txBody>
      </p:sp>
      <p:sp>
        <p:nvSpPr>
          <p:cNvPr id="14" name="Freeform 14"/>
          <p:cNvSpPr/>
          <p:nvPr/>
        </p:nvSpPr>
        <p:spPr>
          <a:xfrm>
            <a:off x="-1381440" y="3054441"/>
            <a:ext cx="7521804" cy="7252370"/>
          </a:xfrm>
          <a:custGeom>
            <a:avLst/>
            <a:gdLst/>
            <a:ahLst/>
            <a:cxnLst/>
            <a:rect l="l" t="t" r="r" b="b"/>
            <a:pathLst>
              <a:path w="7521804" h="7252370">
                <a:moveTo>
                  <a:pt x="0" y="0"/>
                </a:moveTo>
                <a:lnTo>
                  <a:pt x="7521804" y="0"/>
                </a:lnTo>
                <a:lnTo>
                  <a:pt x="7521804" y="7252370"/>
                </a:lnTo>
                <a:lnTo>
                  <a:pt x="0" y="7252370"/>
                </a:lnTo>
                <a:lnTo>
                  <a:pt x="0" y="0"/>
                </a:lnTo>
                <a:close/>
              </a:path>
            </a:pathLst>
          </a:custGeom>
          <a:blipFill>
            <a:blip r:embed="rId5"/>
            <a:stretch>
              <a:fillRect r="-37441"/>
            </a:stretch>
          </a:blipFill>
        </p:spPr>
        <p:txBody>
          <a:bodyPr/>
          <a:lstStyle/>
          <a:p>
            <a:endParaRPr lang="en-US"/>
          </a:p>
        </p:txBody>
      </p:sp>
      <p:sp>
        <p:nvSpPr>
          <p:cNvPr id="15" name="Freeform 15"/>
          <p:cNvSpPr/>
          <p:nvPr/>
        </p:nvSpPr>
        <p:spPr>
          <a:xfrm>
            <a:off x="14896631" y="3054441"/>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TextBox 16"/>
          <p:cNvSpPr txBox="1"/>
          <p:nvPr/>
        </p:nvSpPr>
        <p:spPr>
          <a:xfrm>
            <a:off x="6755312" y="6366301"/>
            <a:ext cx="9292877" cy="688975"/>
          </a:xfrm>
          <a:prstGeom prst="rect">
            <a:avLst/>
          </a:prstGeom>
        </p:spPr>
        <p:txBody>
          <a:bodyPr lIns="0" tIns="0" rIns="0" bIns="0" rtlCol="0" anchor="t">
            <a:spAutoFit/>
          </a:bodyPr>
          <a:lstStyle/>
          <a:p>
            <a:pPr algn="just">
              <a:lnSpc>
                <a:spcPts val="5600"/>
              </a:lnSpc>
            </a:pPr>
            <a:r>
              <a:rPr lang="en-US" sz="4000">
                <a:solidFill>
                  <a:srgbClr val="422C06"/>
                </a:solidFill>
                <a:latin typeface="Roboto Condensed"/>
              </a:rPr>
              <a:t>Đa nghi, ghen tuông thái quá</a:t>
            </a:r>
          </a:p>
        </p:txBody>
      </p:sp>
      <p:grpSp>
        <p:nvGrpSpPr>
          <p:cNvPr id="17" name="Group 17"/>
          <p:cNvGrpSpPr/>
          <p:nvPr/>
        </p:nvGrpSpPr>
        <p:grpSpPr>
          <a:xfrm>
            <a:off x="6385094" y="7188626"/>
            <a:ext cx="11688648" cy="1277872"/>
            <a:chOff x="0" y="0"/>
            <a:chExt cx="3219281" cy="351951"/>
          </a:xfrm>
        </p:grpSpPr>
        <p:sp>
          <p:nvSpPr>
            <p:cNvPr id="18" name="Freeform 18"/>
            <p:cNvSpPr/>
            <p:nvPr/>
          </p:nvSpPr>
          <p:spPr>
            <a:xfrm>
              <a:off x="0" y="0"/>
              <a:ext cx="3219281" cy="351951"/>
            </a:xfrm>
            <a:custGeom>
              <a:avLst/>
              <a:gdLst/>
              <a:ahLst/>
              <a:cxnLst/>
              <a:rect l="l" t="t" r="r" b="b"/>
              <a:pathLst>
                <a:path w="3219281" h="351951">
                  <a:moveTo>
                    <a:pt x="33780" y="0"/>
                  </a:moveTo>
                  <a:lnTo>
                    <a:pt x="3185502" y="0"/>
                  </a:lnTo>
                  <a:cubicBezTo>
                    <a:pt x="3204158" y="0"/>
                    <a:pt x="3219281" y="15124"/>
                    <a:pt x="3219281" y="33780"/>
                  </a:cubicBezTo>
                  <a:lnTo>
                    <a:pt x="3219281" y="318171"/>
                  </a:lnTo>
                  <a:cubicBezTo>
                    <a:pt x="3219281" y="336827"/>
                    <a:pt x="3204158" y="351951"/>
                    <a:pt x="3185502" y="351951"/>
                  </a:cubicBezTo>
                  <a:lnTo>
                    <a:pt x="33780" y="351951"/>
                  </a:lnTo>
                  <a:cubicBezTo>
                    <a:pt x="24821" y="351951"/>
                    <a:pt x="16229" y="348392"/>
                    <a:pt x="9894" y="342057"/>
                  </a:cubicBezTo>
                  <a:cubicBezTo>
                    <a:pt x="3559" y="335722"/>
                    <a:pt x="0" y="327130"/>
                    <a:pt x="0" y="318171"/>
                  </a:cubicBezTo>
                  <a:lnTo>
                    <a:pt x="0" y="33780"/>
                  </a:lnTo>
                  <a:cubicBezTo>
                    <a:pt x="0" y="15124"/>
                    <a:pt x="15124" y="0"/>
                    <a:pt x="33780" y="0"/>
                  </a:cubicBezTo>
                  <a:close/>
                </a:path>
              </a:pathLst>
            </a:custGeom>
            <a:solidFill>
              <a:srgbClr val="FFFDF5"/>
            </a:solidFill>
          </p:spPr>
          <p:txBody>
            <a:bodyPr/>
            <a:lstStyle/>
            <a:p>
              <a:endParaRPr lang="en-US"/>
            </a:p>
          </p:txBody>
        </p:sp>
        <p:sp>
          <p:nvSpPr>
            <p:cNvPr id="19" name="TextBox 19"/>
            <p:cNvSpPr txBox="1"/>
            <p:nvPr/>
          </p:nvSpPr>
          <p:spPr>
            <a:xfrm>
              <a:off x="0" y="0"/>
              <a:ext cx="3219281" cy="351951"/>
            </a:xfrm>
            <a:prstGeom prst="rect">
              <a:avLst/>
            </a:prstGeom>
          </p:spPr>
          <p:txBody>
            <a:bodyPr lIns="50800" tIns="50800" rIns="50800" bIns="50800" rtlCol="0" anchor="ctr"/>
            <a:lstStyle/>
            <a:p>
              <a:pPr algn="ctr">
                <a:lnSpc>
                  <a:spcPts val="2310"/>
                </a:lnSpc>
              </a:pPr>
              <a:endParaRPr/>
            </a:p>
          </p:txBody>
        </p:sp>
      </p:grpSp>
      <p:sp>
        <p:nvSpPr>
          <p:cNvPr id="20" name="TextBox 20"/>
          <p:cNvSpPr txBox="1"/>
          <p:nvPr/>
        </p:nvSpPr>
        <p:spPr>
          <a:xfrm>
            <a:off x="6627256" y="7388651"/>
            <a:ext cx="9292877" cy="781050"/>
          </a:xfrm>
          <a:prstGeom prst="rect">
            <a:avLst/>
          </a:prstGeom>
        </p:spPr>
        <p:txBody>
          <a:bodyPr lIns="0" tIns="0" rIns="0" bIns="0" rtlCol="0" anchor="t">
            <a:spAutoFit/>
          </a:bodyPr>
          <a:lstStyle/>
          <a:p>
            <a:pPr marL="971550" lvl="1" indent="-485775" algn="just">
              <a:lnSpc>
                <a:spcPts val="6299"/>
              </a:lnSpc>
              <a:buFont typeface="Arial"/>
              <a:buChar char="•"/>
            </a:pPr>
            <a:r>
              <a:rPr lang="en-US" sz="4500">
                <a:solidFill>
                  <a:srgbClr val="422C06"/>
                </a:solidFill>
                <a:latin typeface="Roboto Condensed Bold Italics"/>
              </a:rPr>
              <a:t>Bi kịch</a:t>
            </a:r>
          </a:p>
        </p:txBody>
      </p:sp>
      <p:sp>
        <p:nvSpPr>
          <p:cNvPr id="21" name="TextBox 21"/>
          <p:cNvSpPr txBox="1"/>
          <p:nvPr/>
        </p:nvSpPr>
        <p:spPr>
          <a:xfrm>
            <a:off x="6755312" y="8580798"/>
            <a:ext cx="10948213" cy="2098675"/>
          </a:xfrm>
          <a:prstGeom prst="rect">
            <a:avLst/>
          </a:prstGeom>
        </p:spPr>
        <p:txBody>
          <a:bodyPr lIns="0" tIns="0" rIns="0" bIns="0" rtlCol="0" anchor="t">
            <a:spAutoFit/>
          </a:bodyPr>
          <a:lstStyle/>
          <a:p>
            <a:pPr algn="just">
              <a:lnSpc>
                <a:spcPts val="5600"/>
              </a:lnSpc>
            </a:pPr>
            <a:r>
              <a:rPr lang="en-US" sz="4000" dirty="0" err="1">
                <a:solidFill>
                  <a:srgbClr val="422C06"/>
                </a:solidFill>
                <a:latin typeface="Roboto Condensed"/>
              </a:rPr>
              <a:t>Tự</a:t>
            </a:r>
            <a:r>
              <a:rPr lang="en-US" sz="4000" dirty="0">
                <a:solidFill>
                  <a:srgbClr val="422C06"/>
                </a:solidFill>
                <a:latin typeface="Roboto Condensed"/>
              </a:rPr>
              <a:t> </a:t>
            </a:r>
            <a:r>
              <a:rPr lang="en-US" sz="4000" dirty="0" err="1">
                <a:solidFill>
                  <a:srgbClr val="422C06"/>
                </a:solidFill>
                <a:latin typeface="Roboto Condensed"/>
              </a:rPr>
              <a:t>tay</a:t>
            </a:r>
            <a:r>
              <a:rPr lang="en-US" sz="4000" dirty="0">
                <a:solidFill>
                  <a:srgbClr val="422C06"/>
                </a:solidFill>
                <a:latin typeface="Roboto Condensed"/>
              </a:rPr>
              <a:t> </a:t>
            </a:r>
            <a:r>
              <a:rPr lang="en-US" sz="4000" dirty="0" err="1">
                <a:solidFill>
                  <a:srgbClr val="422C06"/>
                </a:solidFill>
                <a:latin typeface="Roboto Condensed"/>
              </a:rPr>
              <a:t>đẩy</a:t>
            </a:r>
            <a:r>
              <a:rPr lang="en-US" sz="4000" dirty="0">
                <a:solidFill>
                  <a:srgbClr val="422C06"/>
                </a:solidFill>
                <a:latin typeface="Roboto Condensed"/>
              </a:rPr>
              <a:t> </a:t>
            </a:r>
            <a:r>
              <a:rPr lang="en-US" sz="4000" dirty="0" err="1">
                <a:solidFill>
                  <a:srgbClr val="422C06"/>
                </a:solidFill>
                <a:latin typeface="Roboto Condensed"/>
              </a:rPr>
              <a:t>vợ</a:t>
            </a:r>
            <a:r>
              <a:rPr lang="en-US" sz="4000" dirty="0">
                <a:solidFill>
                  <a:srgbClr val="422C06"/>
                </a:solidFill>
                <a:latin typeface="Roboto Condensed"/>
              </a:rPr>
              <a:t> </a:t>
            </a:r>
            <a:r>
              <a:rPr lang="en-US" sz="4000" dirty="0" err="1">
                <a:solidFill>
                  <a:srgbClr val="422C06"/>
                </a:solidFill>
                <a:latin typeface="Roboto Condensed"/>
              </a:rPr>
              <a:t>vào</a:t>
            </a:r>
            <a:r>
              <a:rPr lang="en-US" sz="4000" dirty="0">
                <a:solidFill>
                  <a:srgbClr val="422C06"/>
                </a:solidFill>
                <a:latin typeface="Roboto Condensed"/>
              </a:rPr>
              <a:t> con </a:t>
            </a:r>
            <a:r>
              <a:rPr lang="en-US" sz="4000" dirty="0" err="1">
                <a:solidFill>
                  <a:srgbClr val="422C06"/>
                </a:solidFill>
                <a:latin typeface="Roboto Condensed"/>
              </a:rPr>
              <a:t>đường</a:t>
            </a:r>
            <a:r>
              <a:rPr lang="en-US" sz="4000" dirty="0">
                <a:solidFill>
                  <a:srgbClr val="422C06"/>
                </a:solidFill>
                <a:latin typeface="Roboto Condensed"/>
              </a:rPr>
              <a:t> </a:t>
            </a:r>
            <a:r>
              <a:rPr lang="en-US" sz="4000" dirty="0" err="1">
                <a:solidFill>
                  <a:srgbClr val="422C06"/>
                </a:solidFill>
                <a:latin typeface="Roboto Condensed"/>
              </a:rPr>
              <a:t>cùng</a:t>
            </a:r>
            <a:r>
              <a:rPr lang="en-US" sz="4000" dirty="0">
                <a:solidFill>
                  <a:srgbClr val="422C06"/>
                </a:solidFill>
                <a:latin typeface="Roboto Condensed"/>
              </a:rPr>
              <a:t>, </a:t>
            </a:r>
            <a:r>
              <a:rPr lang="en-US" sz="4000" dirty="0" err="1">
                <a:solidFill>
                  <a:srgbClr val="422C06"/>
                </a:solidFill>
                <a:latin typeface="Roboto Condensed"/>
              </a:rPr>
              <a:t>hạnh</a:t>
            </a:r>
            <a:r>
              <a:rPr lang="en-US" sz="4000" dirty="0">
                <a:solidFill>
                  <a:srgbClr val="422C06"/>
                </a:solidFill>
                <a:latin typeface="Roboto Condensed"/>
              </a:rPr>
              <a:t> </a:t>
            </a:r>
            <a:r>
              <a:rPr lang="en-US" sz="4000" dirty="0" err="1">
                <a:solidFill>
                  <a:srgbClr val="422C06"/>
                </a:solidFill>
                <a:latin typeface="Roboto Condensed"/>
              </a:rPr>
              <a:t>phúc</a:t>
            </a:r>
            <a:r>
              <a:rPr lang="en-US" sz="4000" dirty="0">
                <a:solidFill>
                  <a:srgbClr val="422C06"/>
                </a:solidFill>
                <a:latin typeface="Roboto Condensed"/>
              </a:rPr>
              <a:t> </a:t>
            </a:r>
            <a:r>
              <a:rPr lang="en-US" sz="4000" dirty="0" err="1">
                <a:solidFill>
                  <a:srgbClr val="422C06"/>
                </a:solidFill>
                <a:latin typeface="Roboto Condensed"/>
              </a:rPr>
              <a:t>gia</a:t>
            </a:r>
            <a:r>
              <a:rPr lang="en-US" sz="4000" dirty="0">
                <a:solidFill>
                  <a:srgbClr val="422C06"/>
                </a:solidFill>
                <a:latin typeface="Roboto Condensed"/>
              </a:rPr>
              <a:t> </a:t>
            </a:r>
            <a:r>
              <a:rPr lang="en-US" sz="4000" dirty="0" err="1">
                <a:solidFill>
                  <a:srgbClr val="422C06"/>
                </a:solidFill>
                <a:latin typeface="Roboto Condensed"/>
              </a:rPr>
              <a:t>đình</a:t>
            </a:r>
            <a:r>
              <a:rPr lang="en-US" sz="4000" dirty="0">
                <a:solidFill>
                  <a:srgbClr val="422C06"/>
                </a:solidFill>
                <a:latin typeface="Roboto Condensed"/>
              </a:rPr>
              <a:t> tan </a:t>
            </a:r>
            <a:r>
              <a:rPr lang="en-US" sz="4000" dirty="0" err="1">
                <a:solidFill>
                  <a:srgbClr val="422C06"/>
                </a:solidFill>
                <a:latin typeface="Roboto Condensed"/>
              </a:rPr>
              <a:t>vỡ</a:t>
            </a:r>
            <a:r>
              <a:rPr lang="en-US" sz="4000" dirty="0">
                <a:solidFill>
                  <a:srgbClr val="422C06"/>
                </a:solidFill>
                <a:latin typeface="Roboto Condensed"/>
              </a:rPr>
              <a:t>, </a:t>
            </a:r>
            <a:r>
              <a:rPr lang="en-US" sz="4000" dirty="0" err="1">
                <a:solidFill>
                  <a:srgbClr val="422C06"/>
                </a:solidFill>
                <a:latin typeface="Roboto Condensed"/>
              </a:rPr>
              <a:t>ước</a:t>
            </a:r>
            <a:r>
              <a:rPr lang="en-US" sz="4000" dirty="0">
                <a:solidFill>
                  <a:srgbClr val="422C06"/>
                </a:solidFill>
                <a:latin typeface="Roboto Condensed"/>
              </a:rPr>
              <a:t> </a:t>
            </a:r>
            <a:r>
              <a:rPr lang="en-US" sz="4000" dirty="0" err="1">
                <a:solidFill>
                  <a:srgbClr val="422C06"/>
                </a:solidFill>
                <a:latin typeface="Roboto Condensed"/>
              </a:rPr>
              <a:t>nguyện</a:t>
            </a:r>
            <a:r>
              <a:rPr lang="en-US" sz="4000" dirty="0">
                <a:solidFill>
                  <a:srgbClr val="422C06"/>
                </a:solidFill>
                <a:latin typeface="Roboto Condensed"/>
              </a:rPr>
              <a:t> </a:t>
            </a:r>
            <a:r>
              <a:rPr lang="en-US" sz="4000" dirty="0" err="1">
                <a:solidFill>
                  <a:srgbClr val="422C06"/>
                </a:solidFill>
                <a:latin typeface="Roboto Condensed"/>
              </a:rPr>
              <a:t>tề</a:t>
            </a:r>
            <a:r>
              <a:rPr lang="en-US" sz="4000" dirty="0">
                <a:solidFill>
                  <a:srgbClr val="422C06"/>
                </a:solidFill>
                <a:latin typeface="Roboto Condensed"/>
              </a:rPr>
              <a:t> </a:t>
            </a:r>
            <a:r>
              <a:rPr lang="en-US" sz="4000" dirty="0" err="1">
                <a:solidFill>
                  <a:srgbClr val="422C06"/>
                </a:solidFill>
                <a:latin typeface="Roboto Condensed"/>
              </a:rPr>
              <a:t>gia</a:t>
            </a:r>
            <a:r>
              <a:rPr lang="en-US" sz="4000" dirty="0">
                <a:solidFill>
                  <a:srgbClr val="422C06"/>
                </a:solidFill>
                <a:latin typeface="Roboto Condensed"/>
              </a:rPr>
              <a:t> </a:t>
            </a:r>
            <a:r>
              <a:rPr lang="en-US" sz="4000" dirty="0" err="1">
                <a:solidFill>
                  <a:srgbClr val="422C06"/>
                </a:solidFill>
                <a:latin typeface="Roboto Condensed"/>
              </a:rPr>
              <a:t>bất</a:t>
            </a:r>
            <a:r>
              <a:rPr lang="en-US" sz="4000" dirty="0">
                <a:solidFill>
                  <a:srgbClr val="422C06"/>
                </a:solidFill>
                <a:latin typeface="Roboto Condensed"/>
              </a:rPr>
              <a:t> </a:t>
            </a:r>
            <a:r>
              <a:rPr lang="en-US" sz="4000" dirty="0" err="1">
                <a:solidFill>
                  <a:srgbClr val="422C06"/>
                </a:solidFill>
                <a:latin typeface="Roboto Condensed"/>
              </a:rPr>
              <a:t>thành</a:t>
            </a:r>
            <a:r>
              <a:rPr lang="en-US" sz="4000" dirty="0">
                <a:solidFill>
                  <a:srgbClr val="422C06"/>
                </a:solidFill>
                <a:latin typeface="Roboto Condensed"/>
              </a:rPr>
              <a:t>.</a:t>
            </a:r>
          </a:p>
          <a:p>
            <a:pPr algn="just">
              <a:lnSpc>
                <a:spcPts val="5600"/>
              </a:lnSpc>
            </a:pPr>
            <a:endParaRPr lang="en-US" sz="4000" dirty="0">
              <a:solidFill>
                <a:srgbClr val="422C06"/>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950587" y="1363087"/>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6140364" y="2622292"/>
            <a:ext cx="11688648" cy="5473812"/>
            <a:chOff x="0" y="0"/>
            <a:chExt cx="3219281" cy="1507595"/>
          </a:xfrm>
        </p:grpSpPr>
        <p:sp>
          <p:nvSpPr>
            <p:cNvPr id="5" name="Freeform 5"/>
            <p:cNvSpPr/>
            <p:nvPr/>
          </p:nvSpPr>
          <p:spPr>
            <a:xfrm>
              <a:off x="0" y="0"/>
              <a:ext cx="3219281" cy="1507595"/>
            </a:xfrm>
            <a:custGeom>
              <a:avLst/>
              <a:gdLst/>
              <a:ahLst/>
              <a:cxnLst/>
              <a:rect l="l" t="t" r="r" b="b"/>
              <a:pathLst>
                <a:path w="3219281" h="1507595">
                  <a:moveTo>
                    <a:pt x="33780" y="0"/>
                  </a:moveTo>
                  <a:lnTo>
                    <a:pt x="3185502" y="0"/>
                  </a:lnTo>
                  <a:cubicBezTo>
                    <a:pt x="3204158" y="0"/>
                    <a:pt x="3219281" y="15124"/>
                    <a:pt x="3219281" y="33780"/>
                  </a:cubicBezTo>
                  <a:lnTo>
                    <a:pt x="3219281" y="1473815"/>
                  </a:lnTo>
                  <a:cubicBezTo>
                    <a:pt x="3219281" y="1492471"/>
                    <a:pt x="3204158" y="1507595"/>
                    <a:pt x="3185502" y="1507595"/>
                  </a:cubicBezTo>
                  <a:lnTo>
                    <a:pt x="33780" y="1507595"/>
                  </a:lnTo>
                  <a:cubicBezTo>
                    <a:pt x="15124" y="1507595"/>
                    <a:pt x="0" y="1492471"/>
                    <a:pt x="0" y="1473815"/>
                  </a:cubicBezTo>
                  <a:lnTo>
                    <a:pt x="0" y="33780"/>
                  </a:lnTo>
                  <a:cubicBezTo>
                    <a:pt x="0" y="15124"/>
                    <a:pt x="15124" y="0"/>
                    <a:pt x="33780" y="0"/>
                  </a:cubicBezTo>
                  <a:close/>
                </a:path>
              </a:pathLst>
            </a:custGeom>
            <a:solidFill>
              <a:srgbClr val="FFFDF5"/>
            </a:solidFill>
          </p:spPr>
          <p:txBody>
            <a:bodyPr/>
            <a:lstStyle/>
            <a:p>
              <a:endParaRPr lang="en-US"/>
            </a:p>
          </p:txBody>
        </p:sp>
        <p:sp>
          <p:nvSpPr>
            <p:cNvPr id="6" name="TextBox 6"/>
            <p:cNvSpPr txBox="1"/>
            <p:nvPr/>
          </p:nvSpPr>
          <p:spPr>
            <a:xfrm>
              <a:off x="0" y="0"/>
              <a:ext cx="3219281" cy="1507595"/>
            </a:xfrm>
            <a:prstGeom prst="rect">
              <a:avLst/>
            </a:prstGeom>
          </p:spPr>
          <p:txBody>
            <a:bodyPr lIns="50800" tIns="50800" rIns="50800" bIns="50800" rtlCol="0" anchor="ctr"/>
            <a:lstStyle/>
            <a:p>
              <a:pPr algn="ctr">
                <a:lnSpc>
                  <a:spcPts val="2310"/>
                </a:lnSpc>
              </a:pPr>
              <a:endParaRPr/>
            </a:p>
          </p:txBody>
        </p:sp>
      </p:grpSp>
      <p:sp>
        <p:nvSpPr>
          <p:cNvPr id="7" name="TextBox 7"/>
          <p:cNvSpPr txBox="1"/>
          <p:nvPr/>
        </p:nvSpPr>
        <p:spPr>
          <a:xfrm>
            <a:off x="6657245" y="3856238"/>
            <a:ext cx="10602055" cy="3181350"/>
          </a:xfrm>
          <a:prstGeom prst="rect">
            <a:avLst/>
          </a:prstGeom>
        </p:spPr>
        <p:txBody>
          <a:bodyPr lIns="0" tIns="0" rIns="0" bIns="0" rtlCol="0" anchor="t">
            <a:spAutoFit/>
          </a:bodyPr>
          <a:lstStyle/>
          <a:p>
            <a:pPr algn="just">
              <a:lnSpc>
                <a:spcPts val="6299"/>
              </a:lnSpc>
            </a:pPr>
            <a:r>
              <a:rPr lang="en-US" sz="4500">
                <a:solidFill>
                  <a:srgbClr val="422C06"/>
                </a:solidFill>
                <a:latin typeface="Roboto Condensed Italics"/>
              </a:rPr>
              <a:t>Trương Sinh là hình ảnh phản chiếu của xã hội phong kiến với tư tưởng nam quyền độc đoán, gia trưởng, ít thấu hiểu và coi trọng tiếng nói của người phụ nữ. </a:t>
            </a:r>
          </a:p>
        </p:txBody>
      </p:sp>
      <p:sp>
        <p:nvSpPr>
          <p:cNvPr id="8" name="Freeform 8"/>
          <p:cNvSpPr/>
          <p:nvPr/>
        </p:nvSpPr>
        <p:spPr>
          <a:xfrm>
            <a:off x="-1381440" y="3054441"/>
            <a:ext cx="7521804" cy="7252370"/>
          </a:xfrm>
          <a:custGeom>
            <a:avLst/>
            <a:gdLst/>
            <a:ahLst/>
            <a:cxnLst/>
            <a:rect l="l" t="t" r="r" b="b"/>
            <a:pathLst>
              <a:path w="7521804" h="7252370">
                <a:moveTo>
                  <a:pt x="0" y="0"/>
                </a:moveTo>
                <a:lnTo>
                  <a:pt x="7521804" y="0"/>
                </a:lnTo>
                <a:lnTo>
                  <a:pt x="7521804" y="7252370"/>
                </a:lnTo>
                <a:lnTo>
                  <a:pt x="0" y="7252370"/>
                </a:lnTo>
                <a:lnTo>
                  <a:pt x="0" y="0"/>
                </a:lnTo>
                <a:close/>
              </a:path>
            </a:pathLst>
          </a:custGeom>
          <a:blipFill>
            <a:blip r:embed="rId5"/>
            <a:stretch>
              <a:fillRect r="-37441"/>
            </a:stretch>
          </a:blipFill>
        </p:spPr>
        <p:txBody>
          <a:bodyPr/>
          <a:lstStyle/>
          <a:p>
            <a:endParaRPr lang="en-US"/>
          </a:p>
        </p:txBody>
      </p:sp>
      <p:sp>
        <p:nvSpPr>
          <p:cNvPr id="9" name="Freeform 9"/>
          <p:cNvSpPr/>
          <p:nvPr/>
        </p:nvSpPr>
        <p:spPr>
          <a:xfrm>
            <a:off x="14896631" y="3054441"/>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a:off x="4875456" y="2970627"/>
            <a:ext cx="1264909" cy="1264909"/>
          </a:xfrm>
          <a:custGeom>
            <a:avLst/>
            <a:gdLst/>
            <a:ahLst/>
            <a:cxnLst/>
            <a:rect l="l" t="t" r="r" b="b"/>
            <a:pathLst>
              <a:path w="1264909" h="1264909">
                <a:moveTo>
                  <a:pt x="0" y="0"/>
                </a:moveTo>
                <a:lnTo>
                  <a:pt x="1264908" y="0"/>
                </a:lnTo>
                <a:lnTo>
                  <a:pt x="1264908" y="1264909"/>
                </a:lnTo>
                <a:lnTo>
                  <a:pt x="0" y="12649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TextBox 11"/>
          <p:cNvSpPr txBox="1"/>
          <p:nvPr/>
        </p:nvSpPr>
        <p:spPr>
          <a:xfrm>
            <a:off x="456701" y="243380"/>
            <a:ext cx="8490101" cy="1101800"/>
          </a:xfrm>
          <a:prstGeom prst="rect">
            <a:avLst/>
          </a:prstGeom>
        </p:spPr>
        <p:txBody>
          <a:bodyPr lIns="0" tIns="0" rIns="0" bIns="0" rtlCol="0" anchor="t">
            <a:spAutoFit/>
          </a:bodyPr>
          <a:lstStyle/>
          <a:p>
            <a:pPr algn="just">
              <a:lnSpc>
                <a:spcPts val="8933"/>
              </a:lnSpc>
            </a:pPr>
            <a:r>
              <a:rPr lang="en-US" sz="6381">
                <a:solidFill>
                  <a:srgbClr val="422C06"/>
                </a:solidFill>
                <a:latin typeface="Roboto Condensed Bold"/>
              </a:rPr>
              <a:t>NHÂN VẬT TRƯƠNG SINH</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0615447" y="1676313"/>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0" y="3239105"/>
            <a:ext cx="18288000" cy="5120640"/>
          </a:xfrm>
          <a:custGeom>
            <a:avLst/>
            <a:gdLst/>
            <a:ahLst/>
            <a:cxnLst/>
            <a:rect l="l" t="t" r="r" b="b"/>
            <a:pathLst>
              <a:path w="18288000" h="5120640">
                <a:moveTo>
                  <a:pt x="0" y="0"/>
                </a:moveTo>
                <a:lnTo>
                  <a:pt x="18288000" y="0"/>
                </a:lnTo>
                <a:lnTo>
                  <a:pt x="18288000" y="5120640"/>
                </a:lnTo>
                <a:lnTo>
                  <a:pt x="0" y="5120640"/>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856674" y="485687"/>
            <a:ext cx="14430107" cy="2112010"/>
          </a:xfrm>
          <a:prstGeom prst="rect">
            <a:avLst/>
          </a:prstGeom>
        </p:spPr>
        <p:txBody>
          <a:bodyPr lIns="0" tIns="0" rIns="0" bIns="0" rtlCol="0" anchor="t">
            <a:spAutoFit/>
          </a:bodyPr>
          <a:lstStyle/>
          <a:p>
            <a:pPr algn="l">
              <a:lnSpc>
                <a:spcPts val="8539"/>
              </a:lnSpc>
            </a:pPr>
            <a:r>
              <a:rPr lang="en-US" sz="6099">
                <a:solidFill>
                  <a:srgbClr val="8E5F56"/>
                </a:solidFill>
                <a:latin typeface="Fraunces Bold"/>
              </a:rPr>
              <a:t>3. KHÁM PHÁ VĂN BẢN</a:t>
            </a:r>
          </a:p>
          <a:p>
            <a:pPr algn="ctr">
              <a:lnSpc>
                <a:spcPts val="8539"/>
              </a:lnSpc>
            </a:pPr>
            <a:endParaRPr lang="en-US" sz="6099">
              <a:solidFill>
                <a:srgbClr val="8E5F56"/>
              </a:solidFill>
              <a:latin typeface="Fraunces Bold"/>
            </a:endParaRPr>
          </a:p>
        </p:txBody>
      </p:sp>
      <p:sp>
        <p:nvSpPr>
          <p:cNvPr id="6" name="TextBox 6"/>
          <p:cNvSpPr txBox="1"/>
          <p:nvPr/>
        </p:nvSpPr>
        <p:spPr>
          <a:xfrm>
            <a:off x="856674" y="1552488"/>
            <a:ext cx="12416424" cy="1045209"/>
          </a:xfrm>
          <a:prstGeom prst="rect">
            <a:avLst/>
          </a:prstGeom>
        </p:spPr>
        <p:txBody>
          <a:bodyPr lIns="0" tIns="0" rIns="0" bIns="0" rtlCol="0" anchor="t">
            <a:spAutoFit/>
          </a:bodyPr>
          <a:lstStyle/>
          <a:p>
            <a:pPr algn="l">
              <a:lnSpc>
                <a:spcPts val="8540"/>
              </a:lnSpc>
            </a:pPr>
            <a:r>
              <a:rPr lang="en-US" sz="6100">
                <a:solidFill>
                  <a:srgbClr val="701D18"/>
                </a:solidFill>
                <a:latin typeface="#9Slide07 SVNUT Triumph Press"/>
              </a:rPr>
              <a:t>3.2 Đọc hiểu văn bản</a:t>
            </a:r>
          </a:p>
        </p:txBody>
      </p:sp>
      <p:sp>
        <p:nvSpPr>
          <p:cNvPr id="7" name="TextBox 7"/>
          <p:cNvSpPr txBox="1"/>
          <p:nvPr/>
        </p:nvSpPr>
        <p:spPr>
          <a:xfrm>
            <a:off x="1028700" y="4233514"/>
            <a:ext cx="2479458" cy="3007995"/>
          </a:xfrm>
          <a:prstGeom prst="rect">
            <a:avLst/>
          </a:prstGeom>
        </p:spPr>
        <p:txBody>
          <a:bodyPr lIns="0" tIns="0" rIns="0" bIns="0" rtlCol="0" anchor="t">
            <a:spAutoFit/>
          </a:bodyPr>
          <a:lstStyle/>
          <a:p>
            <a:pPr algn="ctr">
              <a:lnSpc>
                <a:spcPts val="7979"/>
              </a:lnSpc>
            </a:pPr>
            <a:r>
              <a:rPr lang="en-US" sz="5699">
                <a:solidFill>
                  <a:srgbClr val="DFE5E1"/>
                </a:solidFill>
                <a:latin typeface="Roboto Condensed Bold"/>
              </a:rPr>
              <a:t>a. Cốt truyện, ngôi kể</a:t>
            </a:r>
          </a:p>
        </p:txBody>
      </p:sp>
      <p:sp>
        <p:nvSpPr>
          <p:cNvPr id="8" name="TextBox 8"/>
          <p:cNvSpPr txBox="1"/>
          <p:nvPr/>
        </p:nvSpPr>
        <p:spPr>
          <a:xfrm>
            <a:off x="5604845" y="4738340"/>
            <a:ext cx="2276815" cy="1998345"/>
          </a:xfrm>
          <a:prstGeom prst="rect">
            <a:avLst/>
          </a:prstGeom>
        </p:spPr>
        <p:txBody>
          <a:bodyPr lIns="0" tIns="0" rIns="0" bIns="0" rtlCol="0" anchor="t">
            <a:spAutoFit/>
          </a:bodyPr>
          <a:lstStyle/>
          <a:p>
            <a:pPr algn="ctr">
              <a:lnSpc>
                <a:spcPts val="7980"/>
              </a:lnSpc>
            </a:pPr>
            <a:r>
              <a:rPr lang="en-US" sz="5700">
                <a:solidFill>
                  <a:srgbClr val="DFE5E1"/>
                </a:solidFill>
                <a:latin typeface="Roboto Condensed Bold"/>
              </a:rPr>
              <a:t>b. Nhân vật</a:t>
            </a:r>
          </a:p>
        </p:txBody>
      </p:sp>
      <p:sp>
        <p:nvSpPr>
          <p:cNvPr id="9" name="TextBox 9"/>
          <p:cNvSpPr txBox="1"/>
          <p:nvPr/>
        </p:nvSpPr>
        <p:spPr>
          <a:xfrm>
            <a:off x="9774496" y="4402107"/>
            <a:ext cx="3160293" cy="2689860"/>
          </a:xfrm>
          <a:prstGeom prst="rect">
            <a:avLst/>
          </a:prstGeom>
        </p:spPr>
        <p:txBody>
          <a:bodyPr lIns="0" tIns="0" rIns="0" bIns="0" rtlCol="0" anchor="t">
            <a:spAutoFit/>
          </a:bodyPr>
          <a:lstStyle/>
          <a:p>
            <a:pPr algn="ctr">
              <a:lnSpc>
                <a:spcPts val="7140"/>
              </a:lnSpc>
            </a:pPr>
            <a:r>
              <a:rPr lang="en-US" sz="5100">
                <a:solidFill>
                  <a:srgbClr val="863D3D"/>
                </a:solidFill>
                <a:latin typeface="Roboto Condensed Bold"/>
              </a:rPr>
              <a:t>c. Chi tiết </a:t>
            </a:r>
          </a:p>
          <a:p>
            <a:pPr algn="ctr">
              <a:lnSpc>
                <a:spcPts val="7140"/>
              </a:lnSpc>
            </a:pPr>
            <a:r>
              <a:rPr lang="en-US" sz="5100">
                <a:solidFill>
                  <a:srgbClr val="863D3D"/>
                </a:solidFill>
                <a:latin typeface="Roboto Condensed Bold"/>
              </a:rPr>
              <a:t>kì ảo, </a:t>
            </a:r>
          </a:p>
          <a:p>
            <a:pPr algn="ctr">
              <a:lnSpc>
                <a:spcPts val="7140"/>
              </a:lnSpc>
            </a:pPr>
            <a:r>
              <a:rPr lang="en-US" sz="5100">
                <a:solidFill>
                  <a:srgbClr val="863D3D"/>
                </a:solidFill>
                <a:latin typeface="Roboto Condensed Bold"/>
              </a:rPr>
              <a:t>lời bình</a:t>
            </a:r>
          </a:p>
        </p:txBody>
      </p:sp>
      <p:sp>
        <p:nvSpPr>
          <p:cNvPr id="10" name="TextBox 10"/>
          <p:cNvSpPr txBox="1"/>
          <p:nvPr/>
        </p:nvSpPr>
        <p:spPr>
          <a:xfrm>
            <a:off x="14273047" y="4738340"/>
            <a:ext cx="3306328" cy="1998345"/>
          </a:xfrm>
          <a:prstGeom prst="rect">
            <a:avLst/>
          </a:prstGeom>
        </p:spPr>
        <p:txBody>
          <a:bodyPr lIns="0" tIns="0" rIns="0" bIns="0" rtlCol="0" anchor="t">
            <a:spAutoFit/>
          </a:bodyPr>
          <a:lstStyle/>
          <a:p>
            <a:pPr algn="ctr">
              <a:lnSpc>
                <a:spcPts val="7980"/>
              </a:lnSpc>
            </a:pPr>
            <a:r>
              <a:rPr lang="en-US" sz="5700">
                <a:solidFill>
                  <a:srgbClr val="DFE5E1"/>
                </a:solidFill>
                <a:latin typeface="Roboto Condensed Bold"/>
              </a:rPr>
              <a:t>d. Chủ đề, bài học</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4377309" y="20357"/>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254472" y="-760594"/>
            <a:ext cx="17904223" cy="11190139"/>
          </a:xfrm>
          <a:custGeom>
            <a:avLst/>
            <a:gdLst/>
            <a:ahLst/>
            <a:cxnLst/>
            <a:rect l="l" t="t" r="r" b="b"/>
            <a:pathLst>
              <a:path w="17904223" h="11190139">
                <a:moveTo>
                  <a:pt x="0" y="0"/>
                </a:moveTo>
                <a:lnTo>
                  <a:pt x="17904223" y="0"/>
                </a:lnTo>
                <a:lnTo>
                  <a:pt x="17904223" y="11190139"/>
                </a:lnTo>
                <a:lnTo>
                  <a:pt x="0" y="11190139"/>
                </a:lnTo>
                <a:lnTo>
                  <a:pt x="0" y="0"/>
                </a:lnTo>
                <a:close/>
              </a:path>
            </a:pathLst>
          </a:custGeom>
          <a:blipFill>
            <a:blip r:embed="rId5">
              <a:alphaModFix amt="21999"/>
            </a:blip>
            <a:stretch>
              <a:fillRect/>
            </a:stretch>
          </a:blipFill>
        </p:spPr>
        <p:txBody>
          <a:bodyPr/>
          <a:lstStyle/>
          <a:p>
            <a:endParaRPr lang="en-US"/>
          </a:p>
        </p:txBody>
      </p:sp>
      <p:grpSp>
        <p:nvGrpSpPr>
          <p:cNvPr id="5" name="Group 5"/>
          <p:cNvGrpSpPr/>
          <p:nvPr/>
        </p:nvGrpSpPr>
        <p:grpSpPr>
          <a:xfrm>
            <a:off x="2363518" y="3108145"/>
            <a:ext cx="10843066" cy="2933882"/>
            <a:chOff x="0" y="0"/>
            <a:chExt cx="2986391" cy="808048"/>
          </a:xfrm>
        </p:grpSpPr>
        <p:sp>
          <p:nvSpPr>
            <p:cNvPr id="6" name="Freeform 6"/>
            <p:cNvSpPr/>
            <p:nvPr/>
          </p:nvSpPr>
          <p:spPr>
            <a:xfrm>
              <a:off x="0" y="0"/>
              <a:ext cx="2986392" cy="808048"/>
            </a:xfrm>
            <a:custGeom>
              <a:avLst/>
              <a:gdLst/>
              <a:ahLst/>
              <a:cxnLst/>
              <a:rect l="l" t="t" r="r" b="b"/>
              <a:pathLst>
                <a:path w="2986392" h="808048">
                  <a:moveTo>
                    <a:pt x="36414" y="0"/>
                  </a:moveTo>
                  <a:lnTo>
                    <a:pt x="2949978" y="0"/>
                  </a:lnTo>
                  <a:cubicBezTo>
                    <a:pt x="2959635" y="0"/>
                    <a:pt x="2968897" y="3836"/>
                    <a:pt x="2975726" y="10665"/>
                  </a:cubicBezTo>
                  <a:cubicBezTo>
                    <a:pt x="2982555" y="17494"/>
                    <a:pt x="2986392" y="26756"/>
                    <a:pt x="2986392" y="36414"/>
                  </a:cubicBezTo>
                  <a:lnTo>
                    <a:pt x="2986392" y="771634"/>
                  </a:lnTo>
                  <a:cubicBezTo>
                    <a:pt x="2986392" y="781292"/>
                    <a:pt x="2982555" y="790554"/>
                    <a:pt x="2975726" y="797383"/>
                  </a:cubicBezTo>
                  <a:cubicBezTo>
                    <a:pt x="2968897" y="804212"/>
                    <a:pt x="2959635" y="808048"/>
                    <a:pt x="2949978" y="808048"/>
                  </a:cubicBezTo>
                  <a:lnTo>
                    <a:pt x="36414" y="808048"/>
                  </a:lnTo>
                  <a:cubicBezTo>
                    <a:pt x="16303" y="808048"/>
                    <a:pt x="0" y="791745"/>
                    <a:pt x="0" y="771634"/>
                  </a:cubicBezTo>
                  <a:lnTo>
                    <a:pt x="0" y="36414"/>
                  </a:lnTo>
                  <a:cubicBezTo>
                    <a:pt x="0" y="26756"/>
                    <a:pt x="3836" y="17494"/>
                    <a:pt x="10665" y="10665"/>
                  </a:cubicBezTo>
                  <a:cubicBezTo>
                    <a:pt x="17494" y="3836"/>
                    <a:pt x="26756" y="0"/>
                    <a:pt x="36414" y="0"/>
                  </a:cubicBezTo>
                  <a:close/>
                </a:path>
              </a:pathLst>
            </a:custGeom>
            <a:solidFill>
              <a:srgbClr val="FFFDF5"/>
            </a:solidFill>
          </p:spPr>
          <p:txBody>
            <a:bodyPr/>
            <a:lstStyle/>
            <a:p>
              <a:endParaRPr lang="en-US"/>
            </a:p>
          </p:txBody>
        </p:sp>
        <p:sp>
          <p:nvSpPr>
            <p:cNvPr id="7" name="TextBox 7"/>
            <p:cNvSpPr txBox="1"/>
            <p:nvPr/>
          </p:nvSpPr>
          <p:spPr>
            <a:xfrm>
              <a:off x="0" y="0"/>
              <a:ext cx="2986391" cy="808048"/>
            </a:xfrm>
            <a:prstGeom prst="rect">
              <a:avLst/>
            </a:prstGeom>
          </p:spPr>
          <p:txBody>
            <a:bodyPr lIns="50800" tIns="50800" rIns="50800" bIns="50800" rtlCol="0" anchor="ctr"/>
            <a:lstStyle/>
            <a:p>
              <a:pPr algn="ctr">
                <a:lnSpc>
                  <a:spcPts val="2310"/>
                </a:lnSpc>
              </a:pPr>
              <a:endParaRPr/>
            </a:p>
          </p:txBody>
        </p:sp>
      </p:grpSp>
      <p:sp>
        <p:nvSpPr>
          <p:cNvPr id="8" name="Freeform 8"/>
          <p:cNvSpPr/>
          <p:nvPr/>
        </p:nvSpPr>
        <p:spPr>
          <a:xfrm rot="158001">
            <a:off x="10902149" y="-268717"/>
            <a:ext cx="11861990" cy="11861990"/>
          </a:xfrm>
          <a:custGeom>
            <a:avLst/>
            <a:gdLst/>
            <a:ahLst/>
            <a:cxnLst/>
            <a:rect l="l" t="t" r="r" b="b"/>
            <a:pathLst>
              <a:path w="11861990" h="11861990">
                <a:moveTo>
                  <a:pt x="0" y="0"/>
                </a:moveTo>
                <a:lnTo>
                  <a:pt x="11861990" y="0"/>
                </a:lnTo>
                <a:lnTo>
                  <a:pt x="11861990" y="11861991"/>
                </a:lnTo>
                <a:lnTo>
                  <a:pt x="0" y="11861991"/>
                </a:lnTo>
                <a:lnTo>
                  <a:pt x="0" y="0"/>
                </a:lnTo>
                <a:close/>
              </a:path>
            </a:pathLst>
          </a:custGeom>
          <a:blipFill>
            <a:blip r:embed="rId6"/>
            <a:stretch>
              <a:fillRect/>
            </a:stretch>
          </a:blipFill>
        </p:spPr>
        <p:txBody>
          <a:bodyPr/>
          <a:lstStyle/>
          <a:p>
            <a:endParaRPr lang="en-US"/>
          </a:p>
        </p:txBody>
      </p:sp>
      <p:sp>
        <p:nvSpPr>
          <p:cNvPr id="9" name="Freeform 9"/>
          <p:cNvSpPr/>
          <p:nvPr/>
        </p:nvSpPr>
        <p:spPr>
          <a:xfrm>
            <a:off x="10635915" y="1731165"/>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7"/>
            <a:stretch>
              <a:fillRect/>
            </a:stretch>
          </a:blipFill>
        </p:spPr>
        <p:txBody>
          <a:bodyPr/>
          <a:lstStyle/>
          <a:p>
            <a:endParaRPr lang="en-US"/>
          </a:p>
        </p:txBody>
      </p:sp>
      <p:sp>
        <p:nvSpPr>
          <p:cNvPr id="10" name="Freeform 10"/>
          <p:cNvSpPr/>
          <p:nvPr/>
        </p:nvSpPr>
        <p:spPr>
          <a:xfrm>
            <a:off x="12972360" y="1547479"/>
            <a:ext cx="6130056" cy="4114800"/>
          </a:xfrm>
          <a:custGeom>
            <a:avLst/>
            <a:gdLst/>
            <a:ahLst/>
            <a:cxnLst/>
            <a:rect l="l" t="t" r="r" b="b"/>
            <a:pathLst>
              <a:path w="6130056" h="4114800">
                <a:moveTo>
                  <a:pt x="0" y="0"/>
                </a:moveTo>
                <a:lnTo>
                  <a:pt x="6130055" y="0"/>
                </a:lnTo>
                <a:lnTo>
                  <a:pt x="613005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a:off x="10972800" y="7783129"/>
            <a:ext cx="7315200" cy="3035808"/>
          </a:xfrm>
          <a:custGeom>
            <a:avLst/>
            <a:gdLst/>
            <a:ahLst/>
            <a:cxnLst/>
            <a:rect l="l" t="t" r="r" b="b"/>
            <a:pathLst>
              <a:path w="7315200" h="3035808">
                <a:moveTo>
                  <a:pt x="0" y="0"/>
                </a:moveTo>
                <a:lnTo>
                  <a:pt x="7315200" y="0"/>
                </a:lnTo>
                <a:lnTo>
                  <a:pt x="7315200" y="3035808"/>
                </a:lnTo>
                <a:lnTo>
                  <a:pt x="0" y="303580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Freeform 12"/>
          <p:cNvSpPr/>
          <p:nvPr/>
        </p:nvSpPr>
        <p:spPr>
          <a:xfrm>
            <a:off x="-1455985" y="7001867"/>
            <a:ext cx="7902426" cy="3427677"/>
          </a:xfrm>
          <a:custGeom>
            <a:avLst/>
            <a:gdLst/>
            <a:ahLst/>
            <a:cxnLst/>
            <a:rect l="l" t="t" r="r" b="b"/>
            <a:pathLst>
              <a:path w="7902426" h="3427677">
                <a:moveTo>
                  <a:pt x="0" y="0"/>
                </a:moveTo>
                <a:lnTo>
                  <a:pt x="7902426" y="0"/>
                </a:lnTo>
                <a:lnTo>
                  <a:pt x="7902426" y="3427678"/>
                </a:lnTo>
                <a:lnTo>
                  <a:pt x="0" y="342767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Freeform 13"/>
          <p:cNvSpPr/>
          <p:nvPr/>
        </p:nvSpPr>
        <p:spPr>
          <a:xfrm>
            <a:off x="0" y="1117637"/>
            <a:ext cx="2596065" cy="4114800"/>
          </a:xfrm>
          <a:custGeom>
            <a:avLst/>
            <a:gdLst/>
            <a:ahLst/>
            <a:cxnLst/>
            <a:rect l="l" t="t" r="r" b="b"/>
            <a:pathLst>
              <a:path w="2596065" h="4114800">
                <a:moveTo>
                  <a:pt x="0" y="0"/>
                </a:moveTo>
                <a:lnTo>
                  <a:pt x="2596065" y="0"/>
                </a:lnTo>
                <a:lnTo>
                  <a:pt x="2596065"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4" name="TextBox 14"/>
          <p:cNvSpPr txBox="1"/>
          <p:nvPr/>
        </p:nvSpPr>
        <p:spPr>
          <a:xfrm>
            <a:off x="2807291" y="3388980"/>
            <a:ext cx="9955518" cy="2207895"/>
          </a:xfrm>
          <a:prstGeom prst="rect">
            <a:avLst/>
          </a:prstGeom>
        </p:spPr>
        <p:txBody>
          <a:bodyPr lIns="0" tIns="0" rIns="0" bIns="0" rtlCol="0" anchor="t">
            <a:spAutoFit/>
          </a:bodyPr>
          <a:lstStyle/>
          <a:p>
            <a:pPr algn="just">
              <a:lnSpc>
                <a:spcPts val="5880"/>
              </a:lnSpc>
            </a:pPr>
            <a:r>
              <a:rPr lang="en-US" sz="4200">
                <a:solidFill>
                  <a:srgbClr val="422C06"/>
                </a:solidFill>
                <a:latin typeface="Roboto Condensed"/>
              </a:rPr>
              <a:t>Chỉ ra yếu tố kì ảo trong tác phẩm. Nhận xét về cách thức sử dụng yếu tố kì ảo trong tác phẩm và nêu vai trò của những chi tiết kì ảo đó.</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4377309" y="20357"/>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254472" y="-760594"/>
            <a:ext cx="17904223" cy="11190139"/>
          </a:xfrm>
          <a:custGeom>
            <a:avLst/>
            <a:gdLst/>
            <a:ahLst/>
            <a:cxnLst/>
            <a:rect l="l" t="t" r="r" b="b"/>
            <a:pathLst>
              <a:path w="17904223" h="11190139">
                <a:moveTo>
                  <a:pt x="0" y="0"/>
                </a:moveTo>
                <a:lnTo>
                  <a:pt x="17904223" y="0"/>
                </a:lnTo>
                <a:lnTo>
                  <a:pt x="17904223" y="11190139"/>
                </a:lnTo>
                <a:lnTo>
                  <a:pt x="0" y="11190139"/>
                </a:lnTo>
                <a:lnTo>
                  <a:pt x="0" y="0"/>
                </a:lnTo>
                <a:close/>
              </a:path>
            </a:pathLst>
          </a:custGeom>
          <a:blipFill>
            <a:blip r:embed="rId5">
              <a:alphaModFix amt="21999"/>
            </a:blip>
            <a:stretch>
              <a:fillRect/>
            </a:stretch>
          </a:blipFill>
        </p:spPr>
        <p:txBody>
          <a:bodyPr/>
          <a:lstStyle/>
          <a:p>
            <a:endParaRPr lang="en-US"/>
          </a:p>
        </p:txBody>
      </p:sp>
      <p:grpSp>
        <p:nvGrpSpPr>
          <p:cNvPr id="5" name="Group 5"/>
          <p:cNvGrpSpPr/>
          <p:nvPr/>
        </p:nvGrpSpPr>
        <p:grpSpPr>
          <a:xfrm>
            <a:off x="787863" y="1581704"/>
            <a:ext cx="10843066" cy="1190321"/>
            <a:chOff x="0" y="0"/>
            <a:chExt cx="2986391" cy="327838"/>
          </a:xfrm>
        </p:grpSpPr>
        <p:sp>
          <p:nvSpPr>
            <p:cNvPr id="6" name="Freeform 6"/>
            <p:cNvSpPr/>
            <p:nvPr/>
          </p:nvSpPr>
          <p:spPr>
            <a:xfrm>
              <a:off x="0" y="0"/>
              <a:ext cx="2986392" cy="327838"/>
            </a:xfrm>
            <a:custGeom>
              <a:avLst/>
              <a:gdLst/>
              <a:ahLst/>
              <a:cxnLst/>
              <a:rect l="l" t="t" r="r" b="b"/>
              <a:pathLst>
                <a:path w="2986392" h="327838">
                  <a:moveTo>
                    <a:pt x="36414" y="0"/>
                  </a:moveTo>
                  <a:lnTo>
                    <a:pt x="2949978" y="0"/>
                  </a:lnTo>
                  <a:cubicBezTo>
                    <a:pt x="2959635" y="0"/>
                    <a:pt x="2968897" y="3836"/>
                    <a:pt x="2975726" y="10665"/>
                  </a:cubicBezTo>
                  <a:cubicBezTo>
                    <a:pt x="2982555" y="17494"/>
                    <a:pt x="2986392" y="26756"/>
                    <a:pt x="2986392" y="36414"/>
                  </a:cubicBezTo>
                  <a:lnTo>
                    <a:pt x="2986392" y="291424"/>
                  </a:lnTo>
                  <a:cubicBezTo>
                    <a:pt x="2986392" y="311534"/>
                    <a:pt x="2970088" y="327838"/>
                    <a:pt x="2949978" y="327838"/>
                  </a:cubicBezTo>
                  <a:lnTo>
                    <a:pt x="36414" y="327838"/>
                  </a:lnTo>
                  <a:cubicBezTo>
                    <a:pt x="26756" y="327838"/>
                    <a:pt x="17494" y="324001"/>
                    <a:pt x="10665" y="317172"/>
                  </a:cubicBezTo>
                  <a:cubicBezTo>
                    <a:pt x="3836" y="310343"/>
                    <a:pt x="0" y="301081"/>
                    <a:pt x="0" y="291424"/>
                  </a:cubicBezTo>
                  <a:lnTo>
                    <a:pt x="0" y="36414"/>
                  </a:lnTo>
                  <a:cubicBezTo>
                    <a:pt x="0" y="26756"/>
                    <a:pt x="3836" y="17494"/>
                    <a:pt x="10665" y="10665"/>
                  </a:cubicBezTo>
                  <a:cubicBezTo>
                    <a:pt x="17494" y="3836"/>
                    <a:pt x="26756" y="0"/>
                    <a:pt x="36414" y="0"/>
                  </a:cubicBezTo>
                  <a:close/>
                </a:path>
              </a:pathLst>
            </a:custGeom>
            <a:solidFill>
              <a:srgbClr val="FFFDF5"/>
            </a:solidFill>
          </p:spPr>
          <p:txBody>
            <a:bodyPr/>
            <a:lstStyle/>
            <a:p>
              <a:endParaRPr lang="en-US"/>
            </a:p>
          </p:txBody>
        </p:sp>
        <p:sp>
          <p:nvSpPr>
            <p:cNvPr id="7" name="TextBox 7"/>
            <p:cNvSpPr txBox="1"/>
            <p:nvPr/>
          </p:nvSpPr>
          <p:spPr>
            <a:xfrm>
              <a:off x="0" y="0"/>
              <a:ext cx="2986391" cy="327838"/>
            </a:xfrm>
            <a:prstGeom prst="rect">
              <a:avLst/>
            </a:prstGeom>
          </p:spPr>
          <p:txBody>
            <a:bodyPr lIns="50800" tIns="50800" rIns="50800" bIns="50800" rtlCol="0" anchor="ctr"/>
            <a:lstStyle/>
            <a:p>
              <a:pPr algn="ctr">
                <a:lnSpc>
                  <a:spcPts val="2310"/>
                </a:lnSpc>
              </a:pPr>
              <a:endParaRPr/>
            </a:p>
          </p:txBody>
        </p:sp>
      </p:grpSp>
      <p:grpSp>
        <p:nvGrpSpPr>
          <p:cNvPr id="8" name="Group 8"/>
          <p:cNvGrpSpPr/>
          <p:nvPr/>
        </p:nvGrpSpPr>
        <p:grpSpPr>
          <a:xfrm>
            <a:off x="787863" y="3041503"/>
            <a:ext cx="10843066" cy="1190321"/>
            <a:chOff x="0" y="0"/>
            <a:chExt cx="2986391" cy="327838"/>
          </a:xfrm>
        </p:grpSpPr>
        <p:sp>
          <p:nvSpPr>
            <p:cNvPr id="9" name="Freeform 9"/>
            <p:cNvSpPr/>
            <p:nvPr/>
          </p:nvSpPr>
          <p:spPr>
            <a:xfrm>
              <a:off x="0" y="0"/>
              <a:ext cx="2986392" cy="327838"/>
            </a:xfrm>
            <a:custGeom>
              <a:avLst/>
              <a:gdLst/>
              <a:ahLst/>
              <a:cxnLst/>
              <a:rect l="l" t="t" r="r" b="b"/>
              <a:pathLst>
                <a:path w="2986392" h="327838">
                  <a:moveTo>
                    <a:pt x="36414" y="0"/>
                  </a:moveTo>
                  <a:lnTo>
                    <a:pt x="2949978" y="0"/>
                  </a:lnTo>
                  <a:cubicBezTo>
                    <a:pt x="2959635" y="0"/>
                    <a:pt x="2968897" y="3836"/>
                    <a:pt x="2975726" y="10665"/>
                  </a:cubicBezTo>
                  <a:cubicBezTo>
                    <a:pt x="2982555" y="17494"/>
                    <a:pt x="2986392" y="26756"/>
                    <a:pt x="2986392" y="36414"/>
                  </a:cubicBezTo>
                  <a:lnTo>
                    <a:pt x="2986392" y="291424"/>
                  </a:lnTo>
                  <a:cubicBezTo>
                    <a:pt x="2986392" y="311534"/>
                    <a:pt x="2970088" y="327838"/>
                    <a:pt x="2949978" y="327838"/>
                  </a:cubicBezTo>
                  <a:lnTo>
                    <a:pt x="36414" y="327838"/>
                  </a:lnTo>
                  <a:cubicBezTo>
                    <a:pt x="26756" y="327838"/>
                    <a:pt x="17494" y="324001"/>
                    <a:pt x="10665" y="317172"/>
                  </a:cubicBezTo>
                  <a:cubicBezTo>
                    <a:pt x="3836" y="310343"/>
                    <a:pt x="0" y="301081"/>
                    <a:pt x="0" y="291424"/>
                  </a:cubicBezTo>
                  <a:lnTo>
                    <a:pt x="0" y="36414"/>
                  </a:lnTo>
                  <a:cubicBezTo>
                    <a:pt x="0" y="26756"/>
                    <a:pt x="3836" y="17494"/>
                    <a:pt x="10665" y="10665"/>
                  </a:cubicBezTo>
                  <a:cubicBezTo>
                    <a:pt x="17494" y="3836"/>
                    <a:pt x="26756" y="0"/>
                    <a:pt x="36414" y="0"/>
                  </a:cubicBezTo>
                  <a:close/>
                </a:path>
              </a:pathLst>
            </a:custGeom>
            <a:solidFill>
              <a:srgbClr val="FFFDF5"/>
            </a:solidFill>
          </p:spPr>
          <p:txBody>
            <a:bodyPr/>
            <a:lstStyle/>
            <a:p>
              <a:endParaRPr lang="en-US"/>
            </a:p>
          </p:txBody>
        </p:sp>
        <p:sp>
          <p:nvSpPr>
            <p:cNvPr id="10" name="TextBox 10"/>
            <p:cNvSpPr txBox="1"/>
            <p:nvPr/>
          </p:nvSpPr>
          <p:spPr>
            <a:xfrm>
              <a:off x="0" y="0"/>
              <a:ext cx="2986391" cy="327838"/>
            </a:xfrm>
            <a:prstGeom prst="rect">
              <a:avLst/>
            </a:prstGeom>
          </p:spPr>
          <p:txBody>
            <a:bodyPr lIns="50800" tIns="50800" rIns="50800" bIns="50800" rtlCol="0" anchor="ctr"/>
            <a:lstStyle/>
            <a:p>
              <a:pPr algn="ctr">
                <a:lnSpc>
                  <a:spcPts val="2310"/>
                </a:lnSpc>
              </a:pPr>
              <a:endParaRPr/>
            </a:p>
          </p:txBody>
        </p:sp>
      </p:grpSp>
      <p:grpSp>
        <p:nvGrpSpPr>
          <p:cNvPr id="11" name="Group 11"/>
          <p:cNvGrpSpPr/>
          <p:nvPr/>
        </p:nvGrpSpPr>
        <p:grpSpPr>
          <a:xfrm>
            <a:off x="787863" y="4533718"/>
            <a:ext cx="10843066" cy="1190321"/>
            <a:chOff x="0" y="0"/>
            <a:chExt cx="2986391" cy="327838"/>
          </a:xfrm>
        </p:grpSpPr>
        <p:sp>
          <p:nvSpPr>
            <p:cNvPr id="12" name="Freeform 12"/>
            <p:cNvSpPr/>
            <p:nvPr/>
          </p:nvSpPr>
          <p:spPr>
            <a:xfrm>
              <a:off x="0" y="0"/>
              <a:ext cx="2986392" cy="327838"/>
            </a:xfrm>
            <a:custGeom>
              <a:avLst/>
              <a:gdLst/>
              <a:ahLst/>
              <a:cxnLst/>
              <a:rect l="l" t="t" r="r" b="b"/>
              <a:pathLst>
                <a:path w="2986392" h="327838">
                  <a:moveTo>
                    <a:pt x="36414" y="0"/>
                  </a:moveTo>
                  <a:lnTo>
                    <a:pt x="2949978" y="0"/>
                  </a:lnTo>
                  <a:cubicBezTo>
                    <a:pt x="2959635" y="0"/>
                    <a:pt x="2968897" y="3836"/>
                    <a:pt x="2975726" y="10665"/>
                  </a:cubicBezTo>
                  <a:cubicBezTo>
                    <a:pt x="2982555" y="17494"/>
                    <a:pt x="2986392" y="26756"/>
                    <a:pt x="2986392" y="36414"/>
                  </a:cubicBezTo>
                  <a:lnTo>
                    <a:pt x="2986392" y="291424"/>
                  </a:lnTo>
                  <a:cubicBezTo>
                    <a:pt x="2986392" y="311534"/>
                    <a:pt x="2970088" y="327838"/>
                    <a:pt x="2949978" y="327838"/>
                  </a:cubicBezTo>
                  <a:lnTo>
                    <a:pt x="36414" y="327838"/>
                  </a:lnTo>
                  <a:cubicBezTo>
                    <a:pt x="26756" y="327838"/>
                    <a:pt x="17494" y="324001"/>
                    <a:pt x="10665" y="317172"/>
                  </a:cubicBezTo>
                  <a:cubicBezTo>
                    <a:pt x="3836" y="310343"/>
                    <a:pt x="0" y="301081"/>
                    <a:pt x="0" y="291424"/>
                  </a:cubicBezTo>
                  <a:lnTo>
                    <a:pt x="0" y="36414"/>
                  </a:lnTo>
                  <a:cubicBezTo>
                    <a:pt x="0" y="26756"/>
                    <a:pt x="3836" y="17494"/>
                    <a:pt x="10665" y="10665"/>
                  </a:cubicBezTo>
                  <a:cubicBezTo>
                    <a:pt x="17494" y="3836"/>
                    <a:pt x="26756" y="0"/>
                    <a:pt x="36414" y="0"/>
                  </a:cubicBezTo>
                  <a:close/>
                </a:path>
              </a:pathLst>
            </a:custGeom>
            <a:solidFill>
              <a:srgbClr val="FFFDF5"/>
            </a:solidFill>
          </p:spPr>
          <p:txBody>
            <a:bodyPr/>
            <a:lstStyle/>
            <a:p>
              <a:endParaRPr lang="en-US"/>
            </a:p>
          </p:txBody>
        </p:sp>
        <p:sp>
          <p:nvSpPr>
            <p:cNvPr id="13" name="TextBox 13"/>
            <p:cNvSpPr txBox="1"/>
            <p:nvPr/>
          </p:nvSpPr>
          <p:spPr>
            <a:xfrm>
              <a:off x="0" y="0"/>
              <a:ext cx="2986391" cy="327838"/>
            </a:xfrm>
            <a:prstGeom prst="rect">
              <a:avLst/>
            </a:prstGeom>
          </p:spPr>
          <p:txBody>
            <a:bodyPr lIns="50800" tIns="50800" rIns="50800" bIns="50800" rtlCol="0" anchor="ctr"/>
            <a:lstStyle/>
            <a:p>
              <a:pPr algn="ctr">
                <a:lnSpc>
                  <a:spcPts val="2310"/>
                </a:lnSpc>
              </a:pPr>
              <a:endParaRPr/>
            </a:p>
          </p:txBody>
        </p:sp>
      </p:grpSp>
      <p:grpSp>
        <p:nvGrpSpPr>
          <p:cNvPr id="14" name="Group 14"/>
          <p:cNvGrpSpPr/>
          <p:nvPr/>
        </p:nvGrpSpPr>
        <p:grpSpPr>
          <a:xfrm>
            <a:off x="787863" y="5990739"/>
            <a:ext cx="10843066" cy="2297146"/>
            <a:chOff x="0" y="0"/>
            <a:chExt cx="2986391" cy="632679"/>
          </a:xfrm>
        </p:grpSpPr>
        <p:sp>
          <p:nvSpPr>
            <p:cNvPr id="15" name="Freeform 15"/>
            <p:cNvSpPr/>
            <p:nvPr/>
          </p:nvSpPr>
          <p:spPr>
            <a:xfrm>
              <a:off x="0" y="0"/>
              <a:ext cx="2986392" cy="632679"/>
            </a:xfrm>
            <a:custGeom>
              <a:avLst/>
              <a:gdLst/>
              <a:ahLst/>
              <a:cxnLst/>
              <a:rect l="l" t="t" r="r" b="b"/>
              <a:pathLst>
                <a:path w="2986392" h="632679">
                  <a:moveTo>
                    <a:pt x="36414" y="0"/>
                  </a:moveTo>
                  <a:lnTo>
                    <a:pt x="2949978" y="0"/>
                  </a:lnTo>
                  <a:cubicBezTo>
                    <a:pt x="2959635" y="0"/>
                    <a:pt x="2968897" y="3836"/>
                    <a:pt x="2975726" y="10665"/>
                  </a:cubicBezTo>
                  <a:cubicBezTo>
                    <a:pt x="2982555" y="17494"/>
                    <a:pt x="2986392" y="26756"/>
                    <a:pt x="2986392" y="36414"/>
                  </a:cubicBezTo>
                  <a:lnTo>
                    <a:pt x="2986392" y="596265"/>
                  </a:lnTo>
                  <a:cubicBezTo>
                    <a:pt x="2986392" y="605922"/>
                    <a:pt x="2982555" y="615184"/>
                    <a:pt x="2975726" y="622013"/>
                  </a:cubicBezTo>
                  <a:cubicBezTo>
                    <a:pt x="2968897" y="628842"/>
                    <a:pt x="2959635" y="632679"/>
                    <a:pt x="2949978" y="632679"/>
                  </a:cubicBezTo>
                  <a:lnTo>
                    <a:pt x="36414" y="632679"/>
                  </a:lnTo>
                  <a:cubicBezTo>
                    <a:pt x="26756" y="632679"/>
                    <a:pt x="17494" y="628842"/>
                    <a:pt x="10665" y="622013"/>
                  </a:cubicBezTo>
                  <a:cubicBezTo>
                    <a:pt x="3836" y="615184"/>
                    <a:pt x="0" y="605922"/>
                    <a:pt x="0" y="596265"/>
                  </a:cubicBezTo>
                  <a:lnTo>
                    <a:pt x="0" y="36414"/>
                  </a:lnTo>
                  <a:cubicBezTo>
                    <a:pt x="0" y="26756"/>
                    <a:pt x="3836" y="17494"/>
                    <a:pt x="10665" y="10665"/>
                  </a:cubicBezTo>
                  <a:cubicBezTo>
                    <a:pt x="17494" y="3836"/>
                    <a:pt x="26756" y="0"/>
                    <a:pt x="36414" y="0"/>
                  </a:cubicBezTo>
                  <a:close/>
                </a:path>
              </a:pathLst>
            </a:custGeom>
            <a:solidFill>
              <a:srgbClr val="FFFDF5"/>
            </a:solidFill>
          </p:spPr>
          <p:txBody>
            <a:bodyPr/>
            <a:lstStyle/>
            <a:p>
              <a:endParaRPr lang="en-US"/>
            </a:p>
          </p:txBody>
        </p:sp>
        <p:sp>
          <p:nvSpPr>
            <p:cNvPr id="16" name="TextBox 16"/>
            <p:cNvSpPr txBox="1"/>
            <p:nvPr/>
          </p:nvSpPr>
          <p:spPr>
            <a:xfrm>
              <a:off x="0" y="0"/>
              <a:ext cx="2986391" cy="632679"/>
            </a:xfrm>
            <a:prstGeom prst="rect">
              <a:avLst/>
            </a:prstGeom>
          </p:spPr>
          <p:txBody>
            <a:bodyPr lIns="50800" tIns="50800" rIns="50800" bIns="50800" rtlCol="0" anchor="ctr"/>
            <a:lstStyle/>
            <a:p>
              <a:pPr algn="ctr">
                <a:lnSpc>
                  <a:spcPts val="2310"/>
                </a:lnSpc>
              </a:pPr>
              <a:endParaRPr/>
            </a:p>
          </p:txBody>
        </p:sp>
      </p:grpSp>
      <p:grpSp>
        <p:nvGrpSpPr>
          <p:cNvPr id="17" name="Group 17"/>
          <p:cNvGrpSpPr/>
          <p:nvPr/>
        </p:nvGrpSpPr>
        <p:grpSpPr>
          <a:xfrm>
            <a:off x="787863" y="8465036"/>
            <a:ext cx="10843066" cy="1578947"/>
            <a:chOff x="0" y="0"/>
            <a:chExt cx="2986391" cy="434873"/>
          </a:xfrm>
        </p:grpSpPr>
        <p:sp>
          <p:nvSpPr>
            <p:cNvPr id="18" name="Freeform 18"/>
            <p:cNvSpPr/>
            <p:nvPr/>
          </p:nvSpPr>
          <p:spPr>
            <a:xfrm>
              <a:off x="0" y="0"/>
              <a:ext cx="2986392" cy="434873"/>
            </a:xfrm>
            <a:custGeom>
              <a:avLst/>
              <a:gdLst/>
              <a:ahLst/>
              <a:cxnLst/>
              <a:rect l="l" t="t" r="r" b="b"/>
              <a:pathLst>
                <a:path w="2986392" h="434873">
                  <a:moveTo>
                    <a:pt x="36414" y="0"/>
                  </a:moveTo>
                  <a:lnTo>
                    <a:pt x="2949978" y="0"/>
                  </a:lnTo>
                  <a:cubicBezTo>
                    <a:pt x="2959635" y="0"/>
                    <a:pt x="2968897" y="3836"/>
                    <a:pt x="2975726" y="10665"/>
                  </a:cubicBezTo>
                  <a:cubicBezTo>
                    <a:pt x="2982555" y="17494"/>
                    <a:pt x="2986392" y="26756"/>
                    <a:pt x="2986392" y="36414"/>
                  </a:cubicBezTo>
                  <a:lnTo>
                    <a:pt x="2986392" y="398459"/>
                  </a:lnTo>
                  <a:cubicBezTo>
                    <a:pt x="2986392" y="408116"/>
                    <a:pt x="2982555" y="417378"/>
                    <a:pt x="2975726" y="424207"/>
                  </a:cubicBezTo>
                  <a:cubicBezTo>
                    <a:pt x="2968897" y="431036"/>
                    <a:pt x="2959635" y="434873"/>
                    <a:pt x="2949978" y="434873"/>
                  </a:cubicBezTo>
                  <a:lnTo>
                    <a:pt x="36414" y="434873"/>
                  </a:lnTo>
                  <a:cubicBezTo>
                    <a:pt x="16303" y="434873"/>
                    <a:pt x="0" y="418570"/>
                    <a:pt x="0" y="398459"/>
                  </a:cubicBezTo>
                  <a:lnTo>
                    <a:pt x="0" y="36414"/>
                  </a:lnTo>
                  <a:cubicBezTo>
                    <a:pt x="0" y="26756"/>
                    <a:pt x="3836" y="17494"/>
                    <a:pt x="10665" y="10665"/>
                  </a:cubicBezTo>
                  <a:cubicBezTo>
                    <a:pt x="17494" y="3836"/>
                    <a:pt x="26756" y="0"/>
                    <a:pt x="36414" y="0"/>
                  </a:cubicBezTo>
                  <a:close/>
                </a:path>
              </a:pathLst>
            </a:custGeom>
            <a:solidFill>
              <a:srgbClr val="FFFDF5"/>
            </a:solidFill>
          </p:spPr>
          <p:txBody>
            <a:bodyPr/>
            <a:lstStyle/>
            <a:p>
              <a:endParaRPr lang="en-US"/>
            </a:p>
          </p:txBody>
        </p:sp>
        <p:sp>
          <p:nvSpPr>
            <p:cNvPr id="19" name="TextBox 19"/>
            <p:cNvSpPr txBox="1"/>
            <p:nvPr/>
          </p:nvSpPr>
          <p:spPr>
            <a:xfrm>
              <a:off x="0" y="0"/>
              <a:ext cx="2986391" cy="434873"/>
            </a:xfrm>
            <a:prstGeom prst="rect">
              <a:avLst/>
            </a:prstGeom>
          </p:spPr>
          <p:txBody>
            <a:bodyPr lIns="50800" tIns="50800" rIns="50800" bIns="50800" rtlCol="0" anchor="ctr"/>
            <a:lstStyle/>
            <a:p>
              <a:pPr algn="ctr">
                <a:lnSpc>
                  <a:spcPts val="2310"/>
                </a:lnSpc>
              </a:pPr>
              <a:endParaRPr/>
            </a:p>
          </p:txBody>
        </p:sp>
      </p:grpSp>
      <p:sp>
        <p:nvSpPr>
          <p:cNvPr id="20" name="Freeform 20"/>
          <p:cNvSpPr/>
          <p:nvPr/>
        </p:nvSpPr>
        <p:spPr>
          <a:xfrm rot="158001">
            <a:off x="10902149" y="-268717"/>
            <a:ext cx="11861990" cy="11861990"/>
          </a:xfrm>
          <a:custGeom>
            <a:avLst/>
            <a:gdLst/>
            <a:ahLst/>
            <a:cxnLst/>
            <a:rect l="l" t="t" r="r" b="b"/>
            <a:pathLst>
              <a:path w="11861990" h="11861990">
                <a:moveTo>
                  <a:pt x="0" y="0"/>
                </a:moveTo>
                <a:lnTo>
                  <a:pt x="11861990" y="0"/>
                </a:lnTo>
                <a:lnTo>
                  <a:pt x="11861990" y="11861991"/>
                </a:lnTo>
                <a:lnTo>
                  <a:pt x="0" y="11861991"/>
                </a:lnTo>
                <a:lnTo>
                  <a:pt x="0" y="0"/>
                </a:lnTo>
                <a:close/>
              </a:path>
            </a:pathLst>
          </a:custGeom>
          <a:blipFill>
            <a:blip r:embed="rId6"/>
            <a:stretch>
              <a:fillRect/>
            </a:stretch>
          </a:blipFill>
        </p:spPr>
        <p:txBody>
          <a:bodyPr/>
          <a:lstStyle/>
          <a:p>
            <a:endParaRPr lang="en-US"/>
          </a:p>
        </p:txBody>
      </p:sp>
      <p:sp>
        <p:nvSpPr>
          <p:cNvPr id="21" name="Freeform 21"/>
          <p:cNvSpPr/>
          <p:nvPr/>
        </p:nvSpPr>
        <p:spPr>
          <a:xfrm>
            <a:off x="10635915" y="1731165"/>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7"/>
            <a:stretch>
              <a:fillRect/>
            </a:stretch>
          </a:blipFill>
        </p:spPr>
        <p:txBody>
          <a:bodyPr/>
          <a:lstStyle/>
          <a:p>
            <a:endParaRPr lang="en-US"/>
          </a:p>
        </p:txBody>
      </p:sp>
      <p:sp>
        <p:nvSpPr>
          <p:cNvPr id="22" name="Freeform 22"/>
          <p:cNvSpPr/>
          <p:nvPr/>
        </p:nvSpPr>
        <p:spPr>
          <a:xfrm>
            <a:off x="12735459" y="1731165"/>
            <a:ext cx="6130056" cy="4114800"/>
          </a:xfrm>
          <a:custGeom>
            <a:avLst/>
            <a:gdLst/>
            <a:ahLst/>
            <a:cxnLst/>
            <a:rect l="l" t="t" r="r" b="b"/>
            <a:pathLst>
              <a:path w="6130056" h="4114800">
                <a:moveTo>
                  <a:pt x="0" y="0"/>
                </a:moveTo>
                <a:lnTo>
                  <a:pt x="6130056" y="0"/>
                </a:lnTo>
                <a:lnTo>
                  <a:pt x="613005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3" name="Freeform 23"/>
          <p:cNvSpPr/>
          <p:nvPr/>
        </p:nvSpPr>
        <p:spPr>
          <a:xfrm>
            <a:off x="10972800" y="7783129"/>
            <a:ext cx="7315200" cy="3035808"/>
          </a:xfrm>
          <a:custGeom>
            <a:avLst/>
            <a:gdLst/>
            <a:ahLst/>
            <a:cxnLst/>
            <a:rect l="l" t="t" r="r" b="b"/>
            <a:pathLst>
              <a:path w="7315200" h="3035808">
                <a:moveTo>
                  <a:pt x="0" y="0"/>
                </a:moveTo>
                <a:lnTo>
                  <a:pt x="7315200" y="0"/>
                </a:lnTo>
                <a:lnTo>
                  <a:pt x="7315200" y="3035808"/>
                </a:lnTo>
                <a:lnTo>
                  <a:pt x="0" y="303580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4" name="TextBox 24"/>
          <p:cNvSpPr txBox="1"/>
          <p:nvPr/>
        </p:nvSpPr>
        <p:spPr>
          <a:xfrm>
            <a:off x="3232185" y="298928"/>
            <a:ext cx="7954970" cy="1101800"/>
          </a:xfrm>
          <a:prstGeom prst="rect">
            <a:avLst/>
          </a:prstGeom>
        </p:spPr>
        <p:txBody>
          <a:bodyPr lIns="0" tIns="0" rIns="0" bIns="0" rtlCol="0" anchor="t">
            <a:spAutoFit/>
          </a:bodyPr>
          <a:lstStyle/>
          <a:p>
            <a:pPr algn="just">
              <a:lnSpc>
                <a:spcPts val="8933"/>
              </a:lnSpc>
            </a:pPr>
            <a:r>
              <a:rPr lang="en-US" sz="6381">
                <a:solidFill>
                  <a:srgbClr val="DB652B"/>
                </a:solidFill>
                <a:latin typeface="Roboto Condensed Bold"/>
              </a:rPr>
              <a:t>CHI TIẾT KÌ ẢO</a:t>
            </a:r>
          </a:p>
        </p:txBody>
      </p:sp>
      <p:sp>
        <p:nvSpPr>
          <p:cNvPr id="25" name="TextBox 25"/>
          <p:cNvSpPr txBox="1"/>
          <p:nvPr/>
        </p:nvSpPr>
        <p:spPr>
          <a:xfrm>
            <a:off x="1231637" y="1748239"/>
            <a:ext cx="9955518" cy="721995"/>
          </a:xfrm>
          <a:prstGeom prst="rect">
            <a:avLst/>
          </a:prstGeom>
        </p:spPr>
        <p:txBody>
          <a:bodyPr lIns="0" tIns="0" rIns="0" bIns="0" rtlCol="0" anchor="t">
            <a:spAutoFit/>
          </a:bodyPr>
          <a:lstStyle/>
          <a:p>
            <a:pPr algn="just">
              <a:lnSpc>
                <a:spcPts val="5880"/>
              </a:lnSpc>
            </a:pPr>
            <a:r>
              <a:rPr lang="en-US" sz="4200">
                <a:solidFill>
                  <a:srgbClr val="422C06"/>
                </a:solidFill>
                <a:latin typeface="Roboto Condensed"/>
              </a:rPr>
              <a:t>Phan Lang nằm mộng thả rùa xanh.</a:t>
            </a:r>
          </a:p>
        </p:txBody>
      </p:sp>
      <p:sp>
        <p:nvSpPr>
          <p:cNvPr id="26" name="TextBox 26"/>
          <p:cNvSpPr txBox="1"/>
          <p:nvPr/>
        </p:nvSpPr>
        <p:spPr>
          <a:xfrm>
            <a:off x="1231637" y="3153024"/>
            <a:ext cx="9955518" cy="721995"/>
          </a:xfrm>
          <a:prstGeom prst="rect">
            <a:avLst/>
          </a:prstGeom>
        </p:spPr>
        <p:txBody>
          <a:bodyPr lIns="0" tIns="0" rIns="0" bIns="0" rtlCol="0" anchor="t">
            <a:spAutoFit/>
          </a:bodyPr>
          <a:lstStyle/>
          <a:p>
            <a:pPr algn="just">
              <a:lnSpc>
                <a:spcPts val="5880"/>
              </a:lnSpc>
            </a:pPr>
            <a:r>
              <a:rPr lang="en-US" sz="4200">
                <a:solidFill>
                  <a:srgbClr val="422C06"/>
                </a:solidFill>
                <a:latin typeface="Roboto Condensed"/>
              </a:rPr>
              <a:t>Phan Lang lạc vào động rùa gặp Linh Phi.</a:t>
            </a:r>
          </a:p>
        </p:txBody>
      </p:sp>
      <p:sp>
        <p:nvSpPr>
          <p:cNvPr id="27" name="TextBox 27"/>
          <p:cNvSpPr txBox="1"/>
          <p:nvPr/>
        </p:nvSpPr>
        <p:spPr>
          <a:xfrm>
            <a:off x="1231637" y="4707422"/>
            <a:ext cx="9955518" cy="721995"/>
          </a:xfrm>
          <a:prstGeom prst="rect">
            <a:avLst/>
          </a:prstGeom>
        </p:spPr>
        <p:txBody>
          <a:bodyPr lIns="0" tIns="0" rIns="0" bIns="0" rtlCol="0" anchor="t">
            <a:spAutoFit/>
          </a:bodyPr>
          <a:lstStyle/>
          <a:p>
            <a:pPr algn="just">
              <a:lnSpc>
                <a:spcPts val="5880"/>
              </a:lnSpc>
            </a:pPr>
            <a:r>
              <a:rPr lang="en-US" sz="4200">
                <a:solidFill>
                  <a:srgbClr val="422C06"/>
                </a:solidFill>
                <a:latin typeface="Roboto Condensed"/>
              </a:rPr>
              <a:t>Vũ Nương tự tử và được Linh Phi cứu.</a:t>
            </a:r>
          </a:p>
        </p:txBody>
      </p:sp>
      <p:sp>
        <p:nvSpPr>
          <p:cNvPr id="28" name="TextBox 28"/>
          <p:cNvSpPr txBox="1"/>
          <p:nvPr/>
        </p:nvSpPr>
        <p:spPr>
          <a:xfrm>
            <a:off x="1231637" y="6093311"/>
            <a:ext cx="9955518" cy="2207895"/>
          </a:xfrm>
          <a:prstGeom prst="rect">
            <a:avLst/>
          </a:prstGeom>
        </p:spPr>
        <p:txBody>
          <a:bodyPr lIns="0" tIns="0" rIns="0" bIns="0" rtlCol="0" anchor="t">
            <a:spAutoFit/>
          </a:bodyPr>
          <a:lstStyle/>
          <a:p>
            <a:pPr algn="just">
              <a:lnSpc>
                <a:spcPts val="5880"/>
              </a:lnSpc>
            </a:pPr>
            <a:r>
              <a:rPr lang="en-US" sz="4200">
                <a:solidFill>
                  <a:srgbClr val="422C06"/>
                </a:solidFill>
                <a:latin typeface="Roboto Condensed"/>
              </a:rPr>
              <a:t>Vũ Nương đưa cho Phan Lang chiếc hoa vàng để làm tin; Phan Lang được sứ giả của Linh Phi đưa về</a:t>
            </a:r>
          </a:p>
        </p:txBody>
      </p:sp>
      <p:sp>
        <p:nvSpPr>
          <p:cNvPr id="29" name="TextBox 29"/>
          <p:cNvSpPr txBox="1"/>
          <p:nvPr/>
        </p:nvSpPr>
        <p:spPr>
          <a:xfrm>
            <a:off x="1231637" y="8872408"/>
            <a:ext cx="10399292" cy="721995"/>
          </a:xfrm>
          <a:prstGeom prst="rect">
            <a:avLst/>
          </a:prstGeom>
        </p:spPr>
        <p:txBody>
          <a:bodyPr lIns="0" tIns="0" rIns="0" bIns="0" rtlCol="0" anchor="t">
            <a:spAutoFit/>
          </a:bodyPr>
          <a:lstStyle/>
          <a:p>
            <a:pPr algn="just">
              <a:lnSpc>
                <a:spcPts val="5880"/>
              </a:lnSpc>
            </a:pPr>
            <a:r>
              <a:rPr lang="en-US" sz="4200">
                <a:solidFill>
                  <a:srgbClr val="422C06"/>
                </a:solidFill>
                <a:latin typeface="Roboto Condensed"/>
              </a:rPr>
              <a:t>Vũ Nương trở về lúc ẩn lúc hiện rồi biến mất.</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par>
                                <p:cTn id="17" presetID="16" presetClass="entr" presetSubtype="21"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barn(inVertical)">
                                      <p:cBhvr>
                                        <p:cTn id="25" dur="500"/>
                                        <p:tgtEl>
                                          <p:spTgt spid="28"/>
                                        </p:tgtEl>
                                      </p:cBhvr>
                                    </p:animEffect>
                                  </p:childTnLst>
                                </p:cTn>
                              </p:par>
                              <p:par>
                                <p:cTn id="26" presetID="16" presetClass="entr" presetSubtype="21"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par>
                                <p:cTn id="29" presetID="16" presetClass="entr" presetSubtype="21"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Vertical)">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2869737" y="-353615"/>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254472" y="-760594"/>
            <a:ext cx="17904223" cy="11190139"/>
          </a:xfrm>
          <a:custGeom>
            <a:avLst/>
            <a:gdLst/>
            <a:ahLst/>
            <a:cxnLst/>
            <a:rect l="l" t="t" r="r" b="b"/>
            <a:pathLst>
              <a:path w="17904223" h="11190139">
                <a:moveTo>
                  <a:pt x="0" y="0"/>
                </a:moveTo>
                <a:lnTo>
                  <a:pt x="17904223" y="0"/>
                </a:lnTo>
                <a:lnTo>
                  <a:pt x="17904223" y="11190139"/>
                </a:lnTo>
                <a:lnTo>
                  <a:pt x="0" y="11190139"/>
                </a:lnTo>
                <a:lnTo>
                  <a:pt x="0" y="0"/>
                </a:lnTo>
                <a:close/>
              </a:path>
            </a:pathLst>
          </a:custGeom>
          <a:blipFill>
            <a:blip r:embed="rId5">
              <a:alphaModFix amt="21999"/>
            </a:blip>
            <a:stretch>
              <a:fillRect/>
            </a:stretch>
          </a:blipFill>
        </p:spPr>
        <p:txBody>
          <a:bodyPr/>
          <a:lstStyle/>
          <a:p>
            <a:endParaRPr lang="en-US"/>
          </a:p>
        </p:txBody>
      </p:sp>
      <p:grpSp>
        <p:nvGrpSpPr>
          <p:cNvPr id="5" name="Group 5"/>
          <p:cNvGrpSpPr/>
          <p:nvPr/>
        </p:nvGrpSpPr>
        <p:grpSpPr>
          <a:xfrm>
            <a:off x="787863" y="2554108"/>
            <a:ext cx="10843066" cy="5822448"/>
            <a:chOff x="0" y="0"/>
            <a:chExt cx="2986391" cy="1603616"/>
          </a:xfrm>
        </p:grpSpPr>
        <p:sp>
          <p:nvSpPr>
            <p:cNvPr id="6" name="Freeform 6"/>
            <p:cNvSpPr/>
            <p:nvPr/>
          </p:nvSpPr>
          <p:spPr>
            <a:xfrm>
              <a:off x="0" y="0"/>
              <a:ext cx="2986392" cy="1603616"/>
            </a:xfrm>
            <a:custGeom>
              <a:avLst/>
              <a:gdLst/>
              <a:ahLst/>
              <a:cxnLst/>
              <a:rect l="l" t="t" r="r" b="b"/>
              <a:pathLst>
                <a:path w="2986392" h="1603616">
                  <a:moveTo>
                    <a:pt x="36414" y="0"/>
                  </a:moveTo>
                  <a:lnTo>
                    <a:pt x="2949978" y="0"/>
                  </a:lnTo>
                  <a:cubicBezTo>
                    <a:pt x="2959635" y="0"/>
                    <a:pt x="2968897" y="3836"/>
                    <a:pt x="2975726" y="10665"/>
                  </a:cubicBezTo>
                  <a:cubicBezTo>
                    <a:pt x="2982555" y="17494"/>
                    <a:pt x="2986392" y="26756"/>
                    <a:pt x="2986392" y="36414"/>
                  </a:cubicBezTo>
                  <a:lnTo>
                    <a:pt x="2986392" y="1567202"/>
                  </a:lnTo>
                  <a:cubicBezTo>
                    <a:pt x="2986392" y="1576859"/>
                    <a:pt x="2982555" y="1586121"/>
                    <a:pt x="2975726" y="1592950"/>
                  </a:cubicBezTo>
                  <a:cubicBezTo>
                    <a:pt x="2968897" y="1599779"/>
                    <a:pt x="2959635" y="1603616"/>
                    <a:pt x="2949978" y="1603616"/>
                  </a:cubicBezTo>
                  <a:lnTo>
                    <a:pt x="36414" y="1603616"/>
                  </a:lnTo>
                  <a:cubicBezTo>
                    <a:pt x="16303" y="1603616"/>
                    <a:pt x="0" y="1587313"/>
                    <a:pt x="0" y="1567202"/>
                  </a:cubicBezTo>
                  <a:lnTo>
                    <a:pt x="0" y="36414"/>
                  </a:lnTo>
                  <a:cubicBezTo>
                    <a:pt x="0" y="26756"/>
                    <a:pt x="3836" y="17494"/>
                    <a:pt x="10665" y="10665"/>
                  </a:cubicBezTo>
                  <a:cubicBezTo>
                    <a:pt x="17494" y="3836"/>
                    <a:pt x="26756" y="0"/>
                    <a:pt x="36414" y="0"/>
                  </a:cubicBezTo>
                  <a:close/>
                </a:path>
              </a:pathLst>
            </a:custGeom>
            <a:solidFill>
              <a:srgbClr val="FFFDF5"/>
            </a:solidFill>
          </p:spPr>
          <p:txBody>
            <a:bodyPr/>
            <a:lstStyle/>
            <a:p>
              <a:endParaRPr lang="en-US"/>
            </a:p>
          </p:txBody>
        </p:sp>
        <p:sp>
          <p:nvSpPr>
            <p:cNvPr id="7" name="TextBox 7"/>
            <p:cNvSpPr txBox="1"/>
            <p:nvPr/>
          </p:nvSpPr>
          <p:spPr>
            <a:xfrm>
              <a:off x="0" y="0"/>
              <a:ext cx="2986391" cy="1603616"/>
            </a:xfrm>
            <a:prstGeom prst="rect">
              <a:avLst/>
            </a:prstGeom>
          </p:spPr>
          <p:txBody>
            <a:bodyPr lIns="50800" tIns="50800" rIns="50800" bIns="50800" rtlCol="0" anchor="ctr"/>
            <a:lstStyle/>
            <a:p>
              <a:pPr algn="ctr">
                <a:lnSpc>
                  <a:spcPts val="2310"/>
                </a:lnSpc>
              </a:pPr>
              <a:endParaRPr/>
            </a:p>
          </p:txBody>
        </p:sp>
      </p:grpSp>
      <p:sp>
        <p:nvSpPr>
          <p:cNvPr id="8" name="Freeform 8"/>
          <p:cNvSpPr/>
          <p:nvPr/>
        </p:nvSpPr>
        <p:spPr>
          <a:xfrm rot="158001">
            <a:off x="10902149" y="-268717"/>
            <a:ext cx="11861990" cy="11861990"/>
          </a:xfrm>
          <a:custGeom>
            <a:avLst/>
            <a:gdLst/>
            <a:ahLst/>
            <a:cxnLst/>
            <a:rect l="l" t="t" r="r" b="b"/>
            <a:pathLst>
              <a:path w="11861990" h="11861990">
                <a:moveTo>
                  <a:pt x="0" y="0"/>
                </a:moveTo>
                <a:lnTo>
                  <a:pt x="11861990" y="0"/>
                </a:lnTo>
                <a:lnTo>
                  <a:pt x="11861990" y="11861991"/>
                </a:lnTo>
                <a:lnTo>
                  <a:pt x="0" y="11861991"/>
                </a:lnTo>
                <a:lnTo>
                  <a:pt x="0" y="0"/>
                </a:lnTo>
                <a:close/>
              </a:path>
            </a:pathLst>
          </a:custGeom>
          <a:blipFill>
            <a:blip r:embed="rId6"/>
            <a:stretch>
              <a:fillRect/>
            </a:stretch>
          </a:blipFill>
        </p:spPr>
        <p:txBody>
          <a:bodyPr/>
          <a:lstStyle/>
          <a:p>
            <a:endParaRPr lang="en-US"/>
          </a:p>
        </p:txBody>
      </p:sp>
      <p:sp>
        <p:nvSpPr>
          <p:cNvPr id="9" name="Freeform 9"/>
          <p:cNvSpPr/>
          <p:nvPr/>
        </p:nvSpPr>
        <p:spPr>
          <a:xfrm>
            <a:off x="10635915" y="1731165"/>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7"/>
            <a:stretch>
              <a:fillRect/>
            </a:stretch>
          </a:blipFill>
        </p:spPr>
        <p:txBody>
          <a:bodyPr/>
          <a:lstStyle/>
          <a:p>
            <a:endParaRPr lang="en-US"/>
          </a:p>
        </p:txBody>
      </p:sp>
      <p:sp>
        <p:nvSpPr>
          <p:cNvPr id="10" name="Freeform 10"/>
          <p:cNvSpPr/>
          <p:nvPr/>
        </p:nvSpPr>
        <p:spPr>
          <a:xfrm>
            <a:off x="12735459" y="1731165"/>
            <a:ext cx="6130056" cy="4114800"/>
          </a:xfrm>
          <a:custGeom>
            <a:avLst/>
            <a:gdLst/>
            <a:ahLst/>
            <a:cxnLst/>
            <a:rect l="l" t="t" r="r" b="b"/>
            <a:pathLst>
              <a:path w="6130056" h="4114800">
                <a:moveTo>
                  <a:pt x="0" y="0"/>
                </a:moveTo>
                <a:lnTo>
                  <a:pt x="6130056" y="0"/>
                </a:lnTo>
                <a:lnTo>
                  <a:pt x="613005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a:off x="10972800" y="7783129"/>
            <a:ext cx="7315200" cy="3035808"/>
          </a:xfrm>
          <a:custGeom>
            <a:avLst/>
            <a:gdLst/>
            <a:ahLst/>
            <a:cxnLst/>
            <a:rect l="l" t="t" r="r" b="b"/>
            <a:pathLst>
              <a:path w="7315200" h="3035808">
                <a:moveTo>
                  <a:pt x="0" y="0"/>
                </a:moveTo>
                <a:lnTo>
                  <a:pt x="7315200" y="0"/>
                </a:lnTo>
                <a:lnTo>
                  <a:pt x="7315200" y="3035808"/>
                </a:lnTo>
                <a:lnTo>
                  <a:pt x="0" y="303580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TextBox 12"/>
          <p:cNvSpPr txBox="1"/>
          <p:nvPr/>
        </p:nvSpPr>
        <p:spPr>
          <a:xfrm>
            <a:off x="1028700" y="897822"/>
            <a:ext cx="13267128" cy="1101800"/>
          </a:xfrm>
          <a:prstGeom prst="rect">
            <a:avLst/>
          </a:prstGeom>
        </p:spPr>
        <p:txBody>
          <a:bodyPr lIns="0" tIns="0" rIns="0" bIns="0" rtlCol="0" anchor="t">
            <a:spAutoFit/>
          </a:bodyPr>
          <a:lstStyle/>
          <a:p>
            <a:pPr algn="just">
              <a:lnSpc>
                <a:spcPts val="8933"/>
              </a:lnSpc>
            </a:pPr>
            <a:r>
              <a:rPr lang="en-US" sz="6381">
                <a:solidFill>
                  <a:srgbClr val="DB652B"/>
                </a:solidFill>
                <a:latin typeface="Roboto Condensed Bold"/>
              </a:rPr>
              <a:t>CÁCH THỨC SỬ DỤNG YẾU TỐ KÌ ẢO</a:t>
            </a:r>
          </a:p>
        </p:txBody>
      </p:sp>
      <p:sp>
        <p:nvSpPr>
          <p:cNvPr id="13" name="TextBox 13"/>
          <p:cNvSpPr txBox="1"/>
          <p:nvPr/>
        </p:nvSpPr>
        <p:spPr>
          <a:xfrm>
            <a:off x="1123701" y="2999627"/>
            <a:ext cx="10171389" cy="4836160"/>
          </a:xfrm>
          <a:prstGeom prst="rect">
            <a:avLst/>
          </a:prstGeom>
        </p:spPr>
        <p:txBody>
          <a:bodyPr lIns="0" tIns="0" rIns="0" bIns="0" rtlCol="0" anchor="t">
            <a:spAutoFit/>
          </a:bodyPr>
          <a:lstStyle/>
          <a:p>
            <a:pPr algn="just">
              <a:lnSpc>
                <a:spcPts val="6439"/>
              </a:lnSpc>
            </a:pPr>
            <a:r>
              <a:rPr lang="en-US" sz="4599">
                <a:solidFill>
                  <a:srgbClr val="422C06"/>
                </a:solidFill>
                <a:latin typeface="Roboto Condensed"/>
              </a:rPr>
              <a:t>Yếu tố kì ảo đan xen với yếu tố thực về địa danh (bến đò Hoàng Giang, ải Chi Lăng), thời điểm lịch sử (cuối đời Khai Đại nhà Hồ), sự kiện lịch sử (quân Minh xâm lược nước ta, nhiều người chạy trốn ra ngoài bể, rồi bị đắm thuyền),…</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1093115" y="-534951"/>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254472" y="-760594"/>
            <a:ext cx="17904223" cy="11190139"/>
          </a:xfrm>
          <a:custGeom>
            <a:avLst/>
            <a:gdLst/>
            <a:ahLst/>
            <a:cxnLst/>
            <a:rect l="l" t="t" r="r" b="b"/>
            <a:pathLst>
              <a:path w="17904223" h="11190139">
                <a:moveTo>
                  <a:pt x="0" y="0"/>
                </a:moveTo>
                <a:lnTo>
                  <a:pt x="17904223" y="0"/>
                </a:lnTo>
                <a:lnTo>
                  <a:pt x="17904223" y="11190139"/>
                </a:lnTo>
                <a:lnTo>
                  <a:pt x="0" y="11190139"/>
                </a:lnTo>
                <a:lnTo>
                  <a:pt x="0" y="0"/>
                </a:lnTo>
                <a:close/>
              </a:path>
            </a:pathLst>
          </a:custGeom>
          <a:blipFill>
            <a:blip r:embed="rId5">
              <a:alphaModFix amt="21999"/>
            </a:blip>
            <a:stretch>
              <a:fillRect/>
            </a:stretch>
          </a:blipFill>
        </p:spPr>
        <p:txBody>
          <a:bodyPr/>
          <a:lstStyle/>
          <a:p>
            <a:endParaRPr lang="en-US"/>
          </a:p>
        </p:txBody>
      </p:sp>
      <p:grpSp>
        <p:nvGrpSpPr>
          <p:cNvPr id="5" name="Group 5"/>
          <p:cNvGrpSpPr/>
          <p:nvPr/>
        </p:nvGrpSpPr>
        <p:grpSpPr>
          <a:xfrm>
            <a:off x="452271" y="1512925"/>
            <a:ext cx="13015508" cy="1163355"/>
            <a:chOff x="0" y="0"/>
            <a:chExt cx="3584724" cy="320411"/>
          </a:xfrm>
        </p:grpSpPr>
        <p:sp>
          <p:nvSpPr>
            <p:cNvPr id="6" name="Freeform 6"/>
            <p:cNvSpPr/>
            <p:nvPr/>
          </p:nvSpPr>
          <p:spPr>
            <a:xfrm>
              <a:off x="0" y="0"/>
              <a:ext cx="3584724" cy="320411"/>
            </a:xfrm>
            <a:custGeom>
              <a:avLst/>
              <a:gdLst/>
              <a:ahLst/>
              <a:cxnLst/>
              <a:rect l="l" t="t" r="r" b="b"/>
              <a:pathLst>
                <a:path w="3584724" h="320411">
                  <a:moveTo>
                    <a:pt x="30336" y="0"/>
                  </a:moveTo>
                  <a:lnTo>
                    <a:pt x="3554388" y="0"/>
                  </a:lnTo>
                  <a:cubicBezTo>
                    <a:pt x="3562434" y="0"/>
                    <a:pt x="3570150" y="3196"/>
                    <a:pt x="3575839" y="8885"/>
                  </a:cubicBezTo>
                  <a:cubicBezTo>
                    <a:pt x="3581528" y="14574"/>
                    <a:pt x="3584724" y="22290"/>
                    <a:pt x="3584724" y="30336"/>
                  </a:cubicBezTo>
                  <a:lnTo>
                    <a:pt x="3584724" y="290075"/>
                  </a:lnTo>
                  <a:cubicBezTo>
                    <a:pt x="3584724" y="306829"/>
                    <a:pt x="3571142" y="320411"/>
                    <a:pt x="3554388" y="320411"/>
                  </a:cubicBezTo>
                  <a:lnTo>
                    <a:pt x="30336" y="320411"/>
                  </a:lnTo>
                  <a:cubicBezTo>
                    <a:pt x="13582" y="320411"/>
                    <a:pt x="0" y="306829"/>
                    <a:pt x="0" y="290075"/>
                  </a:cubicBezTo>
                  <a:lnTo>
                    <a:pt x="0" y="30336"/>
                  </a:lnTo>
                  <a:cubicBezTo>
                    <a:pt x="0" y="13582"/>
                    <a:pt x="13582" y="0"/>
                    <a:pt x="30336" y="0"/>
                  </a:cubicBezTo>
                  <a:close/>
                </a:path>
              </a:pathLst>
            </a:custGeom>
            <a:solidFill>
              <a:srgbClr val="FFFDF5"/>
            </a:solidFill>
          </p:spPr>
          <p:txBody>
            <a:bodyPr/>
            <a:lstStyle/>
            <a:p>
              <a:endParaRPr lang="en-US"/>
            </a:p>
          </p:txBody>
        </p:sp>
        <p:sp>
          <p:nvSpPr>
            <p:cNvPr id="7" name="TextBox 7"/>
            <p:cNvSpPr txBox="1"/>
            <p:nvPr/>
          </p:nvSpPr>
          <p:spPr>
            <a:xfrm>
              <a:off x="0" y="0"/>
              <a:ext cx="3584724" cy="320411"/>
            </a:xfrm>
            <a:prstGeom prst="rect">
              <a:avLst/>
            </a:prstGeom>
          </p:spPr>
          <p:txBody>
            <a:bodyPr lIns="50800" tIns="50800" rIns="50800" bIns="50800" rtlCol="0" anchor="ctr"/>
            <a:lstStyle/>
            <a:p>
              <a:pPr algn="ctr">
                <a:lnSpc>
                  <a:spcPts val="2310"/>
                </a:lnSpc>
              </a:pPr>
              <a:endParaRPr/>
            </a:p>
          </p:txBody>
        </p:sp>
      </p:grpSp>
      <p:sp>
        <p:nvSpPr>
          <p:cNvPr id="8" name="Freeform 8"/>
          <p:cNvSpPr/>
          <p:nvPr/>
        </p:nvSpPr>
        <p:spPr>
          <a:xfrm rot="158001">
            <a:off x="10902149" y="-268717"/>
            <a:ext cx="11861990" cy="11861990"/>
          </a:xfrm>
          <a:custGeom>
            <a:avLst/>
            <a:gdLst/>
            <a:ahLst/>
            <a:cxnLst/>
            <a:rect l="l" t="t" r="r" b="b"/>
            <a:pathLst>
              <a:path w="11861990" h="11861990">
                <a:moveTo>
                  <a:pt x="0" y="0"/>
                </a:moveTo>
                <a:lnTo>
                  <a:pt x="11861990" y="0"/>
                </a:lnTo>
                <a:lnTo>
                  <a:pt x="11861990" y="11861991"/>
                </a:lnTo>
                <a:lnTo>
                  <a:pt x="0" y="11861991"/>
                </a:lnTo>
                <a:lnTo>
                  <a:pt x="0" y="0"/>
                </a:lnTo>
                <a:close/>
              </a:path>
            </a:pathLst>
          </a:custGeom>
          <a:blipFill>
            <a:blip r:embed="rId6"/>
            <a:stretch>
              <a:fillRect/>
            </a:stretch>
          </a:blipFill>
        </p:spPr>
        <p:txBody>
          <a:bodyPr/>
          <a:lstStyle/>
          <a:p>
            <a:endParaRPr lang="en-US"/>
          </a:p>
        </p:txBody>
      </p:sp>
      <p:sp>
        <p:nvSpPr>
          <p:cNvPr id="9" name="Freeform 9"/>
          <p:cNvSpPr/>
          <p:nvPr/>
        </p:nvSpPr>
        <p:spPr>
          <a:xfrm>
            <a:off x="10635915" y="1731165"/>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7"/>
            <a:stretch>
              <a:fillRect/>
            </a:stretch>
          </a:blipFill>
        </p:spPr>
        <p:txBody>
          <a:bodyPr/>
          <a:lstStyle/>
          <a:p>
            <a:endParaRPr lang="en-US"/>
          </a:p>
        </p:txBody>
      </p:sp>
      <p:sp>
        <p:nvSpPr>
          <p:cNvPr id="10" name="Freeform 10"/>
          <p:cNvSpPr/>
          <p:nvPr/>
        </p:nvSpPr>
        <p:spPr>
          <a:xfrm>
            <a:off x="12735459" y="1731165"/>
            <a:ext cx="6130056" cy="4114800"/>
          </a:xfrm>
          <a:custGeom>
            <a:avLst/>
            <a:gdLst/>
            <a:ahLst/>
            <a:cxnLst/>
            <a:rect l="l" t="t" r="r" b="b"/>
            <a:pathLst>
              <a:path w="6130056" h="4114800">
                <a:moveTo>
                  <a:pt x="0" y="0"/>
                </a:moveTo>
                <a:lnTo>
                  <a:pt x="6130056" y="0"/>
                </a:lnTo>
                <a:lnTo>
                  <a:pt x="613005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a:off x="10972800" y="7783129"/>
            <a:ext cx="7315200" cy="3035808"/>
          </a:xfrm>
          <a:custGeom>
            <a:avLst/>
            <a:gdLst/>
            <a:ahLst/>
            <a:cxnLst/>
            <a:rect l="l" t="t" r="r" b="b"/>
            <a:pathLst>
              <a:path w="7315200" h="3035808">
                <a:moveTo>
                  <a:pt x="0" y="0"/>
                </a:moveTo>
                <a:lnTo>
                  <a:pt x="7315200" y="0"/>
                </a:lnTo>
                <a:lnTo>
                  <a:pt x="7315200" y="3035808"/>
                </a:lnTo>
                <a:lnTo>
                  <a:pt x="0" y="303580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TextBox 12"/>
          <p:cNvSpPr txBox="1"/>
          <p:nvPr/>
        </p:nvSpPr>
        <p:spPr>
          <a:xfrm>
            <a:off x="998402" y="411125"/>
            <a:ext cx="9974398" cy="1101800"/>
          </a:xfrm>
          <a:prstGeom prst="rect">
            <a:avLst/>
          </a:prstGeom>
        </p:spPr>
        <p:txBody>
          <a:bodyPr lIns="0" tIns="0" rIns="0" bIns="0" rtlCol="0" anchor="t">
            <a:spAutoFit/>
          </a:bodyPr>
          <a:lstStyle/>
          <a:p>
            <a:pPr algn="just">
              <a:lnSpc>
                <a:spcPts val="8933"/>
              </a:lnSpc>
            </a:pPr>
            <a:r>
              <a:rPr lang="en-US" sz="6381">
                <a:solidFill>
                  <a:srgbClr val="DB652B"/>
                </a:solidFill>
                <a:latin typeface="Roboto Condensed Bold"/>
              </a:rPr>
              <a:t>VAI TRÒ CỦA CHI TIẾT KÌ ẢO</a:t>
            </a:r>
          </a:p>
        </p:txBody>
      </p:sp>
      <p:sp>
        <p:nvSpPr>
          <p:cNvPr id="13" name="TextBox 13"/>
          <p:cNvSpPr txBox="1"/>
          <p:nvPr/>
        </p:nvSpPr>
        <p:spPr>
          <a:xfrm>
            <a:off x="307661" y="1713045"/>
            <a:ext cx="10431471" cy="721995"/>
          </a:xfrm>
          <a:prstGeom prst="rect">
            <a:avLst/>
          </a:prstGeom>
        </p:spPr>
        <p:txBody>
          <a:bodyPr lIns="0" tIns="0" rIns="0" bIns="0" rtlCol="0" anchor="t">
            <a:spAutoFit/>
          </a:bodyPr>
          <a:lstStyle/>
          <a:p>
            <a:pPr marL="906782" lvl="1" indent="-453391" algn="just">
              <a:lnSpc>
                <a:spcPts val="5880"/>
              </a:lnSpc>
              <a:buFont typeface="Arial"/>
              <a:buChar char="•"/>
            </a:pPr>
            <a:r>
              <a:rPr lang="en-US" sz="4200" dirty="0" err="1">
                <a:solidFill>
                  <a:srgbClr val="422C06"/>
                </a:solidFill>
                <a:latin typeface="Roboto Condensed"/>
              </a:rPr>
              <a:t>Câu</a:t>
            </a:r>
            <a:r>
              <a:rPr lang="en-US" sz="4200" dirty="0">
                <a:solidFill>
                  <a:srgbClr val="422C06"/>
                </a:solidFill>
                <a:latin typeface="Roboto Condensed"/>
              </a:rPr>
              <a:t> </a:t>
            </a:r>
            <a:r>
              <a:rPr lang="en-US" sz="4200" dirty="0" err="1">
                <a:solidFill>
                  <a:srgbClr val="422C06"/>
                </a:solidFill>
                <a:latin typeface="Roboto Condensed"/>
              </a:rPr>
              <a:t>chuyện</a:t>
            </a:r>
            <a:r>
              <a:rPr lang="en-US" sz="4200" dirty="0">
                <a:solidFill>
                  <a:srgbClr val="422C06"/>
                </a:solidFill>
                <a:latin typeface="Roboto Condensed"/>
              </a:rPr>
              <a:t> </a:t>
            </a:r>
            <a:r>
              <a:rPr lang="en-US" sz="4200" dirty="0" err="1">
                <a:solidFill>
                  <a:srgbClr val="422C06"/>
                </a:solidFill>
                <a:latin typeface="Roboto Condensed"/>
              </a:rPr>
              <a:t>trở</a:t>
            </a:r>
            <a:r>
              <a:rPr lang="en-US" sz="4200" dirty="0">
                <a:solidFill>
                  <a:srgbClr val="422C06"/>
                </a:solidFill>
                <a:latin typeface="Roboto Condensed"/>
              </a:rPr>
              <a:t> </a:t>
            </a:r>
            <a:r>
              <a:rPr lang="en-US" sz="4200" dirty="0" err="1">
                <a:solidFill>
                  <a:srgbClr val="422C06"/>
                </a:solidFill>
                <a:latin typeface="Roboto Condensed"/>
              </a:rPr>
              <a:t>nên</a:t>
            </a:r>
            <a:r>
              <a:rPr lang="en-US" sz="4200" dirty="0">
                <a:solidFill>
                  <a:srgbClr val="422C06"/>
                </a:solidFill>
                <a:latin typeface="Roboto Condensed"/>
              </a:rPr>
              <a:t> li </a:t>
            </a:r>
            <a:r>
              <a:rPr lang="en-US" sz="4200" dirty="0" err="1">
                <a:solidFill>
                  <a:srgbClr val="422C06"/>
                </a:solidFill>
                <a:latin typeface="Roboto Condensed"/>
              </a:rPr>
              <a:t>kì</a:t>
            </a:r>
            <a:r>
              <a:rPr lang="en-US" sz="4200" dirty="0">
                <a:solidFill>
                  <a:srgbClr val="422C06"/>
                </a:solidFill>
                <a:latin typeface="Roboto Condensed"/>
              </a:rPr>
              <a:t>, </a:t>
            </a:r>
            <a:r>
              <a:rPr lang="en-US" sz="4200" dirty="0" err="1">
                <a:solidFill>
                  <a:srgbClr val="422C06"/>
                </a:solidFill>
                <a:latin typeface="Roboto Condensed"/>
              </a:rPr>
              <a:t>hấp</a:t>
            </a:r>
            <a:r>
              <a:rPr lang="en-US" sz="4200" dirty="0">
                <a:solidFill>
                  <a:srgbClr val="422C06"/>
                </a:solidFill>
                <a:latin typeface="Roboto Condensed"/>
              </a:rPr>
              <a:t> </a:t>
            </a:r>
            <a:r>
              <a:rPr lang="en-US" sz="4200" dirty="0" err="1">
                <a:solidFill>
                  <a:srgbClr val="422C06"/>
                </a:solidFill>
                <a:latin typeface="Roboto Condensed"/>
              </a:rPr>
              <a:t>dẫn</a:t>
            </a:r>
            <a:r>
              <a:rPr lang="en-US" sz="4200" dirty="0">
                <a:solidFill>
                  <a:srgbClr val="422C06"/>
                </a:solidFill>
                <a:latin typeface="Roboto Condensed"/>
              </a:rPr>
              <a:t>, </a:t>
            </a:r>
            <a:r>
              <a:rPr lang="en-US" sz="4200" dirty="0" err="1">
                <a:solidFill>
                  <a:srgbClr val="422C06"/>
                </a:solidFill>
                <a:latin typeface="Roboto Condensed"/>
              </a:rPr>
              <a:t>lôi</a:t>
            </a:r>
            <a:r>
              <a:rPr lang="en-US" sz="4200" dirty="0">
                <a:solidFill>
                  <a:srgbClr val="422C06"/>
                </a:solidFill>
                <a:latin typeface="Roboto Condensed"/>
              </a:rPr>
              <a:t> </a:t>
            </a:r>
            <a:r>
              <a:rPr lang="en-US" sz="4200" dirty="0" err="1">
                <a:solidFill>
                  <a:srgbClr val="422C06"/>
                </a:solidFill>
                <a:latin typeface="Roboto Condensed"/>
              </a:rPr>
              <a:t>cuốn</a:t>
            </a:r>
            <a:endParaRPr lang="en-US" sz="4200" dirty="0">
              <a:solidFill>
                <a:srgbClr val="422C06"/>
              </a:solidFill>
              <a:latin typeface="Roboto Condensed"/>
            </a:endParaRPr>
          </a:p>
        </p:txBody>
      </p:sp>
      <p:grpSp>
        <p:nvGrpSpPr>
          <p:cNvPr id="14" name="Group 14"/>
          <p:cNvGrpSpPr/>
          <p:nvPr/>
        </p:nvGrpSpPr>
        <p:grpSpPr>
          <a:xfrm>
            <a:off x="452271" y="2810075"/>
            <a:ext cx="13015508" cy="2517096"/>
            <a:chOff x="0" y="0"/>
            <a:chExt cx="3584724" cy="693257"/>
          </a:xfrm>
        </p:grpSpPr>
        <p:sp>
          <p:nvSpPr>
            <p:cNvPr id="15" name="Freeform 15"/>
            <p:cNvSpPr/>
            <p:nvPr/>
          </p:nvSpPr>
          <p:spPr>
            <a:xfrm>
              <a:off x="0" y="0"/>
              <a:ext cx="3584724" cy="693257"/>
            </a:xfrm>
            <a:custGeom>
              <a:avLst/>
              <a:gdLst/>
              <a:ahLst/>
              <a:cxnLst/>
              <a:rect l="l" t="t" r="r" b="b"/>
              <a:pathLst>
                <a:path w="3584724" h="693257">
                  <a:moveTo>
                    <a:pt x="30336" y="0"/>
                  </a:moveTo>
                  <a:lnTo>
                    <a:pt x="3554388" y="0"/>
                  </a:lnTo>
                  <a:cubicBezTo>
                    <a:pt x="3562434" y="0"/>
                    <a:pt x="3570150" y="3196"/>
                    <a:pt x="3575839" y="8885"/>
                  </a:cubicBezTo>
                  <a:cubicBezTo>
                    <a:pt x="3581528" y="14574"/>
                    <a:pt x="3584724" y="22290"/>
                    <a:pt x="3584724" y="30336"/>
                  </a:cubicBezTo>
                  <a:lnTo>
                    <a:pt x="3584724" y="662921"/>
                  </a:lnTo>
                  <a:cubicBezTo>
                    <a:pt x="3584724" y="679675"/>
                    <a:pt x="3571142" y="693257"/>
                    <a:pt x="3554388" y="693257"/>
                  </a:cubicBezTo>
                  <a:lnTo>
                    <a:pt x="30336" y="693257"/>
                  </a:lnTo>
                  <a:cubicBezTo>
                    <a:pt x="22290" y="693257"/>
                    <a:pt x="14574" y="690061"/>
                    <a:pt x="8885" y="684372"/>
                  </a:cubicBezTo>
                  <a:cubicBezTo>
                    <a:pt x="3196" y="678683"/>
                    <a:pt x="0" y="670967"/>
                    <a:pt x="0" y="662921"/>
                  </a:cubicBezTo>
                  <a:lnTo>
                    <a:pt x="0" y="30336"/>
                  </a:lnTo>
                  <a:cubicBezTo>
                    <a:pt x="0" y="13582"/>
                    <a:pt x="13582" y="0"/>
                    <a:pt x="30336" y="0"/>
                  </a:cubicBezTo>
                  <a:close/>
                </a:path>
              </a:pathLst>
            </a:custGeom>
            <a:solidFill>
              <a:srgbClr val="FFFDF5"/>
            </a:solidFill>
          </p:spPr>
          <p:txBody>
            <a:bodyPr/>
            <a:lstStyle/>
            <a:p>
              <a:endParaRPr lang="en-US"/>
            </a:p>
          </p:txBody>
        </p:sp>
        <p:sp>
          <p:nvSpPr>
            <p:cNvPr id="16" name="TextBox 16"/>
            <p:cNvSpPr txBox="1"/>
            <p:nvPr/>
          </p:nvSpPr>
          <p:spPr>
            <a:xfrm>
              <a:off x="0" y="0"/>
              <a:ext cx="3584724" cy="693257"/>
            </a:xfrm>
            <a:prstGeom prst="rect">
              <a:avLst/>
            </a:prstGeom>
          </p:spPr>
          <p:txBody>
            <a:bodyPr lIns="50800" tIns="50800" rIns="50800" bIns="50800" rtlCol="0" anchor="ctr"/>
            <a:lstStyle/>
            <a:p>
              <a:pPr algn="ctr">
                <a:lnSpc>
                  <a:spcPts val="2310"/>
                </a:lnSpc>
              </a:pPr>
              <a:endParaRPr/>
            </a:p>
          </p:txBody>
        </p:sp>
      </p:grpSp>
      <p:sp>
        <p:nvSpPr>
          <p:cNvPr id="17" name="TextBox 17"/>
          <p:cNvSpPr txBox="1"/>
          <p:nvPr/>
        </p:nvSpPr>
        <p:spPr>
          <a:xfrm>
            <a:off x="307661" y="3023166"/>
            <a:ext cx="12898922" cy="2143760"/>
          </a:xfrm>
          <a:prstGeom prst="rect">
            <a:avLst/>
          </a:prstGeom>
        </p:spPr>
        <p:txBody>
          <a:bodyPr lIns="0" tIns="0" rIns="0" bIns="0" rtlCol="0" anchor="t">
            <a:spAutoFit/>
          </a:bodyPr>
          <a:lstStyle/>
          <a:p>
            <a:pPr marL="885192" lvl="1" indent="-442596" algn="just">
              <a:lnSpc>
                <a:spcPts val="5740"/>
              </a:lnSpc>
              <a:buFont typeface="Arial"/>
              <a:buChar char="•"/>
            </a:pPr>
            <a:r>
              <a:rPr lang="en-US" sz="4100">
                <a:solidFill>
                  <a:srgbClr val="422C06"/>
                </a:solidFill>
                <a:latin typeface="Roboto Condensed"/>
              </a:rPr>
              <a:t>Tô đậm, làm hoàn chỉnh thêm nét đẹp của nhân vật Vũ Nương: dù ở thế giới khác vẫn nặng tình với cuộc đời, khao khát được phục hồi danh dự</a:t>
            </a:r>
          </a:p>
        </p:txBody>
      </p:sp>
      <p:grpSp>
        <p:nvGrpSpPr>
          <p:cNvPr id="18" name="Group 18"/>
          <p:cNvGrpSpPr/>
          <p:nvPr/>
        </p:nvGrpSpPr>
        <p:grpSpPr>
          <a:xfrm>
            <a:off x="509764" y="5460521"/>
            <a:ext cx="12958014" cy="2943860"/>
            <a:chOff x="0" y="0"/>
            <a:chExt cx="3568890" cy="810796"/>
          </a:xfrm>
        </p:grpSpPr>
        <p:sp>
          <p:nvSpPr>
            <p:cNvPr id="19" name="Freeform 19"/>
            <p:cNvSpPr/>
            <p:nvPr/>
          </p:nvSpPr>
          <p:spPr>
            <a:xfrm>
              <a:off x="0" y="0"/>
              <a:ext cx="3568890" cy="810796"/>
            </a:xfrm>
            <a:custGeom>
              <a:avLst/>
              <a:gdLst/>
              <a:ahLst/>
              <a:cxnLst/>
              <a:rect l="l" t="t" r="r" b="b"/>
              <a:pathLst>
                <a:path w="3568890" h="810796">
                  <a:moveTo>
                    <a:pt x="30471" y="0"/>
                  </a:moveTo>
                  <a:lnTo>
                    <a:pt x="3538419" y="0"/>
                  </a:lnTo>
                  <a:cubicBezTo>
                    <a:pt x="3546500" y="0"/>
                    <a:pt x="3554250" y="3210"/>
                    <a:pt x="3559965" y="8925"/>
                  </a:cubicBezTo>
                  <a:cubicBezTo>
                    <a:pt x="3565679" y="14639"/>
                    <a:pt x="3568890" y="22389"/>
                    <a:pt x="3568890" y="30471"/>
                  </a:cubicBezTo>
                  <a:lnTo>
                    <a:pt x="3568890" y="780326"/>
                  </a:lnTo>
                  <a:cubicBezTo>
                    <a:pt x="3568890" y="788407"/>
                    <a:pt x="3565679" y="796157"/>
                    <a:pt x="3559965" y="801872"/>
                  </a:cubicBezTo>
                  <a:cubicBezTo>
                    <a:pt x="3554250" y="807586"/>
                    <a:pt x="3546500" y="810796"/>
                    <a:pt x="3538419" y="810796"/>
                  </a:cubicBezTo>
                  <a:lnTo>
                    <a:pt x="30471" y="810796"/>
                  </a:lnTo>
                  <a:cubicBezTo>
                    <a:pt x="22389" y="810796"/>
                    <a:pt x="14639" y="807586"/>
                    <a:pt x="8925" y="801872"/>
                  </a:cubicBezTo>
                  <a:cubicBezTo>
                    <a:pt x="3210" y="796157"/>
                    <a:pt x="0" y="788407"/>
                    <a:pt x="0" y="780326"/>
                  </a:cubicBezTo>
                  <a:lnTo>
                    <a:pt x="0" y="30471"/>
                  </a:lnTo>
                  <a:cubicBezTo>
                    <a:pt x="0" y="22389"/>
                    <a:pt x="3210" y="14639"/>
                    <a:pt x="8925" y="8925"/>
                  </a:cubicBezTo>
                  <a:cubicBezTo>
                    <a:pt x="14639" y="3210"/>
                    <a:pt x="22389" y="0"/>
                    <a:pt x="30471" y="0"/>
                  </a:cubicBezTo>
                  <a:close/>
                </a:path>
              </a:pathLst>
            </a:custGeom>
            <a:solidFill>
              <a:srgbClr val="FFFDF5"/>
            </a:solidFill>
          </p:spPr>
          <p:txBody>
            <a:bodyPr/>
            <a:lstStyle/>
            <a:p>
              <a:endParaRPr lang="en-US"/>
            </a:p>
          </p:txBody>
        </p:sp>
        <p:sp>
          <p:nvSpPr>
            <p:cNvPr id="20" name="TextBox 20"/>
            <p:cNvSpPr txBox="1"/>
            <p:nvPr/>
          </p:nvSpPr>
          <p:spPr>
            <a:xfrm>
              <a:off x="0" y="0"/>
              <a:ext cx="3568890" cy="810796"/>
            </a:xfrm>
            <a:prstGeom prst="rect">
              <a:avLst/>
            </a:prstGeom>
          </p:spPr>
          <p:txBody>
            <a:bodyPr lIns="50800" tIns="50800" rIns="50800" bIns="50800" rtlCol="0" anchor="ctr"/>
            <a:lstStyle/>
            <a:p>
              <a:pPr algn="ctr">
                <a:lnSpc>
                  <a:spcPts val="2310"/>
                </a:lnSpc>
              </a:pPr>
              <a:endParaRPr/>
            </a:p>
          </p:txBody>
        </p:sp>
      </p:grpSp>
      <p:sp>
        <p:nvSpPr>
          <p:cNvPr id="21" name="TextBox 21"/>
          <p:cNvSpPr txBox="1"/>
          <p:nvPr/>
        </p:nvSpPr>
        <p:spPr>
          <a:xfrm>
            <a:off x="307661" y="5536721"/>
            <a:ext cx="12898922" cy="2867660"/>
          </a:xfrm>
          <a:prstGeom prst="rect">
            <a:avLst/>
          </a:prstGeom>
        </p:spPr>
        <p:txBody>
          <a:bodyPr lIns="0" tIns="0" rIns="0" bIns="0" rtlCol="0" anchor="t">
            <a:spAutoFit/>
          </a:bodyPr>
          <a:lstStyle/>
          <a:p>
            <a:pPr marL="885192" lvl="1" indent="-442596" algn="just">
              <a:lnSpc>
                <a:spcPts val="5740"/>
              </a:lnSpc>
              <a:buFont typeface="Arial"/>
              <a:buChar char="•"/>
            </a:pPr>
            <a:r>
              <a:rPr lang="en-US" sz="4100">
                <a:solidFill>
                  <a:srgbClr val="422C06"/>
                </a:solidFill>
                <a:latin typeface="Roboto Condensed"/>
              </a:rPr>
              <a:t>Tạo</a:t>
            </a:r>
            <a:r>
              <a:rPr lang="en-US" sz="4100" dirty="0">
                <a:solidFill>
                  <a:srgbClr val="422C06"/>
                </a:solidFill>
                <a:latin typeface="Roboto Condensed"/>
              </a:rPr>
              <a:t> </a:t>
            </a:r>
            <a:r>
              <a:rPr lang="en-US" sz="4100" dirty="0" err="1">
                <a:solidFill>
                  <a:srgbClr val="422C06"/>
                </a:solidFill>
                <a:latin typeface="Roboto Condensed"/>
              </a:rPr>
              <a:t>nên</a:t>
            </a:r>
            <a:r>
              <a:rPr lang="en-US" sz="4100" dirty="0">
                <a:solidFill>
                  <a:srgbClr val="422C06"/>
                </a:solidFill>
                <a:latin typeface="Roboto Condensed"/>
              </a:rPr>
              <a:t> </a:t>
            </a:r>
            <a:r>
              <a:rPr lang="en-US" sz="4100" dirty="0" err="1">
                <a:solidFill>
                  <a:srgbClr val="422C06"/>
                </a:solidFill>
                <a:latin typeface="Roboto Condensed"/>
              </a:rPr>
              <a:t>một</a:t>
            </a:r>
            <a:r>
              <a:rPr lang="en-US" sz="4100" dirty="0">
                <a:solidFill>
                  <a:srgbClr val="422C06"/>
                </a:solidFill>
                <a:latin typeface="Roboto Condensed"/>
              </a:rPr>
              <a:t> </a:t>
            </a:r>
            <a:r>
              <a:rPr lang="en-US" sz="4100" dirty="0" err="1">
                <a:solidFill>
                  <a:srgbClr val="422C06"/>
                </a:solidFill>
                <a:latin typeface="Roboto Condensed"/>
              </a:rPr>
              <a:t>kết</a:t>
            </a:r>
            <a:r>
              <a:rPr lang="en-US" sz="4100" dirty="0">
                <a:solidFill>
                  <a:srgbClr val="422C06"/>
                </a:solidFill>
                <a:latin typeface="Roboto Condensed"/>
              </a:rPr>
              <a:t> </a:t>
            </a:r>
            <a:r>
              <a:rPr lang="en-US" sz="4100" dirty="0" err="1">
                <a:solidFill>
                  <a:srgbClr val="422C06"/>
                </a:solidFill>
                <a:latin typeface="Roboto Condensed"/>
              </a:rPr>
              <a:t>thúc</a:t>
            </a:r>
            <a:r>
              <a:rPr lang="en-US" sz="4100" dirty="0">
                <a:solidFill>
                  <a:srgbClr val="422C06"/>
                </a:solidFill>
                <a:latin typeface="Roboto Condensed"/>
              </a:rPr>
              <a:t> </a:t>
            </a:r>
            <a:r>
              <a:rPr lang="en-US" sz="4100" dirty="0" err="1">
                <a:solidFill>
                  <a:srgbClr val="422C06"/>
                </a:solidFill>
                <a:latin typeface="Roboto Condensed"/>
              </a:rPr>
              <a:t>phần</a:t>
            </a:r>
            <a:r>
              <a:rPr lang="en-US" sz="4100" dirty="0">
                <a:solidFill>
                  <a:srgbClr val="422C06"/>
                </a:solidFill>
                <a:latin typeface="Roboto Condensed"/>
              </a:rPr>
              <a:t> </a:t>
            </a:r>
            <a:r>
              <a:rPr lang="en-US" sz="4100" dirty="0" err="1">
                <a:solidFill>
                  <a:srgbClr val="422C06"/>
                </a:solidFill>
                <a:latin typeface="Roboto Condensed"/>
              </a:rPr>
              <a:t>nào</a:t>
            </a:r>
            <a:r>
              <a:rPr lang="en-US" sz="4100" dirty="0">
                <a:solidFill>
                  <a:srgbClr val="422C06"/>
                </a:solidFill>
                <a:latin typeface="Roboto Condensed"/>
              </a:rPr>
              <a:t> </a:t>
            </a:r>
            <a:r>
              <a:rPr lang="en-US" sz="4100" dirty="0" err="1">
                <a:solidFill>
                  <a:srgbClr val="422C06"/>
                </a:solidFill>
                <a:latin typeface="Roboto Condensed"/>
              </a:rPr>
              <a:t>có</a:t>
            </a:r>
            <a:r>
              <a:rPr lang="en-US" sz="4100" dirty="0">
                <a:solidFill>
                  <a:srgbClr val="422C06"/>
                </a:solidFill>
                <a:latin typeface="Roboto Condensed"/>
              </a:rPr>
              <a:t> </a:t>
            </a:r>
            <a:r>
              <a:rPr lang="en-US" sz="4100" dirty="0" err="1">
                <a:solidFill>
                  <a:srgbClr val="422C06"/>
                </a:solidFill>
                <a:latin typeface="Roboto Condensed"/>
              </a:rPr>
              <a:t>hậu</a:t>
            </a:r>
            <a:r>
              <a:rPr lang="en-US" sz="4100" dirty="0">
                <a:solidFill>
                  <a:srgbClr val="422C06"/>
                </a:solidFill>
                <a:latin typeface="Roboto Condensed"/>
              </a:rPr>
              <a:t> </a:t>
            </a:r>
            <a:r>
              <a:rPr lang="en-US" sz="4100" dirty="0" err="1">
                <a:solidFill>
                  <a:srgbClr val="422C06"/>
                </a:solidFill>
                <a:latin typeface="Roboto Condensed"/>
              </a:rPr>
              <a:t>cho</a:t>
            </a:r>
            <a:r>
              <a:rPr lang="en-US" sz="4100" dirty="0">
                <a:solidFill>
                  <a:srgbClr val="422C06"/>
                </a:solidFill>
                <a:latin typeface="Roboto Condensed"/>
              </a:rPr>
              <a:t> </a:t>
            </a:r>
            <a:r>
              <a:rPr lang="en-US" sz="4100" dirty="0" err="1">
                <a:solidFill>
                  <a:srgbClr val="422C06"/>
                </a:solidFill>
                <a:latin typeface="Roboto Condensed"/>
              </a:rPr>
              <a:t>tác</a:t>
            </a:r>
            <a:r>
              <a:rPr lang="en-US" sz="4100" dirty="0">
                <a:solidFill>
                  <a:srgbClr val="422C06"/>
                </a:solidFill>
                <a:latin typeface="Roboto Condensed"/>
              </a:rPr>
              <a:t> </a:t>
            </a:r>
            <a:r>
              <a:rPr lang="en-US" sz="4100" dirty="0" err="1">
                <a:solidFill>
                  <a:srgbClr val="422C06"/>
                </a:solidFill>
                <a:latin typeface="Roboto Condensed"/>
              </a:rPr>
              <a:t>phẩm</a:t>
            </a:r>
            <a:r>
              <a:rPr lang="en-US" sz="4100" dirty="0">
                <a:solidFill>
                  <a:srgbClr val="422C06"/>
                </a:solidFill>
                <a:latin typeface="Roboto Condensed"/>
              </a:rPr>
              <a:t>, </a:t>
            </a:r>
            <a:r>
              <a:rPr lang="en-US" sz="4100" dirty="0" err="1">
                <a:solidFill>
                  <a:srgbClr val="422C06"/>
                </a:solidFill>
                <a:latin typeface="Roboto Condensed"/>
              </a:rPr>
              <a:t>thể</a:t>
            </a:r>
            <a:r>
              <a:rPr lang="en-US" sz="4100" dirty="0">
                <a:solidFill>
                  <a:srgbClr val="422C06"/>
                </a:solidFill>
                <a:latin typeface="Roboto Condensed"/>
              </a:rPr>
              <a:t> </a:t>
            </a:r>
            <a:r>
              <a:rPr lang="en-US" sz="4100" dirty="0" err="1">
                <a:solidFill>
                  <a:srgbClr val="422C06"/>
                </a:solidFill>
                <a:latin typeface="Roboto Condensed"/>
              </a:rPr>
              <a:t>hiện</a:t>
            </a:r>
            <a:r>
              <a:rPr lang="en-US" sz="4100" dirty="0">
                <a:solidFill>
                  <a:srgbClr val="422C06"/>
                </a:solidFill>
                <a:latin typeface="Roboto Condensed"/>
              </a:rPr>
              <a:t> </a:t>
            </a:r>
            <a:r>
              <a:rPr lang="en-US" sz="4100" dirty="0" err="1">
                <a:solidFill>
                  <a:srgbClr val="422C06"/>
                </a:solidFill>
                <a:latin typeface="Roboto Condensed"/>
              </a:rPr>
              <a:t>ước</a:t>
            </a:r>
            <a:r>
              <a:rPr lang="en-US" sz="4100" dirty="0">
                <a:solidFill>
                  <a:srgbClr val="422C06"/>
                </a:solidFill>
                <a:latin typeface="Roboto Condensed"/>
              </a:rPr>
              <a:t> </a:t>
            </a:r>
            <a:r>
              <a:rPr lang="en-US" sz="4100" dirty="0" err="1">
                <a:solidFill>
                  <a:srgbClr val="422C06"/>
                </a:solidFill>
                <a:latin typeface="Roboto Condensed"/>
              </a:rPr>
              <a:t>mơ</a:t>
            </a:r>
            <a:r>
              <a:rPr lang="en-US" sz="4100" dirty="0">
                <a:solidFill>
                  <a:srgbClr val="422C06"/>
                </a:solidFill>
                <a:latin typeface="Roboto Condensed"/>
              </a:rPr>
              <a:t> </a:t>
            </a:r>
            <a:r>
              <a:rPr lang="en-US" sz="4100" dirty="0" err="1">
                <a:solidFill>
                  <a:srgbClr val="422C06"/>
                </a:solidFill>
                <a:latin typeface="Roboto Condensed"/>
              </a:rPr>
              <a:t>của</a:t>
            </a:r>
            <a:r>
              <a:rPr lang="en-US" sz="4100" dirty="0">
                <a:solidFill>
                  <a:srgbClr val="422C06"/>
                </a:solidFill>
                <a:latin typeface="Roboto Condensed"/>
              </a:rPr>
              <a:t> </a:t>
            </a:r>
            <a:r>
              <a:rPr lang="en-US" sz="4100" dirty="0" err="1">
                <a:solidFill>
                  <a:srgbClr val="422C06"/>
                </a:solidFill>
                <a:latin typeface="Roboto Condensed"/>
              </a:rPr>
              <a:t>nhân</a:t>
            </a:r>
            <a:r>
              <a:rPr lang="en-US" sz="4100" dirty="0">
                <a:solidFill>
                  <a:srgbClr val="422C06"/>
                </a:solidFill>
                <a:latin typeface="Roboto Condensed"/>
              </a:rPr>
              <a:t> </a:t>
            </a:r>
            <a:r>
              <a:rPr lang="en-US" sz="4100" dirty="0" err="1">
                <a:solidFill>
                  <a:srgbClr val="422C06"/>
                </a:solidFill>
                <a:latin typeface="Roboto Condensed"/>
              </a:rPr>
              <a:t>dân</a:t>
            </a:r>
            <a:r>
              <a:rPr lang="en-US" sz="4100" dirty="0">
                <a:solidFill>
                  <a:srgbClr val="422C06"/>
                </a:solidFill>
                <a:latin typeface="Roboto Condensed"/>
              </a:rPr>
              <a:t> </a:t>
            </a:r>
            <a:r>
              <a:rPr lang="en-US" sz="4100" dirty="0" err="1">
                <a:solidFill>
                  <a:srgbClr val="422C06"/>
                </a:solidFill>
                <a:latin typeface="Roboto Condensed"/>
              </a:rPr>
              <a:t>về</a:t>
            </a:r>
            <a:r>
              <a:rPr lang="en-US" sz="4100" dirty="0">
                <a:solidFill>
                  <a:srgbClr val="422C06"/>
                </a:solidFill>
                <a:latin typeface="Roboto Condensed"/>
              </a:rPr>
              <a:t> </a:t>
            </a:r>
            <a:r>
              <a:rPr lang="en-US" sz="4100" dirty="0" err="1">
                <a:solidFill>
                  <a:srgbClr val="422C06"/>
                </a:solidFill>
                <a:latin typeface="Roboto Condensed"/>
              </a:rPr>
              <a:t>sự</a:t>
            </a:r>
            <a:r>
              <a:rPr lang="en-US" sz="4100" dirty="0">
                <a:solidFill>
                  <a:srgbClr val="422C06"/>
                </a:solidFill>
                <a:latin typeface="Roboto Condensed"/>
              </a:rPr>
              <a:t> </a:t>
            </a:r>
            <a:r>
              <a:rPr lang="en-US" sz="4100" dirty="0" err="1">
                <a:solidFill>
                  <a:srgbClr val="422C06"/>
                </a:solidFill>
                <a:latin typeface="Roboto Condensed"/>
              </a:rPr>
              <a:t>công</a:t>
            </a:r>
            <a:r>
              <a:rPr lang="en-US" sz="4100" dirty="0">
                <a:solidFill>
                  <a:srgbClr val="422C06"/>
                </a:solidFill>
                <a:latin typeface="Roboto Condensed"/>
              </a:rPr>
              <a:t> </a:t>
            </a:r>
            <a:r>
              <a:rPr lang="en-US" sz="4100" dirty="0" err="1">
                <a:solidFill>
                  <a:srgbClr val="422C06"/>
                </a:solidFill>
                <a:latin typeface="Roboto Condensed"/>
              </a:rPr>
              <a:t>bằng</a:t>
            </a:r>
            <a:r>
              <a:rPr lang="en-US" sz="4100" dirty="0">
                <a:solidFill>
                  <a:srgbClr val="422C06"/>
                </a:solidFill>
                <a:latin typeface="Roboto Condensed"/>
              </a:rPr>
              <a:t> </a:t>
            </a:r>
            <a:r>
              <a:rPr lang="en-US" sz="4100" dirty="0" err="1">
                <a:solidFill>
                  <a:srgbClr val="422C06"/>
                </a:solidFill>
                <a:latin typeface="Roboto Condensed"/>
              </a:rPr>
              <a:t>trong</a:t>
            </a:r>
            <a:r>
              <a:rPr lang="en-US" sz="4100" dirty="0">
                <a:solidFill>
                  <a:srgbClr val="422C06"/>
                </a:solidFill>
                <a:latin typeface="Roboto Condensed"/>
              </a:rPr>
              <a:t> </a:t>
            </a:r>
            <a:r>
              <a:rPr lang="en-US" sz="4100" dirty="0" err="1">
                <a:solidFill>
                  <a:srgbClr val="422C06"/>
                </a:solidFill>
                <a:latin typeface="Roboto Condensed"/>
              </a:rPr>
              <a:t>cuộc</a:t>
            </a:r>
            <a:r>
              <a:rPr lang="en-US" sz="4100" dirty="0">
                <a:solidFill>
                  <a:srgbClr val="422C06"/>
                </a:solidFill>
                <a:latin typeface="Roboto Condensed"/>
              </a:rPr>
              <a:t> </a:t>
            </a:r>
            <a:r>
              <a:rPr lang="en-US" sz="4100" dirty="0" err="1">
                <a:solidFill>
                  <a:srgbClr val="422C06"/>
                </a:solidFill>
                <a:latin typeface="Roboto Condensed"/>
              </a:rPr>
              <a:t>đời</a:t>
            </a:r>
            <a:r>
              <a:rPr lang="en-US" sz="4100" dirty="0">
                <a:solidFill>
                  <a:srgbClr val="422C06"/>
                </a:solidFill>
                <a:latin typeface="Roboto Condensed"/>
              </a:rPr>
              <a:t>: </a:t>
            </a:r>
            <a:r>
              <a:rPr lang="en-US" sz="4100" dirty="0" err="1">
                <a:solidFill>
                  <a:srgbClr val="422C06"/>
                </a:solidFill>
                <a:latin typeface="Roboto Condensed"/>
              </a:rPr>
              <a:t>người</a:t>
            </a:r>
            <a:r>
              <a:rPr lang="en-US" sz="4100" dirty="0">
                <a:solidFill>
                  <a:srgbClr val="422C06"/>
                </a:solidFill>
                <a:latin typeface="Roboto Condensed"/>
              </a:rPr>
              <a:t> </a:t>
            </a:r>
            <a:r>
              <a:rPr lang="en-US" sz="4100" dirty="0" err="1">
                <a:solidFill>
                  <a:srgbClr val="422C06"/>
                </a:solidFill>
                <a:latin typeface="Roboto Condensed"/>
              </a:rPr>
              <a:t>tốt</a:t>
            </a:r>
            <a:r>
              <a:rPr lang="en-US" sz="4100" dirty="0">
                <a:solidFill>
                  <a:srgbClr val="422C06"/>
                </a:solidFill>
                <a:latin typeface="Roboto Condensed"/>
              </a:rPr>
              <a:t> </a:t>
            </a:r>
            <a:r>
              <a:rPr lang="en-US" sz="4100" dirty="0" err="1">
                <a:solidFill>
                  <a:srgbClr val="422C06"/>
                </a:solidFill>
                <a:latin typeface="Roboto Condensed"/>
              </a:rPr>
              <a:t>dù</a:t>
            </a:r>
            <a:r>
              <a:rPr lang="en-US" sz="4100" dirty="0">
                <a:solidFill>
                  <a:srgbClr val="422C06"/>
                </a:solidFill>
                <a:latin typeface="Roboto Condensed"/>
              </a:rPr>
              <a:t> </a:t>
            </a:r>
            <a:r>
              <a:rPr lang="en-US" sz="4100" dirty="0" err="1">
                <a:solidFill>
                  <a:srgbClr val="422C06"/>
                </a:solidFill>
                <a:latin typeface="Roboto Condensed"/>
              </a:rPr>
              <a:t>có</a:t>
            </a:r>
            <a:r>
              <a:rPr lang="en-US" sz="4100" dirty="0">
                <a:solidFill>
                  <a:srgbClr val="422C06"/>
                </a:solidFill>
                <a:latin typeface="Roboto Condensed"/>
              </a:rPr>
              <a:t> </a:t>
            </a:r>
            <a:r>
              <a:rPr lang="en-US" sz="4100" dirty="0" err="1">
                <a:solidFill>
                  <a:srgbClr val="422C06"/>
                </a:solidFill>
                <a:latin typeface="Roboto Condensed"/>
              </a:rPr>
              <a:t>trải</a:t>
            </a:r>
            <a:r>
              <a:rPr lang="en-US" sz="4100" dirty="0">
                <a:solidFill>
                  <a:srgbClr val="422C06"/>
                </a:solidFill>
                <a:latin typeface="Roboto Condensed"/>
              </a:rPr>
              <a:t> qua bao </a:t>
            </a:r>
            <a:r>
              <a:rPr lang="en-US" sz="4100" dirty="0" err="1">
                <a:solidFill>
                  <a:srgbClr val="422C06"/>
                </a:solidFill>
                <a:latin typeface="Roboto Condensed"/>
              </a:rPr>
              <a:t>oan</a:t>
            </a:r>
            <a:r>
              <a:rPr lang="en-US" sz="4100" dirty="0">
                <a:solidFill>
                  <a:srgbClr val="422C06"/>
                </a:solidFill>
                <a:latin typeface="Roboto Condensed"/>
              </a:rPr>
              <a:t> </a:t>
            </a:r>
            <a:r>
              <a:rPr lang="en-US" sz="4100" dirty="0" err="1">
                <a:solidFill>
                  <a:srgbClr val="422C06"/>
                </a:solidFill>
                <a:latin typeface="Roboto Condensed"/>
              </a:rPr>
              <a:t>khuất</a:t>
            </a:r>
            <a:r>
              <a:rPr lang="en-US" sz="4100" dirty="0">
                <a:solidFill>
                  <a:srgbClr val="422C06"/>
                </a:solidFill>
                <a:latin typeface="Roboto Condensed"/>
              </a:rPr>
              <a:t>, </a:t>
            </a:r>
            <a:r>
              <a:rPr lang="en-US" sz="4100" dirty="0" err="1">
                <a:solidFill>
                  <a:srgbClr val="422C06"/>
                </a:solidFill>
                <a:latin typeface="Roboto Condensed"/>
              </a:rPr>
              <a:t>dập</a:t>
            </a:r>
            <a:r>
              <a:rPr lang="en-US" sz="4100" dirty="0">
                <a:solidFill>
                  <a:srgbClr val="422C06"/>
                </a:solidFill>
                <a:latin typeface="Roboto Condensed"/>
              </a:rPr>
              <a:t> </a:t>
            </a:r>
            <a:r>
              <a:rPr lang="en-US" sz="4100" dirty="0" err="1">
                <a:solidFill>
                  <a:srgbClr val="422C06"/>
                </a:solidFill>
                <a:latin typeface="Roboto Condensed"/>
              </a:rPr>
              <a:t>vùi</a:t>
            </a:r>
            <a:r>
              <a:rPr lang="en-US" sz="4100" dirty="0">
                <a:solidFill>
                  <a:srgbClr val="422C06"/>
                </a:solidFill>
                <a:latin typeface="Roboto Condensed"/>
              </a:rPr>
              <a:t> </a:t>
            </a:r>
            <a:r>
              <a:rPr lang="en-US" sz="4100" dirty="0" err="1">
                <a:solidFill>
                  <a:srgbClr val="422C06"/>
                </a:solidFill>
                <a:latin typeface="Roboto Condensed"/>
              </a:rPr>
              <a:t>cuối</a:t>
            </a:r>
            <a:r>
              <a:rPr lang="en-US" sz="4100" dirty="0">
                <a:solidFill>
                  <a:srgbClr val="422C06"/>
                </a:solidFill>
                <a:latin typeface="Roboto Condensed"/>
              </a:rPr>
              <a:t> </a:t>
            </a:r>
            <a:r>
              <a:rPr lang="en-US" sz="4100" dirty="0" err="1">
                <a:solidFill>
                  <a:srgbClr val="422C06"/>
                </a:solidFill>
                <a:latin typeface="Roboto Condensed"/>
              </a:rPr>
              <a:t>cùng</a:t>
            </a:r>
            <a:r>
              <a:rPr lang="en-US" sz="4100" dirty="0">
                <a:solidFill>
                  <a:srgbClr val="422C06"/>
                </a:solidFill>
                <a:latin typeface="Roboto Condensed"/>
              </a:rPr>
              <a:t> </a:t>
            </a:r>
            <a:r>
              <a:rPr lang="en-US" sz="4100" dirty="0" err="1">
                <a:solidFill>
                  <a:srgbClr val="422C06"/>
                </a:solidFill>
                <a:latin typeface="Roboto Condensed"/>
              </a:rPr>
              <a:t>sẽ</a:t>
            </a:r>
            <a:r>
              <a:rPr lang="en-US" sz="4100" dirty="0">
                <a:solidFill>
                  <a:srgbClr val="422C06"/>
                </a:solidFill>
                <a:latin typeface="Roboto Condensed"/>
              </a:rPr>
              <a:t> </a:t>
            </a:r>
            <a:r>
              <a:rPr lang="en-US" sz="4100" dirty="0" err="1">
                <a:solidFill>
                  <a:srgbClr val="422C06"/>
                </a:solidFill>
                <a:latin typeface="Roboto Condensed"/>
              </a:rPr>
              <a:t>được</a:t>
            </a:r>
            <a:r>
              <a:rPr lang="en-US" sz="4100" dirty="0">
                <a:solidFill>
                  <a:srgbClr val="422C06"/>
                </a:solidFill>
                <a:latin typeface="Roboto Condensed"/>
              </a:rPr>
              <a:t> </a:t>
            </a:r>
            <a:r>
              <a:rPr lang="en-US" sz="4100" dirty="0" err="1">
                <a:solidFill>
                  <a:srgbClr val="422C06"/>
                </a:solidFill>
                <a:latin typeface="Roboto Condensed"/>
              </a:rPr>
              <a:t>minh</a:t>
            </a:r>
            <a:r>
              <a:rPr lang="en-US" sz="4100" dirty="0">
                <a:solidFill>
                  <a:srgbClr val="422C06"/>
                </a:solidFill>
                <a:latin typeface="Roboto Condensed"/>
              </a:rPr>
              <a:t> </a:t>
            </a:r>
            <a:r>
              <a:rPr lang="en-US" sz="4100" dirty="0" err="1">
                <a:solidFill>
                  <a:srgbClr val="422C06"/>
                </a:solidFill>
                <a:latin typeface="Roboto Condensed"/>
              </a:rPr>
              <a:t>oan</a:t>
            </a:r>
            <a:r>
              <a:rPr lang="en-US" sz="4100" dirty="0">
                <a:solidFill>
                  <a:srgbClr val="422C06"/>
                </a:solidFill>
                <a:latin typeface="Roboto Condensed"/>
              </a:rPr>
              <a:t>. </a:t>
            </a:r>
          </a:p>
        </p:txBody>
      </p:sp>
      <p:grpSp>
        <p:nvGrpSpPr>
          <p:cNvPr id="22" name="Group 22"/>
          <p:cNvGrpSpPr/>
          <p:nvPr/>
        </p:nvGrpSpPr>
        <p:grpSpPr>
          <a:xfrm>
            <a:off x="509764" y="8623455"/>
            <a:ext cx="12958014" cy="2943860"/>
            <a:chOff x="0" y="0"/>
            <a:chExt cx="3568890" cy="810796"/>
          </a:xfrm>
        </p:grpSpPr>
        <p:sp>
          <p:nvSpPr>
            <p:cNvPr id="23" name="Freeform 23"/>
            <p:cNvSpPr/>
            <p:nvPr/>
          </p:nvSpPr>
          <p:spPr>
            <a:xfrm>
              <a:off x="0" y="0"/>
              <a:ext cx="3568890" cy="810796"/>
            </a:xfrm>
            <a:custGeom>
              <a:avLst/>
              <a:gdLst/>
              <a:ahLst/>
              <a:cxnLst/>
              <a:rect l="l" t="t" r="r" b="b"/>
              <a:pathLst>
                <a:path w="3568890" h="810796">
                  <a:moveTo>
                    <a:pt x="30471" y="0"/>
                  </a:moveTo>
                  <a:lnTo>
                    <a:pt x="3538419" y="0"/>
                  </a:lnTo>
                  <a:cubicBezTo>
                    <a:pt x="3546500" y="0"/>
                    <a:pt x="3554250" y="3210"/>
                    <a:pt x="3559965" y="8925"/>
                  </a:cubicBezTo>
                  <a:cubicBezTo>
                    <a:pt x="3565679" y="14639"/>
                    <a:pt x="3568890" y="22389"/>
                    <a:pt x="3568890" y="30471"/>
                  </a:cubicBezTo>
                  <a:lnTo>
                    <a:pt x="3568890" y="780326"/>
                  </a:lnTo>
                  <a:cubicBezTo>
                    <a:pt x="3568890" y="788407"/>
                    <a:pt x="3565679" y="796157"/>
                    <a:pt x="3559965" y="801872"/>
                  </a:cubicBezTo>
                  <a:cubicBezTo>
                    <a:pt x="3554250" y="807586"/>
                    <a:pt x="3546500" y="810796"/>
                    <a:pt x="3538419" y="810796"/>
                  </a:cubicBezTo>
                  <a:lnTo>
                    <a:pt x="30471" y="810796"/>
                  </a:lnTo>
                  <a:cubicBezTo>
                    <a:pt x="22389" y="810796"/>
                    <a:pt x="14639" y="807586"/>
                    <a:pt x="8925" y="801872"/>
                  </a:cubicBezTo>
                  <a:cubicBezTo>
                    <a:pt x="3210" y="796157"/>
                    <a:pt x="0" y="788407"/>
                    <a:pt x="0" y="780326"/>
                  </a:cubicBezTo>
                  <a:lnTo>
                    <a:pt x="0" y="30471"/>
                  </a:lnTo>
                  <a:cubicBezTo>
                    <a:pt x="0" y="22389"/>
                    <a:pt x="3210" y="14639"/>
                    <a:pt x="8925" y="8925"/>
                  </a:cubicBezTo>
                  <a:cubicBezTo>
                    <a:pt x="14639" y="3210"/>
                    <a:pt x="22389" y="0"/>
                    <a:pt x="30471" y="0"/>
                  </a:cubicBezTo>
                  <a:close/>
                </a:path>
              </a:pathLst>
            </a:custGeom>
            <a:solidFill>
              <a:srgbClr val="FFFDF5"/>
            </a:solidFill>
          </p:spPr>
          <p:txBody>
            <a:bodyPr/>
            <a:lstStyle/>
            <a:p>
              <a:endParaRPr lang="en-US"/>
            </a:p>
          </p:txBody>
        </p:sp>
        <p:sp>
          <p:nvSpPr>
            <p:cNvPr id="24" name="TextBox 24"/>
            <p:cNvSpPr txBox="1"/>
            <p:nvPr/>
          </p:nvSpPr>
          <p:spPr>
            <a:xfrm>
              <a:off x="0" y="0"/>
              <a:ext cx="3568890" cy="810796"/>
            </a:xfrm>
            <a:prstGeom prst="rect">
              <a:avLst/>
            </a:prstGeom>
          </p:spPr>
          <p:txBody>
            <a:bodyPr lIns="50800" tIns="50800" rIns="50800" bIns="50800" rtlCol="0" anchor="ctr"/>
            <a:lstStyle/>
            <a:p>
              <a:pPr algn="ctr">
                <a:lnSpc>
                  <a:spcPts val="2310"/>
                </a:lnSpc>
              </a:pPr>
              <a:endParaRPr/>
            </a:p>
          </p:txBody>
        </p:sp>
      </p:grpSp>
      <p:sp>
        <p:nvSpPr>
          <p:cNvPr id="25" name="TextBox 25"/>
          <p:cNvSpPr txBox="1"/>
          <p:nvPr/>
        </p:nvSpPr>
        <p:spPr>
          <a:xfrm>
            <a:off x="307661" y="8699655"/>
            <a:ext cx="12898922" cy="1419860"/>
          </a:xfrm>
          <a:prstGeom prst="rect">
            <a:avLst/>
          </a:prstGeom>
        </p:spPr>
        <p:txBody>
          <a:bodyPr lIns="0" tIns="0" rIns="0" bIns="0" rtlCol="0" anchor="t">
            <a:spAutoFit/>
          </a:bodyPr>
          <a:lstStyle/>
          <a:p>
            <a:pPr marL="885192" lvl="1" indent="-442596" algn="just">
              <a:lnSpc>
                <a:spcPts val="5740"/>
              </a:lnSpc>
              <a:buFont typeface="Arial"/>
              <a:buChar char="•"/>
            </a:pPr>
            <a:r>
              <a:rPr lang="en-US" sz="4100">
                <a:solidFill>
                  <a:srgbClr val="422C06"/>
                </a:solidFill>
                <a:latin typeface="Roboto Condensed"/>
              </a:rPr>
              <a:t>Tô đậm bi kịch của con người: hạnh phúc mong manh như một cái bóng, hạnh phúc chỉ là một ảo ảnh</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barn(inVertical)">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21" grpId="0"/>
      <p:bldP spid="25"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2869737" y="-353615"/>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254472" y="-760594"/>
            <a:ext cx="17904223" cy="11190139"/>
          </a:xfrm>
          <a:custGeom>
            <a:avLst/>
            <a:gdLst/>
            <a:ahLst/>
            <a:cxnLst/>
            <a:rect l="l" t="t" r="r" b="b"/>
            <a:pathLst>
              <a:path w="17904223" h="11190139">
                <a:moveTo>
                  <a:pt x="0" y="0"/>
                </a:moveTo>
                <a:lnTo>
                  <a:pt x="17904223" y="0"/>
                </a:lnTo>
                <a:lnTo>
                  <a:pt x="17904223" y="11190139"/>
                </a:lnTo>
                <a:lnTo>
                  <a:pt x="0" y="11190139"/>
                </a:lnTo>
                <a:lnTo>
                  <a:pt x="0" y="0"/>
                </a:lnTo>
                <a:close/>
              </a:path>
            </a:pathLst>
          </a:custGeom>
          <a:blipFill>
            <a:blip r:embed="rId5">
              <a:alphaModFix amt="21999"/>
            </a:blip>
            <a:stretch>
              <a:fillRect/>
            </a:stretch>
          </a:blipFill>
        </p:spPr>
        <p:txBody>
          <a:bodyPr/>
          <a:lstStyle/>
          <a:p>
            <a:endParaRPr lang="en-US"/>
          </a:p>
        </p:txBody>
      </p:sp>
      <p:grpSp>
        <p:nvGrpSpPr>
          <p:cNvPr id="5" name="Group 5"/>
          <p:cNvGrpSpPr/>
          <p:nvPr/>
        </p:nvGrpSpPr>
        <p:grpSpPr>
          <a:xfrm>
            <a:off x="787863" y="4163531"/>
            <a:ext cx="10843066" cy="2703154"/>
            <a:chOff x="0" y="0"/>
            <a:chExt cx="2986391" cy="744501"/>
          </a:xfrm>
        </p:grpSpPr>
        <p:sp>
          <p:nvSpPr>
            <p:cNvPr id="6" name="Freeform 6"/>
            <p:cNvSpPr/>
            <p:nvPr/>
          </p:nvSpPr>
          <p:spPr>
            <a:xfrm>
              <a:off x="0" y="0"/>
              <a:ext cx="2986392" cy="744501"/>
            </a:xfrm>
            <a:custGeom>
              <a:avLst/>
              <a:gdLst/>
              <a:ahLst/>
              <a:cxnLst/>
              <a:rect l="l" t="t" r="r" b="b"/>
              <a:pathLst>
                <a:path w="2986392" h="744501">
                  <a:moveTo>
                    <a:pt x="36414" y="0"/>
                  </a:moveTo>
                  <a:lnTo>
                    <a:pt x="2949978" y="0"/>
                  </a:lnTo>
                  <a:cubicBezTo>
                    <a:pt x="2959635" y="0"/>
                    <a:pt x="2968897" y="3836"/>
                    <a:pt x="2975726" y="10665"/>
                  </a:cubicBezTo>
                  <a:cubicBezTo>
                    <a:pt x="2982555" y="17494"/>
                    <a:pt x="2986392" y="26756"/>
                    <a:pt x="2986392" y="36414"/>
                  </a:cubicBezTo>
                  <a:lnTo>
                    <a:pt x="2986392" y="708087"/>
                  </a:lnTo>
                  <a:cubicBezTo>
                    <a:pt x="2986392" y="717745"/>
                    <a:pt x="2982555" y="727007"/>
                    <a:pt x="2975726" y="733836"/>
                  </a:cubicBezTo>
                  <a:cubicBezTo>
                    <a:pt x="2968897" y="740665"/>
                    <a:pt x="2959635" y="744501"/>
                    <a:pt x="2949978" y="744501"/>
                  </a:cubicBezTo>
                  <a:lnTo>
                    <a:pt x="36414" y="744501"/>
                  </a:lnTo>
                  <a:cubicBezTo>
                    <a:pt x="26756" y="744501"/>
                    <a:pt x="17494" y="740665"/>
                    <a:pt x="10665" y="733836"/>
                  </a:cubicBezTo>
                  <a:cubicBezTo>
                    <a:pt x="3836" y="727007"/>
                    <a:pt x="0" y="717745"/>
                    <a:pt x="0" y="708087"/>
                  </a:cubicBezTo>
                  <a:lnTo>
                    <a:pt x="0" y="36414"/>
                  </a:lnTo>
                  <a:cubicBezTo>
                    <a:pt x="0" y="26756"/>
                    <a:pt x="3836" y="17494"/>
                    <a:pt x="10665" y="10665"/>
                  </a:cubicBezTo>
                  <a:cubicBezTo>
                    <a:pt x="17494" y="3836"/>
                    <a:pt x="26756" y="0"/>
                    <a:pt x="36414" y="0"/>
                  </a:cubicBezTo>
                  <a:close/>
                </a:path>
              </a:pathLst>
            </a:custGeom>
            <a:solidFill>
              <a:srgbClr val="FFFDF5"/>
            </a:solidFill>
          </p:spPr>
          <p:txBody>
            <a:bodyPr/>
            <a:lstStyle/>
            <a:p>
              <a:endParaRPr lang="en-US"/>
            </a:p>
          </p:txBody>
        </p:sp>
        <p:sp>
          <p:nvSpPr>
            <p:cNvPr id="7" name="TextBox 7"/>
            <p:cNvSpPr txBox="1"/>
            <p:nvPr/>
          </p:nvSpPr>
          <p:spPr>
            <a:xfrm>
              <a:off x="0" y="0"/>
              <a:ext cx="2986391" cy="744501"/>
            </a:xfrm>
            <a:prstGeom prst="rect">
              <a:avLst/>
            </a:prstGeom>
          </p:spPr>
          <p:txBody>
            <a:bodyPr lIns="50800" tIns="50800" rIns="50800" bIns="50800" rtlCol="0" anchor="ctr"/>
            <a:lstStyle/>
            <a:p>
              <a:pPr algn="ctr">
                <a:lnSpc>
                  <a:spcPts val="2310"/>
                </a:lnSpc>
              </a:pPr>
              <a:endParaRPr/>
            </a:p>
          </p:txBody>
        </p:sp>
      </p:grpSp>
      <p:sp>
        <p:nvSpPr>
          <p:cNvPr id="8" name="Freeform 8"/>
          <p:cNvSpPr/>
          <p:nvPr/>
        </p:nvSpPr>
        <p:spPr>
          <a:xfrm rot="158001">
            <a:off x="10902149" y="-268717"/>
            <a:ext cx="11861990" cy="11861990"/>
          </a:xfrm>
          <a:custGeom>
            <a:avLst/>
            <a:gdLst/>
            <a:ahLst/>
            <a:cxnLst/>
            <a:rect l="l" t="t" r="r" b="b"/>
            <a:pathLst>
              <a:path w="11861990" h="11861990">
                <a:moveTo>
                  <a:pt x="0" y="0"/>
                </a:moveTo>
                <a:lnTo>
                  <a:pt x="11861990" y="0"/>
                </a:lnTo>
                <a:lnTo>
                  <a:pt x="11861990" y="11861991"/>
                </a:lnTo>
                <a:lnTo>
                  <a:pt x="0" y="11861991"/>
                </a:lnTo>
                <a:lnTo>
                  <a:pt x="0" y="0"/>
                </a:lnTo>
                <a:close/>
              </a:path>
            </a:pathLst>
          </a:custGeom>
          <a:blipFill>
            <a:blip r:embed="rId6"/>
            <a:stretch>
              <a:fillRect/>
            </a:stretch>
          </a:blipFill>
        </p:spPr>
        <p:txBody>
          <a:bodyPr/>
          <a:lstStyle/>
          <a:p>
            <a:endParaRPr lang="en-US"/>
          </a:p>
        </p:txBody>
      </p:sp>
      <p:sp>
        <p:nvSpPr>
          <p:cNvPr id="9" name="Freeform 9"/>
          <p:cNvSpPr/>
          <p:nvPr/>
        </p:nvSpPr>
        <p:spPr>
          <a:xfrm>
            <a:off x="10635915" y="1731165"/>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7"/>
            <a:stretch>
              <a:fillRect/>
            </a:stretch>
          </a:blipFill>
        </p:spPr>
        <p:txBody>
          <a:bodyPr/>
          <a:lstStyle/>
          <a:p>
            <a:endParaRPr lang="en-US"/>
          </a:p>
        </p:txBody>
      </p:sp>
      <p:sp>
        <p:nvSpPr>
          <p:cNvPr id="10" name="Freeform 10"/>
          <p:cNvSpPr/>
          <p:nvPr/>
        </p:nvSpPr>
        <p:spPr>
          <a:xfrm>
            <a:off x="12735459" y="1731165"/>
            <a:ext cx="6130056" cy="4114800"/>
          </a:xfrm>
          <a:custGeom>
            <a:avLst/>
            <a:gdLst/>
            <a:ahLst/>
            <a:cxnLst/>
            <a:rect l="l" t="t" r="r" b="b"/>
            <a:pathLst>
              <a:path w="6130056" h="4114800">
                <a:moveTo>
                  <a:pt x="0" y="0"/>
                </a:moveTo>
                <a:lnTo>
                  <a:pt x="6130056" y="0"/>
                </a:lnTo>
                <a:lnTo>
                  <a:pt x="613005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a:off x="10972800" y="7783129"/>
            <a:ext cx="7315200" cy="3035808"/>
          </a:xfrm>
          <a:custGeom>
            <a:avLst/>
            <a:gdLst/>
            <a:ahLst/>
            <a:cxnLst/>
            <a:rect l="l" t="t" r="r" b="b"/>
            <a:pathLst>
              <a:path w="7315200" h="3035808">
                <a:moveTo>
                  <a:pt x="0" y="0"/>
                </a:moveTo>
                <a:lnTo>
                  <a:pt x="7315200" y="0"/>
                </a:lnTo>
                <a:lnTo>
                  <a:pt x="7315200" y="3035808"/>
                </a:lnTo>
                <a:lnTo>
                  <a:pt x="0" y="303580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TextBox 12"/>
          <p:cNvSpPr txBox="1"/>
          <p:nvPr/>
        </p:nvSpPr>
        <p:spPr>
          <a:xfrm>
            <a:off x="1028700" y="897822"/>
            <a:ext cx="13267128" cy="1101800"/>
          </a:xfrm>
          <a:prstGeom prst="rect">
            <a:avLst/>
          </a:prstGeom>
        </p:spPr>
        <p:txBody>
          <a:bodyPr lIns="0" tIns="0" rIns="0" bIns="0" rtlCol="0" anchor="t">
            <a:spAutoFit/>
          </a:bodyPr>
          <a:lstStyle/>
          <a:p>
            <a:pPr algn="just">
              <a:lnSpc>
                <a:spcPts val="8933"/>
              </a:lnSpc>
            </a:pPr>
            <a:r>
              <a:rPr lang="en-US" sz="6381">
                <a:solidFill>
                  <a:srgbClr val="DB652B"/>
                </a:solidFill>
                <a:latin typeface="Roboto Condensed Bold"/>
              </a:rPr>
              <a:t>LỜI BÌNH CUỐI TRUYỆN</a:t>
            </a:r>
          </a:p>
        </p:txBody>
      </p:sp>
      <p:sp>
        <p:nvSpPr>
          <p:cNvPr id="13" name="Freeform 13"/>
          <p:cNvSpPr/>
          <p:nvPr/>
        </p:nvSpPr>
        <p:spPr>
          <a:xfrm>
            <a:off x="787863" y="3407932"/>
            <a:ext cx="2057400" cy="4114800"/>
          </a:xfrm>
          <a:custGeom>
            <a:avLst/>
            <a:gdLst/>
            <a:ahLst/>
            <a:cxnLst/>
            <a:rect l="l" t="t" r="r" b="b"/>
            <a:pathLst>
              <a:path w="2057400" h="4114800">
                <a:moveTo>
                  <a:pt x="0" y="0"/>
                </a:moveTo>
                <a:lnTo>
                  <a:pt x="2057400" y="0"/>
                </a:lnTo>
                <a:lnTo>
                  <a:pt x="2057400"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4" name="TextBox 14"/>
          <p:cNvSpPr txBox="1"/>
          <p:nvPr/>
        </p:nvSpPr>
        <p:spPr>
          <a:xfrm>
            <a:off x="3119290" y="4326777"/>
            <a:ext cx="7655854" cy="1713865"/>
          </a:xfrm>
          <a:prstGeom prst="rect">
            <a:avLst/>
          </a:prstGeom>
        </p:spPr>
        <p:txBody>
          <a:bodyPr lIns="0" tIns="0" rIns="0" bIns="0" rtlCol="0" anchor="t">
            <a:spAutoFit/>
          </a:bodyPr>
          <a:lstStyle/>
          <a:p>
            <a:pPr algn="just">
              <a:lnSpc>
                <a:spcPts val="6859"/>
              </a:lnSpc>
            </a:pPr>
            <a:r>
              <a:rPr lang="en-US" sz="4899">
                <a:solidFill>
                  <a:srgbClr val="422C06"/>
                </a:solidFill>
                <a:latin typeface="Roboto Condensed"/>
              </a:rPr>
              <a:t>Lời bình cuối truyện thể hiện thái độ nào của tác giả? </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TotalTime>
  <Words>7294</Words>
  <Application>Microsoft Macintosh PowerPoint</Application>
  <PresentationFormat>Custom</PresentationFormat>
  <Paragraphs>545</Paragraphs>
  <Slides>121</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121</vt:i4>
      </vt:variant>
    </vt:vector>
  </HeadingPairs>
  <TitlesOfParts>
    <vt:vector size="134" baseType="lpstr">
      <vt:lpstr>#9Slide07 SVNUT Triumph Press</vt:lpstr>
      <vt:lpstr>Fraunces Bold</vt:lpstr>
      <vt:lpstr>Roboto Condensed</vt:lpstr>
      <vt:lpstr>Roboto Condensed Bold Italics</vt:lpstr>
      <vt:lpstr>Fraunces</vt:lpstr>
      <vt:lpstr>#9Slide05 VL Fadilla</vt:lpstr>
      <vt:lpstr>Roboto Condensed Italics</vt:lpstr>
      <vt:lpstr>Calibri</vt:lpstr>
      <vt:lpstr>Roboto Condensed Bold</vt:lpstr>
      <vt:lpstr>#9Slide05 Dear Saturday</vt:lpstr>
      <vt:lpstr>#9Slide05 Braxton Regular</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9KN_B1_Chuyen nguoi con gai NX</dc:title>
  <cp:lastModifiedBy>Vy Lê</cp:lastModifiedBy>
  <cp:revision>4</cp:revision>
  <dcterms:created xsi:type="dcterms:W3CDTF">2006-08-16T00:00:00Z</dcterms:created>
  <dcterms:modified xsi:type="dcterms:W3CDTF">2025-05-11T03:16:51Z</dcterms:modified>
  <dc:identifier>DAGIpki355o</dc:identifier>
</cp:coreProperties>
</file>