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78" r:id="rId11"/>
    <p:sldId id="279" r:id="rId12"/>
    <p:sldId id="270" r:id="rId13"/>
    <p:sldId id="280" r:id="rId14"/>
    <p:sldId id="281" r:id="rId15"/>
    <p:sldId id="282" r:id="rId16"/>
    <p:sldId id="283" r:id="rId17"/>
    <p:sldId id="284" r:id="rId18"/>
    <p:sldId id="274" r:id="rId19"/>
    <p:sldId id="275" r:id="rId20"/>
    <p:sldId id="285" r:id="rId21"/>
    <p:sldId id="276" r:id="rId22"/>
    <p:sldId id="277" r:id="rId23"/>
  </p:sldIdLst>
  <p:sldSz cx="18288000" cy="10287000"/>
  <p:notesSz cx="6858000" cy="9144000"/>
  <p:embeddedFontLst>
    <p:embeddedFont>
      <p:font typeface="#9Slide05 Aphrodite Pro" panose="02000000000000000000" pitchFamily="2" charset="0"/>
      <p:regular r:id="rId25"/>
    </p:embeddedFont>
    <p:embeddedFont>
      <p:font typeface="Arimo" panose="020B0604020202020204" charset="0"/>
      <p:regular r:id="rId26"/>
    </p:embeddedFont>
    <p:embeddedFont>
      <p:font typeface="Arimo Bold" panose="020B0604020202020204" charset="0"/>
      <p:regular r:id="rId27"/>
    </p:embeddedFont>
    <p:embeddedFont>
      <p:font typeface="Fraunces Bold" panose="020B0604020202020204" charset="0"/>
      <p:regular r:id="rId28"/>
    </p:embeddedFont>
    <p:embeddedFont>
      <p:font typeface="Roboto Bold" panose="02000000000000000000" charset="0"/>
      <p:regular r:id="rId29"/>
    </p:embeddedFont>
    <p:embeddedFont>
      <p:font typeface="Roboto Condensed" panose="02000000000000000000" pitchFamily="2" charset="0"/>
      <p:regular r:id="rId30"/>
      <p:bold r:id="rId31"/>
      <p:italic r:id="rId32"/>
      <p:boldItalic r:id="rId33"/>
    </p:embeddedFont>
    <p:embeddedFont>
      <p:font typeface="Roboto Condensed Bold" panose="02000000000000000000" charset="0"/>
      <p:regular r:id="rId34"/>
    </p:embeddedFont>
    <p:embeddedFont>
      <p:font typeface="Roboto Condensed Italics"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CDCA"/>
    <a:srgbClr val="765E56"/>
    <a:srgbClr val="CC99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1BE1D-90E5-4A2B-AA9F-832A10F197E9}" type="datetimeFigureOut">
              <a:rPr lang="en-US" smtClean="0"/>
              <a:t>6/22/2024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ACB54-E91B-4618-B7A0-3965B36F3EE1}" type="slidenum">
              <a:rPr lang="en-US" smtClean="0"/>
              <a:t>‹#›</a:t>
            </a:fld>
            <a:endParaRPr lang="en-US"/>
          </a:p>
        </p:txBody>
      </p:sp>
    </p:spTree>
    <p:extLst>
      <p:ext uri="{BB962C8B-B14F-4D97-AF65-F5344CB8AC3E}">
        <p14:creationId xmlns:p14="http://schemas.microsoft.com/office/powerpoint/2010/main" val="1513384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https://www.youtube.com/watch?v=ZbVaLDj1T4g</a:t>
            </a:r>
            <a:endParaRPr lang="en-US" dirty="0"/>
          </a:p>
        </p:txBody>
      </p:sp>
      <p:sp>
        <p:nvSpPr>
          <p:cNvPr id="4" name="Chỗ dành sẵn cho Số hiệu Bản chiếu 3"/>
          <p:cNvSpPr>
            <a:spLocks noGrp="1"/>
          </p:cNvSpPr>
          <p:nvPr>
            <p:ph type="sldNum" sz="quarter" idx="5"/>
          </p:nvPr>
        </p:nvSpPr>
        <p:spPr/>
        <p:txBody>
          <a:bodyPr/>
          <a:lstStyle/>
          <a:p>
            <a:fld id="{6D1ACB54-E91B-4618-B7A0-3965B36F3EE1}" type="slidenum">
              <a:rPr lang="en-US" smtClean="0"/>
              <a:t>20</a:t>
            </a:fld>
            <a:endParaRPr lang="en-US"/>
          </a:p>
        </p:txBody>
      </p:sp>
    </p:spTree>
    <p:extLst>
      <p:ext uri="{BB962C8B-B14F-4D97-AF65-F5344CB8AC3E}">
        <p14:creationId xmlns:p14="http://schemas.microsoft.com/office/powerpoint/2010/main" val="1094646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https://www.youtube.com/embed/ZbVaLDj1T4g?feature=oembed" TargetMode="Externa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US"/>
          </a:p>
        </p:txBody>
      </p:sp>
      <p:grpSp>
        <p:nvGrpSpPr>
          <p:cNvPr id="4" name="Group 4"/>
          <p:cNvGrpSpPr/>
          <p:nvPr/>
        </p:nvGrpSpPr>
        <p:grpSpPr>
          <a:xfrm rot="-5400000">
            <a:off x="8973882" y="33865"/>
            <a:ext cx="1353483" cy="6695441"/>
            <a:chOff x="0" y="0"/>
            <a:chExt cx="1804644" cy="8927254"/>
          </a:xfrm>
        </p:grpSpPr>
        <p:sp>
          <p:nvSpPr>
            <p:cNvPr id="5" name="Freeform 5"/>
            <p:cNvSpPr/>
            <p:nvPr/>
          </p:nvSpPr>
          <p:spPr>
            <a:xfrm>
              <a:off x="0" y="0"/>
              <a:ext cx="1804670" cy="8927211"/>
            </a:xfrm>
            <a:custGeom>
              <a:avLst/>
              <a:gdLst/>
              <a:ahLst/>
              <a:cxnLst/>
              <a:rect l="l" t="t" r="r" b="b"/>
              <a:pathLst>
                <a:path w="1804670" h="8927211">
                  <a:moveTo>
                    <a:pt x="0" y="0"/>
                  </a:moveTo>
                  <a:lnTo>
                    <a:pt x="1804670" y="0"/>
                  </a:lnTo>
                  <a:lnTo>
                    <a:pt x="1804670" y="8927211"/>
                  </a:lnTo>
                  <a:lnTo>
                    <a:pt x="0" y="8927211"/>
                  </a:lnTo>
                  <a:close/>
                </a:path>
              </a:pathLst>
            </a:custGeom>
            <a:solidFill>
              <a:srgbClr val="785D51"/>
            </a:solidFill>
          </p:spPr>
          <p:txBody>
            <a:bodyPr/>
            <a:lstStyle/>
            <a:p>
              <a:endParaRPr lang="en-US"/>
            </a:p>
          </p:txBody>
        </p:sp>
      </p:grpSp>
      <p:grpSp>
        <p:nvGrpSpPr>
          <p:cNvPr id="6" name="Group 6"/>
          <p:cNvGrpSpPr/>
          <p:nvPr/>
        </p:nvGrpSpPr>
        <p:grpSpPr>
          <a:xfrm rot="-5400000">
            <a:off x="4749586" y="2198011"/>
            <a:ext cx="2355662" cy="2355662"/>
            <a:chOff x="0" y="0"/>
            <a:chExt cx="3140882" cy="3140882"/>
          </a:xfrm>
        </p:grpSpPr>
        <p:sp>
          <p:nvSpPr>
            <p:cNvPr id="7" name="Freeform 7"/>
            <p:cNvSpPr/>
            <p:nvPr/>
          </p:nvSpPr>
          <p:spPr>
            <a:xfrm>
              <a:off x="0" y="0"/>
              <a:ext cx="3140837" cy="3140837"/>
            </a:xfrm>
            <a:custGeom>
              <a:avLst/>
              <a:gdLst/>
              <a:ahLst/>
              <a:cxnLst/>
              <a:rect l="l" t="t" r="r" b="b"/>
              <a:pathLst>
                <a:path w="3140837" h="3140837">
                  <a:moveTo>
                    <a:pt x="0" y="646938"/>
                  </a:moveTo>
                  <a:cubicBezTo>
                    <a:pt x="357251" y="646938"/>
                    <a:pt x="646938" y="357251"/>
                    <a:pt x="646938" y="0"/>
                  </a:cubicBezTo>
                  <a:lnTo>
                    <a:pt x="2493899" y="0"/>
                  </a:lnTo>
                  <a:cubicBezTo>
                    <a:pt x="2493899" y="357251"/>
                    <a:pt x="2783586" y="646938"/>
                    <a:pt x="3140837" y="646938"/>
                  </a:cubicBezTo>
                  <a:lnTo>
                    <a:pt x="3140837" y="2493899"/>
                  </a:lnTo>
                  <a:cubicBezTo>
                    <a:pt x="2783586" y="2493899"/>
                    <a:pt x="2493899" y="2783586"/>
                    <a:pt x="2493899" y="3140837"/>
                  </a:cubicBezTo>
                  <a:lnTo>
                    <a:pt x="646938" y="3140837"/>
                  </a:lnTo>
                  <a:cubicBezTo>
                    <a:pt x="646938" y="2783586"/>
                    <a:pt x="357251" y="2493899"/>
                    <a:pt x="0" y="2493899"/>
                  </a:cubicBezTo>
                  <a:close/>
                </a:path>
              </a:pathLst>
            </a:custGeom>
            <a:solidFill>
              <a:srgbClr val="785D51"/>
            </a:solidFill>
          </p:spPr>
          <p:txBody>
            <a:bodyPr/>
            <a:lstStyle/>
            <a:p>
              <a:endParaRPr lang="en-US"/>
            </a:p>
          </p:txBody>
        </p:sp>
      </p:grpSp>
      <p:sp>
        <p:nvSpPr>
          <p:cNvPr id="8" name="Freeform 8"/>
          <p:cNvSpPr/>
          <p:nvPr/>
        </p:nvSpPr>
        <p:spPr>
          <a:xfrm flipH="1">
            <a:off x="4981201" y="2704842"/>
            <a:ext cx="1930326" cy="1617212"/>
          </a:xfrm>
          <a:custGeom>
            <a:avLst/>
            <a:gdLst/>
            <a:ahLst/>
            <a:cxnLst/>
            <a:rect l="l" t="t" r="r" b="b"/>
            <a:pathLst>
              <a:path w="1930326" h="1617212">
                <a:moveTo>
                  <a:pt x="1930327" y="0"/>
                </a:moveTo>
                <a:lnTo>
                  <a:pt x="0" y="0"/>
                </a:lnTo>
                <a:lnTo>
                  <a:pt x="0" y="1617213"/>
                </a:lnTo>
                <a:lnTo>
                  <a:pt x="1930327" y="1617213"/>
                </a:lnTo>
                <a:lnTo>
                  <a:pt x="1930327" y="0"/>
                </a:lnTo>
                <a:close/>
              </a:path>
            </a:pathLst>
          </a:custGeom>
          <a:blipFill>
            <a:blip r:embed="rId6"/>
            <a:stretch>
              <a:fillRect t="-515120" r="-288644" b="-80386"/>
            </a:stretch>
          </a:blipFill>
        </p:spPr>
        <p:txBody>
          <a:bodyPr/>
          <a:lstStyle/>
          <a:p>
            <a:endParaRPr lang="en-US"/>
          </a:p>
        </p:txBody>
      </p:sp>
      <p:grpSp>
        <p:nvGrpSpPr>
          <p:cNvPr id="9" name="Group 9"/>
          <p:cNvGrpSpPr/>
          <p:nvPr/>
        </p:nvGrpSpPr>
        <p:grpSpPr>
          <a:xfrm rot="-5400000">
            <a:off x="4925026" y="2373451"/>
            <a:ext cx="2004780" cy="2004780"/>
            <a:chOff x="0" y="0"/>
            <a:chExt cx="2673040" cy="2673040"/>
          </a:xfrm>
        </p:grpSpPr>
        <p:sp>
          <p:nvSpPr>
            <p:cNvPr id="10" name="Freeform 10"/>
            <p:cNvSpPr/>
            <p:nvPr/>
          </p:nvSpPr>
          <p:spPr>
            <a:xfrm>
              <a:off x="0" y="0"/>
              <a:ext cx="2662428" cy="2662428"/>
            </a:xfrm>
            <a:custGeom>
              <a:avLst/>
              <a:gdLst/>
              <a:ahLst/>
              <a:cxnLst/>
              <a:rect l="l" t="t" r="r" b="b"/>
              <a:pathLst>
                <a:path w="2662428" h="2662428">
                  <a:moveTo>
                    <a:pt x="19050" y="540512"/>
                  </a:moveTo>
                  <a:lnTo>
                    <a:pt x="19050" y="559562"/>
                  </a:lnTo>
                  <a:lnTo>
                    <a:pt x="19050" y="540512"/>
                  </a:lnTo>
                  <a:cubicBezTo>
                    <a:pt x="307086" y="540512"/>
                    <a:pt x="540512" y="307086"/>
                    <a:pt x="540512" y="19050"/>
                  </a:cubicBezTo>
                  <a:cubicBezTo>
                    <a:pt x="540512" y="8509"/>
                    <a:pt x="549021" y="0"/>
                    <a:pt x="559562" y="0"/>
                  </a:cubicBezTo>
                  <a:lnTo>
                    <a:pt x="2102866" y="0"/>
                  </a:lnTo>
                  <a:lnTo>
                    <a:pt x="2102866" y="19050"/>
                  </a:lnTo>
                  <a:lnTo>
                    <a:pt x="2083816" y="19050"/>
                  </a:lnTo>
                  <a:lnTo>
                    <a:pt x="2102866" y="19050"/>
                  </a:lnTo>
                  <a:lnTo>
                    <a:pt x="2121916" y="19050"/>
                  </a:lnTo>
                  <a:cubicBezTo>
                    <a:pt x="2121916" y="307086"/>
                    <a:pt x="2355342" y="540512"/>
                    <a:pt x="2643378" y="540512"/>
                  </a:cubicBezTo>
                  <a:cubicBezTo>
                    <a:pt x="2653919" y="540512"/>
                    <a:pt x="2662428" y="549021"/>
                    <a:pt x="2662428" y="559562"/>
                  </a:cubicBezTo>
                  <a:lnTo>
                    <a:pt x="2662428" y="2102866"/>
                  </a:lnTo>
                  <a:cubicBezTo>
                    <a:pt x="2662428" y="2113407"/>
                    <a:pt x="2653919" y="2121916"/>
                    <a:pt x="2643378" y="2121916"/>
                  </a:cubicBezTo>
                  <a:cubicBezTo>
                    <a:pt x="2355342" y="2121916"/>
                    <a:pt x="2121916" y="2355342"/>
                    <a:pt x="2121916" y="2643378"/>
                  </a:cubicBezTo>
                  <a:cubicBezTo>
                    <a:pt x="2121916" y="2653919"/>
                    <a:pt x="2113407" y="2662428"/>
                    <a:pt x="2102866" y="2662428"/>
                  </a:cubicBezTo>
                  <a:lnTo>
                    <a:pt x="559562" y="2662428"/>
                  </a:lnTo>
                  <a:cubicBezTo>
                    <a:pt x="549021" y="2662428"/>
                    <a:pt x="540512" y="2653919"/>
                    <a:pt x="540512" y="2643378"/>
                  </a:cubicBezTo>
                  <a:cubicBezTo>
                    <a:pt x="540512" y="2355342"/>
                    <a:pt x="307086" y="2121916"/>
                    <a:pt x="19050" y="2121916"/>
                  </a:cubicBezTo>
                  <a:cubicBezTo>
                    <a:pt x="8509" y="2121916"/>
                    <a:pt x="0" y="2113407"/>
                    <a:pt x="0" y="2102866"/>
                  </a:cubicBezTo>
                  <a:lnTo>
                    <a:pt x="0" y="559562"/>
                  </a:lnTo>
                  <a:cubicBezTo>
                    <a:pt x="0" y="554482"/>
                    <a:pt x="2032" y="549656"/>
                    <a:pt x="5588" y="546100"/>
                  </a:cubicBezTo>
                  <a:cubicBezTo>
                    <a:pt x="9144" y="542544"/>
                    <a:pt x="13970" y="540512"/>
                    <a:pt x="19050" y="540512"/>
                  </a:cubicBezTo>
                  <a:moveTo>
                    <a:pt x="19050" y="578612"/>
                  </a:moveTo>
                  <a:lnTo>
                    <a:pt x="19050" y="559562"/>
                  </a:lnTo>
                  <a:lnTo>
                    <a:pt x="38100" y="559562"/>
                  </a:lnTo>
                  <a:lnTo>
                    <a:pt x="38100" y="2102866"/>
                  </a:lnTo>
                  <a:lnTo>
                    <a:pt x="19050" y="2102866"/>
                  </a:lnTo>
                  <a:lnTo>
                    <a:pt x="19050" y="2083816"/>
                  </a:lnTo>
                  <a:cubicBezTo>
                    <a:pt x="328041" y="2083816"/>
                    <a:pt x="578612" y="2334387"/>
                    <a:pt x="578612" y="2643378"/>
                  </a:cubicBezTo>
                  <a:lnTo>
                    <a:pt x="559562" y="2643378"/>
                  </a:lnTo>
                  <a:lnTo>
                    <a:pt x="559562" y="2624328"/>
                  </a:lnTo>
                  <a:lnTo>
                    <a:pt x="2102866" y="2624328"/>
                  </a:lnTo>
                  <a:lnTo>
                    <a:pt x="2102866" y="2643378"/>
                  </a:lnTo>
                  <a:lnTo>
                    <a:pt x="2083816" y="2643378"/>
                  </a:lnTo>
                  <a:cubicBezTo>
                    <a:pt x="2083816" y="2334387"/>
                    <a:pt x="2334387" y="2083816"/>
                    <a:pt x="2643378" y="2083816"/>
                  </a:cubicBezTo>
                  <a:lnTo>
                    <a:pt x="2643378" y="2102866"/>
                  </a:lnTo>
                  <a:lnTo>
                    <a:pt x="2624328" y="2102866"/>
                  </a:lnTo>
                  <a:lnTo>
                    <a:pt x="2624328" y="559562"/>
                  </a:lnTo>
                  <a:lnTo>
                    <a:pt x="2643378" y="559562"/>
                  </a:lnTo>
                  <a:lnTo>
                    <a:pt x="2643378" y="578612"/>
                  </a:lnTo>
                  <a:cubicBezTo>
                    <a:pt x="2334387" y="578612"/>
                    <a:pt x="2083816" y="328041"/>
                    <a:pt x="2083816" y="19050"/>
                  </a:cubicBezTo>
                  <a:cubicBezTo>
                    <a:pt x="2083816" y="8509"/>
                    <a:pt x="2092325" y="0"/>
                    <a:pt x="2102866" y="0"/>
                  </a:cubicBezTo>
                  <a:cubicBezTo>
                    <a:pt x="2113407" y="0"/>
                    <a:pt x="2121916" y="8509"/>
                    <a:pt x="2121916" y="19050"/>
                  </a:cubicBezTo>
                  <a:cubicBezTo>
                    <a:pt x="2121916" y="29591"/>
                    <a:pt x="2113407" y="38100"/>
                    <a:pt x="2102866" y="38100"/>
                  </a:cubicBezTo>
                  <a:lnTo>
                    <a:pt x="559562" y="38100"/>
                  </a:lnTo>
                  <a:lnTo>
                    <a:pt x="559562" y="19050"/>
                  </a:lnTo>
                  <a:lnTo>
                    <a:pt x="578612" y="19050"/>
                  </a:lnTo>
                  <a:cubicBezTo>
                    <a:pt x="578612" y="328041"/>
                    <a:pt x="328041" y="578612"/>
                    <a:pt x="19050" y="578612"/>
                  </a:cubicBezTo>
                  <a:close/>
                </a:path>
              </a:pathLst>
            </a:custGeom>
            <a:solidFill>
              <a:srgbClr val="FFFFFF"/>
            </a:solidFill>
          </p:spPr>
          <p:txBody>
            <a:bodyPr/>
            <a:lstStyle/>
            <a:p>
              <a:endParaRPr lang="en-US"/>
            </a:p>
          </p:txBody>
        </p:sp>
      </p:grpSp>
      <p:grpSp>
        <p:nvGrpSpPr>
          <p:cNvPr id="11" name="Group 11"/>
          <p:cNvGrpSpPr/>
          <p:nvPr/>
        </p:nvGrpSpPr>
        <p:grpSpPr>
          <a:xfrm rot="-5400000">
            <a:off x="5029815" y="2481794"/>
            <a:ext cx="1803836" cy="1803836"/>
            <a:chOff x="0" y="0"/>
            <a:chExt cx="2405115" cy="2405115"/>
          </a:xfrm>
        </p:grpSpPr>
        <p:sp>
          <p:nvSpPr>
            <p:cNvPr id="12" name="Freeform 12"/>
            <p:cNvSpPr/>
            <p:nvPr/>
          </p:nvSpPr>
          <p:spPr>
            <a:xfrm>
              <a:off x="0" y="0"/>
              <a:ext cx="2398014" cy="2398014"/>
            </a:xfrm>
            <a:custGeom>
              <a:avLst/>
              <a:gdLst/>
              <a:ahLst/>
              <a:cxnLst/>
              <a:rect l="l" t="t" r="r" b="b"/>
              <a:pathLst>
                <a:path w="2398014" h="2398014">
                  <a:moveTo>
                    <a:pt x="12700" y="514096"/>
                  </a:moveTo>
                  <a:lnTo>
                    <a:pt x="12700" y="501396"/>
                  </a:lnTo>
                  <a:lnTo>
                    <a:pt x="12700" y="488696"/>
                  </a:lnTo>
                  <a:cubicBezTo>
                    <a:pt x="275590" y="488696"/>
                    <a:pt x="488696" y="275590"/>
                    <a:pt x="488696" y="12700"/>
                  </a:cubicBezTo>
                  <a:cubicBezTo>
                    <a:pt x="488696" y="5715"/>
                    <a:pt x="494411" y="0"/>
                    <a:pt x="501396" y="0"/>
                  </a:cubicBezTo>
                  <a:lnTo>
                    <a:pt x="1896618" y="0"/>
                  </a:lnTo>
                  <a:cubicBezTo>
                    <a:pt x="1903603" y="0"/>
                    <a:pt x="1909318" y="5715"/>
                    <a:pt x="1909318" y="12700"/>
                  </a:cubicBezTo>
                  <a:lnTo>
                    <a:pt x="1896618" y="12700"/>
                  </a:lnTo>
                  <a:lnTo>
                    <a:pt x="1909318" y="12700"/>
                  </a:lnTo>
                  <a:cubicBezTo>
                    <a:pt x="1909318" y="275590"/>
                    <a:pt x="2122424" y="488696"/>
                    <a:pt x="2385314" y="488696"/>
                  </a:cubicBezTo>
                  <a:cubicBezTo>
                    <a:pt x="2392299" y="488696"/>
                    <a:pt x="2398014" y="494411"/>
                    <a:pt x="2398014" y="501396"/>
                  </a:cubicBezTo>
                  <a:lnTo>
                    <a:pt x="2398014" y="1896618"/>
                  </a:lnTo>
                  <a:cubicBezTo>
                    <a:pt x="2398014" y="1903603"/>
                    <a:pt x="2392299" y="1909318"/>
                    <a:pt x="2385314" y="1909318"/>
                  </a:cubicBezTo>
                  <a:cubicBezTo>
                    <a:pt x="2122424" y="1909318"/>
                    <a:pt x="1909318" y="2122424"/>
                    <a:pt x="1909318" y="2385314"/>
                  </a:cubicBezTo>
                  <a:cubicBezTo>
                    <a:pt x="1909318" y="2392299"/>
                    <a:pt x="1903603" y="2398014"/>
                    <a:pt x="1896618" y="2398014"/>
                  </a:cubicBezTo>
                  <a:lnTo>
                    <a:pt x="501396" y="2398014"/>
                  </a:lnTo>
                  <a:cubicBezTo>
                    <a:pt x="494411" y="2398014"/>
                    <a:pt x="488696" y="2392299"/>
                    <a:pt x="488696" y="2385314"/>
                  </a:cubicBezTo>
                  <a:cubicBezTo>
                    <a:pt x="488696" y="2122424"/>
                    <a:pt x="275590" y="1909318"/>
                    <a:pt x="12700" y="1909318"/>
                  </a:cubicBezTo>
                  <a:cubicBezTo>
                    <a:pt x="5715" y="1909318"/>
                    <a:pt x="0" y="1903603"/>
                    <a:pt x="0" y="1896618"/>
                  </a:cubicBezTo>
                  <a:lnTo>
                    <a:pt x="0" y="501396"/>
                  </a:lnTo>
                  <a:lnTo>
                    <a:pt x="12700" y="501396"/>
                  </a:lnTo>
                  <a:lnTo>
                    <a:pt x="12700" y="514096"/>
                  </a:lnTo>
                  <a:moveTo>
                    <a:pt x="12700" y="488696"/>
                  </a:moveTo>
                  <a:cubicBezTo>
                    <a:pt x="19685" y="488696"/>
                    <a:pt x="25400" y="494411"/>
                    <a:pt x="25400" y="501396"/>
                  </a:cubicBezTo>
                  <a:lnTo>
                    <a:pt x="25400" y="1896618"/>
                  </a:lnTo>
                  <a:lnTo>
                    <a:pt x="12700" y="1896618"/>
                  </a:lnTo>
                  <a:lnTo>
                    <a:pt x="12700" y="1883918"/>
                  </a:lnTo>
                  <a:cubicBezTo>
                    <a:pt x="289560" y="1883918"/>
                    <a:pt x="514096" y="2108454"/>
                    <a:pt x="514096" y="2385314"/>
                  </a:cubicBezTo>
                  <a:lnTo>
                    <a:pt x="501396" y="2385314"/>
                  </a:lnTo>
                  <a:lnTo>
                    <a:pt x="501396" y="2372614"/>
                  </a:lnTo>
                  <a:lnTo>
                    <a:pt x="1896618" y="2372614"/>
                  </a:lnTo>
                  <a:lnTo>
                    <a:pt x="1896618" y="2385314"/>
                  </a:lnTo>
                  <a:lnTo>
                    <a:pt x="1883918" y="2385314"/>
                  </a:lnTo>
                  <a:cubicBezTo>
                    <a:pt x="1883918" y="2108454"/>
                    <a:pt x="2108454" y="1883918"/>
                    <a:pt x="2385314" y="1883918"/>
                  </a:cubicBezTo>
                  <a:lnTo>
                    <a:pt x="2385314" y="1896618"/>
                  </a:lnTo>
                  <a:lnTo>
                    <a:pt x="2372614" y="1896618"/>
                  </a:lnTo>
                  <a:lnTo>
                    <a:pt x="2372614" y="501396"/>
                  </a:lnTo>
                  <a:lnTo>
                    <a:pt x="2385314" y="501396"/>
                  </a:lnTo>
                  <a:lnTo>
                    <a:pt x="2385314" y="514096"/>
                  </a:lnTo>
                  <a:cubicBezTo>
                    <a:pt x="2108454" y="514096"/>
                    <a:pt x="1883918" y="289560"/>
                    <a:pt x="1883918" y="12700"/>
                  </a:cubicBezTo>
                  <a:lnTo>
                    <a:pt x="1896618" y="12700"/>
                  </a:lnTo>
                  <a:lnTo>
                    <a:pt x="1896618" y="25400"/>
                  </a:lnTo>
                  <a:lnTo>
                    <a:pt x="501396" y="25400"/>
                  </a:lnTo>
                  <a:lnTo>
                    <a:pt x="501396" y="12700"/>
                  </a:lnTo>
                  <a:lnTo>
                    <a:pt x="514096" y="12700"/>
                  </a:lnTo>
                  <a:cubicBezTo>
                    <a:pt x="514096" y="289560"/>
                    <a:pt x="289560" y="514096"/>
                    <a:pt x="12700" y="514096"/>
                  </a:cubicBezTo>
                  <a:cubicBezTo>
                    <a:pt x="5715" y="514096"/>
                    <a:pt x="0" y="508381"/>
                    <a:pt x="0" y="501396"/>
                  </a:cubicBezTo>
                  <a:cubicBezTo>
                    <a:pt x="0" y="494411"/>
                    <a:pt x="5715" y="488696"/>
                    <a:pt x="12700" y="488696"/>
                  </a:cubicBezTo>
                  <a:close/>
                </a:path>
              </a:pathLst>
            </a:custGeom>
            <a:solidFill>
              <a:srgbClr val="FFFFFF"/>
            </a:solidFill>
          </p:spPr>
          <p:txBody>
            <a:bodyPr/>
            <a:lstStyle/>
            <a:p>
              <a:endParaRPr lang="en-US"/>
            </a:p>
          </p:txBody>
        </p:sp>
      </p:grpSp>
      <p:sp>
        <p:nvSpPr>
          <p:cNvPr id="13" name="Freeform 13"/>
          <p:cNvSpPr/>
          <p:nvPr/>
        </p:nvSpPr>
        <p:spPr>
          <a:xfrm>
            <a:off x="0" y="4553672"/>
            <a:ext cx="5311992" cy="5311992"/>
          </a:xfrm>
          <a:custGeom>
            <a:avLst/>
            <a:gdLst/>
            <a:ahLst/>
            <a:cxnLst/>
            <a:rect l="l" t="t" r="r" b="b"/>
            <a:pathLst>
              <a:path w="5311992" h="5311992">
                <a:moveTo>
                  <a:pt x="0" y="0"/>
                </a:moveTo>
                <a:lnTo>
                  <a:pt x="5311992" y="0"/>
                </a:lnTo>
                <a:lnTo>
                  <a:pt x="5311992" y="5311992"/>
                </a:lnTo>
                <a:lnTo>
                  <a:pt x="0" y="5311992"/>
                </a:lnTo>
                <a:lnTo>
                  <a:pt x="0" y="0"/>
                </a:lnTo>
                <a:close/>
              </a:path>
            </a:pathLst>
          </a:custGeom>
          <a:blipFill>
            <a:blip r:embed="rId7"/>
            <a:stretch>
              <a:fillRect/>
            </a:stretch>
          </a:blipFill>
        </p:spPr>
        <p:txBody>
          <a:bodyPr/>
          <a:lstStyle/>
          <a:p>
            <a:endParaRPr lang="en-US"/>
          </a:p>
        </p:txBody>
      </p:sp>
      <p:sp>
        <p:nvSpPr>
          <p:cNvPr id="14" name="TextBox 14"/>
          <p:cNvSpPr txBox="1"/>
          <p:nvPr/>
        </p:nvSpPr>
        <p:spPr>
          <a:xfrm>
            <a:off x="7923845" y="2880475"/>
            <a:ext cx="4191955" cy="1028701"/>
          </a:xfrm>
          <a:prstGeom prst="rect">
            <a:avLst/>
          </a:prstGeom>
        </p:spPr>
        <p:txBody>
          <a:bodyPr wrap="square" lIns="0" tIns="0" rIns="0" bIns="0" rtlCol="0" anchor="t">
            <a:spAutoFit/>
          </a:bodyPr>
          <a:lstStyle/>
          <a:p>
            <a:pPr algn="ctr">
              <a:lnSpc>
                <a:spcPts val="8399"/>
              </a:lnSpc>
            </a:pPr>
            <a:r>
              <a:rPr lang="en-US" sz="5999">
                <a:solidFill>
                  <a:srgbClr val="F2F2F2"/>
                </a:solidFill>
                <a:latin typeface="Roboto Bold"/>
              </a:rPr>
              <a:t>GHÉP NỐI</a:t>
            </a:r>
          </a:p>
        </p:txBody>
      </p:sp>
      <p:sp>
        <p:nvSpPr>
          <p:cNvPr id="15" name="TextBox 15"/>
          <p:cNvSpPr txBox="1"/>
          <p:nvPr/>
        </p:nvSpPr>
        <p:spPr>
          <a:xfrm>
            <a:off x="4749586" y="5057775"/>
            <a:ext cx="8962556" cy="4436614"/>
          </a:xfrm>
          <a:prstGeom prst="rect">
            <a:avLst/>
          </a:prstGeom>
        </p:spPr>
        <p:txBody>
          <a:bodyPr lIns="0" tIns="0" rIns="0" bIns="0" rtlCol="0" anchor="t">
            <a:spAutoFit/>
          </a:bodyPr>
          <a:lstStyle/>
          <a:p>
            <a:pPr marL="906774" lvl="1" indent="-453387" algn="just">
              <a:lnSpc>
                <a:spcPts val="5879"/>
              </a:lnSpc>
              <a:buFont typeface="Arial"/>
              <a:buChar char="•"/>
            </a:pPr>
            <a:r>
              <a:rPr lang="en-US" sz="4199" dirty="0" err="1">
                <a:solidFill>
                  <a:srgbClr val="000000"/>
                </a:solidFill>
                <a:latin typeface="Roboto Condensed"/>
              </a:rPr>
              <a:t>Nối</a:t>
            </a:r>
            <a:r>
              <a:rPr lang="en-US" sz="4199" dirty="0">
                <a:solidFill>
                  <a:srgbClr val="000000"/>
                </a:solidFill>
                <a:latin typeface="Roboto Condensed"/>
              </a:rPr>
              <a:t> </a:t>
            </a:r>
            <a:r>
              <a:rPr lang="en-US" sz="4199" dirty="0" err="1">
                <a:solidFill>
                  <a:srgbClr val="000000"/>
                </a:solidFill>
                <a:latin typeface="Roboto Condensed"/>
              </a:rPr>
              <a:t>cụm</a:t>
            </a:r>
            <a:r>
              <a:rPr lang="en-US" sz="4199" dirty="0">
                <a:solidFill>
                  <a:srgbClr val="000000"/>
                </a:solidFill>
                <a:latin typeface="Roboto Condensed"/>
              </a:rPr>
              <a:t> </a:t>
            </a:r>
            <a:r>
              <a:rPr lang="en-US" sz="4199" dirty="0" err="1">
                <a:solidFill>
                  <a:srgbClr val="000000"/>
                </a:solidFill>
                <a:latin typeface="Roboto Condensed"/>
              </a:rPr>
              <a:t>từ</a:t>
            </a:r>
            <a:r>
              <a:rPr lang="en-US" sz="4199" dirty="0">
                <a:solidFill>
                  <a:srgbClr val="000000"/>
                </a:solidFill>
                <a:latin typeface="Roboto Condensed"/>
              </a:rPr>
              <a:t> ở </a:t>
            </a:r>
            <a:r>
              <a:rPr lang="en-US" sz="4199" dirty="0" err="1">
                <a:solidFill>
                  <a:srgbClr val="000000"/>
                </a:solidFill>
                <a:latin typeface="Roboto Condensed"/>
              </a:rPr>
              <a:t>cột</a:t>
            </a:r>
            <a:r>
              <a:rPr lang="en-US" sz="4199" dirty="0">
                <a:solidFill>
                  <a:srgbClr val="000000"/>
                </a:solidFill>
                <a:latin typeface="Roboto Condensed"/>
              </a:rPr>
              <a:t> </a:t>
            </a:r>
            <a:r>
              <a:rPr lang="en-US" sz="4199" dirty="0" err="1">
                <a:solidFill>
                  <a:srgbClr val="000000"/>
                </a:solidFill>
                <a:latin typeface="Roboto Condensed"/>
              </a:rPr>
              <a:t>bên</a:t>
            </a:r>
            <a:r>
              <a:rPr lang="en-US" sz="4199" dirty="0">
                <a:solidFill>
                  <a:srgbClr val="000000"/>
                </a:solidFill>
                <a:latin typeface="Roboto Condensed"/>
              </a:rPr>
              <a:t> </a:t>
            </a:r>
            <a:r>
              <a:rPr lang="en-US" sz="4199" dirty="0" err="1">
                <a:solidFill>
                  <a:srgbClr val="000000"/>
                </a:solidFill>
                <a:latin typeface="Roboto Condensed"/>
              </a:rPr>
              <a:t>trái</a:t>
            </a:r>
            <a:r>
              <a:rPr lang="en-US" sz="4199" dirty="0">
                <a:solidFill>
                  <a:srgbClr val="000000"/>
                </a:solidFill>
                <a:latin typeface="Roboto Condensed"/>
              </a:rPr>
              <a:t> </a:t>
            </a:r>
            <a:r>
              <a:rPr lang="en-US" sz="4199" dirty="0" err="1">
                <a:solidFill>
                  <a:srgbClr val="000000"/>
                </a:solidFill>
                <a:latin typeface="Roboto Condensed"/>
              </a:rPr>
              <a:t>với</a:t>
            </a:r>
            <a:r>
              <a:rPr lang="en-US" sz="4199" dirty="0">
                <a:solidFill>
                  <a:srgbClr val="000000"/>
                </a:solidFill>
                <a:latin typeface="Roboto Condensed"/>
              </a:rPr>
              <a:t> ý </a:t>
            </a:r>
            <a:r>
              <a:rPr lang="en-US" sz="4199" dirty="0" err="1">
                <a:solidFill>
                  <a:srgbClr val="000000"/>
                </a:solidFill>
                <a:latin typeface="Roboto Condensed"/>
              </a:rPr>
              <a:t>nghĩa</a:t>
            </a:r>
            <a:r>
              <a:rPr lang="en-US" sz="4199" dirty="0">
                <a:solidFill>
                  <a:srgbClr val="000000"/>
                </a:solidFill>
                <a:latin typeface="Roboto Condensed"/>
              </a:rPr>
              <a:t> </a:t>
            </a:r>
            <a:r>
              <a:rPr lang="en-US" sz="4199" dirty="0" err="1">
                <a:solidFill>
                  <a:srgbClr val="000000"/>
                </a:solidFill>
                <a:latin typeface="Roboto Condensed"/>
              </a:rPr>
              <a:t>phù</a:t>
            </a:r>
            <a:r>
              <a:rPr lang="en-US" sz="4199" dirty="0">
                <a:solidFill>
                  <a:srgbClr val="000000"/>
                </a:solidFill>
                <a:latin typeface="Roboto Condensed"/>
              </a:rPr>
              <a:t> </a:t>
            </a:r>
            <a:r>
              <a:rPr lang="en-US" sz="4199" dirty="0" err="1">
                <a:solidFill>
                  <a:srgbClr val="000000"/>
                </a:solidFill>
                <a:latin typeface="Roboto Condensed"/>
              </a:rPr>
              <a:t>hợp</a:t>
            </a:r>
            <a:r>
              <a:rPr lang="en-US" sz="4199" dirty="0">
                <a:solidFill>
                  <a:srgbClr val="000000"/>
                </a:solidFill>
                <a:latin typeface="Roboto Condensed"/>
              </a:rPr>
              <a:t> ở </a:t>
            </a:r>
            <a:r>
              <a:rPr lang="en-US" sz="4199" dirty="0" err="1">
                <a:solidFill>
                  <a:srgbClr val="000000"/>
                </a:solidFill>
                <a:latin typeface="Roboto Condensed"/>
              </a:rPr>
              <a:t>cột</a:t>
            </a:r>
            <a:r>
              <a:rPr lang="en-US" sz="4199" dirty="0">
                <a:solidFill>
                  <a:srgbClr val="000000"/>
                </a:solidFill>
                <a:latin typeface="Roboto Condensed"/>
              </a:rPr>
              <a:t> </a:t>
            </a:r>
            <a:r>
              <a:rPr lang="en-US" sz="4199" dirty="0" err="1">
                <a:solidFill>
                  <a:srgbClr val="000000"/>
                </a:solidFill>
                <a:latin typeface="Roboto Condensed"/>
              </a:rPr>
              <a:t>bên</a:t>
            </a:r>
            <a:r>
              <a:rPr lang="en-US" sz="4199" dirty="0">
                <a:solidFill>
                  <a:srgbClr val="000000"/>
                </a:solidFill>
                <a:latin typeface="Roboto Condensed"/>
              </a:rPr>
              <a:t> </a:t>
            </a:r>
            <a:r>
              <a:rPr lang="en-US" sz="4199" dirty="0" err="1">
                <a:solidFill>
                  <a:srgbClr val="000000"/>
                </a:solidFill>
                <a:latin typeface="Roboto Condensed"/>
              </a:rPr>
              <a:t>phải</a:t>
            </a:r>
            <a:endParaRPr lang="en-US" sz="4199" dirty="0">
              <a:solidFill>
                <a:srgbClr val="000000"/>
              </a:solidFill>
              <a:latin typeface="Roboto Condensed"/>
            </a:endParaRPr>
          </a:p>
          <a:p>
            <a:pPr marL="906774" lvl="1" indent="-453387" algn="just">
              <a:lnSpc>
                <a:spcPts val="5879"/>
              </a:lnSpc>
              <a:buFont typeface="Arial"/>
              <a:buChar char="•"/>
            </a:pPr>
            <a:r>
              <a:rPr lang="en-US" sz="4199" dirty="0" err="1">
                <a:solidFill>
                  <a:srgbClr val="000000"/>
                </a:solidFill>
                <a:latin typeface="Roboto Condensed"/>
              </a:rPr>
              <a:t>Hình</a:t>
            </a:r>
            <a:r>
              <a:rPr lang="en-US" sz="4199" dirty="0">
                <a:solidFill>
                  <a:srgbClr val="000000"/>
                </a:solidFill>
                <a:latin typeface="Roboto Condensed"/>
              </a:rPr>
              <a:t> </a:t>
            </a:r>
            <a:r>
              <a:rPr lang="en-US" sz="4199" dirty="0" err="1">
                <a:solidFill>
                  <a:srgbClr val="000000"/>
                </a:solidFill>
                <a:latin typeface="Roboto Condensed"/>
              </a:rPr>
              <a:t>thức</a:t>
            </a:r>
            <a:r>
              <a:rPr lang="en-US" sz="4199" dirty="0">
                <a:solidFill>
                  <a:srgbClr val="000000"/>
                </a:solidFill>
                <a:latin typeface="Roboto Condensed"/>
              </a:rPr>
              <a:t>: Think - Pair - Share</a:t>
            </a:r>
          </a:p>
          <a:p>
            <a:pPr marL="906774" lvl="1" indent="-453387" algn="just">
              <a:lnSpc>
                <a:spcPts val="5879"/>
              </a:lnSpc>
              <a:buFont typeface="Arial"/>
              <a:buChar char="•"/>
            </a:pPr>
            <a:r>
              <a:rPr lang="en-US" sz="4199" dirty="0" err="1">
                <a:solidFill>
                  <a:srgbClr val="000000"/>
                </a:solidFill>
                <a:latin typeface="Roboto Condensed"/>
              </a:rPr>
              <a:t>Thời</a:t>
            </a:r>
            <a:r>
              <a:rPr lang="en-US" sz="4199" dirty="0">
                <a:solidFill>
                  <a:srgbClr val="000000"/>
                </a:solidFill>
                <a:latin typeface="Roboto Condensed"/>
              </a:rPr>
              <a:t> </a:t>
            </a:r>
            <a:r>
              <a:rPr lang="en-US" sz="4199" dirty="0" err="1">
                <a:solidFill>
                  <a:srgbClr val="000000"/>
                </a:solidFill>
                <a:latin typeface="Roboto Condensed"/>
              </a:rPr>
              <a:t>gian</a:t>
            </a:r>
            <a:r>
              <a:rPr lang="en-US" sz="4199" dirty="0">
                <a:solidFill>
                  <a:srgbClr val="000000"/>
                </a:solidFill>
                <a:latin typeface="Roboto Condensed"/>
              </a:rPr>
              <a:t>: Think - 2 </a:t>
            </a:r>
            <a:r>
              <a:rPr lang="en-US" sz="4199" dirty="0" err="1">
                <a:solidFill>
                  <a:srgbClr val="000000"/>
                </a:solidFill>
                <a:latin typeface="Roboto Condensed"/>
              </a:rPr>
              <a:t>phút</a:t>
            </a:r>
            <a:endParaRPr lang="en-US" sz="4199" dirty="0">
              <a:solidFill>
                <a:srgbClr val="000000"/>
              </a:solidFill>
              <a:latin typeface="Roboto Condensed"/>
            </a:endParaRPr>
          </a:p>
          <a:p>
            <a:pPr algn="just">
              <a:lnSpc>
                <a:spcPts val="5879"/>
              </a:lnSpc>
            </a:pPr>
            <a:r>
              <a:rPr lang="en-US" sz="4199" dirty="0">
                <a:solidFill>
                  <a:srgbClr val="000000"/>
                </a:solidFill>
                <a:latin typeface="Roboto Condensed"/>
              </a:rPr>
              <a:t>                          Pair - 30s</a:t>
            </a:r>
          </a:p>
          <a:p>
            <a:pPr algn="just">
              <a:lnSpc>
                <a:spcPts val="5879"/>
              </a:lnSpc>
            </a:pPr>
            <a:r>
              <a:rPr lang="en-US" sz="4199" dirty="0">
                <a:solidFill>
                  <a:srgbClr val="000000"/>
                </a:solidFill>
                <a:latin typeface="Roboto Condensed"/>
              </a:rPr>
              <a:t>                          Share - 1 </a:t>
            </a:r>
            <a:r>
              <a:rPr lang="en-US" sz="4199" dirty="0" err="1">
                <a:solidFill>
                  <a:srgbClr val="000000"/>
                </a:solidFill>
                <a:latin typeface="Roboto Condensed"/>
              </a:rPr>
              <a:t>phút</a:t>
            </a:r>
            <a:r>
              <a:rPr lang="en-US" sz="4199" dirty="0">
                <a:solidFill>
                  <a:srgbClr val="000000"/>
                </a:solidFill>
                <a:latin typeface="Roboto Condensed"/>
              </a:rPr>
              <a:t> </a:t>
            </a:r>
          </a:p>
        </p:txBody>
      </p:sp>
      <p:pic>
        <p:nvPicPr>
          <p:cNvPr id="17" name="3 Minutes 30 seconds countdown Timer - Beep at the end - Simple Timer (three min thirty sec)">
            <a:hlinkClick r:id="" action="ppaction://media"/>
            <a:extLst>
              <a:ext uri="{FF2B5EF4-FFF2-40B4-BE49-F238E27FC236}">
                <a16:creationId xmlns:a16="http://schemas.microsoft.com/office/drawing/2014/main" id="{E6077470-B066-41C2-AACA-C29838083B0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115800" y="6186699"/>
            <a:ext cx="5422900" cy="304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algn="just" rtl="0">
              <a:spcBef>
                <a:spcPts val="200"/>
              </a:spcBef>
              <a:spcAft>
                <a:spcPts val="200"/>
              </a:spcAft>
            </a:pPr>
            <a:endParaRPr lang="en-US" dirty="0"/>
          </a:p>
        </p:txBody>
      </p:sp>
      <p:sp>
        <p:nvSpPr>
          <p:cNvPr id="5" name="TextBox 5"/>
          <p:cNvSpPr txBox="1"/>
          <p:nvPr/>
        </p:nvSpPr>
        <p:spPr>
          <a:xfrm>
            <a:off x="713799" y="396241"/>
            <a:ext cx="12621202" cy="3097002"/>
          </a:xfrm>
          <a:prstGeom prst="rect">
            <a:avLst/>
          </a:prstGeom>
        </p:spPr>
        <p:txBody>
          <a:bodyPr wrap="square" lIns="0" tIns="0" rIns="0" bIns="0" rtlCol="0" anchor="t">
            <a:spAutoFit/>
          </a:bodyPr>
          <a:lstStyle/>
          <a:p>
            <a:pPr algn="just">
              <a:lnSpc>
                <a:spcPts val="4900"/>
              </a:lnSpc>
            </a:pPr>
            <a:r>
              <a:rPr lang="vi-VN" sz="4000" dirty="0">
                <a:solidFill>
                  <a:srgbClr val="5B3F34"/>
                </a:solidFill>
                <a:latin typeface="Roboto Condensed Bold"/>
              </a:rPr>
              <a:t>Bài tập 1 SGK tr17: </a:t>
            </a:r>
            <a:r>
              <a:rPr lang="vi-VN" sz="4000" dirty="0">
                <a:solidFill>
                  <a:srgbClr val="5B3F34"/>
                </a:solidFill>
                <a:latin typeface="Roboto Condensed" panose="02000000000000000000" pitchFamily="2" charset="0"/>
                <a:ea typeface="Roboto Condensed" panose="02000000000000000000" pitchFamily="2" charset="0"/>
                <a:cs typeface="Roboto Condensed" panose="02000000000000000000" pitchFamily="2" charset="0"/>
              </a:rPr>
              <a:t>Đọc lại các chú thích ở chân trang của văn bản </a:t>
            </a:r>
            <a:r>
              <a:rPr lang="vi-VN" sz="4000" i="1" dirty="0">
                <a:solidFill>
                  <a:srgbClr val="5B3F34"/>
                </a:solidFill>
                <a:latin typeface="Roboto Condensed" panose="02000000000000000000" pitchFamily="2" charset="0"/>
                <a:ea typeface="Roboto Condensed" panose="02000000000000000000" pitchFamily="2" charset="0"/>
                <a:cs typeface="Roboto Condensed" panose="02000000000000000000" pitchFamily="2" charset="0"/>
              </a:rPr>
              <a:t>Chuyện người con gái Nam Xương </a:t>
            </a:r>
            <a:r>
              <a:rPr lang="vi-VN" sz="4000" dirty="0">
                <a:solidFill>
                  <a:srgbClr val="5B3F34"/>
                </a:solidFill>
                <a:latin typeface="Roboto Condensed" panose="02000000000000000000" pitchFamily="2" charset="0"/>
                <a:ea typeface="Roboto Condensed" panose="02000000000000000000" pitchFamily="2" charset="0"/>
                <a:cs typeface="Roboto Condensed" panose="02000000000000000000" pitchFamily="2" charset="0"/>
              </a:rPr>
              <a:t>và cho biết những trường hợp sử dụng điển tích, điển cố. Nếu sách giáo khoa không giải thích, em có hiểu được ý nghĩa của các câu văn có sử dụng điển tích, điển cố đó không? Vì sao?</a:t>
            </a:r>
          </a:p>
        </p:txBody>
      </p:sp>
      <p:sp>
        <p:nvSpPr>
          <p:cNvPr id="4" name="Hộp Văn bản 3">
            <a:extLst>
              <a:ext uri="{FF2B5EF4-FFF2-40B4-BE49-F238E27FC236}">
                <a16:creationId xmlns:a16="http://schemas.microsoft.com/office/drawing/2014/main" id="{F5FA82CE-B776-2E35-5AB5-D9581C0A409D}"/>
              </a:ext>
            </a:extLst>
          </p:cNvPr>
          <p:cNvSpPr txBox="1"/>
          <p:nvPr/>
        </p:nvSpPr>
        <p:spPr>
          <a:xfrm>
            <a:off x="688913" y="3747628"/>
            <a:ext cx="16888401" cy="4314001"/>
          </a:xfrm>
          <a:prstGeom prst="rect">
            <a:avLst/>
          </a:prstGeom>
          <a:noFill/>
        </p:spPr>
        <p:txBody>
          <a:bodyPr wrap="square" rtlCol="0">
            <a:spAutoFit/>
          </a:bodyPr>
          <a:lstStyle/>
          <a:p>
            <a:pPr algn="just" rtl="0">
              <a:lnSpc>
                <a:spcPct val="140000"/>
              </a:lnSpc>
              <a:spcBef>
                <a:spcPts val="200"/>
              </a:spcBef>
              <a:spcAft>
                <a:spcPts val="200"/>
              </a:spcAft>
            </a:pPr>
            <a:r>
              <a:rPr lang="vi-VN" sz="4000" b="0" i="0" u="none" strike="noStrike" dirty="0">
                <a:solidFill>
                  <a:srgbClr val="765E56"/>
                </a:solidFill>
                <a:effectLst/>
                <a:latin typeface="Roboto Condensed" panose="02000000000000000000" pitchFamily="2" charset="0"/>
                <a:ea typeface="Roboto Condensed" panose="02000000000000000000" pitchFamily="2" charset="0"/>
                <a:cs typeface="Roboto Condensed" panose="02000000000000000000" pitchFamily="2" charset="0"/>
              </a:rPr>
              <a:t>- Những điển tích, điển cố được sử dụng trong </a:t>
            </a:r>
            <a:r>
              <a:rPr lang="vi-VN" sz="4000" b="0" i="1" u="none" strike="noStrike" dirty="0">
                <a:solidFill>
                  <a:srgbClr val="765E56"/>
                </a:solidFill>
                <a:effectLst/>
                <a:latin typeface="Roboto Condensed" panose="02000000000000000000" pitchFamily="2" charset="0"/>
                <a:ea typeface="Roboto Condensed" panose="02000000000000000000" pitchFamily="2" charset="0"/>
                <a:cs typeface="Roboto Condensed" panose="02000000000000000000" pitchFamily="2" charset="0"/>
              </a:rPr>
              <a:t>Chuyện người con gái Nam Xương</a:t>
            </a:r>
            <a:r>
              <a:rPr lang="vi-VN" sz="4000" b="0" i="0" u="none" strike="noStrike" dirty="0">
                <a:solidFill>
                  <a:srgbClr val="765E56"/>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vi-VN" sz="4000" b="0" i="1" u="none" strike="noStrike" dirty="0">
                <a:solidFill>
                  <a:srgbClr val="765E56"/>
                </a:solidFill>
                <a:effectLst/>
                <a:latin typeface="Roboto Condensed" panose="02000000000000000000" pitchFamily="2" charset="0"/>
                <a:ea typeface="Roboto Condensed" panose="02000000000000000000" pitchFamily="2" charset="0"/>
                <a:cs typeface="Roboto Condensed" panose="02000000000000000000" pitchFamily="2" charset="0"/>
              </a:rPr>
              <a:t>mùa dưa chín quá kì; nước hết chuông rền; ngõ liễu tường hoa; núi Vọng Phu; ngọc Mị Nương; cỏ Ngu mĩ; Tào Nga; Tinh Vệ; ngựa Hồ gầm gió bắc, chim Việt đậu cành nam; quăng thoi đứng dậy; mất búa đổ ngờ; ý dĩ đầy xe, Quang Võ đổ ngờ lão tướng; trói lại mà giết, Tào Tháo đến phụ ân nhân</a:t>
            </a:r>
            <a:endParaRPr lang="vi-VN" sz="4000" b="0" i="1" dirty="0">
              <a:solidFill>
                <a:srgbClr val="765E56"/>
              </a:solidFill>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Hộp Văn bản 7">
            <a:extLst>
              <a:ext uri="{FF2B5EF4-FFF2-40B4-BE49-F238E27FC236}">
                <a16:creationId xmlns:a16="http://schemas.microsoft.com/office/drawing/2014/main" id="{3F6DBF6F-8C8A-D6F5-44EB-B5DB7B1223CE}"/>
              </a:ext>
            </a:extLst>
          </p:cNvPr>
          <p:cNvSpPr txBox="1"/>
          <p:nvPr/>
        </p:nvSpPr>
        <p:spPr>
          <a:xfrm>
            <a:off x="713799" y="8089890"/>
            <a:ext cx="16888401" cy="1728678"/>
          </a:xfrm>
          <a:prstGeom prst="rect">
            <a:avLst/>
          </a:prstGeom>
          <a:noFill/>
        </p:spPr>
        <p:txBody>
          <a:bodyPr wrap="square" rtlCol="0">
            <a:spAutoFit/>
          </a:bodyPr>
          <a:lstStyle/>
          <a:p>
            <a:pPr algn="just">
              <a:lnSpc>
                <a:spcPct val="140000"/>
              </a:lnSpc>
              <a:spcBef>
                <a:spcPts val="200"/>
              </a:spcBef>
              <a:spcAft>
                <a:spcPts val="200"/>
              </a:spcAft>
            </a:pPr>
            <a:r>
              <a:rPr lang="vi-VN" sz="4000" dirty="0">
                <a:solidFill>
                  <a:srgbClr val="765E56"/>
                </a:solidFill>
                <a:latin typeface="Roboto Condensed" panose="02000000000000000000" pitchFamily="2" charset="0"/>
                <a:ea typeface="Roboto Condensed" panose="02000000000000000000" pitchFamily="2" charset="0"/>
                <a:cs typeface="Roboto Condensed" panose="02000000000000000000" pitchFamily="2" charset="0"/>
              </a:rPr>
              <a:t>- Đọc tác phẩm, gặp điển tích, điển cố, ta có thể chưa hiểu được, vì đều liên quan đến câu chuyện, từ ngữ ngày xưa, có khi từ nền văn học nước ngoài xa lạ</a:t>
            </a:r>
          </a:p>
        </p:txBody>
      </p:sp>
    </p:spTree>
    <p:extLst>
      <p:ext uri="{BB962C8B-B14F-4D97-AF65-F5344CB8AC3E}">
        <p14:creationId xmlns:p14="http://schemas.microsoft.com/office/powerpoint/2010/main" val="19920029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rot="-5400000">
            <a:off x="10149548" y="-1141802"/>
            <a:ext cx="1353485" cy="9046773"/>
            <a:chOff x="0" y="0"/>
            <a:chExt cx="1804646" cy="12062365"/>
          </a:xfrm>
        </p:grpSpPr>
        <p:sp>
          <p:nvSpPr>
            <p:cNvPr id="5" name="Freeform 5"/>
            <p:cNvSpPr/>
            <p:nvPr/>
          </p:nvSpPr>
          <p:spPr>
            <a:xfrm>
              <a:off x="0" y="0"/>
              <a:ext cx="1804673" cy="12062306"/>
            </a:xfrm>
            <a:custGeom>
              <a:avLst/>
              <a:gdLst/>
              <a:ahLst/>
              <a:cxnLst/>
              <a:rect l="l" t="t" r="r" b="b"/>
              <a:pathLst>
                <a:path w="1804673" h="12062306">
                  <a:moveTo>
                    <a:pt x="0" y="0"/>
                  </a:moveTo>
                  <a:lnTo>
                    <a:pt x="1804673" y="0"/>
                  </a:lnTo>
                  <a:lnTo>
                    <a:pt x="1804673" y="12062306"/>
                  </a:lnTo>
                  <a:lnTo>
                    <a:pt x="0" y="12062306"/>
                  </a:lnTo>
                  <a:close/>
                </a:path>
              </a:pathLst>
            </a:custGeom>
            <a:solidFill>
              <a:srgbClr val="785D51"/>
            </a:solidFill>
          </p:spPr>
          <p:txBody>
            <a:bodyPr/>
            <a:lstStyle/>
            <a:p>
              <a:endParaRPr lang="en-US"/>
            </a:p>
          </p:txBody>
        </p:sp>
      </p:grpSp>
      <p:grpSp>
        <p:nvGrpSpPr>
          <p:cNvPr id="6" name="Group 6"/>
          <p:cNvGrpSpPr/>
          <p:nvPr/>
        </p:nvGrpSpPr>
        <p:grpSpPr>
          <a:xfrm rot="-5400000">
            <a:off x="3947242" y="2212813"/>
            <a:ext cx="2355662" cy="2355662"/>
            <a:chOff x="0" y="0"/>
            <a:chExt cx="3140882" cy="3140882"/>
          </a:xfrm>
        </p:grpSpPr>
        <p:sp>
          <p:nvSpPr>
            <p:cNvPr id="7" name="Freeform 7"/>
            <p:cNvSpPr/>
            <p:nvPr/>
          </p:nvSpPr>
          <p:spPr>
            <a:xfrm>
              <a:off x="0" y="0"/>
              <a:ext cx="3140837" cy="3140837"/>
            </a:xfrm>
            <a:custGeom>
              <a:avLst/>
              <a:gdLst/>
              <a:ahLst/>
              <a:cxnLst/>
              <a:rect l="l" t="t" r="r" b="b"/>
              <a:pathLst>
                <a:path w="3140837" h="3140837">
                  <a:moveTo>
                    <a:pt x="0" y="646938"/>
                  </a:moveTo>
                  <a:cubicBezTo>
                    <a:pt x="357251" y="646938"/>
                    <a:pt x="646938" y="357251"/>
                    <a:pt x="646938" y="0"/>
                  </a:cubicBezTo>
                  <a:lnTo>
                    <a:pt x="2493899" y="0"/>
                  </a:lnTo>
                  <a:cubicBezTo>
                    <a:pt x="2493899" y="357251"/>
                    <a:pt x="2783586" y="646938"/>
                    <a:pt x="3140837" y="646938"/>
                  </a:cubicBezTo>
                  <a:lnTo>
                    <a:pt x="3140837" y="2493899"/>
                  </a:lnTo>
                  <a:cubicBezTo>
                    <a:pt x="2783586" y="2493899"/>
                    <a:pt x="2493899" y="2783586"/>
                    <a:pt x="2493899" y="3140837"/>
                  </a:cubicBezTo>
                  <a:lnTo>
                    <a:pt x="646938" y="3140837"/>
                  </a:lnTo>
                  <a:cubicBezTo>
                    <a:pt x="646938" y="2783586"/>
                    <a:pt x="357251" y="2493899"/>
                    <a:pt x="0" y="2493899"/>
                  </a:cubicBezTo>
                  <a:close/>
                </a:path>
              </a:pathLst>
            </a:custGeom>
            <a:solidFill>
              <a:srgbClr val="785D51"/>
            </a:solidFill>
          </p:spPr>
          <p:txBody>
            <a:bodyPr/>
            <a:lstStyle/>
            <a:p>
              <a:endParaRPr lang="en-US"/>
            </a:p>
          </p:txBody>
        </p:sp>
      </p:grpSp>
      <p:sp>
        <p:nvSpPr>
          <p:cNvPr id="8" name="Freeform 8"/>
          <p:cNvSpPr/>
          <p:nvPr/>
        </p:nvSpPr>
        <p:spPr>
          <a:xfrm flipH="1">
            <a:off x="4981201" y="2704842"/>
            <a:ext cx="1930326" cy="1617212"/>
          </a:xfrm>
          <a:custGeom>
            <a:avLst/>
            <a:gdLst/>
            <a:ahLst/>
            <a:cxnLst/>
            <a:rect l="l" t="t" r="r" b="b"/>
            <a:pathLst>
              <a:path w="1930326" h="1617212">
                <a:moveTo>
                  <a:pt x="1930327" y="0"/>
                </a:moveTo>
                <a:lnTo>
                  <a:pt x="0" y="0"/>
                </a:lnTo>
                <a:lnTo>
                  <a:pt x="0" y="1617213"/>
                </a:lnTo>
                <a:lnTo>
                  <a:pt x="1930327" y="1617213"/>
                </a:lnTo>
                <a:lnTo>
                  <a:pt x="1930327" y="0"/>
                </a:lnTo>
                <a:close/>
              </a:path>
            </a:pathLst>
          </a:custGeom>
          <a:blipFill>
            <a:blip r:embed="rId4"/>
            <a:stretch>
              <a:fillRect t="-515120" r="-288644" b="-80386"/>
            </a:stretch>
          </a:blipFill>
        </p:spPr>
        <p:txBody>
          <a:bodyPr/>
          <a:lstStyle/>
          <a:p>
            <a:endParaRPr lang="en-US"/>
          </a:p>
        </p:txBody>
      </p:sp>
      <p:grpSp>
        <p:nvGrpSpPr>
          <p:cNvPr id="9" name="Group 9"/>
          <p:cNvGrpSpPr/>
          <p:nvPr/>
        </p:nvGrpSpPr>
        <p:grpSpPr>
          <a:xfrm rot="-5400000">
            <a:off x="4122682" y="2379196"/>
            <a:ext cx="2004780" cy="2004780"/>
            <a:chOff x="0" y="0"/>
            <a:chExt cx="2673040" cy="2673040"/>
          </a:xfrm>
        </p:grpSpPr>
        <p:sp>
          <p:nvSpPr>
            <p:cNvPr id="10" name="Freeform 10"/>
            <p:cNvSpPr/>
            <p:nvPr/>
          </p:nvSpPr>
          <p:spPr>
            <a:xfrm>
              <a:off x="0" y="0"/>
              <a:ext cx="2662428" cy="2662428"/>
            </a:xfrm>
            <a:custGeom>
              <a:avLst/>
              <a:gdLst/>
              <a:ahLst/>
              <a:cxnLst/>
              <a:rect l="l" t="t" r="r" b="b"/>
              <a:pathLst>
                <a:path w="2662428" h="2662428">
                  <a:moveTo>
                    <a:pt x="19050" y="540512"/>
                  </a:moveTo>
                  <a:lnTo>
                    <a:pt x="19050" y="559562"/>
                  </a:lnTo>
                  <a:lnTo>
                    <a:pt x="19050" y="540512"/>
                  </a:lnTo>
                  <a:cubicBezTo>
                    <a:pt x="307086" y="540512"/>
                    <a:pt x="540512" y="307086"/>
                    <a:pt x="540512" y="19050"/>
                  </a:cubicBezTo>
                  <a:cubicBezTo>
                    <a:pt x="540512" y="8509"/>
                    <a:pt x="549021" y="0"/>
                    <a:pt x="559562" y="0"/>
                  </a:cubicBezTo>
                  <a:lnTo>
                    <a:pt x="2102866" y="0"/>
                  </a:lnTo>
                  <a:lnTo>
                    <a:pt x="2102866" y="19050"/>
                  </a:lnTo>
                  <a:lnTo>
                    <a:pt x="2083816" y="19050"/>
                  </a:lnTo>
                  <a:lnTo>
                    <a:pt x="2102866" y="19050"/>
                  </a:lnTo>
                  <a:lnTo>
                    <a:pt x="2121916" y="19050"/>
                  </a:lnTo>
                  <a:cubicBezTo>
                    <a:pt x="2121916" y="307086"/>
                    <a:pt x="2355342" y="540512"/>
                    <a:pt x="2643378" y="540512"/>
                  </a:cubicBezTo>
                  <a:cubicBezTo>
                    <a:pt x="2653919" y="540512"/>
                    <a:pt x="2662428" y="549021"/>
                    <a:pt x="2662428" y="559562"/>
                  </a:cubicBezTo>
                  <a:lnTo>
                    <a:pt x="2662428" y="2102866"/>
                  </a:lnTo>
                  <a:cubicBezTo>
                    <a:pt x="2662428" y="2113407"/>
                    <a:pt x="2653919" y="2121916"/>
                    <a:pt x="2643378" y="2121916"/>
                  </a:cubicBezTo>
                  <a:cubicBezTo>
                    <a:pt x="2355342" y="2121916"/>
                    <a:pt x="2121916" y="2355342"/>
                    <a:pt x="2121916" y="2643378"/>
                  </a:cubicBezTo>
                  <a:cubicBezTo>
                    <a:pt x="2121916" y="2653919"/>
                    <a:pt x="2113407" y="2662428"/>
                    <a:pt x="2102866" y="2662428"/>
                  </a:cubicBezTo>
                  <a:lnTo>
                    <a:pt x="559562" y="2662428"/>
                  </a:lnTo>
                  <a:cubicBezTo>
                    <a:pt x="549021" y="2662428"/>
                    <a:pt x="540512" y="2653919"/>
                    <a:pt x="540512" y="2643378"/>
                  </a:cubicBezTo>
                  <a:cubicBezTo>
                    <a:pt x="540512" y="2355342"/>
                    <a:pt x="307086" y="2121916"/>
                    <a:pt x="19050" y="2121916"/>
                  </a:cubicBezTo>
                  <a:cubicBezTo>
                    <a:pt x="8509" y="2121916"/>
                    <a:pt x="0" y="2113407"/>
                    <a:pt x="0" y="2102866"/>
                  </a:cubicBezTo>
                  <a:lnTo>
                    <a:pt x="0" y="559562"/>
                  </a:lnTo>
                  <a:cubicBezTo>
                    <a:pt x="0" y="554482"/>
                    <a:pt x="2032" y="549656"/>
                    <a:pt x="5588" y="546100"/>
                  </a:cubicBezTo>
                  <a:cubicBezTo>
                    <a:pt x="9144" y="542544"/>
                    <a:pt x="13970" y="540512"/>
                    <a:pt x="19050" y="540512"/>
                  </a:cubicBezTo>
                  <a:moveTo>
                    <a:pt x="19050" y="578612"/>
                  </a:moveTo>
                  <a:lnTo>
                    <a:pt x="19050" y="559562"/>
                  </a:lnTo>
                  <a:lnTo>
                    <a:pt x="38100" y="559562"/>
                  </a:lnTo>
                  <a:lnTo>
                    <a:pt x="38100" y="2102866"/>
                  </a:lnTo>
                  <a:lnTo>
                    <a:pt x="19050" y="2102866"/>
                  </a:lnTo>
                  <a:lnTo>
                    <a:pt x="19050" y="2083816"/>
                  </a:lnTo>
                  <a:cubicBezTo>
                    <a:pt x="328041" y="2083816"/>
                    <a:pt x="578612" y="2334387"/>
                    <a:pt x="578612" y="2643378"/>
                  </a:cubicBezTo>
                  <a:lnTo>
                    <a:pt x="559562" y="2643378"/>
                  </a:lnTo>
                  <a:lnTo>
                    <a:pt x="559562" y="2624328"/>
                  </a:lnTo>
                  <a:lnTo>
                    <a:pt x="2102866" y="2624328"/>
                  </a:lnTo>
                  <a:lnTo>
                    <a:pt x="2102866" y="2643378"/>
                  </a:lnTo>
                  <a:lnTo>
                    <a:pt x="2083816" y="2643378"/>
                  </a:lnTo>
                  <a:cubicBezTo>
                    <a:pt x="2083816" y="2334387"/>
                    <a:pt x="2334387" y="2083816"/>
                    <a:pt x="2643378" y="2083816"/>
                  </a:cubicBezTo>
                  <a:lnTo>
                    <a:pt x="2643378" y="2102866"/>
                  </a:lnTo>
                  <a:lnTo>
                    <a:pt x="2624328" y="2102866"/>
                  </a:lnTo>
                  <a:lnTo>
                    <a:pt x="2624328" y="559562"/>
                  </a:lnTo>
                  <a:lnTo>
                    <a:pt x="2643378" y="559562"/>
                  </a:lnTo>
                  <a:lnTo>
                    <a:pt x="2643378" y="578612"/>
                  </a:lnTo>
                  <a:cubicBezTo>
                    <a:pt x="2334387" y="578612"/>
                    <a:pt x="2083816" y="328041"/>
                    <a:pt x="2083816" y="19050"/>
                  </a:cubicBezTo>
                  <a:cubicBezTo>
                    <a:pt x="2083816" y="8509"/>
                    <a:pt x="2092325" y="0"/>
                    <a:pt x="2102866" y="0"/>
                  </a:cubicBezTo>
                  <a:cubicBezTo>
                    <a:pt x="2113407" y="0"/>
                    <a:pt x="2121916" y="8509"/>
                    <a:pt x="2121916" y="19050"/>
                  </a:cubicBezTo>
                  <a:cubicBezTo>
                    <a:pt x="2121916" y="29591"/>
                    <a:pt x="2113407" y="38100"/>
                    <a:pt x="2102866" y="38100"/>
                  </a:cubicBezTo>
                  <a:lnTo>
                    <a:pt x="559562" y="38100"/>
                  </a:lnTo>
                  <a:lnTo>
                    <a:pt x="559562" y="19050"/>
                  </a:lnTo>
                  <a:lnTo>
                    <a:pt x="578612" y="19050"/>
                  </a:lnTo>
                  <a:cubicBezTo>
                    <a:pt x="578612" y="328041"/>
                    <a:pt x="328041" y="578612"/>
                    <a:pt x="19050" y="578612"/>
                  </a:cubicBezTo>
                  <a:close/>
                </a:path>
              </a:pathLst>
            </a:custGeom>
            <a:solidFill>
              <a:srgbClr val="FFFFFF"/>
            </a:solidFill>
          </p:spPr>
          <p:txBody>
            <a:bodyPr/>
            <a:lstStyle/>
            <a:p>
              <a:endParaRPr lang="en-US"/>
            </a:p>
          </p:txBody>
        </p:sp>
      </p:grpSp>
      <p:grpSp>
        <p:nvGrpSpPr>
          <p:cNvPr id="11" name="Group 11"/>
          <p:cNvGrpSpPr/>
          <p:nvPr/>
        </p:nvGrpSpPr>
        <p:grpSpPr>
          <a:xfrm rot="-5400000">
            <a:off x="4223155" y="2479668"/>
            <a:ext cx="1803836" cy="1803836"/>
            <a:chOff x="0" y="0"/>
            <a:chExt cx="2405115" cy="2405115"/>
          </a:xfrm>
        </p:grpSpPr>
        <p:sp>
          <p:nvSpPr>
            <p:cNvPr id="12" name="Freeform 12"/>
            <p:cNvSpPr/>
            <p:nvPr/>
          </p:nvSpPr>
          <p:spPr>
            <a:xfrm>
              <a:off x="0" y="0"/>
              <a:ext cx="2398014" cy="2398014"/>
            </a:xfrm>
            <a:custGeom>
              <a:avLst/>
              <a:gdLst/>
              <a:ahLst/>
              <a:cxnLst/>
              <a:rect l="l" t="t" r="r" b="b"/>
              <a:pathLst>
                <a:path w="2398014" h="2398014">
                  <a:moveTo>
                    <a:pt x="12700" y="514096"/>
                  </a:moveTo>
                  <a:lnTo>
                    <a:pt x="12700" y="501396"/>
                  </a:lnTo>
                  <a:lnTo>
                    <a:pt x="12700" y="488696"/>
                  </a:lnTo>
                  <a:cubicBezTo>
                    <a:pt x="275590" y="488696"/>
                    <a:pt x="488696" y="275590"/>
                    <a:pt x="488696" y="12700"/>
                  </a:cubicBezTo>
                  <a:cubicBezTo>
                    <a:pt x="488696" y="5715"/>
                    <a:pt x="494411" y="0"/>
                    <a:pt x="501396" y="0"/>
                  </a:cubicBezTo>
                  <a:lnTo>
                    <a:pt x="1896618" y="0"/>
                  </a:lnTo>
                  <a:cubicBezTo>
                    <a:pt x="1903603" y="0"/>
                    <a:pt x="1909318" y="5715"/>
                    <a:pt x="1909318" y="12700"/>
                  </a:cubicBezTo>
                  <a:lnTo>
                    <a:pt x="1896618" y="12700"/>
                  </a:lnTo>
                  <a:lnTo>
                    <a:pt x="1909318" y="12700"/>
                  </a:lnTo>
                  <a:cubicBezTo>
                    <a:pt x="1909318" y="275590"/>
                    <a:pt x="2122424" y="488696"/>
                    <a:pt x="2385314" y="488696"/>
                  </a:cubicBezTo>
                  <a:cubicBezTo>
                    <a:pt x="2392299" y="488696"/>
                    <a:pt x="2398014" y="494411"/>
                    <a:pt x="2398014" y="501396"/>
                  </a:cubicBezTo>
                  <a:lnTo>
                    <a:pt x="2398014" y="1896618"/>
                  </a:lnTo>
                  <a:cubicBezTo>
                    <a:pt x="2398014" y="1903603"/>
                    <a:pt x="2392299" y="1909318"/>
                    <a:pt x="2385314" y="1909318"/>
                  </a:cubicBezTo>
                  <a:cubicBezTo>
                    <a:pt x="2122424" y="1909318"/>
                    <a:pt x="1909318" y="2122424"/>
                    <a:pt x="1909318" y="2385314"/>
                  </a:cubicBezTo>
                  <a:cubicBezTo>
                    <a:pt x="1909318" y="2392299"/>
                    <a:pt x="1903603" y="2398014"/>
                    <a:pt x="1896618" y="2398014"/>
                  </a:cubicBezTo>
                  <a:lnTo>
                    <a:pt x="501396" y="2398014"/>
                  </a:lnTo>
                  <a:cubicBezTo>
                    <a:pt x="494411" y="2398014"/>
                    <a:pt x="488696" y="2392299"/>
                    <a:pt x="488696" y="2385314"/>
                  </a:cubicBezTo>
                  <a:cubicBezTo>
                    <a:pt x="488696" y="2122424"/>
                    <a:pt x="275590" y="1909318"/>
                    <a:pt x="12700" y="1909318"/>
                  </a:cubicBezTo>
                  <a:cubicBezTo>
                    <a:pt x="5715" y="1909318"/>
                    <a:pt x="0" y="1903603"/>
                    <a:pt x="0" y="1896618"/>
                  </a:cubicBezTo>
                  <a:lnTo>
                    <a:pt x="0" y="501396"/>
                  </a:lnTo>
                  <a:lnTo>
                    <a:pt x="12700" y="501396"/>
                  </a:lnTo>
                  <a:lnTo>
                    <a:pt x="12700" y="514096"/>
                  </a:lnTo>
                  <a:moveTo>
                    <a:pt x="12700" y="488696"/>
                  </a:moveTo>
                  <a:cubicBezTo>
                    <a:pt x="19685" y="488696"/>
                    <a:pt x="25400" y="494411"/>
                    <a:pt x="25400" y="501396"/>
                  </a:cubicBezTo>
                  <a:lnTo>
                    <a:pt x="25400" y="1896618"/>
                  </a:lnTo>
                  <a:lnTo>
                    <a:pt x="12700" y="1896618"/>
                  </a:lnTo>
                  <a:lnTo>
                    <a:pt x="12700" y="1883918"/>
                  </a:lnTo>
                  <a:cubicBezTo>
                    <a:pt x="289560" y="1883918"/>
                    <a:pt x="514096" y="2108454"/>
                    <a:pt x="514096" y="2385314"/>
                  </a:cubicBezTo>
                  <a:lnTo>
                    <a:pt x="501396" y="2385314"/>
                  </a:lnTo>
                  <a:lnTo>
                    <a:pt x="501396" y="2372614"/>
                  </a:lnTo>
                  <a:lnTo>
                    <a:pt x="1896618" y="2372614"/>
                  </a:lnTo>
                  <a:lnTo>
                    <a:pt x="1896618" y="2385314"/>
                  </a:lnTo>
                  <a:lnTo>
                    <a:pt x="1883918" y="2385314"/>
                  </a:lnTo>
                  <a:cubicBezTo>
                    <a:pt x="1883918" y="2108454"/>
                    <a:pt x="2108454" y="1883918"/>
                    <a:pt x="2385314" y="1883918"/>
                  </a:cubicBezTo>
                  <a:lnTo>
                    <a:pt x="2385314" y="1896618"/>
                  </a:lnTo>
                  <a:lnTo>
                    <a:pt x="2372614" y="1896618"/>
                  </a:lnTo>
                  <a:lnTo>
                    <a:pt x="2372614" y="501396"/>
                  </a:lnTo>
                  <a:lnTo>
                    <a:pt x="2385314" y="501396"/>
                  </a:lnTo>
                  <a:lnTo>
                    <a:pt x="2385314" y="514096"/>
                  </a:lnTo>
                  <a:cubicBezTo>
                    <a:pt x="2108454" y="514096"/>
                    <a:pt x="1883918" y="289560"/>
                    <a:pt x="1883918" y="12700"/>
                  </a:cubicBezTo>
                  <a:lnTo>
                    <a:pt x="1896618" y="12700"/>
                  </a:lnTo>
                  <a:lnTo>
                    <a:pt x="1896618" y="25400"/>
                  </a:lnTo>
                  <a:lnTo>
                    <a:pt x="501396" y="25400"/>
                  </a:lnTo>
                  <a:lnTo>
                    <a:pt x="501396" y="12700"/>
                  </a:lnTo>
                  <a:lnTo>
                    <a:pt x="514096" y="12700"/>
                  </a:lnTo>
                  <a:cubicBezTo>
                    <a:pt x="514096" y="289560"/>
                    <a:pt x="289560" y="514096"/>
                    <a:pt x="12700" y="514096"/>
                  </a:cubicBezTo>
                  <a:cubicBezTo>
                    <a:pt x="5715" y="514096"/>
                    <a:pt x="0" y="508381"/>
                    <a:pt x="0" y="501396"/>
                  </a:cubicBezTo>
                  <a:cubicBezTo>
                    <a:pt x="0" y="494411"/>
                    <a:pt x="5715" y="488696"/>
                    <a:pt x="12700" y="488696"/>
                  </a:cubicBezTo>
                  <a:close/>
                </a:path>
              </a:pathLst>
            </a:custGeom>
            <a:solidFill>
              <a:srgbClr val="FFFFFF"/>
            </a:solidFill>
          </p:spPr>
          <p:txBody>
            <a:bodyPr/>
            <a:lstStyle/>
            <a:p>
              <a:endParaRPr lang="en-US"/>
            </a:p>
          </p:txBody>
        </p:sp>
      </p:grpSp>
      <p:sp>
        <p:nvSpPr>
          <p:cNvPr id="13" name="TextBox 13"/>
          <p:cNvSpPr txBox="1"/>
          <p:nvPr/>
        </p:nvSpPr>
        <p:spPr>
          <a:xfrm>
            <a:off x="4491517" y="2594379"/>
            <a:ext cx="1267111" cy="1409700"/>
          </a:xfrm>
          <a:prstGeom prst="rect">
            <a:avLst/>
          </a:prstGeom>
        </p:spPr>
        <p:txBody>
          <a:bodyPr lIns="0" tIns="0" rIns="0" bIns="0" rtlCol="0" anchor="t">
            <a:spAutoFit/>
          </a:bodyPr>
          <a:lstStyle/>
          <a:p>
            <a:pPr algn="ctr">
              <a:lnSpc>
                <a:spcPts val="10800"/>
              </a:lnSpc>
            </a:pPr>
            <a:r>
              <a:rPr lang="en-US" sz="9000">
                <a:solidFill>
                  <a:srgbClr val="FFFFFF"/>
                </a:solidFill>
                <a:latin typeface="Arimo Bold"/>
              </a:rPr>
              <a:t>II</a:t>
            </a:r>
          </a:p>
        </p:txBody>
      </p:sp>
      <p:sp>
        <p:nvSpPr>
          <p:cNvPr id="14" name="TextBox 14"/>
          <p:cNvSpPr txBox="1"/>
          <p:nvPr/>
        </p:nvSpPr>
        <p:spPr>
          <a:xfrm>
            <a:off x="6302903" y="2975379"/>
            <a:ext cx="9330301" cy="676275"/>
          </a:xfrm>
          <a:prstGeom prst="rect">
            <a:avLst/>
          </a:prstGeom>
        </p:spPr>
        <p:txBody>
          <a:bodyPr lIns="0" tIns="0" rIns="0" bIns="0" rtlCol="0" anchor="t">
            <a:spAutoFit/>
          </a:bodyPr>
          <a:lstStyle/>
          <a:p>
            <a:pPr algn="ctr">
              <a:lnSpc>
                <a:spcPts val="5280"/>
              </a:lnSpc>
            </a:pPr>
            <a:r>
              <a:rPr lang="en-US" sz="4400" spc="660" dirty="0">
                <a:solidFill>
                  <a:srgbClr val="FFFFFF"/>
                </a:solidFill>
                <a:latin typeface="Roboto Bold"/>
              </a:rPr>
              <a:t>THỰC HÀNH TIẾNG VIỆT</a:t>
            </a:r>
          </a:p>
        </p:txBody>
      </p:sp>
      <p:sp>
        <p:nvSpPr>
          <p:cNvPr id="15" name="TextBox 15"/>
          <p:cNvSpPr txBox="1"/>
          <p:nvPr/>
        </p:nvSpPr>
        <p:spPr>
          <a:xfrm>
            <a:off x="4003771" y="5053540"/>
            <a:ext cx="12917447" cy="3284810"/>
          </a:xfrm>
          <a:prstGeom prst="rect">
            <a:avLst/>
          </a:prstGeom>
        </p:spPr>
        <p:txBody>
          <a:bodyPr wrap="square" lIns="0" tIns="0" rIns="0" bIns="0" rtlCol="0" anchor="t">
            <a:spAutoFit/>
          </a:bodyPr>
          <a:lstStyle/>
          <a:p>
            <a:pPr algn="just">
              <a:lnSpc>
                <a:spcPct val="130000"/>
              </a:lnSpc>
            </a:pPr>
            <a:r>
              <a:rPr lang="en-US" sz="4199" b="1"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Nhiệm</a:t>
            </a:r>
            <a:r>
              <a:rPr lang="en-US" sz="4199" b="1"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b="1"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vụ</a:t>
            </a:r>
            <a:r>
              <a:rPr lang="en-US" sz="4199" b="1"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2: </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HS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thực</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hiện</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bài</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tập</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2 SGK tr.17</a:t>
            </a:r>
          </a:p>
          <a:p>
            <a:pPr marL="906778" lvl="1" indent="-453389" algn="just">
              <a:lnSpc>
                <a:spcPct val="130000"/>
              </a:lnSpc>
              <a:buFont typeface="Arial"/>
              <a:buChar char="•"/>
            </a:pP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Thời</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gian</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10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phút</a:t>
            </a:r>
            <a:endPar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endParaRPr>
          </a:p>
          <a:p>
            <a:pPr marL="906778" lvl="1" indent="-453389" algn="just">
              <a:lnSpc>
                <a:spcPct val="130000"/>
              </a:lnSpc>
              <a:buFont typeface="Arial"/>
              <a:buChar char="•"/>
            </a:pP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Thảo</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luận</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và</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làm</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theo</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cặp</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đôi</a:t>
            </a:r>
            <a:endPar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endParaRPr>
          </a:p>
          <a:p>
            <a:pPr marL="906778" lvl="1" indent="-453389" algn="just">
              <a:lnSpc>
                <a:spcPct val="130000"/>
              </a:lnSpc>
              <a:buFont typeface="Arial"/>
              <a:buChar char="•"/>
            </a:pP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Làm</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vào</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vở</a:t>
            </a:r>
            <a:endPar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6" name="Freeform 16"/>
          <p:cNvSpPr/>
          <p:nvPr/>
        </p:nvSpPr>
        <p:spPr>
          <a:xfrm>
            <a:off x="-186919" y="4975008"/>
            <a:ext cx="5311992" cy="5311992"/>
          </a:xfrm>
          <a:custGeom>
            <a:avLst/>
            <a:gdLst/>
            <a:ahLst/>
            <a:cxnLst/>
            <a:rect l="l" t="t" r="r" b="b"/>
            <a:pathLst>
              <a:path w="5311992" h="5311992">
                <a:moveTo>
                  <a:pt x="0" y="0"/>
                </a:moveTo>
                <a:lnTo>
                  <a:pt x="5311992" y="0"/>
                </a:lnTo>
                <a:lnTo>
                  <a:pt x="5311992" y="5311992"/>
                </a:lnTo>
                <a:lnTo>
                  <a:pt x="0" y="5311992"/>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442855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483174" y="11526"/>
            <a:ext cx="9804826" cy="6379670"/>
          </a:xfrm>
          <a:custGeom>
            <a:avLst/>
            <a:gdLst/>
            <a:ahLst/>
            <a:cxnLst/>
            <a:rect l="l" t="t" r="r" b="b"/>
            <a:pathLst>
              <a:path w="9804826" h="6379670">
                <a:moveTo>
                  <a:pt x="0" y="6379670"/>
                </a:moveTo>
                <a:lnTo>
                  <a:pt x="9804826" y="6379670"/>
                </a:lnTo>
                <a:lnTo>
                  <a:pt x="9804826" y="0"/>
                </a:lnTo>
                <a:lnTo>
                  <a:pt x="0" y="0"/>
                </a:lnTo>
                <a:lnTo>
                  <a:pt x="0" y="6379670"/>
                </a:lnTo>
                <a:close/>
              </a:path>
            </a:pathLst>
          </a:custGeom>
          <a:blipFill>
            <a:blip r:embed="rId3"/>
            <a:stretch>
              <a:fillRect l="-86519" t="-61246"/>
            </a:stretch>
          </a:blipFill>
        </p:spPr>
        <p:txBody>
          <a:bodyPr/>
          <a:lstStyle/>
          <a:p>
            <a:endParaRPr lang="en-US"/>
          </a:p>
        </p:txBody>
      </p:sp>
      <p:sp>
        <p:nvSpPr>
          <p:cNvPr id="4" name="Freeform 4"/>
          <p:cNvSpPr/>
          <p:nvPr/>
        </p:nvSpPr>
        <p:spPr>
          <a:xfrm>
            <a:off x="881742" y="587141"/>
            <a:ext cx="959456" cy="959456"/>
          </a:xfrm>
          <a:custGeom>
            <a:avLst/>
            <a:gdLst/>
            <a:ahLst/>
            <a:cxnLst/>
            <a:rect l="l" t="t" r="r" b="b"/>
            <a:pathLst>
              <a:path w="959456" h="959456">
                <a:moveTo>
                  <a:pt x="0" y="0"/>
                </a:moveTo>
                <a:lnTo>
                  <a:pt x="959456" y="0"/>
                </a:lnTo>
                <a:lnTo>
                  <a:pt x="959456" y="959455"/>
                </a:lnTo>
                <a:lnTo>
                  <a:pt x="0" y="9594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2933297" y="4601775"/>
            <a:ext cx="6530360" cy="6612710"/>
          </a:xfrm>
          <a:custGeom>
            <a:avLst/>
            <a:gdLst/>
            <a:ahLst/>
            <a:cxnLst/>
            <a:rect l="l" t="t" r="r" b="b"/>
            <a:pathLst>
              <a:path w="6530360" h="6612710">
                <a:moveTo>
                  <a:pt x="6530359" y="0"/>
                </a:moveTo>
                <a:lnTo>
                  <a:pt x="0" y="0"/>
                </a:lnTo>
                <a:lnTo>
                  <a:pt x="0" y="6612709"/>
                </a:lnTo>
                <a:lnTo>
                  <a:pt x="6530359" y="6612709"/>
                </a:lnTo>
                <a:lnTo>
                  <a:pt x="6530359" y="0"/>
                </a:lnTo>
                <a:close/>
              </a:path>
            </a:pathLst>
          </a:custGeom>
          <a:blipFill>
            <a:blip r:embed="rId6"/>
            <a:stretch>
              <a:fillRect/>
            </a:stretch>
          </a:blipFill>
        </p:spPr>
        <p:txBody>
          <a:bodyPr/>
          <a:lstStyle/>
          <a:p>
            <a:endParaRPr lang="en-US"/>
          </a:p>
        </p:txBody>
      </p:sp>
      <p:sp>
        <p:nvSpPr>
          <p:cNvPr id="6" name="Freeform 6"/>
          <p:cNvSpPr/>
          <p:nvPr/>
        </p:nvSpPr>
        <p:spPr>
          <a:xfrm>
            <a:off x="11971383" y="6967497"/>
            <a:ext cx="1923827" cy="2743200"/>
          </a:xfrm>
          <a:custGeom>
            <a:avLst/>
            <a:gdLst/>
            <a:ahLst/>
            <a:cxnLst/>
            <a:rect l="l" t="t" r="r" b="b"/>
            <a:pathLst>
              <a:path w="1923827" h="2743200">
                <a:moveTo>
                  <a:pt x="0" y="0"/>
                </a:moveTo>
                <a:lnTo>
                  <a:pt x="1923827" y="0"/>
                </a:lnTo>
                <a:lnTo>
                  <a:pt x="1923827" y="2743200"/>
                </a:lnTo>
                <a:lnTo>
                  <a:pt x="0" y="2743200"/>
                </a:lnTo>
                <a:lnTo>
                  <a:pt x="0" y="0"/>
                </a:lnTo>
                <a:close/>
              </a:path>
            </a:pathLst>
          </a:custGeom>
          <a:blipFill>
            <a:blip r:embed="rId7"/>
            <a:stretch>
              <a:fillRect t="-93" b="-93"/>
            </a:stretch>
          </a:blipFill>
        </p:spPr>
        <p:txBody>
          <a:bodyPr/>
          <a:lstStyle/>
          <a:p>
            <a:endParaRPr lang="en-US"/>
          </a:p>
        </p:txBody>
      </p:sp>
      <p:sp>
        <p:nvSpPr>
          <p:cNvPr id="7" name="TextBox 7"/>
          <p:cNvSpPr txBox="1"/>
          <p:nvPr/>
        </p:nvSpPr>
        <p:spPr>
          <a:xfrm>
            <a:off x="2046766" y="705971"/>
            <a:ext cx="15697201" cy="1330492"/>
          </a:xfrm>
          <a:prstGeom prst="rect">
            <a:avLst/>
          </a:prstGeom>
        </p:spPr>
        <p:txBody>
          <a:bodyPr wrap="square" lIns="0" tIns="0" rIns="0" bIns="0" rtlCol="0" anchor="t">
            <a:spAutoFit/>
          </a:bodyPr>
          <a:lstStyle/>
          <a:p>
            <a:pPr>
              <a:lnSpc>
                <a:spcPts val="5280"/>
              </a:lnSpc>
              <a:spcBef>
                <a:spcPct val="0"/>
              </a:spcBef>
            </a:pPr>
            <a:r>
              <a:rPr lang="en-US" sz="4400" dirty="0" err="1">
                <a:solidFill>
                  <a:srgbClr val="5B3F34"/>
                </a:solidFill>
                <a:latin typeface="Roboto Condensed Bold"/>
              </a:rPr>
              <a:t>Bài</a:t>
            </a:r>
            <a:r>
              <a:rPr lang="en-US" sz="4400" dirty="0">
                <a:solidFill>
                  <a:srgbClr val="5B3F34"/>
                </a:solidFill>
                <a:latin typeface="Roboto Condensed Bold"/>
              </a:rPr>
              <a:t> </a:t>
            </a:r>
            <a:r>
              <a:rPr lang="en-US" sz="4400" dirty="0" err="1">
                <a:solidFill>
                  <a:srgbClr val="5B3F34"/>
                </a:solidFill>
                <a:latin typeface="Roboto Condensed Bold"/>
              </a:rPr>
              <a:t>tập</a:t>
            </a:r>
            <a:r>
              <a:rPr lang="en-US" sz="4400" dirty="0">
                <a:solidFill>
                  <a:srgbClr val="5B3F34"/>
                </a:solidFill>
                <a:latin typeface="Roboto Condensed Bold"/>
              </a:rPr>
              <a:t> 2 SGK tr17: </a:t>
            </a:r>
            <a:r>
              <a:rPr lang="vi-VN" sz="4399" b="1" dirty="0">
                <a:solidFill>
                  <a:srgbClr val="5B3F34"/>
                </a:solidFill>
                <a:latin typeface="Roboto Condensed Bold" panose="02000000000000000000" charset="0"/>
                <a:ea typeface="Roboto Condensed Bold" panose="02000000000000000000" charset="0"/>
              </a:rPr>
              <a:t>Đọc các câu sau và thực hiện yêu cầu nêu ở dưới:</a:t>
            </a:r>
          </a:p>
          <a:p>
            <a:pPr>
              <a:lnSpc>
                <a:spcPts val="5280"/>
              </a:lnSpc>
              <a:spcBef>
                <a:spcPct val="0"/>
              </a:spcBef>
            </a:pPr>
            <a:endParaRPr lang="en-US" sz="4400" dirty="0">
              <a:solidFill>
                <a:srgbClr val="5B3F34"/>
              </a:solidFill>
              <a:latin typeface="Roboto Condensed Bold"/>
            </a:endParaRPr>
          </a:p>
        </p:txBody>
      </p:sp>
      <p:sp>
        <p:nvSpPr>
          <p:cNvPr id="8" name="TextBox 8"/>
          <p:cNvSpPr txBox="1"/>
          <p:nvPr/>
        </p:nvSpPr>
        <p:spPr>
          <a:xfrm>
            <a:off x="1005398" y="6201211"/>
            <a:ext cx="10965985" cy="3636893"/>
          </a:xfrm>
          <a:prstGeom prst="rect">
            <a:avLst/>
          </a:prstGeom>
        </p:spPr>
        <p:txBody>
          <a:bodyPr wrap="square" lIns="0" tIns="0" rIns="0" bIns="0" rtlCol="0" anchor="t">
            <a:spAutoFit/>
          </a:bodyPr>
          <a:lstStyle/>
          <a:p>
            <a:pPr marL="742950" indent="-742950" algn="just">
              <a:lnSpc>
                <a:spcPct val="120000"/>
              </a:lnSpc>
              <a:buFont typeface="+mj-lt"/>
              <a:buAutoNum type="alphaLcPeriod"/>
            </a:pPr>
            <a:r>
              <a:rPr lang="en-US" sz="4000" dirty="0">
                <a:solidFill>
                  <a:srgbClr val="5B3F34"/>
                </a:solidFill>
                <a:latin typeface="Roboto Condensed"/>
              </a:rPr>
              <a:t>Cho </a:t>
            </a:r>
            <a:r>
              <a:rPr lang="en-US" sz="4000" dirty="0" err="1">
                <a:solidFill>
                  <a:srgbClr val="5B3F34"/>
                </a:solidFill>
                <a:latin typeface="Roboto Condensed"/>
              </a:rPr>
              <a:t>biết</a:t>
            </a:r>
            <a:r>
              <a:rPr lang="en-US" sz="4000" dirty="0">
                <a:solidFill>
                  <a:srgbClr val="5B3F34"/>
                </a:solidFill>
                <a:latin typeface="Roboto Condensed"/>
              </a:rPr>
              <a:t> </a:t>
            </a:r>
            <a:r>
              <a:rPr lang="en-US" sz="4000" dirty="0" err="1">
                <a:solidFill>
                  <a:srgbClr val="5B3F34"/>
                </a:solidFill>
                <a:latin typeface="Roboto Condensed"/>
              </a:rPr>
              <a:t>các</a:t>
            </a:r>
            <a:r>
              <a:rPr lang="en-US" sz="4000" dirty="0">
                <a:solidFill>
                  <a:srgbClr val="5B3F34"/>
                </a:solidFill>
                <a:latin typeface="Roboto Condensed"/>
              </a:rPr>
              <a:t> </a:t>
            </a:r>
            <a:r>
              <a:rPr lang="en-US" sz="4000" dirty="0" err="1">
                <a:solidFill>
                  <a:srgbClr val="5B3F34"/>
                </a:solidFill>
                <a:latin typeface="Roboto Condensed"/>
              </a:rPr>
              <a:t>cụm</a:t>
            </a:r>
            <a:r>
              <a:rPr lang="en-US" sz="4000" dirty="0">
                <a:solidFill>
                  <a:srgbClr val="5B3F34"/>
                </a:solidFill>
                <a:latin typeface="Roboto Condensed"/>
              </a:rPr>
              <a:t> </a:t>
            </a:r>
            <a:r>
              <a:rPr lang="en-US" sz="4000" dirty="0" err="1">
                <a:solidFill>
                  <a:srgbClr val="5B3F34"/>
                </a:solidFill>
                <a:latin typeface="Roboto Condensed"/>
              </a:rPr>
              <a:t>từ</a:t>
            </a:r>
            <a:r>
              <a:rPr lang="en-US" sz="4000" dirty="0">
                <a:solidFill>
                  <a:srgbClr val="5B3F34"/>
                </a:solidFill>
                <a:latin typeface="Roboto Condensed"/>
              </a:rPr>
              <a:t> in </a:t>
            </a:r>
            <a:r>
              <a:rPr lang="en-US" sz="4000" dirty="0" err="1">
                <a:solidFill>
                  <a:srgbClr val="5B3F34"/>
                </a:solidFill>
                <a:latin typeface="Roboto Condensed"/>
              </a:rPr>
              <a:t>đậm</a:t>
            </a:r>
            <a:r>
              <a:rPr lang="en-US" sz="4000" dirty="0">
                <a:solidFill>
                  <a:srgbClr val="5B3F34"/>
                </a:solidFill>
                <a:latin typeface="Roboto Condensed"/>
              </a:rPr>
              <a:t> </a:t>
            </a:r>
            <a:r>
              <a:rPr lang="en-US" sz="4000" dirty="0" err="1">
                <a:solidFill>
                  <a:srgbClr val="5B3F34"/>
                </a:solidFill>
                <a:latin typeface="Roboto Condensed"/>
              </a:rPr>
              <a:t>có</a:t>
            </a:r>
            <a:r>
              <a:rPr lang="en-US" sz="4000" dirty="0">
                <a:solidFill>
                  <a:srgbClr val="5B3F34"/>
                </a:solidFill>
                <a:latin typeface="Roboto Condensed"/>
              </a:rPr>
              <a:t> </a:t>
            </a:r>
            <a:r>
              <a:rPr lang="en-US" sz="4000" dirty="0" err="1">
                <a:solidFill>
                  <a:srgbClr val="5B3F34"/>
                </a:solidFill>
                <a:latin typeface="Roboto Condensed"/>
              </a:rPr>
              <a:t>đặc</a:t>
            </a:r>
            <a:r>
              <a:rPr lang="en-US" sz="4000" dirty="0">
                <a:solidFill>
                  <a:srgbClr val="5B3F34"/>
                </a:solidFill>
                <a:latin typeface="Roboto Condensed"/>
              </a:rPr>
              <a:t> </a:t>
            </a:r>
            <a:r>
              <a:rPr lang="en-US" sz="4000" dirty="0" err="1">
                <a:solidFill>
                  <a:srgbClr val="5B3F34"/>
                </a:solidFill>
                <a:latin typeface="Roboto Condensed"/>
              </a:rPr>
              <a:t>điểm</a:t>
            </a:r>
            <a:r>
              <a:rPr lang="en-US" sz="4000" dirty="0">
                <a:solidFill>
                  <a:srgbClr val="5B3F34"/>
                </a:solidFill>
                <a:latin typeface="Roboto Condensed"/>
              </a:rPr>
              <a:t> </a:t>
            </a:r>
            <a:r>
              <a:rPr lang="en-US" sz="4000" dirty="0" err="1">
                <a:solidFill>
                  <a:srgbClr val="5B3F34"/>
                </a:solidFill>
                <a:latin typeface="Roboto Condensed"/>
              </a:rPr>
              <a:t>gì</a:t>
            </a:r>
            <a:r>
              <a:rPr lang="en-US" sz="4000" dirty="0">
                <a:solidFill>
                  <a:srgbClr val="5B3F34"/>
                </a:solidFill>
                <a:latin typeface="Roboto Condensed"/>
              </a:rPr>
              <a:t> </a:t>
            </a:r>
            <a:r>
              <a:rPr lang="en-US" sz="4000" dirty="0" err="1">
                <a:solidFill>
                  <a:srgbClr val="5B3F34"/>
                </a:solidFill>
                <a:latin typeface="Roboto Condensed"/>
              </a:rPr>
              <a:t>chung</a:t>
            </a:r>
            <a:r>
              <a:rPr lang="en-US" sz="4000" dirty="0">
                <a:solidFill>
                  <a:srgbClr val="5B3F34"/>
                </a:solidFill>
                <a:latin typeface="Roboto Condensed"/>
              </a:rPr>
              <a:t>.</a:t>
            </a:r>
          </a:p>
          <a:p>
            <a:pPr marL="742950" indent="-742950" algn="just">
              <a:lnSpc>
                <a:spcPct val="120000"/>
              </a:lnSpc>
              <a:buFont typeface="+mj-lt"/>
              <a:buAutoNum type="alphaLcPeriod"/>
            </a:pPr>
            <a:r>
              <a:rPr lang="en-US" sz="4000" dirty="0" err="1">
                <a:solidFill>
                  <a:srgbClr val="5B3F34"/>
                </a:solidFill>
                <a:latin typeface="Roboto Condensed"/>
              </a:rPr>
              <a:t>Đọc</a:t>
            </a:r>
            <a:r>
              <a:rPr lang="en-US" sz="4000" dirty="0">
                <a:solidFill>
                  <a:srgbClr val="5B3F34"/>
                </a:solidFill>
                <a:latin typeface="Roboto Condensed"/>
              </a:rPr>
              <a:t> </a:t>
            </a:r>
            <a:r>
              <a:rPr lang="en-US" sz="4000" dirty="0" err="1">
                <a:solidFill>
                  <a:srgbClr val="5B3F34"/>
                </a:solidFill>
                <a:latin typeface="Roboto Condensed"/>
              </a:rPr>
              <a:t>chú</a:t>
            </a:r>
            <a:r>
              <a:rPr lang="en-US" sz="4000" dirty="0">
                <a:solidFill>
                  <a:srgbClr val="5B3F34"/>
                </a:solidFill>
                <a:latin typeface="Roboto Condensed"/>
              </a:rPr>
              <a:t> </a:t>
            </a:r>
            <a:r>
              <a:rPr lang="en-US" sz="4000" dirty="0" err="1">
                <a:solidFill>
                  <a:srgbClr val="5B3F34"/>
                </a:solidFill>
                <a:latin typeface="Roboto Condensed"/>
              </a:rPr>
              <a:t>thích</a:t>
            </a:r>
            <a:r>
              <a:rPr lang="en-US" sz="4000" dirty="0">
                <a:solidFill>
                  <a:srgbClr val="5B3F34"/>
                </a:solidFill>
                <a:latin typeface="Roboto Condensed"/>
              </a:rPr>
              <a:t> </a:t>
            </a:r>
            <a:r>
              <a:rPr lang="en-US" sz="4000" dirty="0" err="1">
                <a:solidFill>
                  <a:srgbClr val="5B3F34"/>
                </a:solidFill>
                <a:latin typeface="Roboto Condensed"/>
              </a:rPr>
              <a:t>để</a:t>
            </a:r>
            <a:r>
              <a:rPr lang="en-US" sz="4000" dirty="0">
                <a:solidFill>
                  <a:srgbClr val="5B3F34"/>
                </a:solidFill>
                <a:latin typeface="Roboto Condensed"/>
              </a:rPr>
              <a:t> </a:t>
            </a:r>
            <a:r>
              <a:rPr lang="en-US" sz="4000" dirty="0" err="1">
                <a:solidFill>
                  <a:srgbClr val="5B3F34"/>
                </a:solidFill>
                <a:latin typeface="Roboto Condensed"/>
              </a:rPr>
              <a:t>biết</a:t>
            </a:r>
            <a:r>
              <a:rPr lang="en-US" sz="4000" dirty="0">
                <a:solidFill>
                  <a:srgbClr val="5B3F34"/>
                </a:solidFill>
                <a:latin typeface="Roboto Condensed"/>
              </a:rPr>
              <a:t> </a:t>
            </a:r>
            <a:r>
              <a:rPr lang="en-US" sz="4000" dirty="0" err="1">
                <a:solidFill>
                  <a:srgbClr val="5B3F34"/>
                </a:solidFill>
                <a:latin typeface="Roboto Condensed"/>
              </a:rPr>
              <a:t>nghĩa</a:t>
            </a:r>
            <a:r>
              <a:rPr lang="en-US" sz="4000" dirty="0">
                <a:solidFill>
                  <a:srgbClr val="5B3F34"/>
                </a:solidFill>
                <a:latin typeface="Roboto Condensed"/>
              </a:rPr>
              <a:t> </a:t>
            </a:r>
            <a:r>
              <a:rPr lang="en-US" sz="4000" dirty="0" err="1">
                <a:solidFill>
                  <a:srgbClr val="5B3F34"/>
                </a:solidFill>
                <a:latin typeface="Roboto Condensed"/>
              </a:rPr>
              <a:t>của</a:t>
            </a:r>
            <a:r>
              <a:rPr lang="en-US" sz="4000" dirty="0">
                <a:solidFill>
                  <a:srgbClr val="5B3F34"/>
                </a:solidFill>
                <a:latin typeface="Roboto Condensed"/>
              </a:rPr>
              <a:t> </a:t>
            </a:r>
            <a:r>
              <a:rPr lang="en-US" sz="4000" dirty="0" err="1">
                <a:solidFill>
                  <a:srgbClr val="5B3F34"/>
                </a:solidFill>
                <a:latin typeface="Roboto Condensed"/>
              </a:rPr>
              <a:t>các</a:t>
            </a:r>
            <a:r>
              <a:rPr lang="en-US" sz="4000" dirty="0">
                <a:solidFill>
                  <a:srgbClr val="5B3F34"/>
                </a:solidFill>
                <a:latin typeface="Roboto Condensed"/>
              </a:rPr>
              <a:t> </a:t>
            </a:r>
            <a:r>
              <a:rPr lang="en-US" sz="4000" dirty="0" err="1">
                <a:solidFill>
                  <a:srgbClr val="5B3F34"/>
                </a:solidFill>
                <a:latin typeface="Roboto Condensed"/>
              </a:rPr>
              <a:t>cụm</a:t>
            </a:r>
            <a:r>
              <a:rPr lang="en-US" sz="4000" dirty="0">
                <a:solidFill>
                  <a:srgbClr val="5B3F34"/>
                </a:solidFill>
                <a:latin typeface="Roboto Condensed"/>
              </a:rPr>
              <a:t> </a:t>
            </a:r>
            <a:r>
              <a:rPr lang="en-US" sz="4000" dirty="0" err="1">
                <a:solidFill>
                  <a:srgbClr val="5B3F34"/>
                </a:solidFill>
                <a:latin typeface="Roboto Condensed"/>
              </a:rPr>
              <a:t>từ</a:t>
            </a:r>
            <a:r>
              <a:rPr lang="en-US" sz="4000" dirty="0">
                <a:solidFill>
                  <a:srgbClr val="5B3F34"/>
                </a:solidFill>
                <a:latin typeface="Roboto Condensed"/>
              </a:rPr>
              <a:t> in </a:t>
            </a:r>
            <a:r>
              <a:rPr lang="en-US" sz="4000" dirty="0" err="1">
                <a:solidFill>
                  <a:srgbClr val="5B3F34"/>
                </a:solidFill>
                <a:latin typeface="Roboto Condensed"/>
              </a:rPr>
              <a:t>đậm</a:t>
            </a:r>
            <a:r>
              <a:rPr lang="en-US" sz="4000" dirty="0">
                <a:solidFill>
                  <a:srgbClr val="5B3F34"/>
                </a:solidFill>
                <a:latin typeface="Roboto Condensed"/>
              </a:rPr>
              <a:t> </a:t>
            </a:r>
            <a:r>
              <a:rPr lang="en-US" sz="4000" dirty="0" err="1">
                <a:solidFill>
                  <a:srgbClr val="5B3F34"/>
                </a:solidFill>
                <a:latin typeface="Roboto Condensed"/>
              </a:rPr>
              <a:t>trong</a:t>
            </a:r>
            <a:r>
              <a:rPr lang="en-US" sz="4000" dirty="0">
                <a:solidFill>
                  <a:srgbClr val="5B3F34"/>
                </a:solidFill>
                <a:latin typeface="Roboto Condensed"/>
              </a:rPr>
              <a:t> </a:t>
            </a:r>
            <a:r>
              <a:rPr lang="en-US" sz="4000" dirty="0" err="1">
                <a:solidFill>
                  <a:srgbClr val="5B3F34"/>
                </a:solidFill>
                <a:latin typeface="Roboto Condensed"/>
              </a:rPr>
              <a:t>các</a:t>
            </a:r>
            <a:r>
              <a:rPr lang="en-US" sz="4000" dirty="0">
                <a:solidFill>
                  <a:srgbClr val="5B3F34"/>
                </a:solidFill>
                <a:latin typeface="Roboto Condensed"/>
              </a:rPr>
              <a:t> </a:t>
            </a:r>
            <a:r>
              <a:rPr lang="en-US" sz="4000" dirty="0" err="1">
                <a:solidFill>
                  <a:srgbClr val="5B3F34"/>
                </a:solidFill>
                <a:latin typeface="Roboto Condensed"/>
              </a:rPr>
              <a:t>câu</a:t>
            </a:r>
            <a:r>
              <a:rPr lang="en-US" sz="4000" dirty="0">
                <a:solidFill>
                  <a:srgbClr val="5B3F34"/>
                </a:solidFill>
                <a:latin typeface="Roboto Condensed"/>
              </a:rPr>
              <a:t> </a:t>
            </a:r>
            <a:r>
              <a:rPr lang="en-US" sz="4000" dirty="0" err="1">
                <a:solidFill>
                  <a:srgbClr val="5B3F34"/>
                </a:solidFill>
                <a:latin typeface="Roboto Condensed"/>
              </a:rPr>
              <a:t>trên</a:t>
            </a:r>
            <a:r>
              <a:rPr lang="en-US" sz="4000" dirty="0">
                <a:solidFill>
                  <a:srgbClr val="5B3F34"/>
                </a:solidFill>
                <a:latin typeface="Roboto Condensed"/>
              </a:rPr>
              <a:t>.</a:t>
            </a:r>
          </a:p>
          <a:p>
            <a:pPr marL="742950" indent="-742950" algn="just">
              <a:lnSpc>
                <a:spcPct val="120000"/>
              </a:lnSpc>
              <a:buFont typeface="+mj-lt"/>
              <a:buAutoNum type="alphaLcPeriod"/>
            </a:pPr>
            <a:r>
              <a:rPr lang="en-US" sz="4000" dirty="0" err="1">
                <a:solidFill>
                  <a:srgbClr val="5B3F34"/>
                </a:solidFill>
                <a:latin typeface="Roboto Condensed"/>
              </a:rPr>
              <a:t>Nêu</a:t>
            </a:r>
            <a:r>
              <a:rPr lang="en-US" sz="4000" dirty="0">
                <a:solidFill>
                  <a:srgbClr val="5B3F34"/>
                </a:solidFill>
                <a:latin typeface="Roboto Condensed"/>
              </a:rPr>
              <a:t> </a:t>
            </a:r>
            <a:r>
              <a:rPr lang="en-US" sz="4000" dirty="0" err="1">
                <a:solidFill>
                  <a:srgbClr val="5B3F34"/>
                </a:solidFill>
                <a:latin typeface="Roboto Condensed"/>
              </a:rPr>
              <a:t>tác</a:t>
            </a:r>
            <a:r>
              <a:rPr lang="en-US" sz="4000" dirty="0">
                <a:solidFill>
                  <a:srgbClr val="5B3F34"/>
                </a:solidFill>
                <a:latin typeface="Roboto Condensed"/>
              </a:rPr>
              <a:t> </a:t>
            </a:r>
            <a:r>
              <a:rPr lang="en-US" sz="4000" dirty="0" err="1">
                <a:solidFill>
                  <a:srgbClr val="5B3F34"/>
                </a:solidFill>
                <a:latin typeface="Roboto Condensed"/>
              </a:rPr>
              <a:t>dụng</a:t>
            </a:r>
            <a:r>
              <a:rPr lang="en-US" sz="4000" dirty="0">
                <a:solidFill>
                  <a:srgbClr val="5B3F34"/>
                </a:solidFill>
                <a:latin typeface="Roboto Condensed"/>
              </a:rPr>
              <a:t> </a:t>
            </a:r>
            <a:r>
              <a:rPr lang="en-US" sz="4000" dirty="0" err="1">
                <a:solidFill>
                  <a:srgbClr val="5B3F34"/>
                </a:solidFill>
                <a:latin typeface="Roboto Condensed"/>
              </a:rPr>
              <a:t>của</a:t>
            </a:r>
            <a:r>
              <a:rPr lang="en-US" sz="4000" dirty="0">
                <a:solidFill>
                  <a:srgbClr val="5B3F34"/>
                </a:solidFill>
                <a:latin typeface="Roboto Condensed"/>
              </a:rPr>
              <a:t> </a:t>
            </a:r>
            <a:r>
              <a:rPr lang="en-US" sz="4000" dirty="0" err="1">
                <a:solidFill>
                  <a:srgbClr val="5B3F34"/>
                </a:solidFill>
                <a:latin typeface="Roboto Condensed"/>
              </a:rPr>
              <a:t>việc</a:t>
            </a:r>
            <a:r>
              <a:rPr lang="en-US" sz="4000" dirty="0">
                <a:solidFill>
                  <a:srgbClr val="5B3F34"/>
                </a:solidFill>
                <a:latin typeface="Roboto Condensed"/>
              </a:rPr>
              <a:t> </a:t>
            </a:r>
            <a:r>
              <a:rPr lang="en-US" sz="4000" dirty="0" err="1">
                <a:solidFill>
                  <a:srgbClr val="5B3F34"/>
                </a:solidFill>
                <a:latin typeface="Roboto Condensed"/>
              </a:rPr>
              <a:t>sử</a:t>
            </a:r>
            <a:r>
              <a:rPr lang="en-US" sz="4000" dirty="0">
                <a:solidFill>
                  <a:srgbClr val="5B3F34"/>
                </a:solidFill>
                <a:latin typeface="Roboto Condensed"/>
              </a:rPr>
              <a:t> </a:t>
            </a:r>
            <a:r>
              <a:rPr lang="en-US" sz="4000" dirty="0" err="1">
                <a:solidFill>
                  <a:srgbClr val="5B3F34"/>
                </a:solidFill>
                <a:latin typeface="Roboto Condensed"/>
              </a:rPr>
              <a:t>dụng</a:t>
            </a:r>
            <a:r>
              <a:rPr lang="en-US" sz="4000" dirty="0">
                <a:solidFill>
                  <a:srgbClr val="5B3F34"/>
                </a:solidFill>
                <a:latin typeface="Roboto Condensed"/>
              </a:rPr>
              <a:t> </a:t>
            </a:r>
            <a:r>
              <a:rPr lang="en-US" sz="4000" dirty="0" err="1">
                <a:solidFill>
                  <a:srgbClr val="5B3F34"/>
                </a:solidFill>
                <a:latin typeface="Roboto Condensed"/>
              </a:rPr>
              <a:t>những</a:t>
            </a:r>
            <a:r>
              <a:rPr lang="en-US" sz="4000" dirty="0">
                <a:solidFill>
                  <a:srgbClr val="5B3F34"/>
                </a:solidFill>
                <a:latin typeface="Roboto Condensed"/>
              </a:rPr>
              <a:t> </a:t>
            </a:r>
            <a:r>
              <a:rPr lang="en-US" sz="4000" dirty="0" err="1">
                <a:solidFill>
                  <a:srgbClr val="5B3F34"/>
                </a:solidFill>
                <a:latin typeface="Roboto Condensed"/>
              </a:rPr>
              <a:t>cụm</a:t>
            </a:r>
            <a:r>
              <a:rPr lang="en-US" sz="4000" dirty="0">
                <a:solidFill>
                  <a:srgbClr val="5B3F34"/>
                </a:solidFill>
                <a:latin typeface="Roboto Condensed"/>
              </a:rPr>
              <a:t> </a:t>
            </a:r>
            <a:r>
              <a:rPr lang="en-US" sz="4000" dirty="0" err="1">
                <a:solidFill>
                  <a:srgbClr val="5B3F34"/>
                </a:solidFill>
                <a:latin typeface="Roboto Condensed"/>
              </a:rPr>
              <a:t>từ</a:t>
            </a:r>
            <a:r>
              <a:rPr lang="en-US" sz="4000" dirty="0">
                <a:solidFill>
                  <a:srgbClr val="5B3F34"/>
                </a:solidFill>
                <a:latin typeface="Roboto Condensed"/>
              </a:rPr>
              <a:t> </a:t>
            </a:r>
            <a:r>
              <a:rPr lang="en-US" sz="4000" dirty="0" err="1">
                <a:solidFill>
                  <a:srgbClr val="5B3F34"/>
                </a:solidFill>
                <a:latin typeface="Roboto Condensed"/>
              </a:rPr>
              <a:t>đó</a:t>
            </a:r>
            <a:r>
              <a:rPr lang="en-US" sz="4000" dirty="0">
                <a:solidFill>
                  <a:srgbClr val="5B3F34"/>
                </a:solidFill>
                <a:latin typeface="Roboto Condensed"/>
              </a:rPr>
              <a:t> </a:t>
            </a:r>
            <a:r>
              <a:rPr lang="en-US" sz="4000" dirty="0" err="1">
                <a:solidFill>
                  <a:srgbClr val="5B3F34"/>
                </a:solidFill>
                <a:latin typeface="Roboto Condensed"/>
              </a:rPr>
              <a:t>trong</a:t>
            </a:r>
            <a:r>
              <a:rPr lang="en-US" sz="4000" dirty="0">
                <a:solidFill>
                  <a:srgbClr val="5B3F34"/>
                </a:solidFill>
                <a:latin typeface="Roboto Condensed"/>
              </a:rPr>
              <a:t> </a:t>
            </a:r>
            <a:r>
              <a:rPr lang="en-US" sz="4000" dirty="0" err="1">
                <a:solidFill>
                  <a:srgbClr val="5B3F34"/>
                </a:solidFill>
                <a:latin typeface="Roboto Condensed"/>
              </a:rPr>
              <a:t>ngữ</a:t>
            </a:r>
            <a:r>
              <a:rPr lang="en-US" sz="4000" dirty="0">
                <a:solidFill>
                  <a:srgbClr val="5B3F34"/>
                </a:solidFill>
                <a:latin typeface="Roboto Condensed"/>
              </a:rPr>
              <a:t> </a:t>
            </a:r>
            <a:r>
              <a:rPr lang="en-US" sz="4000" dirty="0" err="1">
                <a:solidFill>
                  <a:srgbClr val="5B3F34"/>
                </a:solidFill>
                <a:latin typeface="Roboto Condensed"/>
              </a:rPr>
              <a:t>cảnh</a:t>
            </a:r>
            <a:r>
              <a:rPr lang="en-US" sz="4000" dirty="0">
                <a:solidFill>
                  <a:srgbClr val="5B3F34"/>
                </a:solidFill>
                <a:latin typeface="Roboto Condensed"/>
              </a:rPr>
              <a:t>.</a:t>
            </a:r>
          </a:p>
        </p:txBody>
      </p:sp>
      <p:sp>
        <p:nvSpPr>
          <p:cNvPr id="9" name="TextBox 9"/>
          <p:cNvSpPr txBox="1"/>
          <p:nvPr/>
        </p:nvSpPr>
        <p:spPr>
          <a:xfrm>
            <a:off x="1005398" y="1635286"/>
            <a:ext cx="16194536" cy="4375557"/>
          </a:xfrm>
          <a:prstGeom prst="rect">
            <a:avLst/>
          </a:prstGeom>
        </p:spPr>
        <p:txBody>
          <a:bodyPr wrap="square" lIns="0" tIns="0" rIns="0" bIns="0" rtlCol="0" anchor="t">
            <a:spAutoFit/>
          </a:bodyPr>
          <a:lstStyle/>
          <a:p>
            <a:pPr algn="just">
              <a:lnSpc>
                <a:spcPct val="120000"/>
              </a:lnSpc>
            </a:pPr>
            <a:r>
              <a:rPr lang="vi-VN" sz="4000" dirty="0">
                <a:solidFill>
                  <a:srgbClr val="5B3F34"/>
                </a:solidFill>
                <a:latin typeface="Roboto Condensed Italics"/>
              </a:rPr>
              <a:t>- Nay đã bình rơi trâm gãy, mây tạnh mưa tan, sen rũ trong ao, liễu tàn trước gió; khóc tuyết bông hoa rụng cuống, kêu xuân cái én lìa đàn, nước thẳm buồm xa, </a:t>
            </a:r>
            <a:r>
              <a:rPr lang="vi-VN" sz="4000" b="1" dirty="0">
                <a:solidFill>
                  <a:srgbClr val="5B3F34"/>
                </a:solidFill>
                <a:latin typeface="Roboto Condensed Italics"/>
              </a:rPr>
              <a:t>đ</a:t>
            </a:r>
            <a:r>
              <a:rPr lang="en-US" sz="4000" b="1" dirty="0">
                <a:solidFill>
                  <a:srgbClr val="5B3F34"/>
                </a:solidFill>
                <a:latin typeface="Roboto Condensed Italics"/>
              </a:rPr>
              <a:t>â</a:t>
            </a:r>
            <a:r>
              <a:rPr lang="vi-VN" sz="4000" b="1" dirty="0">
                <a:solidFill>
                  <a:srgbClr val="5B3F34"/>
                </a:solidFill>
                <a:latin typeface="Roboto Condensed Italics"/>
              </a:rPr>
              <a:t>u còn có thể lại lên núi Vọng Phu kia nữa.</a:t>
            </a:r>
          </a:p>
          <a:p>
            <a:pPr algn="just">
              <a:lnSpc>
                <a:spcPct val="120000"/>
              </a:lnSpc>
            </a:pPr>
            <a:r>
              <a:rPr lang="vi-VN" sz="4000" dirty="0">
                <a:solidFill>
                  <a:srgbClr val="5B3F34"/>
                </a:solidFill>
                <a:latin typeface="Roboto Condensed Italics"/>
              </a:rPr>
              <a:t>- Thiếp nếu đoan trang giữ tiết, trinh bạch gìn lòng, </a:t>
            </a:r>
            <a:r>
              <a:rPr lang="vi-VN" sz="4000" b="1" dirty="0">
                <a:solidFill>
                  <a:srgbClr val="5B3F34"/>
                </a:solidFill>
                <a:latin typeface="Roboto Condensed Italics"/>
              </a:rPr>
              <a:t>vào nước xin làm ngọc Mị Nương, xuống đất xin làm cỏ Ngu mĩ.</a:t>
            </a:r>
          </a:p>
          <a:p>
            <a:pPr algn="just">
              <a:lnSpc>
                <a:spcPct val="120000"/>
              </a:lnSpc>
            </a:pPr>
            <a:r>
              <a:rPr lang="vi-VN" sz="4000" dirty="0">
                <a:solidFill>
                  <a:srgbClr val="5B3F34"/>
                </a:solidFill>
                <a:latin typeface="Roboto Condensed Italics"/>
              </a:rPr>
              <a:t>- Vả chăng, </a:t>
            </a:r>
            <a:r>
              <a:rPr lang="vi-VN" sz="4000" b="1" dirty="0">
                <a:solidFill>
                  <a:srgbClr val="5B3F34"/>
                </a:solidFill>
                <a:latin typeface="Roboto Condensed Italics"/>
              </a:rPr>
              <a:t>ngựa Hồ gầm gió bắc, chim Việt đậu cành nam</a:t>
            </a:r>
            <a:r>
              <a:rPr lang="vi-VN" sz="4000" dirty="0">
                <a:solidFill>
                  <a:srgbClr val="5B3F34"/>
                </a:solidFill>
                <a:latin typeface="Roboto Condensed Italics"/>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483174" y="11526"/>
            <a:ext cx="9804826" cy="6379670"/>
          </a:xfrm>
          <a:custGeom>
            <a:avLst/>
            <a:gdLst/>
            <a:ahLst/>
            <a:cxnLst/>
            <a:rect l="l" t="t" r="r" b="b"/>
            <a:pathLst>
              <a:path w="9804826" h="6379670">
                <a:moveTo>
                  <a:pt x="0" y="6379670"/>
                </a:moveTo>
                <a:lnTo>
                  <a:pt x="9804826" y="6379670"/>
                </a:lnTo>
                <a:lnTo>
                  <a:pt x="9804826" y="0"/>
                </a:lnTo>
                <a:lnTo>
                  <a:pt x="0" y="0"/>
                </a:lnTo>
                <a:lnTo>
                  <a:pt x="0" y="6379670"/>
                </a:lnTo>
                <a:close/>
              </a:path>
            </a:pathLst>
          </a:custGeom>
          <a:blipFill>
            <a:blip r:embed="rId3"/>
            <a:stretch>
              <a:fillRect l="-86519" t="-61246"/>
            </a:stretch>
          </a:blipFill>
        </p:spPr>
        <p:txBody>
          <a:bodyPr/>
          <a:lstStyle/>
          <a:p>
            <a:endParaRPr lang="en-US"/>
          </a:p>
        </p:txBody>
      </p:sp>
      <p:sp>
        <p:nvSpPr>
          <p:cNvPr id="4" name="Freeform 4"/>
          <p:cNvSpPr/>
          <p:nvPr/>
        </p:nvSpPr>
        <p:spPr>
          <a:xfrm>
            <a:off x="881742" y="587141"/>
            <a:ext cx="959456" cy="959456"/>
          </a:xfrm>
          <a:custGeom>
            <a:avLst/>
            <a:gdLst/>
            <a:ahLst/>
            <a:cxnLst/>
            <a:rect l="l" t="t" r="r" b="b"/>
            <a:pathLst>
              <a:path w="959456" h="959456">
                <a:moveTo>
                  <a:pt x="0" y="0"/>
                </a:moveTo>
                <a:lnTo>
                  <a:pt x="959456" y="0"/>
                </a:lnTo>
                <a:lnTo>
                  <a:pt x="959456" y="959455"/>
                </a:lnTo>
                <a:lnTo>
                  <a:pt x="0" y="9594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2933297" y="4601775"/>
            <a:ext cx="6530360" cy="6612710"/>
          </a:xfrm>
          <a:custGeom>
            <a:avLst/>
            <a:gdLst/>
            <a:ahLst/>
            <a:cxnLst/>
            <a:rect l="l" t="t" r="r" b="b"/>
            <a:pathLst>
              <a:path w="6530360" h="6612710">
                <a:moveTo>
                  <a:pt x="6530359" y="0"/>
                </a:moveTo>
                <a:lnTo>
                  <a:pt x="0" y="0"/>
                </a:lnTo>
                <a:lnTo>
                  <a:pt x="0" y="6612709"/>
                </a:lnTo>
                <a:lnTo>
                  <a:pt x="6530359" y="6612709"/>
                </a:lnTo>
                <a:lnTo>
                  <a:pt x="6530359" y="0"/>
                </a:lnTo>
                <a:close/>
              </a:path>
            </a:pathLst>
          </a:custGeom>
          <a:blipFill>
            <a:blip r:embed="rId6"/>
            <a:stretch>
              <a:fillRect/>
            </a:stretch>
          </a:blipFill>
        </p:spPr>
        <p:txBody>
          <a:bodyPr/>
          <a:lstStyle/>
          <a:p>
            <a:endParaRPr lang="en-US"/>
          </a:p>
        </p:txBody>
      </p:sp>
      <p:sp>
        <p:nvSpPr>
          <p:cNvPr id="6" name="Freeform 6"/>
          <p:cNvSpPr/>
          <p:nvPr/>
        </p:nvSpPr>
        <p:spPr>
          <a:xfrm>
            <a:off x="11971383" y="6967497"/>
            <a:ext cx="1923827" cy="2743200"/>
          </a:xfrm>
          <a:custGeom>
            <a:avLst/>
            <a:gdLst/>
            <a:ahLst/>
            <a:cxnLst/>
            <a:rect l="l" t="t" r="r" b="b"/>
            <a:pathLst>
              <a:path w="1923827" h="2743200">
                <a:moveTo>
                  <a:pt x="0" y="0"/>
                </a:moveTo>
                <a:lnTo>
                  <a:pt x="1923827" y="0"/>
                </a:lnTo>
                <a:lnTo>
                  <a:pt x="1923827" y="2743200"/>
                </a:lnTo>
                <a:lnTo>
                  <a:pt x="0" y="2743200"/>
                </a:lnTo>
                <a:lnTo>
                  <a:pt x="0" y="0"/>
                </a:lnTo>
                <a:close/>
              </a:path>
            </a:pathLst>
          </a:custGeom>
          <a:blipFill>
            <a:blip r:embed="rId7"/>
            <a:stretch>
              <a:fillRect t="-93" b="-93"/>
            </a:stretch>
          </a:blipFill>
        </p:spPr>
        <p:txBody>
          <a:bodyPr/>
          <a:lstStyle/>
          <a:p>
            <a:endParaRPr lang="en-US"/>
          </a:p>
        </p:txBody>
      </p:sp>
      <p:sp>
        <p:nvSpPr>
          <p:cNvPr id="7" name="TextBox 7"/>
          <p:cNvSpPr txBox="1"/>
          <p:nvPr/>
        </p:nvSpPr>
        <p:spPr>
          <a:xfrm>
            <a:off x="2046766" y="705971"/>
            <a:ext cx="15697201" cy="1330492"/>
          </a:xfrm>
          <a:prstGeom prst="rect">
            <a:avLst/>
          </a:prstGeom>
        </p:spPr>
        <p:txBody>
          <a:bodyPr wrap="square" lIns="0" tIns="0" rIns="0" bIns="0" rtlCol="0" anchor="t">
            <a:spAutoFit/>
          </a:bodyPr>
          <a:lstStyle/>
          <a:p>
            <a:pPr>
              <a:lnSpc>
                <a:spcPts val="5280"/>
              </a:lnSpc>
              <a:spcBef>
                <a:spcPct val="0"/>
              </a:spcBef>
            </a:pPr>
            <a:r>
              <a:rPr lang="en-US" sz="4400" dirty="0" err="1">
                <a:solidFill>
                  <a:srgbClr val="5B3F34"/>
                </a:solidFill>
                <a:latin typeface="Roboto Condensed Bold"/>
              </a:rPr>
              <a:t>Bài</a:t>
            </a:r>
            <a:r>
              <a:rPr lang="en-US" sz="4400" dirty="0">
                <a:solidFill>
                  <a:srgbClr val="5B3F34"/>
                </a:solidFill>
                <a:latin typeface="Roboto Condensed Bold"/>
              </a:rPr>
              <a:t> </a:t>
            </a:r>
            <a:r>
              <a:rPr lang="en-US" sz="4400" dirty="0" err="1">
                <a:solidFill>
                  <a:srgbClr val="5B3F34"/>
                </a:solidFill>
                <a:latin typeface="Roboto Condensed Bold"/>
              </a:rPr>
              <a:t>tập</a:t>
            </a:r>
            <a:r>
              <a:rPr lang="en-US" sz="4400" dirty="0">
                <a:solidFill>
                  <a:srgbClr val="5B3F34"/>
                </a:solidFill>
                <a:latin typeface="Roboto Condensed Bold"/>
              </a:rPr>
              <a:t> 2 SGK tr17: </a:t>
            </a:r>
            <a:r>
              <a:rPr lang="vi-VN" sz="4399" b="1" dirty="0">
                <a:solidFill>
                  <a:srgbClr val="5B3F34"/>
                </a:solidFill>
                <a:latin typeface="Roboto Condensed Bold" panose="02000000000000000000" charset="0"/>
                <a:ea typeface="Roboto Condensed Bold" panose="02000000000000000000" charset="0"/>
              </a:rPr>
              <a:t>Đọc các câu sau và thực hiện yêu cầu nêu ở dưới:</a:t>
            </a:r>
          </a:p>
          <a:p>
            <a:pPr>
              <a:lnSpc>
                <a:spcPts val="5280"/>
              </a:lnSpc>
              <a:spcBef>
                <a:spcPct val="0"/>
              </a:spcBef>
            </a:pPr>
            <a:endParaRPr lang="en-US" sz="4400" dirty="0">
              <a:solidFill>
                <a:srgbClr val="5B3F34"/>
              </a:solidFill>
              <a:latin typeface="Roboto Condensed Bold"/>
            </a:endParaRPr>
          </a:p>
        </p:txBody>
      </p:sp>
      <p:sp>
        <p:nvSpPr>
          <p:cNvPr id="8" name="TextBox 8"/>
          <p:cNvSpPr txBox="1"/>
          <p:nvPr/>
        </p:nvSpPr>
        <p:spPr>
          <a:xfrm>
            <a:off x="1005398" y="6201211"/>
            <a:ext cx="10965985" cy="3636893"/>
          </a:xfrm>
          <a:prstGeom prst="rect">
            <a:avLst/>
          </a:prstGeom>
        </p:spPr>
        <p:txBody>
          <a:bodyPr wrap="square" lIns="0" tIns="0" rIns="0" bIns="0" rtlCol="0" anchor="t">
            <a:spAutoFit/>
          </a:bodyPr>
          <a:lstStyle/>
          <a:p>
            <a:pPr marL="742950" indent="-742950" algn="just">
              <a:lnSpc>
                <a:spcPct val="120000"/>
              </a:lnSpc>
              <a:buFont typeface="+mj-lt"/>
              <a:buAutoNum type="alphaLcPeriod"/>
            </a:pPr>
            <a:r>
              <a:rPr lang="en-US" sz="4000" dirty="0" err="1">
                <a:solidFill>
                  <a:srgbClr val="5B3F34"/>
                </a:solidFill>
                <a:latin typeface="Roboto Condensed"/>
              </a:rPr>
              <a:t>Cụm</a:t>
            </a:r>
            <a:r>
              <a:rPr lang="en-US" sz="4000" dirty="0">
                <a:solidFill>
                  <a:srgbClr val="5B3F34"/>
                </a:solidFill>
                <a:latin typeface="Roboto Condensed"/>
              </a:rPr>
              <a:t> </a:t>
            </a:r>
            <a:r>
              <a:rPr lang="en-US" sz="4000" dirty="0" err="1">
                <a:solidFill>
                  <a:srgbClr val="5B3F34"/>
                </a:solidFill>
                <a:latin typeface="Roboto Condensed"/>
              </a:rPr>
              <a:t>từ</a:t>
            </a:r>
            <a:r>
              <a:rPr lang="en-US" sz="4000" dirty="0">
                <a:solidFill>
                  <a:srgbClr val="5B3F34"/>
                </a:solidFill>
                <a:latin typeface="Roboto Condensed"/>
              </a:rPr>
              <a:t> in </a:t>
            </a:r>
            <a:r>
              <a:rPr lang="en-US" sz="4000" dirty="0" err="1">
                <a:solidFill>
                  <a:srgbClr val="5B3F34"/>
                </a:solidFill>
                <a:latin typeface="Roboto Condensed"/>
              </a:rPr>
              <a:t>đậm</a:t>
            </a:r>
            <a:r>
              <a:rPr lang="en-US" sz="4000" dirty="0">
                <a:solidFill>
                  <a:srgbClr val="5B3F34"/>
                </a:solidFill>
                <a:latin typeface="Roboto Condensed"/>
              </a:rPr>
              <a:t> </a:t>
            </a:r>
            <a:r>
              <a:rPr lang="en-US" sz="4000" dirty="0" err="1">
                <a:solidFill>
                  <a:srgbClr val="5B3F34"/>
                </a:solidFill>
                <a:latin typeface="Roboto Condensed"/>
              </a:rPr>
              <a:t>trong</a:t>
            </a:r>
            <a:r>
              <a:rPr lang="en-US" sz="4000" dirty="0">
                <a:solidFill>
                  <a:srgbClr val="5B3F34"/>
                </a:solidFill>
                <a:latin typeface="Roboto Condensed"/>
              </a:rPr>
              <a:t> </a:t>
            </a:r>
            <a:r>
              <a:rPr lang="en-US" sz="4000" dirty="0" err="1">
                <a:solidFill>
                  <a:srgbClr val="5B3F34"/>
                </a:solidFill>
                <a:latin typeface="Roboto Condensed"/>
              </a:rPr>
              <a:t>các</a:t>
            </a:r>
            <a:r>
              <a:rPr lang="en-US" sz="4000" dirty="0">
                <a:solidFill>
                  <a:srgbClr val="5B3F34"/>
                </a:solidFill>
                <a:latin typeface="Roboto Condensed"/>
              </a:rPr>
              <a:t> </a:t>
            </a:r>
            <a:r>
              <a:rPr lang="en-US" sz="4000" dirty="0" err="1">
                <a:solidFill>
                  <a:srgbClr val="5B3F34"/>
                </a:solidFill>
                <a:latin typeface="Roboto Condensed"/>
              </a:rPr>
              <a:t>câu</a:t>
            </a:r>
            <a:r>
              <a:rPr lang="en-US" sz="4000" dirty="0">
                <a:solidFill>
                  <a:srgbClr val="5B3F34"/>
                </a:solidFill>
                <a:latin typeface="Roboto Condensed"/>
              </a:rPr>
              <a:t> </a:t>
            </a:r>
            <a:r>
              <a:rPr lang="en-US" sz="4000" dirty="0" err="1">
                <a:solidFill>
                  <a:srgbClr val="5B3F34"/>
                </a:solidFill>
                <a:latin typeface="Roboto Condensed"/>
              </a:rPr>
              <a:t>đều</a:t>
            </a:r>
            <a:r>
              <a:rPr lang="en-US" sz="4000" dirty="0">
                <a:solidFill>
                  <a:srgbClr val="5B3F34"/>
                </a:solidFill>
                <a:latin typeface="Roboto Condensed"/>
              </a:rPr>
              <a:t> </a:t>
            </a:r>
            <a:r>
              <a:rPr lang="en-US" sz="4000" dirty="0" err="1">
                <a:solidFill>
                  <a:srgbClr val="5B3F34"/>
                </a:solidFill>
                <a:latin typeface="Roboto Condensed"/>
              </a:rPr>
              <a:t>ẩn</a:t>
            </a:r>
            <a:r>
              <a:rPr lang="en-US" sz="4000" dirty="0">
                <a:solidFill>
                  <a:srgbClr val="5B3F34"/>
                </a:solidFill>
                <a:latin typeface="Roboto Condensed"/>
              </a:rPr>
              <a:t> </a:t>
            </a:r>
            <a:r>
              <a:rPr lang="en-US" sz="4000" dirty="0" err="1">
                <a:solidFill>
                  <a:srgbClr val="5B3F34"/>
                </a:solidFill>
                <a:latin typeface="Roboto Condensed"/>
              </a:rPr>
              <a:t>chứa</a:t>
            </a:r>
            <a:r>
              <a:rPr lang="en-US" sz="4000" dirty="0">
                <a:solidFill>
                  <a:srgbClr val="5B3F34"/>
                </a:solidFill>
                <a:latin typeface="Roboto Condensed"/>
              </a:rPr>
              <a:t> </a:t>
            </a:r>
            <a:r>
              <a:rPr lang="en-US" sz="4000" dirty="0" err="1">
                <a:solidFill>
                  <a:srgbClr val="5B3F34"/>
                </a:solidFill>
                <a:latin typeface="Roboto Condensed"/>
              </a:rPr>
              <a:t>câu</a:t>
            </a:r>
            <a:r>
              <a:rPr lang="en-US" sz="4000" dirty="0">
                <a:solidFill>
                  <a:srgbClr val="5B3F34"/>
                </a:solidFill>
                <a:latin typeface="Roboto Condensed"/>
              </a:rPr>
              <a:t> </a:t>
            </a:r>
            <a:r>
              <a:rPr lang="en-US" sz="4000" dirty="0" err="1">
                <a:solidFill>
                  <a:srgbClr val="5B3F34"/>
                </a:solidFill>
                <a:latin typeface="Roboto Condensed"/>
              </a:rPr>
              <a:t>chuyện</a:t>
            </a:r>
            <a:r>
              <a:rPr lang="en-US" sz="4000" dirty="0">
                <a:solidFill>
                  <a:srgbClr val="5B3F34"/>
                </a:solidFill>
                <a:latin typeface="Roboto Condensed"/>
              </a:rPr>
              <a:t>, </a:t>
            </a:r>
            <a:r>
              <a:rPr lang="en-US" sz="4000" dirty="0" err="1">
                <a:solidFill>
                  <a:srgbClr val="5B3F34"/>
                </a:solidFill>
                <a:latin typeface="Roboto Condensed"/>
              </a:rPr>
              <a:t>sự</a:t>
            </a:r>
            <a:r>
              <a:rPr lang="en-US" sz="4000" dirty="0">
                <a:solidFill>
                  <a:srgbClr val="5B3F34"/>
                </a:solidFill>
                <a:latin typeface="Roboto Condensed"/>
              </a:rPr>
              <a:t> </a:t>
            </a:r>
            <a:r>
              <a:rPr lang="en-US" sz="4000" dirty="0" err="1">
                <a:solidFill>
                  <a:srgbClr val="5B3F34"/>
                </a:solidFill>
                <a:latin typeface="Roboto Condensed"/>
              </a:rPr>
              <a:t>tích</a:t>
            </a:r>
            <a:r>
              <a:rPr lang="en-US" sz="4000" dirty="0">
                <a:solidFill>
                  <a:srgbClr val="5B3F34"/>
                </a:solidFill>
                <a:latin typeface="Roboto Condensed"/>
              </a:rPr>
              <a:t> </a:t>
            </a:r>
            <a:r>
              <a:rPr lang="en-US" sz="4000" dirty="0" err="1">
                <a:solidFill>
                  <a:srgbClr val="5B3F34"/>
                </a:solidFill>
                <a:latin typeface="Roboto Condensed"/>
              </a:rPr>
              <a:t>nào</a:t>
            </a:r>
            <a:r>
              <a:rPr lang="en-US" sz="4000" dirty="0">
                <a:solidFill>
                  <a:srgbClr val="5B3F34"/>
                </a:solidFill>
                <a:latin typeface="Roboto Condensed"/>
              </a:rPr>
              <a:t> </a:t>
            </a:r>
            <a:r>
              <a:rPr lang="en-US" sz="4000" dirty="0" err="1">
                <a:solidFill>
                  <a:srgbClr val="5B3F34"/>
                </a:solidFill>
                <a:latin typeface="Roboto Condensed"/>
              </a:rPr>
              <a:t>đó</a:t>
            </a:r>
            <a:r>
              <a:rPr lang="en-US" sz="4000" dirty="0">
                <a:solidFill>
                  <a:srgbClr val="5B3F34"/>
                </a:solidFill>
                <a:latin typeface="Roboto Condensed"/>
              </a:rPr>
              <a:t>. </a:t>
            </a:r>
            <a:r>
              <a:rPr lang="en-US" sz="4000" dirty="0" err="1">
                <a:solidFill>
                  <a:srgbClr val="5B3F34"/>
                </a:solidFill>
                <a:latin typeface="Roboto Condensed"/>
              </a:rPr>
              <a:t>Tuy</a:t>
            </a:r>
            <a:r>
              <a:rPr lang="en-US" sz="4000" dirty="0">
                <a:solidFill>
                  <a:srgbClr val="5B3F34"/>
                </a:solidFill>
                <a:latin typeface="Roboto Condensed"/>
              </a:rPr>
              <a:t> </a:t>
            </a:r>
            <a:r>
              <a:rPr lang="en-US" sz="4000" dirty="0" err="1">
                <a:solidFill>
                  <a:srgbClr val="5B3F34"/>
                </a:solidFill>
                <a:latin typeface="Roboto Condensed"/>
              </a:rPr>
              <a:t>nhiên</a:t>
            </a:r>
            <a:r>
              <a:rPr lang="en-US" sz="4000" dirty="0">
                <a:solidFill>
                  <a:srgbClr val="5B3F34"/>
                </a:solidFill>
                <a:latin typeface="Roboto Condensed"/>
              </a:rPr>
              <a:t>, ý </a:t>
            </a:r>
            <a:r>
              <a:rPr lang="en-US" sz="4000" dirty="0" err="1">
                <a:solidFill>
                  <a:srgbClr val="5B3F34"/>
                </a:solidFill>
                <a:latin typeface="Roboto Condensed"/>
              </a:rPr>
              <a:t>nghĩa</a:t>
            </a:r>
            <a:r>
              <a:rPr lang="en-US" sz="4000" dirty="0">
                <a:solidFill>
                  <a:srgbClr val="5B3F34"/>
                </a:solidFill>
                <a:latin typeface="Roboto Condensed"/>
              </a:rPr>
              <a:t> </a:t>
            </a:r>
            <a:r>
              <a:rPr lang="en-US" sz="4000" dirty="0" err="1">
                <a:solidFill>
                  <a:srgbClr val="5B3F34"/>
                </a:solidFill>
                <a:latin typeface="Roboto Condensed"/>
              </a:rPr>
              <a:t>sâu</a:t>
            </a:r>
            <a:r>
              <a:rPr lang="en-US" sz="4000" dirty="0">
                <a:solidFill>
                  <a:srgbClr val="5B3F34"/>
                </a:solidFill>
                <a:latin typeface="Roboto Condensed"/>
              </a:rPr>
              <a:t> xa </a:t>
            </a:r>
            <a:r>
              <a:rPr lang="en-US" sz="4000" dirty="0" err="1">
                <a:solidFill>
                  <a:srgbClr val="5B3F34"/>
                </a:solidFill>
                <a:latin typeface="Roboto Condensed"/>
              </a:rPr>
              <a:t>của</a:t>
            </a:r>
            <a:r>
              <a:rPr lang="en-US" sz="4000" dirty="0">
                <a:solidFill>
                  <a:srgbClr val="5B3F34"/>
                </a:solidFill>
                <a:latin typeface="Roboto Condensed"/>
              </a:rPr>
              <a:t> </a:t>
            </a:r>
            <a:r>
              <a:rPr lang="en-US" sz="4000" dirty="0" err="1">
                <a:solidFill>
                  <a:srgbClr val="5B3F34"/>
                </a:solidFill>
                <a:latin typeface="Roboto Condensed"/>
              </a:rPr>
              <a:t>từng</a:t>
            </a:r>
            <a:r>
              <a:rPr lang="en-US" sz="4000" dirty="0">
                <a:solidFill>
                  <a:srgbClr val="5B3F34"/>
                </a:solidFill>
                <a:latin typeface="Roboto Condensed"/>
              </a:rPr>
              <a:t> </a:t>
            </a:r>
            <a:r>
              <a:rPr lang="en-US" sz="4000" dirty="0" err="1">
                <a:solidFill>
                  <a:srgbClr val="5B3F34"/>
                </a:solidFill>
                <a:latin typeface="Roboto Condensed"/>
              </a:rPr>
              <a:t>câu</a:t>
            </a:r>
            <a:r>
              <a:rPr lang="en-US" sz="4000" dirty="0">
                <a:solidFill>
                  <a:srgbClr val="5B3F34"/>
                </a:solidFill>
                <a:latin typeface="Roboto Condensed"/>
              </a:rPr>
              <a:t> </a:t>
            </a:r>
            <a:r>
              <a:rPr lang="en-US" sz="4000" dirty="0" err="1">
                <a:solidFill>
                  <a:srgbClr val="5B3F34"/>
                </a:solidFill>
                <a:latin typeface="Roboto Condensed"/>
              </a:rPr>
              <a:t>chuyện</a:t>
            </a:r>
            <a:r>
              <a:rPr lang="en-US" sz="4000" dirty="0">
                <a:solidFill>
                  <a:srgbClr val="5B3F34"/>
                </a:solidFill>
                <a:latin typeface="Roboto Condensed"/>
              </a:rPr>
              <a:t>, </a:t>
            </a:r>
            <a:r>
              <a:rPr lang="en-US" sz="4000" dirty="0" err="1">
                <a:solidFill>
                  <a:srgbClr val="5B3F34"/>
                </a:solidFill>
                <a:latin typeface="Roboto Condensed"/>
              </a:rPr>
              <a:t>sự</a:t>
            </a:r>
            <a:r>
              <a:rPr lang="en-US" sz="4000" dirty="0">
                <a:solidFill>
                  <a:srgbClr val="5B3F34"/>
                </a:solidFill>
                <a:latin typeface="Roboto Condensed"/>
              </a:rPr>
              <a:t> </a:t>
            </a:r>
            <a:r>
              <a:rPr lang="en-US" sz="4000" dirty="0" err="1">
                <a:solidFill>
                  <a:srgbClr val="5B3F34"/>
                </a:solidFill>
                <a:latin typeface="Roboto Condensed"/>
              </a:rPr>
              <a:t>tích</a:t>
            </a:r>
            <a:r>
              <a:rPr lang="en-US" sz="4000" dirty="0">
                <a:solidFill>
                  <a:srgbClr val="5B3F34"/>
                </a:solidFill>
                <a:latin typeface="Roboto Condensed"/>
              </a:rPr>
              <a:t> </a:t>
            </a:r>
            <a:r>
              <a:rPr lang="en-US" sz="4000" dirty="0" err="1">
                <a:solidFill>
                  <a:srgbClr val="5B3F34"/>
                </a:solidFill>
                <a:latin typeface="Roboto Condensed"/>
              </a:rPr>
              <a:t>thì</a:t>
            </a:r>
            <a:r>
              <a:rPr lang="en-US" sz="4000" dirty="0">
                <a:solidFill>
                  <a:srgbClr val="5B3F34"/>
                </a:solidFill>
                <a:latin typeface="Roboto Condensed"/>
              </a:rPr>
              <a:t> </a:t>
            </a:r>
            <a:r>
              <a:rPr lang="en-US" sz="4000" dirty="0" err="1">
                <a:solidFill>
                  <a:srgbClr val="5B3F34"/>
                </a:solidFill>
                <a:latin typeface="Roboto Condensed"/>
              </a:rPr>
              <a:t>không</a:t>
            </a:r>
            <a:r>
              <a:rPr lang="en-US" sz="4000" dirty="0">
                <a:solidFill>
                  <a:srgbClr val="5B3F34"/>
                </a:solidFill>
                <a:latin typeface="Roboto Condensed"/>
              </a:rPr>
              <a:t> </a:t>
            </a:r>
            <a:r>
              <a:rPr lang="en-US" sz="4000" dirty="0" err="1">
                <a:solidFill>
                  <a:srgbClr val="5B3F34"/>
                </a:solidFill>
                <a:latin typeface="Roboto Condensed"/>
              </a:rPr>
              <a:t>phải</a:t>
            </a:r>
            <a:r>
              <a:rPr lang="en-US" sz="4000" dirty="0">
                <a:solidFill>
                  <a:srgbClr val="5B3F34"/>
                </a:solidFill>
                <a:latin typeface="Roboto Condensed"/>
              </a:rPr>
              <a:t> ai </a:t>
            </a:r>
            <a:r>
              <a:rPr lang="en-US" sz="4000" dirty="0" err="1">
                <a:solidFill>
                  <a:srgbClr val="5B3F34"/>
                </a:solidFill>
                <a:latin typeface="Roboto Condensed"/>
              </a:rPr>
              <a:t>cũng</a:t>
            </a:r>
            <a:r>
              <a:rPr lang="en-US" sz="4000" dirty="0">
                <a:solidFill>
                  <a:srgbClr val="5B3F34"/>
                </a:solidFill>
                <a:latin typeface="Roboto Condensed"/>
              </a:rPr>
              <a:t> </a:t>
            </a:r>
            <a:r>
              <a:rPr lang="en-US" sz="4000" dirty="0" err="1">
                <a:solidFill>
                  <a:srgbClr val="5B3F34"/>
                </a:solidFill>
                <a:latin typeface="Roboto Condensed"/>
              </a:rPr>
              <a:t>biết</a:t>
            </a:r>
            <a:r>
              <a:rPr lang="en-US" sz="4000" dirty="0">
                <a:solidFill>
                  <a:srgbClr val="5B3F34"/>
                </a:solidFill>
                <a:latin typeface="Roboto Condensed"/>
              </a:rPr>
              <a:t>. </a:t>
            </a:r>
            <a:r>
              <a:rPr lang="en-US" sz="4000" dirty="0" err="1">
                <a:solidFill>
                  <a:srgbClr val="5B3F34"/>
                </a:solidFill>
                <a:latin typeface="Roboto Condensed"/>
              </a:rPr>
              <a:t>Muốn</a:t>
            </a:r>
            <a:r>
              <a:rPr lang="en-US" sz="4000" dirty="0">
                <a:solidFill>
                  <a:srgbClr val="5B3F34"/>
                </a:solidFill>
                <a:latin typeface="Roboto Condensed"/>
              </a:rPr>
              <a:t> </a:t>
            </a:r>
            <a:r>
              <a:rPr lang="en-US" sz="4000" dirty="0" err="1">
                <a:solidFill>
                  <a:srgbClr val="5B3F34"/>
                </a:solidFill>
                <a:latin typeface="Roboto Condensed"/>
              </a:rPr>
              <a:t>biết</a:t>
            </a:r>
            <a:r>
              <a:rPr lang="en-US" sz="4000" dirty="0">
                <a:solidFill>
                  <a:srgbClr val="5B3F34"/>
                </a:solidFill>
                <a:latin typeface="Roboto Condensed"/>
              </a:rPr>
              <a:t>, </a:t>
            </a:r>
            <a:r>
              <a:rPr lang="en-US" sz="4000" dirty="0" err="1">
                <a:solidFill>
                  <a:srgbClr val="5B3F34"/>
                </a:solidFill>
                <a:latin typeface="Roboto Condensed"/>
              </a:rPr>
              <a:t>phải</a:t>
            </a:r>
            <a:r>
              <a:rPr lang="en-US" sz="4000" dirty="0">
                <a:solidFill>
                  <a:srgbClr val="5B3F34"/>
                </a:solidFill>
                <a:latin typeface="Roboto Condensed"/>
              </a:rPr>
              <a:t> </a:t>
            </a:r>
            <a:r>
              <a:rPr lang="en-US" sz="4000" dirty="0" err="1">
                <a:solidFill>
                  <a:srgbClr val="5B3F34"/>
                </a:solidFill>
                <a:latin typeface="Roboto Condensed"/>
              </a:rPr>
              <a:t>xem</a:t>
            </a:r>
            <a:r>
              <a:rPr lang="en-US" sz="4000" dirty="0">
                <a:solidFill>
                  <a:srgbClr val="5B3F34"/>
                </a:solidFill>
                <a:latin typeface="Roboto Condensed"/>
              </a:rPr>
              <a:t> </a:t>
            </a:r>
            <a:r>
              <a:rPr lang="en-US" sz="4000" dirty="0" err="1">
                <a:solidFill>
                  <a:srgbClr val="5B3F34"/>
                </a:solidFill>
                <a:latin typeface="Roboto Condensed"/>
              </a:rPr>
              <a:t>chú</a:t>
            </a:r>
            <a:r>
              <a:rPr lang="en-US" sz="4000" dirty="0">
                <a:solidFill>
                  <a:srgbClr val="5B3F34"/>
                </a:solidFill>
                <a:latin typeface="Roboto Condensed"/>
              </a:rPr>
              <a:t> </a:t>
            </a:r>
            <a:r>
              <a:rPr lang="en-US" sz="4000" dirty="0" err="1">
                <a:solidFill>
                  <a:srgbClr val="5B3F34"/>
                </a:solidFill>
                <a:latin typeface="Roboto Condensed"/>
              </a:rPr>
              <a:t>giải</a:t>
            </a:r>
            <a:r>
              <a:rPr lang="en-US" sz="4000" dirty="0">
                <a:solidFill>
                  <a:srgbClr val="5B3F34"/>
                </a:solidFill>
                <a:latin typeface="Roboto Condensed"/>
              </a:rPr>
              <a:t> hay </a:t>
            </a:r>
            <a:r>
              <a:rPr lang="en-US" sz="4000" dirty="0" err="1">
                <a:solidFill>
                  <a:srgbClr val="5B3F34"/>
                </a:solidFill>
                <a:latin typeface="Roboto Condensed"/>
              </a:rPr>
              <a:t>tìm</a:t>
            </a:r>
            <a:r>
              <a:rPr lang="en-US" sz="4000" dirty="0">
                <a:solidFill>
                  <a:srgbClr val="5B3F34"/>
                </a:solidFill>
                <a:latin typeface="Roboto Condensed"/>
              </a:rPr>
              <a:t> </a:t>
            </a:r>
            <a:r>
              <a:rPr lang="en-US" sz="4000" dirty="0" err="1">
                <a:solidFill>
                  <a:srgbClr val="5B3F34"/>
                </a:solidFill>
                <a:latin typeface="Roboto Condensed"/>
              </a:rPr>
              <a:t>tài</a:t>
            </a:r>
            <a:r>
              <a:rPr lang="en-US" sz="4000" dirty="0">
                <a:solidFill>
                  <a:srgbClr val="5B3F34"/>
                </a:solidFill>
                <a:latin typeface="Roboto Condensed"/>
              </a:rPr>
              <a:t> </a:t>
            </a:r>
            <a:r>
              <a:rPr lang="en-US" sz="4000" dirty="0" err="1">
                <a:solidFill>
                  <a:srgbClr val="5B3F34"/>
                </a:solidFill>
                <a:latin typeface="Roboto Condensed"/>
              </a:rPr>
              <a:t>liệu</a:t>
            </a:r>
            <a:r>
              <a:rPr lang="en-US" sz="4000" dirty="0">
                <a:solidFill>
                  <a:srgbClr val="5B3F34"/>
                </a:solidFill>
                <a:latin typeface="Roboto Condensed"/>
              </a:rPr>
              <a:t> </a:t>
            </a:r>
            <a:r>
              <a:rPr lang="en-US" sz="4000" dirty="0" err="1">
                <a:solidFill>
                  <a:srgbClr val="5B3F34"/>
                </a:solidFill>
                <a:latin typeface="Roboto Condensed"/>
              </a:rPr>
              <a:t>để</a:t>
            </a:r>
            <a:r>
              <a:rPr lang="en-US" sz="4000" dirty="0">
                <a:solidFill>
                  <a:srgbClr val="5B3F34"/>
                </a:solidFill>
                <a:latin typeface="Roboto Condensed"/>
              </a:rPr>
              <a:t> </a:t>
            </a:r>
            <a:r>
              <a:rPr lang="en-US" sz="4000" dirty="0" err="1">
                <a:solidFill>
                  <a:srgbClr val="5B3F34"/>
                </a:solidFill>
                <a:latin typeface="Roboto Condensed"/>
              </a:rPr>
              <a:t>tra</a:t>
            </a:r>
            <a:r>
              <a:rPr lang="en-US" sz="4000" dirty="0">
                <a:solidFill>
                  <a:srgbClr val="5B3F34"/>
                </a:solidFill>
                <a:latin typeface="Roboto Condensed"/>
              </a:rPr>
              <a:t> </a:t>
            </a:r>
            <a:r>
              <a:rPr lang="en-US" sz="4000" dirty="0" err="1">
                <a:solidFill>
                  <a:srgbClr val="5B3F34"/>
                </a:solidFill>
                <a:latin typeface="Roboto Condensed"/>
              </a:rPr>
              <a:t>cứu</a:t>
            </a:r>
            <a:r>
              <a:rPr lang="en-US" sz="4000" dirty="0">
                <a:solidFill>
                  <a:srgbClr val="5B3F34"/>
                </a:solidFill>
                <a:latin typeface="Roboto Condensed"/>
              </a:rPr>
              <a:t>.</a:t>
            </a:r>
          </a:p>
        </p:txBody>
      </p:sp>
      <p:sp>
        <p:nvSpPr>
          <p:cNvPr id="9" name="TextBox 9"/>
          <p:cNvSpPr txBox="1"/>
          <p:nvPr/>
        </p:nvSpPr>
        <p:spPr>
          <a:xfrm>
            <a:off x="1005398" y="1635286"/>
            <a:ext cx="16194536" cy="4375557"/>
          </a:xfrm>
          <a:prstGeom prst="rect">
            <a:avLst/>
          </a:prstGeom>
        </p:spPr>
        <p:txBody>
          <a:bodyPr wrap="square" lIns="0" tIns="0" rIns="0" bIns="0" rtlCol="0" anchor="t">
            <a:spAutoFit/>
          </a:bodyPr>
          <a:lstStyle/>
          <a:p>
            <a:pPr algn="just">
              <a:lnSpc>
                <a:spcPct val="120000"/>
              </a:lnSpc>
            </a:pPr>
            <a:r>
              <a:rPr lang="vi-VN" sz="4000" dirty="0">
                <a:solidFill>
                  <a:srgbClr val="5B3F34"/>
                </a:solidFill>
                <a:latin typeface="Roboto Condensed Italics"/>
              </a:rPr>
              <a:t>- Nay đã bình rơi trâm gãy, mây tạnh mưa tan, sen rũ trong ao, liễu tàn trước gió; khóc tuyết bông hoa rụng cuống, kêu xuân cái én lìa đàn, nước thẳm buồm xa, </a:t>
            </a:r>
            <a:r>
              <a:rPr lang="vi-VN" sz="4000" b="1" dirty="0">
                <a:solidFill>
                  <a:srgbClr val="5B3F34"/>
                </a:solidFill>
                <a:latin typeface="Roboto Condensed Italics"/>
              </a:rPr>
              <a:t>đ</a:t>
            </a:r>
            <a:r>
              <a:rPr lang="en-US" sz="4000" b="1" dirty="0">
                <a:solidFill>
                  <a:srgbClr val="5B3F34"/>
                </a:solidFill>
                <a:latin typeface="Roboto Condensed Italics"/>
              </a:rPr>
              <a:t>â</a:t>
            </a:r>
            <a:r>
              <a:rPr lang="vi-VN" sz="4000" b="1" dirty="0">
                <a:solidFill>
                  <a:srgbClr val="5B3F34"/>
                </a:solidFill>
                <a:latin typeface="Roboto Condensed Italics"/>
              </a:rPr>
              <a:t>u còn có thể lại lên núi Vọng Phu kia nữa.</a:t>
            </a:r>
          </a:p>
          <a:p>
            <a:pPr algn="just">
              <a:lnSpc>
                <a:spcPct val="120000"/>
              </a:lnSpc>
            </a:pPr>
            <a:r>
              <a:rPr lang="vi-VN" sz="4000" dirty="0">
                <a:solidFill>
                  <a:srgbClr val="5B3F34"/>
                </a:solidFill>
                <a:latin typeface="Roboto Condensed Italics"/>
              </a:rPr>
              <a:t>- Thiếp nếu đoan trang giữ tiết, trinh bạch gìn lòng, </a:t>
            </a:r>
            <a:r>
              <a:rPr lang="vi-VN" sz="4000" b="1" dirty="0">
                <a:solidFill>
                  <a:srgbClr val="5B3F34"/>
                </a:solidFill>
                <a:latin typeface="Roboto Condensed Italics"/>
              </a:rPr>
              <a:t>vào nước xin làm ngọc Mị Nương, xuống đất xin làm cỏ Ngu mĩ.</a:t>
            </a:r>
          </a:p>
          <a:p>
            <a:pPr algn="just">
              <a:lnSpc>
                <a:spcPct val="120000"/>
              </a:lnSpc>
            </a:pPr>
            <a:r>
              <a:rPr lang="vi-VN" sz="4000" dirty="0">
                <a:solidFill>
                  <a:srgbClr val="5B3F34"/>
                </a:solidFill>
                <a:latin typeface="Roboto Condensed Italics"/>
              </a:rPr>
              <a:t>- Vả chăng, </a:t>
            </a:r>
            <a:r>
              <a:rPr lang="vi-VN" sz="4000" b="1" dirty="0">
                <a:solidFill>
                  <a:srgbClr val="5B3F34"/>
                </a:solidFill>
                <a:latin typeface="Roboto Condensed Italics"/>
              </a:rPr>
              <a:t>ngựa Hồ gầm gió bắc, chim Việt đậu cành nam</a:t>
            </a:r>
            <a:r>
              <a:rPr lang="vi-VN" sz="4000" dirty="0">
                <a:solidFill>
                  <a:srgbClr val="5B3F34"/>
                </a:solidFill>
                <a:latin typeface="Roboto Condensed Italics"/>
              </a:rPr>
              <a:t>.</a:t>
            </a:r>
          </a:p>
        </p:txBody>
      </p:sp>
    </p:spTree>
    <p:extLst>
      <p:ext uri="{BB962C8B-B14F-4D97-AF65-F5344CB8AC3E}">
        <p14:creationId xmlns:p14="http://schemas.microsoft.com/office/powerpoint/2010/main" val="15192387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483174" y="11526"/>
            <a:ext cx="9804826" cy="6379670"/>
          </a:xfrm>
          <a:custGeom>
            <a:avLst/>
            <a:gdLst/>
            <a:ahLst/>
            <a:cxnLst/>
            <a:rect l="l" t="t" r="r" b="b"/>
            <a:pathLst>
              <a:path w="9804826" h="6379670">
                <a:moveTo>
                  <a:pt x="0" y="6379670"/>
                </a:moveTo>
                <a:lnTo>
                  <a:pt x="9804826" y="6379670"/>
                </a:lnTo>
                <a:lnTo>
                  <a:pt x="9804826" y="0"/>
                </a:lnTo>
                <a:lnTo>
                  <a:pt x="0" y="0"/>
                </a:lnTo>
                <a:lnTo>
                  <a:pt x="0" y="6379670"/>
                </a:lnTo>
                <a:close/>
              </a:path>
            </a:pathLst>
          </a:custGeom>
          <a:blipFill>
            <a:blip r:embed="rId3"/>
            <a:stretch>
              <a:fillRect l="-86519" t="-61246"/>
            </a:stretch>
          </a:blipFill>
        </p:spPr>
        <p:txBody>
          <a:bodyPr/>
          <a:lstStyle/>
          <a:p>
            <a:endParaRPr lang="en-US"/>
          </a:p>
        </p:txBody>
      </p:sp>
      <p:sp>
        <p:nvSpPr>
          <p:cNvPr id="4" name="Freeform 4"/>
          <p:cNvSpPr/>
          <p:nvPr/>
        </p:nvSpPr>
        <p:spPr>
          <a:xfrm>
            <a:off x="881742" y="587141"/>
            <a:ext cx="959456" cy="959456"/>
          </a:xfrm>
          <a:custGeom>
            <a:avLst/>
            <a:gdLst/>
            <a:ahLst/>
            <a:cxnLst/>
            <a:rect l="l" t="t" r="r" b="b"/>
            <a:pathLst>
              <a:path w="959456" h="959456">
                <a:moveTo>
                  <a:pt x="0" y="0"/>
                </a:moveTo>
                <a:lnTo>
                  <a:pt x="959456" y="0"/>
                </a:lnTo>
                <a:lnTo>
                  <a:pt x="959456" y="959455"/>
                </a:lnTo>
                <a:lnTo>
                  <a:pt x="0" y="9594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2933297" y="4601775"/>
            <a:ext cx="6530360" cy="6612710"/>
          </a:xfrm>
          <a:custGeom>
            <a:avLst/>
            <a:gdLst/>
            <a:ahLst/>
            <a:cxnLst/>
            <a:rect l="l" t="t" r="r" b="b"/>
            <a:pathLst>
              <a:path w="6530360" h="6612710">
                <a:moveTo>
                  <a:pt x="6530359" y="0"/>
                </a:moveTo>
                <a:lnTo>
                  <a:pt x="0" y="0"/>
                </a:lnTo>
                <a:lnTo>
                  <a:pt x="0" y="6612709"/>
                </a:lnTo>
                <a:lnTo>
                  <a:pt x="6530359" y="6612709"/>
                </a:lnTo>
                <a:lnTo>
                  <a:pt x="6530359" y="0"/>
                </a:lnTo>
                <a:close/>
              </a:path>
            </a:pathLst>
          </a:custGeom>
          <a:blipFill>
            <a:blip r:embed="rId6"/>
            <a:stretch>
              <a:fillRect/>
            </a:stretch>
          </a:blipFill>
        </p:spPr>
        <p:txBody>
          <a:bodyPr/>
          <a:lstStyle/>
          <a:p>
            <a:endParaRPr lang="en-US"/>
          </a:p>
        </p:txBody>
      </p:sp>
      <p:sp>
        <p:nvSpPr>
          <p:cNvPr id="6" name="Freeform 6"/>
          <p:cNvSpPr/>
          <p:nvPr/>
        </p:nvSpPr>
        <p:spPr>
          <a:xfrm>
            <a:off x="11971383" y="6967497"/>
            <a:ext cx="1923827" cy="2743200"/>
          </a:xfrm>
          <a:custGeom>
            <a:avLst/>
            <a:gdLst/>
            <a:ahLst/>
            <a:cxnLst/>
            <a:rect l="l" t="t" r="r" b="b"/>
            <a:pathLst>
              <a:path w="1923827" h="2743200">
                <a:moveTo>
                  <a:pt x="0" y="0"/>
                </a:moveTo>
                <a:lnTo>
                  <a:pt x="1923827" y="0"/>
                </a:lnTo>
                <a:lnTo>
                  <a:pt x="1923827" y="2743200"/>
                </a:lnTo>
                <a:lnTo>
                  <a:pt x="0" y="2743200"/>
                </a:lnTo>
                <a:lnTo>
                  <a:pt x="0" y="0"/>
                </a:lnTo>
                <a:close/>
              </a:path>
            </a:pathLst>
          </a:custGeom>
          <a:blipFill>
            <a:blip r:embed="rId7"/>
            <a:stretch>
              <a:fillRect t="-93" b="-93"/>
            </a:stretch>
          </a:blipFill>
        </p:spPr>
        <p:txBody>
          <a:bodyPr/>
          <a:lstStyle/>
          <a:p>
            <a:endParaRPr lang="en-US"/>
          </a:p>
        </p:txBody>
      </p:sp>
      <p:sp>
        <p:nvSpPr>
          <p:cNvPr id="7" name="TextBox 7"/>
          <p:cNvSpPr txBox="1"/>
          <p:nvPr/>
        </p:nvSpPr>
        <p:spPr>
          <a:xfrm>
            <a:off x="2046766" y="705971"/>
            <a:ext cx="15697201" cy="1330492"/>
          </a:xfrm>
          <a:prstGeom prst="rect">
            <a:avLst/>
          </a:prstGeom>
        </p:spPr>
        <p:txBody>
          <a:bodyPr wrap="square" lIns="0" tIns="0" rIns="0" bIns="0" rtlCol="0" anchor="t">
            <a:spAutoFit/>
          </a:bodyPr>
          <a:lstStyle/>
          <a:p>
            <a:pPr>
              <a:lnSpc>
                <a:spcPts val="5280"/>
              </a:lnSpc>
              <a:spcBef>
                <a:spcPct val="0"/>
              </a:spcBef>
            </a:pPr>
            <a:r>
              <a:rPr lang="en-US" sz="4400" dirty="0" err="1">
                <a:solidFill>
                  <a:srgbClr val="5B3F34"/>
                </a:solidFill>
                <a:latin typeface="Roboto Condensed Bold"/>
              </a:rPr>
              <a:t>Bài</a:t>
            </a:r>
            <a:r>
              <a:rPr lang="en-US" sz="4400" dirty="0">
                <a:solidFill>
                  <a:srgbClr val="5B3F34"/>
                </a:solidFill>
                <a:latin typeface="Roboto Condensed Bold"/>
              </a:rPr>
              <a:t> </a:t>
            </a:r>
            <a:r>
              <a:rPr lang="en-US" sz="4400" dirty="0" err="1">
                <a:solidFill>
                  <a:srgbClr val="5B3F34"/>
                </a:solidFill>
                <a:latin typeface="Roboto Condensed Bold"/>
              </a:rPr>
              <a:t>tập</a:t>
            </a:r>
            <a:r>
              <a:rPr lang="en-US" sz="4400" dirty="0">
                <a:solidFill>
                  <a:srgbClr val="5B3F34"/>
                </a:solidFill>
                <a:latin typeface="Roboto Condensed Bold"/>
              </a:rPr>
              <a:t> 2 SGK tr17: </a:t>
            </a:r>
            <a:r>
              <a:rPr lang="vi-VN" sz="4399" b="1" dirty="0">
                <a:solidFill>
                  <a:srgbClr val="5B3F34"/>
                </a:solidFill>
                <a:latin typeface="Roboto Condensed Bold" panose="02000000000000000000" charset="0"/>
                <a:ea typeface="Roboto Condensed Bold" panose="02000000000000000000" charset="0"/>
              </a:rPr>
              <a:t>Đọc các câu sau và thực hiện yêu cầu nêu ở dưới:</a:t>
            </a:r>
          </a:p>
          <a:p>
            <a:pPr>
              <a:lnSpc>
                <a:spcPts val="5280"/>
              </a:lnSpc>
              <a:spcBef>
                <a:spcPct val="0"/>
              </a:spcBef>
            </a:pPr>
            <a:endParaRPr lang="en-US" sz="4400" dirty="0">
              <a:solidFill>
                <a:srgbClr val="5B3F34"/>
              </a:solidFill>
              <a:latin typeface="Roboto Condensed Bold"/>
            </a:endParaRPr>
          </a:p>
        </p:txBody>
      </p:sp>
      <p:sp>
        <p:nvSpPr>
          <p:cNvPr id="8" name="TextBox 8"/>
          <p:cNvSpPr txBox="1"/>
          <p:nvPr/>
        </p:nvSpPr>
        <p:spPr>
          <a:xfrm>
            <a:off x="965016" y="1796760"/>
            <a:ext cx="16357967" cy="2375522"/>
          </a:xfrm>
          <a:prstGeom prst="rect">
            <a:avLst/>
          </a:prstGeom>
        </p:spPr>
        <p:txBody>
          <a:bodyPr wrap="square" lIns="0" tIns="0" rIns="0" bIns="0" rtlCol="0" anchor="t">
            <a:spAutoFit/>
          </a:bodyPr>
          <a:lstStyle/>
          <a:p>
            <a:pPr algn="just">
              <a:lnSpc>
                <a:spcPct val="120000"/>
              </a:lnSpc>
            </a:pPr>
            <a:r>
              <a:rPr lang="en-US" sz="4400" dirty="0">
                <a:solidFill>
                  <a:srgbClr val="5B3F34"/>
                </a:solidFill>
                <a:latin typeface="Roboto Condensed "/>
              </a:rPr>
              <a:t>b. </a:t>
            </a:r>
          </a:p>
          <a:p>
            <a:pPr marL="571500" indent="-571500" algn="just">
              <a:lnSpc>
                <a:spcPct val="120000"/>
              </a:lnSpc>
              <a:buFontTx/>
              <a:buChar char="-"/>
            </a:pPr>
            <a:r>
              <a:rPr lang="vi-VN" sz="4400" b="1" dirty="0">
                <a:solidFill>
                  <a:srgbClr val="5B3F34"/>
                </a:solidFill>
                <a:latin typeface="Roboto Condensed "/>
              </a:rPr>
              <a:t>đ</a:t>
            </a:r>
            <a:r>
              <a:rPr lang="en-US" sz="4400" b="1" dirty="0">
                <a:solidFill>
                  <a:srgbClr val="5B3F34"/>
                </a:solidFill>
                <a:latin typeface="Roboto Condensed "/>
              </a:rPr>
              <a:t>â</a:t>
            </a:r>
            <a:r>
              <a:rPr lang="vi-VN" sz="4400" b="1" dirty="0">
                <a:solidFill>
                  <a:srgbClr val="5B3F34"/>
                </a:solidFill>
                <a:latin typeface="Roboto Condensed "/>
              </a:rPr>
              <a:t>u còn có thể lại lên núi Vọng Phu kia nữa</a:t>
            </a:r>
            <a:r>
              <a:rPr lang="en-US" sz="4400" dirty="0">
                <a:solidFill>
                  <a:srgbClr val="5B3F34"/>
                </a:solidFill>
                <a:latin typeface="Roboto Condensed "/>
              </a:rPr>
              <a:t>: </a:t>
            </a:r>
            <a:r>
              <a:rPr lang="en-US" sz="4400" dirty="0" err="1">
                <a:solidFill>
                  <a:srgbClr val="5B3F34"/>
                </a:solidFill>
                <a:latin typeface="Roboto Condensed "/>
              </a:rPr>
              <a:t>không</a:t>
            </a:r>
            <a:r>
              <a:rPr lang="en-US" sz="4400" dirty="0">
                <a:solidFill>
                  <a:srgbClr val="5B3F34"/>
                </a:solidFill>
                <a:latin typeface="Roboto Condensed "/>
              </a:rPr>
              <a:t> </a:t>
            </a:r>
            <a:r>
              <a:rPr lang="en-US" sz="4400" dirty="0" err="1">
                <a:solidFill>
                  <a:srgbClr val="5B3F34"/>
                </a:solidFill>
                <a:latin typeface="Roboto Condensed "/>
              </a:rPr>
              <a:t>thể</a:t>
            </a:r>
            <a:r>
              <a:rPr lang="en-US" sz="4400" dirty="0">
                <a:solidFill>
                  <a:srgbClr val="5B3F34"/>
                </a:solidFill>
                <a:latin typeface="Roboto Condensed "/>
              </a:rPr>
              <a:t> </a:t>
            </a:r>
            <a:r>
              <a:rPr lang="en-US" sz="4400" dirty="0" err="1">
                <a:solidFill>
                  <a:srgbClr val="5B3F34"/>
                </a:solidFill>
                <a:latin typeface="Roboto Condensed "/>
              </a:rPr>
              <a:t>lên</a:t>
            </a:r>
            <a:r>
              <a:rPr lang="en-US" sz="4400" dirty="0">
                <a:solidFill>
                  <a:srgbClr val="5B3F34"/>
                </a:solidFill>
                <a:latin typeface="Roboto Condensed "/>
              </a:rPr>
              <a:t> </a:t>
            </a:r>
            <a:r>
              <a:rPr lang="en-US" sz="4400" dirty="0" err="1">
                <a:solidFill>
                  <a:srgbClr val="5B3F34"/>
                </a:solidFill>
                <a:latin typeface="Roboto Condensed "/>
              </a:rPr>
              <a:t>núi</a:t>
            </a:r>
            <a:r>
              <a:rPr lang="en-US" sz="4400" dirty="0">
                <a:solidFill>
                  <a:srgbClr val="5B3F34"/>
                </a:solidFill>
                <a:latin typeface="Roboto Condensed "/>
              </a:rPr>
              <a:t> </a:t>
            </a:r>
            <a:r>
              <a:rPr lang="en-US" sz="4400" dirty="0" err="1">
                <a:solidFill>
                  <a:srgbClr val="5B3F34"/>
                </a:solidFill>
                <a:latin typeface="Roboto Condensed "/>
              </a:rPr>
              <a:t>Vọng</a:t>
            </a:r>
            <a:r>
              <a:rPr lang="en-US" sz="4400" dirty="0">
                <a:solidFill>
                  <a:srgbClr val="5B3F34"/>
                </a:solidFill>
                <a:latin typeface="Roboto Condensed "/>
              </a:rPr>
              <a:t> Phu </a:t>
            </a:r>
            <a:r>
              <a:rPr lang="en-US" sz="4400" dirty="0" err="1">
                <a:solidFill>
                  <a:srgbClr val="5B3F34"/>
                </a:solidFill>
                <a:latin typeface="Roboto Condensed "/>
              </a:rPr>
              <a:t>chờ</a:t>
            </a:r>
            <a:r>
              <a:rPr lang="en-US" sz="4400" dirty="0">
                <a:solidFill>
                  <a:srgbClr val="5B3F34"/>
                </a:solidFill>
                <a:latin typeface="Roboto Condensed "/>
              </a:rPr>
              <a:t> </a:t>
            </a:r>
            <a:r>
              <a:rPr lang="en-US" sz="4400" dirty="0" err="1">
                <a:solidFill>
                  <a:srgbClr val="5B3F34"/>
                </a:solidFill>
                <a:latin typeface="Roboto Condensed "/>
              </a:rPr>
              <a:t>chồng</a:t>
            </a:r>
            <a:r>
              <a:rPr lang="en-US" sz="4400" dirty="0">
                <a:solidFill>
                  <a:srgbClr val="5B3F34"/>
                </a:solidFill>
                <a:latin typeface="Roboto Condensed "/>
              </a:rPr>
              <a:t> </a:t>
            </a:r>
            <a:r>
              <a:rPr lang="en-US" sz="4400" dirty="0" err="1">
                <a:solidFill>
                  <a:srgbClr val="5B3F34"/>
                </a:solidFill>
                <a:latin typeface="Roboto Condensed "/>
              </a:rPr>
              <a:t>như</a:t>
            </a:r>
            <a:r>
              <a:rPr lang="en-US" sz="4400" dirty="0">
                <a:solidFill>
                  <a:srgbClr val="5B3F34"/>
                </a:solidFill>
                <a:latin typeface="Roboto Condensed "/>
              </a:rPr>
              <a:t> </a:t>
            </a:r>
            <a:r>
              <a:rPr lang="en-US" sz="4400" dirty="0" err="1">
                <a:solidFill>
                  <a:srgbClr val="5B3F34"/>
                </a:solidFill>
                <a:latin typeface="Roboto Condensed "/>
              </a:rPr>
              <a:t>người</a:t>
            </a:r>
            <a:r>
              <a:rPr lang="en-US" sz="4400" dirty="0">
                <a:solidFill>
                  <a:srgbClr val="5B3F34"/>
                </a:solidFill>
                <a:latin typeface="Roboto Condensed "/>
              </a:rPr>
              <a:t> </a:t>
            </a:r>
            <a:r>
              <a:rPr lang="en-US" sz="4400" dirty="0" err="1">
                <a:solidFill>
                  <a:srgbClr val="5B3F34"/>
                </a:solidFill>
                <a:latin typeface="Roboto Condensed "/>
              </a:rPr>
              <a:t>đàn</a:t>
            </a:r>
            <a:r>
              <a:rPr lang="en-US" sz="4400" dirty="0">
                <a:solidFill>
                  <a:srgbClr val="5B3F34"/>
                </a:solidFill>
                <a:latin typeface="Roboto Condensed "/>
              </a:rPr>
              <a:t> </a:t>
            </a:r>
            <a:r>
              <a:rPr lang="en-US" sz="4400" dirty="0" err="1">
                <a:solidFill>
                  <a:srgbClr val="5B3F34"/>
                </a:solidFill>
                <a:latin typeface="Roboto Condensed "/>
              </a:rPr>
              <a:t>bà</a:t>
            </a:r>
            <a:r>
              <a:rPr lang="en-US" sz="4400" dirty="0">
                <a:solidFill>
                  <a:srgbClr val="5B3F34"/>
                </a:solidFill>
                <a:latin typeface="Roboto Condensed "/>
              </a:rPr>
              <a:t> </a:t>
            </a:r>
            <a:r>
              <a:rPr lang="en-US" sz="4400" dirty="0" err="1">
                <a:solidFill>
                  <a:srgbClr val="5B3F34"/>
                </a:solidFill>
                <a:latin typeface="Roboto Condensed "/>
              </a:rPr>
              <a:t>đợi</a:t>
            </a:r>
            <a:r>
              <a:rPr lang="en-US" sz="4400" dirty="0">
                <a:solidFill>
                  <a:srgbClr val="5B3F34"/>
                </a:solidFill>
                <a:latin typeface="Roboto Condensed "/>
              </a:rPr>
              <a:t> </a:t>
            </a:r>
            <a:r>
              <a:rPr lang="en-US" sz="4400" dirty="0" err="1">
                <a:solidFill>
                  <a:srgbClr val="5B3F34"/>
                </a:solidFill>
                <a:latin typeface="Roboto Condensed "/>
              </a:rPr>
              <a:t>chồng</a:t>
            </a:r>
            <a:r>
              <a:rPr lang="en-US" sz="4400" dirty="0">
                <a:solidFill>
                  <a:srgbClr val="5B3F34"/>
                </a:solidFill>
                <a:latin typeface="Roboto Condensed "/>
              </a:rPr>
              <a:t> </a:t>
            </a:r>
            <a:r>
              <a:rPr lang="en-US" sz="4400" dirty="0" err="1">
                <a:solidFill>
                  <a:srgbClr val="5B3F34"/>
                </a:solidFill>
                <a:latin typeface="Roboto Condensed "/>
              </a:rPr>
              <a:t>hóa</a:t>
            </a:r>
            <a:r>
              <a:rPr lang="en-US" sz="4400" dirty="0">
                <a:solidFill>
                  <a:srgbClr val="5B3F34"/>
                </a:solidFill>
                <a:latin typeface="Roboto Condensed "/>
              </a:rPr>
              <a:t> </a:t>
            </a:r>
            <a:r>
              <a:rPr lang="en-US" sz="4400" dirty="0" err="1">
                <a:solidFill>
                  <a:srgbClr val="5B3F34"/>
                </a:solidFill>
                <a:latin typeface="Roboto Condensed "/>
              </a:rPr>
              <a:t>đá</a:t>
            </a:r>
            <a:endParaRPr lang="en-US" sz="4400" dirty="0">
              <a:solidFill>
                <a:srgbClr val="5B3F34"/>
              </a:solidFill>
              <a:latin typeface="Roboto Condensed "/>
            </a:endParaRPr>
          </a:p>
        </p:txBody>
      </p:sp>
      <p:sp>
        <p:nvSpPr>
          <p:cNvPr id="10" name="TextBox 8">
            <a:extLst>
              <a:ext uri="{FF2B5EF4-FFF2-40B4-BE49-F238E27FC236}">
                <a16:creationId xmlns:a16="http://schemas.microsoft.com/office/drawing/2014/main" id="{9E2189F1-392F-5CFC-DCC0-341955FA5BFF}"/>
              </a:ext>
            </a:extLst>
          </p:cNvPr>
          <p:cNvSpPr txBox="1"/>
          <p:nvPr/>
        </p:nvSpPr>
        <p:spPr>
          <a:xfrm>
            <a:off x="914724" y="4375016"/>
            <a:ext cx="12162106" cy="3188052"/>
          </a:xfrm>
          <a:prstGeom prst="rect">
            <a:avLst/>
          </a:prstGeom>
        </p:spPr>
        <p:txBody>
          <a:bodyPr wrap="square" lIns="0" tIns="0" rIns="0" bIns="0" rtlCol="0" anchor="t">
            <a:spAutoFit/>
          </a:bodyPr>
          <a:lstStyle/>
          <a:p>
            <a:pPr marL="571500" indent="-571500" algn="just">
              <a:lnSpc>
                <a:spcPct val="120000"/>
              </a:lnSpc>
              <a:buFontTx/>
              <a:buChar char="-"/>
            </a:pPr>
            <a:r>
              <a:rPr lang="vi-VN" sz="4400" b="1" dirty="0">
                <a:solidFill>
                  <a:srgbClr val="5B3F34"/>
                </a:solidFill>
                <a:latin typeface="Roboto Condensed "/>
              </a:rPr>
              <a:t>vào nước xin làm ngọc Mị Nương, xuống đất xin làm cỏ Ngu mĩ</a:t>
            </a:r>
            <a:r>
              <a:rPr lang="en-US" sz="4400" b="1" dirty="0">
                <a:solidFill>
                  <a:srgbClr val="5B3F34"/>
                </a:solidFill>
                <a:latin typeface="Roboto Condensed "/>
              </a:rPr>
              <a:t>: </a:t>
            </a:r>
            <a:r>
              <a:rPr lang="en-US" sz="4400" dirty="0" err="1">
                <a:solidFill>
                  <a:srgbClr val="5B3F34"/>
                </a:solidFill>
                <a:latin typeface="Roboto Condensed "/>
              </a:rPr>
              <a:t>chết</a:t>
            </a:r>
            <a:r>
              <a:rPr lang="en-US" sz="4400" dirty="0">
                <a:solidFill>
                  <a:srgbClr val="5B3F34"/>
                </a:solidFill>
                <a:latin typeface="Roboto Condensed "/>
              </a:rPr>
              <a:t> </a:t>
            </a:r>
            <a:r>
              <a:rPr lang="en-US" sz="4400" dirty="0" err="1">
                <a:solidFill>
                  <a:srgbClr val="5B3F34"/>
                </a:solidFill>
                <a:latin typeface="Roboto Condensed "/>
              </a:rPr>
              <a:t>vẫn</a:t>
            </a:r>
            <a:r>
              <a:rPr lang="en-US" sz="4400" dirty="0">
                <a:solidFill>
                  <a:srgbClr val="5B3F34"/>
                </a:solidFill>
                <a:latin typeface="Roboto Condensed "/>
              </a:rPr>
              <a:t> </a:t>
            </a:r>
            <a:r>
              <a:rPr lang="en-US" sz="4400" dirty="0" err="1">
                <a:solidFill>
                  <a:srgbClr val="5B3F34"/>
                </a:solidFill>
                <a:latin typeface="Roboto Condensed "/>
              </a:rPr>
              <a:t>giữ</a:t>
            </a:r>
            <a:r>
              <a:rPr lang="en-US" sz="4400" dirty="0">
                <a:solidFill>
                  <a:srgbClr val="5B3F34"/>
                </a:solidFill>
                <a:latin typeface="Roboto Condensed "/>
              </a:rPr>
              <a:t> </a:t>
            </a:r>
            <a:r>
              <a:rPr lang="en-US" sz="4400" dirty="0" err="1">
                <a:solidFill>
                  <a:srgbClr val="5B3F34"/>
                </a:solidFill>
                <a:latin typeface="Roboto Condensed "/>
              </a:rPr>
              <a:t>lòng</a:t>
            </a:r>
            <a:r>
              <a:rPr lang="en-US" sz="4400" dirty="0">
                <a:solidFill>
                  <a:srgbClr val="5B3F34"/>
                </a:solidFill>
                <a:latin typeface="Roboto Condensed "/>
              </a:rPr>
              <a:t> </a:t>
            </a:r>
            <a:r>
              <a:rPr lang="en-US" sz="4400" dirty="0" err="1">
                <a:solidFill>
                  <a:srgbClr val="5B3F34"/>
                </a:solidFill>
                <a:latin typeface="Roboto Condensed "/>
              </a:rPr>
              <a:t>trong</a:t>
            </a:r>
            <a:r>
              <a:rPr lang="en-US" sz="4400" dirty="0">
                <a:solidFill>
                  <a:srgbClr val="5B3F34"/>
                </a:solidFill>
                <a:latin typeface="Roboto Condensed "/>
              </a:rPr>
              <a:t> </a:t>
            </a:r>
            <a:r>
              <a:rPr lang="en-US" sz="4400" dirty="0" err="1">
                <a:solidFill>
                  <a:srgbClr val="5B3F34"/>
                </a:solidFill>
                <a:latin typeface="Roboto Condensed "/>
              </a:rPr>
              <a:t>sáng</a:t>
            </a:r>
            <a:r>
              <a:rPr lang="en-US" sz="4400" dirty="0">
                <a:solidFill>
                  <a:srgbClr val="5B3F34"/>
                </a:solidFill>
                <a:latin typeface="Roboto Condensed "/>
              </a:rPr>
              <a:t> </a:t>
            </a:r>
            <a:r>
              <a:rPr lang="en-US" sz="4400" dirty="0" err="1">
                <a:solidFill>
                  <a:srgbClr val="5B3F34"/>
                </a:solidFill>
                <a:latin typeface="Roboto Condensed "/>
              </a:rPr>
              <a:t>như</a:t>
            </a:r>
            <a:r>
              <a:rPr lang="en-US" sz="4400" dirty="0">
                <a:solidFill>
                  <a:srgbClr val="5B3F34"/>
                </a:solidFill>
                <a:latin typeface="Roboto Condensed "/>
              </a:rPr>
              <a:t> </a:t>
            </a:r>
            <a:r>
              <a:rPr lang="en-US" sz="4400" dirty="0" err="1">
                <a:solidFill>
                  <a:srgbClr val="5B3F34"/>
                </a:solidFill>
                <a:latin typeface="Roboto Condensed "/>
              </a:rPr>
              <a:t>nàng</a:t>
            </a:r>
            <a:r>
              <a:rPr lang="en-US" sz="4400" dirty="0">
                <a:solidFill>
                  <a:srgbClr val="5B3F34"/>
                </a:solidFill>
                <a:latin typeface="Roboto Condensed "/>
              </a:rPr>
              <a:t> </a:t>
            </a:r>
            <a:r>
              <a:rPr lang="en-US" sz="4400" dirty="0" err="1">
                <a:solidFill>
                  <a:srgbClr val="5B3F34"/>
                </a:solidFill>
                <a:latin typeface="Roboto Condensed "/>
              </a:rPr>
              <a:t>Mị</a:t>
            </a:r>
            <a:r>
              <a:rPr lang="en-US" sz="4400" dirty="0">
                <a:solidFill>
                  <a:srgbClr val="5B3F34"/>
                </a:solidFill>
                <a:latin typeface="Roboto Condensed "/>
              </a:rPr>
              <a:t> Châu, </a:t>
            </a:r>
            <a:r>
              <a:rPr lang="en-US" sz="4400" dirty="0" err="1">
                <a:solidFill>
                  <a:srgbClr val="5B3F34"/>
                </a:solidFill>
                <a:latin typeface="Roboto Condensed "/>
              </a:rPr>
              <a:t>luôn</a:t>
            </a:r>
            <a:r>
              <a:rPr lang="en-US" sz="4400" dirty="0">
                <a:solidFill>
                  <a:srgbClr val="5B3F34"/>
                </a:solidFill>
                <a:latin typeface="Roboto Condensed "/>
              </a:rPr>
              <a:t> </a:t>
            </a:r>
            <a:r>
              <a:rPr lang="en-US" sz="4400" dirty="0" err="1">
                <a:solidFill>
                  <a:srgbClr val="5B3F34"/>
                </a:solidFill>
                <a:latin typeface="Roboto Condensed "/>
              </a:rPr>
              <a:t>chung</a:t>
            </a:r>
            <a:r>
              <a:rPr lang="en-US" sz="4400" dirty="0">
                <a:solidFill>
                  <a:srgbClr val="5B3F34"/>
                </a:solidFill>
                <a:latin typeface="Roboto Condensed "/>
              </a:rPr>
              <a:t> </a:t>
            </a:r>
            <a:r>
              <a:rPr lang="en-US" sz="4400" dirty="0" err="1">
                <a:solidFill>
                  <a:srgbClr val="5B3F34"/>
                </a:solidFill>
                <a:latin typeface="Roboto Condensed "/>
              </a:rPr>
              <a:t>thủy</a:t>
            </a:r>
            <a:r>
              <a:rPr lang="en-US" sz="4400" dirty="0">
                <a:solidFill>
                  <a:srgbClr val="5B3F34"/>
                </a:solidFill>
                <a:latin typeface="Roboto Condensed "/>
              </a:rPr>
              <a:t> </a:t>
            </a:r>
            <a:r>
              <a:rPr lang="en-US" sz="4400" dirty="0" err="1">
                <a:solidFill>
                  <a:srgbClr val="5B3F34"/>
                </a:solidFill>
                <a:latin typeface="Roboto Condensed "/>
              </a:rPr>
              <a:t>như</a:t>
            </a:r>
            <a:r>
              <a:rPr lang="en-US" sz="4400" dirty="0">
                <a:solidFill>
                  <a:srgbClr val="5B3F34"/>
                </a:solidFill>
                <a:latin typeface="Roboto Condensed "/>
              </a:rPr>
              <a:t> </a:t>
            </a:r>
            <a:r>
              <a:rPr lang="en-US" sz="4400" dirty="0" err="1">
                <a:solidFill>
                  <a:srgbClr val="5B3F34"/>
                </a:solidFill>
                <a:latin typeface="Roboto Condensed "/>
              </a:rPr>
              <a:t>nàng</a:t>
            </a:r>
            <a:r>
              <a:rPr lang="en-US" sz="4400" dirty="0">
                <a:solidFill>
                  <a:srgbClr val="5B3F34"/>
                </a:solidFill>
                <a:latin typeface="Roboto Condensed "/>
              </a:rPr>
              <a:t> Ngu </a:t>
            </a:r>
            <a:r>
              <a:rPr lang="en-US" sz="4400" dirty="0" err="1">
                <a:solidFill>
                  <a:srgbClr val="5B3F34"/>
                </a:solidFill>
                <a:latin typeface="Roboto Condensed "/>
              </a:rPr>
              <a:t>Cơ</a:t>
            </a:r>
            <a:r>
              <a:rPr lang="en-US" sz="4400" dirty="0">
                <a:solidFill>
                  <a:srgbClr val="5B3F34"/>
                </a:solidFill>
                <a:latin typeface="Roboto Condensed "/>
              </a:rPr>
              <a:t> – </a:t>
            </a:r>
            <a:r>
              <a:rPr lang="en-US" sz="4400" dirty="0" err="1">
                <a:solidFill>
                  <a:srgbClr val="5B3F34"/>
                </a:solidFill>
                <a:latin typeface="Roboto Condensed "/>
              </a:rPr>
              <a:t>vợ</a:t>
            </a:r>
            <a:r>
              <a:rPr lang="en-US" sz="4400" dirty="0">
                <a:solidFill>
                  <a:srgbClr val="5B3F34"/>
                </a:solidFill>
                <a:latin typeface="Roboto Condensed "/>
              </a:rPr>
              <a:t> </a:t>
            </a:r>
            <a:r>
              <a:rPr lang="en-US" sz="4400" dirty="0" err="1">
                <a:solidFill>
                  <a:srgbClr val="5B3F34"/>
                </a:solidFill>
                <a:latin typeface="Roboto Condensed "/>
              </a:rPr>
              <a:t>Hạng</a:t>
            </a:r>
            <a:r>
              <a:rPr lang="en-US" sz="4400" dirty="0">
                <a:solidFill>
                  <a:srgbClr val="5B3F34"/>
                </a:solidFill>
                <a:latin typeface="Roboto Condensed "/>
              </a:rPr>
              <a:t> Vũ</a:t>
            </a:r>
          </a:p>
        </p:txBody>
      </p:sp>
      <p:sp>
        <p:nvSpPr>
          <p:cNvPr id="11" name="TextBox 8">
            <a:extLst>
              <a:ext uri="{FF2B5EF4-FFF2-40B4-BE49-F238E27FC236}">
                <a16:creationId xmlns:a16="http://schemas.microsoft.com/office/drawing/2014/main" id="{E732160F-DA29-3167-B037-F6DE66ECE03D}"/>
              </a:ext>
            </a:extLst>
          </p:cNvPr>
          <p:cNvSpPr txBox="1"/>
          <p:nvPr/>
        </p:nvSpPr>
        <p:spPr>
          <a:xfrm>
            <a:off x="965016" y="7604015"/>
            <a:ext cx="11379384" cy="2375522"/>
          </a:xfrm>
          <a:prstGeom prst="rect">
            <a:avLst/>
          </a:prstGeom>
        </p:spPr>
        <p:txBody>
          <a:bodyPr wrap="square" lIns="0" tIns="0" rIns="0" bIns="0" rtlCol="0" anchor="t">
            <a:spAutoFit/>
          </a:bodyPr>
          <a:lstStyle/>
          <a:p>
            <a:pPr marL="571500" indent="-571500" algn="just">
              <a:lnSpc>
                <a:spcPct val="120000"/>
              </a:lnSpc>
              <a:buFontTx/>
              <a:buChar char="-"/>
            </a:pPr>
            <a:r>
              <a:rPr lang="vi-VN" sz="4400" b="1" dirty="0">
                <a:solidFill>
                  <a:srgbClr val="5B3F34"/>
                </a:solidFill>
                <a:latin typeface="Roboto Condensed "/>
              </a:rPr>
              <a:t>ngựa Hồ gầm gió bắc, chim Việt đậu cành nam</a:t>
            </a:r>
            <a:r>
              <a:rPr lang="en-US" sz="4400" b="1" i="1" dirty="0">
                <a:solidFill>
                  <a:srgbClr val="5B3F34"/>
                </a:solidFill>
                <a:latin typeface="Roboto Condensed "/>
              </a:rPr>
              <a:t>:</a:t>
            </a:r>
            <a:r>
              <a:rPr lang="en-US" sz="4400" dirty="0">
                <a:solidFill>
                  <a:srgbClr val="5B3F34"/>
                </a:solidFill>
                <a:latin typeface="Roboto Condensed "/>
              </a:rPr>
              <a:t> </a:t>
            </a:r>
            <a:r>
              <a:rPr lang="en-US" sz="4400" dirty="0" err="1">
                <a:solidFill>
                  <a:srgbClr val="5B3F34"/>
                </a:solidFill>
                <a:latin typeface="Roboto Condensed "/>
              </a:rPr>
              <a:t>nỗi</a:t>
            </a:r>
            <a:r>
              <a:rPr lang="en-US" sz="4400" dirty="0">
                <a:solidFill>
                  <a:srgbClr val="5B3F34"/>
                </a:solidFill>
                <a:latin typeface="Roboto Condensed "/>
              </a:rPr>
              <a:t> </a:t>
            </a:r>
            <a:r>
              <a:rPr lang="en-US" sz="4400" dirty="0" err="1">
                <a:solidFill>
                  <a:srgbClr val="5B3F34"/>
                </a:solidFill>
                <a:latin typeface="Roboto Condensed "/>
              </a:rPr>
              <a:t>nhớ</a:t>
            </a:r>
            <a:r>
              <a:rPr lang="en-US" sz="4400" dirty="0">
                <a:solidFill>
                  <a:srgbClr val="5B3F34"/>
                </a:solidFill>
                <a:latin typeface="Roboto Condensed "/>
              </a:rPr>
              <a:t> </a:t>
            </a:r>
            <a:r>
              <a:rPr lang="en-US" sz="4400" dirty="0" err="1">
                <a:solidFill>
                  <a:srgbClr val="5B3F34"/>
                </a:solidFill>
                <a:latin typeface="Roboto Condensed "/>
              </a:rPr>
              <a:t>gia</a:t>
            </a:r>
            <a:r>
              <a:rPr lang="en-US" sz="4400" dirty="0">
                <a:solidFill>
                  <a:srgbClr val="5B3F34"/>
                </a:solidFill>
                <a:latin typeface="Roboto Condensed "/>
              </a:rPr>
              <a:t> </a:t>
            </a:r>
            <a:r>
              <a:rPr lang="en-US" sz="4400" dirty="0" err="1">
                <a:solidFill>
                  <a:srgbClr val="5B3F34"/>
                </a:solidFill>
                <a:latin typeface="Roboto Condensed "/>
              </a:rPr>
              <a:t>đình</a:t>
            </a:r>
            <a:r>
              <a:rPr lang="en-US" sz="4400" dirty="0">
                <a:solidFill>
                  <a:srgbClr val="5B3F34"/>
                </a:solidFill>
                <a:latin typeface="Roboto Condensed "/>
              </a:rPr>
              <a:t>, </a:t>
            </a:r>
            <a:r>
              <a:rPr lang="en-US" sz="4400" dirty="0" err="1">
                <a:solidFill>
                  <a:srgbClr val="5B3F34"/>
                </a:solidFill>
                <a:latin typeface="Roboto Condensed "/>
              </a:rPr>
              <a:t>quê</a:t>
            </a:r>
            <a:r>
              <a:rPr lang="en-US" sz="4400" dirty="0">
                <a:solidFill>
                  <a:srgbClr val="5B3F34"/>
                </a:solidFill>
                <a:latin typeface="Roboto Condensed "/>
              </a:rPr>
              <a:t> </a:t>
            </a:r>
            <a:r>
              <a:rPr lang="en-US" sz="4400" dirty="0" err="1">
                <a:solidFill>
                  <a:srgbClr val="5B3F34"/>
                </a:solidFill>
                <a:latin typeface="Roboto Condensed "/>
              </a:rPr>
              <a:t>hương</a:t>
            </a:r>
            <a:endParaRPr lang="en-US" sz="4400" dirty="0">
              <a:solidFill>
                <a:srgbClr val="5B3F34"/>
              </a:solidFill>
              <a:latin typeface="Roboto Condensed "/>
            </a:endParaRPr>
          </a:p>
          <a:p>
            <a:pPr marL="571500" indent="-571500" algn="just">
              <a:lnSpc>
                <a:spcPct val="120000"/>
              </a:lnSpc>
              <a:buFontTx/>
              <a:buChar char="-"/>
            </a:pPr>
            <a:endParaRPr lang="en-US" sz="4400" dirty="0">
              <a:solidFill>
                <a:srgbClr val="5B3F34"/>
              </a:solidFill>
              <a:latin typeface="Roboto Condensed "/>
            </a:endParaRPr>
          </a:p>
        </p:txBody>
      </p:sp>
    </p:spTree>
    <p:extLst>
      <p:ext uri="{BB962C8B-B14F-4D97-AF65-F5344CB8AC3E}">
        <p14:creationId xmlns:p14="http://schemas.microsoft.com/office/powerpoint/2010/main" val="25137875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483174" y="11526"/>
            <a:ext cx="9804826" cy="6379670"/>
          </a:xfrm>
          <a:custGeom>
            <a:avLst/>
            <a:gdLst/>
            <a:ahLst/>
            <a:cxnLst/>
            <a:rect l="l" t="t" r="r" b="b"/>
            <a:pathLst>
              <a:path w="9804826" h="6379670">
                <a:moveTo>
                  <a:pt x="0" y="6379670"/>
                </a:moveTo>
                <a:lnTo>
                  <a:pt x="9804826" y="6379670"/>
                </a:lnTo>
                <a:lnTo>
                  <a:pt x="9804826" y="0"/>
                </a:lnTo>
                <a:lnTo>
                  <a:pt x="0" y="0"/>
                </a:lnTo>
                <a:lnTo>
                  <a:pt x="0" y="6379670"/>
                </a:lnTo>
                <a:close/>
              </a:path>
            </a:pathLst>
          </a:custGeom>
          <a:blipFill>
            <a:blip r:embed="rId3"/>
            <a:stretch>
              <a:fillRect l="-86519" t="-61246"/>
            </a:stretch>
          </a:blipFill>
        </p:spPr>
        <p:txBody>
          <a:bodyPr/>
          <a:lstStyle/>
          <a:p>
            <a:endParaRPr lang="en-US"/>
          </a:p>
        </p:txBody>
      </p:sp>
      <p:sp>
        <p:nvSpPr>
          <p:cNvPr id="4" name="Freeform 4"/>
          <p:cNvSpPr/>
          <p:nvPr/>
        </p:nvSpPr>
        <p:spPr>
          <a:xfrm>
            <a:off x="881742" y="587141"/>
            <a:ext cx="959456" cy="959456"/>
          </a:xfrm>
          <a:custGeom>
            <a:avLst/>
            <a:gdLst/>
            <a:ahLst/>
            <a:cxnLst/>
            <a:rect l="l" t="t" r="r" b="b"/>
            <a:pathLst>
              <a:path w="959456" h="959456">
                <a:moveTo>
                  <a:pt x="0" y="0"/>
                </a:moveTo>
                <a:lnTo>
                  <a:pt x="959456" y="0"/>
                </a:lnTo>
                <a:lnTo>
                  <a:pt x="959456" y="959455"/>
                </a:lnTo>
                <a:lnTo>
                  <a:pt x="0" y="9594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2933297" y="4601775"/>
            <a:ext cx="6530360" cy="6612710"/>
          </a:xfrm>
          <a:custGeom>
            <a:avLst/>
            <a:gdLst/>
            <a:ahLst/>
            <a:cxnLst/>
            <a:rect l="l" t="t" r="r" b="b"/>
            <a:pathLst>
              <a:path w="6530360" h="6612710">
                <a:moveTo>
                  <a:pt x="6530359" y="0"/>
                </a:moveTo>
                <a:lnTo>
                  <a:pt x="0" y="0"/>
                </a:lnTo>
                <a:lnTo>
                  <a:pt x="0" y="6612709"/>
                </a:lnTo>
                <a:lnTo>
                  <a:pt x="6530359" y="6612709"/>
                </a:lnTo>
                <a:lnTo>
                  <a:pt x="6530359" y="0"/>
                </a:lnTo>
                <a:close/>
              </a:path>
            </a:pathLst>
          </a:custGeom>
          <a:blipFill>
            <a:blip r:embed="rId6"/>
            <a:stretch>
              <a:fillRect/>
            </a:stretch>
          </a:blipFill>
        </p:spPr>
        <p:txBody>
          <a:bodyPr/>
          <a:lstStyle/>
          <a:p>
            <a:endParaRPr lang="en-US"/>
          </a:p>
        </p:txBody>
      </p:sp>
      <p:sp>
        <p:nvSpPr>
          <p:cNvPr id="6" name="Freeform 6"/>
          <p:cNvSpPr/>
          <p:nvPr/>
        </p:nvSpPr>
        <p:spPr>
          <a:xfrm>
            <a:off x="11971383" y="6967497"/>
            <a:ext cx="1923827" cy="2743200"/>
          </a:xfrm>
          <a:custGeom>
            <a:avLst/>
            <a:gdLst/>
            <a:ahLst/>
            <a:cxnLst/>
            <a:rect l="l" t="t" r="r" b="b"/>
            <a:pathLst>
              <a:path w="1923827" h="2743200">
                <a:moveTo>
                  <a:pt x="0" y="0"/>
                </a:moveTo>
                <a:lnTo>
                  <a:pt x="1923827" y="0"/>
                </a:lnTo>
                <a:lnTo>
                  <a:pt x="1923827" y="2743200"/>
                </a:lnTo>
                <a:lnTo>
                  <a:pt x="0" y="2743200"/>
                </a:lnTo>
                <a:lnTo>
                  <a:pt x="0" y="0"/>
                </a:lnTo>
                <a:close/>
              </a:path>
            </a:pathLst>
          </a:custGeom>
          <a:blipFill>
            <a:blip r:embed="rId7"/>
            <a:stretch>
              <a:fillRect t="-93" b="-93"/>
            </a:stretch>
          </a:blipFill>
        </p:spPr>
        <p:txBody>
          <a:bodyPr/>
          <a:lstStyle/>
          <a:p>
            <a:endParaRPr lang="en-US"/>
          </a:p>
        </p:txBody>
      </p:sp>
      <p:sp>
        <p:nvSpPr>
          <p:cNvPr id="7" name="TextBox 7"/>
          <p:cNvSpPr txBox="1"/>
          <p:nvPr/>
        </p:nvSpPr>
        <p:spPr>
          <a:xfrm>
            <a:off x="2046766" y="705971"/>
            <a:ext cx="15697201" cy="1330492"/>
          </a:xfrm>
          <a:prstGeom prst="rect">
            <a:avLst/>
          </a:prstGeom>
        </p:spPr>
        <p:txBody>
          <a:bodyPr wrap="square" lIns="0" tIns="0" rIns="0" bIns="0" rtlCol="0" anchor="t">
            <a:spAutoFit/>
          </a:bodyPr>
          <a:lstStyle/>
          <a:p>
            <a:pPr>
              <a:lnSpc>
                <a:spcPts val="5280"/>
              </a:lnSpc>
              <a:spcBef>
                <a:spcPct val="0"/>
              </a:spcBef>
            </a:pPr>
            <a:r>
              <a:rPr lang="en-US" sz="4400" dirty="0" err="1">
                <a:solidFill>
                  <a:srgbClr val="5B3F34"/>
                </a:solidFill>
                <a:latin typeface="Roboto Condensed Bold"/>
              </a:rPr>
              <a:t>Bài</a:t>
            </a:r>
            <a:r>
              <a:rPr lang="en-US" sz="4400" dirty="0">
                <a:solidFill>
                  <a:srgbClr val="5B3F34"/>
                </a:solidFill>
                <a:latin typeface="Roboto Condensed Bold"/>
              </a:rPr>
              <a:t> </a:t>
            </a:r>
            <a:r>
              <a:rPr lang="en-US" sz="4400" dirty="0" err="1">
                <a:solidFill>
                  <a:srgbClr val="5B3F34"/>
                </a:solidFill>
                <a:latin typeface="Roboto Condensed Bold"/>
              </a:rPr>
              <a:t>tập</a:t>
            </a:r>
            <a:r>
              <a:rPr lang="en-US" sz="4400" dirty="0">
                <a:solidFill>
                  <a:srgbClr val="5B3F34"/>
                </a:solidFill>
                <a:latin typeface="Roboto Condensed Bold"/>
              </a:rPr>
              <a:t> 2 SGK tr17: </a:t>
            </a:r>
            <a:r>
              <a:rPr lang="vi-VN" sz="4399" b="1" dirty="0">
                <a:solidFill>
                  <a:srgbClr val="5B3F34"/>
                </a:solidFill>
                <a:latin typeface="Roboto Condensed Bold" panose="02000000000000000000" charset="0"/>
                <a:ea typeface="Roboto Condensed Bold" panose="02000000000000000000" charset="0"/>
              </a:rPr>
              <a:t>Đọc các câu sau và thực hiện yêu cầu nêu ở dưới:</a:t>
            </a:r>
          </a:p>
          <a:p>
            <a:pPr>
              <a:lnSpc>
                <a:spcPts val="5280"/>
              </a:lnSpc>
              <a:spcBef>
                <a:spcPct val="0"/>
              </a:spcBef>
            </a:pPr>
            <a:endParaRPr lang="en-US" sz="4400" dirty="0">
              <a:solidFill>
                <a:srgbClr val="5B3F34"/>
              </a:solidFill>
              <a:latin typeface="Roboto Condensed Bold"/>
            </a:endParaRPr>
          </a:p>
        </p:txBody>
      </p:sp>
      <p:sp>
        <p:nvSpPr>
          <p:cNvPr id="8" name="TextBox 8"/>
          <p:cNvSpPr txBox="1"/>
          <p:nvPr/>
        </p:nvSpPr>
        <p:spPr>
          <a:xfrm>
            <a:off x="965016" y="1796760"/>
            <a:ext cx="16357967" cy="1562992"/>
          </a:xfrm>
          <a:prstGeom prst="rect">
            <a:avLst/>
          </a:prstGeom>
        </p:spPr>
        <p:txBody>
          <a:bodyPr wrap="square" lIns="0" tIns="0" rIns="0" bIns="0" rtlCol="0" anchor="t">
            <a:spAutoFit/>
          </a:bodyPr>
          <a:lstStyle/>
          <a:p>
            <a:pPr algn="just">
              <a:lnSpc>
                <a:spcPct val="120000"/>
              </a:lnSpc>
            </a:pPr>
            <a:r>
              <a:rPr lang="en-US" sz="4400" dirty="0">
                <a:solidFill>
                  <a:srgbClr val="5B3F34"/>
                </a:solidFill>
                <a:latin typeface="Roboto Condensed "/>
              </a:rPr>
              <a:t>c. </a:t>
            </a:r>
          </a:p>
          <a:p>
            <a:pPr marL="571500" indent="-571500" algn="just">
              <a:lnSpc>
                <a:spcPct val="120000"/>
              </a:lnSpc>
              <a:buFontTx/>
              <a:buChar char="-"/>
            </a:pPr>
            <a:r>
              <a:rPr lang="en-US" sz="4400" b="1" dirty="0" err="1">
                <a:solidFill>
                  <a:srgbClr val="5B3F34"/>
                </a:solidFill>
                <a:latin typeface="Roboto Condensed "/>
              </a:rPr>
              <a:t>Điển</a:t>
            </a:r>
            <a:r>
              <a:rPr lang="en-US" sz="4400" b="1" dirty="0">
                <a:solidFill>
                  <a:srgbClr val="5B3F34"/>
                </a:solidFill>
                <a:latin typeface="Roboto Condensed "/>
              </a:rPr>
              <a:t> </a:t>
            </a:r>
            <a:r>
              <a:rPr lang="en-US" sz="4400" b="1" dirty="0" err="1">
                <a:solidFill>
                  <a:srgbClr val="5B3F34"/>
                </a:solidFill>
                <a:latin typeface="Roboto Condensed "/>
              </a:rPr>
              <a:t>tích</a:t>
            </a:r>
            <a:r>
              <a:rPr lang="en-US" sz="4400" b="1" dirty="0">
                <a:solidFill>
                  <a:srgbClr val="5B3F34"/>
                </a:solidFill>
                <a:latin typeface="Roboto Condensed "/>
              </a:rPr>
              <a:t>: </a:t>
            </a:r>
            <a:r>
              <a:rPr lang="vi-VN" sz="4400" dirty="0">
                <a:solidFill>
                  <a:srgbClr val="5B3F34"/>
                </a:solidFill>
                <a:latin typeface="Roboto Condensed "/>
              </a:rPr>
              <a:t>đ</a:t>
            </a:r>
            <a:r>
              <a:rPr lang="en-US" sz="4400" dirty="0">
                <a:solidFill>
                  <a:srgbClr val="5B3F34"/>
                </a:solidFill>
                <a:latin typeface="Roboto Condensed "/>
              </a:rPr>
              <a:t>â</a:t>
            </a:r>
            <a:r>
              <a:rPr lang="vi-VN" sz="4400" dirty="0">
                <a:solidFill>
                  <a:srgbClr val="5B3F34"/>
                </a:solidFill>
                <a:latin typeface="Roboto Condensed "/>
              </a:rPr>
              <a:t>u còn có thể lại lên núi Vọng Phu kia nữa</a:t>
            </a:r>
            <a:endParaRPr lang="en-US" sz="4400" dirty="0">
              <a:solidFill>
                <a:srgbClr val="5B3F34"/>
              </a:solidFill>
              <a:latin typeface="Roboto Condensed "/>
            </a:endParaRPr>
          </a:p>
        </p:txBody>
      </p:sp>
      <p:sp>
        <p:nvSpPr>
          <p:cNvPr id="10" name="TextBox 8">
            <a:extLst>
              <a:ext uri="{FF2B5EF4-FFF2-40B4-BE49-F238E27FC236}">
                <a16:creationId xmlns:a16="http://schemas.microsoft.com/office/drawing/2014/main" id="{9E2189F1-392F-5CFC-DCC0-341955FA5BFF}"/>
              </a:ext>
            </a:extLst>
          </p:cNvPr>
          <p:cNvSpPr txBox="1"/>
          <p:nvPr/>
        </p:nvSpPr>
        <p:spPr>
          <a:xfrm>
            <a:off x="965016" y="3694289"/>
            <a:ext cx="12162106" cy="4813112"/>
          </a:xfrm>
          <a:prstGeom prst="rect">
            <a:avLst/>
          </a:prstGeom>
        </p:spPr>
        <p:txBody>
          <a:bodyPr wrap="square" lIns="0" tIns="0" rIns="0" bIns="0" rtlCol="0" anchor="t">
            <a:spAutoFit/>
          </a:bodyPr>
          <a:lstStyle/>
          <a:p>
            <a:pPr marL="571500" indent="-571500" algn="just">
              <a:lnSpc>
                <a:spcPct val="120000"/>
              </a:lnSpc>
              <a:buFontTx/>
              <a:buChar char="-"/>
            </a:pPr>
            <a:r>
              <a:rPr lang="en-US" sz="4400" b="1" dirty="0" err="1">
                <a:solidFill>
                  <a:srgbClr val="5B3F34"/>
                </a:solidFill>
                <a:latin typeface="Roboto Condensed "/>
              </a:rPr>
              <a:t>Tác</a:t>
            </a:r>
            <a:r>
              <a:rPr lang="en-US" sz="4400" b="1" dirty="0">
                <a:solidFill>
                  <a:srgbClr val="5B3F34"/>
                </a:solidFill>
                <a:latin typeface="Roboto Condensed "/>
              </a:rPr>
              <a:t> </a:t>
            </a:r>
            <a:r>
              <a:rPr lang="en-US" sz="4400" b="1" dirty="0" err="1">
                <a:solidFill>
                  <a:srgbClr val="5B3F34"/>
                </a:solidFill>
                <a:latin typeface="Roboto Condensed "/>
              </a:rPr>
              <a:t>dụng</a:t>
            </a:r>
            <a:r>
              <a:rPr lang="en-US" sz="4400" b="1" dirty="0">
                <a:solidFill>
                  <a:srgbClr val="5B3F34"/>
                </a:solidFill>
                <a:latin typeface="Roboto Condensed "/>
              </a:rPr>
              <a:t>: </a:t>
            </a:r>
            <a:r>
              <a:rPr lang="vi-VN" sz="4400" dirty="0">
                <a:solidFill>
                  <a:srgbClr val="5B3F34"/>
                </a:solidFill>
                <a:latin typeface="Roboto Condensed "/>
              </a:rPr>
              <a:t>Điển tích núi Vọng Phu thể hiện tình yêu sâu nặng, lòng chung thủy sắt son. Trong lời khấn trước khi nhảy xuống sông trẫm mình, Vũ Nương nhắc điển tích này để thể hiện sự xót xa của mình: đến cả cái tình cảnh đáng thương của nàng Vọng Phu, Vũ Nương cũng không thể có được</a:t>
            </a:r>
            <a:endParaRPr lang="en-US" sz="4400" dirty="0">
              <a:solidFill>
                <a:srgbClr val="5B3F34"/>
              </a:solidFill>
              <a:latin typeface="Roboto Condensed "/>
            </a:endParaRPr>
          </a:p>
        </p:txBody>
      </p:sp>
    </p:spTree>
    <p:extLst>
      <p:ext uri="{BB962C8B-B14F-4D97-AF65-F5344CB8AC3E}">
        <p14:creationId xmlns:p14="http://schemas.microsoft.com/office/powerpoint/2010/main" val="881054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483174" y="0"/>
            <a:ext cx="9804826" cy="6379670"/>
          </a:xfrm>
          <a:custGeom>
            <a:avLst/>
            <a:gdLst/>
            <a:ahLst/>
            <a:cxnLst/>
            <a:rect l="l" t="t" r="r" b="b"/>
            <a:pathLst>
              <a:path w="9804826" h="6379670">
                <a:moveTo>
                  <a:pt x="0" y="6379670"/>
                </a:moveTo>
                <a:lnTo>
                  <a:pt x="9804826" y="6379670"/>
                </a:lnTo>
                <a:lnTo>
                  <a:pt x="9804826" y="0"/>
                </a:lnTo>
                <a:lnTo>
                  <a:pt x="0" y="0"/>
                </a:lnTo>
                <a:lnTo>
                  <a:pt x="0" y="6379670"/>
                </a:lnTo>
                <a:close/>
              </a:path>
            </a:pathLst>
          </a:custGeom>
          <a:blipFill>
            <a:blip r:embed="rId3"/>
            <a:stretch>
              <a:fillRect l="-86519" t="-61246"/>
            </a:stretch>
          </a:blipFill>
        </p:spPr>
        <p:txBody>
          <a:bodyPr/>
          <a:lstStyle/>
          <a:p>
            <a:endParaRPr lang="en-US"/>
          </a:p>
        </p:txBody>
      </p:sp>
      <p:sp>
        <p:nvSpPr>
          <p:cNvPr id="4" name="Freeform 4"/>
          <p:cNvSpPr/>
          <p:nvPr/>
        </p:nvSpPr>
        <p:spPr>
          <a:xfrm>
            <a:off x="881742" y="587141"/>
            <a:ext cx="959456" cy="959456"/>
          </a:xfrm>
          <a:custGeom>
            <a:avLst/>
            <a:gdLst/>
            <a:ahLst/>
            <a:cxnLst/>
            <a:rect l="l" t="t" r="r" b="b"/>
            <a:pathLst>
              <a:path w="959456" h="959456">
                <a:moveTo>
                  <a:pt x="0" y="0"/>
                </a:moveTo>
                <a:lnTo>
                  <a:pt x="959456" y="0"/>
                </a:lnTo>
                <a:lnTo>
                  <a:pt x="959456" y="959455"/>
                </a:lnTo>
                <a:lnTo>
                  <a:pt x="0" y="9594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2933297" y="4601775"/>
            <a:ext cx="6530360" cy="6612710"/>
          </a:xfrm>
          <a:custGeom>
            <a:avLst/>
            <a:gdLst/>
            <a:ahLst/>
            <a:cxnLst/>
            <a:rect l="l" t="t" r="r" b="b"/>
            <a:pathLst>
              <a:path w="6530360" h="6612710">
                <a:moveTo>
                  <a:pt x="6530359" y="0"/>
                </a:moveTo>
                <a:lnTo>
                  <a:pt x="0" y="0"/>
                </a:lnTo>
                <a:lnTo>
                  <a:pt x="0" y="6612709"/>
                </a:lnTo>
                <a:lnTo>
                  <a:pt x="6530359" y="6612709"/>
                </a:lnTo>
                <a:lnTo>
                  <a:pt x="6530359" y="0"/>
                </a:lnTo>
                <a:close/>
              </a:path>
            </a:pathLst>
          </a:custGeom>
          <a:blipFill>
            <a:blip r:embed="rId6"/>
            <a:stretch>
              <a:fillRect/>
            </a:stretch>
          </a:blipFill>
        </p:spPr>
        <p:txBody>
          <a:bodyPr/>
          <a:lstStyle/>
          <a:p>
            <a:endParaRPr lang="en-US"/>
          </a:p>
        </p:txBody>
      </p:sp>
      <p:sp>
        <p:nvSpPr>
          <p:cNvPr id="6" name="Freeform 6"/>
          <p:cNvSpPr/>
          <p:nvPr/>
        </p:nvSpPr>
        <p:spPr>
          <a:xfrm>
            <a:off x="11971383" y="6967497"/>
            <a:ext cx="1923827" cy="2743200"/>
          </a:xfrm>
          <a:custGeom>
            <a:avLst/>
            <a:gdLst/>
            <a:ahLst/>
            <a:cxnLst/>
            <a:rect l="l" t="t" r="r" b="b"/>
            <a:pathLst>
              <a:path w="1923827" h="2743200">
                <a:moveTo>
                  <a:pt x="0" y="0"/>
                </a:moveTo>
                <a:lnTo>
                  <a:pt x="1923827" y="0"/>
                </a:lnTo>
                <a:lnTo>
                  <a:pt x="1923827" y="2743200"/>
                </a:lnTo>
                <a:lnTo>
                  <a:pt x="0" y="2743200"/>
                </a:lnTo>
                <a:lnTo>
                  <a:pt x="0" y="0"/>
                </a:lnTo>
                <a:close/>
              </a:path>
            </a:pathLst>
          </a:custGeom>
          <a:blipFill>
            <a:blip r:embed="rId7"/>
            <a:stretch>
              <a:fillRect t="-93" b="-93"/>
            </a:stretch>
          </a:blipFill>
        </p:spPr>
        <p:txBody>
          <a:bodyPr/>
          <a:lstStyle/>
          <a:p>
            <a:endParaRPr lang="en-US"/>
          </a:p>
        </p:txBody>
      </p:sp>
      <p:sp>
        <p:nvSpPr>
          <p:cNvPr id="7" name="TextBox 7"/>
          <p:cNvSpPr txBox="1"/>
          <p:nvPr/>
        </p:nvSpPr>
        <p:spPr>
          <a:xfrm>
            <a:off x="2046766" y="705971"/>
            <a:ext cx="15697201" cy="1330492"/>
          </a:xfrm>
          <a:prstGeom prst="rect">
            <a:avLst/>
          </a:prstGeom>
        </p:spPr>
        <p:txBody>
          <a:bodyPr wrap="square" lIns="0" tIns="0" rIns="0" bIns="0" rtlCol="0" anchor="t">
            <a:spAutoFit/>
          </a:bodyPr>
          <a:lstStyle/>
          <a:p>
            <a:pPr>
              <a:lnSpc>
                <a:spcPts val="5280"/>
              </a:lnSpc>
              <a:spcBef>
                <a:spcPct val="0"/>
              </a:spcBef>
            </a:pPr>
            <a:r>
              <a:rPr lang="en-US" sz="4400" dirty="0" err="1">
                <a:solidFill>
                  <a:srgbClr val="5B3F34"/>
                </a:solidFill>
                <a:latin typeface="Roboto Condensed Bold"/>
              </a:rPr>
              <a:t>Bài</a:t>
            </a:r>
            <a:r>
              <a:rPr lang="en-US" sz="4400" dirty="0">
                <a:solidFill>
                  <a:srgbClr val="5B3F34"/>
                </a:solidFill>
                <a:latin typeface="Roboto Condensed Bold"/>
              </a:rPr>
              <a:t> </a:t>
            </a:r>
            <a:r>
              <a:rPr lang="en-US" sz="4400" dirty="0" err="1">
                <a:solidFill>
                  <a:srgbClr val="5B3F34"/>
                </a:solidFill>
                <a:latin typeface="Roboto Condensed Bold"/>
              </a:rPr>
              <a:t>tập</a:t>
            </a:r>
            <a:r>
              <a:rPr lang="en-US" sz="4400" dirty="0">
                <a:solidFill>
                  <a:srgbClr val="5B3F34"/>
                </a:solidFill>
                <a:latin typeface="Roboto Condensed Bold"/>
              </a:rPr>
              <a:t> 2 SGK tr17: </a:t>
            </a:r>
            <a:r>
              <a:rPr lang="vi-VN" sz="4399" b="1" dirty="0">
                <a:solidFill>
                  <a:srgbClr val="5B3F34"/>
                </a:solidFill>
                <a:latin typeface="Roboto Condensed Bold" panose="02000000000000000000" charset="0"/>
                <a:ea typeface="Roboto Condensed Bold" panose="02000000000000000000" charset="0"/>
              </a:rPr>
              <a:t>Đọc các câu sau và thực hiện yêu cầu nêu ở dưới:</a:t>
            </a:r>
          </a:p>
          <a:p>
            <a:pPr>
              <a:lnSpc>
                <a:spcPts val="5280"/>
              </a:lnSpc>
              <a:spcBef>
                <a:spcPct val="0"/>
              </a:spcBef>
            </a:pPr>
            <a:endParaRPr lang="en-US" sz="4400" dirty="0">
              <a:solidFill>
                <a:srgbClr val="5B3F34"/>
              </a:solidFill>
              <a:latin typeface="Roboto Condensed Bold"/>
            </a:endParaRPr>
          </a:p>
        </p:txBody>
      </p:sp>
      <p:sp>
        <p:nvSpPr>
          <p:cNvPr id="8" name="TextBox 8"/>
          <p:cNvSpPr txBox="1"/>
          <p:nvPr/>
        </p:nvSpPr>
        <p:spPr>
          <a:xfrm>
            <a:off x="965016" y="1796760"/>
            <a:ext cx="16778951" cy="1562992"/>
          </a:xfrm>
          <a:prstGeom prst="rect">
            <a:avLst/>
          </a:prstGeom>
        </p:spPr>
        <p:txBody>
          <a:bodyPr wrap="square" lIns="0" tIns="0" rIns="0" bIns="0" rtlCol="0" anchor="t">
            <a:spAutoFit/>
          </a:bodyPr>
          <a:lstStyle/>
          <a:p>
            <a:pPr algn="just">
              <a:lnSpc>
                <a:spcPct val="120000"/>
              </a:lnSpc>
            </a:pPr>
            <a:r>
              <a:rPr lang="en-US" sz="4400" dirty="0">
                <a:solidFill>
                  <a:srgbClr val="5B3F34"/>
                </a:solidFill>
                <a:latin typeface="Roboto Condensed "/>
              </a:rPr>
              <a:t>c. </a:t>
            </a:r>
          </a:p>
          <a:p>
            <a:pPr marL="571500" indent="-571500" algn="just">
              <a:lnSpc>
                <a:spcPct val="120000"/>
              </a:lnSpc>
              <a:buFontTx/>
              <a:buChar char="-"/>
            </a:pPr>
            <a:r>
              <a:rPr lang="en-US" sz="4400" b="1" dirty="0" err="1">
                <a:solidFill>
                  <a:srgbClr val="5B3F34"/>
                </a:solidFill>
                <a:latin typeface="Roboto Condensed "/>
              </a:rPr>
              <a:t>Điển</a:t>
            </a:r>
            <a:r>
              <a:rPr lang="en-US" sz="4400" b="1" dirty="0">
                <a:solidFill>
                  <a:srgbClr val="5B3F34"/>
                </a:solidFill>
                <a:latin typeface="Roboto Condensed "/>
              </a:rPr>
              <a:t> </a:t>
            </a:r>
            <a:r>
              <a:rPr lang="en-US" sz="4400" b="1" dirty="0" err="1">
                <a:solidFill>
                  <a:srgbClr val="5B3F34"/>
                </a:solidFill>
                <a:latin typeface="Roboto Condensed "/>
              </a:rPr>
              <a:t>tích</a:t>
            </a:r>
            <a:r>
              <a:rPr lang="en-US" sz="4400" b="1" dirty="0">
                <a:solidFill>
                  <a:srgbClr val="5B3F34"/>
                </a:solidFill>
                <a:latin typeface="Roboto Condensed "/>
              </a:rPr>
              <a:t>: </a:t>
            </a:r>
            <a:r>
              <a:rPr lang="vi-VN" sz="4400" dirty="0">
                <a:solidFill>
                  <a:srgbClr val="5B3F34"/>
                </a:solidFill>
                <a:latin typeface="Roboto Condensed "/>
              </a:rPr>
              <a:t>vào nước xin làm ngọc Mị Nương, xuống đất xin làm cỏ Ngu mĩ</a:t>
            </a:r>
            <a:endParaRPr lang="en-US" sz="4400" dirty="0">
              <a:solidFill>
                <a:srgbClr val="5B3F34"/>
              </a:solidFill>
              <a:latin typeface="Roboto Condensed "/>
            </a:endParaRPr>
          </a:p>
        </p:txBody>
      </p:sp>
      <p:sp>
        <p:nvSpPr>
          <p:cNvPr id="10" name="TextBox 8">
            <a:extLst>
              <a:ext uri="{FF2B5EF4-FFF2-40B4-BE49-F238E27FC236}">
                <a16:creationId xmlns:a16="http://schemas.microsoft.com/office/drawing/2014/main" id="{9E2189F1-392F-5CFC-DCC0-341955FA5BFF}"/>
              </a:ext>
            </a:extLst>
          </p:cNvPr>
          <p:cNvSpPr txBox="1"/>
          <p:nvPr/>
        </p:nvSpPr>
        <p:spPr>
          <a:xfrm>
            <a:off x="965016" y="3694289"/>
            <a:ext cx="12162106" cy="5625643"/>
          </a:xfrm>
          <a:prstGeom prst="rect">
            <a:avLst/>
          </a:prstGeom>
        </p:spPr>
        <p:txBody>
          <a:bodyPr wrap="square" lIns="0" tIns="0" rIns="0" bIns="0" rtlCol="0" anchor="t">
            <a:spAutoFit/>
          </a:bodyPr>
          <a:lstStyle/>
          <a:p>
            <a:pPr marL="571500" indent="-571500" algn="just">
              <a:lnSpc>
                <a:spcPct val="120000"/>
              </a:lnSpc>
              <a:buFontTx/>
              <a:buChar char="-"/>
            </a:pPr>
            <a:r>
              <a:rPr lang="en-US" sz="4400" b="1" dirty="0" err="1">
                <a:solidFill>
                  <a:srgbClr val="5B3F34"/>
                </a:solidFill>
                <a:latin typeface="Roboto Condensed "/>
              </a:rPr>
              <a:t>Tác</a:t>
            </a:r>
            <a:r>
              <a:rPr lang="en-US" sz="4400" b="1" dirty="0">
                <a:solidFill>
                  <a:srgbClr val="5B3F34"/>
                </a:solidFill>
                <a:latin typeface="Roboto Condensed "/>
              </a:rPr>
              <a:t> </a:t>
            </a:r>
            <a:r>
              <a:rPr lang="en-US" sz="4400" b="1" dirty="0" err="1">
                <a:solidFill>
                  <a:srgbClr val="5B3F34"/>
                </a:solidFill>
                <a:latin typeface="Roboto Condensed "/>
              </a:rPr>
              <a:t>dụng</a:t>
            </a:r>
            <a:r>
              <a:rPr lang="en-US" sz="4400" b="1" dirty="0">
                <a:solidFill>
                  <a:srgbClr val="5B3F34"/>
                </a:solidFill>
                <a:latin typeface="Roboto Condensed "/>
              </a:rPr>
              <a:t>: </a:t>
            </a:r>
            <a:r>
              <a:rPr lang="vi-VN" sz="4400" dirty="0">
                <a:solidFill>
                  <a:srgbClr val="5B3F34"/>
                </a:solidFill>
                <a:latin typeface="Roboto Condensed "/>
              </a:rPr>
              <a:t>Hai điển tích ngọc Mị Nương, cỏ Ngu mĩ đều nói đến những điều linh thiêng, kì lạ của người đàn bà sau khi chết (chết mà vẫn tỏ được sự trong trắng, thủy chung). Nhắc đến hai điển tích này trong lời khấn trước khi tự tử, Vũ Nương muốn sau khi mình ra đi, người đời không hoài nghi về phẩm giá của mình.</a:t>
            </a:r>
            <a:endParaRPr lang="en-US" sz="4400" dirty="0">
              <a:solidFill>
                <a:srgbClr val="5B3F34"/>
              </a:solidFill>
              <a:latin typeface="Roboto Condensed "/>
            </a:endParaRPr>
          </a:p>
        </p:txBody>
      </p:sp>
    </p:spTree>
    <p:extLst>
      <p:ext uri="{BB962C8B-B14F-4D97-AF65-F5344CB8AC3E}">
        <p14:creationId xmlns:p14="http://schemas.microsoft.com/office/powerpoint/2010/main" val="21438328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483174" y="0"/>
            <a:ext cx="9804826" cy="6379670"/>
          </a:xfrm>
          <a:custGeom>
            <a:avLst/>
            <a:gdLst/>
            <a:ahLst/>
            <a:cxnLst/>
            <a:rect l="l" t="t" r="r" b="b"/>
            <a:pathLst>
              <a:path w="9804826" h="6379670">
                <a:moveTo>
                  <a:pt x="0" y="6379670"/>
                </a:moveTo>
                <a:lnTo>
                  <a:pt x="9804826" y="6379670"/>
                </a:lnTo>
                <a:lnTo>
                  <a:pt x="9804826" y="0"/>
                </a:lnTo>
                <a:lnTo>
                  <a:pt x="0" y="0"/>
                </a:lnTo>
                <a:lnTo>
                  <a:pt x="0" y="6379670"/>
                </a:lnTo>
                <a:close/>
              </a:path>
            </a:pathLst>
          </a:custGeom>
          <a:blipFill>
            <a:blip r:embed="rId3"/>
            <a:stretch>
              <a:fillRect l="-86519" t="-61246"/>
            </a:stretch>
          </a:blipFill>
        </p:spPr>
        <p:txBody>
          <a:bodyPr/>
          <a:lstStyle/>
          <a:p>
            <a:endParaRPr lang="en-US"/>
          </a:p>
        </p:txBody>
      </p:sp>
      <p:sp>
        <p:nvSpPr>
          <p:cNvPr id="4" name="Freeform 4"/>
          <p:cNvSpPr/>
          <p:nvPr/>
        </p:nvSpPr>
        <p:spPr>
          <a:xfrm>
            <a:off x="881742" y="587141"/>
            <a:ext cx="959456" cy="959456"/>
          </a:xfrm>
          <a:custGeom>
            <a:avLst/>
            <a:gdLst/>
            <a:ahLst/>
            <a:cxnLst/>
            <a:rect l="l" t="t" r="r" b="b"/>
            <a:pathLst>
              <a:path w="959456" h="959456">
                <a:moveTo>
                  <a:pt x="0" y="0"/>
                </a:moveTo>
                <a:lnTo>
                  <a:pt x="959456" y="0"/>
                </a:lnTo>
                <a:lnTo>
                  <a:pt x="959456" y="959455"/>
                </a:lnTo>
                <a:lnTo>
                  <a:pt x="0" y="9594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2933297" y="4601775"/>
            <a:ext cx="6530360" cy="6612710"/>
          </a:xfrm>
          <a:custGeom>
            <a:avLst/>
            <a:gdLst/>
            <a:ahLst/>
            <a:cxnLst/>
            <a:rect l="l" t="t" r="r" b="b"/>
            <a:pathLst>
              <a:path w="6530360" h="6612710">
                <a:moveTo>
                  <a:pt x="6530359" y="0"/>
                </a:moveTo>
                <a:lnTo>
                  <a:pt x="0" y="0"/>
                </a:lnTo>
                <a:lnTo>
                  <a:pt x="0" y="6612709"/>
                </a:lnTo>
                <a:lnTo>
                  <a:pt x="6530359" y="6612709"/>
                </a:lnTo>
                <a:lnTo>
                  <a:pt x="6530359" y="0"/>
                </a:lnTo>
                <a:close/>
              </a:path>
            </a:pathLst>
          </a:custGeom>
          <a:blipFill>
            <a:blip r:embed="rId6"/>
            <a:stretch>
              <a:fillRect/>
            </a:stretch>
          </a:blipFill>
        </p:spPr>
        <p:txBody>
          <a:bodyPr/>
          <a:lstStyle/>
          <a:p>
            <a:endParaRPr lang="en-US"/>
          </a:p>
        </p:txBody>
      </p:sp>
      <p:sp>
        <p:nvSpPr>
          <p:cNvPr id="6" name="Freeform 6"/>
          <p:cNvSpPr/>
          <p:nvPr/>
        </p:nvSpPr>
        <p:spPr>
          <a:xfrm>
            <a:off x="11971383" y="6967497"/>
            <a:ext cx="1923827" cy="2743200"/>
          </a:xfrm>
          <a:custGeom>
            <a:avLst/>
            <a:gdLst/>
            <a:ahLst/>
            <a:cxnLst/>
            <a:rect l="l" t="t" r="r" b="b"/>
            <a:pathLst>
              <a:path w="1923827" h="2743200">
                <a:moveTo>
                  <a:pt x="0" y="0"/>
                </a:moveTo>
                <a:lnTo>
                  <a:pt x="1923827" y="0"/>
                </a:lnTo>
                <a:lnTo>
                  <a:pt x="1923827" y="2743200"/>
                </a:lnTo>
                <a:lnTo>
                  <a:pt x="0" y="2743200"/>
                </a:lnTo>
                <a:lnTo>
                  <a:pt x="0" y="0"/>
                </a:lnTo>
                <a:close/>
              </a:path>
            </a:pathLst>
          </a:custGeom>
          <a:blipFill>
            <a:blip r:embed="rId7"/>
            <a:stretch>
              <a:fillRect t="-93" b="-93"/>
            </a:stretch>
          </a:blipFill>
        </p:spPr>
        <p:txBody>
          <a:bodyPr/>
          <a:lstStyle/>
          <a:p>
            <a:endParaRPr lang="en-US"/>
          </a:p>
        </p:txBody>
      </p:sp>
      <p:sp>
        <p:nvSpPr>
          <p:cNvPr id="7" name="TextBox 7"/>
          <p:cNvSpPr txBox="1"/>
          <p:nvPr/>
        </p:nvSpPr>
        <p:spPr>
          <a:xfrm>
            <a:off x="2046766" y="705971"/>
            <a:ext cx="15697201" cy="1330492"/>
          </a:xfrm>
          <a:prstGeom prst="rect">
            <a:avLst/>
          </a:prstGeom>
        </p:spPr>
        <p:txBody>
          <a:bodyPr wrap="square" lIns="0" tIns="0" rIns="0" bIns="0" rtlCol="0" anchor="t">
            <a:spAutoFit/>
          </a:bodyPr>
          <a:lstStyle/>
          <a:p>
            <a:pPr>
              <a:lnSpc>
                <a:spcPts val="5280"/>
              </a:lnSpc>
              <a:spcBef>
                <a:spcPct val="0"/>
              </a:spcBef>
            </a:pPr>
            <a:r>
              <a:rPr lang="en-US" sz="4400" dirty="0" err="1">
                <a:solidFill>
                  <a:srgbClr val="5B3F34"/>
                </a:solidFill>
                <a:latin typeface="Roboto Condensed Bold"/>
              </a:rPr>
              <a:t>Bài</a:t>
            </a:r>
            <a:r>
              <a:rPr lang="en-US" sz="4400" dirty="0">
                <a:solidFill>
                  <a:srgbClr val="5B3F34"/>
                </a:solidFill>
                <a:latin typeface="Roboto Condensed Bold"/>
              </a:rPr>
              <a:t> </a:t>
            </a:r>
            <a:r>
              <a:rPr lang="en-US" sz="4400" dirty="0" err="1">
                <a:solidFill>
                  <a:srgbClr val="5B3F34"/>
                </a:solidFill>
                <a:latin typeface="Roboto Condensed Bold"/>
              </a:rPr>
              <a:t>tập</a:t>
            </a:r>
            <a:r>
              <a:rPr lang="en-US" sz="4400" dirty="0">
                <a:solidFill>
                  <a:srgbClr val="5B3F34"/>
                </a:solidFill>
                <a:latin typeface="Roboto Condensed Bold"/>
              </a:rPr>
              <a:t> 2 SGK tr17: </a:t>
            </a:r>
            <a:r>
              <a:rPr lang="vi-VN" sz="4399" b="1" dirty="0">
                <a:solidFill>
                  <a:srgbClr val="5B3F34"/>
                </a:solidFill>
                <a:latin typeface="Roboto Condensed Bold" panose="02000000000000000000" charset="0"/>
                <a:ea typeface="Roboto Condensed Bold" panose="02000000000000000000" charset="0"/>
              </a:rPr>
              <a:t>Đọc các câu sau và thực hiện yêu cầu nêu ở dưới:</a:t>
            </a:r>
          </a:p>
          <a:p>
            <a:pPr>
              <a:lnSpc>
                <a:spcPts val="5280"/>
              </a:lnSpc>
              <a:spcBef>
                <a:spcPct val="0"/>
              </a:spcBef>
            </a:pPr>
            <a:endParaRPr lang="en-US" sz="4400" dirty="0">
              <a:solidFill>
                <a:srgbClr val="5B3F34"/>
              </a:solidFill>
              <a:latin typeface="Roboto Condensed Bold"/>
            </a:endParaRPr>
          </a:p>
        </p:txBody>
      </p:sp>
      <p:sp>
        <p:nvSpPr>
          <p:cNvPr id="8" name="TextBox 8"/>
          <p:cNvSpPr txBox="1"/>
          <p:nvPr/>
        </p:nvSpPr>
        <p:spPr>
          <a:xfrm>
            <a:off x="965016" y="1796760"/>
            <a:ext cx="16778951" cy="1562992"/>
          </a:xfrm>
          <a:prstGeom prst="rect">
            <a:avLst/>
          </a:prstGeom>
        </p:spPr>
        <p:txBody>
          <a:bodyPr wrap="square" lIns="0" tIns="0" rIns="0" bIns="0" rtlCol="0" anchor="t">
            <a:spAutoFit/>
          </a:bodyPr>
          <a:lstStyle/>
          <a:p>
            <a:pPr algn="just">
              <a:lnSpc>
                <a:spcPct val="120000"/>
              </a:lnSpc>
            </a:pPr>
            <a:r>
              <a:rPr lang="en-US" sz="4400" dirty="0">
                <a:solidFill>
                  <a:srgbClr val="5B3F34"/>
                </a:solidFill>
                <a:latin typeface="Roboto Condensed "/>
              </a:rPr>
              <a:t>c. </a:t>
            </a:r>
          </a:p>
          <a:p>
            <a:pPr marL="571500" indent="-571500" algn="just">
              <a:lnSpc>
                <a:spcPct val="120000"/>
              </a:lnSpc>
              <a:buFontTx/>
              <a:buChar char="-"/>
            </a:pPr>
            <a:r>
              <a:rPr lang="en-US" sz="4400" b="1" dirty="0" err="1">
                <a:solidFill>
                  <a:srgbClr val="5B3F34"/>
                </a:solidFill>
                <a:latin typeface="Roboto Condensed "/>
              </a:rPr>
              <a:t>Điển</a:t>
            </a:r>
            <a:r>
              <a:rPr lang="en-US" sz="4400" b="1" dirty="0">
                <a:solidFill>
                  <a:srgbClr val="5B3F34"/>
                </a:solidFill>
                <a:latin typeface="Roboto Condensed "/>
              </a:rPr>
              <a:t> </a:t>
            </a:r>
            <a:r>
              <a:rPr lang="en-US" sz="4400" b="1" dirty="0" err="1">
                <a:solidFill>
                  <a:srgbClr val="5B3F34"/>
                </a:solidFill>
                <a:latin typeface="Roboto Condensed "/>
              </a:rPr>
              <a:t>tích</a:t>
            </a:r>
            <a:r>
              <a:rPr lang="en-US" sz="4400" b="1" dirty="0">
                <a:solidFill>
                  <a:srgbClr val="5B3F34"/>
                </a:solidFill>
                <a:latin typeface="Roboto Condensed "/>
              </a:rPr>
              <a:t>: </a:t>
            </a:r>
            <a:r>
              <a:rPr lang="vi-VN" sz="4400" dirty="0">
                <a:solidFill>
                  <a:srgbClr val="5B3F34"/>
                </a:solidFill>
                <a:latin typeface="Roboto Condensed "/>
              </a:rPr>
              <a:t>ngựa Hồ gầm gió bắc, chim Việt đậu cành nam</a:t>
            </a:r>
            <a:endParaRPr lang="en-US" sz="4400" dirty="0">
              <a:solidFill>
                <a:srgbClr val="5B3F34"/>
              </a:solidFill>
              <a:latin typeface="Roboto Condensed "/>
            </a:endParaRPr>
          </a:p>
        </p:txBody>
      </p:sp>
      <p:sp>
        <p:nvSpPr>
          <p:cNvPr id="10" name="TextBox 8">
            <a:extLst>
              <a:ext uri="{FF2B5EF4-FFF2-40B4-BE49-F238E27FC236}">
                <a16:creationId xmlns:a16="http://schemas.microsoft.com/office/drawing/2014/main" id="{9E2189F1-392F-5CFC-DCC0-341955FA5BFF}"/>
              </a:ext>
            </a:extLst>
          </p:cNvPr>
          <p:cNvSpPr txBox="1"/>
          <p:nvPr/>
        </p:nvSpPr>
        <p:spPr>
          <a:xfrm>
            <a:off x="965016" y="3694289"/>
            <a:ext cx="12162106" cy="3188052"/>
          </a:xfrm>
          <a:prstGeom prst="rect">
            <a:avLst/>
          </a:prstGeom>
        </p:spPr>
        <p:txBody>
          <a:bodyPr wrap="square" lIns="0" tIns="0" rIns="0" bIns="0" rtlCol="0" anchor="t">
            <a:spAutoFit/>
          </a:bodyPr>
          <a:lstStyle/>
          <a:p>
            <a:pPr marL="571500" indent="-571500" algn="just">
              <a:lnSpc>
                <a:spcPct val="120000"/>
              </a:lnSpc>
              <a:buFontTx/>
              <a:buChar char="-"/>
            </a:pPr>
            <a:r>
              <a:rPr lang="en-US" sz="4400" b="1" dirty="0" err="1">
                <a:solidFill>
                  <a:srgbClr val="5B3F34"/>
                </a:solidFill>
                <a:latin typeface="Roboto Condensed "/>
              </a:rPr>
              <a:t>Tác</a:t>
            </a:r>
            <a:r>
              <a:rPr lang="en-US" sz="4400" b="1" dirty="0">
                <a:solidFill>
                  <a:srgbClr val="5B3F34"/>
                </a:solidFill>
                <a:latin typeface="Roboto Condensed "/>
              </a:rPr>
              <a:t> </a:t>
            </a:r>
            <a:r>
              <a:rPr lang="en-US" sz="4400" b="1" dirty="0" err="1">
                <a:solidFill>
                  <a:srgbClr val="5B3F34"/>
                </a:solidFill>
                <a:latin typeface="Roboto Condensed "/>
              </a:rPr>
              <a:t>dụng</a:t>
            </a:r>
            <a:r>
              <a:rPr lang="en-US" sz="4400" b="1" dirty="0">
                <a:solidFill>
                  <a:srgbClr val="5B3F34"/>
                </a:solidFill>
                <a:latin typeface="Roboto Condensed "/>
              </a:rPr>
              <a:t>: </a:t>
            </a:r>
            <a:r>
              <a:rPr lang="vi-VN" sz="4400" dirty="0">
                <a:solidFill>
                  <a:srgbClr val="5B3F34"/>
                </a:solidFill>
                <a:latin typeface="Roboto Condensed "/>
              </a:rPr>
              <a:t>Vũ Nương dùng điển tích ngựa Hồ gầm gió bắc, chim Việt đậu cành nam để nói rằng tuy được sống với các nàng tiên nơi cung nước, nhưng nỗi nhớ nhà, nhớ quê luôn canh cánh trong lòng.</a:t>
            </a:r>
            <a:endParaRPr lang="en-US" sz="4400" dirty="0">
              <a:solidFill>
                <a:srgbClr val="5B3F34"/>
              </a:solidFill>
              <a:latin typeface="Roboto Condensed "/>
            </a:endParaRPr>
          </a:p>
        </p:txBody>
      </p:sp>
    </p:spTree>
    <p:extLst>
      <p:ext uri="{BB962C8B-B14F-4D97-AF65-F5344CB8AC3E}">
        <p14:creationId xmlns:p14="http://schemas.microsoft.com/office/powerpoint/2010/main" val="16726129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rot="-5400000">
            <a:off x="10149548" y="-1141802"/>
            <a:ext cx="1353485" cy="9046773"/>
            <a:chOff x="0" y="0"/>
            <a:chExt cx="1804646" cy="12062365"/>
          </a:xfrm>
        </p:grpSpPr>
        <p:sp>
          <p:nvSpPr>
            <p:cNvPr id="5" name="Freeform 5"/>
            <p:cNvSpPr/>
            <p:nvPr/>
          </p:nvSpPr>
          <p:spPr>
            <a:xfrm>
              <a:off x="0" y="0"/>
              <a:ext cx="1804673" cy="12062306"/>
            </a:xfrm>
            <a:custGeom>
              <a:avLst/>
              <a:gdLst/>
              <a:ahLst/>
              <a:cxnLst/>
              <a:rect l="l" t="t" r="r" b="b"/>
              <a:pathLst>
                <a:path w="1804673" h="12062306">
                  <a:moveTo>
                    <a:pt x="0" y="0"/>
                  </a:moveTo>
                  <a:lnTo>
                    <a:pt x="1804673" y="0"/>
                  </a:lnTo>
                  <a:lnTo>
                    <a:pt x="1804673" y="12062306"/>
                  </a:lnTo>
                  <a:lnTo>
                    <a:pt x="0" y="12062306"/>
                  </a:lnTo>
                  <a:close/>
                </a:path>
              </a:pathLst>
            </a:custGeom>
            <a:solidFill>
              <a:srgbClr val="785D51"/>
            </a:solidFill>
          </p:spPr>
          <p:txBody>
            <a:bodyPr/>
            <a:lstStyle/>
            <a:p>
              <a:endParaRPr lang="en-US"/>
            </a:p>
          </p:txBody>
        </p:sp>
      </p:grpSp>
      <p:grpSp>
        <p:nvGrpSpPr>
          <p:cNvPr id="6" name="Group 6"/>
          <p:cNvGrpSpPr/>
          <p:nvPr/>
        </p:nvGrpSpPr>
        <p:grpSpPr>
          <a:xfrm rot="-5400000">
            <a:off x="3947242" y="2212813"/>
            <a:ext cx="2355662" cy="2355662"/>
            <a:chOff x="0" y="0"/>
            <a:chExt cx="3140882" cy="3140882"/>
          </a:xfrm>
        </p:grpSpPr>
        <p:sp>
          <p:nvSpPr>
            <p:cNvPr id="7" name="Freeform 7"/>
            <p:cNvSpPr/>
            <p:nvPr/>
          </p:nvSpPr>
          <p:spPr>
            <a:xfrm>
              <a:off x="0" y="0"/>
              <a:ext cx="3140837" cy="3140837"/>
            </a:xfrm>
            <a:custGeom>
              <a:avLst/>
              <a:gdLst/>
              <a:ahLst/>
              <a:cxnLst/>
              <a:rect l="l" t="t" r="r" b="b"/>
              <a:pathLst>
                <a:path w="3140837" h="3140837">
                  <a:moveTo>
                    <a:pt x="0" y="646938"/>
                  </a:moveTo>
                  <a:cubicBezTo>
                    <a:pt x="357251" y="646938"/>
                    <a:pt x="646938" y="357251"/>
                    <a:pt x="646938" y="0"/>
                  </a:cubicBezTo>
                  <a:lnTo>
                    <a:pt x="2493899" y="0"/>
                  </a:lnTo>
                  <a:cubicBezTo>
                    <a:pt x="2493899" y="357251"/>
                    <a:pt x="2783586" y="646938"/>
                    <a:pt x="3140837" y="646938"/>
                  </a:cubicBezTo>
                  <a:lnTo>
                    <a:pt x="3140837" y="2493899"/>
                  </a:lnTo>
                  <a:cubicBezTo>
                    <a:pt x="2783586" y="2493899"/>
                    <a:pt x="2493899" y="2783586"/>
                    <a:pt x="2493899" y="3140837"/>
                  </a:cubicBezTo>
                  <a:lnTo>
                    <a:pt x="646938" y="3140837"/>
                  </a:lnTo>
                  <a:cubicBezTo>
                    <a:pt x="646938" y="2783586"/>
                    <a:pt x="357251" y="2493899"/>
                    <a:pt x="0" y="2493899"/>
                  </a:cubicBezTo>
                  <a:close/>
                </a:path>
              </a:pathLst>
            </a:custGeom>
            <a:solidFill>
              <a:srgbClr val="785D51"/>
            </a:solidFill>
          </p:spPr>
          <p:txBody>
            <a:bodyPr/>
            <a:lstStyle/>
            <a:p>
              <a:endParaRPr lang="en-US"/>
            </a:p>
          </p:txBody>
        </p:sp>
      </p:grpSp>
      <p:sp>
        <p:nvSpPr>
          <p:cNvPr id="8" name="Freeform 8"/>
          <p:cNvSpPr/>
          <p:nvPr/>
        </p:nvSpPr>
        <p:spPr>
          <a:xfrm flipH="1">
            <a:off x="4981201" y="2704842"/>
            <a:ext cx="1930326" cy="1617212"/>
          </a:xfrm>
          <a:custGeom>
            <a:avLst/>
            <a:gdLst/>
            <a:ahLst/>
            <a:cxnLst/>
            <a:rect l="l" t="t" r="r" b="b"/>
            <a:pathLst>
              <a:path w="1930326" h="1617212">
                <a:moveTo>
                  <a:pt x="1930327" y="0"/>
                </a:moveTo>
                <a:lnTo>
                  <a:pt x="0" y="0"/>
                </a:lnTo>
                <a:lnTo>
                  <a:pt x="0" y="1617213"/>
                </a:lnTo>
                <a:lnTo>
                  <a:pt x="1930327" y="1617213"/>
                </a:lnTo>
                <a:lnTo>
                  <a:pt x="1930327" y="0"/>
                </a:lnTo>
                <a:close/>
              </a:path>
            </a:pathLst>
          </a:custGeom>
          <a:blipFill>
            <a:blip r:embed="rId4"/>
            <a:stretch>
              <a:fillRect t="-515120" r="-288644" b="-80386"/>
            </a:stretch>
          </a:blipFill>
        </p:spPr>
        <p:txBody>
          <a:bodyPr/>
          <a:lstStyle/>
          <a:p>
            <a:endParaRPr lang="en-US"/>
          </a:p>
        </p:txBody>
      </p:sp>
      <p:grpSp>
        <p:nvGrpSpPr>
          <p:cNvPr id="9" name="Group 9"/>
          <p:cNvGrpSpPr/>
          <p:nvPr/>
        </p:nvGrpSpPr>
        <p:grpSpPr>
          <a:xfrm rot="-5400000">
            <a:off x="4122682" y="2379196"/>
            <a:ext cx="2004780" cy="2004780"/>
            <a:chOff x="0" y="0"/>
            <a:chExt cx="2673040" cy="2673040"/>
          </a:xfrm>
        </p:grpSpPr>
        <p:sp>
          <p:nvSpPr>
            <p:cNvPr id="10" name="Freeform 10"/>
            <p:cNvSpPr/>
            <p:nvPr/>
          </p:nvSpPr>
          <p:spPr>
            <a:xfrm>
              <a:off x="0" y="0"/>
              <a:ext cx="2662428" cy="2662428"/>
            </a:xfrm>
            <a:custGeom>
              <a:avLst/>
              <a:gdLst/>
              <a:ahLst/>
              <a:cxnLst/>
              <a:rect l="l" t="t" r="r" b="b"/>
              <a:pathLst>
                <a:path w="2662428" h="2662428">
                  <a:moveTo>
                    <a:pt x="19050" y="540512"/>
                  </a:moveTo>
                  <a:lnTo>
                    <a:pt x="19050" y="559562"/>
                  </a:lnTo>
                  <a:lnTo>
                    <a:pt x="19050" y="540512"/>
                  </a:lnTo>
                  <a:cubicBezTo>
                    <a:pt x="307086" y="540512"/>
                    <a:pt x="540512" y="307086"/>
                    <a:pt x="540512" y="19050"/>
                  </a:cubicBezTo>
                  <a:cubicBezTo>
                    <a:pt x="540512" y="8509"/>
                    <a:pt x="549021" y="0"/>
                    <a:pt x="559562" y="0"/>
                  </a:cubicBezTo>
                  <a:lnTo>
                    <a:pt x="2102866" y="0"/>
                  </a:lnTo>
                  <a:lnTo>
                    <a:pt x="2102866" y="19050"/>
                  </a:lnTo>
                  <a:lnTo>
                    <a:pt x="2083816" y="19050"/>
                  </a:lnTo>
                  <a:lnTo>
                    <a:pt x="2102866" y="19050"/>
                  </a:lnTo>
                  <a:lnTo>
                    <a:pt x="2121916" y="19050"/>
                  </a:lnTo>
                  <a:cubicBezTo>
                    <a:pt x="2121916" y="307086"/>
                    <a:pt x="2355342" y="540512"/>
                    <a:pt x="2643378" y="540512"/>
                  </a:cubicBezTo>
                  <a:cubicBezTo>
                    <a:pt x="2653919" y="540512"/>
                    <a:pt x="2662428" y="549021"/>
                    <a:pt x="2662428" y="559562"/>
                  </a:cubicBezTo>
                  <a:lnTo>
                    <a:pt x="2662428" y="2102866"/>
                  </a:lnTo>
                  <a:cubicBezTo>
                    <a:pt x="2662428" y="2113407"/>
                    <a:pt x="2653919" y="2121916"/>
                    <a:pt x="2643378" y="2121916"/>
                  </a:cubicBezTo>
                  <a:cubicBezTo>
                    <a:pt x="2355342" y="2121916"/>
                    <a:pt x="2121916" y="2355342"/>
                    <a:pt x="2121916" y="2643378"/>
                  </a:cubicBezTo>
                  <a:cubicBezTo>
                    <a:pt x="2121916" y="2653919"/>
                    <a:pt x="2113407" y="2662428"/>
                    <a:pt x="2102866" y="2662428"/>
                  </a:cubicBezTo>
                  <a:lnTo>
                    <a:pt x="559562" y="2662428"/>
                  </a:lnTo>
                  <a:cubicBezTo>
                    <a:pt x="549021" y="2662428"/>
                    <a:pt x="540512" y="2653919"/>
                    <a:pt x="540512" y="2643378"/>
                  </a:cubicBezTo>
                  <a:cubicBezTo>
                    <a:pt x="540512" y="2355342"/>
                    <a:pt x="307086" y="2121916"/>
                    <a:pt x="19050" y="2121916"/>
                  </a:cubicBezTo>
                  <a:cubicBezTo>
                    <a:pt x="8509" y="2121916"/>
                    <a:pt x="0" y="2113407"/>
                    <a:pt x="0" y="2102866"/>
                  </a:cubicBezTo>
                  <a:lnTo>
                    <a:pt x="0" y="559562"/>
                  </a:lnTo>
                  <a:cubicBezTo>
                    <a:pt x="0" y="554482"/>
                    <a:pt x="2032" y="549656"/>
                    <a:pt x="5588" y="546100"/>
                  </a:cubicBezTo>
                  <a:cubicBezTo>
                    <a:pt x="9144" y="542544"/>
                    <a:pt x="13970" y="540512"/>
                    <a:pt x="19050" y="540512"/>
                  </a:cubicBezTo>
                  <a:moveTo>
                    <a:pt x="19050" y="578612"/>
                  </a:moveTo>
                  <a:lnTo>
                    <a:pt x="19050" y="559562"/>
                  </a:lnTo>
                  <a:lnTo>
                    <a:pt x="38100" y="559562"/>
                  </a:lnTo>
                  <a:lnTo>
                    <a:pt x="38100" y="2102866"/>
                  </a:lnTo>
                  <a:lnTo>
                    <a:pt x="19050" y="2102866"/>
                  </a:lnTo>
                  <a:lnTo>
                    <a:pt x="19050" y="2083816"/>
                  </a:lnTo>
                  <a:cubicBezTo>
                    <a:pt x="328041" y="2083816"/>
                    <a:pt x="578612" y="2334387"/>
                    <a:pt x="578612" y="2643378"/>
                  </a:cubicBezTo>
                  <a:lnTo>
                    <a:pt x="559562" y="2643378"/>
                  </a:lnTo>
                  <a:lnTo>
                    <a:pt x="559562" y="2624328"/>
                  </a:lnTo>
                  <a:lnTo>
                    <a:pt x="2102866" y="2624328"/>
                  </a:lnTo>
                  <a:lnTo>
                    <a:pt x="2102866" y="2643378"/>
                  </a:lnTo>
                  <a:lnTo>
                    <a:pt x="2083816" y="2643378"/>
                  </a:lnTo>
                  <a:cubicBezTo>
                    <a:pt x="2083816" y="2334387"/>
                    <a:pt x="2334387" y="2083816"/>
                    <a:pt x="2643378" y="2083816"/>
                  </a:cubicBezTo>
                  <a:lnTo>
                    <a:pt x="2643378" y="2102866"/>
                  </a:lnTo>
                  <a:lnTo>
                    <a:pt x="2624328" y="2102866"/>
                  </a:lnTo>
                  <a:lnTo>
                    <a:pt x="2624328" y="559562"/>
                  </a:lnTo>
                  <a:lnTo>
                    <a:pt x="2643378" y="559562"/>
                  </a:lnTo>
                  <a:lnTo>
                    <a:pt x="2643378" y="578612"/>
                  </a:lnTo>
                  <a:cubicBezTo>
                    <a:pt x="2334387" y="578612"/>
                    <a:pt x="2083816" y="328041"/>
                    <a:pt x="2083816" y="19050"/>
                  </a:cubicBezTo>
                  <a:cubicBezTo>
                    <a:pt x="2083816" y="8509"/>
                    <a:pt x="2092325" y="0"/>
                    <a:pt x="2102866" y="0"/>
                  </a:cubicBezTo>
                  <a:cubicBezTo>
                    <a:pt x="2113407" y="0"/>
                    <a:pt x="2121916" y="8509"/>
                    <a:pt x="2121916" y="19050"/>
                  </a:cubicBezTo>
                  <a:cubicBezTo>
                    <a:pt x="2121916" y="29591"/>
                    <a:pt x="2113407" y="38100"/>
                    <a:pt x="2102866" y="38100"/>
                  </a:cubicBezTo>
                  <a:lnTo>
                    <a:pt x="559562" y="38100"/>
                  </a:lnTo>
                  <a:lnTo>
                    <a:pt x="559562" y="19050"/>
                  </a:lnTo>
                  <a:lnTo>
                    <a:pt x="578612" y="19050"/>
                  </a:lnTo>
                  <a:cubicBezTo>
                    <a:pt x="578612" y="328041"/>
                    <a:pt x="328041" y="578612"/>
                    <a:pt x="19050" y="578612"/>
                  </a:cubicBezTo>
                  <a:close/>
                </a:path>
              </a:pathLst>
            </a:custGeom>
            <a:solidFill>
              <a:srgbClr val="FFFFFF"/>
            </a:solidFill>
          </p:spPr>
          <p:txBody>
            <a:bodyPr/>
            <a:lstStyle/>
            <a:p>
              <a:endParaRPr lang="en-US"/>
            </a:p>
          </p:txBody>
        </p:sp>
      </p:grpSp>
      <p:grpSp>
        <p:nvGrpSpPr>
          <p:cNvPr id="11" name="Group 11"/>
          <p:cNvGrpSpPr/>
          <p:nvPr/>
        </p:nvGrpSpPr>
        <p:grpSpPr>
          <a:xfrm rot="-5400000">
            <a:off x="4223155" y="2479668"/>
            <a:ext cx="1803836" cy="1803836"/>
            <a:chOff x="0" y="0"/>
            <a:chExt cx="2405115" cy="2405115"/>
          </a:xfrm>
        </p:grpSpPr>
        <p:sp>
          <p:nvSpPr>
            <p:cNvPr id="12" name="Freeform 12"/>
            <p:cNvSpPr/>
            <p:nvPr/>
          </p:nvSpPr>
          <p:spPr>
            <a:xfrm>
              <a:off x="0" y="0"/>
              <a:ext cx="2398014" cy="2398014"/>
            </a:xfrm>
            <a:custGeom>
              <a:avLst/>
              <a:gdLst/>
              <a:ahLst/>
              <a:cxnLst/>
              <a:rect l="l" t="t" r="r" b="b"/>
              <a:pathLst>
                <a:path w="2398014" h="2398014">
                  <a:moveTo>
                    <a:pt x="12700" y="514096"/>
                  </a:moveTo>
                  <a:lnTo>
                    <a:pt x="12700" y="501396"/>
                  </a:lnTo>
                  <a:lnTo>
                    <a:pt x="12700" y="488696"/>
                  </a:lnTo>
                  <a:cubicBezTo>
                    <a:pt x="275590" y="488696"/>
                    <a:pt x="488696" y="275590"/>
                    <a:pt x="488696" y="12700"/>
                  </a:cubicBezTo>
                  <a:cubicBezTo>
                    <a:pt x="488696" y="5715"/>
                    <a:pt x="494411" y="0"/>
                    <a:pt x="501396" y="0"/>
                  </a:cubicBezTo>
                  <a:lnTo>
                    <a:pt x="1896618" y="0"/>
                  </a:lnTo>
                  <a:cubicBezTo>
                    <a:pt x="1903603" y="0"/>
                    <a:pt x="1909318" y="5715"/>
                    <a:pt x="1909318" y="12700"/>
                  </a:cubicBezTo>
                  <a:lnTo>
                    <a:pt x="1896618" y="12700"/>
                  </a:lnTo>
                  <a:lnTo>
                    <a:pt x="1909318" y="12700"/>
                  </a:lnTo>
                  <a:cubicBezTo>
                    <a:pt x="1909318" y="275590"/>
                    <a:pt x="2122424" y="488696"/>
                    <a:pt x="2385314" y="488696"/>
                  </a:cubicBezTo>
                  <a:cubicBezTo>
                    <a:pt x="2392299" y="488696"/>
                    <a:pt x="2398014" y="494411"/>
                    <a:pt x="2398014" y="501396"/>
                  </a:cubicBezTo>
                  <a:lnTo>
                    <a:pt x="2398014" y="1896618"/>
                  </a:lnTo>
                  <a:cubicBezTo>
                    <a:pt x="2398014" y="1903603"/>
                    <a:pt x="2392299" y="1909318"/>
                    <a:pt x="2385314" y="1909318"/>
                  </a:cubicBezTo>
                  <a:cubicBezTo>
                    <a:pt x="2122424" y="1909318"/>
                    <a:pt x="1909318" y="2122424"/>
                    <a:pt x="1909318" y="2385314"/>
                  </a:cubicBezTo>
                  <a:cubicBezTo>
                    <a:pt x="1909318" y="2392299"/>
                    <a:pt x="1903603" y="2398014"/>
                    <a:pt x="1896618" y="2398014"/>
                  </a:cubicBezTo>
                  <a:lnTo>
                    <a:pt x="501396" y="2398014"/>
                  </a:lnTo>
                  <a:cubicBezTo>
                    <a:pt x="494411" y="2398014"/>
                    <a:pt x="488696" y="2392299"/>
                    <a:pt x="488696" y="2385314"/>
                  </a:cubicBezTo>
                  <a:cubicBezTo>
                    <a:pt x="488696" y="2122424"/>
                    <a:pt x="275590" y="1909318"/>
                    <a:pt x="12700" y="1909318"/>
                  </a:cubicBezTo>
                  <a:cubicBezTo>
                    <a:pt x="5715" y="1909318"/>
                    <a:pt x="0" y="1903603"/>
                    <a:pt x="0" y="1896618"/>
                  </a:cubicBezTo>
                  <a:lnTo>
                    <a:pt x="0" y="501396"/>
                  </a:lnTo>
                  <a:lnTo>
                    <a:pt x="12700" y="501396"/>
                  </a:lnTo>
                  <a:lnTo>
                    <a:pt x="12700" y="514096"/>
                  </a:lnTo>
                  <a:moveTo>
                    <a:pt x="12700" y="488696"/>
                  </a:moveTo>
                  <a:cubicBezTo>
                    <a:pt x="19685" y="488696"/>
                    <a:pt x="25400" y="494411"/>
                    <a:pt x="25400" y="501396"/>
                  </a:cubicBezTo>
                  <a:lnTo>
                    <a:pt x="25400" y="1896618"/>
                  </a:lnTo>
                  <a:lnTo>
                    <a:pt x="12700" y="1896618"/>
                  </a:lnTo>
                  <a:lnTo>
                    <a:pt x="12700" y="1883918"/>
                  </a:lnTo>
                  <a:cubicBezTo>
                    <a:pt x="289560" y="1883918"/>
                    <a:pt x="514096" y="2108454"/>
                    <a:pt x="514096" y="2385314"/>
                  </a:cubicBezTo>
                  <a:lnTo>
                    <a:pt x="501396" y="2385314"/>
                  </a:lnTo>
                  <a:lnTo>
                    <a:pt x="501396" y="2372614"/>
                  </a:lnTo>
                  <a:lnTo>
                    <a:pt x="1896618" y="2372614"/>
                  </a:lnTo>
                  <a:lnTo>
                    <a:pt x="1896618" y="2385314"/>
                  </a:lnTo>
                  <a:lnTo>
                    <a:pt x="1883918" y="2385314"/>
                  </a:lnTo>
                  <a:cubicBezTo>
                    <a:pt x="1883918" y="2108454"/>
                    <a:pt x="2108454" y="1883918"/>
                    <a:pt x="2385314" y="1883918"/>
                  </a:cubicBezTo>
                  <a:lnTo>
                    <a:pt x="2385314" y="1896618"/>
                  </a:lnTo>
                  <a:lnTo>
                    <a:pt x="2372614" y="1896618"/>
                  </a:lnTo>
                  <a:lnTo>
                    <a:pt x="2372614" y="501396"/>
                  </a:lnTo>
                  <a:lnTo>
                    <a:pt x="2385314" y="501396"/>
                  </a:lnTo>
                  <a:lnTo>
                    <a:pt x="2385314" y="514096"/>
                  </a:lnTo>
                  <a:cubicBezTo>
                    <a:pt x="2108454" y="514096"/>
                    <a:pt x="1883918" y="289560"/>
                    <a:pt x="1883918" y="12700"/>
                  </a:cubicBezTo>
                  <a:lnTo>
                    <a:pt x="1896618" y="12700"/>
                  </a:lnTo>
                  <a:lnTo>
                    <a:pt x="1896618" y="25400"/>
                  </a:lnTo>
                  <a:lnTo>
                    <a:pt x="501396" y="25400"/>
                  </a:lnTo>
                  <a:lnTo>
                    <a:pt x="501396" y="12700"/>
                  </a:lnTo>
                  <a:lnTo>
                    <a:pt x="514096" y="12700"/>
                  </a:lnTo>
                  <a:cubicBezTo>
                    <a:pt x="514096" y="289560"/>
                    <a:pt x="289560" y="514096"/>
                    <a:pt x="12700" y="514096"/>
                  </a:cubicBezTo>
                  <a:cubicBezTo>
                    <a:pt x="5715" y="514096"/>
                    <a:pt x="0" y="508381"/>
                    <a:pt x="0" y="501396"/>
                  </a:cubicBezTo>
                  <a:cubicBezTo>
                    <a:pt x="0" y="494411"/>
                    <a:pt x="5715" y="488696"/>
                    <a:pt x="12700" y="488696"/>
                  </a:cubicBezTo>
                  <a:close/>
                </a:path>
              </a:pathLst>
            </a:custGeom>
            <a:solidFill>
              <a:srgbClr val="FFFFFF"/>
            </a:solidFill>
          </p:spPr>
          <p:txBody>
            <a:bodyPr/>
            <a:lstStyle/>
            <a:p>
              <a:endParaRPr lang="en-US"/>
            </a:p>
          </p:txBody>
        </p:sp>
      </p:grpSp>
      <p:sp>
        <p:nvSpPr>
          <p:cNvPr id="13" name="TextBox 13"/>
          <p:cNvSpPr txBox="1"/>
          <p:nvPr/>
        </p:nvSpPr>
        <p:spPr>
          <a:xfrm>
            <a:off x="4491517" y="2594379"/>
            <a:ext cx="1267111" cy="1409700"/>
          </a:xfrm>
          <a:prstGeom prst="rect">
            <a:avLst/>
          </a:prstGeom>
        </p:spPr>
        <p:txBody>
          <a:bodyPr lIns="0" tIns="0" rIns="0" bIns="0" rtlCol="0" anchor="t">
            <a:spAutoFit/>
          </a:bodyPr>
          <a:lstStyle/>
          <a:p>
            <a:pPr algn="ctr">
              <a:lnSpc>
                <a:spcPts val="10800"/>
              </a:lnSpc>
            </a:pPr>
            <a:r>
              <a:rPr lang="en-US" sz="9000">
                <a:solidFill>
                  <a:srgbClr val="FFFFFF"/>
                </a:solidFill>
                <a:latin typeface="Arimo Bold"/>
              </a:rPr>
              <a:t>III</a:t>
            </a:r>
          </a:p>
        </p:txBody>
      </p:sp>
      <p:sp>
        <p:nvSpPr>
          <p:cNvPr id="14" name="TextBox 14"/>
          <p:cNvSpPr txBox="1"/>
          <p:nvPr/>
        </p:nvSpPr>
        <p:spPr>
          <a:xfrm>
            <a:off x="6302903" y="2975379"/>
            <a:ext cx="9330301" cy="676275"/>
          </a:xfrm>
          <a:prstGeom prst="rect">
            <a:avLst/>
          </a:prstGeom>
        </p:spPr>
        <p:txBody>
          <a:bodyPr lIns="0" tIns="0" rIns="0" bIns="0" rtlCol="0" anchor="t">
            <a:spAutoFit/>
          </a:bodyPr>
          <a:lstStyle/>
          <a:p>
            <a:pPr algn="ctr">
              <a:lnSpc>
                <a:spcPts val="5280"/>
              </a:lnSpc>
            </a:pPr>
            <a:r>
              <a:rPr lang="en-US" sz="4400" spc="660">
                <a:solidFill>
                  <a:srgbClr val="FFFFFF"/>
                </a:solidFill>
                <a:latin typeface="Roboto Bold"/>
              </a:rPr>
              <a:t>VẬN DỤNG</a:t>
            </a:r>
          </a:p>
        </p:txBody>
      </p:sp>
      <p:sp>
        <p:nvSpPr>
          <p:cNvPr id="15" name="TextBox 15"/>
          <p:cNvSpPr txBox="1"/>
          <p:nvPr/>
        </p:nvSpPr>
        <p:spPr>
          <a:xfrm>
            <a:off x="3947242" y="5549819"/>
            <a:ext cx="11685963" cy="1679829"/>
          </a:xfrm>
          <a:prstGeom prst="rect">
            <a:avLst/>
          </a:prstGeom>
        </p:spPr>
        <p:txBody>
          <a:bodyPr lIns="0" tIns="0" rIns="0" bIns="0" rtlCol="0" anchor="t">
            <a:spAutoFit/>
          </a:bodyPr>
          <a:lstStyle/>
          <a:p>
            <a:pPr marL="906778" lvl="1" indent="-453389" algn="just">
              <a:lnSpc>
                <a:spcPts val="6887"/>
              </a:lnSpc>
              <a:buFont typeface="Arial"/>
              <a:buChar char="•"/>
            </a:pPr>
            <a:r>
              <a:rPr lang="en-US" sz="4199" spc="180" dirty="0">
                <a:solidFill>
                  <a:srgbClr val="785D51"/>
                </a:solidFill>
                <a:latin typeface="Roboto Condensed"/>
              </a:rPr>
              <a:t>HS </a:t>
            </a:r>
            <a:r>
              <a:rPr lang="en-US" sz="4199" spc="180" dirty="0" err="1">
                <a:solidFill>
                  <a:srgbClr val="785D51"/>
                </a:solidFill>
                <a:latin typeface="Roboto Condensed"/>
              </a:rPr>
              <a:t>thực</a:t>
            </a:r>
            <a:r>
              <a:rPr lang="en-US" sz="4199" spc="180" dirty="0">
                <a:solidFill>
                  <a:srgbClr val="785D51"/>
                </a:solidFill>
                <a:latin typeface="Roboto Condensed"/>
              </a:rPr>
              <a:t> </a:t>
            </a:r>
            <a:r>
              <a:rPr lang="en-US" sz="4199" spc="180" dirty="0" err="1">
                <a:solidFill>
                  <a:srgbClr val="785D51"/>
                </a:solidFill>
                <a:latin typeface="Roboto Condensed"/>
              </a:rPr>
              <a:t>hiện</a:t>
            </a:r>
            <a:r>
              <a:rPr lang="en-US" sz="4199" spc="180" dirty="0">
                <a:solidFill>
                  <a:srgbClr val="785D51"/>
                </a:solidFill>
                <a:latin typeface="Roboto Condensed"/>
              </a:rPr>
              <a:t> </a:t>
            </a:r>
            <a:r>
              <a:rPr lang="en-US" sz="4199" spc="180" dirty="0" err="1">
                <a:solidFill>
                  <a:srgbClr val="785D51"/>
                </a:solidFill>
                <a:latin typeface="Roboto Condensed"/>
              </a:rPr>
              <a:t>nhiệm</a:t>
            </a:r>
            <a:r>
              <a:rPr lang="en-US" sz="4199" spc="180" dirty="0">
                <a:solidFill>
                  <a:srgbClr val="785D51"/>
                </a:solidFill>
                <a:latin typeface="Roboto Condensed"/>
              </a:rPr>
              <a:t> </a:t>
            </a:r>
            <a:r>
              <a:rPr lang="en-US" sz="4199" spc="180" dirty="0" err="1">
                <a:solidFill>
                  <a:srgbClr val="785D51"/>
                </a:solidFill>
                <a:latin typeface="Roboto Condensed"/>
              </a:rPr>
              <a:t>vụ</a:t>
            </a:r>
            <a:r>
              <a:rPr lang="en-US" sz="4199" spc="180" dirty="0">
                <a:solidFill>
                  <a:srgbClr val="785D51"/>
                </a:solidFill>
                <a:latin typeface="Roboto Condensed"/>
              </a:rPr>
              <a:t> </a:t>
            </a:r>
            <a:r>
              <a:rPr lang="en-US" sz="4199" spc="180" dirty="0" err="1">
                <a:solidFill>
                  <a:srgbClr val="785D51"/>
                </a:solidFill>
                <a:latin typeface="Roboto Condensed"/>
              </a:rPr>
              <a:t>cá</a:t>
            </a:r>
            <a:r>
              <a:rPr lang="en-US" sz="4199" spc="180" dirty="0">
                <a:solidFill>
                  <a:srgbClr val="785D51"/>
                </a:solidFill>
                <a:latin typeface="Roboto Condensed"/>
              </a:rPr>
              <a:t> </a:t>
            </a:r>
            <a:r>
              <a:rPr lang="en-US" sz="4199" spc="180" dirty="0" err="1">
                <a:solidFill>
                  <a:srgbClr val="785D51"/>
                </a:solidFill>
                <a:latin typeface="Roboto Condensed"/>
              </a:rPr>
              <a:t>nhân</a:t>
            </a:r>
            <a:r>
              <a:rPr lang="en-US" sz="4199" spc="180" dirty="0">
                <a:solidFill>
                  <a:srgbClr val="785D51"/>
                </a:solidFill>
                <a:latin typeface="Roboto Condensed"/>
              </a:rPr>
              <a:t>.</a:t>
            </a:r>
          </a:p>
          <a:p>
            <a:pPr marL="906778" lvl="1" indent="-453389" algn="just">
              <a:lnSpc>
                <a:spcPts val="6887"/>
              </a:lnSpc>
              <a:buFont typeface="Arial"/>
              <a:buChar char="•"/>
            </a:pPr>
            <a:r>
              <a:rPr lang="en-US" sz="4199" spc="180" dirty="0">
                <a:solidFill>
                  <a:srgbClr val="785D51"/>
                </a:solidFill>
                <a:latin typeface="Roboto Condensed"/>
              </a:rPr>
              <a:t>Hoàn </a:t>
            </a:r>
            <a:r>
              <a:rPr lang="en-US" sz="4199" spc="180" dirty="0" err="1">
                <a:solidFill>
                  <a:srgbClr val="785D51"/>
                </a:solidFill>
                <a:latin typeface="Roboto Condensed"/>
              </a:rPr>
              <a:t>thành</a:t>
            </a:r>
            <a:r>
              <a:rPr lang="en-US" sz="4199" spc="180" dirty="0">
                <a:solidFill>
                  <a:srgbClr val="785D51"/>
                </a:solidFill>
                <a:latin typeface="Roboto Condensed"/>
              </a:rPr>
              <a:t> </a:t>
            </a:r>
            <a:r>
              <a:rPr lang="en-US" sz="4199" spc="180" dirty="0" err="1">
                <a:solidFill>
                  <a:srgbClr val="785D51"/>
                </a:solidFill>
                <a:latin typeface="Roboto Condensed"/>
              </a:rPr>
              <a:t>đoạn</a:t>
            </a:r>
            <a:r>
              <a:rPr lang="en-US" sz="4199" spc="180" dirty="0">
                <a:solidFill>
                  <a:srgbClr val="785D51"/>
                </a:solidFill>
                <a:latin typeface="Roboto Condensed"/>
              </a:rPr>
              <a:t> </a:t>
            </a:r>
            <a:r>
              <a:rPr lang="en-US" sz="4199" spc="180" dirty="0" err="1">
                <a:solidFill>
                  <a:srgbClr val="785D51"/>
                </a:solidFill>
                <a:latin typeface="Roboto Condensed"/>
              </a:rPr>
              <a:t>văn</a:t>
            </a:r>
            <a:r>
              <a:rPr lang="en-US" sz="4199" spc="180" dirty="0">
                <a:solidFill>
                  <a:srgbClr val="785D51"/>
                </a:solidFill>
                <a:latin typeface="Roboto Condensed"/>
              </a:rPr>
              <a:t> </a:t>
            </a:r>
            <a:r>
              <a:rPr lang="en-US" sz="4199" spc="180" dirty="0" err="1">
                <a:solidFill>
                  <a:srgbClr val="785D51"/>
                </a:solidFill>
                <a:latin typeface="Roboto Condensed"/>
              </a:rPr>
              <a:t>trong</a:t>
            </a:r>
            <a:r>
              <a:rPr lang="en-US" sz="4199" spc="180" dirty="0">
                <a:solidFill>
                  <a:srgbClr val="785D51"/>
                </a:solidFill>
                <a:latin typeface="Roboto Condensed"/>
              </a:rPr>
              <a:t> 15 </a:t>
            </a:r>
            <a:r>
              <a:rPr lang="en-US" sz="4199" spc="180" dirty="0" err="1">
                <a:solidFill>
                  <a:srgbClr val="785D51"/>
                </a:solidFill>
                <a:latin typeface="Roboto Condensed"/>
              </a:rPr>
              <a:t>phút</a:t>
            </a:r>
            <a:endParaRPr lang="en-US" sz="4199" spc="180" dirty="0">
              <a:solidFill>
                <a:srgbClr val="785D51"/>
              </a:solidFill>
              <a:latin typeface="Roboto Condensed"/>
            </a:endParaRPr>
          </a:p>
        </p:txBody>
      </p:sp>
      <p:sp>
        <p:nvSpPr>
          <p:cNvPr id="16" name="Freeform 16"/>
          <p:cNvSpPr/>
          <p:nvPr/>
        </p:nvSpPr>
        <p:spPr>
          <a:xfrm>
            <a:off x="-186919" y="4975008"/>
            <a:ext cx="5311992" cy="5311992"/>
          </a:xfrm>
          <a:custGeom>
            <a:avLst/>
            <a:gdLst/>
            <a:ahLst/>
            <a:cxnLst/>
            <a:rect l="l" t="t" r="r" b="b"/>
            <a:pathLst>
              <a:path w="5311992" h="5311992">
                <a:moveTo>
                  <a:pt x="0" y="0"/>
                </a:moveTo>
                <a:lnTo>
                  <a:pt x="5311992" y="0"/>
                </a:lnTo>
                <a:lnTo>
                  <a:pt x="5311992" y="5311992"/>
                </a:lnTo>
                <a:lnTo>
                  <a:pt x="0" y="5311992"/>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483174" y="11526"/>
            <a:ext cx="9804826" cy="6379670"/>
          </a:xfrm>
          <a:custGeom>
            <a:avLst/>
            <a:gdLst/>
            <a:ahLst/>
            <a:cxnLst/>
            <a:rect l="l" t="t" r="r" b="b"/>
            <a:pathLst>
              <a:path w="9804826" h="6379670">
                <a:moveTo>
                  <a:pt x="0" y="6379670"/>
                </a:moveTo>
                <a:lnTo>
                  <a:pt x="9804826" y="6379670"/>
                </a:lnTo>
                <a:lnTo>
                  <a:pt x="9804826" y="0"/>
                </a:lnTo>
                <a:lnTo>
                  <a:pt x="0" y="0"/>
                </a:lnTo>
                <a:lnTo>
                  <a:pt x="0" y="6379670"/>
                </a:lnTo>
                <a:close/>
              </a:path>
            </a:pathLst>
          </a:custGeom>
          <a:blipFill>
            <a:blip r:embed="rId3"/>
            <a:stretch>
              <a:fillRect l="-86519" t="-61246"/>
            </a:stretch>
          </a:blipFill>
        </p:spPr>
        <p:txBody>
          <a:bodyPr/>
          <a:lstStyle/>
          <a:p>
            <a:endParaRPr lang="en-US"/>
          </a:p>
        </p:txBody>
      </p:sp>
      <p:sp>
        <p:nvSpPr>
          <p:cNvPr id="4" name="Freeform 4"/>
          <p:cNvSpPr/>
          <p:nvPr/>
        </p:nvSpPr>
        <p:spPr>
          <a:xfrm>
            <a:off x="874264" y="803378"/>
            <a:ext cx="959456" cy="959456"/>
          </a:xfrm>
          <a:custGeom>
            <a:avLst/>
            <a:gdLst/>
            <a:ahLst/>
            <a:cxnLst/>
            <a:rect l="l" t="t" r="r" b="b"/>
            <a:pathLst>
              <a:path w="959456" h="959456">
                <a:moveTo>
                  <a:pt x="0" y="0"/>
                </a:moveTo>
                <a:lnTo>
                  <a:pt x="959456" y="0"/>
                </a:lnTo>
                <a:lnTo>
                  <a:pt x="959456" y="959455"/>
                </a:lnTo>
                <a:lnTo>
                  <a:pt x="0" y="9594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rot="318115">
            <a:off x="2548925" y="2376829"/>
            <a:ext cx="5273574" cy="5273574"/>
            <a:chOff x="0" y="0"/>
            <a:chExt cx="7031432" cy="7031432"/>
          </a:xfrm>
        </p:grpSpPr>
        <p:sp>
          <p:nvSpPr>
            <p:cNvPr id="6" name="Freeform 6"/>
            <p:cNvSpPr/>
            <p:nvPr/>
          </p:nvSpPr>
          <p:spPr>
            <a:xfrm>
              <a:off x="0" y="0"/>
              <a:ext cx="7031482" cy="7031482"/>
            </a:xfrm>
            <a:custGeom>
              <a:avLst/>
              <a:gdLst/>
              <a:ahLst/>
              <a:cxnLst/>
              <a:rect l="l" t="t" r="r" b="b"/>
              <a:pathLst>
                <a:path w="7031482" h="7031482">
                  <a:moveTo>
                    <a:pt x="7031482" y="3515741"/>
                  </a:moveTo>
                  <a:cubicBezTo>
                    <a:pt x="7031482" y="1574038"/>
                    <a:pt x="5457444" y="0"/>
                    <a:pt x="3515741" y="0"/>
                  </a:cubicBezTo>
                  <a:cubicBezTo>
                    <a:pt x="1574038" y="0"/>
                    <a:pt x="0" y="1574038"/>
                    <a:pt x="0" y="3515741"/>
                  </a:cubicBezTo>
                  <a:cubicBezTo>
                    <a:pt x="0" y="5457444"/>
                    <a:pt x="1574038" y="7031482"/>
                    <a:pt x="3515741" y="7031482"/>
                  </a:cubicBezTo>
                  <a:cubicBezTo>
                    <a:pt x="5457444" y="7031482"/>
                    <a:pt x="7031482" y="5457444"/>
                    <a:pt x="7031482" y="3515741"/>
                  </a:cubicBezTo>
                  <a:close/>
                </a:path>
              </a:pathLst>
            </a:custGeom>
            <a:solidFill>
              <a:srgbClr val="785D51">
                <a:alpha val="46667"/>
              </a:srgbClr>
            </a:solidFill>
          </p:spPr>
          <p:txBody>
            <a:bodyPr/>
            <a:lstStyle/>
            <a:p>
              <a:endParaRPr lang="en-US"/>
            </a:p>
          </p:txBody>
        </p:sp>
      </p:grpSp>
      <p:sp>
        <p:nvSpPr>
          <p:cNvPr id="7" name="Freeform 7"/>
          <p:cNvSpPr/>
          <p:nvPr/>
        </p:nvSpPr>
        <p:spPr>
          <a:xfrm rot="-759348" flipH="1">
            <a:off x="2895086" y="2547944"/>
            <a:ext cx="4023738" cy="4023738"/>
          </a:xfrm>
          <a:custGeom>
            <a:avLst/>
            <a:gdLst/>
            <a:ahLst/>
            <a:cxnLst/>
            <a:rect l="l" t="t" r="r" b="b"/>
            <a:pathLst>
              <a:path w="4023738" h="4023738">
                <a:moveTo>
                  <a:pt x="4023738" y="0"/>
                </a:moveTo>
                <a:lnTo>
                  <a:pt x="0" y="0"/>
                </a:lnTo>
                <a:lnTo>
                  <a:pt x="0" y="4023738"/>
                </a:lnTo>
                <a:lnTo>
                  <a:pt x="4023738" y="4023738"/>
                </a:lnTo>
                <a:lnTo>
                  <a:pt x="4023738" y="0"/>
                </a:lnTo>
                <a:close/>
              </a:path>
            </a:pathLst>
          </a:custGeom>
          <a:blipFill>
            <a:blip r:embed="rId6"/>
            <a:stretch>
              <a:fillRect/>
            </a:stretch>
          </a:blipFill>
        </p:spPr>
        <p:txBody>
          <a:bodyPr/>
          <a:lstStyle/>
          <a:p>
            <a:endParaRPr lang="en-US"/>
          </a:p>
        </p:txBody>
      </p:sp>
      <p:sp>
        <p:nvSpPr>
          <p:cNvPr id="8" name="Freeform 8"/>
          <p:cNvSpPr/>
          <p:nvPr/>
        </p:nvSpPr>
        <p:spPr>
          <a:xfrm rot="318115">
            <a:off x="1919100" y="5463659"/>
            <a:ext cx="6756609" cy="3354855"/>
          </a:xfrm>
          <a:custGeom>
            <a:avLst/>
            <a:gdLst/>
            <a:ahLst/>
            <a:cxnLst/>
            <a:rect l="l" t="t" r="r" b="b"/>
            <a:pathLst>
              <a:path w="6756609" h="3354855">
                <a:moveTo>
                  <a:pt x="0" y="0"/>
                </a:moveTo>
                <a:lnTo>
                  <a:pt x="6756609" y="0"/>
                </a:lnTo>
                <a:lnTo>
                  <a:pt x="6756609" y="3354855"/>
                </a:lnTo>
                <a:lnTo>
                  <a:pt x="0" y="3354855"/>
                </a:lnTo>
                <a:lnTo>
                  <a:pt x="0" y="0"/>
                </a:lnTo>
                <a:close/>
              </a:path>
            </a:pathLst>
          </a:custGeom>
          <a:blipFill>
            <a:blip r:embed="rId7"/>
            <a:stretch>
              <a:fillRect l="-14493" t="-15293"/>
            </a:stretch>
          </a:blipFill>
        </p:spPr>
        <p:txBody>
          <a:bodyPr/>
          <a:lstStyle/>
          <a:p>
            <a:endParaRPr lang="en-US"/>
          </a:p>
        </p:txBody>
      </p:sp>
      <p:sp>
        <p:nvSpPr>
          <p:cNvPr id="12" name="TextBox 12"/>
          <p:cNvSpPr txBox="1"/>
          <p:nvPr/>
        </p:nvSpPr>
        <p:spPr>
          <a:xfrm>
            <a:off x="8483174" y="2703117"/>
            <a:ext cx="8661825" cy="3728585"/>
          </a:xfrm>
          <a:prstGeom prst="rect">
            <a:avLst/>
          </a:prstGeom>
        </p:spPr>
        <p:txBody>
          <a:bodyPr wrap="square" lIns="0" tIns="0" rIns="0" bIns="0" rtlCol="0" anchor="t">
            <a:spAutoFit/>
          </a:bodyPr>
          <a:lstStyle/>
          <a:p>
            <a:pPr algn="just">
              <a:lnSpc>
                <a:spcPts val="5879"/>
              </a:lnSpc>
            </a:pPr>
            <a:r>
              <a:rPr lang="en-US" sz="4199" dirty="0" err="1">
                <a:solidFill>
                  <a:srgbClr val="5B3F34"/>
                </a:solidFill>
                <a:latin typeface="Roboto Condensed"/>
              </a:rPr>
              <a:t>Tìm</a:t>
            </a:r>
            <a:r>
              <a:rPr lang="en-US" sz="4199" dirty="0">
                <a:solidFill>
                  <a:srgbClr val="5B3F34"/>
                </a:solidFill>
                <a:latin typeface="Roboto Condensed"/>
              </a:rPr>
              <a:t> </a:t>
            </a:r>
            <a:r>
              <a:rPr lang="en-US" sz="4199" dirty="0" err="1">
                <a:solidFill>
                  <a:srgbClr val="5B3F34"/>
                </a:solidFill>
                <a:latin typeface="Roboto Condensed"/>
              </a:rPr>
              <a:t>trong</a:t>
            </a:r>
            <a:r>
              <a:rPr lang="en-US" sz="4199" dirty="0">
                <a:solidFill>
                  <a:srgbClr val="5B3F34"/>
                </a:solidFill>
                <a:latin typeface="Roboto Condensed"/>
              </a:rPr>
              <a:t> </a:t>
            </a:r>
            <a:r>
              <a:rPr lang="en-US" sz="4199" dirty="0" err="1">
                <a:solidFill>
                  <a:srgbClr val="5B3F34"/>
                </a:solidFill>
                <a:latin typeface="Roboto Condensed"/>
              </a:rPr>
              <a:t>sách</a:t>
            </a:r>
            <a:r>
              <a:rPr lang="en-US" sz="4199" dirty="0">
                <a:solidFill>
                  <a:srgbClr val="5B3F34"/>
                </a:solidFill>
                <a:latin typeface="Roboto Condensed"/>
              </a:rPr>
              <a:t>, </a:t>
            </a:r>
            <a:r>
              <a:rPr lang="en-US" sz="4199" dirty="0" err="1">
                <a:solidFill>
                  <a:srgbClr val="5B3F34"/>
                </a:solidFill>
                <a:latin typeface="Roboto Condensed"/>
              </a:rPr>
              <a:t>báo</a:t>
            </a:r>
            <a:r>
              <a:rPr lang="en-US" sz="4199" dirty="0">
                <a:solidFill>
                  <a:srgbClr val="5B3F34"/>
                </a:solidFill>
                <a:latin typeface="Roboto Condensed"/>
              </a:rPr>
              <a:t> (</a:t>
            </a:r>
            <a:r>
              <a:rPr lang="en-US" sz="4199" dirty="0" err="1">
                <a:solidFill>
                  <a:srgbClr val="5B3F34"/>
                </a:solidFill>
                <a:latin typeface="Roboto Condensed"/>
              </a:rPr>
              <a:t>hoặc</a:t>
            </a:r>
            <a:r>
              <a:rPr lang="en-US" sz="4199" dirty="0">
                <a:solidFill>
                  <a:srgbClr val="5B3F34"/>
                </a:solidFill>
                <a:latin typeface="Roboto Condensed"/>
              </a:rPr>
              <a:t> </a:t>
            </a:r>
            <a:r>
              <a:rPr lang="en-US" sz="4199" dirty="0" err="1">
                <a:solidFill>
                  <a:srgbClr val="5B3F34"/>
                </a:solidFill>
                <a:latin typeface="Roboto Condensed"/>
              </a:rPr>
              <a:t>trên</a:t>
            </a:r>
            <a:r>
              <a:rPr lang="en-US" sz="4199" dirty="0">
                <a:solidFill>
                  <a:srgbClr val="5B3F34"/>
                </a:solidFill>
                <a:latin typeface="Roboto Condensed"/>
              </a:rPr>
              <a:t> Internet) </a:t>
            </a:r>
            <a:r>
              <a:rPr lang="en-US" sz="4199" dirty="0" err="1">
                <a:solidFill>
                  <a:srgbClr val="5B3F34"/>
                </a:solidFill>
                <a:latin typeface="Roboto Condensed"/>
              </a:rPr>
              <a:t>câu</a:t>
            </a:r>
            <a:r>
              <a:rPr lang="en-US" sz="4199" dirty="0">
                <a:solidFill>
                  <a:srgbClr val="5B3F34"/>
                </a:solidFill>
                <a:latin typeface="Roboto Condensed"/>
              </a:rPr>
              <a:t> </a:t>
            </a:r>
            <a:r>
              <a:rPr lang="en-US" sz="4199" dirty="0" err="1">
                <a:solidFill>
                  <a:srgbClr val="5B3F34"/>
                </a:solidFill>
                <a:latin typeface="Roboto Condensed"/>
              </a:rPr>
              <a:t>chuyện</a:t>
            </a:r>
            <a:r>
              <a:rPr lang="en-US" sz="4199" dirty="0">
                <a:solidFill>
                  <a:srgbClr val="5B3F34"/>
                </a:solidFill>
                <a:latin typeface="Roboto Condensed"/>
              </a:rPr>
              <a:t> </a:t>
            </a:r>
            <a:r>
              <a:rPr lang="en-US" sz="4199" i="1" dirty="0" err="1">
                <a:solidFill>
                  <a:srgbClr val="5B3F34"/>
                </a:solidFill>
                <a:latin typeface="Roboto Condensed"/>
              </a:rPr>
              <a:t>Tái</a:t>
            </a:r>
            <a:r>
              <a:rPr lang="en-US" sz="4199" i="1" dirty="0">
                <a:solidFill>
                  <a:srgbClr val="5B3F34"/>
                </a:solidFill>
                <a:latin typeface="Roboto Condensed"/>
              </a:rPr>
              <a:t> </a:t>
            </a:r>
            <a:r>
              <a:rPr lang="en-US" sz="4199" i="1" dirty="0" err="1">
                <a:solidFill>
                  <a:srgbClr val="5B3F34"/>
                </a:solidFill>
                <a:latin typeface="Roboto Condensed"/>
              </a:rPr>
              <a:t>Ông</a:t>
            </a:r>
            <a:r>
              <a:rPr lang="en-US" sz="4199" i="1" dirty="0">
                <a:solidFill>
                  <a:srgbClr val="5B3F34"/>
                </a:solidFill>
                <a:latin typeface="Roboto Condensed"/>
              </a:rPr>
              <a:t> </a:t>
            </a:r>
            <a:r>
              <a:rPr lang="en-US" sz="4199" i="1" dirty="0" err="1">
                <a:solidFill>
                  <a:srgbClr val="5B3F34"/>
                </a:solidFill>
                <a:latin typeface="Roboto Condensed"/>
              </a:rPr>
              <a:t>thất</a:t>
            </a:r>
            <a:r>
              <a:rPr lang="en-US" sz="4199" i="1" dirty="0">
                <a:solidFill>
                  <a:srgbClr val="5B3F34"/>
                </a:solidFill>
                <a:latin typeface="Roboto Condensed"/>
              </a:rPr>
              <a:t> </a:t>
            </a:r>
            <a:r>
              <a:rPr lang="en-US" sz="4199" i="1" dirty="0" err="1">
                <a:solidFill>
                  <a:srgbClr val="5B3F34"/>
                </a:solidFill>
                <a:latin typeface="Roboto Condensed"/>
              </a:rPr>
              <a:t>mã</a:t>
            </a:r>
            <a:r>
              <a:rPr lang="en-US" sz="4199" i="1" dirty="0">
                <a:solidFill>
                  <a:srgbClr val="5B3F34"/>
                </a:solidFill>
                <a:latin typeface="Roboto Condensed"/>
              </a:rPr>
              <a:t> </a:t>
            </a:r>
            <a:r>
              <a:rPr lang="en-US" sz="4199" dirty="0">
                <a:solidFill>
                  <a:srgbClr val="5B3F34"/>
                </a:solidFill>
                <a:latin typeface="Roboto Condensed"/>
              </a:rPr>
              <a:t>(</a:t>
            </a:r>
            <a:r>
              <a:rPr lang="en-US" sz="4199" dirty="0" err="1">
                <a:solidFill>
                  <a:srgbClr val="5B3F34"/>
                </a:solidFill>
                <a:latin typeface="Roboto Condensed"/>
              </a:rPr>
              <a:t>Tái</a:t>
            </a:r>
            <a:r>
              <a:rPr lang="en-US" sz="4199" dirty="0">
                <a:solidFill>
                  <a:srgbClr val="5B3F34"/>
                </a:solidFill>
                <a:latin typeface="Roboto Condensed"/>
              </a:rPr>
              <a:t> </a:t>
            </a:r>
            <a:r>
              <a:rPr lang="en-US" sz="4199" dirty="0" err="1">
                <a:solidFill>
                  <a:srgbClr val="5B3F34"/>
                </a:solidFill>
                <a:latin typeface="Roboto Condensed"/>
              </a:rPr>
              <a:t>Ông</a:t>
            </a:r>
            <a:r>
              <a:rPr lang="en-US" sz="4199" dirty="0">
                <a:solidFill>
                  <a:srgbClr val="5B3F34"/>
                </a:solidFill>
                <a:latin typeface="Roboto Condensed"/>
              </a:rPr>
              <a:t> </a:t>
            </a:r>
            <a:r>
              <a:rPr lang="en-US" sz="4199" dirty="0" err="1">
                <a:solidFill>
                  <a:srgbClr val="5B3F34"/>
                </a:solidFill>
                <a:latin typeface="Roboto Condensed"/>
              </a:rPr>
              <a:t>mất</a:t>
            </a:r>
            <a:r>
              <a:rPr lang="en-US" sz="4199" dirty="0">
                <a:solidFill>
                  <a:srgbClr val="5B3F34"/>
                </a:solidFill>
                <a:latin typeface="Roboto Condensed"/>
              </a:rPr>
              <a:t> </a:t>
            </a:r>
            <a:r>
              <a:rPr lang="en-US" sz="4199" dirty="0" err="1">
                <a:solidFill>
                  <a:srgbClr val="5B3F34"/>
                </a:solidFill>
                <a:latin typeface="Roboto Condensed"/>
              </a:rPr>
              <a:t>ngựa</a:t>
            </a:r>
            <a:r>
              <a:rPr lang="en-US" sz="4199" dirty="0">
                <a:solidFill>
                  <a:srgbClr val="5B3F34"/>
                </a:solidFill>
                <a:latin typeface="Roboto Condensed"/>
              </a:rPr>
              <a:t>). </a:t>
            </a:r>
            <a:r>
              <a:rPr lang="en-US" sz="4199" dirty="0" err="1">
                <a:solidFill>
                  <a:srgbClr val="5B3F34"/>
                </a:solidFill>
                <a:latin typeface="Roboto Condensed"/>
              </a:rPr>
              <a:t>Viết</a:t>
            </a:r>
            <a:r>
              <a:rPr lang="en-US" sz="4199" dirty="0">
                <a:solidFill>
                  <a:srgbClr val="5B3F34"/>
                </a:solidFill>
                <a:latin typeface="Roboto Condensed"/>
              </a:rPr>
              <a:t> </a:t>
            </a:r>
            <a:r>
              <a:rPr lang="en-US" sz="4199" dirty="0" err="1">
                <a:solidFill>
                  <a:srgbClr val="5B3F34"/>
                </a:solidFill>
                <a:latin typeface="Roboto Condensed"/>
              </a:rPr>
              <a:t>một</a:t>
            </a:r>
            <a:r>
              <a:rPr lang="en-US" sz="4199" dirty="0">
                <a:solidFill>
                  <a:srgbClr val="5B3F34"/>
                </a:solidFill>
                <a:latin typeface="Roboto Condensed"/>
              </a:rPr>
              <a:t> </a:t>
            </a:r>
            <a:r>
              <a:rPr lang="en-US" sz="4199" dirty="0" err="1">
                <a:solidFill>
                  <a:srgbClr val="5B3F34"/>
                </a:solidFill>
                <a:latin typeface="Roboto Condensed"/>
              </a:rPr>
              <a:t>đoạn</a:t>
            </a:r>
            <a:r>
              <a:rPr lang="en-US" sz="4199" dirty="0">
                <a:solidFill>
                  <a:srgbClr val="5B3F34"/>
                </a:solidFill>
                <a:latin typeface="Roboto Condensed"/>
              </a:rPr>
              <a:t> </a:t>
            </a:r>
            <a:r>
              <a:rPr lang="en-US" sz="4199" dirty="0" err="1">
                <a:solidFill>
                  <a:srgbClr val="5B3F34"/>
                </a:solidFill>
                <a:latin typeface="Roboto Condensed"/>
              </a:rPr>
              <a:t>văn</a:t>
            </a:r>
            <a:r>
              <a:rPr lang="en-US" sz="4199" dirty="0">
                <a:solidFill>
                  <a:srgbClr val="5B3F34"/>
                </a:solidFill>
                <a:latin typeface="Roboto Condensed"/>
              </a:rPr>
              <a:t> (</a:t>
            </a:r>
            <a:r>
              <a:rPr lang="en-US" sz="4199" dirty="0" err="1">
                <a:solidFill>
                  <a:srgbClr val="5B3F34"/>
                </a:solidFill>
                <a:latin typeface="Roboto Condensed"/>
              </a:rPr>
              <a:t>khoảng</a:t>
            </a:r>
            <a:r>
              <a:rPr lang="en-US" sz="4199" dirty="0">
                <a:solidFill>
                  <a:srgbClr val="5B3F34"/>
                </a:solidFill>
                <a:latin typeface="Roboto Condensed"/>
              </a:rPr>
              <a:t> 10 – 12 </a:t>
            </a:r>
            <a:r>
              <a:rPr lang="en-US" sz="4199" dirty="0" err="1">
                <a:solidFill>
                  <a:srgbClr val="5B3F34"/>
                </a:solidFill>
                <a:latin typeface="Roboto Condensed"/>
              </a:rPr>
              <a:t>dòng</a:t>
            </a:r>
            <a:r>
              <a:rPr lang="en-US" sz="4199" dirty="0">
                <a:solidFill>
                  <a:srgbClr val="5B3F34"/>
                </a:solidFill>
                <a:latin typeface="Roboto Condensed"/>
              </a:rPr>
              <a:t>) </a:t>
            </a:r>
            <a:r>
              <a:rPr lang="en-US" sz="4199" dirty="0" err="1">
                <a:solidFill>
                  <a:srgbClr val="5B3F34"/>
                </a:solidFill>
                <a:latin typeface="Roboto Condensed"/>
              </a:rPr>
              <a:t>kể</a:t>
            </a:r>
            <a:r>
              <a:rPr lang="en-US" sz="4199" dirty="0">
                <a:solidFill>
                  <a:srgbClr val="5B3F34"/>
                </a:solidFill>
                <a:latin typeface="Roboto Condensed"/>
              </a:rPr>
              <a:t> </a:t>
            </a:r>
            <a:r>
              <a:rPr lang="en-US" sz="4199" dirty="0" err="1">
                <a:solidFill>
                  <a:srgbClr val="5B3F34"/>
                </a:solidFill>
                <a:latin typeface="Roboto Condensed"/>
              </a:rPr>
              <a:t>lại</a:t>
            </a:r>
            <a:r>
              <a:rPr lang="en-US" sz="4199" dirty="0">
                <a:solidFill>
                  <a:srgbClr val="5B3F34"/>
                </a:solidFill>
                <a:latin typeface="Roboto Condensed"/>
              </a:rPr>
              <a:t> </a:t>
            </a:r>
            <a:r>
              <a:rPr lang="en-US" sz="4199" dirty="0" err="1">
                <a:solidFill>
                  <a:srgbClr val="5B3F34"/>
                </a:solidFill>
                <a:latin typeface="Roboto Condensed"/>
              </a:rPr>
              <a:t>chuyện</a:t>
            </a:r>
            <a:r>
              <a:rPr lang="en-US" sz="4199" dirty="0">
                <a:solidFill>
                  <a:srgbClr val="5B3F34"/>
                </a:solidFill>
                <a:latin typeface="Roboto Condensed"/>
              </a:rPr>
              <a:t> </a:t>
            </a:r>
            <a:r>
              <a:rPr lang="en-US" sz="4199" dirty="0" err="1">
                <a:solidFill>
                  <a:srgbClr val="5B3F34"/>
                </a:solidFill>
                <a:latin typeface="Roboto Condensed"/>
              </a:rPr>
              <a:t>đó</a:t>
            </a:r>
            <a:r>
              <a:rPr lang="en-US" sz="4199" dirty="0">
                <a:solidFill>
                  <a:srgbClr val="5B3F34"/>
                </a:solidFill>
                <a:latin typeface="Roboto Condensed"/>
              </a:rPr>
              <a:t> </a:t>
            </a:r>
            <a:r>
              <a:rPr lang="en-US" sz="4199" dirty="0" err="1">
                <a:solidFill>
                  <a:srgbClr val="5B3F34"/>
                </a:solidFill>
                <a:latin typeface="Roboto Condensed"/>
              </a:rPr>
              <a:t>và</a:t>
            </a:r>
            <a:r>
              <a:rPr lang="en-US" sz="4199" dirty="0">
                <a:solidFill>
                  <a:srgbClr val="5B3F34"/>
                </a:solidFill>
                <a:latin typeface="Roboto Condensed"/>
              </a:rPr>
              <a:t> </a:t>
            </a:r>
            <a:r>
              <a:rPr lang="en-US" sz="4199" dirty="0" err="1">
                <a:solidFill>
                  <a:srgbClr val="5B3F34"/>
                </a:solidFill>
                <a:latin typeface="Roboto Condensed"/>
              </a:rPr>
              <a:t>nêu</a:t>
            </a:r>
            <a:r>
              <a:rPr lang="en-US" sz="4199" dirty="0">
                <a:solidFill>
                  <a:srgbClr val="5B3F34"/>
                </a:solidFill>
                <a:latin typeface="Roboto Condensed"/>
              </a:rPr>
              <a:t> ý </a:t>
            </a:r>
            <a:r>
              <a:rPr lang="en-US" sz="4199" dirty="0" err="1">
                <a:solidFill>
                  <a:srgbClr val="5B3F34"/>
                </a:solidFill>
                <a:latin typeface="Roboto Condensed"/>
              </a:rPr>
              <a:t>nghĩa</a:t>
            </a:r>
            <a:r>
              <a:rPr lang="en-US" sz="4199" dirty="0">
                <a:solidFill>
                  <a:srgbClr val="5B3F34"/>
                </a:solidFill>
                <a:latin typeface="Roboto Condensed"/>
              </a:rPr>
              <a:t> </a:t>
            </a:r>
            <a:r>
              <a:rPr lang="en-US" sz="4199" dirty="0" err="1">
                <a:solidFill>
                  <a:srgbClr val="5B3F34"/>
                </a:solidFill>
                <a:latin typeface="Roboto Condensed"/>
              </a:rPr>
              <a:t>của</a:t>
            </a:r>
            <a:r>
              <a:rPr lang="en-US" sz="4199" dirty="0">
                <a:solidFill>
                  <a:srgbClr val="5B3F34"/>
                </a:solidFill>
                <a:latin typeface="Roboto Condensed"/>
              </a:rPr>
              <a:t> </a:t>
            </a:r>
            <a:r>
              <a:rPr lang="en-US" sz="4199" dirty="0" err="1">
                <a:solidFill>
                  <a:srgbClr val="5B3F34"/>
                </a:solidFill>
                <a:latin typeface="Roboto Condensed"/>
              </a:rPr>
              <a:t>điển</a:t>
            </a:r>
            <a:r>
              <a:rPr lang="en-US" sz="4199" dirty="0">
                <a:solidFill>
                  <a:srgbClr val="5B3F34"/>
                </a:solidFill>
                <a:latin typeface="Roboto Condensed"/>
              </a:rPr>
              <a:t> </a:t>
            </a:r>
            <a:r>
              <a:rPr lang="en-US" sz="4199" dirty="0" err="1">
                <a:solidFill>
                  <a:srgbClr val="5B3F34"/>
                </a:solidFill>
                <a:latin typeface="Roboto Condensed"/>
              </a:rPr>
              <a:t>tích</a:t>
            </a:r>
            <a:r>
              <a:rPr lang="en-US" sz="4199" dirty="0">
                <a:solidFill>
                  <a:srgbClr val="5B3F34"/>
                </a:solidFill>
                <a:latin typeface="Roboto Condensed"/>
              </a:rPr>
              <a:t> “</a:t>
            </a:r>
            <a:r>
              <a:rPr lang="en-US" sz="4199" dirty="0" err="1">
                <a:solidFill>
                  <a:srgbClr val="5B3F34"/>
                </a:solidFill>
                <a:latin typeface="Roboto Condensed"/>
              </a:rPr>
              <a:t>ngựa</a:t>
            </a:r>
            <a:r>
              <a:rPr lang="en-US" sz="4199" dirty="0">
                <a:solidFill>
                  <a:srgbClr val="5B3F34"/>
                </a:solidFill>
                <a:latin typeface="Roboto Condensed"/>
              </a:rPr>
              <a:t> </a:t>
            </a:r>
            <a:r>
              <a:rPr lang="en-US" sz="4199" dirty="0" err="1">
                <a:solidFill>
                  <a:srgbClr val="5B3F34"/>
                </a:solidFill>
                <a:latin typeface="Roboto Condensed"/>
              </a:rPr>
              <a:t>Tái</a:t>
            </a:r>
            <a:r>
              <a:rPr lang="en-US" sz="4199" dirty="0">
                <a:solidFill>
                  <a:srgbClr val="5B3F34"/>
                </a:solidFill>
                <a:latin typeface="Roboto Condensed"/>
              </a:rPr>
              <a:t> </a:t>
            </a:r>
            <a:r>
              <a:rPr lang="en-US" sz="4199" dirty="0" err="1">
                <a:solidFill>
                  <a:srgbClr val="5B3F34"/>
                </a:solidFill>
                <a:latin typeface="Roboto Condensed"/>
              </a:rPr>
              <a:t>Ông</a:t>
            </a:r>
            <a:r>
              <a:rPr lang="en-US" sz="4199" dirty="0">
                <a:solidFill>
                  <a:srgbClr val="5B3F34"/>
                </a:solidFill>
                <a:latin typeface="Roboto Condensed"/>
              </a:rPr>
              <a:t>”.</a:t>
            </a:r>
          </a:p>
        </p:txBody>
      </p:sp>
      <p:sp>
        <p:nvSpPr>
          <p:cNvPr id="13" name="TextBox 13"/>
          <p:cNvSpPr txBox="1"/>
          <p:nvPr/>
        </p:nvSpPr>
        <p:spPr>
          <a:xfrm>
            <a:off x="2316556" y="690333"/>
            <a:ext cx="3918942" cy="1061720"/>
          </a:xfrm>
          <a:prstGeom prst="rect">
            <a:avLst/>
          </a:prstGeom>
        </p:spPr>
        <p:txBody>
          <a:bodyPr lIns="0" tIns="0" rIns="0" bIns="0" rtlCol="0" anchor="t">
            <a:spAutoFit/>
          </a:bodyPr>
          <a:lstStyle/>
          <a:p>
            <a:pPr algn="ctr">
              <a:lnSpc>
                <a:spcPts val="8680"/>
              </a:lnSpc>
            </a:pPr>
            <a:r>
              <a:rPr lang="en-US" sz="6200">
                <a:solidFill>
                  <a:srgbClr val="5B3F34"/>
                </a:solidFill>
                <a:latin typeface="Roboto Bold"/>
              </a:rPr>
              <a:t>VẬN DỤNG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483174" y="11526"/>
            <a:ext cx="9804826" cy="6379670"/>
          </a:xfrm>
          <a:custGeom>
            <a:avLst/>
            <a:gdLst/>
            <a:ahLst/>
            <a:cxnLst/>
            <a:rect l="l" t="t" r="r" b="b"/>
            <a:pathLst>
              <a:path w="9804826" h="6379670">
                <a:moveTo>
                  <a:pt x="0" y="6379670"/>
                </a:moveTo>
                <a:lnTo>
                  <a:pt x="9804826" y="6379670"/>
                </a:lnTo>
                <a:lnTo>
                  <a:pt x="9804826" y="0"/>
                </a:lnTo>
                <a:lnTo>
                  <a:pt x="0" y="0"/>
                </a:lnTo>
                <a:lnTo>
                  <a:pt x="0" y="6379670"/>
                </a:lnTo>
                <a:close/>
              </a:path>
            </a:pathLst>
          </a:custGeom>
          <a:blipFill>
            <a:blip r:embed="rId3"/>
            <a:stretch>
              <a:fillRect l="-86519" t="-61246"/>
            </a:stretch>
          </a:blipFill>
        </p:spPr>
        <p:txBody>
          <a:bodyPr/>
          <a:lstStyle/>
          <a:p>
            <a:endParaRPr lang="en-US"/>
          </a:p>
        </p:txBody>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sp>
        <p:nvSpPr>
          <p:cNvPr id="5" name="Freeform 5"/>
          <p:cNvSpPr/>
          <p:nvPr/>
        </p:nvSpPr>
        <p:spPr>
          <a:xfrm>
            <a:off x="12654638" y="5295894"/>
            <a:ext cx="5285021" cy="5285021"/>
          </a:xfrm>
          <a:custGeom>
            <a:avLst/>
            <a:gdLst/>
            <a:ahLst/>
            <a:cxnLst/>
            <a:rect l="l" t="t" r="r" b="b"/>
            <a:pathLst>
              <a:path w="5285021" h="5285021">
                <a:moveTo>
                  <a:pt x="0" y="0"/>
                </a:moveTo>
                <a:lnTo>
                  <a:pt x="5285020" y="0"/>
                </a:lnTo>
                <a:lnTo>
                  <a:pt x="5285020" y="5285021"/>
                </a:lnTo>
                <a:lnTo>
                  <a:pt x="0" y="5285021"/>
                </a:lnTo>
                <a:lnTo>
                  <a:pt x="0" y="0"/>
                </a:lnTo>
                <a:close/>
              </a:path>
            </a:pathLst>
          </a:custGeom>
          <a:blipFill>
            <a:blip r:embed="rId4"/>
            <a:stretch>
              <a:fillRect/>
            </a:stretch>
          </a:blipFill>
        </p:spPr>
        <p:txBody>
          <a:bodyPr/>
          <a:lstStyle/>
          <a:p>
            <a:endParaRPr lang="en-US"/>
          </a:p>
        </p:txBody>
      </p:sp>
      <p:graphicFrame>
        <p:nvGraphicFramePr>
          <p:cNvPr id="6" name="Table 6"/>
          <p:cNvGraphicFramePr>
            <a:graphicFrameLocks noGrp="1"/>
          </p:cNvGraphicFramePr>
          <p:nvPr>
            <p:extLst>
              <p:ext uri="{D42A27DB-BD31-4B8C-83A1-F6EECF244321}">
                <p14:modId xmlns:p14="http://schemas.microsoft.com/office/powerpoint/2010/main" val="2462622724"/>
              </p:ext>
            </p:extLst>
          </p:nvPr>
        </p:nvGraphicFramePr>
        <p:xfrm>
          <a:off x="457199" y="1390319"/>
          <a:ext cx="17373601" cy="8509392"/>
        </p:xfrm>
        <a:graphic>
          <a:graphicData uri="http://schemas.openxmlformats.org/drawingml/2006/table">
            <a:tbl>
              <a:tblPr/>
              <a:tblGrid>
                <a:gridCol w="7543801">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8229600">
                  <a:extLst>
                    <a:ext uri="{9D8B030D-6E8A-4147-A177-3AD203B41FA5}">
                      <a16:colId xmlns:a16="http://schemas.microsoft.com/office/drawing/2014/main" val="20002"/>
                    </a:ext>
                  </a:extLst>
                </a:gridCol>
              </a:tblGrid>
              <a:tr h="1191453">
                <a:tc>
                  <a:txBody>
                    <a:bodyPr/>
                    <a:lstStyle/>
                    <a:p>
                      <a:pPr algn="just">
                        <a:lnSpc>
                          <a:spcPct val="100000"/>
                        </a:lnSpc>
                        <a:defRPr/>
                      </a:pP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1.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nước</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hết</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chuông</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rền</a:t>
                      </a:r>
                      <a:endParaRPr lang="en-US" sz="3500" dirty="0">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6">
                  <a:txBody>
                    <a:bodyPr/>
                    <a:lstStyle/>
                    <a:p>
                      <a:pPr algn="l">
                        <a:lnSpc>
                          <a:spcPct val="100000"/>
                        </a:lnSpc>
                        <a:defRPr/>
                      </a:pPr>
                      <a:endParaRPr lang="en-US" sz="3500" dirty="0">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0000"/>
                        </a:lnSpc>
                        <a:defRPr/>
                      </a:pP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nỗi</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lòng</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nhớ</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nhà</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nhớ</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quê</a:t>
                      </a:r>
                      <a:endParaRPr lang="en-US" sz="3500" dirty="0">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18925">
                <a:tc>
                  <a:txBody>
                    <a:bodyPr/>
                    <a:lstStyle/>
                    <a:p>
                      <a:pPr algn="just">
                        <a:lnSpc>
                          <a:spcPct val="100000"/>
                        </a:lnSpc>
                        <a:defRPr/>
                      </a:pP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2.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ngựa</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Hồ</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gầm</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gió</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bắc</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chim</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Việt</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đậu</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cành</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nam</a:t>
                      </a:r>
                      <a:endParaRPr lang="en-US" sz="3500" dirty="0">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0000"/>
                        </a:lnSpc>
                        <a:defRPr/>
                      </a:pP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B.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thời</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gian</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qua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nhanh</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đời</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người</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đã</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đến</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lúc</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kết</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thúc</a:t>
                      </a:r>
                      <a:endParaRPr lang="en-US" sz="3500" dirty="0">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8783186"/>
                  </a:ext>
                </a:extLst>
              </a:tr>
              <a:tr h="1495202">
                <a:tc>
                  <a:txBody>
                    <a:bodyPr/>
                    <a:lstStyle/>
                    <a:p>
                      <a:pPr algn="just">
                        <a:lnSpc>
                          <a:spcPct val="100000"/>
                        </a:lnSpc>
                        <a:defRPr/>
                      </a:pP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khuynh</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thành</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khuynh</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quốc</a:t>
                      </a:r>
                      <a:endParaRPr lang="en-US" sz="3500" dirty="0">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0000"/>
                        </a:lnSpc>
                        <a:defRPr/>
                      </a:pP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C.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sức</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mạnh</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của</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sắc</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đẹp</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ở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người</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phụ</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nữ</a:t>
                      </a:r>
                      <a:endParaRPr lang="en-US" sz="3500" dirty="0">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0742722"/>
                  </a:ext>
                </a:extLst>
              </a:tr>
              <a:tr h="1345682">
                <a:tc>
                  <a:txBody>
                    <a:bodyPr/>
                    <a:lstStyle/>
                    <a:p>
                      <a:pPr algn="just">
                        <a:lnSpc>
                          <a:spcPct val="100000"/>
                        </a:lnSpc>
                        <a:defRPr/>
                      </a:pP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4.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gót</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chân</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A-sin</a:t>
                      </a:r>
                      <a:endParaRPr lang="en-US" sz="3500" dirty="0">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0000"/>
                        </a:lnSpc>
                        <a:defRPr/>
                      </a:pP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D.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điểm</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yếu</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chết</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người</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của</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đối</a:t>
                      </a:r>
                      <a:r>
                        <a:rPr lang="en-US" sz="35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tượng</a:t>
                      </a:r>
                      <a:endParaRPr lang="en-US" sz="3500" dirty="0">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8615125"/>
                  </a:ext>
                </a:extLst>
              </a:tr>
              <a:tr h="1495202">
                <a:tc>
                  <a:txBody>
                    <a:bodyPr/>
                    <a:lstStyle/>
                    <a:p>
                      <a:pPr algn="just">
                        <a:lnSpc>
                          <a:spcPct val="100000"/>
                        </a:lnSpc>
                        <a:defRPr/>
                      </a:pPr>
                      <a:r>
                        <a:rPr lang="vi-VN" sz="3500" dirty="0">
                          <a:latin typeface="Roboto Condensed" panose="02000000000000000000" pitchFamily="2" charset="0"/>
                          <a:ea typeface="Roboto Condensed" panose="02000000000000000000" pitchFamily="2" charset="0"/>
                          <a:cs typeface="Roboto Condensed" panose="02000000000000000000" pitchFamily="2" charset="0"/>
                        </a:rPr>
                        <a:t>5. Ngọc Mị Nương</a:t>
                      </a:r>
                      <a:endParaRPr lang="en-US" sz="3500" dirty="0">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0000"/>
                        </a:lnSpc>
                        <a:defRPr/>
                      </a:pPr>
                      <a:r>
                        <a:rPr lang="vi-VN" sz="3500" dirty="0">
                          <a:latin typeface="Roboto Condensed" panose="02000000000000000000" pitchFamily="2" charset="0"/>
                          <a:ea typeface="Roboto Condensed" panose="02000000000000000000" pitchFamily="2" charset="0"/>
                          <a:cs typeface="Roboto Condensed" panose="02000000000000000000" pitchFamily="2" charset="0"/>
                        </a:rPr>
                        <a:t>E. sự tích người đàn bà bồng con ngóng chồng đến hóa đá </a:t>
                      </a:r>
                      <a:endParaRPr lang="en-US" sz="3500" dirty="0">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9731097"/>
                  </a:ext>
                </a:extLst>
              </a:tr>
              <a:tr h="1462928">
                <a:tc>
                  <a:txBody>
                    <a:bodyPr/>
                    <a:lstStyle/>
                    <a:p>
                      <a:r>
                        <a:rPr lang="en-US" sz="3500" dirty="0">
                          <a:latin typeface="Roboto Condensed" panose="02000000000000000000" pitchFamily="2" charset="0"/>
                          <a:ea typeface="Roboto Condensed" panose="02000000000000000000" pitchFamily="2" charset="0"/>
                          <a:cs typeface="Roboto Condensed" panose="02000000000000000000" pitchFamily="2" charset="0"/>
                        </a:rPr>
                        <a:t>6. </a:t>
                      </a:r>
                      <a:r>
                        <a:rPr lang="en-US" sz="3500" dirty="0" err="1">
                          <a:latin typeface="Roboto Condensed" panose="02000000000000000000" pitchFamily="2" charset="0"/>
                          <a:ea typeface="Roboto Condensed" panose="02000000000000000000" pitchFamily="2" charset="0"/>
                          <a:cs typeface="Roboto Condensed" panose="02000000000000000000" pitchFamily="2" charset="0"/>
                        </a:rPr>
                        <a:t>núi</a:t>
                      </a:r>
                      <a:r>
                        <a:rPr lang="en-US" sz="35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cs typeface="Roboto Condensed" panose="02000000000000000000" pitchFamily="2" charset="0"/>
                        </a:rPr>
                        <a:t>Vọng</a:t>
                      </a:r>
                      <a:r>
                        <a:rPr lang="en-US" sz="3500" dirty="0">
                          <a:latin typeface="Roboto Condensed" panose="02000000000000000000" pitchFamily="2" charset="0"/>
                          <a:ea typeface="Roboto Condensed" panose="02000000000000000000" pitchFamily="2" charset="0"/>
                          <a:cs typeface="Roboto Condensed" panose="02000000000000000000" pitchFamily="2" charset="0"/>
                        </a:rPr>
                        <a:t> Phu</a:t>
                      </a:r>
                      <a:endParaRPr lang="en-US"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00000"/>
                        </a:lnSpc>
                        <a:defRPr/>
                      </a:pPr>
                      <a:r>
                        <a:rPr lang="en-US" sz="3500" dirty="0">
                          <a:latin typeface="Roboto Condensed" panose="02000000000000000000" pitchFamily="2" charset="0"/>
                          <a:ea typeface="Roboto Condensed" panose="02000000000000000000" pitchFamily="2" charset="0"/>
                          <a:cs typeface="Roboto Condensed" panose="02000000000000000000" pitchFamily="2" charset="0"/>
                        </a:rPr>
                        <a:t>F. </a:t>
                      </a:r>
                      <a:r>
                        <a:rPr lang="en-US" sz="3500" dirty="0" err="1">
                          <a:latin typeface="Roboto Condensed" panose="02000000000000000000" pitchFamily="2" charset="0"/>
                          <a:ea typeface="Roboto Condensed" panose="02000000000000000000" pitchFamily="2" charset="0"/>
                          <a:cs typeface="Roboto Condensed" panose="02000000000000000000" pitchFamily="2" charset="0"/>
                        </a:rPr>
                        <a:t>Giữ</a:t>
                      </a:r>
                      <a:r>
                        <a:rPr lang="en-US" sz="35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cs typeface="Roboto Condensed" panose="02000000000000000000" pitchFamily="2" charset="0"/>
                        </a:rPr>
                        <a:t>lòng</a:t>
                      </a:r>
                      <a:r>
                        <a:rPr lang="en-US" sz="35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cs typeface="Roboto Condensed" panose="02000000000000000000" pitchFamily="2" charset="0"/>
                        </a:rPr>
                        <a:t>trong</a:t>
                      </a:r>
                      <a:r>
                        <a:rPr lang="en-US" sz="35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cs typeface="Roboto Condensed" panose="02000000000000000000" pitchFamily="2" charset="0"/>
                        </a:rPr>
                        <a:t>sáng</a:t>
                      </a:r>
                      <a:r>
                        <a:rPr lang="en-US" sz="35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cs typeface="Roboto Condensed" panose="02000000000000000000" pitchFamily="2" charset="0"/>
                        </a:rPr>
                        <a:t>đến</a:t>
                      </a:r>
                      <a:r>
                        <a:rPr lang="en-US" sz="35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cs typeface="Roboto Condensed" panose="02000000000000000000" pitchFamily="2" charset="0"/>
                        </a:rPr>
                        <a:t>chết</a:t>
                      </a:r>
                      <a:endParaRPr lang="en-US" sz="3500" dirty="0">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017378"/>
                  </a:ext>
                </a:extLst>
              </a:tr>
            </a:tbl>
          </a:graphicData>
        </a:graphic>
      </p:graphicFrame>
      <p:sp>
        <p:nvSpPr>
          <p:cNvPr id="7" name="TextBox 7"/>
          <p:cNvSpPr txBox="1"/>
          <p:nvPr/>
        </p:nvSpPr>
        <p:spPr>
          <a:xfrm>
            <a:off x="5029200" y="387290"/>
            <a:ext cx="7320638" cy="863600"/>
          </a:xfrm>
          <a:prstGeom prst="rect">
            <a:avLst/>
          </a:prstGeom>
        </p:spPr>
        <p:txBody>
          <a:bodyPr wrap="square" lIns="0" tIns="0" rIns="0" bIns="0" rtlCol="0" anchor="t">
            <a:spAutoFit/>
          </a:bodyPr>
          <a:lstStyle/>
          <a:p>
            <a:pPr algn="ctr">
              <a:lnSpc>
                <a:spcPts val="7000"/>
              </a:lnSpc>
            </a:pPr>
            <a:r>
              <a:rPr lang="en-US" sz="5000" dirty="0">
                <a:solidFill>
                  <a:srgbClr val="785D51"/>
                </a:solidFill>
                <a:latin typeface="Roboto Bold"/>
              </a:rPr>
              <a:t>KHỞI ĐỘNG: GHÉP NỐI</a:t>
            </a:r>
          </a:p>
        </p:txBody>
      </p:sp>
      <p:cxnSp>
        <p:nvCxnSpPr>
          <p:cNvPr id="9" name="Straight Arrow Connector 8">
            <a:extLst>
              <a:ext uri="{FF2B5EF4-FFF2-40B4-BE49-F238E27FC236}">
                <a16:creationId xmlns:a16="http://schemas.microsoft.com/office/drawing/2014/main" id="{7144EFDB-4879-E45A-7EA6-BDC4494ADA63}"/>
              </a:ext>
            </a:extLst>
          </p:cNvPr>
          <p:cNvCxnSpPr>
            <a:cxnSpLocks/>
          </p:cNvCxnSpPr>
          <p:nvPr/>
        </p:nvCxnSpPr>
        <p:spPr>
          <a:xfrm>
            <a:off x="8001000" y="1985147"/>
            <a:ext cx="1600200" cy="1485098"/>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882332C1-FA77-391C-0774-DB82F9355625}"/>
              </a:ext>
            </a:extLst>
          </p:cNvPr>
          <p:cNvCxnSpPr>
            <a:cxnSpLocks/>
          </p:cNvCxnSpPr>
          <p:nvPr/>
        </p:nvCxnSpPr>
        <p:spPr>
          <a:xfrm flipV="1">
            <a:off x="8001000" y="1985147"/>
            <a:ext cx="1600200" cy="1502459"/>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61178DDE-BFB7-C083-D5CD-C158CD701FA7}"/>
              </a:ext>
            </a:extLst>
          </p:cNvPr>
          <p:cNvCxnSpPr>
            <a:cxnSpLocks/>
          </p:cNvCxnSpPr>
          <p:nvPr/>
        </p:nvCxnSpPr>
        <p:spPr>
          <a:xfrm>
            <a:off x="8013032" y="4838700"/>
            <a:ext cx="1600200"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D1783F4C-A586-E837-BC52-00EAE44EEBAF}"/>
              </a:ext>
            </a:extLst>
          </p:cNvPr>
          <p:cNvCxnSpPr>
            <a:cxnSpLocks/>
          </p:cNvCxnSpPr>
          <p:nvPr/>
        </p:nvCxnSpPr>
        <p:spPr>
          <a:xfrm>
            <a:off x="8013032" y="7658100"/>
            <a:ext cx="1588168" cy="160020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3">
            <a:extLst>
              <a:ext uri="{FF2B5EF4-FFF2-40B4-BE49-F238E27FC236}">
                <a16:creationId xmlns:a16="http://schemas.microsoft.com/office/drawing/2014/main" id="{252844BC-73AC-2B66-78AC-E40AAA23A171}"/>
              </a:ext>
            </a:extLst>
          </p:cNvPr>
          <p:cNvCxnSpPr>
            <a:cxnSpLocks/>
          </p:cNvCxnSpPr>
          <p:nvPr/>
        </p:nvCxnSpPr>
        <p:spPr>
          <a:xfrm>
            <a:off x="7916451" y="6359920"/>
            <a:ext cx="1600200"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5">
            <a:extLst>
              <a:ext uri="{FF2B5EF4-FFF2-40B4-BE49-F238E27FC236}">
                <a16:creationId xmlns:a16="http://schemas.microsoft.com/office/drawing/2014/main" id="{73E2885E-4EAA-92F5-818B-A6D66CE6E04B}"/>
              </a:ext>
            </a:extLst>
          </p:cNvPr>
          <p:cNvCxnSpPr>
            <a:cxnSpLocks/>
          </p:cNvCxnSpPr>
          <p:nvPr/>
        </p:nvCxnSpPr>
        <p:spPr>
          <a:xfrm flipV="1">
            <a:off x="8013032" y="7626825"/>
            <a:ext cx="1503619" cy="1488424"/>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ương tiện Trực tuyến 1" title="Điển cố, điển tích: TÁI ÔNG THẤT MÃ">
            <a:hlinkClick r:id="" action="ppaction://media"/>
            <a:extLst>
              <a:ext uri="{FF2B5EF4-FFF2-40B4-BE49-F238E27FC236}">
                <a16:creationId xmlns:a16="http://schemas.microsoft.com/office/drawing/2014/main" id="{6AA8718D-DB58-0F81-108E-CE5D917D1312}"/>
              </a:ext>
            </a:extLst>
          </p:cNvPr>
          <p:cNvPicPr>
            <a:picLocks noRot="1" noChangeAspect="1"/>
          </p:cNvPicPr>
          <p:nvPr>
            <a:videoFile r:link="rId1"/>
          </p:nvPr>
        </p:nvPicPr>
        <p:blipFill>
          <a:blip r:embed="rId4"/>
          <a:stretch>
            <a:fillRect/>
          </a:stretch>
        </p:blipFill>
        <p:spPr>
          <a:xfrm>
            <a:off x="2286000" y="0"/>
            <a:ext cx="13716000" cy="10287000"/>
          </a:xfrm>
          <a:prstGeom prst="rect">
            <a:avLst/>
          </a:prstGeom>
        </p:spPr>
      </p:pic>
    </p:spTree>
    <p:extLst>
      <p:ext uri="{BB962C8B-B14F-4D97-AF65-F5344CB8AC3E}">
        <p14:creationId xmlns:p14="http://schemas.microsoft.com/office/powerpoint/2010/main" val="36254414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483174" y="11526"/>
            <a:ext cx="9804826" cy="6379670"/>
          </a:xfrm>
          <a:custGeom>
            <a:avLst/>
            <a:gdLst/>
            <a:ahLst/>
            <a:cxnLst/>
            <a:rect l="l" t="t" r="r" b="b"/>
            <a:pathLst>
              <a:path w="9804826" h="6379670">
                <a:moveTo>
                  <a:pt x="0" y="6379670"/>
                </a:moveTo>
                <a:lnTo>
                  <a:pt x="9804826" y="6379670"/>
                </a:lnTo>
                <a:lnTo>
                  <a:pt x="9804826" y="0"/>
                </a:lnTo>
                <a:lnTo>
                  <a:pt x="0" y="0"/>
                </a:lnTo>
                <a:lnTo>
                  <a:pt x="0" y="6379670"/>
                </a:lnTo>
                <a:close/>
              </a:path>
            </a:pathLst>
          </a:custGeom>
          <a:blipFill>
            <a:blip r:embed="rId3"/>
            <a:stretch>
              <a:fillRect l="-86519" t="-61246"/>
            </a:stretch>
          </a:blipFill>
        </p:spPr>
        <p:txBody>
          <a:bodyPr/>
          <a:lstStyle/>
          <a:p>
            <a:endParaRPr lang="en-US"/>
          </a:p>
        </p:txBody>
      </p:sp>
      <p:grpSp>
        <p:nvGrpSpPr>
          <p:cNvPr id="4" name="Group 4"/>
          <p:cNvGrpSpPr/>
          <p:nvPr/>
        </p:nvGrpSpPr>
        <p:grpSpPr>
          <a:xfrm rot="318115">
            <a:off x="15109615" y="7041450"/>
            <a:ext cx="2557114" cy="2557114"/>
            <a:chOff x="0" y="0"/>
            <a:chExt cx="7031432" cy="7031432"/>
          </a:xfrm>
        </p:grpSpPr>
        <p:sp>
          <p:nvSpPr>
            <p:cNvPr id="5" name="Freeform 5"/>
            <p:cNvSpPr/>
            <p:nvPr/>
          </p:nvSpPr>
          <p:spPr>
            <a:xfrm>
              <a:off x="0" y="0"/>
              <a:ext cx="7031482" cy="7031482"/>
            </a:xfrm>
            <a:custGeom>
              <a:avLst/>
              <a:gdLst/>
              <a:ahLst/>
              <a:cxnLst/>
              <a:rect l="l" t="t" r="r" b="b"/>
              <a:pathLst>
                <a:path w="7031482" h="7031482">
                  <a:moveTo>
                    <a:pt x="7031482" y="3515741"/>
                  </a:moveTo>
                  <a:cubicBezTo>
                    <a:pt x="7031482" y="1574038"/>
                    <a:pt x="5457444" y="0"/>
                    <a:pt x="3515741" y="0"/>
                  </a:cubicBezTo>
                  <a:cubicBezTo>
                    <a:pt x="1574038" y="0"/>
                    <a:pt x="0" y="1574038"/>
                    <a:pt x="0" y="3515741"/>
                  </a:cubicBezTo>
                  <a:cubicBezTo>
                    <a:pt x="0" y="5457444"/>
                    <a:pt x="1574038" y="7031482"/>
                    <a:pt x="3515741" y="7031482"/>
                  </a:cubicBezTo>
                  <a:cubicBezTo>
                    <a:pt x="5457444" y="7031482"/>
                    <a:pt x="7031482" y="5457444"/>
                    <a:pt x="7031482" y="3515741"/>
                  </a:cubicBezTo>
                  <a:close/>
                </a:path>
              </a:pathLst>
            </a:custGeom>
            <a:solidFill>
              <a:srgbClr val="785D51">
                <a:alpha val="30196"/>
              </a:srgbClr>
            </a:solidFill>
          </p:spPr>
          <p:txBody>
            <a:bodyPr/>
            <a:lstStyle/>
            <a:p>
              <a:endParaRPr lang="en-US"/>
            </a:p>
          </p:txBody>
        </p:sp>
      </p:grpSp>
      <p:sp>
        <p:nvSpPr>
          <p:cNvPr id="6" name="Freeform 6"/>
          <p:cNvSpPr/>
          <p:nvPr/>
        </p:nvSpPr>
        <p:spPr>
          <a:xfrm rot="-759348" flipH="1">
            <a:off x="15153439" y="7012398"/>
            <a:ext cx="1606773" cy="1606773"/>
          </a:xfrm>
          <a:custGeom>
            <a:avLst/>
            <a:gdLst/>
            <a:ahLst/>
            <a:cxnLst/>
            <a:rect l="l" t="t" r="r" b="b"/>
            <a:pathLst>
              <a:path w="1606773" h="1606773">
                <a:moveTo>
                  <a:pt x="1606773" y="0"/>
                </a:moveTo>
                <a:lnTo>
                  <a:pt x="0" y="0"/>
                </a:lnTo>
                <a:lnTo>
                  <a:pt x="0" y="1606773"/>
                </a:lnTo>
                <a:lnTo>
                  <a:pt x="1606773" y="1606773"/>
                </a:lnTo>
                <a:lnTo>
                  <a:pt x="1606773" y="0"/>
                </a:lnTo>
                <a:close/>
              </a:path>
            </a:pathLst>
          </a:custGeom>
          <a:blipFill>
            <a:blip r:embed="rId4">
              <a:alphaModFix amt="71000"/>
            </a:blip>
            <a:stretch>
              <a:fillRect/>
            </a:stretch>
          </a:blipFill>
        </p:spPr>
        <p:txBody>
          <a:bodyPr/>
          <a:lstStyle/>
          <a:p>
            <a:endParaRPr lang="en-US"/>
          </a:p>
        </p:txBody>
      </p:sp>
      <p:sp>
        <p:nvSpPr>
          <p:cNvPr id="7" name="Freeform 7"/>
          <p:cNvSpPr/>
          <p:nvPr/>
        </p:nvSpPr>
        <p:spPr>
          <a:xfrm rot="318115">
            <a:off x="15721374" y="8182149"/>
            <a:ext cx="2390671" cy="1187038"/>
          </a:xfrm>
          <a:custGeom>
            <a:avLst/>
            <a:gdLst/>
            <a:ahLst/>
            <a:cxnLst/>
            <a:rect l="l" t="t" r="r" b="b"/>
            <a:pathLst>
              <a:path w="2390671" h="1187038">
                <a:moveTo>
                  <a:pt x="0" y="0"/>
                </a:moveTo>
                <a:lnTo>
                  <a:pt x="2390671" y="0"/>
                </a:lnTo>
                <a:lnTo>
                  <a:pt x="2390671" y="1187038"/>
                </a:lnTo>
                <a:lnTo>
                  <a:pt x="0" y="1187038"/>
                </a:lnTo>
                <a:lnTo>
                  <a:pt x="0" y="0"/>
                </a:lnTo>
                <a:close/>
              </a:path>
            </a:pathLst>
          </a:custGeom>
          <a:blipFill>
            <a:blip r:embed="rId5">
              <a:alphaModFix amt="58000"/>
            </a:blip>
            <a:stretch>
              <a:fillRect l="-14493" t="-15293"/>
            </a:stretch>
          </a:blipFill>
        </p:spPr>
        <p:txBody>
          <a:bodyPr/>
          <a:lstStyle/>
          <a:p>
            <a:endParaRPr lang="en-US"/>
          </a:p>
        </p:txBody>
      </p:sp>
      <p:graphicFrame>
        <p:nvGraphicFramePr>
          <p:cNvPr id="8" name="Table 8"/>
          <p:cNvGraphicFramePr>
            <a:graphicFrameLocks noGrp="1"/>
          </p:cNvGraphicFramePr>
          <p:nvPr>
            <p:extLst>
              <p:ext uri="{D42A27DB-BD31-4B8C-83A1-F6EECF244321}">
                <p14:modId xmlns:p14="http://schemas.microsoft.com/office/powerpoint/2010/main" val="3782003220"/>
              </p:ext>
            </p:extLst>
          </p:nvPr>
        </p:nvGraphicFramePr>
        <p:xfrm>
          <a:off x="911001" y="2272212"/>
          <a:ext cx="16465997" cy="7439026"/>
        </p:xfrm>
        <a:graphic>
          <a:graphicData uri="http://schemas.openxmlformats.org/drawingml/2006/table">
            <a:tbl>
              <a:tblPr/>
              <a:tblGrid>
                <a:gridCol w="1832199">
                  <a:extLst>
                    <a:ext uri="{9D8B030D-6E8A-4147-A177-3AD203B41FA5}">
                      <a16:colId xmlns:a16="http://schemas.microsoft.com/office/drawing/2014/main" val="20000"/>
                    </a:ext>
                  </a:extLst>
                </a:gridCol>
                <a:gridCol w="14633798">
                  <a:extLst>
                    <a:ext uri="{9D8B030D-6E8A-4147-A177-3AD203B41FA5}">
                      <a16:colId xmlns:a16="http://schemas.microsoft.com/office/drawing/2014/main" val="20001"/>
                    </a:ext>
                  </a:extLst>
                </a:gridCol>
              </a:tblGrid>
              <a:tr h="1024422">
                <a:tc>
                  <a:txBody>
                    <a:bodyPr/>
                    <a:lstStyle/>
                    <a:p>
                      <a:pPr algn="ctr">
                        <a:lnSpc>
                          <a:spcPts val="4339"/>
                        </a:lnSpc>
                        <a:defRPr/>
                      </a:pPr>
                      <a:r>
                        <a:rPr lang="en-US" sz="3099" dirty="0" err="1">
                          <a:solidFill>
                            <a:srgbClr val="5B3F34"/>
                          </a:solidFill>
                          <a:latin typeface="Roboto Condensed Bold"/>
                        </a:rPr>
                        <a:t>Mở</a:t>
                      </a:r>
                      <a:r>
                        <a:rPr lang="en-US" sz="3099" dirty="0">
                          <a:solidFill>
                            <a:srgbClr val="5B3F34"/>
                          </a:solidFill>
                          <a:latin typeface="Roboto Condensed Bold"/>
                        </a:rPr>
                        <a:t> </a:t>
                      </a:r>
                      <a:r>
                        <a:rPr lang="en-US" sz="3099" dirty="0" err="1">
                          <a:solidFill>
                            <a:srgbClr val="5B3F34"/>
                          </a:solidFill>
                          <a:latin typeface="Roboto Condensed Bold"/>
                        </a:rPr>
                        <a:t>đoạn</a:t>
                      </a:r>
                      <a:endParaRPr lang="en-US" sz="1100" dirty="0"/>
                    </a:p>
                  </a:txBody>
                  <a:tcPr marL="190500" marR="190500" marT="190500" marB="19050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D4CDCA"/>
                    </a:solidFill>
                  </a:tcPr>
                </a:tc>
                <a:tc>
                  <a:txBody>
                    <a:bodyPr/>
                    <a:lstStyle/>
                    <a:p>
                      <a:pPr algn="just">
                        <a:lnSpc>
                          <a:spcPts val="4339"/>
                        </a:lnSpc>
                        <a:defRPr/>
                      </a:pPr>
                      <a:r>
                        <a:rPr lang="en-US" sz="3099" dirty="0" err="1">
                          <a:solidFill>
                            <a:srgbClr val="5B3F34"/>
                          </a:solidFill>
                          <a:latin typeface="Roboto Condensed"/>
                        </a:rPr>
                        <a:t>Giới</a:t>
                      </a:r>
                      <a:r>
                        <a:rPr lang="en-US" sz="3099" dirty="0">
                          <a:solidFill>
                            <a:srgbClr val="5B3F34"/>
                          </a:solidFill>
                          <a:latin typeface="Roboto Condensed"/>
                        </a:rPr>
                        <a:t> </a:t>
                      </a:r>
                      <a:r>
                        <a:rPr lang="en-US" sz="3099" dirty="0" err="1">
                          <a:solidFill>
                            <a:srgbClr val="5B3F34"/>
                          </a:solidFill>
                          <a:latin typeface="Roboto Condensed"/>
                        </a:rPr>
                        <a:t>thiệu</a:t>
                      </a:r>
                      <a:r>
                        <a:rPr lang="en-US" sz="3099" dirty="0">
                          <a:solidFill>
                            <a:srgbClr val="5B3F34"/>
                          </a:solidFill>
                          <a:latin typeface="Roboto Condensed"/>
                        </a:rPr>
                        <a:t> </a:t>
                      </a:r>
                      <a:r>
                        <a:rPr lang="en-US" sz="3099" dirty="0" err="1">
                          <a:solidFill>
                            <a:srgbClr val="5B3F34"/>
                          </a:solidFill>
                          <a:latin typeface="Roboto Condensed"/>
                        </a:rPr>
                        <a:t>điển</a:t>
                      </a:r>
                      <a:r>
                        <a:rPr lang="en-US" sz="3099" dirty="0">
                          <a:solidFill>
                            <a:srgbClr val="5B3F34"/>
                          </a:solidFill>
                          <a:latin typeface="Roboto Condensed"/>
                        </a:rPr>
                        <a:t> </a:t>
                      </a:r>
                      <a:r>
                        <a:rPr lang="en-US" sz="3099" dirty="0" err="1">
                          <a:solidFill>
                            <a:srgbClr val="5B3F34"/>
                          </a:solidFill>
                          <a:latin typeface="Roboto Condensed"/>
                        </a:rPr>
                        <a:t>tích</a:t>
                      </a:r>
                      <a:r>
                        <a:rPr lang="en-US" sz="3099" dirty="0">
                          <a:solidFill>
                            <a:srgbClr val="5B3F34"/>
                          </a:solidFill>
                          <a:latin typeface="Roboto Condensed"/>
                        </a:rPr>
                        <a:t> “</a:t>
                      </a:r>
                      <a:r>
                        <a:rPr lang="en-US" sz="3099" dirty="0" err="1">
                          <a:solidFill>
                            <a:srgbClr val="5B3F34"/>
                          </a:solidFill>
                          <a:latin typeface="Roboto Condensed"/>
                        </a:rPr>
                        <a:t>ngựa</a:t>
                      </a:r>
                      <a:r>
                        <a:rPr lang="en-US" sz="3099" dirty="0">
                          <a:solidFill>
                            <a:srgbClr val="5B3F34"/>
                          </a:solidFill>
                          <a:latin typeface="Roboto Condensed"/>
                        </a:rPr>
                        <a:t> </a:t>
                      </a:r>
                      <a:r>
                        <a:rPr lang="en-US" sz="3099" dirty="0" err="1">
                          <a:solidFill>
                            <a:srgbClr val="5B3F34"/>
                          </a:solidFill>
                          <a:latin typeface="Roboto Condensed"/>
                        </a:rPr>
                        <a:t>Tái</a:t>
                      </a:r>
                      <a:r>
                        <a:rPr lang="en-US" sz="3099" dirty="0">
                          <a:solidFill>
                            <a:srgbClr val="5B3F34"/>
                          </a:solidFill>
                          <a:latin typeface="Roboto Condensed"/>
                        </a:rPr>
                        <a:t> </a:t>
                      </a:r>
                      <a:r>
                        <a:rPr lang="en-US" sz="3099" dirty="0" err="1">
                          <a:solidFill>
                            <a:srgbClr val="5B3F34"/>
                          </a:solidFill>
                          <a:latin typeface="Roboto Condensed"/>
                        </a:rPr>
                        <a:t>Ông</a:t>
                      </a:r>
                      <a:r>
                        <a:rPr lang="en-US" sz="3099" dirty="0">
                          <a:solidFill>
                            <a:srgbClr val="5B3F34"/>
                          </a:solidFill>
                          <a:latin typeface="Roboto Condensed"/>
                        </a:rPr>
                        <a:t>”.</a:t>
                      </a:r>
                      <a:endParaRPr lang="en-US" sz="1100" dirty="0"/>
                    </a:p>
                  </a:txBody>
                  <a:tcPr marL="190500" marR="190500" marT="190500" marB="19050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844462">
                <a:tc>
                  <a:txBody>
                    <a:bodyPr/>
                    <a:lstStyle/>
                    <a:p>
                      <a:pPr algn="ctr">
                        <a:lnSpc>
                          <a:spcPts val="4339"/>
                        </a:lnSpc>
                        <a:defRPr/>
                      </a:pPr>
                      <a:r>
                        <a:rPr lang="en-US" sz="3099" dirty="0" err="1">
                          <a:solidFill>
                            <a:srgbClr val="5B3F34"/>
                          </a:solidFill>
                          <a:latin typeface="Roboto Condensed Bold"/>
                        </a:rPr>
                        <a:t>Thân</a:t>
                      </a:r>
                      <a:r>
                        <a:rPr lang="en-US" sz="3099" dirty="0">
                          <a:solidFill>
                            <a:srgbClr val="5B3F34"/>
                          </a:solidFill>
                          <a:latin typeface="Roboto Condensed Bold"/>
                        </a:rPr>
                        <a:t> </a:t>
                      </a:r>
                      <a:r>
                        <a:rPr lang="en-US" sz="3099" dirty="0" err="1">
                          <a:solidFill>
                            <a:srgbClr val="5B3F34"/>
                          </a:solidFill>
                          <a:latin typeface="Roboto Condensed Bold"/>
                        </a:rPr>
                        <a:t>đoạn</a:t>
                      </a:r>
                      <a:endParaRPr lang="en-US" sz="1100" dirty="0"/>
                    </a:p>
                  </a:txBody>
                  <a:tcPr marL="190500" marR="190500" marT="190500" marB="19050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D4CDCA"/>
                    </a:solidFill>
                  </a:tcPr>
                </a:tc>
                <a:tc>
                  <a:txBody>
                    <a:bodyPr/>
                    <a:lstStyle/>
                    <a:p>
                      <a:pPr marL="669283" lvl="1" indent="-334641" algn="just">
                        <a:lnSpc>
                          <a:spcPts val="4339"/>
                        </a:lnSpc>
                        <a:buFont typeface="Arial"/>
                        <a:buChar char="•"/>
                        <a:defRPr/>
                      </a:pPr>
                      <a:r>
                        <a:rPr lang="en-US" sz="3099" dirty="0" err="1">
                          <a:solidFill>
                            <a:srgbClr val="5B3F34"/>
                          </a:solidFill>
                          <a:latin typeface="Roboto Condensed"/>
                        </a:rPr>
                        <a:t>Tóm</a:t>
                      </a:r>
                      <a:r>
                        <a:rPr lang="en-US" sz="3099" dirty="0">
                          <a:solidFill>
                            <a:srgbClr val="5B3F34"/>
                          </a:solidFill>
                          <a:latin typeface="Roboto Condensed"/>
                        </a:rPr>
                        <a:t> </a:t>
                      </a:r>
                      <a:r>
                        <a:rPr lang="en-US" sz="3099" dirty="0" err="1">
                          <a:solidFill>
                            <a:srgbClr val="5B3F34"/>
                          </a:solidFill>
                          <a:latin typeface="Roboto Condensed"/>
                        </a:rPr>
                        <a:t>tắt</a:t>
                      </a:r>
                      <a:r>
                        <a:rPr lang="en-US" sz="3099" dirty="0">
                          <a:solidFill>
                            <a:srgbClr val="5B3F34"/>
                          </a:solidFill>
                          <a:latin typeface="Roboto Condensed"/>
                        </a:rPr>
                        <a:t> </a:t>
                      </a:r>
                      <a:r>
                        <a:rPr lang="en-US" sz="3099" dirty="0" err="1">
                          <a:solidFill>
                            <a:srgbClr val="5B3F34"/>
                          </a:solidFill>
                          <a:latin typeface="Roboto Condensed"/>
                        </a:rPr>
                        <a:t>nguồn</a:t>
                      </a:r>
                      <a:r>
                        <a:rPr lang="en-US" sz="3099" dirty="0">
                          <a:solidFill>
                            <a:srgbClr val="5B3F34"/>
                          </a:solidFill>
                          <a:latin typeface="Roboto Condensed"/>
                        </a:rPr>
                        <a:t> </a:t>
                      </a:r>
                      <a:r>
                        <a:rPr lang="en-US" sz="3099" dirty="0" err="1">
                          <a:solidFill>
                            <a:srgbClr val="5B3F34"/>
                          </a:solidFill>
                          <a:latin typeface="Roboto Condensed"/>
                        </a:rPr>
                        <a:t>gốc</a:t>
                      </a:r>
                      <a:r>
                        <a:rPr lang="en-US" sz="3099" dirty="0">
                          <a:solidFill>
                            <a:srgbClr val="5B3F34"/>
                          </a:solidFill>
                          <a:latin typeface="Roboto Condensed"/>
                        </a:rPr>
                        <a:t>: </a:t>
                      </a:r>
                      <a:r>
                        <a:rPr lang="en-US" sz="3099" dirty="0" err="1">
                          <a:solidFill>
                            <a:srgbClr val="5B3F34"/>
                          </a:solidFill>
                          <a:latin typeface="Roboto Condensed"/>
                        </a:rPr>
                        <a:t>Thượng</a:t>
                      </a:r>
                      <a:r>
                        <a:rPr lang="en-US" sz="3099" dirty="0">
                          <a:solidFill>
                            <a:srgbClr val="5B3F34"/>
                          </a:solidFill>
                          <a:latin typeface="Roboto Condensed"/>
                        </a:rPr>
                        <a:t> </a:t>
                      </a:r>
                      <a:r>
                        <a:rPr lang="en-US" sz="3099" dirty="0" err="1">
                          <a:solidFill>
                            <a:srgbClr val="5B3F34"/>
                          </a:solidFill>
                          <a:latin typeface="Roboto Condensed"/>
                        </a:rPr>
                        <a:t>Tái</a:t>
                      </a:r>
                      <a:r>
                        <a:rPr lang="en-US" sz="3099" dirty="0">
                          <a:solidFill>
                            <a:srgbClr val="5B3F34"/>
                          </a:solidFill>
                          <a:latin typeface="Roboto Condensed"/>
                        </a:rPr>
                        <a:t> </a:t>
                      </a:r>
                      <a:r>
                        <a:rPr lang="en-US" sz="3099" dirty="0" err="1">
                          <a:solidFill>
                            <a:srgbClr val="5B3F34"/>
                          </a:solidFill>
                          <a:latin typeface="Roboto Condensed"/>
                        </a:rPr>
                        <a:t>ông</a:t>
                      </a:r>
                      <a:r>
                        <a:rPr lang="en-US" sz="3099" dirty="0">
                          <a:solidFill>
                            <a:srgbClr val="5B3F34"/>
                          </a:solidFill>
                          <a:latin typeface="Roboto Condensed"/>
                        </a:rPr>
                        <a:t> </a:t>
                      </a:r>
                      <a:r>
                        <a:rPr lang="en-US" sz="3099" dirty="0" err="1">
                          <a:solidFill>
                            <a:srgbClr val="5B3F34"/>
                          </a:solidFill>
                          <a:latin typeface="Roboto Condensed"/>
                        </a:rPr>
                        <a:t>có</a:t>
                      </a:r>
                      <a:r>
                        <a:rPr lang="en-US" sz="3099" dirty="0">
                          <a:solidFill>
                            <a:srgbClr val="5B3F34"/>
                          </a:solidFill>
                          <a:latin typeface="Roboto Condensed"/>
                        </a:rPr>
                        <a:t> con </a:t>
                      </a:r>
                      <a:r>
                        <a:rPr lang="en-US" sz="3099" dirty="0" err="1">
                          <a:solidFill>
                            <a:srgbClr val="5B3F34"/>
                          </a:solidFill>
                          <a:latin typeface="Roboto Condensed"/>
                        </a:rPr>
                        <a:t>ngựa</a:t>
                      </a:r>
                      <a:r>
                        <a:rPr lang="en-US" sz="3099" dirty="0">
                          <a:solidFill>
                            <a:srgbClr val="5B3F34"/>
                          </a:solidFill>
                          <a:latin typeface="Roboto Condensed"/>
                        </a:rPr>
                        <a:t> </a:t>
                      </a:r>
                      <a:r>
                        <a:rPr lang="en-US" sz="3099" dirty="0" err="1">
                          <a:solidFill>
                            <a:srgbClr val="5B3F34"/>
                          </a:solidFill>
                          <a:latin typeface="Roboto Condensed"/>
                        </a:rPr>
                        <a:t>quý</a:t>
                      </a:r>
                      <a:r>
                        <a:rPr lang="en-US" sz="3099" dirty="0">
                          <a:solidFill>
                            <a:srgbClr val="5B3F34"/>
                          </a:solidFill>
                          <a:latin typeface="Roboto Condensed"/>
                        </a:rPr>
                        <a:t> </a:t>
                      </a:r>
                      <a:r>
                        <a:rPr lang="en-US" sz="3099" dirty="0" err="1">
                          <a:solidFill>
                            <a:srgbClr val="5B3F34"/>
                          </a:solidFill>
                          <a:latin typeface="Roboto Condensed"/>
                        </a:rPr>
                        <a:t>tự</a:t>
                      </a:r>
                      <a:r>
                        <a:rPr lang="en-US" sz="3099" dirty="0">
                          <a:solidFill>
                            <a:srgbClr val="5B3F34"/>
                          </a:solidFill>
                          <a:latin typeface="Roboto Condensed"/>
                        </a:rPr>
                        <a:t> </a:t>
                      </a:r>
                      <a:r>
                        <a:rPr lang="en-US" sz="3099" dirty="0" err="1">
                          <a:solidFill>
                            <a:srgbClr val="5B3F34"/>
                          </a:solidFill>
                          <a:latin typeface="Roboto Condensed"/>
                        </a:rPr>
                        <a:t>nhiên</a:t>
                      </a:r>
                      <a:r>
                        <a:rPr lang="en-US" sz="3099" dirty="0">
                          <a:solidFill>
                            <a:srgbClr val="5B3F34"/>
                          </a:solidFill>
                          <a:latin typeface="Roboto Condensed"/>
                        </a:rPr>
                        <a:t> </a:t>
                      </a:r>
                      <a:r>
                        <a:rPr lang="en-US" sz="3099" dirty="0" err="1">
                          <a:solidFill>
                            <a:srgbClr val="5B3F34"/>
                          </a:solidFill>
                          <a:latin typeface="Roboto Condensed"/>
                        </a:rPr>
                        <a:t>biến</a:t>
                      </a:r>
                      <a:r>
                        <a:rPr lang="en-US" sz="3099" dirty="0">
                          <a:solidFill>
                            <a:srgbClr val="5B3F34"/>
                          </a:solidFill>
                          <a:latin typeface="Roboto Condensed"/>
                        </a:rPr>
                        <a:t> </a:t>
                      </a:r>
                      <a:r>
                        <a:rPr lang="en-US" sz="3099" dirty="0" err="1">
                          <a:solidFill>
                            <a:srgbClr val="5B3F34"/>
                          </a:solidFill>
                          <a:latin typeface="Roboto Condensed"/>
                        </a:rPr>
                        <a:t>mất</a:t>
                      </a:r>
                      <a:r>
                        <a:rPr lang="en-US" sz="3099" dirty="0">
                          <a:solidFill>
                            <a:srgbClr val="5B3F34"/>
                          </a:solidFill>
                          <a:latin typeface="Roboto Condensed"/>
                        </a:rPr>
                        <a:t>, </a:t>
                      </a:r>
                      <a:r>
                        <a:rPr lang="en-US" sz="3099" dirty="0" err="1">
                          <a:solidFill>
                            <a:srgbClr val="5B3F34"/>
                          </a:solidFill>
                          <a:latin typeface="Roboto Condensed"/>
                        </a:rPr>
                        <a:t>nhiều</a:t>
                      </a:r>
                      <a:r>
                        <a:rPr lang="en-US" sz="3099" dirty="0">
                          <a:solidFill>
                            <a:srgbClr val="5B3F34"/>
                          </a:solidFill>
                          <a:latin typeface="Roboto Condensed"/>
                        </a:rPr>
                        <a:t> </a:t>
                      </a:r>
                      <a:r>
                        <a:rPr lang="en-US" sz="3099" dirty="0" err="1">
                          <a:solidFill>
                            <a:srgbClr val="5B3F34"/>
                          </a:solidFill>
                          <a:latin typeface="Roboto Condensed"/>
                        </a:rPr>
                        <a:t>người</a:t>
                      </a:r>
                      <a:r>
                        <a:rPr lang="en-US" sz="3099" dirty="0">
                          <a:solidFill>
                            <a:srgbClr val="5B3F34"/>
                          </a:solidFill>
                          <a:latin typeface="Roboto Condensed"/>
                        </a:rPr>
                        <a:t> </a:t>
                      </a:r>
                      <a:r>
                        <a:rPr lang="en-US" sz="3099" dirty="0" err="1">
                          <a:solidFill>
                            <a:srgbClr val="5B3F34"/>
                          </a:solidFill>
                          <a:latin typeface="Roboto Condensed"/>
                        </a:rPr>
                        <a:t>đến</a:t>
                      </a:r>
                      <a:r>
                        <a:rPr lang="en-US" sz="3099" dirty="0">
                          <a:solidFill>
                            <a:srgbClr val="5B3F34"/>
                          </a:solidFill>
                          <a:latin typeface="Roboto Condensed"/>
                        </a:rPr>
                        <a:t> </a:t>
                      </a:r>
                      <a:r>
                        <a:rPr lang="en-US" sz="3099" dirty="0" err="1">
                          <a:solidFill>
                            <a:srgbClr val="5B3F34"/>
                          </a:solidFill>
                          <a:latin typeface="Roboto Condensed"/>
                        </a:rPr>
                        <a:t>hỏi</a:t>
                      </a:r>
                      <a:r>
                        <a:rPr lang="en-US" sz="3099" dirty="0">
                          <a:solidFill>
                            <a:srgbClr val="5B3F34"/>
                          </a:solidFill>
                          <a:latin typeface="Roboto Condensed"/>
                        </a:rPr>
                        <a:t> </a:t>
                      </a:r>
                      <a:r>
                        <a:rPr lang="en-US" sz="3099" dirty="0" err="1">
                          <a:solidFill>
                            <a:srgbClr val="5B3F34"/>
                          </a:solidFill>
                          <a:latin typeface="Roboto Condensed"/>
                        </a:rPr>
                        <a:t>thăm</a:t>
                      </a:r>
                      <a:r>
                        <a:rPr lang="en-US" sz="3099" dirty="0">
                          <a:solidFill>
                            <a:srgbClr val="5B3F34"/>
                          </a:solidFill>
                          <a:latin typeface="Roboto Condensed"/>
                        </a:rPr>
                        <a:t>, </a:t>
                      </a:r>
                      <a:r>
                        <a:rPr lang="en-US" sz="3099" dirty="0" err="1">
                          <a:solidFill>
                            <a:srgbClr val="5B3F34"/>
                          </a:solidFill>
                          <a:latin typeface="Roboto Condensed"/>
                        </a:rPr>
                        <a:t>ông</a:t>
                      </a:r>
                      <a:r>
                        <a:rPr lang="en-US" sz="3099" dirty="0">
                          <a:solidFill>
                            <a:srgbClr val="5B3F34"/>
                          </a:solidFill>
                          <a:latin typeface="Roboto Condensed"/>
                        </a:rPr>
                        <a:t> </a:t>
                      </a:r>
                      <a:r>
                        <a:rPr lang="en-US" sz="3099" dirty="0" err="1">
                          <a:solidFill>
                            <a:srgbClr val="5B3F34"/>
                          </a:solidFill>
                          <a:latin typeface="Roboto Condensed"/>
                        </a:rPr>
                        <a:t>nói</a:t>
                      </a:r>
                      <a:r>
                        <a:rPr lang="en-US" sz="3099" dirty="0">
                          <a:solidFill>
                            <a:srgbClr val="5B3F34"/>
                          </a:solidFill>
                          <a:latin typeface="Roboto Condensed"/>
                        </a:rPr>
                        <a:t> </a:t>
                      </a:r>
                      <a:r>
                        <a:rPr lang="en-US" sz="3099" dirty="0" err="1">
                          <a:solidFill>
                            <a:srgbClr val="5B3F34"/>
                          </a:solidFill>
                          <a:latin typeface="Roboto Condensed"/>
                        </a:rPr>
                        <a:t>với</a:t>
                      </a:r>
                      <a:r>
                        <a:rPr lang="en-US" sz="3099" dirty="0">
                          <a:solidFill>
                            <a:srgbClr val="5B3F34"/>
                          </a:solidFill>
                          <a:latin typeface="Roboto Condensed"/>
                        </a:rPr>
                        <a:t> </a:t>
                      </a:r>
                      <a:r>
                        <a:rPr lang="en-US" sz="3099" dirty="0" err="1">
                          <a:solidFill>
                            <a:srgbClr val="5B3F34"/>
                          </a:solidFill>
                          <a:latin typeface="Roboto Condensed"/>
                        </a:rPr>
                        <a:t>họ</a:t>
                      </a:r>
                      <a:r>
                        <a:rPr lang="en-US" sz="3099" dirty="0">
                          <a:solidFill>
                            <a:srgbClr val="5B3F34"/>
                          </a:solidFill>
                          <a:latin typeface="Roboto Condensed"/>
                        </a:rPr>
                        <a:t> </a:t>
                      </a:r>
                      <a:r>
                        <a:rPr lang="en-US" sz="3099" dirty="0" err="1">
                          <a:solidFill>
                            <a:srgbClr val="5B3F34"/>
                          </a:solidFill>
                          <a:latin typeface="Roboto Condensed"/>
                        </a:rPr>
                        <a:t>biết</a:t>
                      </a:r>
                      <a:r>
                        <a:rPr lang="en-US" sz="3099" dirty="0">
                          <a:solidFill>
                            <a:srgbClr val="5B3F34"/>
                          </a:solidFill>
                          <a:latin typeface="Roboto Condensed"/>
                        </a:rPr>
                        <a:t> </a:t>
                      </a:r>
                      <a:r>
                        <a:rPr lang="en-US" sz="3099" dirty="0" err="1">
                          <a:solidFill>
                            <a:srgbClr val="5B3F34"/>
                          </a:solidFill>
                          <a:latin typeface="Roboto Condensed"/>
                        </a:rPr>
                        <a:t>đâu</a:t>
                      </a:r>
                      <a:r>
                        <a:rPr lang="en-US" sz="3099" dirty="0">
                          <a:solidFill>
                            <a:srgbClr val="5B3F34"/>
                          </a:solidFill>
                          <a:latin typeface="Roboto Condensed"/>
                        </a:rPr>
                        <a:t> </a:t>
                      </a:r>
                      <a:r>
                        <a:rPr lang="en-US" sz="3099" dirty="0" err="1">
                          <a:solidFill>
                            <a:srgbClr val="5B3F34"/>
                          </a:solidFill>
                          <a:latin typeface="Roboto Condensed"/>
                        </a:rPr>
                        <a:t>đó</a:t>
                      </a:r>
                      <a:r>
                        <a:rPr lang="en-US" sz="3099" dirty="0">
                          <a:solidFill>
                            <a:srgbClr val="5B3F34"/>
                          </a:solidFill>
                          <a:latin typeface="Roboto Condensed"/>
                        </a:rPr>
                        <a:t> </a:t>
                      </a:r>
                      <a:r>
                        <a:rPr lang="en-US" sz="3099" dirty="0" err="1">
                          <a:solidFill>
                            <a:srgbClr val="5B3F34"/>
                          </a:solidFill>
                          <a:latin typeface="Roboto Condensed"/>
                        </a:rPr>
                        <a:t>lại</a:t>
                      </a:r>
                      <a:r>
                        <a:rPr lang="en-US" sz="3099" dirty="0">
                          <a:solidFill>
                            <a:srgbClr val="5B3F34"/>
                          </a:solidFill>
                          <a:latin typeface="Roboto Condensed"/>
                        </a:rPr>
                        <a:t> </a:t>
                      </a:r>
                      <a:r>
                        <a:rPr lang="en-US" sz="3099" dirty="0" err="1">
                          <a:solidFill>
                            <a:srgbClr val="5B3F34"/>
                          </a:solidFill>
                          <a:latin typeface="Roboto Condensed"/>
                        </a:rPr>
                        <a:t>là</a:t>
                      </a:r>
                      <a:r>
                        <a:rPr lang="en-US" sz="3099" dirty="0">
                          <a:solidFill>
                            <a:srgbClr val="5B3F34"/>
                          </a:solidFill>
                          <a:latin typeface="Roboto Condensed"/>
                        </a:rPr>
                        <a:t> </a:t>
                      </a:r>
                      <a:r>
                        <a:rPr lang="en-US" sz="3099" dirty="0" err="1">
                          <a:solidFill>
                            <a:srgbClr val="5B3F34"/>
                          </a:solidFill>
                          <a:latin typeface="Roboto Condensed"/>
                        </a:rPr>
                        <a:t>điều</a:t>
                      </a:r>
                      <a:r>
                        <a:rPr lang="en-US" sz="3099" dirty="0">
                          <a:solidFill>
                            <a:srgbClr val="5B3F34"/>
                          </a:solidFill>
                          <a:latin typeface="Roboto Condensed"/>
                        </a:rPr>
                        <a:t> </a:t>
                      </a:r>
                      <a:r>
                        <a:rPr lang="en-US" sz="3099" dirty="0" err="1">
                          <a:solidFill>
                            <a:srgbClr val="5B3F34"/>
                          </a:solidFill>
                          <a:latin typeface="Roboto Condensed"/>
                        </a:rPr>
                        <a:t>phúc</a:t>
                      </a:r>
                      <a:r>
                        <a:rPr lang="en-US" sz="3099" dirty="0">
                          <a:solidFill>
                            <a:srgbClr val="5B3F34"/>
                          </a:solidFill>
                          <a:latin typeface="Roboto Condensed"/>
                        </a:rPr>
                        <a:t>. </a:t>
                      </a:r>
                      <a:r>
                        <a:rPr lang="en-US" sz="3099" dirty="0" err="1">
                          <a:solidFill>
                            <a:srgbClr val="5B3F34"/>
                          </a:solidFill>
                          <a:latin typeface="Roboto Condensed"/>
                        </a:rPr>
                        <a:t>Quả</a:t>
                      </a:r>
                      <a:r>
                        <a:rPr lang="en-US" sz="3099" dirty="0">
                          <a:solidFill>
                            <a:srgbClr val="5B3F34"/>
                          </a:solidFill>
                          <a:latin typeface="Roboto Condensed"/>
                        </a:rPr>
                        <a:t> </a:t>
                      </a:r>
                      <a:r>
                        <a:rPr lang="en-US" sz="3099" dirty="0" err="1">
                          <a:solidFill>
                            <a:srgbClr val="5B3F34"/>
                          </a:solidFill>
                          <a:latin typeface="Roboto Condensed"/>
                        </a:rPr>
                        <a:t>nhiên</a:t>
                      </a:r>
                      <a:r>
                        <a:rPr lang="en-US" sz="3099" dirty="0">
                          <a:solidFill>
                            <a:srgbClr val="5B3F34"/>
                          </a:solidFill>
                          <a:latin typeface="Roboto Condensed"/>
                        </a:rPr>
                        <a:t>, </a:t>
                      </a:r>
                      <a:r>
                        <a:rPr lang="en-US" sz="3099" dirty="0" err="1">
                          <a:solidFill>
                            <a:srgbClr val="5B3F34"/>
                          </a:solidFill>
                          <a:latin typeface="Roboto Condensed"/>
                        </a:rPr>
                        <a:t>ít</a:t>
                      </a:r>
                      <a:r>
                        <a:rPr lang="en-US" sz="3099" dirty="0">
                          <a:solidFill>
                            <a:srgbClr val="5B3F34"/>
                          </a:solidFill>
                          <a:latin typeface="Roboto Condensed"/>
                        </a:rPr>
                        <a:t> </a:t>
                      </a:r>
                      <a:r>
                        <a:rPr lang="en-US" sz="3099" dirty="0" err="1">
                          <a:solidFill>
                            <a:srgbClr val="5B3F34"/>
                          </a:solidFill>
                          <a:latin typeface="Roboto Condensed"/>
                        </a:rPr>
                        <a:t>hôm</a:t>
                      </a:r>
                      <a:r>
                        <a:rPr lang="en-US" sz="3099" dirty="0">
                          <a:solidFill>
                            <a:srgbClr val="5B3F34"/>
                          </a:solidFill>
                          <a:latin typeface="Roboto Condensed"/>
                        </a:rPr>
                        <a:t> </a:t>
                      </a:r>
                      <a:r>
                        <a:rPr lang="en-US" sz="3099" dirty="0" err="1">
                          <a:solidFill>
                            <a:srgbClr val="5B3F34"/>
                          </a:solidFill>
                          <a:latin typeface="Roboto Condensed"/>
                        </a:rPr>
                        <a:t>sau</a:t>
                      </a:r>
                      <a:r>
                        <a:rPr lang="en-US" sz="3099" dirty="0">
                          <a:solidFill>
                            <a:srgbClr val="5B3F34"/>
                          </a:solidFill>
                          <a:latin typeface="Roboto Condensed"/>
                        </a:rPr>
                        <a:t> </a:t>
                      </a:r>
                      <a:r>
                        <a:rPr lang="en-US" sz="3099" dirty="0" err="1">
                          <a:solidFill>
                            <a:srgbClr val="5B3F34"/>
                          </a:solidFill>
                          <a:latin typeface="Roboto Condensed"/>
                        </a:rPr>
                        <a:t>ngựa</a:t>
                      </a:r>
                      <a:r>
                        <a:rPr lang="en-US" sz="3099" dirty="0">
                          <a:solidFill>
                            <a:srgbClr val="5B3F34"/>
                          </a:solidFill>
                          <a:latin typeface="Roboto Condensed"/>
                        </a:rPr>
                        <a:t> </a:t>
                      </a:r>
                      <a:r>
                        <a:rPr lang="en-US" sz="3099" dirty="0" err="1">
                          <a:solidFill>
                            <a:srgbClr val="5B3F34"/>
                          </a:solidFill>
                          <a:latin typeface="Roboto Condensed"/>
                        </a:rPr>
                        <a:t>quý</a:t>
                      </a:r>
                      <a:r>
                        <a:rPr lang="en-US" sz="3099" dirty="0">
                          <a:solidFill>
                            <a:srgbClr val="5B3F34"/>
                          </a:solidFill>
                          <a:latin typeface="Roboto Condensed"/>
                        </a:rPr>
                        <a:t> quay </a:t>
                      </a:r>
                      <a:r>
                        <a:rPr lang="en-US" sz="3099" dirty="0" err="1">
                          <a:solidFill>
                            <a:srgbClr val="5B3F34"/>
                          </a:solidFill>
                          <a:latin typeface="Roboto Condensed"/>
                        </a:rPr>
                        <a:t>về</a:t>
                      </a:r>
                      <a:r>
                        <a:rPr lang="en-US" sz="3099" dirty="0">
                          <a:solidFill>
                            <a:srgbClr val="5B3F34"/>
                          </a:solidFill>
                          <a:latin typeface="Roboto Condensed"/>
                        </a:rPr>
                        <a:t> </a:t>
                      </a:r>
                      <a:r>
                        <a:rPr lang="en-US" sz="3099" dirty="0" err="1">
                          <a:solidFill>
                            <a:srgbClr val="5B3F34"/>
                          </a:solidFill>
                          <a:latin typeface="Roboto Condensed"/>
                        </a:rPr>
                        <a:t>và</a:t>
                      </a:r>
                      <a:r>
                        <a:rPr lang="en-US" sz="3099" dirty="0">
                          <a:solidFill>
                            <a:srgbClr val="5B3F34"/>
                          </a:solidFill>
                          <a:latin typeface="Roboto Condensed"/>
                        </a:rPr>
                        <a:t> </a:t>
                      </a:r>
                      <a:r>
                        <a:rPr lang="en-US" sz="3099" dirty="0" err="1">
                          <a:solidFill>
                            <a:srgbClr val="5B3F34"/>
                          </a:solidFill>
                          <a:latin typeface="Roboto Condensed"/>
                        </a:rPr>
                        <a:t>kéo</a:t>
                      </a:r>
                      <a:r>
                        <a:rPr lang="en-US" sz="3099" dirty="0">
                          <a:solidFill>
                            <a:srgbClr val="5B3F34"/>
                          </a:solidFill>
                          <a:latin typeface="Roboto Condensed"/>
                        </a:rPr>
                        <a:t> </a:t>
                      </a:r>
                      <a:r>
                        <a:rPr lang="en-US" sz="3099" dirty="0" err="1">
                          <a:solidFill>
                            <a:srgbClr val="5B3F34"/>
                          </a:solidFill>
                          <a:latin typeface="Roboto Condensed"/>
                        </a:rPr>
                        <a:t>theo</a:t>
                      </a:r>
                      <a:r>
                        <a:rPr lang="en-US" sz="3099" dirty="0">
                          <a:solidFill>
                            <a:srgbClr val="5B3F34"/>
                          </a:solidFill>
                          <a:latin typeface="Roboto Condensed"/>
                        </a:rPr>
                        <a:t> </a:t>
                      </a:r>
                      <a:r>
                        <a:rPr lang="en-US" sz="3099" dirty="0" err="1">
                          <a:solidFill>
                            <a:srgbClr val="5B3F34"/>
                          </a:solidFill>
                          <a:latin typeface="Roboto Condensed"/>
                        </a:rPr>
                        <a:t>mấy</a:t>
                      </a:r>
                      <a:r>
                        <a:rPr lang="en-US" sz="3099" dirty="0">
                          <a:solidFill>
                            <a:srgbClr val="5B3F34"/>
                          </a:solidFill>
                          <a:latin typeface="Roboto Condensed"/>
                        </a:rPr>
                        <a:t> con </a:t>
                      </a:r>
                      <a:r>
                        <a:rPr lang="en-US" sz="3099" dirty="0" err="1">
                          <a:solidFill>
                            <a:srgbClr val="5B3F34"/>
                          </a:solidFill>
                          <a:latin typeface="Roboto Condensed"/>
                        </a:rPr>
                        <a:t>ngựa</a:t>
                      </a:r>
                      <a:r>
                        <a:rPr lang="en-US" sz="3099" dirty="0">
                          <a:solidFill>
                            <a:srgbClr val="5B3F34"/>
                          </a:solidFill>
                          <a:latin typeface="Roboto Condensed"/>
                        </a:rPr>
                        <a:t> </a:t>
                      </a:r>
                      <a:r>
                        <a:rPr lang="en-US" sz="3099" dirty="0" err="1">
                          <a:solidFill>
                            <a:srgbClr val="5B3F34"/>
                          </a:solidFill>
                          <a:latin typeface="Roboto Condensed"/>
                        </a:rPr>
                        <a:t>khác</a:t>
                      </a:r>
                      <a:r>
                        <a:rPr lang="en-US" sz="3099" dirty="0">
                          <a:solidFill>
                            <a:srgbClr val="5B3F34"/>
                          </a:solidFill>
                          <a:latin typeface="Roboto Condensed"/>
                        </a:rPr>
                        <a:t> </a:t>
                      </a:r>
                      <a:r>
                        <a:rPr lang="en-US" sz="3099" dirty="0" err="1">
                          <a:solidFill>
                            <a:srgbClr val="5B3F34"/>
                          </a:solidFill>
                          <a:latin typeface="Roboto Condensed"/>
                        </a:rPr>
                        <a:t>về</a:t>
                      </a:r>
                      <a:r>
                        <a:rPr lang="en-US" sz="3099" dirty="0">
                          <a:solidFill>
                            <a:srgbClr val="5B3F34"/>
                          </a:solidFill>
                          <a:latin typeface="Roboto Condensed"/>
                        </a:rPr>
                        <a:t> </a:t>
                      </a:r>
                      <a:r>
                        <a:rPr lang="en-US" sz="3099" dirty="0" err="1">
                          <a:solidFill>
                            <a:srgbClr val="5B3F34"/>
                          </a:solidFill>
                          <a:latin typeface="Roboto Condensed"/>
                        </a:rPr>
                        <a:t>cùng</a:t>
                      </a:r>
                      <a:r>
                        <a:rPr lang="en-US" sz="3099" dirty="0">
                          <a:solidFill>
                            <a:srgbClr val="5B3F34"/>
                          </a:solidFill>
                          <a:latin typeface="Roboto Condensed"/>
                        </a:rPr>
                        <a:t>. </a:t>
                      </a:r>
                      <a:r>
                        <a:rPr lang="en-US" sz="3099" dirty="0" err="1">
                          <a:solidFill>
                            <a:srgbClr val="5B3F34"/>
                          </a:solidFill>
                          <a:latin typeface="Roboto Condensed"/>
                        </a:rPr>
                        <a:t>Ông</a:t>
                      </a:r>
                      <a:r>
                        <a:rPr lang="en-US" sz="3099" dirty="0">
                          <a:solidFill>
                            <a:srgbClr val="5B3F34"/>
                          </a:solidFill>
                          <a:latin typeface="Roboto Condensed"/>
                        </a:rPr>
                        <a:t> </a:t>
                      </a:r>
                      <a:r>
                        <a:rPr lang="en-US" sz="3099" dirty="0" err="1">
                          <a:solidFill>
                            <a:srgbClr val="5B3F34"/>
                          </a:solidFill>
                          <a:latin typeface="Roboto Condensed"/>
                        </a:rPr>
                        <a:t>lại</a:t>
                      </a:r>
                      <a:r>
                        <a:rPr lang="en-US" sz="3099" dirty="0">
                          <a:solidFill>
                            <a:srgbClr val="5B3F34"/>
                          </a:solidFill>
                          <a:latin typeface="Roboto Condensed"/>
                        </a:rPr>
                        <a:t> </a:t>
                      </a:r>
                      <a:r>
                        <a:rPr lang="en-US" sz="3099" dirty="0" err="1">
                          <a:solidFill>
                            <a:srgbClr val="5B3F34"/>
                          </a:solidFill>
                          <a:latin typeface="Roboto Condensed"/>
                        </a:rPr>
                        <a:t>nói</a:t>
                      </a:r>
                      <a:r>
                        <a:rPr lang="en-US" sz="3099" dirty="0">
                          <a:solidFill>
                            <a:srgbClr val="5B3F34"/>
                          </a:solidFill>
                          <a:latin typeface="Roboto Condensed"/>
                        </a:rPr>
                        <a:t> </a:t>
                      </a:r>
                      <a:r>
                        <a:rPr lang="en-US" sz="3099" dirty="0" err="1">
                          <a:solidFill>
                            <a:srgbClr val="5B3F34"/>
                          </a:solidFill>
                          <a:latin typeface="Roboto Condensed"/>
                        </a:rPr>
                        <a:t>với</a:t>
                      </a:r>
                      <a:r>
                        <a:rPr lang="en-US" sz="3099" dirty="0">
                          <a:solidFill>
                            <a:srgbClr val="5B3F34"/>
                          </a:solidFill>
                          <a:latin typeface="Roboto Condensed"/>
                        </a:rPr>
                        <a:t> </a:t>
                      </a:r>
                      <a:r>
                        <a:rPr lang="en-US" sz="3099" dirty="0" err="1">
                          <a:solidFill>
                            <a:srgbClr val="5B3F34"/>
                          </a:solidFill>
                          <a:latin typeface="Roboto Condensed"/>
                        </a:rPr>
                        <a:t>mọi</a:t>
                      </a:r>
                      <a:r>
                        <a:rPr lang="en-US" sz="3099" dirty="0">
                          <a:solidFill>
                            <a:srgbClr val="5B3F34"/>
                          </a:solidFill>
                          <a:latin typeface="Roboto Condensed"/>
                        </a:rPr>
                        <a:t> </a:t>
                      </a:r>
                      <a:r>
                        <a:rPr lang="en-US" sz="3099" dirty="0" err="1">
                          <a:solidFill>
                            <a:srgbClr val="5B3F34"/>
                          </a:solidFill>
                          <a:latin typeface="Roboto Condensed"/>
                        </a:rPr>
                        <a:t>người</a:t>
                      </a:r>
                      <a:r>
                        <a:rPr lang="en-US" sz="3099" dirty="0">
                          <a:solidFill>
                            <a:srgbClr val="5B3F34"/>
                          </a:solidFill>
                          <a:latin typeface="Roboto Condensed"/>
                        </a:rPr>
                        <a:t> </a:t>
                      </a:r>
                      <a:r>
                        <a:rPr lang="en-US" sz="3099" dirty="0" err="1">
                          <a:solidFill>
                            <a:srgbClr val="5B3F34"/>
                          </a:solidFill>
                          <a:latin typeface="Roboto Condensed"/>
                        </a:rPr>
                        <a:t>biết</a:t>
                      </a:r>
                      <a:r>
                        <a:rPr lang="en-US" sz="3099" dirty="0">
                          <a:solidFill>
                            <a:srgbClr val="5B3F34"/>
                          </a:solidFill>
                          <a:latin typeface="Roboto Condensed"/>
                        </a:rPr>
                        <a:t> </a:t>
                      </a:r>
                      <a:r>
                        <a:rPr lang="en-US" sz="3099" dirty="0" err="1">
                          <a:solidFill>
                            <a:srgbClr val="5B3F34"/>
                          </a:solidFill>
                          <a:latin typeface="Roboto Condensed"/>
                        </a:rPr>
                        <a:t>đâu</a:t>
                      </a:r>
                      <a:r>
                        <a:rPr lang="en-US" sz="3099" dirty="0">
                          <a:solidFill>
                            <a:srgbClr val="5B3F34"/>
                          </a:solidFill>
                          <a:latin typeface="Roboto Condensed"/>
                        </a:rPr>
                        <a:t> </a:t>
                      </a:r>
                      <a:r>
                        <a:rPr lang="en-US" sz="3099" dirty="0" err="1">
                          <a:solidFill>
                            <a:srgbClr val="5B3F34"/>
                          </a:solidFill>
                          <a:latin typeface="Roboto Condensed"/>
                        </a:rPr>
                        <a:t>đó</a:t>
                      </a:r>
                      <a:r>
                        <a:rPr lang="en-US" sz="3099" dirty="0">
                          <a:solidFill>
                            <a:srgbClr val="5B3F34"/>
                          </a:solidFill>
                          <a:latin typeface="Roboto Condensed"/>
                        </a:rPr>
                        <a:t> </a:t>
                      </a:r>
                      <a:r>
                        <a:rPr lang="en-US" sz="3099" dirty="0" err="1">
                          <a:solidFill>
                            <a:srgbClr val="5B3F34"/>
                          </a:solidFill>
                          <a:latin typeface="Roboto Condensed"/>
                        </a:rPr>
                        <a:t>là</a:t>
                      </a:r>
                      <a:r>
                        <a:rPr lang="en-US" sz="3099" dirty="0">
                          <a:solidFill>
                            <a:srgbClr val="5B3F34"/>
                          </a:solidFill>
                          <a:latin typeface="Roboto Condensed"/>
                        </a:rPr>
                        <a:t> </a:t>
                      </a:r>
                      <a:r>
                        <a:rPr lang="en-US" sz="3099" dirty="0" err="1">
                          <a:solidFill>
                            <a:srgbClr val="5B3F34"/>
                          </a:solidFill>
                          <a:latin typeface="Roboto Condensed"/>
                        </a:rPr>
                        <a:t>điều</a:t>
                      </a:r>
                      <a:r>
                        <a:rPr lang="en-US" sz="3099" dirty="0">
                          <a:solidFill>
                            <a:srgbClr val="5B3F34"/>
                          </a:solidFill>
                          <a:latin typeface="Roboto Condensed"/>
                        </a:rPr>
                        <a:t> </a:t>
                      </a:r>
                      <a:r>
                        <a:rPr lang="en-US" sz="3099" dirty="0" err="1">
                          <a:solidFill>
                            <a:srgbClr val="5B3F34"/>
                          </a:solidFill>
                          <a:latin typeface="Roboto Condensed"/>
                        </a:rPr>
                        <a:t>hoạ</a:t>
                      </a:r>
                      <a:r>
                        <a:rPr lang="en-US" sz="3099" dirty="0">
                          <a:solidFill>
                            <a:srgbClr val="5B3F34"/>
                          </a:solidFill>
                          <a:latin typeface="Roboto Condensed"/>
                        </a:rPr>
                        <a:t>, </a:t>
                      </a:r>
                      <a:r>
                        <a:rPr lang="en-US" sz="3099" dirty="0" err="1">
                          <a:solidFill>
                            <a:srgbClr val="5B3F34"/>
                          </a:solidFill>
                          <a:latin typeface="Roboto Condensed"/>
                        </a:rPr>
                        <a:t>và</a:t>
                      </a:r>
                      <a:r>
                        <a:rPr lang="en-US" sz="3099" dirty="0">
                          <a:solidFill>
                            <a:srgbClr val="5B3F34"/>
                          </a:solidFill>
                          <a:latin typeface="Roboto Condensed"/>
                        </a:rPr>
                        <a:t> </a:t>
                      </a:r>
                      <a:r>
                        <a:rPr lang="en-US" sz="3099" dirty="0" err="1">
                          <a:solidFill>
                            <a:srgbClr val="5B3F34"/>
                          </a:solidFill>
                          <a:latin typeface="Roboto Condensed"/>
                        </a:rPr>
                        <a:t>đúng</a:t>
                      </a:r>
                      <a:r>
                        <a:rPr lang="en-US" sz="3099" dirty="0">
                          <a:solidFill>
                            <a:srgbClr val="5B3F34"/>
                          </a:solidFill>
                          <a:latin typeface="Roboto Condensed"/>
                        </a:rPr>
                        <a:t> </a:t>
                      </a:r>
                      <a:r>
                        <a:rPr lang="en-US" sz="3099" dirty="0" err="1">
                          <a:solidFill>
                            <a:srgbClr val="5B3F34"/>
                          </a:solidFill>
                          <a:latin typeface="Roboto Condensed"/>
                        </a:rPr>
                        <a:t>vậy</a:t>
                      </a:r>
                      <a:r>
                        <a:rPr lang="en-US" sz="3099" dirty="0">
                          <a:solidFill>
                            <a:srgbClr val="5B3F34"/>
                          </a:solidFill>
                          <a:latin typeface="Roboto Condensed"/>
                        </a:rPr>
                        <a:t>, con </a:t>
                      </a:r>
                      <a:r>
                        <a:rPr lang="en-US" sz="3099" dirty="0" err="1">
                          <a:solidFill>
                            <a:srgbClr val="5B3F34"/>
                          </a:solidFill>
                          <a:latin typeface="Roboto Condensed"/>
                        </a:rPr>
                        <a:t>trai</a:t>
                      </a:r>
                      <a:r>
                        <a:rPr lang="en-US" sz="3099" dirty="0">
                          <a:solidFill>
                            <a:srgbClr val="5B3F34"/>
                          </a:solidFill>
                          <a:latin typeface="Roboto Condensed"/>
                        </a:rPr>
                        <a:t> </a:t>
                      </a:r>
                      <a:r>
                        <a:rPr lang="en-US" sz="3099" dirty="0" err="1">
                          <a:solidFill>
                            <a:srgbClr val="5B3F34"/>
                          </a:solidFill>
                          <a:latin typeface="Roboto Condensed"/>
                        </a:rPr>
                        <a:t>ông</a:t>
                      </a:r>
                      <a:r>
                        <a:rPr lang="en-US" sz="3099" dirty="0">
                          <a:solidFill>
                            <a:srgbClr val="5B3F34"/>
                          </a:solidFill>
                          <a:latin typeface="Roboto Condensed"/>
                        </a:rPr>
                        <a:t> </a:t>
                      </a:r>
                      <a:r>
                        <a:rPr lang="en-US" sz="3099" dirty="0" err="1">
                          <a:solidFill>
                            <a:srgbClr val="5B3F34"/>
                          </a:solidFill>
                          <a:latin typeface="Roboto Condensed"/>
                        </a:rPr>
                        <a:t>mải</a:t>
                      </a:r>
                      <a:r>
                        <a:rPr lang="en-US" sz="3099" dirty="0">
                          <a:solidFill>
                            <a:srgbClr val="5B3F34"/>
                          </a:solidFill>
                          <a:latin typeface="Roboto Condensed"/>
                        </a:rPr>
                        <a:t> </a:t>
                      </a:r>
                      <a:r>
                        <a:rPr lang="en-US" sz="3099" dirty="0" err="1">
                          <a:solidFill>
                            <a:srgbClr val="5B3F34"/>
                          </a:solidFill>
                          <a:latin typeface="Roboto Condensed"/>
                        </a:rPr>
                        <a:t>mê</a:t>
                      </a:r>
                      <a:r>
                        <a:rPr lang="en-US" sz="3099" dirty="0">
                          <a:solidFill>
                            <a:srgbClr val="5B3F34"/>
                          </a:solidFill>
                          <a:latin typeface="Roboto Condensed"/>
                        </a:rPr>
                        <a:t> phi </a:t>
                      </a:r>
                      <a:r>
                        <a:rPr lang="en-US" sz="3099" dirty="0" err="1">
                          <a:solidFill>
                            <a:srgbClr val="5B3F34"/>
                          </a:solidFill>
                          <a:latin typeface="Roboto Condensed"/>
                        </a:rPr>
                        <a:t>ngựa</a:t>
                      </a:r>
                      <a:r>
                        <a:rPr lang="en-US" sz="3099" dirty="0">
                          <a:solidFill>
                            <a:srgbClr val="5B3F34"/>
                          </a:solidFill>
                          <a:latin typeface="Roboto Condensed"/>
                        </a:rPr>
                        <a:t>, </a:t>
                      </a:r>
                      <a:r>
                        <a:rPr lang="en-US" sz="3099" dirty="0" err="1">
                          <a:solidFill>
                            <a:srgbClr val="5B3F34"/>
                          </a:solidFill>
                          <a:latin typeface="Roboto Condensed"/>
                        </a:rPr>
                        <a:t>chẳng</a:t>
                      </a:r>
                      <a:r>
                        <a:rPr lang="en-US" sz="3099" dirty="0">
                          <a:solidFill>
                            <a:srgbClr val="5B3F34"/>
                          </a:solidFill>
                          <a:latin typeface="Roboto Condensed"/>
                        </a:rPr>
                        <a:t> may </a:t>
                      </a:r>
                      <a:r>
                        <a:rPr lang="en-US" sz="3099" dirty="0" err="1">
                          <a:solidFill>
                            <a:srgbClr val="5B3F34"/>
                          </a:solidFill>
                          <a:latin typeface="Roboto Condensed"/>
                        </a:rPr>
                        <a:t>ngã</a:t>
                      </a:r>
                      <a:r>
                        <a:rPr lang="en-US" sz="3099" dirty="0">
                          <a:solidFill>
                            <a:srgbClr val="5B3F34"/>
                          </a:solidFill>
                          <a:latin typeface="Roboto Condensed"/>
                        </a:rPr>
                        <a:t> </a:t>
                      </a:r>
                      <a:r>
                        <a:rPr lang="en-US" sz="3099" dirty="0" err="1">
                          <a:solidFill>
                            <a:srgbClr val="5B3F34"/>
                          </a:solidFill>
                          <a:latin typeface="Roboto Condensed"/>
                        </a:rPr>
                        <a:t>gãy</a:t>
                      </a:r>
                      <a:r>
                        <a:rPr lang="en-US" sz="3099" dirty="0">
                          <a:solidFill>
                            <a:srgbClr val="5B3F34"/>
                          </a:solidFill>
                          <a:latin typeface="Roboto Condensed"/>
                        </a:rPr>
                        <a:t> </a:t>
                      </a:r>
                      <a:r>
                        <a:rPr lang="en-US" sz="3099" dirty="0" err="1">
                          <a:solidFill>
                            <a:srgbClr val="5B3F34"/>
                          </a:solidFill>
                          <a:latin typeface="Roboto Condensed"/>
                        </a:rPr>
                        <a:t>chân</a:t>
                      </a:r>
                      <a:r>
                        <a:rPr lang="en-US" sz="3099" dirty="0">
                          <a:solidFill>
                            <a:srgbClr val="5B3F34"/>
                          </a:solidFill>
                          <a:latin typeface="Roboto Condensed"/>
                        </a:rPr>
                        <a:t>. </a:t>
                      </a:r>
                      <a:r>
                        <a:rPr lang="en-US" sz="3099" dirty="0" err="1">
                          <a:solidFill>
                            <a:srgbClr val="5B3F34"/>
                          </a:solidFill>
                          <a:latin typeface="Roboto Condensed"/>
                        </a:rPr>
                        <a:t>Thượng</a:t>
                      </a:r>
                      <a:r>
                        <a:rPr lang="en-US" sz="3099" dirty="0">
                          <a:solidFill>
                            <a:srgbClr val="5B3F34"/>
                          </a:solidFill>
                          <a:latin typeface="Roboto Condensed"/>
                        </a:rPr>
                        <a:t> </a:t>
                      </a:r>
                      <a:r>
                        <a:rPr lang="en-US" sz="3099" dirty="0" err="1">
                          <a:solidFill>
                            <a:srgbClr val="5B3F34"/>
                          </a:solidFill>
                          <a:latin typeface="Roboto Condensed"/>
                        </a:rPr>
                        <a:t>Tái</a:t>
                      </a:r>
                      <a:r>
                        <a:rPr lang="en-US" sz="3099" dirty="0">
                          <a:solidFill>
                            <a:srgbClr val="5B3F34"/>
                          </a:solidFill>
                          <a:latin typeface="Roboto Condensed"/>
                        </a:rPr>
                        <a:t> </a:t>
                      </a:r>
                      <a:r>
                        <a:rPr lang="en-US" sz="3099" dirty="0" err="1">
                          <a:solidFill>
                            <a:srgbClr val="5B3F34"/>
                          </a:solidFill>
                          <a:latin typeface="Roboto Condensed"/>
                        </a:rPr>
                        <a:t>ông</a:t>
                      </a:r>
                      <a:r>
                        <a:rPr lang="en-US" sz="3099" dirty="0">
                          <a:solidFill>
                            <a:srgbClr val="5B3F34"/>
                          </a:solidFill>
                          <a:latin typeface="Roboto Condensed"/>
                        </a:rPr>
                        <a:t> </a:t>
                      </a:r>
                      <a:r>
                        <a:rPr lang="en-US" sz="3099" dirty="0" err="1">
                          <a:solidFill>
                            <a:srgbClr val="5B3F34"/>
                          </a:solidFill>
                          <a:latin typeface="Roboto Condensed"/>
                        </a:rPr>
                        <a:t>lại</a:t>
                      </a:r>
                      <a:r>
                        <a:rPr lang="en-US" sz="3099" dirty="0">
                          <a:solidFill>
                            <a:srgbClr val="5B3F34"/>
                          </a:solidFill>
                          <a:latin typeface="Roboto Condensed"/>
                        </a:rPr>
                        <a:t> </a:t>
                      </a:r>
                      <a:r>
                        <a:rPr lang="en-US" sz="3099" dirty="0" err="1">
                          <a:solidFill>
                            <a:srgbClr val="5B3F34"/>
                          </a:solidFill>
                          <a:latin typeface="Roboto Condensed"/>
                        </a:rPr>
                        <a:t>nói</a:t>
                      </a:r>
                      <a:r>
                        <a:rPr lang="en-US" sz="3099" dirty="0">
                          <a:solidFill>
                            <a:srgbClr val="5B3F34"/>
                          </a:solidFill>
                          <a:latin typeface="Roboto Condensed"/>
                        </a:rPr>
                        <a:t> </a:t>
                      </a:r>
                      <a:r>
                        <a:rPr lang="en-US" sz="3099" dirty="0" err="1">
                          <a:solidFill>
                            <a:srgbClr val="5B3F34"/>
                          </a:solidFill>
                          <a:latin typeface="Roboto Condensed"/>
                        </a:rPr>
                        <a:t>với</a:t>
                      </a:r>
                      <a:r>
                        <a:rPr lang="en-US" sz="3099" dirty="0">
                          <a:solidFill>
                            <a:srgbClr val="5B3F34"/>
                          </a:solidFill>
                          <a:latin typeface="Roboto Condensed"/>
                        </a:rPr>
                        <a:t> </a:t>
                      </a:r>
                      <a:r>
                        <a:rPr lang="en-US" sz="3099" dirty="0" err="1">
                          <a:solidFill>
                            <a:srgbClr val="5B3F34"/>
                          </a:solidFill>
                          <a:latin typeface="Roboto Condensed"/>
                        </a:rPr>
                        <a:t>mọi</a:t>
                      </a:r>
                      <a:r>
                        <a:rPr lang="en-US" sz="3099" dirty="0">
                          <a:solidFill>
                            <a:srgbClr val="5B3F34"/>
                          </a:solidFill>
                          <a:latin typeface="Roboto Condensed"/>
                        </a:rPr>
                        <a:t> </a:t>
                      </a:r>
                      <a:r>
                        <a:rPr lang="en-US" sz="3099" dirty="0" err="1">
                          <a:solidFill>
                            <a:srgbClr val="5B3F34"/>
                          </a:solidFill>
                          <a:latin typeface="Roboto Condensed"/>
                        </a:rPr>
                        <a:t>người</a:t>
                      </a:r>
                      <a:r>
                        <a:rPr lang="en-US" sz="3099" dirty="0">
                          <a:solidFill>
                            <a:srgbClr val="5B3F34"/>
                          </a:solidFill>
                          <a:latin typeface="Roboto Condensed"/>
                        </a:rPr>
                        <a:t> </a:t>
                      </a:r>
                      <a:r>
                        <a:rPr lang="en-US" sz="3099" dirty="0" err="1">
                          <a:solidFill>
                            <a:srgbClr val="5B3F34"/>
                          </a:solidFill>
                          <a:latin typeface="Roboto Condensed"/>
                        </a:rPr>
                        <a:t>biết</a:t>
                      </a:r>
                      <a:r>
                        <a:rPr lang="en-US" sz="3099" dirty="0">
                          <a:solidFill>
                            <a:srgbClr val="5B3F34"/>
                          </a:solidFill>
                          <a:latin typeface="Roboto Condensed"/>
                        </a:rPr>
                        <a:t> </a:t>
                      </a:r>
                      <a:r>
                        <a:rPr lang="en-US" sz="3099" dirty="0" err="1">
                          <a:solidFill>
                            <a:srgbClr val="5B3F34"/>
                          </a:solidFill>
                          <a:latin typeface="Roboto Condensed"/>
                        </a:rPr>
                        <a:t>đâu</a:t>
                      </a:r>
                      <a:r>
                        <a:rPr lang="en-US" sz="3099" dirty="0">
                          <a:solidFill>
                            <a:srgbClr val="5B3F34"/>
                          </a:solidFill>
                          <a:latin typeface="Roboto Condensed"/>
                        </a:rPr>
                        <a:t> </a:t>
                      </a:r>
                      <a:r>
                        <a:rPr lang="en-US" sz="3099" dirty="0" err="1">
                          <a:solidFill>
                            <a:srgbClr val="5B3F34"/>
                          </a:solidFill>
                          <a:latin typeface="Roboto Condensed"/>
                        </a:rPr>
                        <a:t>đó</a:t>
                      </a:r>
                      <a:r>
                        <a:rPr lang="en-US" sz="3099" dirty="0">
                          <a:solidFill>
                            <a:srgbClr val="5B3F34"/>
                          </a:solidFill>
                          <a:latin typeface="Roboto Condensed"/>
                        </a:rPr>
                        <a:t> </a:t>
                      </a:r>
                      <a:r>
                        <a:rPr lang="en-US" sz="3099" dirty="0" err="1">
                          <a:solidFill>
                            <a:srgbClr val="5B3F34"/>
                          </a:solidFill>
                          <a:latin typeface="Roboto Condensed"/>
                        </a:rPr>
                        <a:t>lại</a:t>
                      </a:r>
                      <a:r>
                        <a:rPr lang="en-US" sz="3099" dirty="0">
                          <a:solidFill>
                            <a:srgbClr val="5B3F34"/>
                          </a:solidFill>
                          <a:latin typeface="Roboto Condensed"/>
                        </a:rPr>
                        <a:t> </a:t>
                      </a:r>
                      <a:r>
                        <a:rPr lang="en-US" sz="3099" dirty="0" err="1">
                          <a:solidFill>
                            <a:srgbClr val="5B3F34"/>
                          </a:solidFill>
                          <a:latin typeface="Roboto Condensed"/>
                        </a:rPr>
                        <a:t>là</a:t>
                      </a:r>
                      <a:r>
                        <a:rPr lang="en-US" sz="3099" dirty="0">
                          <a:solidFill>
                            <a:srgbClr val="5B3F34"/>
                          </a:solidFill>
                          <a:latin typeface="Roboto Condensed"/>
                        </a:rPr>
                        <a:t> </a:t>
                      </a:r>
                      <a:r>
                        <a:rPr lang="en-US" sz="3099" dirty="0" err="1">
                          <a:solidFill>
                            <a:srgbClr val="5B3F34"/>
                          </a:solidFill>
                          <a:latin typeface="Roboto Condensed"/>
                        </a:rPr>
                        <a:t>điều</a:t>
                      </a:r>
                      <a:r>
                        <a:rPr lang="en-US" sz="3099" dirty="0">
                          <a:solidFill>
                            <a:srgbClr val="5B3F34"/>
                          </a:solidFill>
                          <a:latin typeface="Roboto Condensed"/>
                        </a:rPr>
                        <a:t> </a:t>
                      </a:r>
                      <a:r>
                        <a:rPr lang="en-US" sz="3099" dirty="0" err="1">
                          <a:solidFill>
                            <a:srgbClr val="5B3F34"/>
                          </a:solidFill>
                          <a:latin typeface="Roboto Condensed"/>
                        </a:rPr>
                        <a:t>phúc</a:t>
                      </a:r>
                      <a:r>
                        <a:rPr lang="en-US" sz="3099" dirty="0">
                          <a:solidFill>
                            <a:srgbClr val="5B3F34"/>
                          </a:solidFill>
                          <a:latin typeface="Roboto Condensed"/>
                        </a:rPr>
                        <a:t>. </a:t>
                      </a:r>
                      <a:r>
                        <a:rPr lang="en-US" sz="3099" dirty="0" err="1">
                          <a:solidFill>
                            <a:srgbClr val="5B3F34"/>
                          </a:solidFill>
                          <a:latin typeface="Roboto Condensed"/>
                        </a:rPr>
                        <a:t>Ít</a:t>
                      </a:r>
                      <a:r>
                        <a:rPr lang="en-US" sz="3099" dirty="0">
                          <a:solidFill>
                            <a:srgbClr val="5B3F34"/>
                          </a:solidFill>
                          <a:latin typeface="Roboto Condensed"/>
                        </a:rPr>
                        <a:t> </a:t>
                      </a:r>
                      <a:r>
                        <a:rPr lang="en-US" sz="3099" dirty="0" err="1">
                          <a:solidFill>
                            <a:srgbClr val="5B3F34"/>
                          </a:solidFill>
                          <a:latin typeface="Roboto Condensed"/>
                        </a:rPr>
                        <a:t>lâu</a:t>
                      </a:r>
                      <a:r>
                        <a:rPr lang="en-US" sz="3099" dirty="0">
                          <a:solidFill>
                            <a:srgbClr val="5B3F34"/>
                          </a:solidFill>
                          <a:latin typeface="Roboto Condensed"/>
                        </a:rPr>
                        <a:t> </a:t>
                      </a:r>
                      <a:r>
                        <a:rPr lang="en-US" sz="3099" dirty="0" err="1">
                          <a:solidFill>
                            <a:srgbClr val="5B3F34"/>
                          </a:solidFill>
                          <a:latin typeface="Roboto Condensed"/>
                        </a:rPr>
                        <a:t>sau</a:t>
                      </a:r>
                      <a:r>
                        <a:rPr lang="en-US" sz="3099" dirty="0">
                          <a:solidFill>
                            <a:srgbClr val="5B3F34"/>
                          </a:solidFill>
                          <a:latin typeface="Roboto Condensed"/>
                        </a:rPr>
                        <a:t> </a:t>
                      </a:r>
                      <a:r>
                        <a:rPr lang="en-US" sz="3099" dirty="0" err="1">
                          <a:solidFill>
                            <a:srgbClr val="5B3F34"/>
                          </a:solidFill>
                          <a:latin typeface="Roboto Condensed"/>
                        </a:rPr>
                        <a:t>có</a:t>
                      </a:r>
                      <a:r>
                        <a:rPr lang="en-US" sz="3099" dirty="0">
                          <a:solidFill>
                            <a:srgbClr val="5B3F34"/>
                          </a:solidFill>
                          <a:latin typeface="Roboto Condensed"/>
                        </a:rPr>
                        <a:t> </a:t>
                      </a:r>
                      <a:r>
                        <a:rPr lang="en-US" sz="3099" dirty="0" err="1">
                          <a:solidFill>
                            <a:srgbClr val="5B3F34"/>
                          </a:solidFill>
                          <a:latin typeface="Roboto Condensed"/>
                        </a:rPr>
                        <a:t>giặc</a:t>
                      </a:r>
                      <a:r>
                        <a:rPr lang="en-US" sz="3099" dirty="0">
                          <a:solidFill>
                            <a:srgbClr val="5B3F34"/>
                          </a:solidFill>
                          <a:latin typeface="Roboto Condensed"/>
                        </a:rPr>
                        <a:t>, </a:t>
                      </a:r>
                      <a:r>
                        <a:rPr lang="en-US" sz="3099" dirty="0" err="1">
                          <a:solidFill>
                            <a:srgbClr val="5B3F34"/>
                          </a:solidFill>
                          <a:latin typeface="Roboto Condensed"/>
                        </a:rPr>
                        <a:t>trai</a:t>
                      </a:r>
                      <a:r>
                        <a:rPr lang="en-US" sz="3099" dirty="0">
                          <a:solidFill>
                            <a:srgbClr val="5B3F34"/>
                          </a:solidFill>
                          <a:latin typeface="Roboto Condensed"/>
                        </a:rPr>
                        <a:t> </a:t>
                      </a:r>
                      <a:r>
                        <a:rPr lang="en-US" sz="3099" dirty="0" err="1">
                          <a:solidFill>
                            <a:srgbClr val="5B3F34"/>
                          </a:solidFill>
                          <a:latin typeface="Roboto Condensed"/>
                        </a:rPr>
                        <a:t>trẻ</a:t>
                      </a:r>
                      <a:r>
                        <a:rPr lang="en-US" sz="3099" dirty="0">
                          <a:solidFill>
                            <a:srgbClr val="5B3F34"/>
                          </a:solidFill>
                          <a:latin typeface="Roboto Condensed"/>
                        </a:rPr>
                        <a:t> </a:t>
                      </a:r>
                      <a:r>
                        <a:rPr lang="en-US" sz="3099" dirty="0" err="1">
                          <a:solidFill>
                            <a:srgbClr val="5B3F34"/>
                          </a:solidFill>
                          <a:latin typeface="Roboto Condensed"/>
                        </a:rPr>
                        <a:t>trong</a:t>
                      </a:r>
                      <a:r>
                        <a:rPr lang="en-US" sz="3099" dirty="0">
                          <a:solidFill>
                            <a:srgbClr val="5B3F34"/>
                          </a:solidFill>
                          <a:latin typeface="Roboto Condensed"/>
                        </a:rPr>
                        <a:t> </a:t>
                      </a:r>
                      <a:r>
                        <a:rPr lang="en-US" sz="3099" dirty="0" err="1">
                          <a:solidFill>
                            <a:srgbClr val="5B3F34"/>
                          </a:solidFill>
                          <a:latin typeface="Roboto Condensed"/>
                        </a:rPr>
                        <a:t>làng</a:t>
                      </a:r>
                      <a:r>
                        <a:rPr lang="en-US" sz="3099" dirty="0">
                          <a:solidFill>
                            <a:srgbClr val="5B3F34"/>
                          </a:solidFill>
                          <a:latin typeface="Roboto Condensed"/>
                        </a:rPr>
                        <a:t> </a:t>
                      </a:r>
                      <a:r>
                        <a:rPr lang="en-US" sz="3099" dirty="0" err="1">
                          <a:solidFill>
                            <a:srgbClr val="5B3F34"/>
                          </a:solidFill>
                          <a:latin typeface="Roboto Condensed"/>
                        </a:rPr>
                        <a:t>đều</a:t>
                      </a:r>
                      <a:r>
                        <a:rPr lang="en-US" sz="3099" dirty="0">
                          <a:solidFill>
                            <a:srgbClr val="5B3F34"/>
                          </a:solidFill>
                          <a:latin typeface="Roboto Condensed"/>
                        </a:rPr>
                        <a:t> </a:t>
                      </a:r>
                      <a:r>
                        <a:rPr lang="en-US" sz="3099" dirty="0" err="1">
                          <a:solidFill>
                            <a:srgbClr val="5B3F34"/>
                          </a:solidFill>
                          <a:latin typeface="Roboto Condensed"/>
                        </a:rPr>
                        <a:t>phải</a:t>
                      </a:r>
                      <a:r>
                        <a:rPr lang="en-US" sz="3099" dirty="0">
                          <a:solidFill>
                            <a:srgbClr val="5B3F34"/>
                          </a:solidFill>
                          <a:latin typeface="Roboto Condensed"/>
                        </a:rPr>
                        <a:t> </a:t>
                      </a:r>
                      <a:r>
                        <a:rPr lang="en-US" sz="3099" dirty="0" err="1">
                          <a:solidFill>
                            <a:srgbClr val="5B3F34"/>
                          </a:solidFill>
                          <a:latin typeface="Roboto Condensed"/>
                        </a:rPr>
                        <a:t>ra</a:t>
                      </a:r>
                      <a:r>
                        <a:rPr lang="en-US" sz="3099" dirty="0">
                          <a:solidFill>
                            <a:srgbClr val="5B3F34"/>
                          </a:solidFill>
                          <a:latin typeface="Roboto Condensed"/>
                        </a:rPr>
                        <a:t> </a:t>
                      </a:r>
                      <a:r>
                        <a:rPr lang="en-US" sz="3099" dirty="0" err="1">
                          <a:solidFill>
                            <a:srgbClr val="5B3F34"/>
                          </a:solidFill>
                          <a:latin typeface="Roboto Condensed"/>
                        </a:rPr>
                        <a:t>trận</a:t>
                      </a:r>
                      <a:r>
                        <a:rPr lang="en-US" sz="3099" dirty="0">
                          <a:solidFill>
                            <a:srgbClr val="5B3F34"/>
                          </a:solidFill>
                          <a:latin typeface="Roboto Condensed"/>
                        </a:rPr>
                        <a:t>, </a:t>
                      </a:r>
                      <a:r>
                        <a:rPr lang="en-US" sz="3099" dirty="0" err="1">
                          <a:solidFill>
                            <a:srgbClr val="5B3F34"/>
                          </a:solidFill>
                          <a:latin typeface="Roboto Condensed"/>
                        </a:rPr>
                        <a:t>nhiều</a:t>
                      </a:r>
                      <a:r>
                        <a:rPr lang="en-US" sz="3099" dirty="0">
                          <a:solidFill>
                            <a:srgbClr val="5B3F34"/>
                          </a:solidFill>
                          <a:latin typeface="Roboto Condensed"/>
                        </a:rPr>
                        <a:t> </a:t>
                      </a:r>
                      <a:r>
                        <a:rPr lang="en-US" sz="3099" dirty="0" err="1">
                          <a:solidFill>
                            <a:srgbClr val="5B3F34"/>
                          </a:solidFill>
                          <a:latin typeface="Roboto Condensed"/>
                        </a:rPr>
                        <a:t>người</a:t>
                      </a:r>
                      <a:r>
                        <a:rPr lang="en-US" sz="3099" dirty="0">
                          <a:solidFill>
                            <a:srgbClr val="5B3F34"/>
                          </a:solidFill>
                          <a:latin typeface="Roboto Condensed"/>
                        </a:rPr>
                        <a:t> </a:t>
                      </a:r>
                      <a:r>
                        <a:rPr lang="en-US" sz="3099" dirty="0" err="1">
                          <a:solidFill>
                            <a:srgbClr val="5B3F34"/>
                          </a:solidFill>
                          <a:latin typeface="Roboto Condensed"/>
                        </a:rPr>
                        <a:t>chẳng</a:t>
                      </a:r>
                      <a:r>
                        <a:rPr lang="en-US" sz="3099" dirty="0">
                          <a:solidFill>
                            <a:srgbClr val="5B3F34"/>
                          </a:solidFill>
                          <a:latin typeface="Roboto Condensed"/>
                        </a:rPr>
                        <a:t> bao </a:t>
                      </a:r>
                      <a:r>
                        <a:rPr lang="en-US" sz="3099" dirty="0" err="1">
                          <a:solidFill>
                            <a:srgbClr val="5B3F34"/>
                          </a:solidFill>
                          <a:latin typeface="Roboto Condensed"/>
                        </a:rPr>
                        <a:t>giờ</a:t>
                      </a:r>
                      <a:r>
                        <a:rPr lang="en-US" sz="3099" dirty="0">
                          <a:solidFill>
                            <a:srgbClr val="5B3F34"/>
                          </a:solidFill>
                          <a:latin typeface="Roboto Condensed"/>
                        </a:rPr>
                        <a:t> </a:t>
                      </a:r>
                      <a:r>
                        <a:rPr lang="en-US" sz="3099" dirty="0" err="1">
                          <a:solidFill>
                            <a:srgbClr val="5B3F34"/>
                          </a:solidFill>
                          <a:latin typeface="Roboto Condensed"/>
                        </a:rPr>
                        <a:t>trở</a:t>
                      </a:r>
                      <a:r>
                        <a:rPr lang="en-US" sz="3099" dirty="0">
                          <a:solidFill>
                            <a:srgbClr val="5B3F34"/>
                          </a:solidFill>
                          <a:latin typeface="Roboto Condensed"/>
                        </a:rPr>
                        <a:t> </a:t>
                      </a:r>
                      <a:r>
                        <a:rPr lang="en-US" sz="3099" dirty="0" err="1">
                          <a:solidFill>
                            <a:srgbClr val="5B3F34"/>
                          </a:solidFill>
                          <a:latin typeface="Roboto Condensed"/>
                        </a:rPr>
                        <a:t>về</a:t>
                      </a:r>
                      <a:r>
                        <a:rPr lang="en-US" sz="3099" dirty="0">
                          <a:solidFill>
                            <a:srgbClr val="5B3F34"/>
                          </a:solidFill>
                          <a:latin typeface="Roboto Condensed"/>
                        </a:rPr>
                        <a:t> </a:t>
                      </a:r>
                      <a:r>
                        <a:rPr lang="en-US" sz="3099" dirty="0" err="1">
                          <a:solidFill>
                            <a:srgbClr val="5B3F34"/>
                          </a:solidFill>
                          <a:latin typeface="Roboto Condensed"/>
                        </a:rPr>
                        <a:t>nữa</a:t>
                      </a:r>
                      <a:r>
                        <a:rPr lang="en-US" sz="3099" dirty="0">
                          <a:solidFill>
                            <a:srgbClr val="5B3F34"/>
                          </a:solidFill>
                          <a:latin typeface="Roboto Condensed"/>
                        </a:rPr>
                        <a:t>, </a:t>
                      </a:r>
                      <a:r>
                        <a:rPr lang="en-US" sz="3099" dirty="0" err="1">
                          <a:solidFill>
                            <a:srgbClr val="5B3F34"/>
                          </a:solidFill>
                          <a:latin typeface="Roboto Condensed"/>
                        </a:rPr>
                        <a:t>riêng</a:t>
                      </a:r>
                      <a:r>
                        <a:rPr lang="en-US" sz="3099" dirty="0">
                          <a:solidFill>
                            <a:srgbClr val="5B3F34"/>
                          </a:solidFill>
                          <a:latin typeface="Roboto Condensed"/>
                        </a:rPr>
                        <a:t> con </a:t>
                      </a:r>
                      <a:r>
                        <a:rPr lang="en-US" sz="3099" dirty="0" err="1">
                          <a:solidFill>
                            <a:srgbClr val="5B3F34"/>
                          </a:solidFill>
                          <a:latin typeface="Roboto Condensed"/>
                        </a:rPr>
                        <a:t>ông</a:t>
                      </a:r>
                      <a:r>
                        <a:rPr lang="en-US" sz="3099" dirty="0">
                          <a:solidFill>
                            <a:srgbClr val="5B3F34"/>
                          </a:solidFill>
                          <a:latin typeface="Roboto Condensed"/>
                        </a:rPr>
                        <a:t> </a:t>
                      </a:r>
                      <a:r>
                        <a:rPr lang="en-US" sz="3099" dirty="0" err="1">
                          <a:solidFill>
                            <a:srgbClr val="5B3F34"/>
                          </a:solidFill>
                          <a:latin typeface="Roboto Condensed"/>
                        </a:rPr>
                        <a:t>vì</a:t>
                      </a:r>
                      <a:r>
                        <a:rPr lang="en-US" sz="3099" dirty="0">
                          <a:solidFill>
                            <a:srgbClr val="5B3F34"/>
                          </a:solidFill>
                          <a:latin typeface="Roboto Condensed"/>
                        </a:rPr>
                        <a:t> </a:t>
                      </a:r>
                      <a:r>
                        <a:rPr lang="en-US" sz="3099" dirty="0" err="1">
                          <a:solidFill>
                            <a:srgbClr val="5B3F34"/>
                          </a:solidFill>
                          <a:latin typeface="Roboto Condensed"/>
                        </a:rPr>
                        <a:t>tàn</a:t>
                      </a:r>
                      <a:r>
                        <a:rPr lang="en-US" sz="3099" dirty="0">
                          <a:solidFill>
                            <a:srgbClr val="5B3F34"/>
                          </a:solidFill>
                          <a:latin typeface="Roboto Condensed"/>
                        </a:rPr>
                        <a:t> </a:t>
                      </a:r>
                      <a:r>
                        <a:rPr lang="en-US" sz="3099" dirty="0" err="1">
                          <a:solidFill>
                            <a:srgbClr val="5B3F34"/>
                          </a:solidFill>
                          <a:latin typeface="Roboto Condensed"/>
                        </a:rPr>
                        <a:t>tật</a:t>
                      </a:r>
                      <a:r>
                        <a:rPr lang="en-US" sz="3099" dirty="0">
                          <a:solidFill>
                            <a:srgbClr val="5B3F34"/>
                          </a:solidFill>
                          <a:latin typeface="Roboto Condensed"/>
                        </a:rPr>
                        <a:t> </a:t>
                      </a:r>
                      <a:r>
                        <a:rPr lang="en-US" sz="3099" dirty="0" err="1">
                          <a:solidFill>
                            <a:srgbClr val="5B3F34"/>
                          </a:solidFill>
                          <a:latin typeface="Roboto Condensed"/>
                        </a:rPr>
                        <a:t>mà</a:t>
                      </a:r>
                      <a:r>
                        <a:rPr lang="en-US" sz="3099" dirty="0">
                          <a:solidFill>
                            <a:srgbClr val="5B3F34"/>
                          </a:solidFill>
                          <a:latin typeface="Roboto Condensed"/>
                        </a:rPr>
                        <a:t> </a:t>
                      </a:r>
                      <a:r>
                        <a:rPr lang="en-US" sz="3099" dirty="0" err="1">
                          <a:solidFill>
                            <a:srgbClr val="5B3F34"/>
                          </a:solidFill>
                          <a:latin typeface="Roboto Condensed"/>
                        </a:rPr>
                        <a:t>được</a:t>
                      </a:r>
                      <a:r>
                        <a:rPr lang="en-US" sz="3099" dirty="0">
                          <a:solidFill>
                            <a:srgbClr val="5B3F34"/>
                          </a:solidFill>
                          <a:latin typeface="Roboto Condensed"/>
                        </a:rPr>
                        <a:t> ở </a:t>
                      </a:r>
                      <a:r>
                        <a:rPr lang="en-US" sz="3099" dirty="0" err="1">
                          <a:solidFill>
                            <a:srgbClr val="5B3F34"/>
                          </a:solidFill>
                          <a:latin typeface="Roboto Condensed"/>
                        </a:rPr>
                        <a:t>lại</a:t>
                      </a:r>
                      <a:r>
                        <a:rPr lang="en-US" sz="3099" dirty="0">
                          <a:solidFill>
                            <a:srgbClr val="5B3F34"/>
                          </a:solidFill>
                          <a:latin typeface="Roboto Condensed"/>
                        </a:rPr>
                        <a:t> </a:t>
                      </a:r>
                      <a:r>
                        <a:rPr lang="en-US" sz="3099" dirty="0" err="1">
                          <a:solidFill>
                            <a:srgbClr val="5B3F34"/>
                          </a:solidFill>
                          <a:latin typeface="Roboto Condensed"/>
                        </a:rPr>
                        <a:t>và</a:t>
                      </a:r>
                      <a:r>
                        <a:rPr lang="en-US" sz="3099" dirty="0">
                          <a:solidFill>
                            <a:srgbClr val="5B3F34"/>
                          </a:solidFill>
                          <a:latin typeface="Roboto Condensed"/>
                        </a:rPr>
                        <a:t> </a:t>
                      </a:r>
                      <a:r>
                        <a:rPr lang="en-US" sz="3099" dirty="0" err="1">
                          <a:solidFill>
                            <a:srgbClr val="5B3F34"/>
                          </a:solidFill>
                          <a:latin typeface="Roboto Condensed"/>
                        </a:rPr>
                        <a:t>sống</a:t>
                      </a:r>
                      <a:r>
                        <a:rPr lang="en-US" sz="3099" dirty="0">
                          <a:solidFill>
                            <a:srgbClr val="5B3F34"/>
                          </a:solidFill>
                          <a:latin typeface="Roboto Condensed"/>
                        </a:rPr>
                        <a:t> </a:t>
                      </a:r>
                      <a:r>
                        <a:rPr lang="en-US" sz="3099" dirty="0" err="1">
                          <a:solidFill>
                            <a:srgbClr val="5B3F34"/>
                          </a:solidFill>
                          <a:latin typeface="Roboto Condensed"/>
                        </a:rPr>
                        <a:t>sót</a:t>
                      </a:r>
                      <a:r>
                        <a:rPr lang="en-US" sz="3099" dirty="0">
                          <a:solidFill>
                            <a:srgbClr val="5B3F34"/>
                          </a:solidFill>
                          <a:latin typeface="Roboto Condensed"/>
                        </a:rPr>
                        <a:t>. </a:t>
                      </a:r>
                      <a:endParaRPr lang="en-US" sz="1100" dirty="0"/>
                    </a:p>
                    <a:p>
                      <a:pPr marL="669283" lvl="1" indent="-334641" algn="just">
                        <a:lnSpc>
                          <a:spcPts val="4339"/>
                        </a:lnSpc>
                        <a:buFont typeface="Arial"/>
                        <a:buChar char="•"/>
                      </a:pPr>
                      <a:r>
                        <a:rPr lang="en-US" sz="3099" dirty="0">
                          <a:solidFill>
                            <a:srgbClr val="5B3F34"/>
                          </a:solidFill>
                          <a:latin typeface="Roboto Condensed"/>
                        </a:rPr>
                        <a:t>Ý </a:t>
                      </a:r>
                      <a:r>
                        <a:rPr lang="en-US" sz="3099" dirty="0" err="1">
                          <a:solidFill>
                            <a:srgbClr val="5B3F34"/>
                          </a:solidFill>
                          <a:latin typeface="Roboto Condensed"/>
                        </a:rPr>
                        <a:t>nghĩa</a:t>
                      </a:r>
                      <a:r>
                        <a:rPr lang="en-US" sz="3099" dirty="0">
                          <a:solidFill>
                            <a:srgbClr val="5B3F34"/>
                          </a:solidFill>
                          <a:latin typeface="Roboto Condensed"/>
                        </a:rPr>
                        <a:t>:  </a:t>
                      </a:r>
                      <a:r>
                        <a:rPr lang="en-US" sz="3099" dirty="0" err="1">
                          <a:solidFill>
                            <a:srgbClr val="5B3F34"/>
                          </a:solidFill>
                          <a:latin typeface="Roboto Condensed"/>
                        </a:rPr>
                        <a:t>Phúc</a:t>
                      </a:r>
                      <a:r>
                        <a:rPr lang="en-US" sz="3099" dirty="0">
                          <a:solidFill>
                            <a:srgbClr val="5B3F34"/>
                          </a:solidFill>
                          <a:latin typeface="Roboto Condensed"/>
                        </a:rPr>
                        <a:t> – </a:t>
                      </a:r>
                      <a:r>
                        <a:rPr lang="en-US" sz="3099" dirty="0" err="1">
                          <a:solidFill>
                            <a:srgbClr val="5B3F34"/>
                          </a:solidFill>
                          <a:latin typeface="Roboto Condensed"/>
                        </a:rPr>
                        <a:t>hoạ</a:t>
                      </a:r>
                      <a:r>
                        <a:rPr lang="en-US" sz="3099" dirty="0">
                          <a:solidFill>
                            <a:srgbClr val="5B3F34"/>
                          </a:solidFill>
                          <a:latin typeface="Roboto Condensed"/>
                        </a:rPr>
                        <a:t>, may – </a:t>
                      </a:r>
                      <a:r>
                        <a:rPr lang="en-US" sz="3099" dirty="0" err="1">
                          <a:solidFill>
                            <a:srgbClr val="5B3F34"/>
                          </a:solidFill>
                          <a:latin typeface="Roboto Condensed"/>
                        </a:rPr>
                        <a:t>rủi</a:t>
                      </a:r>
                      <a:r>
                        <a:rPr lang="en-US" sz="3099" dirty="0">
                          <a:solidFill>
                            <a:srgbClr val="5B3F34"/>
                          </a:solidFill>
                          <a:latin typeface="Roboto Condensed"/>
                        </a:rPr>
                        <a:t> </a:t>
                      </a:r>
                      <a:r>
                        <a:rPr lang="en-US" sz="3099" dirty="0" err="1">
                          <a:solidFill>
                            <a:srgbClr val="5B3F34"/>
                          </a:solidFill>
                          <a:latin typeface="Roboto Condensed"/>
                        </a:rPr>
                        <a:t>là</a:t>
                      </a:r>
                      <a:r>
                        <a:rPr lang="en-US" sz="3099" dirty="0">
                          <a:solidFill>
                            <a:srgbClr val="5B3F34"/>
                          </a:solidFill>
                          <a:latin typeface="Roboto Condensed"/>
                        </a:rPr>
                        <a:t> </a:t>
                      </a:r>
                      <a:r>
                        <a:rPr lang="en-US" sz="3099" dirty="0" err="1">
                          <a:solidFill>
                            <a:srgbClr val="5B3F34"/>
                          </a:solidFill>
                          <a:latin typeface="Roboto Condensed"/>
                        </a:rPr>
                        <a:t>những</a:t>
                      </a:r>
                      <a:r>
                        <a:rPr lang="en-US" sz="3099" dirty="0">
                          <a:solidFill>
                            <a:srgbClr val="5B3F34"/>
                          </a:solidFill>
                          <a:latin typeface="Roboto Condensed"/>
                        </a:rPr>
                        <a:t> </a:t>
                      </a:r>
                      <a:r>
                        <a:rPr lang="en-US" sz="3099" dirty="0" err="1">
                          <a:solidFill>
                            <a:srgbClr val="5B3F34"/>
                          </a:solidFill>
                          <a:latin typeface="Roboto Condensed"/>
                        </a:rPr>
                        <a:t>điều</a:t>
                      </a:r>
                      <a:r>
                        <a:rPr lang="en-US" sz="3099" dirty="0">
                          <a:solidFill>
                            <a:srgbClr val="5B3F34"/>
                          </a:solidFill>
                          <a:latin typeface="Roboto Condensed"/>
                        </a:rPr>
                        <a:t> </a:t>
                      </a:r>
                      <a:r>
                        <a:rPr lang="en-US" sz="3099" dirty="0" err="1">
                          <a:solidFill>
                            <a:srgbClr val="5B3F34"/>
                          </a:solidFill>
                          <a:latin typeface="Roboto Condensed"/>
                        </a:rPr>
                        <a:t>khó</a:t>
                      </a:r>
                      <a:r>
                        <a:rPr lang="en-US" sz="3099" dirty="0">
                          <a:solidFill>
                            <a:srgbClr val="5B3F34"/>
                          </a:solidFill>
                          <a:latin typeface="Roboto Condensed"/>
                        </a:rPr>
                        <a:t> </a:t>
                      </a:r>
                      <a:r>
                        <a:rPr lang="en-US" sz="3099" dirty="0" err="1">
                          <a:solidFill>
                            <a:srgbClr val="5B3F34"/>
                          </a:solidFill>
                          <a:latin typeface="Roboto Condensed"/>
                        </a:rPr>
                        <a:t>đoán</a:t>
                      </a:r>
                      <a:r>
                        <a:rPr lang="en-US" sz="3099" dirty="0">
                          <a:solidFill>
                            <a:srgbClr val="5B3F34"/>
                          </a:solidFill>
                          <a:latin typeface="Roboto Condensed"/>
                        </a:rPr>
                        <a:t> </a:t>
                      </a:r>
                      <a:r>
                        <a:rPr lang="en-US" sz="3099" dirty="0" err="1">
                          <a:solidFill>
                            <a:srgbClr val="5B3F34"/>
                          </a:solidFill>
                          <a:latin typeface="Roboto Condensed"/>
                        </a:rPr>
                        <a:t>định</a:t>
                      </a:r>
                      <a:r>
                        <a:rPr lang="en-US" sz="3099" dirty="0">
                          <a:solidFill>
                            <a:srgbClr val="5B3F34"/>
                          </a:solidFill>
                          <a:latin typeface="Roboto Condensed"/>
                        </a:rPr>
                        <a:t>, </a:t>
                      </a:r>
                      <a:r>
                        <a:rPr lang="en-US" sz="3099" dirty="0" err="1">
                          <a:solidFill>
                            <a:srgbClr val="5B3F34"/>
                          </a:solidFill>
                          <a:latin typeface="Roboto Condensed"/>
                        </a:rPr>
                        <a:t>khó</a:t>
                      </a:r>
                      <a:r>
                        <a:rPr lang="en-US" sz="3099" dirty="0">
                          <a:solidFill>
                            <a:srgbClr val="5B3F34"/>
                          </a:solidFill>
                          <a:latin typeface="Roboto Condensed"/>
                        </a:rPr>
                        <a:t> </a:t>
                      </a:r>
                      <a:r>
                        <a:rPr lang="en-US" sz="3099" dirty="0" err="1">
                          <a:solidFill>
                            <a:srgbClr val="5B3F34"/>
                          </a:solidFill>
                          <a:latin typeface="Roboto Condensed"/>
                        </a:rPr>
                        <a:t>lường</a:t>
                      </a:r>
                      <a:r>
                        <a:rPr lang="en-US" sz="3099" dirty="0">
                          <a:solidFill>
                            <a:srgbClr val="5B3F34"/>
                          </a:solidFill>
                          <a:latin typeface="Roboto Condensed"/>
                        </a:rPr>
                        <a:t> </a:t>
                      </a:r>
                      <a:r>
                        <a:rPr lang="en-US" sz="3099" dirty="0" err="1">
                          <a:solidFill>
                            <a:srgbClr val="5B3F34"/>
                          </a:solidFill>
                          <a:latin typeface="Roboto Condensed"/>
                        </a:rPr>
                        <a:t>trước</a:t>
                      </a:r>
                      <a:r>
                        <a:rPr lang="en-US" sz="3099" dirty="0">
                          <a:solidFill>
                            <a:srgbClr val="5B3F34"/>
                          </a:solidFill>
                          <a:latin typeface="Roboto Condensed"/>
                        </a:rPr>
                        <a:t> </a:t>
                      </a:r>
                      <a:r>
                        <a:rPr lang="en-US" sz="3099" dirty="0" err="1">
                          <a:solidFill>
                            <a:srgbClr val="5B3F34"/>
                          </a:solidFill>
                          <a:latin typeface="Roboto Condensed"/>
                        </a:rPr>
                        <a:t>được</a:t>
                      </a:r>
                      <a:r>
                        <a:rPr lang="en-US" sz="3099" dirty="0">
                          <a:solidFill>
                            <a:srgbClr val="5B3F34"/>
                          </a:solidFill>
                          <a:latin typeface="Roboto Condensed"/>
                        </a:rPr>
                        <a:t>. </a:t>
                      </a:r>
                    </a:p>
                  </a:txBody>
                  <a:tcPr marL="190500" marR="190500" marT="190500" marB="19050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1570142">
                <a:tc>
                  <a:txBody>
                    <a:bodyPr/>
                    <a:lstStyle/>
                    <a:p>
                      <a:pPr algn="ctr">
                        <a:lnSpc>
                          <a:spcPts val="4339"/>
                        </a:lnSpc>
                        <a:defRPr/>
                      </a:pPr>
                      <a:r>
                        <a:rPr lang="en-US" sz="3099" dirty="0" err="1">
                          <a:solidFill>
                            <a:srgbClr val="5B3F34"/>
                          </a:solidFill>
                          <a:latin typeface="Roboto Condensed Bold"/>
                        </a:rPr>
                        <a:t>Kết</a:t>
                      </a:r>
                      <a:r>
                        <a:rPr lang="en-US" sz="3099" dirty="0">
                          <a:solidFill>
                            <a:srgbClr val="5B3F34"/>
                          </a:solidFill>
                          <a:latin typeface="Roboto Condensed Bold"/>
                        </a:rPr>
                        <a:t> </a:t>
                      </a:r>
                      <a:r>
                        <a:rPr lang="en-US" sz="3099" dirty="0" err="1">
                          <a:solidFill>
                            <a:srgbClr val="5B3F34"/>
                          </a:solidFill>
                          <a:latin typeface="Roboto Condensed Bold"/>
                        </a:rPr>
                        <a:t>đoạn</a:t>
                      </a:r>
                      <a:endParaRPr lang="en-US" sz="1100" dirty="0"/>
                    </a:p>
                  </a:txBody>
                  <a:tcPr marL="190500" marR="190500" marT="190500" marB="19050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D4CDCA"/>
                    </a:solidFill>
                  </a:tcPr>
                </a:tc>
                <a:tc>
                  <a:txBody>
                    <a:bodyPr/>
                    <a:lstStyle/>
                    <a:p>
                      <a:pPr algn="just">
                        <a:lnSpc>
                          <a:spcPts val="4339"/>
                        </a:lnSpc>
                        <a:defRPr/>
                      </a:pPr>
                      <a:r>
                        <a:rPr lang="en-US" sz="3099" dirty="0">
                          <a:solidFill>
                            <a:srgbClr val="5B3F34"/>
                          </a:solidFill>
                          <a:latin typeface="Roboto Condensed"/>
                        </a:rPr>
                        <a:t>Hoàn </a:t>
                      </a:r>
                      <a:r>
                        <a:rPr lang="en-US" sz="3099" dirty="0" err="1">
                          <a:solidFill>
                            <a:srgbClr val="5B3F34"/>
                          </a:solidFill>
                          <a:latin typeface="Roboto Condensed"/>
                        </a:rPr>
                        <a:t>cảnh</a:t>
                      </a:r>
                      <a:r>
                        <a:rPr lang="en-US" sz="3099" dirty="0">
                          <a:solidFill>
                            <a:srgbClr val="5B3F34"/>
                          </a:solidFill>
                          <a:latin typeface="Roboto Condensed"/>
                        </a:rPr>
                        <a:t> </a:t>
                      </a:r>
                      <a:r>
                        <a:rPr lang="en-US" sz="3099" dirty="0" err="1">
                          <a:solidFill>
                            <a:srgbClr val="5B3F34"/>
                          </a:solidFill>
                          <a:latin typeface="Roboto Condensed"/>
                        </a:rPr>
                        <a:t>sử</a:t>
                      </a:r>
                      <a:r>
                        <a:rPr lang="en-US" sz="3099" dirty="0">
                          <a:solidFill>
                            <a:srgbClr val="5B3F34"/>
                          </a:solidFill>
                          <a:latin typeface="Roboto Condensed"/>
                        </a:rPr>
                        <a:t> </a:t>
                      </a:r>
                      <a:r>
                        <a:rPr lang="en-US" sz="3099" dirty="0" err="1">
                          <a:solidFill>
                            <a:srgbClr val="5B3F34"/>
                          </a:solidFill>
                          <a:latin typeface="Roboto Condensed"/>
                        </a:rPr>
                        <a:t>dụng</a:t>
                      </a:r>
                      <a:r>
                        <a:rPr lang="en-US" sz="3099" dirty="0">
                          <a:solidFill>
                            <a:srgbClr val="5B3F34"/>
                          </a:solidFill>
                          <a:latin typeface="Roboto Condensed"/>
                        </a:rPr>
                        <a:t>: </a:t>
                      </a:r>
                      <a:r>
                        <a:rPr lang="en-US" sz="3099" dirty="0" err="1">
                          <a:solidFill>
                            <a:srgbClr val="5B3F34"/>
                          </a:solidFill>
                          <a:latin typeface="Roboto Condensed"/>
                        </a:rPr>
                        <a:t>khi</a:t>
                      </a:r>
                      <a:r>
                        <a:rPr lang="en-US" sz="3099" dirty="0">
                          <a:solidFill>
                            <a:srgbClr val="5B3F34"/>
                          </a:solidFill>
                          <a:latin typeface="Roboto Condensed"/>
                        </a:rPr>
                        <a:t> ta </a:t>
                      </a:r>
                      <a:r>
                        <a:rPr lang="en-US" sz="3099" dirty="0" err="1">
                          <a:solidFill>
                            <a:srgbClr val="5B3F34"/>
                          </a:solidFill>
                          <a:latin typeface="Roboto Condensed"/>
                        </a:rPr>
                        <a:t>cần</a:t>
                      </a:r>
                      <a:r>
                        <a:rPr lang="en-US" sz="3099" dirty="0">
                          <a:solidFill>
                            <a:srgbClr val="5B3F34"/>
                          </a:solidFill>
                          <a:latin typeface="Roboto Condensed"/>
                        </a:rPr>
                        <a:t> </a:t>
                      </a:r>
                      <a:r>
                        <a:rPr lang="en-US" sz="3099" dirty="0" err="1">
                          <a:solidFill>
                            <a:srgbClr val="5B3F34"/>
                          </a:solidFill>
                          <a:latin typeface="Roboto Condensed"/>
                        </a:rPr>
                        <a:t>ngụ</a:t>
                      </a:r>
                      <a:r>
                        <a:rPr lang="en-US" sz="3099" dirty="0">
                          <a:solidFill>
                            <a:srgbClr val="5B3F34"/>
                          </a:solidFill>
                          <a:latin typeface="Roboto Condensed"/>
                        </a:rPr>
                        <a:t> ý </a:t>
                      </a:r>
                      <a:r>
                        <a:rPr lang="en-US" sz="3099" dirty="0" err="1">
                          <a:solidFill>
                            <a:srgbClr val="5B3F34"/>
                          </a:solidFill>
                          <a:latin typeface="Roboto Condensed"/>
                        </a:rPr>
                        <a:t>đưa</a:t>
                      </a:r>
                      <a:r>
                        <a:rPr lang="en-US" sz="3099" dirty="0">
                          <a:solidFill>
                            <a:srgbClr val="5B3F34"/>
                          </a:solidFill>
                          <a:latin typeface="Roboto Condensed"/>
                        </a:rPr>
                        <a:t> </a:t>
                      </a:r>
                      <a:r>
                        <a:rPr lang="en-US" sz="3099" dirty="0" err="1">
                          <a:solidFill>
                            <a:srgbClr val="5B3F34"/>
                          </a:solidFill>
                          <a:latin typeface="Roboto Condensed"/>
                        </a:rPr>
                        <a:t>ra</a:t>
                      </a:r>
                      <a:r>
                        <a:rPr lang="en-US" sz="3099" dirty="0">
                          <a:solidFill>
                            <a:srgbClr val="5B3F34"/>
                          </a:solidFill>
                          <a:latin typeface="Roboto Condensed"/>
                        </a:rPr>
                        <a:t> </a:t>
                      </a:r>
                      <a:r>
                        <a:rPr lang="en-US" sz="3099" dirty="0" err="1">
                          <a:solidFill>
                            <a:srgbClr val="5B3F34"/>
                          </a:solidFill>
                          <a:latin typeface="Roboto Condensed"/>
                        </a:rPr>
                        <a:t>lời</a:t>
                      </a:r>
                      <a:r>
                        <a:rPr lang="en-US" sz="3099" dirty="0">
                          <a:solidFill>
                            <a:srgbClr val="5B3F34"/>
                          </a:solidFill>
                          <a:latin typeface="Roboto Condensed"/>
                        </a:rPr>
                        <a:t> </a:t>
                      </a:r>
                      <a:r>
                        <a:rPr lang="en-US" sz="3099" dirty="0" err="1">
                          <a:solidFill>
                            <a:srgbClr val="5B3F34"/>
                          </a:solidFill>
                          <a:latin typeface="Roboto Condensed"/>
                        </a:rPr>
                        <a:t>khuyên</a:t>
                      </a:r>
                      <a:r>
                        <a:rPr lang="en-US" sz="3099" dirty="0">
                          <a:solidFill>
                            <a:srgbClr val="5B3F34"/>
                          </a:solidFill>
                          <a:latin typeface="Roboto Condensed"/>
                        </a:rPr>
                        <a:t> </a:t>
                      </a:r>
                      <a:r>
                        <a:rPr lang="en-US" sz="3099" dirty="0" err="1">
                          <a:solidFill>
                            <a:srgbClr val="5B3F34"/>
                          </a:solidFill>
                          <a:latin typeface="Roboto Condensed"/>
                        </a:rPr>
                        <a:t>nên</a:t>
                      </a:r>
                      <a:r>
                        <a:rPr lang="en-US" sz="3099" dirty="0">
                          <a:solidFill>
                            <a:srgbClr val="5B3F34"/>
                          </a:solidFill>
                          <a:latin typeface="Roboto Condensed"/>
                        </a:rPr>
                        <a:t> </a:t>
                      </a:r>
                      <a:r>
                        <a:rPr lang="en-US" sz="3099" dirty="0" err="1">
                          <a:solidFill>
                            <a:srgbClr val="5B3F34"/>
                          </a:solidFill>
                          <a:latin typeface="Roboto Condensed"/>
                        </a:rPr>
                        <a:t>giữ</a:t>
                      </a:r>
                      <a:r>
                        <a:rPr lang="en-US" sz="3099" dirty="0">
                          <a:solidFill>
                            <a:srgbClr val="5B3F34"/>
                          </a:solidFill>
                          <a:latin typeface="Roboto Condensed"/>
                        </a:rPr>
                        <a:t> </a:t>
                      </a:r>
                      <a:r>
                        <a:rPr lang="en-US" sz="3099" dirty="0" err="1">
                          <a:solidFill>
                            <a:srgbClr val="5B3F34"/>
                          </a:solidFill>
                          <a:latin typeface="Roboto Condensed"/>
                        </a:rPr>
                        <a:t>sự</a:t>
                      </a:r>
                      <a:r>
                        <a:rPr lang="en-US" sz="3099" dirty="0">
                          <a:solidFill>
                            <a:srgbClr val="5B3F34"/>
                          </a:solidFill>
                          <a:latin typeface="Roboto Condensed"/>
                        </a:rPr>
                        <a:t> </a:t>
                      </a:r>
                      <a:r>
                        <a:rPr lang="en-US" sz="3099" dirty="0" err="1">
                          <a:solidFill>
                            <a:srgbClr val="5B3F34"/>
                          </a:solidFill>
                          <a:latin typeface="Roboto Condensed"/>
                        </a:rPr>
                        <a:t>bình</a:t>
                      </a:r>
                      <a:r>
                        <a:rPr lang="en-US" sz="3099" dirty="0">
                          <a:solidFill>
                            <a:srgbClr val="5B3F34"/>
                          </a:solidFill>
                          <a:latin typeface="Roboto Condensed"/>
                        </a:rPr>
                        <a:t> </a:t>
                      </a:r>
                      <a:r>
                        <a:rPr lang="en-US" sz="3099" dirty="0" err="1">
                          <a:solidFill>
                            <a:srgbClr val="5B3F34"/>
                          </a:solidFill>
                          <a:latin typeface="Roboto Condensed"/>
                        </a:rPr>
                        <a:t>tĩnh</a:t>
                      </a:r>
                      <a:r>
                        <a:rPr lang="en-US" sz="3099" dirty="0">
                          <a:solidFill>
                            <a:srgbClr val="5B3F34"/>
                          </a:solidFill>
                          <a:latin typeface="Roboto Condensed"/>
                        </a:rPr>
                        <a:t> </a:t>
                      </a:r>
                      <a:r>
                        <a:rPr lang="en-US" sz="3099" dirty="0" err="1">
                          <a:solidFill>
                            <a:srgbClr val="5B3F34"/>
                          </a:solidFill>
                          <a:latin typeface="Roboto Condensed"/>
                        </a:rPr>
                        <a:t>trước</a:t>
                      </a:r>
                      <a:r>
                        <a:rPr lang="en-US" sz="3099" dirty="0">
                          <a:solidFill>
                            <a:srgbClr val="5B3F34"/>
                          </a:solidFill>
                          <a:latin typeface="Roboto Condensed"/>
                        </a:rPr>
                        <a:t> </a:t>
                      </a:r>
                      <a:r>
                        <a:rPr lang="en-US" sz="3099" dirty="0" err="1">
                          <a:solidFill>
                            <a:srgbClr val="5B3F34"/>
                          </a:solidFill>
                          <a:latin typeface="Roboto Condensed"/>
                        </a:rPr>
                        <a:t>những</a:t>
                      </a:r>
                      <a:r>
                        <a:rPr lang="en-US" sz="3099" dirty="0">
                          <a:solidFill>
                            <a:srgbClr val="5B3F34"/>
                          </a:solidFill>
                          <a:latin typeface="Roboto Condensed"/>
                        </a:rPr>
                        <a:t> </a:t>
                      </a:r>
                      <a:r>
                        <a:rPr lang="en-US" sz="3099" dirty="0" err="1">
                          <a:solidFill>
                            <a:srgbClr val="5B3F34"/>
                          </a:solidFill>
                          <a:latin typeface="Roboto Condensed"/>
                        </a:rPr>
                        <a:t>biến</a:t>
                      </a:r>
                      <a:r>
                        <a:rPr lang="en-US" sz="3099" dirty="0">
                          <a:solidFill>
                            <a:srgbClr val="5B3F34"/>
                          </a:solidFill>
                          <a:latin typeface="Roboto Condensed"/>
                        </a:rPr>
                        <a:t> </a:t>
                      </a:r>
                      <a:r>
                        <a:rPr lang="en-US" sz="3099" dirty="0" err="1">
                          <a:solidFill>
                            <a:srgbClr val="5B3F34"/>
                          </a:solidFill>
                          <a:latin typeface="Roboto Condensed"/>
                        </a:rPr>
                        <a:t>đổi</a:t>
                      </a:r>
                      <a:r>
                        <a:rPr lang="en-US" sz="3099" dirty="0">
                          <a:solidFill>
                            <a:srgbClr val="5B3F34"/>
                          </a:solidFill>
                          <a:latin typeface="Roboto Condensed"/>
                        </a:rPr>
                        <a:t> </a:t>
                      </a:r>
                      <a:r>
                        <a:rPr lang="en-US" sz="3099" dirty="0" err="1">
                          <a:solidFill>
                            <a:srgbClr val="5B3F34"/>
                          </a:solidFill>
                          <a:latin typeface="Roboto Condensed"/>
                        </a:rPr>
                        <a:t>thăng</a:t>
                      </a:r>
                      <a:r>
                        <a:rPr lang="en-US" sz="3099" dirty="0">
                          <a:solidFill>
                            <a:srgbClr val="5B3F34"/>
                          </a:solidFill>
                          <a:latin typeface="Roboto Condensed"/>
                        </a:rPr>
                        <a:t> </a:t>
                      </a:r>
                      <a:r>
                        <a:rPr lang="en-US" sz="3099" dirty="0" err="1">
                          <a:solidFill>
                            <a:srgbClr val="5B3F34"/>
                          </a:solidFill>
                          <a:latin typeface="Roboto Condensed"/>
                        </a:rPr>
                        <a:t>trầm</a:t>
                      </a:r>
                      <a:r>
                        <a:rPr lang="en-US" sz="3099" dirty="0">
                          <a:solidFill>
                            <a:srgbClr val="5B3F34"/>
                          </a:solidFill>
                          <a:latin typeface="Roboto Condensed"/>
                        </a:rPr>
                        <a:t> </a:t>
                      </a:r>
                      <a:r>
                        <a:rPr lang="en-US" sz="3099" dirty="0" err="1">
                          <a:solidFill>
                            <a:srgbClr val="5B3F34"/>
                          </a:solidFill>
                          <a:latin typeface="Roboto Condensed"/>
                        </a:rPr>
                        <a:t>trong</a:t>
                      </a:r>
                      <a:r>
                        <a:rPr lang="en-US" sz="3099" dirty="0">
                          <a:solidFill>
                            <a:srgbClr val="5B3F34"/>
                          </a:solidFill>
                          <a:latin typeface="Roboto Condensed"/>
                        </a:rPr>
                        <a:t> </a:t>
                      </a:r>
                      <a:r>
                        <a:rPr lang="en-US" sz="3099" dirty="0" err="1">
                          <a:solidFill>
                            <a:srgbClr val="5B3F34"/>
                          </a:solidFill>
                          <a:latin typeface="Roboto Condensed"/>
                        </a:rPr>
                        <a:t>cuộc</a:t>
                      </a:r>
                      <a:r>
                        <a:rPr lang="en-US" sz="3099" dirty="0">
                          <a:solidFill>
                            <a:srgbClr val="5B3F34"/>
                          </a:solidFill>
                          <a:latin typeface="Roboto Condensed"/>
                        </a:rPr>
                        <a:t> </a:t>
                      </a:r>
                      <a:r>
                        <a:rPr lang="en-US" sz="3099" dirty="0" err="1">
                          <a:solidFill>
                            <a:srgbClr val="5B3F34"/>
                          </a:solidFill>
                          <a:latin typeface="Roboto Condensed"/>
                        </a:rPr>
                        <a:t>sống</a:t>
                      </a:r>
                      <a:r>
                        <a:rPr lang="en-US" sz="3099" dirty="0">
                          <a:solidFill>
                            <a:srgbClr val="5B3F34"/>
                          </a:solidFill>
                          <a:latin typeface="Roboto Condensed"/>
                        </a:rPr>
                        <a:t>. </a:t>
                      </a:r>
                      <a:endParaRPr lang="en-US" sz="1100" dirty="0"/>
                    </a:p>
                  </a:txBody>
                  <a:tcPr marL="190500" marR="190500" marT="190500" marB="19050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TextBox 9"/>
          <p:cNvSpPr txBox="1"/>
          <p:nvPr/>
        </p:nvSpPr>
        <p:spPr>
          <a:xfrm>
            <a:off x="911001" y="594063"/>
            <a:ext cx="16465998" cy="1464902"/>
          </a:xfrm>
          <a:prstGeom prst="rect">
            <a:avLst/>
          </a:prstGeom>
        </p:spPr>
        <p:txBody>
          <a:bodyPr lIns="0" tIns="0" rIns="0" bIns="0" rtlCol="0" anchor="t">
            <a:spAutoFit/>
          </a:bodyPr>
          <a:lstStyle/>
          <a:p>
            <a:pPr algn="just">
              <a:lnSpc>
                <a:spcPts val="5879"/>
              </a:lnSpc>
            </a:pPr>
            <a:r>
              <a:rPr lang="en-US" sz="4000" b="1" dirty="0" err="1">
                <a:solidFill>
                  <a:srgbClr val="45372F"/>
                </a:solidFill>
                <a:latin typeface="Roboto Condensed"/>
              </a:rPr>
              <a:t>Viết</a:t>
            </a:r>
            <a:r>
              <a:rPr lang="en-US" sz="4000" b="1" dirty="0">
                <a:solidFill>
                  <a:srgbClr val="45372F"/>
                </a:solidFill>
                <a:latin typeface="Roboto Condensed"/>
              </a:rPr>
              <a:t> </a:t>
            </a:r>
            <a:r>
              <a:rPr lang="en-US" sz="4000" b="1" dirty="0" err="1">
                <a:solidFill>
                  <a:srgbClr val="45372F"/>
                </a:solidFill>
                <a:latin typeface="Roboto Condensed"/>
              </a:rPr>
              <a:t>một</a:t>
            </a:r>
            <a:r>
              <a:rPr lang="en-US" sz="4000" b="1" dirty="0">
                <a:solidFill>
                  <a:srgbClr val="45372F"/>
                </a:solidFill>
                <a:latin typeface="Roboto Condensed"/>
              </a:rPr>
              <a:t> </a:t>
            </a:r>
            <a:r>
              <a:rPr lang="en-US" sz="4000" b="1" dirty="0" err="1">
                <a:solidFill>
                  <a:srgbClr val="45372F"/>
                </a:solidFill>
                <a:latin typeface="Roboto Condensed"/>
              </a:rPr>
              <a:t>đoạn</a:t>
            </a:r>
            <a:r>
              <a:rPr lang="en-US" sz="4000" b="1" dirty="0">
                <a:solidFill>
                  <a:srgbClr val="45372F"/>
                </a:solidFill>
                <a:latin typeface="Roboto Condensed"/>
              </a:rPr>
              <a:t> </a:t>
            </a:r>
            <a:r>
              <a:rPr lang="en-US" sz="4000" b="1" dirty="0" err="1">
                <a:solidFill>
                  <a:srgbClr val="45372F"/>
                </a:solidFill>
                <a:latin typeface="Roboto Condensed"/>
              </a:rPr>
              <a:t>văn</a:t>
            </a:r>
            <a:r>
              <a:rPr lang="en-US" sz="4000" b="1" dirty="0">
                <a:solidFill>
                  <a:srgbClr val="45372F"/>
                </a:solidFill>
                <a:latin typeface="Roboto Condensed"/>
              </a:rPr>
              <a:t> (</a:t>
            </a:r>
            <a:r>
              <a:rPr lang="en-US" sz="4000" b="1" dirty="0" err="1">
                <a:solidFill>
                  <a:srgbClr val="45372F"/>
                </a:solidFill>
                <a:latin typeface="Roboto Condensed"/>
              </a:rPr>
              <a:t>khoảng</a:t>
            </a:r>
            <a:r>
              <a:rPr lang="en-US" sz="4000" b="1" dirty="0">
                <a:solidFill>
                  <a:srgbClr val="45372F"/>
                </a:solidFill>
                <a:latin typeface="Roboto Condensed"/>
              </a:rPr>
              <a:t> 10 – 12 </a:t>
            </a:r>
            <a:r>
              <a:rPr lang="en-US" sz="4000" b="1" dirty="0" err="1">
                <a:solidFill>
                  <a:srgbClr val="45372F"/>
                </a:solidFill>
                <a:latin typeface="Roboto Condensed"/>
              </a:rPr>
              <a:t>dòng</a:t>
            </a:r>
            <a:r>
              <a:rPr lang="en-US" sz="4000" b="1" dirty="0">
                <a:solidFill>
                  <a:srgbClr val="45372F"/>
                </a:solidFill>
                <a:latin typeface="Roboto Condensed"/>
              </a:rPr>
              <a:t>) </a:t>
            </a:r>
            <a:r>
              <a:rPr lang="en-US" sz="4000" b="1" dirty="0" err="1">
                <a:solidFill>
                  <a:srgbClr val="45372F"/>
                </a:solidFill>
                <a:latin typeface="Roboto Condensed"/>
              </a:rPr>
              <a:t>kể</a:t>
            </a:r>
            <a:r>
              <a:rPr lang="en-US" sz="4000" b="1" dirty="0">
                <a:solidFill>
                  <a:srgbClr val="45372F"/>
                </a:solidFill>
                <a:latin typeface="Roboto Condensed"/>
              </a:rPr>
              <a:t> </a:t>
            </a:r>
            <a:r>
              <a:rPr lang="en-US" sz="4000" b="1" dirty="0" err="1">
                <a:solidFill>
                  <a:srgbClr val="45372F"/>
                </a:solidFill>
                <a:latin typeface="Roboto Condensed"/>
              </a:rPr>
              <a:t>lại</a:t>
            </a:r>
            <a:r>
              <a:rPr lang="en-US" sz="4000" b="1" dirty="0">
                <a:solidFill>
                  <a:srgbClr val="45372F"/>
                </a:solidFill>
                <a:latin typeface="Roboto Condensed"/>
              </a:rPr>
              <a:t> </a:t>
            </a:r>
            <a:r>
              <a:rPr lang="en-US" sz="4000" b="1" dirty="0" err="1">
                <a:solidFill>
                  <a:srgbClr val="45372F"/>
                </a:solidFill>
                <a:latin typeface="Roboto Condensed"/>
              </a:rPr>
              <a:t>chuyện</a:t>
            </a:r>
            <a:r>
              <a:rPr lang="en-US" sz="4000" b="1" dirty="0">
                <a:solidFill>
                  <a:srgbClr val="45372F"/>
                </a:solidFill>
                <a:latin typeface="Roboto Condensed"/>
              </a:rPr>
              <a:t> “</a:t>
            </a:r>
            <a:r>
              <a:rPr lang="en-US" sz="4000" b="1" dirty="0" err="1">
                <a:solidFill>
                  <a:srgbClr val="45372F"/>
                </a:solidFill>
                <a:latin typeface="Roboto Condensed"/>
              </a:rPr>
              <a:t>Tái</a:t>
            </a:r>
            <a:r>
              <a:rPr lang="en-US" sz="4000" b="1" dirty="0">
                <a:solidFill>
                  <a:srgbClr val="45372F"/>
                </a:solidFill>
                <a:latin typeface="Roboto Condensed"/>
              </a:rPr>
              <a:t> </a:t>
            </a:r>
            <a:r>
              <a:rPr lang="en-US" sz="4000" b="1" dirty="0" err="1">
                <a:solidFill>
                  <a:srgbClr val="45372F"/>
                </a:solidFill>
                <a:latin typeface="Roboto Condensed"/>
              </a:rPr>
              <a:t>ông</a:t>
            </a:r>
            <a:r>
              <a:rPr lang="en-US" sz="4000" b="1" dirty="0">
                <a:solidFill>
                  <a:srgbClr val="45372F"/>
                </a:solidFill>
                <a:latin typeface="Roboto Condensed"/>
              </a:rPr>
              <a:t> </a:t>
            </a:r>
            <a:r>
              <a:rPr lang="en-US" sz="4000" b="1" dirty="0" err="1">
                <a:solidFill>
                  <a:srgbClr val="45372F"/>
                </a:solidFill>
                <a:latin typeface="Roboto Condensed"/>
              </a:rPr>
              <a:t>thất</a:t>
            </a:r>
            <a:r>
              <a:rPr lang="en-US" sz="4000" b="1" dirty="0">
                <a:solidFill>
                  <a:srgbClr val="45372F"/>
                </a:solidFill>
                <a:latin typeface="Roboto Condensed"/>
              </a:rPr>
              <a:t> </a:t>
            </a:r>
            <a:r>
              <a:rPr lang="en-US" sz="4000" b="1" dirty="0" err="1">
                <a:solidFill>
                  <a:srgbClr val="45372F"/>
                </a:solidFill>
                <a:latin typeface="Roboto Condensed"/>
              </a:rPr>
              <a:t>mã</a:t>
            </a:r>
            <a:r>
              <a:rPr lang="en-US" sz="4000" b="1" dirty="0">
                <a:solidFill>
                  <a:srgbClr val="45372F"/>
                </a:solidFill>
                <a:latin typeface="Roboto Condensed"/>
              </a:rPr>
              <a:t>” </a:t>
            </a:r>
            <a:r>
              <a:rPr lang="en-US" sz="4000" b="1" dirty="0" err="1">
                <a:solidFill>
                  <a:srgbClr val="45372F"/>
                </a:solidFill>
                <a:latin typeface="Roboto Condensed"/>
              </a:rPr>
              <a:t>và</a:t>
            </a:r>
            <a:r>
              <a:rPr lang="en-US" sz="4000" b="1" dirty="0">
                <a:solidFill>
                  <a:srgbClr val="45372F"/>
                </a:solidFill>
                <a:latin typeface="Roboto Condensed"/>
              </a:rPr>
              <a:t> </a:t>
            </a:r>
            <a:r>
              <a:rPr lang="en-US" sz="4000" b="1" dirty="0" err="1">
                <a:solidFill>
                  <a:srgbClr val="45372F"/>
                </a:solidFill>
                <a:latin typeface="Roboto Condensed"/>
              </a:rPr>
              <a:t>nêu</a:t>
            </a:r>
            <a:r>
              <a:rPr lang="en-US" sz="4000" b="1" dirty="0">
                <a:solidFill>
                  <a:srgbClr val="45372F"/>
                </a:solidFill>
                <a:latin typeface="Roboto Condensed"/>
              </a:rPr>
              <a:t> ý </a:t>
            </a:r>
            <a:r>
              <a:rPr lang="en-US" sz="4000" b="1" dirty="0" err="1">
                <a:solidFill>
                  <a:srgbClr val="45372F"/>
                </a:solidFill>
                <a:latin typeface="Roboto Condensed"/>
              </a:rPr>
              <a:t>nghĩa</a:t>
            </a:r>
            <a:r>
              <a:rPr lang="en-US" sz="4000" b="1" dirty="0">
                <a:solidFill>
                  <a:srgbClr val="45372F"/>
                </a:solidFill>
                <a:latin typeface="Roboto Condensed"/>
              </a:rPr>
              <a:t> </a:t>
            </a:r>
            <a:r>
              <a:rPr lang="en-US" sz="4000" b="1" dirty="0" err="1">
                <a:solidFill>
                  <a:srgbClr val="45372F"/>
                </a:solidFill>
                <a:latin typeface="Roboto Condensed"/>
              </a:rPr>
              <a:t>của</a:t>
            </a:r>
            <a:r>
              <a:rPr lang="en-US" sz="4000" b="1" dirty="0">
                <a:solidFill>
                  <a:srgbClr val="45372F"/>
                </a:solidFill>
                <a:latin typeface="Roboto Condensed"/>
              </a:rPr>
              <a:t> </a:t>
            </a:r>
            <a:r>
              <a:rPr lang="en-US" sz="4000" b="1" dirty="0" err="1">
                <a:solidFill>
                  <a:srgbClr val="45372F"/>
                </a:solidFill>
                <a:latin typeface="Roboto Condensed"/>
              </a:rPr>
              <a:t>điển</a:t>
            </a:r>
            <a:r>
              <a:rPr lang="en-US" sz="4000" b="1" dirty="0">
                <a:solidFill>
                  <a:srgbClr val="45372F"/>
                </a:solidFill>
                <a:latin typeface="Roboto Condensed"/>
              </a:rPr>
              <a:t> </a:t>
            </a:r>
            <a:r>
              <a:rPr lang="en-US" sz="4000" b="1" dirty="0" err="1">
                <a:solidFill>
                  <a:srgbClr val="45372F"/>
                </a:solidFill>
                <a:latin typeface="Roboto Condensed"/>
              </a:rPr>
              <a:t>tích</a:t>
            </a:r>
            <a:r>
              <a:rPr lang="en-US" sz="4000" b="1" dirty="0">
                <a:solidFill>
                  <a:srgbClr val="45372F"/>
                </a:solidFill>
                <a:latin typeface="Roboto Condensed"/>
              </a:rPr>
              <a:t> “</a:t>
            </a:r>
            <a:r>
              <a:rPr lang="en-US" sz="4000" b="1" dirty="0" err="1">
                <a:solidFill>
                  <a:srgbClr val="45372F"/>
                </a:solidFill>
                <a:latin typeface="Roboto Condensed"/>
              </a:rPr>
              <a:t>ngựa</a:t>
            </a:r>
            <a:r>
              <a:rPr lang="en-US" sz="4000" b="1" dirty="0">
                <a:solidFill>
                  <a:srgbClr val="45372F"/>
                </a:solidFill>
                <a:latin typeface="Roboto Condensed"/>
              </a:rPr>
              <a:t> </a:t>
            </a:r>
            <a:r>
              <a:rPr lang="en-US" sz="4000" b="1" dirty="0" err="1">
                <a:solidFill>
                  <a:srgbClr val="45372F"/>
                </a:solidFill>
                <a:latin typeface="Roboto Condensed"/>
              </a:rPr>
              <a:t>Tái</a:t>
            </a:r>
            <a:r>
              <a:rPr lang="en-US" sz="4000" b="1" dirty="0">
                <a:solidFill>
                  <a:srgbClr val="45372F"/>
                </a:solidFill>
                <a:latin typeface="Roboto Condensed"/>
              </a:rPr>
              <a:t> </a:t>
            </a:r>
            <a:r>
              <a:rPr lang="en-US" sz="4000" b="1" dirty="0" err="1">
                <a:solidFill>
                  <a:srgbClr val="45372F"/>
                </a:solidFill>
                <a:latin typeface="Roboto Condensed"/>
              </a:rPr>
              <a:t>Ông</a:t>
            </a:r>
            <a:r>
              <a:rPr lang="en-US" sz="4000" b="1" dirty="0">
                <a:solidFill>
                  <a:srgbClr val="45372F"/>
                </a:solidFill>
                <a:latin typeface="Roboto Condensed"/>
              </a:rPr>
              <a:t>”.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9553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4" name="Freeform 4"/>
          <p:cNvSpPr/>
          <p:nvPr/>
        </p:nvSpPr>
        <p:spPr>
          <a:xfrm>
            <a:off x="-711069" y="4145055"/>
            <a:ext cx="19094604" cy="6320383"/>
          </a:xfrm>
          <a:custGeom>
            <a:avLst/>
            <a:gdLst/>
            <a:ahLst/>
            <a:cxnLst/>
            <a:rect l="l" t="t" r="r" b="b"/>
            <a:pathLst>
              <a:path w="19094604" h="6320383">
                <a:moveTo>
                  <a:pt x="0" y="0"/>
                </a:moveTo>
                <a:lnTo>
                  <a:pt x="19094604" y="0"/>
                </a:lnTo>
                <a:lnTo>
                  <a:pt x="19094604" y="6320383"/>
                </a:lnTo>
                <a:lnTo>
                  <a:pt x="0" y="6320383"/>
                </a:lnTo>
                <a:lnTo>
                  <a:pt x="0" y="0"/>
                </a:lnTo>
                <a:close/>
              </a:path>
            </a:pathLst>
          </a:custGeom>
          <a:blipFill>
            <a:blip r:embed="rId4"/>
            <a:stretch>
              <a:fillRect t="-1928" b="-1928"/>
            </a:stretch>
          </a:blipFill>
        </p:spPr>
        <p:txBody>
          <a:bodyPr/>
          <a:lstStyle/>
          <a:p>
            <a:endParaRPr lang="en-US"/>
          </a:p>
        </p:txBody>
      </p:sp>
      <p:grpSp>
        <p:nvGrpSpPr>
          <p:cNvPr id="5" name="Group 5"/>
          <p:cNvGrpSpPr/>
          <p:nvPr/>
        </p:nvGrpSpPr>
        <p:grpSpPr>
          <a:xfrm>
            <a:off x="5461449" y="1331044"/>
            <a:ext cx="7624911" cy="7624911"/>
            <a:chOff x="0" y="0"/>
            <a:chExt cx="10166548" cy="10166548"/>
          </a:xfrm>
        </p:grpSpPr>
        <p:sp>
          <p:nvSpPr>
            <p:cNvPr id="6" name="Freeform 6"/>
            <p:cNvSpPr/>
            <p:nvPr/>
          </p:nvSpPr>
          <p:spPr>
            <a:xfrm>
              <a:off x="0" y="0"/>
              <a:ext cx="10166604" cy="10166604"/>
            </a:xfrm>
            <a:custGeom>
              <a:avLst/>
              <a:gdLst/>
              <a:ahLst/>
              <a:cxnLst/>
              <a:rect l="l" t="t" r="r" b="b"/>
              <a:pathLst>
                <a:path w="10166604" h="10166604">
                  <a:moveTo>
                    <a:pt x="0" y="5083302"/>
                  </a:moveTo>
                  <a:cubicBezTo>
                    <a:pt x="0" y="2275840"/>
                    <a:pt x="2275840" y="0"/>
                    <a:pt x="5083302" y="0"/>
                  </a:cubicBezTo>
                  <a:cubicBezTo>
                    <a:pt x="7890764" y="0"/>
                    <a:pt x="10166604" y="2275840"/>
                    <a:pt x="10166604" y="5083302"/>
                  </a:cubicBezTo>
                  <a:cubicBezTo>
                    <a:pt x="10166604" y="7890764"/>
                    <a:pt x="7890637" y="10166604"/>
                    <a:pt x="5083302" y="10166604"/>
                  </a:cubicBezTo>
                  <a:cubicBezTo>
                    <a:pt x="2275967" y="10166604"/>
                    <a:pt x="0" y="7890637"/>
                    <a:pt x="0" y="5083302"/>
                  </a:cubicBezTo>
                  <a:close/>
                </a:path>
              </a:pathLst>
            </a:custGeom>
            <a:solidFill>
              <a:srgbClr val="FFFFFF">
                <a:alpha val="74902"/>
              </a:srgbClr>
            </a:solidFill>
          </p:spPr>
          <p:txBody>
            <a:bodyPr/>
            <a:lstStyle/>
            <a:p>
              <a:endParaRPr lang="en-US"/>
            </a:p>
          </p:txBody>
        </p:sp>
      </p:grpSp>
      <p:sp>
        <p:nvSpPr>
          <p:cNvPr id="7" name="TextBox 7"/>
          <p:cNvSpPr txBox="1"/>
          <p:nvPr/>
        </p:nvSpPr>
        <p:spPr>
          <a:xfrm>
            <a:off x="5912613" y="3488880"/>
            <a:ext cx="6722583" cy="2876550"/>
          </a:xfrm>
          <a:prstGeom prst="rect">
            <a:avLst/>
          </a:prstGeom>
        </p:spPr>
        <p:txBody>
          <a:bodyPr lIns="0" tIns="0" rIns="0" bIns="0" rtlCol="0" anchor="t">
            <a:spAutoFit/>
          </a:bodyPr>
          <a:lstStyle/>
          <a:p>
            <a:pPr algn="ctr">
              <a:lnSpc>
                <a:spcPts val="11160"/>
              </a:lnSpc>
            </a:pPr>
            <a:r>
              <a:rPr lang="en-US" sz="9300">
                <a:solidFill>
                  <a:srgbClr val="5B3F34"/>
                </a:solidFill>
                <a:latin typeface="#9Slide05 Aphrodite Pro"/>
              </a:rPr>
              <a:t>Cảm ơn và hẹn gặp lại!</a:t>
            </a:r>
          </a:p>
        </p:txBody>
      </p:sp>
      <p:sp>
        <p:nvSpPr>
          <p:cNvPr id="8" name="Freeform 8"/>
          <p:cNvSpPr/>
          <p:nvPr/>
        </p:nvSpPr>
        <p:spPr>
          <a:xfrm>
            <a:off x="11024992" y="2369762"/>
            <a:ext cx="1392750" cy="1392750"/>
          </a:xfrm>
          <a:custGeom>
            <a:avLst/>
            <a:gdLst/>
            <a:ahLst/>
            <a:cxnLst/>
            <a:rect l="l" t="t" r="r" b="b"/>
            <a:pathLst>
              <a:path w="1392750" h="1392750">
                <a:moveTo>
                  <a:pt x="0" y="0"/>
                </a:moveTo>
                <a:lnTo>
                  <a:pt x="1392750" y="0"/>
                </a:lnTo>
                <a:lnTo>
                  <a:pt x="1392750" y="1392750"/>
                </a:lnTo>
                <a:lnTo>
                  <a:pt x="0" y="1392750"/>
                </a:lnTo>
                <a:lnTo>
                  <a:pt x="0" y="0"/>
                </a:lnTo>
                <a:close/>
              </a:path>
            </a:pathLst>
          </a:custGeom>
          <a:blipFill>
            <a:blip r:embed="rId5"/>
            <a:stretch>
              <a:fillRect/>
            </a:stretch>
          </a:blipFill>
        </p:spPr>
        <p:txBody>
          <a:bodyPr/>
          <a:lstStyle/>
          <a:p>
            <a:endParaRPr lang="en-US"/>
          </a:p>
        </p:txBody>
      </p:sp>
      <p:sp>
        <p:nvSpPr>
          <p:cNvPr id="9" name="Freeform 9"/>
          <p:cNvSpPr/>
          <p:nvPr/>
        </p:nvSpPr>
        <p:spPr>
          <a:xfrm>
            <a:off x="6376570" y="7131996"/>
            <a:ext cx="2049535" cy="2049536"/>
          </a:xfrm>
          <a:custGeom>
            <a:avLst/>
            <a:gdLst/>
            <a:ahLst/>
            <a:cxnLst/>
            <a:rect l="l" t="t" r="r" b="b"/>
            <a:pathLst>
              <a:path w="2049535" h="2049536">
                <a:moveTo>
                  <a:pt x="0" y="0"/>
                </a:moveTo>
                <a:lnTo>
                  <a:pt x="2049536" y="0"/>
                </a:lnTo>
                <a:lnTo>
                  <a:pt x="2049536" y="2049536"/>
                </a:lnTo>
                <a:lnTo>
                  <a:pt x="0" y="2049536"/>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9553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4" name="Freeform 4"/>
          <p:cNvSpPr/>
          <p:nvPr/>
        </p:nvSpPr>
        <p:spPr>
          <a:xfrm>
            <a:off x="-711069" y="4145055"/>
            <a:ext cx="19094604" cy="6320383"/>
          </a:xfrm>
          <a:custGeom>
            <a:avLst/>
            <a:gdLst/>
            <a:ahLst/>
            <a:cxnLst/>
            <a:rect l="l" t="t" r="r" b="b"/>
            <a:pathLst>
              <a:path w="19094604" h="6320383">
                <a:moveTo>
                  <a:pt x="0" y="0"/>
                </a:moveTo>
                <a:lnTo>
                  <a:pt x="19094604" y="0"/>
                </a:lnTo>
                <a:lnTo>
                  <a:pt x="19094604" y="6320383"/>
                </a:lnTo>
                <a:lnTo>
                  <a:pt x="0" y="6320383"/>
                </a:lnTo>
                <a:lnTo>
                  <a:pt x="0" y="0"/>
                </a:lnTo>
                <a:close/>
              </a:path>
            </a:pathLst>
          </a:custGeom>
          <a:blipFill>
            <a:blip r:embed="rId4"/>
            <a:stretch>
              <a:fillRect t="-1928" b="-1928"/>
            </a:stretch>
          </a:blipFill>
        </p:spPr>
        <p:txBody>
          <a:bodyPr/>
          <a:lstStyle/>
          <a:p>
            <a:endParaRPr lang="en-US"/>
          </a:p>
        </p:txBody>
      </p:sp>
      <p:grpSp>
        <p:nvGrpSpPr>
          <p:cNvPr id="5" name="Group 5"/>
          <p:cNvGrpSpPr/>
          <p:nvPr/>
        </p:nvGrpSpPr>
        <p:grpSpPr>
          <a:xfrm>
            <a:off x="5461449" y="1331044"/>
            <a:ext cx="7624911" cy="7624911"/>
            <a:chOff x="0" y="0"/>
            <a:chExt cx="10166548" cy="10166548"/>
          </a:xfrm>
        </p:grpSpPr>
        <p:sp>
          <p:nvSpPr>
            <p:cNvPr id="6" name="Freeform 6"/>
            <p:cNvSpPr/>
            <p:nvPr/>
          </p:nvSpPr>
          <p:spPr>
            <a:xfrm>
              <a:off x="0" y="0"/>
              <a:ext cx="10166604" cy="10166604"/>
            </a:xfrm>
            <a:custGeom>
              <a:avLst/>
              <a:gdLst/>
              <a:ahLst/>
              <a:cxnLst/>
              <a:rect l="l" t="t" r="r" b="b"/>
              <a:pathLst>
                <a:path w="10166604" h="10166604">
                  <a:moveTo>
                    <a:pt x="0" y="5083302"/>
                  </a:moveTo>
                  <a:cubicBezTo>
                    <a:pt x="0" y="2275840"/>
                    <a:pt x="2275840" y="0"/>
                    <a:pt x="5083302" y="0"/>
                  </a:cubicBezTo>
                  <a:cubicBezTo>
                    <a:pt x="7890764" y="0"/>
                    <a:pt x="10166604" y="2275840"/>
                    <a:pt x="10166604" y="5083302"/>
                  </a:cubicBezTo>
                  <a:cubicBezTo>
                    <a:pt x="10166604" y="7890764"/>
                    <a:pt x="7890637" y="10166604"/>
                    <a:pt x="5083302" y="10166604"/>
                  </a:cubicBezTo>
                  <a:cubicBezTo>
                    <a:pt x="2275967" y="10166604"/>
                    <a:pt x="0" y="7890637"/>
                    <a:pt x="0" y="5083302"/>
                  </a:cubicBezTo>
                  <a:close/>
                </a:path>
              </a:pathLst>
            </a:custGeom>
            <a:solidFill>
              <a:srgbClr val="FFFFFF">
                <a:alpha val="74902"/>
              </a:srgbClr>
            </a:solidFill>
          </p:spPr>
          <p:txBody>
            <a:bodyPr/>
            <a:lstStyle/>
            <a:p>
              <a:endParaRPr lang="en-US"/>
            </a:p>
          </p:txBody>
        </p:sp>
      </p:grpSp>
      <p:sp>
        <p:nvSpPr>
          <p:cNvPr id="7" name="TextBox 7"/>
          <p:cNvSpPr txBox="1"/>
          <p:nvPr/>
        </p:nvSpPr>
        <p:spPr>
          <a:xfrm>
            <a:off x="5912613" y="3750750"/>
            <a:ext cx="6722583" cy="2743068"/>
          </a:xfrm>
          <a:prstGeom prst="rect">
            <a:avLst/>
          </a:prstGeom>
        </p:spPr>
        <p:txBody>
          <a:bodyPr lIns="0" tIns="0" rIns="0" bIns="0" rtlCol="0" anchor="t">
            <a:spAutoFit/>
          </a:bodyPr>
          <a:lstStyle/>
          <a:p>
            <a:pPr algn="ctr">
              <a:lnSpc>
                <a:spcPts val="10800"/>
              </a:lnSpc>
            </a:pPr>
            <a:r>
              <a:rPr lang="en-US" sz="9000" dirty="0">
                <a:solidFill>
                  <a:srgbClr val="5B3F34"/>
                </a:solidFill>
                <a:latin typeface="Fraunces Bold"/>
              </a:rPr>
              <a:t>ĐIỂN CỐ, ĐIỂN TÍCH</a:t>
            </a:r>
          </a:p>
        </p:txBody>
      </p:sp>
      <p:sp>
        <p:nvSpPr>
          <p:cNvPr id="8" name="Freeform 8"/>
          <p:cNvSpPr/>
          <p:nvPr/>
        </p:nvSpPr>
        <p:spPr>
          <a:xfrm>
            <a:off x="12094769" y="3750750"/>
            <a:ext cx="1392750" cy="1392750"/>
          </a:xfrm>
          <a:custGeom>
            <a:avLst/>
            <a:gdLst/>
            <a:ahLst/>
            <a:cxnLst/>
            <a:rect l="l" t="t" r="r" b="b"/>
            <a:pathLst>
              <a:path w="1392750" h="1392750">
                <a:moveTo>
                  <a:pt x="0" y="0"/>
                </a:moveTo>
                <a:lnTo>
                  <a:pt x="1392750" y="0"/>
                </a:lnTo>
                <a:lnTo>
                  <a:pt x="1392750" y="1392750"/>
                </a:lnTo>
                <a:lnTo>
                  <a:pt x="0" y="1392750"/>
                </a:lnTo>
                <a:lnTo>
                  <a:pt x="0" y="0"/>
                </a:lnTo>
                <a:close/>
              </a:path>
            </a:pathLst>
          </a:custGeom>
          <a:blipFill>
            <a:blip r:embed="rId5"/>
            <a:stretch>
              <a:fillRect/>
            </a:stretch>
          </a:blipFill>
        </p:spPr>
        <p:txBody>
          <a:bodyPr/>
          <a:lstStyle/>
          <a:p>
            <a:endParaRPr lang="en-US"/>
          </a:p>
        </p:txBody>
      </p:sp>
      <p:sp>
        <p:nvSpPr>
          <p:cNvPr id="9" name="Freeform 9"/>
          <p:cNvSpPr/>
          <p:nvPr/>
        </p:nvSpPr>
        <p:spPr>
          <a:xfrm>
            <a:off x="6376570" y="7131996"/>
            <a:ext cx="2049535" cy="2049536"/>
          </a:xfrm>
          <a:custGeom>
            <a:avLst/>
            <a:gdLst/>
            <a:ahLst/>
            <a:cxnLst/>
            <a:rect l="l" t="t" r="r" b="b"/>
            <a:pathLst>
              <a:path w="2049535" h="2049536">
                <a:moveTo>
                  <a:pt x="0" y="0"/>
                </a:moveTo>
                <a:lnTo>
                  <a:pt x="2049536" y="0"/>
                </a:lnTo>
                <a:lnTo>
                  <a:pt x="2049536" y="2049536"/>
                </a:lnTo>
                <a:lnTo>
                  <a:pt x="0" y="2049536"/>
                </a:lnTo>
                <a:lnTo>
                  <a:pt x="0" y="0"/>
                </a:lnTo>
                <a:close/>
              </a:path>
            </a:pathLst>
          </a:custGeom>
          <a:blipFill>
            <a:blip r:embed="rId6"/>
            <a:stretch>
              <a:fillRect/>
            </a:stretch>
          </a:blipFill>
        </p:spPr>
        <p:txBody>
          <a:bodyPr/>
          <a:lstStyle/>
          <a:p>
            <a:endParaRPr lang="en-US"/>
          </a:p>
        </p:txBody>
      </p:sp>
      <p:sp>
        <p:nvSpPr>
          <p:cNvPr id="10" name="Freeform 10"/>
          <p:cNvSpPr/>
          <p:nvPr/>
        </p:nvSpPr>
        <p:spPr>
          <a:xfrm>
            <a:off x="9201252" y="9689502"/>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6365684" y="481197"/>
            <a:ext cx="6172371" cy="662939"/>
          </a:xfrm>
          <a:prstGeom prst="rect">
            <a:avLst/>
          </a:prstGeom>
        </p:spPr>
        <p:txBody>
          <a:bodyPr wrap="square" lIns="0" tIns="0" rIns="0" bIns="0" rtlCol="0" anchor="t">
            <a:spAutoFit/>
          </a:bodyPr>
          <a:lstStyle/>
          <a:p>
            <a:pPr algn="ctr">
              <a:lnSpc>
                <a:spcPts val="5460"/>
              </a:lnSpc>
            </a:pPr>
            <a:r>
              <a:rPr lang="en-US" sz="3900" dirty="0">
                <a:solidFill>
                  <a:srgbClr val="5B3F34"/>
                </a:solidFill>
                <a:latin typeface="Roboto Bold"/>
              </a:rPr>
              <a:t>BÀI 1 – THẾ GIỚI KÌ ẢO</a:t>
            </a:r>
          </a:p>
        </p:txBody>
      </p:sp>
      <p:sp>
        <p:nvSpPr>
          <p:cNvPr id="12" name="TextBox 12"/>
          <p:cNvSpPr txBox="1"/>
          <p:nvPr/>
        </p:nvSpPr>
        <p:spPr>
          <a:xfrm>
            <a:off x="5987738" y="2523930"/>
            <a:ext cx="6647458" cy="721995"/>
          </a:xfrm>
          <a:prstGeom prst="rect">
            <a:avLst/>
          </a:prstGeom>
        </p:spPr>
        <p:txBody>
          <a:bodyPr lIns="0" tIns="0" rIns="0" bIns="0" rtlCol="0" anchor="t">
            <a:spAutoFit/>
          </a:bodyPr>
          <a:lstStyle/>
          <a:p>
            <a:pPr algn="ctr">
              <a:lnSpc>
                <a:spcPts val="5880"/>
              </a:lnSpc>
            </a:pPr>
            <a:r>
              <a:rPr lang="en-US" sz="4200" dirty="0">
                <a:solidFill>
                  <a:srgbClr val="5B3F34"/>
                </a:solidFill>
                <a:latin typeface="Roboto Bold"/>
              </a:rPr>
              <a:t>THỰC HÀNH TIẾNG VIỆT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101676" y="2864680"/>
            <a:ext cx="4579035" cy="4579035"/>
          </a:xfrm>
          <a:custGeom>
            <a:avLst/>
            <a:gdLst/>
            <a:ahLst/>
            <a:cxnLst/>
            <a:rect l="l" t="t" r="r" b="b"/>
            <a:pathLst>
              <a:path w="4579035" h="4579035">
                <a:moveTo>
                  <a:pt x="0" y="0"/>
                </a:moveTo>
                <a:lnTo>
                  <a:pt x="4579034" y="0"/>
                </a:lnTo>
                <a:lnTo>
                  <a:pt x="4579034" y="4579036"/>
                </a:lnTo>
                <a:lnTo>
                  <a:pt x="0" y="4579036"/>
                </a:lnTo>
                <a:lnTo>
                  <a:pt x="0" y="0"/>
                </a:lnTo>
                <a:close/>
              </a:path>
            </a:pathLst>
          </a:custGeom>
          <a:blipFill>
            <a:blip r:embed="rId3"/>
            <a:stretch>
              <a:fillRect/>
            </a:stretch>
          </a:blipFill>
        </p:spPr>
        <p:txBody>
          <a:bodyPr/>
          <a:lstStyle/>
          <a:p>
            <a:endParaRPr lang="en-US"/>
          </a:p>
        </p:txBody>
      </p:sp>
      <p:sp>
        <p:nvSpPr>
          <p:cNvPr id="4" name="TextBox 4"/>
          <p:cNvSpPr txBox="1"/>
          <p:nvPr/>
        </p:nvSpPr>
        <p:spPr>
          <a:xfrm rot="5400000">
            <a:off x="2807862" y="4743450"/>
            <a:ext cx="3242861" cy="800100"/>
          </a:xfrm>
          <a:prstGeom prst="rect">
            <a:avLst/>
          </a:prstGeom>
        </p:spPr>
        <p:txBody>
          <a:bodyPr lIns="0" tIns="0" rIns="0" bIns="0" rtlCol="0" anchor="t">
            <a:spAutoFit/>
          </a:bodyPr>
          <a:lstStyle/>
          <a:p>
            <a:pPr algn="ctr">
              <a:lnSpc>
                <a:spcPts val="6120"/>
              </a:lnSpc>
            </a:pPr>
            <a:r>
              <a:rPr lang="en-US" sz="5100" dirty="0" err="1">
                <a:solidFill>
                  <a:srgbClr val="6D574B"/>
                </a:solidFill>
                <a:latin typeface="Arimo"/>
              </a:rPr>
              <a:t>Nội</a:t>
            </a:r>
            <a:r>
              <a:rPr lang="en-US" sz="5100" dirty="0">
                <a:solidFill>
                  <a:srgbClr val="6D574B"/>
                </a:solidFill>
                <a:latin typeface="Arimo"/>
              </a:rPr>
              <a:t> dung</a:t>
            </a:r>
          </a:p>
        </p:txBody>
      </p:sp>
      <p:grpSp>
        <p:nvGrpSpPr>
          <p:cNvPr id="5" name="Group 5"/>
          <p:cNvGrpSpPr/>
          <p:nvPr/>
        </p:nvGrpSpPr>
        <p:grpSpPr>
          <a:xfrm>
            <a:off x="7083900" y="2779320"/>
            <a:ext cx="2485871" cy="5844701"/>
            <a:chOff x="0" y="0"/>
            <a:chExt cx="3314494" cy="7792934"/>
          </a:xfrm>
        </p:grpSpPr>
        <p:sp>
          <p:nvSpPr>
            <p:cNvPr id="6" name="Freeform 6"/>
            <p:cNvSpPr/>
            <p:nvPr/>
          </p:nvSpPr>
          <p:spPr>
            <a:xfrm>
              <a:off x="0" y="0"/>
              <a:ext cx="3314550" cy="7792864"/>
            </a:xfrm>
            <a:custGeom>
              <a:avLst/>
              <a:gdLst/>
              <a:ahLst/>
              <a:cxnLst/>
              <a:rect l="l" t="t" r="r" b="b"/>
              <a:pathLst>
                <a:path w="3314550" h="7792864">
                  <a:moveTo>
                    <a:pt x="20860" y="0"/>
                  </a:moveTo>
                  <a:lnTo>
                    <a:pt x="3293726" y="0"/>
                  </a:lnTo>
                  <a:cubicBezTo>
                    <a:pt x="3305199" y="0"/>
                    <a:pt x="3314550" y="6730"/>
                    <a:pt x="3314550" y="14956"/>
                  </a:cubicBezTo>
                  <a:lnTo>
                    <a:pt x="3314550" y="7777907"/>
                  </a:lnTo>
                  <a:cubicBezTo>
                    <a:pt x="3314550" y="7786133"/>
                    <a:pt x="3305199" y="7792864"/>
                    <a:pt x="3293726" y="7792864"/>
                  </a:cubicBezTo>
                  <a:lnTo>
                    <a:pt x="20860" y="7792864"/>
                  </a:lnTo>
                  <a:cubicBezTo>
                    <a:pt x="9387" y="7792864"/>
                    <a:pt x="0" y="7786133"/>
                    <a:pt x="0" y="7777907"/>
                  </a:cubicBezTo>
                  <a:lnTo>
                    <a:pt x="0" y="14956"/>
                  </a:lnTo>
                  <a:cubicBezTo>
                    <a:pt x="0" y="6730"/>
                    <a:pt x="9387" y="0"/>
                    <a:pt x="20860" y="0"/>
                  </a:cubicBezTo>
                  <a:moveTo>
                    <a:pt x="20860" y="29913"/>
                  </a:moveTo>
                  <a:lnTo>
                    <a:pt x="20860" y="14956"/>
                  </a:lnTo>
                  <a:lnTo>
                    <a:pt x="41719" y="14956"/>
                  </a:lnTo>
                  <a:lnTo>
                    <a:pt x="41719" y="7777907"/>
                  </a:lnTo>
                  <a:lnTo>
                    <a:pt x="20860" y="7777907"/>
                  </a:lnTo>
                  <a:lnTo>
                    <a:pt x="20860" y="7762951"/>
                  </a:lnTo>
                  <a:lnTo>
                    <a:pt x="3293726" y="7762951"/>
                  </a:lnTo>
                  <a:lnTo>
                    <a:pt x="3293726" y="7777907"/>
                  </a:lnTo>
                  <a:lnTo>
                    <a:pt x="3272867" y="7777907"/>
                  </a:lnTo>
                  <a:lnTo>
                    <a:pt x="3272867" y="14956"/>
                  </a:lnTo>
                  <a:lnTo>
                    <a:pt x="3293726" y="14956"/>
                  </a:lnTo>
                  <a:lnTo>
                    <a:pt x="3293726" y="29913"/>
                  </a:lnTo>
                  <a:lnTo>
                    <a:pt x="20860" y="29913"/>
                  </a:lnTo>
                  <a:close/>
                </a:path>
              </a:pathLst>
            </a:custGeom>
            <a:solidFill>
              <a:srgbClr val="595959"/>
            </a:solidFill>
          </p:spPr>
          <p:txBody>
            <a:bodyPr/>
            <a:lstStyle/>
            <a:p>
              <a:endParaRPr lang="en-US"/>
            </a:p>
          </p:txBody>
        </p:sp>
      </p:grpSp>
      <p:sp>
        <p:nvSpPr>
          <p:cNvPr id="7" name="TextBox 7"/>
          <p:cNvSpPr txBox="1"/>
          <p:nvPr/>
        </p:nvSpPr>
        <p:spPr>
          <a:xfrm>
            <a:off x="7756522" y="2836105"/>
            <a:ext cx="863561" cy="942975"/>
          </a:xfrm>
          <a:prstGeom prst="rect">
            <a:avLst/>
          </a:prstGeom>
        </p:spPr>
        <p:txBody>
          <a:bodyPr lIns="0" tIns="0" rIns="0" bIns="0" rtlCol="0" anchor="t">
            <a:spAutoFit/>
          </a:bodyPr>
          <a:lstStyle/>
          <a:p>
            <a:pPr algn="ctr">
              <a:lnSpc>
                <a:spcPts val="7200"/>
              </a:lnSpc>
            </a:pPr>
            <a:r>
              <a:rPr lang="en-US" sz="6000">
                <a:solidFill>
                  <a:srgbClr val="6D574B"/>
                </a:solidFill>
                <a:latin typeface="Arimo"/>
              </a:rPr>
              <a:t>I</a:t>
            </a:r>
          </a:p>
        </p:txBody>
      </p:sp>
      <p:grpSp>
        <p:nvGrpSpPr>
          <p:cNvPr id="8" name="Group 8"/>
          <p:cNvGrpSpPr/>
          <p:nvPr/>
        </p:nvGrpSpPr>
        <p:grpSpPr>
          <a:xfrm>
            <a:off x="8067824" y="3868618"/>
            <a:ext cx="286604" cy="286604"/>
            <a:chOff x="0" y="0"/>
            <a:chExt cx="382138" cy="382138"/>
          </a:xfrm>
        </p:grpSpPr>
        <p:sp>
          <p:nvSpPr>
            <p:cNvPr id="9" name="Freeform 9"/>
            <p:cNvSpPr/>
            <p:nvPr/>
          </p:nvSpPr>
          <p:spPr>
            <a:xfrm>
              <a:off x="0" y="0"/>
              <a:ext cx="382143" cy="382143"/>
            </a:xfrm>
            <a:custGeom>
              <a:avLst/>
              <a:gdLst/>
              <a:ahLst/>
              <a:cxnLst/>
              <a:rect l="l" t="t" r="r" b="b"/>
              <a:pathLst>
                <a:path w="382143" h="382143">
                  <a:moveTo>
                    <a:pt x="0" y="191008"/>
                  </a:moveTo>
                  <a:cubicBezTo>
                    <a:pt x="0" y="85598"/>
                    <a:pt x="85598" y="0"/>
                    <a:pt x="191008" y="0"/>
                  </a:cubicBezTo>
                  <a:cubicBezTo>
                    <a:pt x="296418" y="0"/>
                    <a:pt x="382143" y="85598"/>
                    <a:pt x="382143" y="191008"/>
                  </a:cubicBezTo>
                  <a:cubicBezTo>
                    <a:pt x="382143" y="296418"/>
                    <a:pt x="296545" y="382143"/>
                    <a:pt x="191008" y="382143"/>
                  </a:cubicBezTo>
                  <a:cubicBezTo>
                    <a:pt x="85471" y="382143"/>
                    <a:pt x="0" y="296545"/>
                    <a:pt x="0" y="191008"/>
                  </a:cubicBezTo>
                  <a:close/>
                </a:path>
              </a:pathLst>
            </a:custGeom>
            <a:solidFill>
              <a:srgbClr val="6D574B"/>
            </a:solidFill>
          </p:spPr>
          <p:txBody>
            <a:bodyPr/>
            <a:lstStyle/>
            <a:p>
              <a:endParaRPr lang="en-US"/>
            </a:p>
          </p:txBody>
        </p:sp>
      </p:grpSp>
      <p:sp>
        <p:nvSpPr>
          <p:cNvPr id="10" name="TextBox 10"/>
          <p:cNvSpPr txBox="1"/>
          <p:nvPr/>
        </p:nvSpPr>
        <p:spPr>
          <a:xfrm rot="5400000">
            <a:off x="6258996" y="5690946"/>
            <a:ext cx="4164252" cy="1419225"/>
          </a:xfrm>
          <a:prstGeom prst="rect">
            <a:avLst/>
          </a:prstGeom>
        </p:spPr>
        <p:txBody>
          <a:bodyPr lIns="0" tIns="0" rIns="0" bIns="0" rtlCol="0" anchor="t">
            <a:spAutoFit/>
          </a:bodyPr>
          <a:lstStyle/>
          <a:p>
            <a:pPr algn="ctr">
              <a:lnSpc>
                <a:spcPts val="5520"/>
              </a:lnSpc>
            </a:pPr>
            <a:r>
              <a:rPr lang="en-US" sz="4600" b="1" dirty="0">
                <a:solidFill>
                  <a:srgbClr val="6D574B"/>
                </a:solidFill>
                <a:latin typeface="Roboto Condensed" panose="02000000000000000000" pitchFamily="2" charset="0"/>
                <a:ea typeface="Roboto Condensed" panose="02000000000000000000" pitchFamily="2" charset="0"/>
                <a:cs typeface="Roboto Condensed" panose="02000000000000000000" pitchFamily="2" charset="0"/>
              </a:rPr>
              <a:t>KHÁI NIỆM VÀ TÁC DỤNG</a:t>
            </a:r>
          </a:p>
        </p:txBody>
      </p:sp>
      <p:grpSp>
        <p:nvGrpSpPr>
          <p:cNvPr id="11" name="Group 11"/>
          <p:cNvGrpSpPr/>
          <p:nvPr/>
        </p:nvGrpSpPr>
        <p:grpSpPr>
          <a:xfrm>
            <a:off x="11008046" y="2779320"/>
            <a:ext cx="1513481" cy="5844701"/>
            <a:chOff x="0" y="0"/>
            <a:chExt cx="2017974" cy="7792934"/>
          </a:xfrm>
        </p:grpSpPr>
        <p:sp>
          <p:nvSpPr>
            <p:cNvPr id="12" name="Freeform 12"/>
            <p:cNvSpPr/>
            <p:nvPr/>
          </p:nvSpPr>
          <p:spPr>
            <a:xfrm>
              <a:off x="0" y="0"/>
              <a:ext cx="2018030" cy="7792864"/>
            </a:xfrm>
            <a:custGeom>
              <a:avLst/>
              <a:gdLst/>
              <a:ahLst/>
              <a:cxnLst/>
              <a:rect l="l" t="t" r="r" b="b"/>
              <a:pathLst>
                <a:path w="2018030" h="7792864">
                  <a:moveTo>
                    <a:pt x="12700" y="0"/>
                  </a:moveTo>
                  <a:lnTo>
                    <a:pt x="2005330" y="0"/>
                  </a:lnTo>
                  <a:cubicBezTo>
                    <a:pt x="2012315" y="0"/>
                    <a:pt x="2018030" y="6730"/>
                    <a:pt x="2018030" y="14956"/>
                  </a:cubicBezTo>
                  <a:lnTo>
                    <a:pt x="2018030" y="7777907"/>
                  </a:lnTo>
                  <a:cubicBezTo>
                    <a:pt x="2018030" y="7786133"/>
                    <a:pt x="2012315" y="7792864"/>
                    <a:pt x="2005330" y="7792864"/>
                  </a:cubicBezTo>
                  <a:lnTo>
                    <a:pt x="12700" y="7792864"/>
                  </a:lnTo>
                  <a:cubicBezTo>
                    <a:pt x="5715" y="7792864"/>
                    <a:pt x="0" y="7786133"/>
                    <a:pt x="0" y="7777907"/>
                  </a:cubicBezTo>
                  <a:lnTo>
                    <a:pt x="0" y="14956"/>
                  </a:lnTo>
                  <a:cubicBezTo>
                    <a:pt x="0" y="6730"/>
                    <a:pt x="5715" y="0"/>
                    <a:pt x="12700" y="0"/>
                  </a:cubicBezTo>
                  <a:moveTo>
                    <a:pt x="12700" y="29913"/>
                  </a:moveTo>
                  <a:lnTo>
                    <a:pt x="12700" y="14956"/>
                  </a:lnTo>
                  <a:lnTo>
                    <a:pt x="25400" y="14956"/>
                  </a:lnTo>
                  <a:lnTo>
                    <a:pt x="25400" y="7777907"/>
                  </a:lnTo>
                  <a:lnTo>
                    <a:pt x="12700" y="7777907"/>
                  </a:lnTo>
                  <a:lnTo>
                    <a:pt x="12700" y="7762951"/>
                  </a:lnTo>
                  <a:lnTo>
                    <a:pt x="2005330" y="7762951"/>
                  </a:lnTo>
                  <a:lnTo>
                    <a:pt x="2005330" y="7777907"/>
                  </a:lnTo>
                  <a:lnTo>
                    <a:pt x="1992630" y="7777907"/>
                  </a:lnTo>
                  <a:lnTo>
                    <a:pt x="1992630" y="14956"/>
                  </a:lnTo>
                  <a:lnTo>
                    <a:pt x="2005330" y="14956"/>
                  </a:lnTo>
                  <a:lnTo>
                    <a:pt x="2005330" y="29913"/>
                  </a:lnTo>
                  <a:lnTo>
                    <a:pt x="12700" y="29913"/>
                  </a:lnTo>
                  <a:close/>
                </a:path>
              </a:pathLst>
            </a:custGeom>
            <a:solidFill>
              <a:srgbClr val="595959"/>
            </a:solidFill>
          </p:spPr>
          <p:txBody>
            <a:bodyPr/>
            <a:lstStyle/>
            <a:p>
              <a:endParaRPr lang="en-US"/>
            </a:p>
          </p:txBody>
        </p:sp>
      </p:grpSp>
      <p:sp>
        <p:nvSpPr>
          <p:cNvPr id="13" name="TextBox 13"/>
          <p:cNvSpPr txBox="1"/>
          <p:nvPr/>
        </p:nvSpPr>
        <p:spPr>
          <a:xfrm>
            <a:off x="11333006" y="2805990"/>
            <a:ext cx="863561" cy="942975"/>
          </a:xfrm>
          <a:prstGeom prst="rect">
            <a:avLst/>
          </a:prstGeom>
        </p:spPr>
        <p:txBody>
          <a:bodyPr lIns="0" tIns="0" rIns="0" bIns="0" rtlCol="0" anchor="t">
            <a:spAutoFit/>
          </a:bodyPr>
          <a:lstStyle/>
          <a:p>
            <a:pPr algn="ctr">
              <a:lnSpc>
                <a:spcPts val="7200"/>
              </a:lnSpc>
            </a:pPr>
            <a:r>
              <a:rPr lang="en-US" sz="6000">
                <a:solidFill>
                  <a:srgbClr val="6D574B"/>
                </a:solidFill>
                <a:latin typeface="Arimo"/>
              </a:rPr>
              <a:t>II</a:t>
            </a:r>
          </a:p>
        </p:txBody>
      </p:sp>
      <p:grpSp>
        <p:nvGrpSpPr>
          <p:cNvPr id="14" name="Group 14"/>
          <p:cNvGrpSpPr/>
          <p:nvPr/>
        </p:nvGrpSpPr>
        <p:grpSpPr>
          <a:xfrm>
            <a:off x="11621484" y="3868618"/>
            <a:ext cx="286604" cy="286604"/>
            <a:chOff x="0" y="0"/>
            <a:chExt cx="382138" cy="382138"/>
          </a:xfrm>
        </p:grpSpPr>
        <p:sp>
          <p:nvSpPr>
            <p:cNvPr id="15" name="Freeform 15"/>
            <p:cNvSpPr/>
            <p:nvPr/>
          </p:nvSpPr>
          <p:spPr>
            <a:xfrm>
              <a:off x="0" y="0"/>
              <a:ext cx="382143" cy="382143"/>
            </a:xfrm>
            <a:custGeom>
              <a:avLst/>
              <a:gdLst/>
              <a:ahLst/>
              <a:cxnLst/>
              <a:rect l="l" t="t" r="r" b="b"/>
              <a:pathLst>
                <a:path w="382143" h="382143">
                  <a:moveTo>
                    <a:pt x="0" y="191008"/>
                  </a:moveTo>
                  <a:cubicBezTo>
                    <a:pt x="0" y="85598"/>
                    <a:pt x="85598" y="0"/>
                    <a:pt x="191008" y="0"/>
                  </a:cubicBezTo>
                  <a:cubicBezTo>
                    <a:pt x="296418" y="0"/>
                    <a:pt x="382143" y="85598"/>
                    <a:pt x="382143" y="191008"/>
                  </a:cubicBezTo>
                  <a:cubicBezTo>
                    <a:pt x="382143" y="296418"/>
                    <a:pt x="296545" y="382143"/>
                    <a:pt x="191008" y="382143"/>
                  </a:cubicBezTo>
                  <a:cubicBezTo>
                    <a:pt x="85471" y="382143"/>
                    <a:pt x="0" y="296545"/>
                    <a:pt x="0" y="191008"/>
                  </a:cubicBezTo>
                  <a:close/>
                </a:path>
              </a:pathLst>
            </a:custGeom>
            <a:solidFill>
              <a:srgbClr val="6D574B"/>
            </a:solidFill>
          </p:spPr>
          <p:txBody>
            <a:bodyPr/>
            <a:lstStyle/>
            <a:p>
              <a:endParaRPr lang="en-US"/>
            </a:p>
          </p:txBody>
        </p:sp>
      </p:grpSp>
      <p:grpSp>
        <p:nvGrpSpPr>
          <p:cNvPr id="16" name="Group 16"/>
          <p:cNvGrpSpPr/>
          <p:nvPr/>
        </p:nvGrpSpPr>
        <p:grpSpPr>
          <a:xfrm>
            <a:off x="13960370" y="2779320"/>
            <a:ext cx="1513481" cy="5844701"/>
            <a:chOff x="0" y="0"/>
            <a:chExt cx="2017974" cy="7792934"/>
          </a:xfrm>
        </p:grpSpPr>
        <p:sp>
          <p:nvSpPr>
            <p:cNvPr id="17" name="Freeform 17"/>
            <p:cNvSpPr/>
            <p:nvPr/>
          </p:nvSpPr>
          <p:spPr>
            <a:xfrm>
              <a:off x="0" y="0"/>
              <a:ext cx="2018030" cy="7792864"/>
            </a:xfrm>
            <a:custGeom>
              <a:avLst/>
              <a:gdLst/>
              <a:ahLst/>
              <a:cxnLst/>
              <a:rect l="l" t="t" r="r" b="b"/>
              <a:pathLst>
                <a:path w="2018030" h="7792864">
                  <a:moveTo>
                    <a:pt x="12700" y="0"/>
                  </a:moveTo>
                  <a:lnTo>
                    <a:pt x="2005330" y="0"/>
                  </a:lnTo>
                  <a:cubicBezTo>
                    <a:pt x="2012315" y="0"/>
                    <a:pt x="2018030" y="6730"/>
                    <a:pt x="2018030" y="14956"/>
                  </a:cubicBezTo>
                  <a:lnTo>
                    <a:pt x="2018030" y="7777907"/>
                  </a:lnTo>
                  <a:cubicBezTo>
                    <a:pt x="2018030" y="7786133"/>
                    <a:pt x="2012315" y="7792864"/>
                    <a:pt x="2005330" y="7792864"/>
                  </a:cubicBezTo>
                  <a:lnTo>
                    <a:pt x="12700" y="7792864"/>
                  </a:lnTo>
                  <a:cubicBezTo>
                    <a:pt x="5715" y="7792864"/>
                    <a:pt x="0" y="7786133"/>
                    <a:pt x="0" y="7777907"/>
                  </a:cubicBezTo>
                  <a:lnTo>
                    <a:pt x="0" y="14956"/>
                  </a:lnTo>
                  <a:cubicBezTo>
                    <a:pt x="0" y="6730"/>
                    <a:pt x="5715" y="0"/>
                    <a:pt x="12700" y="0"/>
                  </a:cubicBezTo>
                  <a:moveTo>
                    <a:pt x="12700" y="29913"/>
                  </a:moveTo>
                  <a:lnTo>
                    <a:pt x="12700" y="14956"/>
                  </a:lnTo>
                  <a:lnTo>
                    <a:pt x="25400" y="14956"/>
                  </a:lnTo>
                  <a:lnTo>
                    <a:pt x="25400" y="7777907"/>
                  </a:lnTo>
                  <a:lnTo>
                    <a:pt x="12700" y="7777907"/>
                  </a:lnTo>
                  <a:lnTo>
                    <a:pt x="12700" y="7762951"/>
                  </a:lnTo>
                  <a:lnTo>
                    <a:pt x="2005330" y="7762951"/>
                  </a:lnTo>
                  <a:lnTo>
                    <a:pt x="2005330" y="7777907"/>
                  </a:lnTo>
                  <a:lnTo>
                    <a:pt x="1992630" y="7777907"/>
                  </a:lnTo>
                  <a:lnTo>
                    <a:pt x="1992630" y="14956"/>
                  </a:lnTo>
                  <a:lnTo>
                    <a:pt x="2005330" y="14956"/>
                  </a:lnTo>
                  <a:lnTo>
                    <a:pt x="2005330" y="29913"/>
                  </a:lnTo>
                  <a:lnTo>
                    <a:pt x="12700" y="29913"/>
                  </a:lnTo>
                  <a:close/>
                </a:path>
              </a:pathLst>
            </a:custGeom>
            <a:solidFill>
              <a:srgbClr val="595959"/>
            </a:solidFill>
          </p:spPr>
          <p:txBody>
            <a:bodyPr/>
            <a:lstStyle/>
            <a:p>
              <a:endParaRPr lang="en-US"/>
            </a:p>
          </p:txBody>
        </p:sp>
      </p:grpSp>
      <p:sp>
        <p:nvSpPr>
          <p:cNvPr id="18" name="TextBox 18"/>
          <p:cNvSpPr txBox="1"/>
          <p:nvPr/>
        </p:nvSpPr>
        <p:spPr>
          <a:xfrm>
            <a:off x="14285330" y="2805990"/>
            <a:ext cx="863561" cy="942975"/>
          </a:xfrm>
          <a:prstGeom prst="rect">
            <a:avLst/>
          </a:prstGeom>
        </p:spPr>
        <p:txBody>
          <a:bodyPr lIns="0" tIns="0" rIns="0" bIns="0" rtlCol="0" anchor="t">
            <a:spAutoFit/>
          </a:bodyPr>
          <a:lstStyle/>
          <a:p>
            <a:pPr algn="ctr">
              <a:lnSpc>
                <a:spcPts val="7200"/>
              </a:lnSpc>
            </a:pPr>
            <a:r>
              <a:rPr lang="en-US" sz="6000">
                <a:solidFill>
                  <a:srgbClr val="6D574B"/>
                </a:solidFill>
                <a:latin typeface="Arimo"/>
              </a:rPr>
              <a:t>III</a:t>
            </a:r>
          </a:p>
        </p:txBody>
      </p:sp>
      <p:grpSp>
        <p:nvGrpSpPr>
          <p:cNvPr id="19" name="Group 19"/>
          <p:cNvGrpSpPr/>
          <p:nvPr/>
        </p:nvGrpSpPr>
        <p:grpSpPr>
          <a:xfrm>
            <a:off x="14573808" y="3725316"/>
            <a:ext cx="286604" cy="286604"/>
            <a:chOff x="0" y="0"/>
            <a:chExt cx="382138" cy="382138"/>
          </a:xfrm>
        </p:grpSpPr>
        <p:sp>
          <p:nvSpPr>
            <p:cNvPr id="20" name="Freeform 20"/>
            <p:cNvSpPr/>
            <p:nvPr/>
          </p:nvSpPr>
          <p:spPr>
            <a:xfrm>
              <a:off x="0" y="0"/>
              <a:ext cx="382143" cy="382143"/>
            </a:xfrm>
            <a:custGeom>
              <a:avLst/>
              <a:gdLst/>
              <a:ahLst/>
              <a:cxnLst/>
              <a:rect l="l" t="t" r="r" b="b"/>
              <a:pathLst>
                <a:path w="382143" h="382143">
                  <a:moveTo>
                    <a:pt x="0" y="191008"/>
                  </a:moveTo>
                  <a:cubicBezTo>
                    <a:pt x="0" y="85598"/>
                    <a:pt x="85598" y="0"/>
                    <a:pt x="191008" y="0"/>
                  </a:cubicBezTo>
                  <a:cubicBezTo>
                    <a:pt x="296418" y="0"/>
                    <a:pt x="382143" y="85598"/>
                    <a:pt x="382143" y="191008"/>
                  </a:cubicBezTo>
                  <a:cubicBezTo>
                    <a:pt x="382143" y="296418"/>
                    <a:pt x="296545" y="382143"/>
                    <a:pt x="191008" y="382143"/>
                  </a:cubicBezTo>
                  <a:cubicBezTo>
                    <a:pt x="85471" y="382143"/>
                    <a:pt x="0" y="296545"/>
                    <a:pt x="0" y="191008"/>
                  </a:cubicBezTo>
                  <a:close/>
                </a:path>
              </a:pathLst>
            </a:custGeom>
            <a:solidFill>
              <a:srgbClr val="6D574B"/>
            </a:solidFill>
          </p:spPr>
          <p:txBody>
            <a:bodyPr/>
            <a:lstStyle/>
            <a:p>
              <a:endParaRPr lang="en-US"/>
            </a:p>
          </p:txBody>
        </p:sp>
      </p:grpSp>
      <p:sp>
        <p:nvSpPr>
          <p:cNvPr id="21" name="TextBox 21"/>
          <p:cNvSpPr txBox="1"/>
          <p:nvPr/>
        </p:nvSpPr>
        <p:spPr>
          <a:xfrm rot="5400000">
            <a:off x="9943738" y="6038608"/>
            <a:ext cx="3670671" cy="723900"/>
          </a:xfrm>
          <a:prstGeom prst="rect">
            <a:avLst/>
          </a:prstGeom>
        </p:spPr>
        <p:txBody>
          <a:bodyPr lIns="0" tIns="0" rIns="0" bIns="0" rtlCol="0" anchor="t">
            <a:spAutoFit/>
          </a:bodyPr>
          <a:lstStyle/>
          <a:p>
            <a:pPr algn="ctr">
              <a:lnSpc>
                <a:spcPts val="5520"/>
              </a:lnSpc>
            </a:pPr>
            <a:r>
              <a:rPr lang="en-US" sz="4600" b="1" dirty="0">
                <a:solidFill>
                  <a:srgbClr val="6D574B"/>
                </a:solidFill>
                <a:latin typeface="Roboto Condensed" panose="02000000000000000000" pitchFamily="2" charset="0"/>
                <a:ea typeface="Roboto Condensed" panose="02000000000000000000" pitchFamily="2" charset="0"/>
                <a:cs typeface="Roboto Condensed" panose="02000000000000000000" pitchFamily="2" charset="0"/>
              </a:rPr>
              <a:t>THỰC HÀNH</a:t>
            </a:r>
          </a:p>
        </p:txBody>
      </p:sp>
      <p:sp>
        <p:nvSpPr>
          <p:cNvPr id="22" name="TextBox 22"/>
          <p:cNvSpPr txBox="1"/>
          <p:nvPr/>
        </p:nvSpPr>
        <p:spPr>
          <a:xfrm rot="5400000">
            <a:off x="13168984" y="5765686"/>
            <a:ext cx="3124826" cy="723900"/>
          </a:xfrm>
          <a:prstGeom prst="rect">
            <a:avLst/>
          </a:prstGeom>
        </p:spPr>
        <p:txBody>
          <a:bodyPr lIns="0" tIns="0" rIns="0" bIns="0" rtlCol="0" anchor="t">
            <a:spAutoFit/>
          </a:bodyPr>
          <a:lstStyle/>
          <a:p>
            <a:pPr algn="ctr">
              <a:lnSpc>
                <a:spcPts val="5520"/>
              </a:lnSpc>
            </a:pPr>
            <a:r>
              <a:rPr lang="en-US" sz="4600" b="1" dirty="0">
                <a:solidFill>
                  <a:srgbClr val="6D574B"/>
                </a:solidFill>
                <a:latin typeface="Roboto Condensed" panose="02000000000000000000" pitchFamily="2" charset="0"/>
                <a:ea typeface="Roboto Condensed" panose="02000000000000000000" pitchFamily="2" charset="0"/>
                <a:cs typeface="Roboto Condensed" panose="02000000000000000000" pitchFamily="2" charset="0"/>
              </a:rPr>
              <a:t>VẬN DỤNG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rot="-5400000">
            <a:off x="10149548" y="-1141802"/>
            <a:ext cx="1353485" cy="9046773"/>
            <a:chOff x="0" y="0"/>
            <a:chExt cx="1804646" cy="12062365"/>
          </a:xfrm>
        </p:grpSpPr>
        <p:sp>
          <p:nvSpPr>
            <p:cNvPr id="5" name="Freeform 5"/>
            <p:cNvSpPr/>
            <p:nvPr/>
          </p:nvSpPr>
          <p:spPr>
            <a:xfrm>
              <a:off x="0" y="0"/>
              <a:ext cx="1804673" cy="12062306"/>
            </a:xfrm>
            <a:custGeom>
              <a:avLst/>
              <a:gdLst/>
              <a:ahLst/>
              <a:cxnLst/>
              <a:rect l="l" t="t" r="r" b="b"/>
              <a:pathLst>
                <a:path w="1804673" h="12062306">
                  <a:moveTo>
                    <a:pt x="0" y="0"/>
                  </a:moveTo>
                  <a:lnTo>
                    <a:pt x="1804673" y="0"/>
                  </a:lnTo>
                  <a:lnTo>
                    <a:pt x="1804673" y="12062306"/>
                  </a:lnTo>
                  <a:lnTo>
                    <a:pt x="0" y="12062306"/>
                  </a:lnTo>
                  <a:close/>
                </a:path>
              </a:pathLst>
            </a:custGeom>
            <a:solidFill>
              <a:srgbClr val="785D51"/>
            </a:solidFill>
          </p:spPr>
          <p:txBody>
            <a:bodyPr/>
            <a:lstStyle/>
            <a:p>
              <a:endParaRPr lang="en-US"/>
            </a:p>
          </p:txBody>
        </p:sp>
      </p:grpSp>
      <p:grpSp>
        <p:nvGrpSpPr>
          <p:cNvPr id="6" name="Group 6"/>
          <p:cNvGrpSpPr/>
          <p:nvPr/>
        </p:nvGrpSpPr>
        <p:grpSpPr>
          <a:xfrm rot="-5400000">
            <a:off x="3947242" y="2212813"/>
            <a:ext cx="2355662" cy="2355662"/>
            <a:chOff x="0" y="0"/>
            <a:chExt cx="3140882" cy="3140882"/>
          </a:xfrm>
        </p:grpSpPr>
        <p:sp>
          <p:nvSpPr>
            <p:cNvPr id="7" name="Freeform 7"/>
            <p:cNvSpPr/>
            <p:nvPr/>
          </p:nvSpPr>
          <p:spPr>
            <a:xfrm>
              <a:off x="0" y="0"/>
              <a:ext cx="3140837" cy="3140837"/>
            </a:xfrm>
            <a:custGeom>
              <a:avLst/>
              <a:gdLst/>
              <a:ahLst/>
              <a:cxnLst/>
              <a:rect l="l" t="t" r="r" b="b"/>
              <a:pathLst>
                <a:path w="3140837" h="3140837">
                  <a:moveTo>
                    <a:pt x="0" y="646938"/>
                  </a:moveTo>
                  <a:cubicBezTo>
                    <a:pt x="357251" y="646938"/>
                    <a:pt x="646938" y="357251"/>
                    <a:pt x="646938" y="0"/>
                  </a:cubicBezTo>
                  <a:lnTo>
                    <a:pt x="2493899" y="0"/>
                  </a:lnTo>
                  <a:cubicBezTo>
                    <a:pt x="2493899" y="357251"/>
                    <a:pt x="2783586" y="646938"/>
                    <a:pt x="3140837" y="646938"/>
                  </a:cubicBezTo>
                  <a:lnTo>
                    <a:pt x="3140837" y="2493899"/>
                  </a:lnTo>
                  <a:cubicBezTo>
                    <a:pt x="2783586" y="2493899"/>
                    <a:pt x="2493899" y="2783586"/>
                    <a:pt x="2493899" y="3140837"/>
                  </a:cubicBezTo>
                  <a:lnTo>
                    <a:pt x="646938" y="3140837"/>
                  </a:lnTo>
                  <a:cubicBezTo>
                    <a:pt x="646938" y="2783586"/>
                    <a:pt x="357251" y="2493899"/>
                    <a:pt x="0" y="2493899"/>
                  </a:cubicBezTo>
                  <a:close/>
                </a:path>
              </a:pathLst>
            </a:custGeom>
            <a:solidFill>
              <a:srgbClr val="785D51"/>
            </a:solidFill>
          </p:spPr>
          <p:txBody>
            <a:bodyPr/>
            <a:lstStyle/>
            <a:p>
              <a:endParaRPr lang="en-US"/>
            </a:p>
          </p:txBody>
        </p:sp>
      </p:grpSp>
      <p:sp>
        <p:nvSpPr>
          <p:cNvPr id="8" name="Freeform 8"/>
          <p:cNvSpPr/>
          <p:nvPr/>
        </p:nvSpPr>
        <p:spPr>
          <a:xfrm flipH="1">
            <a:off x="4981201" y="2704842"/>
            <a:ext cx="1930326" cy="1617212"/>
          </a:xfrm>
          <a:custGeom>
            <a:avLst/>
            <a:gdLst/>
            <a:ahLst/>
            <a:cxnLst/>
            <a:rect l="l" t="t" r="r" b="b"/>
            <a:pathLst>
              <a:path w="1930326" h="1617212">
                <a:moveTo>
                  <a:pt x="1930327" y="0"/>
                </a:moveTo>
                <a:lnTo>
                  <a:pt x="0" y="0"/>
                </a:lnTo>
                <a:lnTo>
                  <a:pt x="0" y="1617213"/>
                </a:lnTo>
                <a:lnTo>
                  <a:pt x="1930327" y="1617213"/>
                </a:lnTo>
                <a:lnTo>
                  <a:pt x="1930327" y="0"/>
                </a:lnTo>
                <a:close/>
              </a:path>
            </a:pathLst>
          </a:custGeom>
          <a:blipFill>
            <a:blip r:embed="rId4"/>
            <a:stretch>
              <a:fillRect t="-515120" r="-288644" b="-80386"/>
            </a:stretch>
          </a:blipFill>
        </p:spPr>
        <p:txBody>
          <a:bodyPr/>
          <a:lstStyle/>
          <a:p>
            <a:endParaRPr lang="en-US"/>
          </a:p>
        </p:txBody>
      </p:sp>
      <p:grpSp>
        <p:nvGrpSpPr>
          <p:cNvPr id="9" name="Group 9"/>
          <p:cNvGrpSpPr/>
          <p:nvPr/>
        </p:nvGrpSpPr>
        <p:grpSpPr>
          <a:xfrm rot="-5400000">
            <a:off x="4122682" y="2379196"/>
            <a:ext cx="2004780" cy="2004780"/>
            <a:chOff x="0" y="0"/>
            <a:chExt cx="2673040" cy="2673040"/>
          </a:xfrm>
        </p:grpSpPr>
        <p:sp>
          <p:nvSpPr>
            <p:cNvPr id="10" name="Freeform 10"/>
            <p:cNvSpPr/>
            <p:nvPr/>
          </p:nvSpPr>
          <p:spPr>
            <a:xfrm>
              <a:off x="0" y="0"/>
              <a:ext cx="2662428" cy="2662428"/>
            </a:xfrm>
            <a:custGeom>
              <a:avLst/>
              <a:gdLst/>
              <a:ahLst/>
              <a:cxnLst/>
              <a:rect l="l" t="t" r="r" b="b"/>
              <a:pathLst>
                <a:path w="2662428" h="2662428">
                  <a:moveTo>
                    <a:pt x="19050" y="540512"/>
                  </a:moveTo>
                  <a:lnTo>
                    <a:pt x="19050" y="559562"/>
                  </a:lnTo>
                  <a:lnTo>
                    <a:pt x="19050" y="540512"/>
                  </a:lnTo>
                  <a:cubicBezTo>
                    <a:pt x="307086" y="540512"/>
                    <a:pt x="540512" y="307086"/>
                    <a:pt x="540512" y="19050"/>
                  </a:cubicBezTo>
                  <a:cubicBezTo>
                    <a:pt x="540512" y="8509"/>
                    <a:pt x="549021" y="0"/>
                    <a:pt x="559562" y="0"/>
                  </a:cubicBezTo>
                  <a:lnTo>
                    <a:pt x="2102866" y="0"/>
                  </a:lnTo>
                  <a:lnTo>
                    <a:pt x="2102866" y="19050"/>
                  </a:lnTo>
                  <a:lnTo>
                    <a:pt x="2083816" y="19050"/>
                  </a:lnTo>
                  <a:lnTo>
                    <a:pt x="2102866" y="19050"/>
                  </a:lnTo>
                  <a:lnTo>
                    <a:pt x="2121916" y="19050"/>
                  </a:lnTo>
                  <a:cubicBezTo>
                    <a:pt x="2121916" y="307086"/>
                    <a:pt x="2355342" y="540512"/>
                    <a:pt x="2643378" y="540512"/>
                  </a:cubicBezTo>
                  <a:cubicBezTo>
                    <a:pt x="2653919" y="540512"/>
                    <a:pt x="2662428" y="549021"/>
                    <a:pt x="2662428" y="559562"/>
                  </a:cubicBezTo>
                  <a:lnTo>
                    <a:pt x="2662428" y="2102866"/>
                  </a:lnTo>
                  <a:cubicBezTo>
                    <a:pt x="2662428" y="2113407"/>
                    <a:pt x="2653919" y="2121916"/>
                    <a:pt x="2643378" y="2121916"/>
                  </a:cubicBezTo>
                  <a:cubicBezTo>
                    <a:pt x="2355342" y="2121916"/>
                    <a:pt x="2121916" y="2355342"/>
                    <a:pt x="2121916" y="2643378"/>
                  </a:cubicBezTo>
                  <a:cubicBezTo>
                    <a:pt x="2121916" y="2653919"/>
                    <a:pt x="2113407" y="2662428"/>
                    <a:pt x="2102866" y="2662428"/>
                  </a:cubicBezTo>
                  <a:lnTo>
                    <a:pt x="559562" y="2662428"/>
                  </a:lnTo>
                  <a:cubicBezTo>
                    <a:pt x="549021" y="2662428"/>
                    <a:pt x="540512" y="2653919"/>
                    <a:pt x="540512" y="2643378"/>
                  </a:cubicBezTo>
                  <a:cubicBezTo>
                    <a:pt x="540512" y="2355342"/>
                    <a:pt x="307086" y="2121916"/>
                    <a:pt x="19050" y="2121916"/>
                  </a:cubicBezTo>
                  <a:cubicBezTo>
                    <a:pt x="8509" y="2121916"/>
                    <a:pt x="0" y="2113407"/>
                    <a:pt x="0" y="2102866"/>
                  </a:cubicBezTo>
                  <a:lnTo>
                    <a:pt x="0" y="559562"/>
                  </a:lnTo>
                  <a:cubicBezTo>
                    <a:pt x="0" y="554482"/>
                    <a:pt x="2032" y="549656"/>
                    <a:pt x="5588" y="546100"/>
                  </a:cubicBezTo>
                  <a:cubicBezTo>
                    <a:pt x="9144" y="542544"/>
                    <a:pt x="13970" y="540512"/>
                    <a:pt x="19050" y="540512"/>
                  </a:cubicBezTo>
                  <a:moveTo>
                    <a:pt x="19050" y="578612"/>
                  </a:moveTo>
                  <a:lnTo>
                    <a:pt x="19050" y="559562"/>
                  </a:lnTo>
                  <a:lnTo>
                    <a:pt x="38100" y="559562"/>
                  </a:lnTo>
                  <a:lnTo>
                    <a:pt x="38100" y="2102866"/>
                  </a:lnTo>
                  <a:lnTo>
                    <a:pt x="19050" y="2102866"/>
                  </a:lnTo>
                  <a:lnTo>
                    <a:pt x="19050" y="2083816"/>
                  </a:lnTo>
                  <a:cubicBezTo>
                    <a:pt x="328041" y="2083816"/>
                    <a:pt x="578612" y="2334387"/>
                    <a:pt x="578612" y="2643378"/>
                  </a:cubicBezTo>
                  <a:lnTo>
                    <a:pt x="559562" y="2643378"/>
                  </a:lnTo>
                  <a:lnTo>
                    <a:pt x="559562" y="2624328"/>
                  </a:lnTo>
                  <a:lnTo>
                    <a:pt x="2102866" y="2624328"/>
                  </a:lnTo>
                  <a:lnTo>
                    <a:pt x="2102866" y="2643378"/>
                  </a:lnTo>
                  <a:lnTo>
                    <a:pt x="2083816" y="2643378"/>
                  </a:lnTo>
                  <a:cubicBezTo>
                    <a:pt x="2083816" y="2334387"/>
                    <a:pt x="2334387" y="2083816"/>
                    <a:pt x="2643378" y="2083816"/>
                  </a:cubicBezTo>
                  <a:lnTo>
                    <a:pt x="2643378" y="2102866"/>
                  </a:lnTo>
                  <a:lnTo>
                    <a:pt x="2624328" y="2102866"/>
                  </a:lnTo>
                  <a:lnTo>
                    <a:pt x="2624328" y="559562"/>
                  </a:lnTo>
                  <a:lnTo>
                    <a:pt x="2643378" y="559562"/>
                  </a:lnTo>
                  <a:lnTo>
                    <a:pt x="2643378" y="578612"/>
                  </a:lnTo>
                  <a:cubicBezTo>
                    <a:pt x="2334387" y="578612"/>
                    <a:pt x="2083816" y="328041"/>
                    <a:pt x="2083816" y="19050"/>
                  </a:cubicBezTo>
                  <a:cubicBezTo>
                    <a:pt x="2083816" y="8509"/>
                    <a:pt x="2092325" y="0"/>
                    <a:pt x="2102866" y="0"/>
                  </a:cubicBezTo>
                  <a:cubicBezTo>
                    <a:pt x="2113407" y="0"/>
                    <a:pt x="2121916" y="8509"/>
                    <a:pt x="2121916" y="19050"/>
                  </a:cubicBezTo>
                  <a:cubicBezTo>
                    <a:pt x="2121916" y="29591"/>
                    <a:pt x="2113407" y="38100"/>
                    <a:pt x="2102866" y="38100"/>
                  </a:cubicBezTo>
                  <a:lnTo>
                    <a:pt x="559562" y="38100"/>
                  </a:lnTo>
                  <a:lnTo>
                    <a:pt x="559562" y="19050"/>
                  </a:lnTo>
                  <a:lnTo>
                    <a:pt x="578612" y="19050"/>
                  </a:lnTo>
                  <a:cubicBezTo>
                    <a:pt x="578612" y="328041"/>
                    <a:pt x="328041" y="578612"/>
                    <a:pt x="19050" y="578612"/>
                  </a:cubicBezTo>
                  <a:close/>
                </a:path>
              </a:pathLst>
            </a:custGeom>
            <a:solidFill>
              <a:srgbClr val="FFFFFF"/>
            </a:solidFill>
          </p:spPr>
          <p:txBody>
            <a:bodyPr/>
            <a:lstStyle/>
            <a:p>
              <a:endParaRPr lang="en-US"/>
            </a:p>
          </p:txBody>
        </p:sp>
      </p:grpSp>
      <p:grpSp>
        <p:nvGrpSpPr>
          <p:cNvPr id="11" name="Group 11"/>
          <p:cNvGrpSpPr/>
          <p:nvPr/>
        </p:nvGrpSpPr>
        <p:grpSpPr>
          <a:xfrm rot="-5400000">
            <a:off x="4223155" y="2479668"/>
            <a:ext cx="1803836" cy="1803836"/>
            <a:chOff x="0" y="0"/>
            <a:chExt cx="2405115" cy="2405115"/>
          </a:xfrm>
        </p:grpSpPr>
        <p:sp>
          <p:nvSpPr>
            <p:cNvPr id="12" name="Freeform 12"/>
            <p:cNvSpPr/>
            <p:nvPr/>
          </p:nvSpPr>
          <p:spPr>
            <a:xfrm>
              <a:off x="0" y="0"/>
              <a:ext cx="2398014" cy="2398014"/>
            </a:xfrm>
            <a:custGeom>
              <a:avLst/>
              <a:gdLst/>
              <a:ahLst/>
              <a:cxnLst/>
              <a:rect l="l" t="t" r="r" b="b"/>
              <a:pathLst>
                <a:path w="2398014" h="2398014">
                  <a:moveTo>
                    <a:pt x="12700" y="514096"/>
                  </a:moveTo>
                  <a:lnTo>
                    <a:pt x="12700" y="501396"/>
                  </a:lnTo>
                  <a:lnTo>
                    <a:pt x="12700" y="488696"/>
                  </a:lnTo>
                  <a:cubicBezTo>
                    <a:pt x="275590" y="488696"/>
                    <a:pt x="488696" y="275590"/>
                    <a:pt x="488696" y="12700"/>
                  </a:cubicBezTo>
                  <a:cubicBezTo>
                    <a:pt x="488696" y="5715"/>
                    <a:pt x="494411" y="0"/>
                    <a:pt x="501396" y="0"/>
                  </a:cubicBezTo>
                  <a:lnTo>
                    <a:pt x="1896618" y="0"/>
                  </a:lnTo>
                  <a:cubicBezTo>
                    <a:pt x="1903603" y="0"/>
                    <a:pt x="1909318" y="5715"/>
                    <a:pt x="1909318" y="12700"/>
                  </a:cubicBezTo>
                  <a:lnTo>
                    <a:pt x="1896618" y="12700"/>
                  </a:lnTo>
                  <a:lnTo>
                    <a:pt x="1909318" y="12700"/>
                  </a:lnTo>
                  <a:cubicBezTo>
                    <a:pt x="1909318" y="275590"/>
                    <a:pt x="2122424" y="488696"/>
                    <a:pt x="2385314" y="488696"/>
                  </a:cubicBezTo>
                  <a:cubicBezTo>
                    <a:pt x="2392299" y="488696"/>
                    <a:pt x="2398014" y="494411"/>
                    <a:pt x="2398014" y="501396"/>
                  </a:cubicBezTo>
                  <a:lnTo>
                    <a:pt x="2398014" y="1896618"/>
                  </a:lnTo>
                  <a:cubicBezTo>
                    <a:pt x="2398014" y="1903603"/>
                    <a:pt x="2392299" y="1909318"/>
                    <a:pt x="2385314" y="1909318"/>
                  </a:cubicBezTo>
                  <a:cubicBezTo>
                    <a:pt x="2122424" y="1909318"/>
                    <a:pt x="1909318" y="2122424"/>
                    <a:pt x="1909318" y="2385314"/>
                  </a:cubicBezTo>
                  <a:cubicBezTo>
                    <a:pt x="1909318" y="2392299"/>
                    <a:pt x="1903603" y="2398014"/>
                    <a:pt x="1896618" y="2398014"/>
                  </a:cubicBezTo>
                  <a:lnTo>
                    <a:pt x="501396" y="2398014"/>
                  </a:lnTo>
                  <a:cubicBezTo>
                    <a:pt x="494411" y="2398014"/>
                    <a:pt x="488696" y="2392299"/>
                    <a:pt x="488696" y="2385314"/>
                  </a:cubicBezTo>
                  <a:cubicBezTo>
                    <a:pt x="488696" y="2122424"/>
                    <a:pt x="275590" y="1909318"/>
                    <a:pt x="12700" y="1909318"/>
                  </a:cubicBezTo>
                  <a:cubicBezTo>
                    <a:pt x="5715" y="1909318"/>
                    <a:pt x="0" y="1903603"/>
                    <a:pt x="0" y="1896618"/>
                  </a:cubicBezTo>
                  <a:lnTo>
                    <a:pt x="0" y="501396"/>
                  </a:lnTo>
                  <a:lnTo>
                    <a:pt x="12700" y="501396"/>
                  </a:lnTo>
                  <a:lnTo>
                    <a:pt x="12700" y="514096"/>
                  </a:lnTo>
                  <a:moveTo>
                    <a:pt x="12700" y="488696"/>
                  </a:moveTo>
                  <a:cubicBezTo>
                    <a:pt x="19685" y="488696"/>
                    <a:pt x="25400" y="494411"/>
                    <a:pt x="25400" y="501396"/>
                  </a:cubicBezTo>
                  <a:lnTo>
                    <a:pt x="25400" y="1896618"/>
                  </a:lnTo>
                  <a:lnTo>
                    <a:pt x="12700" y="1896618"/>
                  </a:lnTo>
                  <a:lnTo>
                    <a:pt x="12700" y="1883918"/>
                  </a:lnTo>
                  <a:cubicBezTo>
                    <a:pt x="289560" y="1883918"/>
                    <a:pt x="514096" y="2108454"/>
                    <a:pt x="514096" y="2385314"/>
                  </a:cubicBezTo>
                  <a:lnTo>
                    <a:pt x="501396" y="2385314"/>
                  </a:lnTo>
                  <a:lnTo>
                    <a:pt x="501396" y="2372614"/>
                  </a:lnTo>
                  <a:lnTo>
                    <a:pt x="1896618" y="2372614"/>
                  </a:lnTo>
                  <a:lnTo>
                    <a:pt x="1896618" y="2385314"/>
                  </a:lnTo>
                  <a:lnTo>
                    <a:pt x="1883918" y="2385314"/>
                  </a:lnTo>
                  <a:cubicBezTo>
                    <a:pt x="1883918" y="2108454"/>
                    <a:pt x="2108454" y="1883918"/>
                    <a:pt x="2385314" y="1883918"/>
                  </a:cubicBezTo>
                  <a:lnTo>
                    <a:pt x="2385314" y="1896618"/>
                  </a:lnTo>
                  <a:lnTo>
                    <a:pt x="2372614" y="1896618"/>
                  </a:lnTo>
                  <a:lnTo>
                    <a:pt x="2372614" y="501396"/>
                  </a:lnTo>
                  <a:lnTo>
                    <a:pt x="2385314" y="501396"/>
                  </a:lnTo>
                  <a:lnTo>
                    <a:pt x="2385314" y="514096"/>
                  </a:lnTo>
                  <a:cubicBezTo>
                    <a:pt x="2108454" y="514096"/>
                    <a:pt x="1883918" y="289560"/>
                    <a:pt x="1883918" y="12700"/>
                  </a:cubicBezTo>
                  <a:lnTo>
                    <a:pt x="1896618" y="12700"/>
                  </a:lnTo>
                  <a:lnTo>
                    <a:pt x="1896618" y="25400"/>
                  </a:lnTo>
                  <a:lnTo>
                    <a:pt x="501396" y="25400"/>
                  </a:lnTo>
                  <a:lnTo>
                    <a:pt x="501396" y="12700"/>
                  </a:lnTo>
                  <a:lnTo>
                    <a:pt x="514096" y="12700"/>
                  </a:lnTo>
                  <a:cubicBezTo>
                    <a:pt x="514096" y="289560"/>
                    <a:pt x="289560" y="514096"/>
                    <a:pt x="12700" y="514096"/>
                  </a:cubicBezTo>
                  <a:cubicBezTo>
                    <a:pt x="5715" y="514096"/>
                    <a:pt x="0" y="508381"/>
                    <a:pt x="0" y="501396"/>
                  </a:cubicBezTo>
                  <a:cubicBezTo>
                    <a:pt x="0" y="494411"/>
                    <a:pt x="5715" y="488696"/>
                    <a:pt x="12700" y="488696"/>
                  </a:cubicBezTo>
                  <a:close/>
                </a:path>
              </a:pathLst>
            </a:custGeom>
            <a:solidFill>
              <a:srgbClr val="FFFFFF"/>
            </a:solidFill>
          </p:spPr>
          <p:txBody>
            <a:bodyPr/>
            <a:lstStyle/>
            <a:p>
              <a:endParaRPr lang="en-US"/>
            </a:p>
          </p:txBody>
        </p:sp>
      </p:grpSp>
      <p:sp>
        <p:nvSpPr>
          <p:cNvPr id="13" name="TextBox 13"/>
          <p:cNvSpPr txBox="1"/>
          <p:nvPr/>
        </p:nvSpPr>
        <p:spPr>
          <a:xfrm>
            <a:off x="4491517" y="2594379"/>
            <a:ext cx="1267111" cy="1409700"/>
          </a:xfrm>
          <a:prstGeom prst="rect">
            <a:avLst/>
          </a:prstGeom>
        </p:spPr>
        <p:txBody>
          <a:bodyPr lIns="0" tIns="0" rIns="0" bIns="0" rtlCol="0" anchor="t">
            <a:spAutoFit/>
          </a:bodyPr>
          <a:lstStyle/>
          <a:p>
            <a:pPr algn="ctr">
              <a:lnSpc>
                <a:spcPts val="10800"/>
              </a:lnSpc>
            </a:pPr>
            <a:r>
              <a:rPr lang="en-US" sz="9000">
                <a:solidFill>
                  <a:srgbClr val="FFFFFF"/>
                </a:solidFill>
                <a:latin typeface="Arimo Bold"/>
              </a:rPr>
              <a:t>I</a:t>
            </a:r>
          </a:p>
        </p:txBody>
      </p:sp>
      <p:sp>
        <p:nvSpPr>
          <p:cNvPr id="14" name="TextBox 14"/>
          <p:cNvSpPr txBox="1"/>
          <p:nvPr/>
        </p:nvSpPr>
        <p:spPr>
          <a:xfrm>
            <a:off x="6302903" y="2989666"/>
            <a:ext cx="9330301" cy="647700"/>
          </a:xfrm>
          <a:prstGeom prst="rect">
            <a:avLst/>
          </a:prstGeom>
        </p:spPr>
        <p:txBody>
          <a:bodyPr lIns="0" tIns="0" rIns="0" bIns="0" rtlCol="0" anchor="t">
            <a:spAutoFit/>
          </a:bodyPr>
          <a:lstStyle/>
          <a:p>
            <a:pPr algn="l">
              <a:lnSpc>
                <a:spcPts val="5040"/>
              </a:lnSpc>
            </a:pPr>
            <a:r>
              <a:rPr lang="en-US" sz="4200" spc="630">
                <a:solidFill>
                  <a:srgbClr val="FFFFFF"/>
                </a:solidFill>
                <a:latin typeface="Roboto Bold"/>
              </a:rPr>
              <a:t>KHÁI NIỆM VÀ TÁC DỤNG</a:t>
            </a:r>
          </a:p>
        </p:txBody>
      </p:sp>
      <p:sp>
        <p:nvSpPr>
          <p:cNvPr id="15" name="TextBox 15"/>
          <p:cNvSpPr txBox="1"/>
          <p:nvPr/>
        </p:nvSpPr>
        <p:spPr>
          <a:xfrm>
            <a:off x="3947242" y="4917858"/>
            <a:ext cx="13426358" cy="4716035"/>
          </a:xfrm>
          <a:prstGeom prst="rect">
            <a:avLst/>
          </a:prstGeom>
        </p:spPr>
        <p:txBody>
          <a:bodyPr wrap="square" lIns="0" tIns="0" rIns="0" bIns="0" rtlCol="0" anchor="t">
            <a:spAutoFit/>
          </a:bodyPr>
          <a:lstStyle/>
          <a:p>
            <a:pPr algn="just">
              <a:lnSpc>
                <a:spcPts val="5319"/>
              </a:lnSpc>
            </a:pPr>
            <a:r>
              <a:rPr lang="en-US" sz="3999" dirty="0" err="1">
                <a:solidFill>
                  <a:srgbClr val="785D51"/>
                </a:solidFill>
                <a:latin typeface="Roboto Condensed Bold"/>
              </a:rPr>
              <a:t>Nhiệm</a:t>
            </a:r>
            <a:r>
              <a:rPr lang="en-US" sz="3999" dirty="0">
                <a:solidFill>
                  <a:srgbClr val="785D51"/>
                </a:solidFill>
                <a:latin typeface="Roboto Condensed Bold"/>
              </a:rPr>
              <a:t> </a:t>
            </a:r>
            <a:r>
              <a:rPr lang="en-US" sz="3999" dirty="0" err="1">
                <a:solidFill>
                  <a:srgbClr val="785D51"/>
                </a:solidFill>
                <a:latin typeface="Roboto Condensed Bold"/>
              </a:rPr>
              <a:t>vụ</a:t>
            </a:r>
            <a:r>
              <a:rPr lang="en-US" sz="3999" dirty="0">
                <a:solidFill>
                  <a:srgbClr val="785D51"/>
                </a:solidFill>
                <a:latin typeface="Roboto Condensed Bold"/>
              </a:rPr>
              <a:t> 1:</a:t>
            </a:r>
            <a:r>
              <a:rPr lang="en-US" sz="3999" dirty="0">
                <a:solidFill>
                  <a:srgbClr val="785D51"/>
                </a:solidFill>
                <a:latin typeface="Roboto Condensed"/>
              </a:rPr>
              <a:t> HS </a:t>
            </a:r>
            <a:r>
              <a:rPr lang="en-US" sz="3999" dirty="0" err="1">
                <a:solidFill>
                  <a:srgbClr val="785D51"/>
                </a:solidFill>
                <a:latin typeface="Roboto Condensed"/>
              </a:rPr>
              <a:t>hoạt</a:t>
            </a:r>
            <a:r>
              <a:rPr lang="en-US" sz="3999" dirty="0">
                <a:solidFill>
                  <a:srgbClr val="785D51"/>
                </a:solidFill>
                <a:latin typeface="Roboto Condensed"/>
              </a:rPr>
              <a:t> </a:t>
            </a:r>
            <a:r>
              <a:rPr lang="en-US" sz="3999" dirty="0" err="1">
                <a:solidFill>
                  <a:srgbClr val="785D51"/>
                </a:solidFill>
                <a:latin typeface="Roboto Condensed"/>
              </a:rPr>
              <a:t>động</a:t>
            </a:r>
            <a:r>
              <a:rPr lang="en-US" sz="3999" dirty="0">
                <a:solidFill>
                  <a:srgbClr val="785D51"/>
                </a:solidFill>
                <a:latin typeface="Roboto Condensed"/>
              </a:rPr>
              <a:t> </a:t>
            </a:r>
            <a:r>
              <a:rPr lang="en-US" sz="3999" dirty="0" err="1">
                <a:solidFill>
                  <a:srgbClr val="785D51"/>
                </a:solidFill>
                <a:latin typeface="Roboto Condensed"/>
              </a:rPr>
              <a:t>thảo</a:t>
            </a:r>
            <a:r>
              <a:rPr lang="en-US" sz="3999" dirty="0">
                <a:solidFill>
                  <a:srgbClr val="785D51"/>
                </a:solidFill>
                <a:latin typeface="Roboto Condensed"/>
              </a:rPr>
              <a:t> </a:t>
            </a:r>
            <a:r>
              <a:rPr lang="en-US" sz="3999" dirty="0" err="1">
                <a:solidFill>
                  <a:srgbClr val="785D51"/>
                </a:solidFill>
                <a:latin typeface="Roboto Condensed"/>
              </a:rPr>
              <a:t>luận</a:t>
            </a:r>
            <a:r>
              <a:rPr lang="en-US" sz="3999" dirty="0">
                <a:solidFill>
                  <a:srgbClr val="785D51"/>
                </a:solidFill>
                <a:latin typeface="Roboto Condensed"/>
              </a:rPr>
              <a:t> </a:t>
            </a:r>
            <a:r>
              <a:rPr lang="en-US" sz="3999" dirty="0" err="1">
                <a:solidFill>
                  <a:srgbClr val="785D51"/>
                </a:solidFill>
                <a:latin typeface="Roboto Condensed"/>
              </a:rPr>
              <a:t>nhóm</a:t>
            </a:r>
            <a:r>
              <a:rPr lang="en-US" sz="3999" dirty="0">
                <a:solidFill>
                  <a:srgbClr val="785D51"/>
                </a:solidFill>
                <a:latin typeface="Roboto Condensed"/>
              </a:rPr>
              <a:t> 4 HS</a:t>
            </a:r>
          </a:p>
          <a:p>
            <a:pPr marL="863599" lvl="1" indent="-431800" algn="just">
              <a:lnSpc>
                <a:spcPts val="5319"/>
              </a:lnSpc>
              <a:buFont typeface="Arial"/>
              <a:buChar char="•"/>
            </a:pPr>
            <a:r>
              <a:rPr lang="en-US" sz="3999" dirty="0" err="1">
                <a:solidFill>
                  <a:srgbClr val="785D51"/>
                </a:solidFill>
                <a:latin typeface="Roboto Condensed"/>
              </a:rPr>
              <a:t>Thời</a:t>
            </a:r>
            <a:r>
              <a:rPr lang="en-US" sz="3999" dirty="0">
                <a:solidFill>
                  <a:srgbClr val="785D51"/>
                </a:solidFill>
                <a:latin typeface="Roboto Condensed"/>
              </a:rPr>
              <a:t> </a:t>
            </a:r>
            <a:r>
              <a:rPr lang="en-US" sz="3999" dirty="0" err="1">
                <a:solidFill>
                  <a:srgbClr val="785D51"/>
                </a:solidFill>
                <a:latin typeface="Roboto Condensed"/>
              </a:rPr>
              <a:t>gian</a:t>
            </a:r>
            <a:r>
              <a:rPr lang="en-US" sz="3999" dirty="0">
                <a:solidFill>
                  <a:srgbClr val="785D51"/>
                </a:solidFill>
                <a:latin typeface="Roboto Condensed"/>
              </a:rPr>
              <a:t> 10 </a:t>
            </a:r>
            <a:r>
              <a:rPr lang="en-US" sz="3999" dirty="0" err="1">
                <a:solidFill>
                  <a:srgbClr val="785D51"/>
                </a:solidFill>
                <a:latin typeface="Roboto Condensed"/>
              </a:rPr>
              <a:t>phút</a:t>
            </a:r>
            <a:endParaRPr lang="en-US" sz="3999" dirty="0">
              <a:solidFill>
                <a:srgbClr val="785D51"/>
              </a:solidFill>
              <a:latin typeface="Roboto Condensed"/>
            </a:endParaRPr>
          </a:p>
          <a:p>
            <a:pPr marL="863599" lvl="1" indent="-431800" algn="just">
              <a:lnSpc>
                <a:spcPts val="5319"/>
              </a:lnSpc>
              <a:buFont typeface="Arial"/>
              <a:buChar char="•"/>
            </a:pPr>
            <a:r>
              <a:rPr lang="en-US" sz="3999" dirty="0" err="1">
                <a:solidFill>
                  <a:srgbClr val="785D51"/>
                </a:solidFill>
                <a:latin typeface="Roboto Condensed"/>
              </a:rPr>
              <a:t>Nhiệm</a:t>
            </a:r>
            <a:r>
              <a:rPr lang="en-US" sz="3999" dirty="0">
                <a:solidFill>
                  <a:srgbClr val="785D51"/>
                </a:solidFill>
                <a:latin typeface="Roboto Condensed"/>
              </a:rPr>
              <a:t> </a:t>
            </a:r>
            <a:r>
              <a:rPr lang="en-US" sz="3999" dirty="0" err="1">
                <a:solidFill>
                  <a:srgbClr val="785D51"/>
                </a:solidFill>
                <a:latin typeface="Roboto Condensed"/>
              </a:rPr>
              <a:t>vụ</a:t>
            </a:r>
            <a:r>
              <a:rPr lang="en-US" sz="3999" dirty="0">
                <a:solidFill>
                  <a:srgbClr val="785D51"/>
                </a:solidFill>
                <a:latin typeface="Roboto Condensed"/>
              </a:rPr>
              <a:t>: </a:t>
            </a:r>
            <a:r>
              <a:rPr lang="vi-VN" sz="3999" dirty="0">
                <a:solidFill>
                  <a:srgbClr val="785D51"/>
                </a:solidFill>
                <a:latin typeface="Roboto Condensed"/>
              </a:rPr>
              <a:t>Đọc, tóm tắt nội dung của mục Điển cố, điển tích ở mục Tri thức ngữ văn SGK tr.9 và thông tin về điển tích, điển cố trong khung màu vàng ở SGK tr.17, thảo luận, vẽ sơ đồ tư duy. Sơ đồ bao gồm các nội dung: </a:t>
            </a:r>
            <a:r>
              <a:rPr lang="vi-VN" sz="3999" i="1" dirty="0">
                <a:solidFill>
                  <a:srgbClr val="785D51"/>
                </a:solidFill>
                <a:latin typeface="Roboto Condensed"/>
              </a:rPr>
              <a:t>Điển cố, điển tích là gì? Dùng điển cố, điển tích có tác dụng gì?</a:t>
            </a:r>
            <a:endParaRPr lang="en-US" sz="3999" i="1" dirty="0">
              <a:solidFill>
                <a:srgbClr val="785D51"/>
              </a:solidFill>
              <a:latin typeface="Roboto Condensed"/>
            </a:endParaRPr>
          </a:p>
        </p:txBody>
      </p:sp>
      <p:sp>
        <p:nvSpPr>
          <p:cNvPr id="16" name="Freeform 16"/>
          <p:cNvSpPr/>
          <p:nvPr/>
        </p:nvSpPr>
        <p:spPr>
          <a:xfrm>
            <a:off x="-186919" y="4975008"/>
            <a:ext cx="5311992" cy="5311992"/>
          </a:xfrm>
          <a:custGeom>
            <a:avLst/>
            <a:gdLst/>
            <a:ahLst/>
            <a:cxnLst/>
            <a:rect l="l" t="t" r="r" b="b"/>
            <a:pathLst>
              <a:path w="5311992" h="5311992">
                <a:moveTo>
                  <a:pt x="0" y="0"/>
                </a:moveTo>
                <a:lnTo>
                  <a:pt x="5311992" y="0"/>
                </a:lnTo>
                <a:lnTo>
                  <a:pt x="5311992" y="5311992"/>
                </a:lnTo>
                <a:lnTo>
                  <a:pt x="0" y="5311992"/>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483174" y="11526"/>
            <a:ext cx="9804826" cy="6379670"/>
          </a:xfrm>
          <a:custGeom>
            <a:avLst/>
            <a:gdLst/>
            <a:ahLst/>
            <a:cxnLst/>
            <a:rect l="l" t="t" r="r" b="b"/>
            <a:pathLst>
              <a:path w="9804826" h="6379670">
                <a:moveTo>
                  <a:pt x="0" y="6379670"/>
                </a:moveTo>
                <a:lnTo>
                  <a:pt x="9804826" y="6379670"/>
                </a:lnTo>
                <a:lnTo>
                  <a:pt x="9804826" y="0"/>
                </a:lnTo>
                <a:lnTo>
                  <a:pt x="0" y="0"/>
                </a:lnTo>
                <a:lnTo>
                  <a:pt x="0" y="6379670"/>
                </a:lnTo>
                <a:close/>
              </a:path>
            </a:pathLst>
          </a:custGeom>
          <a:blipFill>
            <a:blip r:embed="rId3"/>
            <a:stretch>
              <a:fillRect l="-86519" t="-61246"/>
            </a:stretch>
          </a:blipFill>
        </p:spPr>
        <p:txBody>
          <a:bodyPr/>
          <a:lstStyle/>
          <a:p>
            <a:endParaRPr lang="en-US"/>
          </a:p>
        </p:txBody>
      </p:sp>
      <p:sp>
        <p:nvSpPr>
          <p:cNvPr id="4" name="Freeform 4"/>
          <p:cNvSpPr/>
          <p:nvPr/>
        </p:nvSpPr>
        <p:spPr>
          <a:xfrm>
            <a:off x="6135764" y="2529589"/>
            <a:ext cx="5821859" cy="5821858"/>
          </a:xfrm>
          <a:custGeom>
            <a:avLst/>
            <a:gdLst/>
            <a:ahLst/>
            <a:cxnLst/>
            <a:rect l="l" t="t" r="r" b="b"/>
            <a:pathLst>
              <a:path w="5821859" h="5821858">
                <a:moveTo>
                  <a:pt x="0" y="0"/>
                </a:moveTo>
                <a:lnTo>
                  <a:pt x="5821858" y="0"/>
                </a:lnTo>
                <a:lnTo>
                  <a:pt x="5821858" y="5821858"/>
                </a:lnTo>
                <a:lnTo>
                  <a:pt x="0" y="5821858"/>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5879622" y="770104"/>
            <a:ext cx="6428550" cy="995567"/>
            <a:chOff x="0" y="0"/>
            <a:chExt cx="8571400" cy="1327422"/>
          </a:xfrm>
        </p:grpSpPr>
        <p:sp>
          <p:nvSpPr>
            <p:cNvPr id="6" name="Freeform 6"/>
            <p:cNvSpPr/>
            <p:nvPr/>
          </p:nvSpPr>
          <p:spPr>
            <a:xfrm>
              <a:off x="0" y="0"/>
              <a:ext cx="8571301" cy="1185135"/>
            </a:xfrm>
            <a:custGeom>
              <a:avLst/>
              <a:gdLst/>
              <a:ahLst/>
              <a:cxnLst/>
              <a:rect l="l" t="t" r="r" b="b"/>
              <a:pathLst>
                <a:path w="8571301" h="1185135">
                  <a:moveTo>
                    <a:pt x="0" y="197479"/>
                  </a:moveTo>
                  <a:cubicBezTo>
                    <a:pt x="0" y="88404"/>
                    <a:pt x="134427" y="0"/>
                    <a:pt x="300286" y="0"/>
                  </a:cubicBezTo>
                  <a:lnTo>
                    <a:pt x="8271015" y="0"/>
                  </a:lnTo>
                  <a:cubicBezTo>
                    <a:pt x="8436873" y="0"/>
                    <a:pt x="8571301" y="88404"/>
                    <a:pt x="8571301" y="197479"/>
                  </a:cubicBezTo>
                  <a:lnTo>
                    <a:pt x="8571301" y="987656"/>
                  </a:lnTo>
                  <a:cubicBezTo>
                    <a:pt x="8571301" y="1096731"/>
                    <a:pt x="8436873" y="1185135"/>
                    <a:pt x="8271015" y="1185135"/>
                  </a:cubicBezTo>
                  <a:lnTo>
                    <a:pt x="300286" y="1185135"/>
                  </a:lnTo>
                  <a:cubicBezTo>
                    <a:pt x="134427" y="1185135"/>
                    <a:pt x="0" y="1096731"/>
                    <a:pt x="0" y="987656"/>
                  </a:cubicBezTo>
                  <a:close/>
                </a:path>
              </a:pathLst>
            </a:custGeom>
            <a:solidFill>
              <a:srgbClr val="785D51"/>
            </a:solidFill>
          </p:spPr>
          <p:txBody>
            <a:bodyPr/>
            <a:lstStyle/>
            <a:p>
              <a:endParaRPr lang="en-US"/>
            </a:p>
          </p:txBody>
        </p:sp>
        <p:sp>
          <p:nvSpPr>
            <p:cNvPr id="7" name="TextBox 7"/>
            <p:cNvSpPr txBox="1"/>
            <p:nvPr/>
          </p:nvSpPr>
          <p:spPr>
            <a:xfrm>
              <a:off x="0" y="132729"/>
              <a:ext cx="8571400" cy="1194693"/>
            </a:xfrm>
            <a:prstGeom prst="rect">
              <a:avLst/>
            </a:prstGeom>
          </p:spPr>
          <p:txBody>
            <a:bodyPr lIns="50800" tIns="50800" rIns="50800" bIns="50800" rtlCol="0" anchor="t"/>
            <a:lstStyle/>
            <a:p>
              <a:pPr algn="ctr">
                <a:lnSpc>
                  <a:spcPts val="5040"/>
                </a:lnSpc>
              </a:pPr>
              <a:r>
                <a:rPr lang="en-US" sz="4200" dirty="0">
                  <a:solidFill>
                    <a:srgbClr val="FFFFFF"/>
                  </a:solidFill>
                  <a:latin typeface="Roboto Bold"/>
                </a:rPr>
                <a:t>ĐIỂN CỐ, ĐIỂN TÍCH</a:t>
              </a:r>
            </a:p>
          </p:txBody>
        </p:sp>
      </p:grpSp>
      <p:grpSp>
        <p:nvGrpSpPr>
          <p:cNvPr id="8" name="Group 8"/>
          <p:cNvGrpSpPr/>
          <p:nvPr/>
        </p:nvGrpSpPr>
        <p:grpSpPr>
          <a:xfrm>
            <a:off x="1893926" y="5949712"/>
            <a:ext cx="3186637" cy="971773"/>
            <a:chOff x="0" y="0"/>
            <a:chExt cx="2873104" cy="876160"/>
          </a:xfrm>
        </p:grpSpPr>
        <p:sp>
          <p:nvSpPr>
            <p:cNvPr id="9" name="Freeform 9"/>
            <p:cNvSpPr/>
            <p:nvPr/>
          </p:nvSpPr>
          <p:spPr>
            <a:xfrm>
              <a:off x="0" y="0"/>
              <a:ext cx="2873121" cy="876173"/>
            </a:xfrm>
            <a:custGeom>
              <a:avLst/>
              <a:gdLst/>
              <a:ahLst/>
              <a:cxnLst/>
              <a:rect l="l" t="t" r="r" b="b"/>
              <a:pathLst>
                <a:path w="2873121" h="876173">
                  <a:moveTo>
                    <a:pt x="0" y="154559"/>
                  </a:moveTo>
                  <a:cubicBezTo>
                    <a:pt x="0" y="68961"/>
                    <a:pt x="70739" y="0"/>
                    <a:pt x="157480" y="0"/>
                  </a:cubicBezTo>
                  <a:lnTo>
                    <a:pt x="2715641" y="0"/>
                  </a:lnTo>
                  <a:lnTo>
                    <a:pt x="2715641" y="12700"/>
                  </a:lnTo>
                  <a:lnTo>
                    <a:pt x="2715641" y="0"/>
                  </a:lnTo>
                  <a:cubicBezTo>
                    <a:pt x="2802382" y="0"/>
                    <a:pt x="2873121" y="68961"/>
                    <a:pt x="2873121" y="154559"/>
                  </a:cubicBezTo>
                  <a:lnTo>
                    <a:pt x="2860421" y="154559"/>
                  </a:lnTo>
                  <a:lnTo>
                    <a:pt x="2873121" y="154559"/>
                  </a:lnTo>
                  <a:lnTo>
                    <a:pt x="2873121" y="721614"/>
                  </a:lnTo>
                  <a:lnTo>
                    <a:pt x="2860421" y="721614"/>
                  </a:lnTo>
                  <a:lnTo>
                    <a:pt x="2873121" y="721614"/>
                  </a:lnTo>
                  <a:cubicBezTo>
                    <a:pt x="2873121" y="807212"/>
                    <a:pt x="2802382" y="876173"/>
                    <a:pt x="2715641" y="876173"/>
                  </a:cubicBezTo>
                  <a:lnTo>
                    <a:pt x="2715641" y="863473"/>
                  </a:lnTo>
                  <a:lnTo>
                    <a:pt x="2715641" y="876173"/>
                  </a:lnTo>
                  <a:lnTo>
                    <a:pt x="157480" y="876173"/>
                  </a:lnTo>
                  <a:lnTo>
                    <a:pt x="157480" y="863473"/>
                  </a:lnTo>
                  <a:lnTo>
                    <a:pt x="157480" y="876173"/>
                  </a:lnTo>
                  <a:cubicBezTo>
                    <a:pt x="70739" y="876173"/>
                    <a:pt x="0" y="807212"/>
                    <a:pt x="0" y="721614"/>
                  </a:cubicBezTo>
                  <a:lnTo>
                    <a:pt x="0" y="154559"/>
                  </a:lnTo>
                  <a:lnTo>
                    <a:pt x="12700" y="154559"/>
                  </a:lnTo>
                  <a:lnTo>
                    <a:pt x="0" y="154559"/>
                  </a:lnTo>
                  <a:moveTo>
                    <a:pt x="25400" y="154559"/>
                  </a:moveTo>
                  <a:lnTo>
                    <a:pt x="25400" y="721614"/>
                  </a:lnTo>
                  <a:lnTo>
                    <a:pt x="12700" y="721614"/>
                  </a:lnTo>
                  <a:lnTo>
                    <a:pt x="25400" y="721614"/>
                  </a:lnTo>
                  <a:cubicBezTo>
                    <a:pt x="25400" y="792607"/>
                    <a:pt x="84328" y="850773"/>
                    <a:pt x="157480" y="850773"/>
                  </a:cubicBezTo>
                  <a:lnTo>
                    <a:pt x="2715641" y="850773"/>
                  </a:lnTo>
                  <a:cubicBezTo>
                    <a:pt x="2788793" y="850773"/>
                    <a:pt x="2847721" y="792734"/>
                    <a:pt x="2847721" y="721614"/>
                  </a:cubicBezTo>
                  <a:lnTo>
                    <a:pt x="2847721" y="154559"/>
                  </a:lnTo>
                  <a:cubicBezTo>
                    <a:pt x="2847721" y="83566"/>
                    <a:pt x="2788793" y="25400"/>
                    <a:pt x="2715641" y="25400"/>
                  </a:cubicBezTo>
                  <a:lnTo>
                    <a:pt x="157480" y="25400"/>
                  </a:lnTo>
                  <a:lnTo>
                    <a:pt x="157480" y="12700"/>
                  </a:lnTo>
                  <a:lnTo>
                    <a:pt x="157480" y="25400"/>
                  </a:lnTo>
                  <a:cubicBezTo>
                    <a:pt x="84328" y="25400"/>
                    <a:pt x="25400" y="83439"/>
                    <a:pt x="25400" y="154559"/>
                  </a:cubicBezTo>
                  <a:close/>
                </a:path>
              </a:pathLst>
            </a:custGeom>
            <a:solidFill>
              <a:srgbClr val="072F44"/>
            </a:solidFill>
          </p:spPr>
          <p:txBody>
            <a:bodyPr/>
            <a:lstStyle/>
            <a:p>
              <a:endParaRPr lang="en-US"/>
            </a:p>
          </p:txBody>
        </p:sp>
      </p:grpSp>
      <p:sp>
        <p:nvSpPr>
          <p:cNvPr id="10" name="TextBox 10"/>
          <p:cNvSpPr txBox="1"/>
          <p:nvPr/>
        </p:nvSpPr>
        <p:spPr>
          <a:xfrm>
            <a:off x="1028700" y="3113751"/>
            <a:ext cx="5687956" cy="2562225"/>
          </a:xfrm>
          <a:prstGeom prst="rect">
            <a:avLst/>
          </a:prstGeom>
        </p:spPr>
        <p:txBody>
          <a:bodyPr lIns="0" tIns="0" rIns="0" bIns="0" rtlCol="0" anchor="t">
            <a:spAutoFit/>
          </a:bodyPr>
          <a:lstStyle/>
          <a:p>
            <a:pPr algn="just">
              <a:lnSpc>
                <a:spcPts val="5040"/>
              </a:lnSpc>
            </a:pPr>
            <a:r>
              <a:rPr lang="en-US" sz="4200" dirty="0" err="1">
                <a:solidFill>
                  <a:srgbClr val="45372F"/>
                </a:solidFill>
                <a:latin typeface="Roboto Condensed"/>
              </a:rPr>
              <a:t>Điển</a:t>
            </a:r>
            <a:r>
              <a:rPr lang="en-US" sz="4200" dirty="0">
                <a:solidFill>
                  <a:srgbClr val="45372F"/>
                </a:solidFill>
                <a:latin typeface="Roboto Condensed"/>
              </a:rPr>
              <a:t> </a:t>
            </a:r>
            <a:r>
              <a:rPr lang="en-US" sz="4200" dirty="0" err="1">
                <a:solidFill>
                  <a:srgbClr val="45372F"/>
                </a:solidFill>
                <a:latin typeface="Roboto Condensed"/>
              </a:rPr>
              <a:t>cố</a:t>
            </a:r>
            <a:r>
              <a:rPr lang="en-US" sz="4200" dirty="0">
                <a:solidFill>
                  <a:srgbClr val="45372F"/>
                </a:solidFill>
                <a:latin typeface="Roboto Condensed"/>
              </a:rPr>
              <a:t> </a:t>
            </a:r>
            <a:r>
              <a:rPr lang="en-US" sz="4200" dirty="0" err="1">
                <a:solidFill>
                  <a:srgbClr val="45372F"/>
                </a:solidFill>
                <a:latin typeface="Roboto Condensed"/>
              </a:rPr>
              <a:t>là</a:t>
            </a:r>
            <a:r>
              <a:rPr lang="en-US" sz="4200" dirty="0">
                <a:solidFill>
                  <a:srgbClr val="45372F"/>
                </a:solidFill>
                <a:latin typeface="Roboto Condensed"/>
              </a:rPr>
              <a:t> </a:t>
            </a:r>
            <a:r>
              <a:rPr lang="en-US" sz="4200" dirty="0" err="1">
                <a:solidFill>
                  <a:srgbClr val="45372F"/>
                </a:solidFill>
                <a:latin typeface="Roboto Condensed"/>
              </a:rPr>
              <a:t>những</a:t>
            </a:r>
            <a:r>
              <a:rPr lang="en-US" sz="4200" dirty="0">
                <a:solidFill>
                  <a:srgbClr val="45372F"/>
                </a:solidFill>
                <a:latin typeface="Roboto Condensed"/>
              </a:rPr>
              <a:t> </a:t>
            </a:r>
            <a:r>
              <a:rPr lang="en-US" sz="4200" dirty="0" err="1">
                <a:solidFill>
                  <a:srgbClr val="45372F"/>
                </a:solidFill>
                <a:latin typeface="Roboto Condensed"/>
              </a:rPr>
              <a:t>sự</a:t>
            </a:r>
            <a:r>
              <a:rPr lang="en-US" sz="4200" dirty="0">
                <a:solidFill>
                  <a:srgbClr val="45372F"/>
                </a:solidFill>
                <a:latin typeface="Roboto Condensed"/>
              </a:rPr>
              <a:t> </a:t>
            </a:r>
            <a:r>
              <a:rPr lang="en-US" sz="4200" dirty="0" err="1">
                <a:solidFill>
                  <a:srgbClr val="45372F"/>
                </a:solidFill>
                <a:latin typeface="Roboto Condensed"/>
              </a:rPr>
              <a:t>việc</a:t>
            </a:r>
            <a:r>
              <a:rPr lang="en-US" sz="4200" dirty="0">
                <a:solidFill>
                  <a:srgbClr val="45372F"/>
                </a:solidFill>
                <a:latin typeface="Roboto Condensed"/>
              </a:rPr>
              <a:t> hay </a:t>
            </a:r>
            <a:r>
              <a:rPr lang="en-US" sz="4200" dirty="0" err="1">
                <a:solidFill>
                  <a:srgbClr val="45372F"/>
                </a:solidFill>
                <a:latin typeface="Roboto Condensed"/>
              </a:rPr>
              <a:t>câu</a:t>
            </a:r>
            <a:r>
              <a:rPr lang="en-US" sz="4200" dirty="0">
                <a:solidFill>
                  <a:srgbClr val="45372F"/>
                </a:solidFill>
                <a:latin typeface="Roboto Condensed"/>
              </a:rPr>
              <a:t> </a:t>
            </a:r>
            <a:r>
              <a:rPr lang="en-US" sz="4200" dirty="0" err="1">
                <a:solidFill>
                  <a:srgbClr val="45372F"/>
                </a:solidFill>
                <a:latin typeface="Roboto Condensed"/>
              </a:rPr>
              <a:t>chữ</a:t>
            </a:r>
            <a:r>
              <a:rPr lang="en-US" sz="4200" dirty="0">
                <a:solidFill>
                  <a:srgbClr val="45372F"/>
                </a:solidFill>
                <a:latin typeface="Roboto Condensed"/>
              </a:rPr>
              <a:t> </a:t>
            </a:r>
            <a:r>
              <a:rPr lang="en-US" sz="4200" dirty="0" err="1">
                <a:solidFill>
                  <a:srgbClr val="45372F"/>
                </a:solidFill>
                <a:latin typeface="Roboto Condensed"/>
              </a:rPr>
              <a:t>trong</a:t>
            </a:r>
            <a:r>
              <a:rPr lang="en-US" sz="4200" dirty="0">
                <a:solidFill>
                  <a:srgbClr val="45372F"/>
                </a:solidFill>
                <a:latin typeface="Roboto Condensed"/>
              </a:rPr>
              <a:t> </a:t>
            </a:r>
            <a:r>
              <a:rPr lang="en-US" sz="4200" dirty="0" err="1">
                <a:solidFill>
                  <a:srgbClr val="45372F"/>
                </a:solidFill>
                <a:latin typeface="Roboto Condensed"/>
              </a:rPr>
              <a:t>sách</a:t>
            </a:r>
            <a:r>
              <a:rPr lang="en-US" sz="4200" dirty="0">
                <a:solidFill>
                  <a:srgbClr val="45372F"/>
                </a:solidFill>
                <a:latin typeface="Roboto Condensed"/>
              </a:rPr>
              <a:t> </a:t>
            </a:r>
            <a:r>
              <a:rPr lang="en-US" sz="4200" dirty="0" err="1">
                <a:solidFill>
                  <a:srgbClr val="45372F"/>
                </a:solidFill>
                <a:latin typeface="Roboto Condensed"/>
              </a:rPr>
              <a:t>đời</a:t>
            </a:r>
            <a:r>
              <a:rPr lang="en-US" sz="4200" dirty="0">
                <a:solidFill>
                  <a:srgbClr val="45372F"/>
                </a:solidFill>
                <a:latin typeface="Roboto Condensed"/>
              </a:rPr>
              <a:t> </a:t>
            </a:r>
            <a:r>
              <a:rPr lang="en-US" sz="4200" dirty="0" err="1">
                <a:solidFill>
                  <a:srgbClr val="45372F"/>
                </a:solidFill>
                <a:latin typeface="Roboto Condensed"/>
              </a:rPr>
              <a:t>trước</a:t>
            </a:r>
            <a:r>
              <a:rPr lang="en-US" sz="4200" dirty="0">
                <a:solidFill>
                  <a:srgbClr val="45372F"/>
                </a:solidFill>
                <a:latin typeface="Roboto Condensed"/>
              </a:rPr>
              <a:t> </a:t>
            </a:r>
            <a:r>
              <a:rPr lang="en-US" sz="4200" dirty="0" err="1">
                <a:solidFill>
                  <a:srgbClr val="45372F"/>
                </a:solidFill>
                <a:latin typeface="Roboto Condensed"/>
              </a:rPr>
              <a:t>được</a:t>
            </a:r>
            <a:r>
              <a:rPr lang="en-US" sz="4200" dirty="0">
                <a:solidFill>
                  <a:srgbClr val="45372F"/>
                </a:solidFill>
                <a:latin typeface="Roboto Condensed"/>
              </a:rPr>
              <a:t> </a:t>
            </a:r>
            <a:r>
              <a:rPr lang="en-US" sz="4200" dirty="0" err="1">
                <a:solidFill>
                  <a:srgbClr val="45372F"/>
                </a:solidFill>
                <a:latin typeface="Roboto Condensed"/>
              </a:rPr>
              <a:t>dẫn</a:t>
            </a:r>
            <a:r>
              <a:rPr lang="en-US" sz="4200" dirty="0">
                <a:solidFill>
                  <a:srgbClr val="45372F"/>
                </a:solidFill>
                <a:latin typeface="Roboto Condensed"/>
              </a:rPr>
              <a:t> </a:t>
            </a:r>
            <a:r>
              <a:rPr lang="en-US" sz="4200" dirty="0" err="1">
                <a:solidFill>
                  <a:srgbClr val="45372F"/>
                </a:solidFill>
                <a:latin typeface="Roboto Condensed"/>
              </a:rPr>
              <a:t>lại</a:t>
            </a:r>
            <a:r>
              <a:rPr lang="en-US" sz="4200" dirty="0">
                <a:solidFill>
                  <a:srgbClr val="45372F"/>
                </a:solidFill>
                <a:latin typeface="Roboto Condensed"/>
              </a:rPr>
              <a:t> </a:t>
            </a:r>
            <a:r>
              <a:rPr lang="en-US" sz="4200" dirty="0" err="1">
                <a:solidFill>
                  <a:srgbClr val="45372F"/>
                </a:solidFill>
                <a:latin typeface="Roboto Condensed"/>
              </a:rPr>
              <a:t>một</a:t>
            </a:r>
            <a:r>
              <a:rPr lang="en-US" sz="4200" dirty="0">
                <a:solidFill>
                  <a:srgbClr val="45372F"/>
                </a:solidFill>
                <a:latin typeface="Roboto Condensed"/>
              </a:rPr>
              <a:t> </a:t>
            </a:r>
            <a:r>
              <a:rPr lang="en-US" sz="4200" dirty="0" err="1">
                <a:solidFill>
                  <a:srgbClr val="45372F"/>
                </a:solidFill>
                <a:latin typeface="Roboto Condensed"/>
              </a:rPr>
              <a:t>sách</a:t>
            </a:r>
            <a:r>
              <a:rPr lang="en-US" sz="4200" dirty="0">
                <a:solidFill>
                  <a:srgbClr val="45372F"/>
                </a:solidFill>
                <a:latin typeface="Roboto Condensed"/>
              </a:rPr>
              <a:t> </a:t>
            </a:r>
            <a:r>
              <a:rPr lang="en-US" sz="4200" dirty="0" err="1">
                <a:solidFill>
                  <a:srgbClr val="45372F"/>
                </a:solidFill>
                <a:latin typeface="Roboto Condensed"/>
              </a:rPr>
              <a:t>súc</a:t>
            </a:r>
            <a:r>
              <a:rPr lang="en-US" sz="4200" dirty="0">
                <a:solidFill>
                  <a:srgbClr val="45372F"/>
                </a:solidFill>
                <a:latin typeface="Roboto Condensed"/>
              </a:rPr>
              <a:t> </a:t>
            </a:r>
            <a:r>
              <a:rPr lang="en-US" sz="4200" dirty="0" err="1">
                <a:solidFill>
                  <a:srgbClr val="45372F"/>
                </a:solidFill>
                <a:latin typeface="Roboto Condensed"/>
              </a:rPr>
              <a:t>tích</a:t>
            </a:r>
            <a:r>
              <a:rPr lang="en-US" sz="4200" dirty="0">
                <a:solidFill>
                  <a:srgbClr val="45372F"/>
                </a:solidFill>
                <a:latin typeface="Roboto Condensed"/>
              </a:rPr>
              <a:t>.</a:t>
            </a:r>
          </a:p>
        </p:txBody>
      </p:sp>
      <p:grpSp>
        <p:nvGrpSpPr>
          <p:cNvPr id="11" name="Group 11"/>
          <p:cNvGrpSpPr/>
          <p:nvPr/>
        </p:nvGrpSpPr>
        <p:grpSpPr>
          <a:xfrm>
            <a:off x="1897729" y="2091909"/>
            <a:ext cx="3186637" cy="894946"/>
            <a:chOff x="0" y="0"/>
            <a:chExt cx="3119744" cy="876160"/>
          </a:xfrm>
        </p:grpSpPr>
        <p:sp>
          <p:nvSpPr>
            <p:cNvPr id="12" name="Freeform 12"/>
            <p:cNvSpPr/>
            <p:nvPr/>
          </p:nvSpPr>
          <p:spPr>
            <a:xfrm>
              <a:off x="0" y="0"/>
              <a:ext cx="3119761" cy="876173"/>
            </a:xfrm>
            <a:custGeom>
              <a:avLst/>
              <a:gdLst/>
              <a:ahLst/>
              <a:cxnLst/>
              <a:rect l="l" t="t" r="r" b="b"/>
              <a:pathLst>
                <a:path w="3119761" h="876173">
                  <a:moveTo>
                    <a:pt x="0" y="154559"/>
                  </a:moveTo>
                  <a:cubicBezTo>
                    <a:pt x="0" y="68961"/>
                    <a:pt x="76812" y="0"/>
                    <a:pt x="170999" y="0"/>
                  </a:cubicBezTo>
                  <a:lnTo>
                    <a:pt x="2948764" y="0"/>
                  </a:lnTo>
                  <a:lnTo>
                    <a:pt x="2948764" y="12700"/>
                  </a:lnTo>
                  <a:lnTo>
                    <a:pt x="2948764" y="0"/>
                  </a:lnTo>
                  <a:cubicBezTo>
                    <a:pt x="3042951" y="0"/>
                    <a:pt x="3119761" y="68961"/>
                    <a:pt x="3119761" y="154559"/>
                  </a:cubicBezTo>
                  <a:lnTo>
                    <a:pt x="3105972" y="154559"/>
                  </a:lnTo>
                  <a:lnTo>
                    <a:pt x="3119761" y="154559"/>
                  </a:lnTo>
                  <a:lnTo>
                    <a:pt x="3119761" y="721614"/>
                  </a:lnTo>
                  <a:lnTo>
                    <a:pt x="3105972" y="721614"/>
                  </a:lnTo>
                  <a:lnTo>
                    <a:pt x="3119761" y="721614"/>
                  </a:lnTo>
                  <a:cubicBezTo>
                    <a:pt x="3119761" y="807212"/>
                    <a:pt x="3042951" y="876173"/>
                    <a:pt x="2948764" y="876173"/>
                  </a:cubicBezTo>
                  <a:lnTo>
                    <a:pt x="2948764" y="863473"/>
                  </a:lnTo>
                  <a:lnTo>
                    <a:pt x="2948764" y="876173"/>
                  </a:lnTo>
                  <a:lnTo>
                    <a:pt x="170999" y="876173"/>
                  </a:lnTo>
                  <a:lnTo>
                    <a:pt x="170999" y="863473"/>
                  </a:lnTo>
                  <a:lnTo>
                    <a:pt x="170999" y="876173"/>
                  </a:lnTo>
                  <a:cubicBezTo>
                    <a:pt x="76812" y="876173"/>
                    <a:pt x="0" y="807212"/>
                    <a:pt x="0" y="721614"/>
                  </a:cubicBezTo>
                  <a:lnTo>
                    <a:pt x="0" y="154559"/>
                  </a:lnTo>
                  <a:lnTo>
                    <a:pt x="13790" y="154559"/>
                  </a:lnTo>
                  <a:lnTo>
                    <a:pt x="0" y="154559"/>
                  </a:lnTo>
                  <a:moveTo>
                    <a:pt x="27580" y="154559"/>
                  </a:moveTo>
                  <a:lnTo>
                    <a:pt x="27580" y="721614"/>
                  </a:lnTo>
                  <a:lnTo>
                    <a:pt x="13790" y="721614"/>
                  </a:lnTo>
                  <a:lnTo>
                    <a:pt x="27580" y="721614"/>
                  </a:lnTo>
                  <a:cubicBezTo>
                    <a:pt x="27580" y="792607"/>
                    <a:pt x="91567" y="850773"/>
                    <a:pt x="170999" y="850773"/>
                  </a:cubicBezTo>
                  <a:lnTo>
                    <a:pt x="2948764" y="850773"/>
                  </a:lnTo>
                  <a:cubicBezTo>
                    <a:pt x="3028196" y="850773"/>
                    <a:pt x="3092182" y="792734"/>
                    <a:pt x="3092182" y="721614"/>
                  </a:cubicBezTo>
                  <a:lnTo>
                    <a:pt x="3092182" y="154559"/>
                  </a:lnTo>
                  <a:cubicBezTo>
                    <a:pt x="3092182" y="83566"/>
                    <a:pt x="3028196" y="25400"/>
                    <a:pt x="2948764" y="25400"/>
                  </a:cubicBezTo>
                  <a:lnTo>
                    <a:pt x="170999" y="25400"/>
                  </a:lnTo>
                  <a:lnTo>
                    <a:pt x="170999" y="12700"/>
                  </a:lnTo>
                  <a:lnTo>
                    <a:pt x="170999" y="25400"/>
                  </a:lnTo>
                  <a:cubicBezTo>
                    <a:pt x="91567" y="25400"/>
                    <a:pt x="27580" y="83439"/>
                    <a:pt x="27580" y="154559"/>
                  </a:cubicBezTo>
                  <a:close/>
                </a:path>
              </a:pathLst>
            </a:custGeom>
            <a:solidFill>
              <a:srgbClr val="072F44"/>
            </a:solidFill>
          </p:spPr>
          <p:txBody>
            <a:bodyPr/>
            <a:lstStyle/>
            <a:p>
              <a:endParaRPr lang="en-US"/>
            </a:p>
          </p:txBody>
        </p:sp>
      </p:grpSp>
      <p:sp>
        <p:nvSpPr>
          <p:cNvPr id="13" name="TextBox 13"/>
          <p:cNvSpPr txBox="1"/>
          <p:nvPr/>
        </p:nvSpPr>
        <p:spPr>
          <a:xfrm>
            <a:off x="2429486" y="2210833"/>
            <a:ext cx="2471717" cy="685800"/>
          </a:xfrm>
          <a:prstGeom prst="rect">
            <a:avLst/>
          </a:prstGeom>
        </p:spPr>
        <p:txBody>
          <a:bodyPr lIns="0" tIns="0" rIns="0" bIns="0" rtlCol="0" anchor="t">
            <a:spAutoFit/>
          </a:bodyPr>
          <a:lstStyle/>
          <a:p>
            <a:pPr algn="l">
              <a:lnSpc>
                <a:spcPts val="5470"/>
              </a:lnSpc>
            </a:pPr>
            <a:r>
              <a:rPr lang="en-US" sz="4558" dirty="0">
                <a:solidFill>
                  <a:srgbClr val="6D574B"/>
                </a:solidFill>
                <a:latin typeface="Roboto Bold"/>
              </a:rPr>
              <a:t>ĐIỂN CỐ</a:t>
            </a:r>
          </a:p>
        </p:txBody>
      </p:sp>
      <p:sp>
        <p:nvSpPr>
          <p:cNvPr id="14" name="TextBox 14"/>
          <p:cNvSpPr txBox="1"/>
          <p:nvPr/>
        </p:nvSpPr>
        <p:spPr>
          <a:xfrm>
            <a:off x="2073287" y="6083690"/>
            <a:ext cx="2827915" cy="685800"/>
          </a:xfrm>
          <a:prstGeom prst="rect">
            <a:avLst/>
          </a:prstGeom>
        </p:spPr>
        <p:txBody>
          <a:bodyPr lIns="0" tIns="0" rIns="0" bIns="0" rtlCol="0" anchor="t">
            <a:spAutoFit/>
          </a:bodyPr>
          <a:lstStyle/>
          <a:p>
            <a:pPr algn="l">
              <a:lnSpc>
                <a:spcPts val="5470"/>
              </a:lnSpc>
            </a:pPr>
            <a:r>
              <a:rPr lang="en-US" sz="4558">
                <a:solidFill>
                  <a:srgbClr val="6D574B"/>
                </a:solidFill>
                <a:latin typeface="Roboto Bold"/>
              </a:rPr>
              <a:t>ĐIỂN TÍCH</a:t>
            </a:r>
          </a:p>
        </p:txBody>
      </p:sp>
      <p:sp>
        <p:nvSpPr>
          <p:cNvPr id="15" name="TextBox 15"/>
          <p:cNvSpPr txBox="1"/>
          <p:nvPr/>
        </p:nvSpPr>
        <p:spPr>
          <a:xfrm>
            <a:off x="1028700" y="7264349"/>
            <a:ext cx="5687956" cy="2562225"/>
          </a:xfrm>
          <a:prstGeom prst="rect">
            <a:avLst/>
          </a:prstGeom>
        </p:spPr>
        <p:txBody>
          <a:bodyPr lIns="0" tIns="0" rIns="0" bIns="0" rtlCol="0" anchor="t">
            <a:spAutoFit/>
          </a:bodyPr>
          <a:lstStyle/>
          <a:p>
            <a:pPr algn="just">
              <a:lnSpc>
                <a:spcPts val="5040"/>
              </a:lnSpc>
            </a:pPr>
            <a:r>
              <a:rPr lang="en-US" sz="4200" dirty="0" err="1">
                <a:solidFill>
                  <a:srgbClr val="45372F"/>
                </a:solidFill>
                <a:latin typeface="Roboto Condensed"/>
              </a:rPr>
              <a:t>Điển</a:t>
            </a:r>
            <a:r>
              <a:rPr lang="en-US" sz="4200" dirty="0">
                <a:solidFill>
                  <a:srgbClr val="45372F"/>
                </a:solidFill>
                <a:latin typeface="Roboto Condensed"/>
              </a:rPr>
              <a:t> </a:t>
            </a:r>
            <a:r>
              <a:rPr lang="en-US" sz="4200" dirty="0" err="1">
                <a:solidFill>
                  <a:srgbClr val="45372F"/>
                </a:solidFill>
                <a:latin typeface="Roboto Condensed"/>
              </a:rPr>
              <a:t>tích</a:t>
            </a:r>
            <a:r>
              <a:rPr lang="en-US" sz="4200" dirty="0">
                <a:solidFill>
                  <a:srgbClr val="45372F"/>
                </a:solidFill>
                <a:latin typeface="Roboto Condensed"/>
              </a:rPr>
              <a:t> </a:t>
            </a:r>
            <a:r>
              <a:rPr lang="en-US" sz="4200" dirty="0" err="1">
                <a:solidFill>
                  <a:srgbClr val="45372F"/>
                </a:solidFill>
                <a:latin typeface="Roboto Condensed"/>
              </a:rPr>
              <a:t>là</a:t>
            </a:r>
            <a:r>
              <a:rPr lang="en-US" sz="4200" dirty="0">
                <a:solidFill>
                  <a:srgbClr val="45372F"/>
                </a:solidFill>
                <a:latin typeface="Roboto Condensed"/>
              </a:rPr>
              <a:t> </a:t>
            </a:r>
            <a:r>
              <a:rPr lang="en-US" sz="4200" dirty="0" err="1">
                <a:solidFill>
                  <a:srgbClr val="45372F"/>
                </a:solidFill>
                <a:latin typeface="Roboto Condensed"/>
              </a:rPr>
              <a:t>những</a:t>
            </a:r>
            <a:r>
              <a:rPr lang="en-US" sz="4200" dirty="0">
                <a:solidFill>
                  <a:srgbClr val="45372F"/>
                </a:solidFill>
                <a:latin typeface="Roboto Condensed"/>
              </a:rPr>
              <a:t> </a:t>
            </a:r>
            <a:r>
              <a:rPr lang="en-US" sz="4200" dirty="0" err="1">
                <a:solidFill>
                  <a:srgbClr val="45372F"/>
                </a:solidFill>
                <a:latin typeface="Roboto Condensed"/>
              </a:rPr>
              <a:t>câu</a:t>
            </a:r>
            <a:r>
              <a:rPr lang="en-US" sz="4200" dirty="0">
                <a:solidFill>
                  <a:srgbClr val="45372F"/>
                </a:solidFill>
                <a:latin typeface="Roboto Condensed"/>
              </a:rPr>
              <a:t> </a:t>
            </a:r>
            <a:r>
              <a:rPr lang="en-US" sz="4200" dirty="0" err="1">
                <a:solidFill>
                  <a:srgbClr val="45372F"/>
                </a:solidFill>
                <a:latin typeface="Roboto Condensed"/>
              </a:rPr>
              <a:t>chuyện</a:t>
            </a:r>
            <a:r>
              <a:rPr lang="en-US" sz="4200" dirty="0">
                <a:solidFill>
                  <a:srgbClr val="45372F"/>
                </a:solidFill>
                <a:latin typeface="Roboto Condensed"/>
              </a:rPr>
              <a:t> </a:t>
            </a:r>
            <a:r>
              <a:rPr lang="en-US" sz="4200" dirty="0" err="1">
                <a:solidFill>
                  <a:srgbClr val="45372F"/>
                </a:solidFill>
                <a:latin typeface="Roboto Condensed"/>
              </a:rPr>
              <a:t>trong</a:t>
            </a:r>
            <a:r>
              <a:rPr lang="en-US" sz="4200" dirty="0">
                <a:solidFill>
                  <a:srgbClr val="45372F"/>
                </a:solidFill>
                <a:latin typeface="Roboto Condensed"/>
              </a:rPr>
              <a:t> </a:t>
            </a:r>
            <a:r>
              <a:rPr lang="en-US" sz="4200" dirty="0" err="1">
                <a:solidFill>
                  <a:srgbClr val="45372F"/>
                </a:solidFill>
                <a:latin typeface="Roboto Condensed"/>
              </a:rPr>
              <a:t>sách</a:t>
            </a:r>
            <a:r>
              <a:rPr lang="en-US" sz="4200" dirty="0">
                <a:solidFill>
                  <a:srgbClr val="45372F"/>
                </a:solidFill>
                <a:latin typeface="Roboto Condensed"/>
              </a:rPr>
              <a:t> </a:t>
            </a:r>
            <a:r>
              <a:rPr lang="en-US" sz="4200" dirty="0" err="1">
                <a:solidFill>
                  <a:srgbClr val="45372F"/>
                </a:solidFill>
                <a:latin typeface="Roboto Condensed"/>
              </a:rPr>
              <a:t>đời</a:t>
            </a:r>
            <a:r>
              <a:rPr lang="en-US" sz="4200" dirty="0">
                <a:solidFill>
                  <a:srgbClr val="45372F"/>
                </a:solidFill>
                <a:latin typeface="Roboto Condensed"/>
              </a:rPr>
              <a:t> </a:t>
            </a:r>
            <a:r>
              <a:rPr lang="en-US" sz="4200" dirty="0" err="1">
                <a:solidFill>
                  <a:srgbClr val="45372F"/>
                </a:solidFill>
                <a:latin typeface="Roboto Condensed"/>
              </a:rPr>
              <a:t>trước</a:t>
            </a:r>
            <a:r>
              <a:rPr lang="en-US" sz="4200" dirty="0">
                <a:solidFill>
                  <a:srgbClr val="45372F"/>
                </a:solidFill>
                <a:latin typeface="Roboto Condensed"/>
              </a:rPr>
              <a:t> </a:t>
            </a:r>
            <a:r>
              <a:rPr lang="en-US" sz="4200" dirty="0" err="1">
                <a:solidFill>
                  <a:srgbClr val="45372F"/>
                </a:solidFill>
                <a:latin typeface="Roboto Condensed"/>
              </a:rPr>
              <a:t>được</a:t>
            </a:r>
            <a:r>
              <a:rPr lang="en-US" sz="4200" dirty="0">
                <a:solidFill>
                  <a:srgbClr val="45372F"/>
                </a:solidFill>
                <a:latin typeface="Roboto Condensed"/>
              </a:rPr>
              <a:t> </a:t>
            </a:r>
            <a:r>
              <a:rPr lang="en-US" sz="4200" dirty="0" err="1">
                <a:solidFill>
                  <a:srgbClr val="45372F"/>
                </a:solidFill>
                <a:latin typeface="Roboto Condensed"/>
              </a:rPr>
              <a:t>dẫn</a:t>
            </a:r>
            <a:r>
              <a:rPr lang="en-US" sz="4200" dirty="0">
                <a:solidFill>
                  <a:srgbClr val="45372F"/>
                </a:solidFill>
                <a:latin typeface="Roboto Condensed"/>
              </a:rPr>
              <a:t> </a:t>
            </a:r>
            <a:r>
              <a:rPr lang="en-US" sz="4200" dirty="0" err="1">
                <a:solidFill>
                  <a:srgbClr val="45372F"/>
                </a:solidFill>
                <a:latin typeface="Roboto Condensed"/>
              </a:rPr>
              <a:t>lại</a:t>
            </a:r>
            <a:r>
              <a:rPr lang="en-US" sz="4200" dirty="0">
                <a:solidFill>
                  <a:srgbClr val="45372F"/>
                </a:solidFill>
                <a:latin typeface="Roboto Condensed"/>
              </a:rPr>
              <a:t> </a:t>
            </a:r>
            <a:r>
              <a:rPr lang="en-US" sz="4200" dirty="0" err="1">
                <a:solidFill>
                  <a:srgbClr val="45372F"/>
                </a:solidFill>
                <a:latin typeface="Roboto Condensed"/>
              </a:rPr>
              <a:t>một</a:t>
            </a:r>
            <a:r>
              <a:rPr lang="en-US" sz="4200" dirty="0">
                <a:solidFill>
                  <a:srgbClr val="45372F"/>
                </a:solidFill>
                <a:latin typeface="Roboto Condensed"/>
              </a:rPr>
              <a:t> </a:t>
            </a:r>
            <a:r>
              <a:rPr lang="en-US" sz="4200" dirty="0" err="1">
                <a:solidFill>
                  <a:srgbClr val="45372F"/>
                </a:solidFill>
                <a:latin typeface="Roboto Condensed"/>
              </a:rPr>
              <a:t>cách</a:t>
            </a:r>
            <a:r>
              <a:rPr lang="en-US" sz="4200" dirty="0">
                <a:solidFill>
                  <a:srgbClr val="45372F"/>
                </a:solidFill>
                <a:latin typeface="Roboto Condensed"/>
              </a:rPr>
              <a:t> </a:t>
            </a:r>
            <a:r>
              <a:rPr lang="en-US" sz="4200" dirty="0" err="1">
                <a:solidFill>
                  <a:srgbClr val="45372F"/>
                </a:solidFill>
                <a:latin typeface="Roboto Condensed"/>
              </a:rPr>
              <a:t>cô</a:t>
            </a:r>
            <a:r>
              <a:rPr lang="en-US" sz="4200" dirty="0">
                <a:solidFill>
                  <a:srgbClr val="45372F"/>
                </a:solidFill>
                <a:latin typeface="Roboto Condensed"/>
              </a:rPr>
              <a:t> </a:t>
            </a:r>
            <a:r>
              <a:rPr lang="en-US" sz="4200" dirty="0" err="1">
                <a:solidFill>
                  <a:srgbClr val="45372F"/>
                </a:solidFill>
                <a:latin typeface="Roboto Condensed"/>
              </a:rPr>
              <a:t>đúc</a:t>
            </a:r>
            <a:r>
              <a:rPr lang="en-US" sz="4200" dirty="0">
                <a:solidFill>
                  <a:srgbClr val="45372F"/>
                </a:solidFill>
                <a:latin typeface="Roboto Condensed"/>
              </a:rPr>
              <a:t> </a:t>
            </a:r>
            <a:r>
              <a:rPr lang="en-US" sz="4200" dirty="0" err="1">
                <a:solidFill>
                  <a:srgbClr val="45372F"/>
                </a:solidFill>
                <a:latin typeface="Roboto Condensed"/>
              </a:rPr>
              <a:t>trong</a:t>
            </a:r>
            <a:r>
              <a:rPr lang="en-US" sz="4200" dirty="0">
                <a:solidFill>
                  <a:srgbClr val="45372F"/>
                </a:solidFill>
                <a:latin typeface="Roboto Condensed"/>
              </a:rPr>
              <a:t> </a:t>
            </a:r>
            <a:r>
              <a:rPr lang="en-US" sz="4200" dirty="0" err="1">
                <a:solidFill>
                  <a:srgbClr val="45372F"/>
                </a:solidFill>
                <a:latin typeface="Roboto Condensed"/>
              </a:rPr>
              <a:t>văn</a:t>
            </a:r>
            <a:r>
              <a:rPr lang="en-US" sz="4200" dirty="0">
                <a:solidFill>
                  <a:srgbClr val="45372F"/>
                </a:solidFill>
                <a:latin typeface="Roboto Condensed"/>
              </a:rPr>
              <a:t> </a:t>
            </a:r>
            <a:r>
              <a:rPr lang="en-US" sz="4200" dirty="0" err="1">
                <a:solidFill>
                  <a:srgbClr val="45372F"/>
                </a:solidFill>
                <a:latin typeface="Roboto Condensed"/>
              </a:rPr>
              <a:t>thơ</a:t>
            </a:r>
            <a:r>
              <a:rPr lang="en-US" sz="4200" dirty="0">
                <a:solidFill>
                  <a:srgbClr val="45372F"/>
                </a:solidFill>
                <a:latin typeface="Roboto Condensed"/>
              </a:rPr>
              <a:t>.</a:t>
            </a:r>
          </a:p>
        </p:txBody>
      </p:sp>
      <p:grpSp>
        <p:nvGrpSpPr>
          <p:cNvPr id="16" name="Group 16"/>
          <p:cNvGrpSpPr/>
          <p:nvPr/>
        </p:nvGrpSpPr>
        <p:grpSpPr>
          <a:xfrm>
            <a:off x="13009020" y="2106260"/>
            <a:ext cx="3942422" cy="894946"/>
            <a:chOff x="0" y="0"/>
            <a:chExt cx="3859665" cy="876160"/>
          </a:xfrm>
        </p:grpSpPr>
        <p:sp>
          <p:nvSpPr>
            <p:cNvPr id="17" name="Freeform 17"/>
            <p:cNvSpPr/>
            <p:nvPr/>
          </p:nvSpPr>
          <p:spPr>
            <a:xfrm>
              <a:off x="0" y="0"/>
              <a:ext cx="3859681" cy="876173"/>
            </a:xfrm>
            <a:custGeom>
              <a:avLst/>
              <a:gdLst/>
              <a:ahLst/>
              <a:cxnLst/>
              <a:rect l="l" t="t" r="r" b="b"/>
              <a:pathLst>
                <a:path w="3859681" h="876173">
                  <a:moveTo>
                    <a:pt x="0" y="154559"/>
                  </a:moveTo>
                  <a:cubicBezTo>
                    <a:pt x="0" y="68961"/>
                    <a:pt x="95029" y="0"/>
                    <a:pt x="211555" y="0"/>
                  </a:cubicBezTo>
                  <a:lnTo>
                    <a:pt x="3648132" y="0"/>
                  </a:lnTo>
                  <a:lnTo>
                    <a:pt x="3648132" y="12700"/>
                  </a:lnTo>
                  <a:lnTo>
                    <a:pt x="3648132" y="0"/>
                  </a:lnTo>
                  <a:cubicBezTo>
                    <a:pt x="3764658" y="0"/>
                    <a:pt x="3859681" y="68961"/>
                    <a:pt x="3859681" y="154559"/>
                  </a:cubicBezTo>
                  <a:lnTo>
                    <a:pt x="3842627" y="154559"/>
                  </a:lnTo>
                  <a:lnTo>
                    <a:pt x="3859681" y="154559"/>
                  </a:lnTo>
                  <a:lnTo>
                    <a:pt x="3859681" y="721614"/>
                  </a:lnTo>
                  <a:lnTo>
                    <a:pt x="3842627" y="721614"/>
                  </a:lnTo>
                  <a:lnTo>
                    <a:pt x="3859681" y="721614"/>
                  </a:lnTo>
                  <a:cubicBezTo>
                    <a:pt x="3859681" y="807212"/>
                    <a:pt x="3764658" y="876173"/>
                    <a:pt x="3648132" y="876173"/>
                  </a:cubicBezTo>
                  <a:lnTo>
                    <a:pt x="3648132" y="863473"/>
                  </a:lnTo>
                  <a:lnTo>
                    <a:pt x="3648132" y="876173"/>
                  </a:lnTo>
                  <a:lnTo>
                    <a:pt x="211555" y="876173"/>
                  </a:lnTo>
                  <a:lnTo>
                    <a:pt x="211555" y="863473"/>
                  </a:lnTo>
                  <a:lnTo>
                    <a:pt x="211555" y="876173"/>
                  </a:lnTo>
                  <a:cubicBezTo>
                    <a:pt x="95029" y="876173"/>
                    <a:pt x="0" y="807212"/>
                    <a:pt x="0" y="721614"/>
                  </a:cubicBezTo>
                  <a:lnTo>
                    <a:pt x="0" y="154559"/>
                  </a:lnTo>
                  <a:lnTo>
                    <a:pt x="17061" y="154559"/>
                  </a:lnTo>
                  <a:lnTo>
                    <a:pt x="0" y="154559"/>
                  </a:lnTo>
                  <a:moveTo>
                    <a:pt x="34122" y="154559"/>
                  </a:moveTo>
                  <a:lnTo>
                    <a:pt x="34122" y="721614"/>
                  </a:lnTo>
                  <a:lnTo>
                    <a:pt x="17061" y="721614"/>
                  </a:lnTo>
                  <a:lnTo>
                    <a:pt x="34122" y="721614"/>
                  </a:lnTo>
                  <a:cubicBezTo>
                    <a:pt x="34122" y="792607"/>
                    <a:pt x="113284" y="850773"/>
                    <a:pt x="211555" y="850773"/>
                  </a:cubicBezTo>
                  <a:lnTo>
                    <a:pt x="3648132" y="850773"/>
                  </a:lnTo>
                  <a:cubicBezTo>
                    <a:pt x="3746403" y="850773"/>
                    <a:pt x="3825566" y="792734"/>
                    <a:pt x="3825566" y="721614"/>
                  </a:cubicBezTo>
                  <a:lnTo>
                    <a:pt x="3825566" y="154559"/>
                  </a:lnTo>
                  <a:cubicBezTo>
                    <a:pt x="3825566" y="83566"/>
                    <a:pt x="3746403" y="25400"/>
                    <a:pt x="3648132" y="25400"/>
                  </a:cubicBezTo>
                  <a:lnTo>
                    <a:pt x="211555" y="25400"/>
                  </a:lnTo>
                  <a:lnTo>
                    <a:pt x="211555" y="12700"/>
                  </a:lnTo>
                  <a:lnTo>
                    <a:pt x="211555" y="25400"/>
                  </a:lnTo>
                  <a:cubicBezTo>
                    <a:pt x="113284" y="25400"/>
                    <a:pt x="34122" y="83439"/>
                    <a:pt x="34122" y="154559"/>
                  </a:cubicBezTo>
                  <a:close/>
                </a:path>
              </a:pathLst>
            </a:custGeom>
            <a:solidFill>
              <a:srgbClr val="072F44"/>
            </a:solidFill>
          </p:spPr>
          <p:txBody>
            <a:bodyPr/>
            <a:lstStyle/>
            <a:p>
              <a:endParaRPr lang="en-US"/>
            </a:p>
          </p:txBody>
        </p:sp>
      </p:grpSp>
      <p:sp>
        <p:nvSpPr>
          <p:cNvPr id="18" name="TextBox 18"/>
          <p:cNvSpPr txBox="1"/>
          <p:nvPr/>
        </p:nvSpPr>
        <p:spPr>
          <a:xfrm>
            <a:off x="13576421" y="2196482"/>
            <a:ext cx="3185514" cy="685800"/>
          </a:xfrm>
          <a:prstGeom prst="rect">
            <a:avLst/>
          </a:prstGeom>
        </p:spPr>
        <p:txBody>
          <a:bodyPr lIns="0" tIns="0" rIns="0" bIns="0" rtlCol="0" anchor="t">
            <a:spAutoFit/>
          </a:bodyPr>
          <a:lstStyle/>
          <a:p>
            <a:pPr algn="l">
              <a:lnSpc>
                <a:spcPts val="5470"/>
              </a:lnSpc>
            </a:pPr>
            <a:r>
              <a:rPr lang="en-US" sz="4558">
                <a:solidFill>
                  <a:srgbClr val="6D574B"/>
                </a:solidFill>
                <a:latin typeface="Roboto Bold"/>
              </a:rPr>
              <a:t>TÁC DỤNG</a:t>
            </a:r>
          </a:p>
        </p:txBody>
      </p:sp>
      <p:sp>
        <p:nvSpPr>
          <p:cNvPr id="19" name="TextBox 19"/>
          <p:cNvSpPr txBox="1"/>
          <p:nvPr/>
        </p:nvSpPr>
        <p:spPr>
          <a:xfrm>
            <a:off x="11550350" y="3191836"/>
            <a:ext cx="5981872" cy="5129609"/>
          </a:xfrm>
          <a:prstGeom prst="rect">
            <a:avLst/>
          </a:prstGeom>
        </p:spPr>
        <p:txBody>
          <a:bodyPr lIns="0" tIns="0" rIns="0" bIns="0" rtlCol="0" anchor="t">
            <a:spAutoFit/>
          </a:bodyPr>
          <a:lstStyle/>
          <a:p>
            <a:pPr algn="just">
              <a:lnSpc>
                <a:spcPts val="5040"/>
              </a:lnSpc>
            </a:pPr>
            <a:r>
              <a:rPr lang="vi-VN" sz="4200" dirty="0">
                <a:solidFill>
                  <a:srgbClr val="45372F"/>
                </a:solidFill>
                <a:latin typeface="Roboto Condensed"/>
              </a:rPr>
              <a:t>Trong sáng tác văn chương, việc sử dụng điển tích, điển cố làm cho cách diễn đạt trở nên hàm súc, uyên bác, giàu sức biểu hiện, gián tiếp bộc lộ thái độ, cảm xúc của tác giả, đem lại hứng thú cho người đọc.</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rot="-5400000">
            <a:off x="10149548" y="-1141802"/>
            <a:ext cx="1353485" cy="9046773"/>
            <a:chOff x="0" y="0"/>
            <a:chExt cx="1804646" cy="12062365"/>
          </a:xfrm>
        </p:grpSpPr>
        <p:sp>
          <p:nvSpPr>
            <p:cNvPr id="5" name="Freeform 5"/>
            <p:cNvSpPr/>
            <p:nvPr/>
          </p:nvSpPr>
          <p:spPr>
            <a:xfrm>
              <a:off x="0" y="0"/>
              <a:ext cx="1804673" cy="12062306"/>
            </a:xfrm>
            <a:custGeom>
              <a:avLst/>
              <a:gdLst/>
              <a:ahLst/>
              <a:cxnLst/>
              <a:rect l="l" t="t" r="r" b="b"/>
              <a:pathLst>
                <a:path w="1804673" h="12062306">
                  <a:moveTo>
                    <a:pt x="0" y="0"/>
                  </a:moveTo>
                  <a:lnTo>
                    <a:pt x="1804673" y="0"/>
                  </a:lnTo>
                  <a:lnTo>
                    <a:pt x="1804673" y="12062306"/>
                  </a:lnTo>
                  <a:lnTo>
                    <a:pt x="0" y="12062306"/>
                  </a:lnTo>
                  <a:close/>
                </a:path>
              </a:pathLst>
            </a:custGeom>
            <a:solidFill>
              <a:srgbClr val="785D51"/>
            </a:solidFill>
          </p:spPr>
          <p:txBody>
            <a:bodyPr/>
            <a:lstStyle/>
            <a:p>
              <a:endParaRPr lang="en-US"/>
            </a:p>
          </p:txBody>
        </p:sp>
      </p:grpSp>
      <p:grpSp>
        <p:nvGrpSpPr>
          <p:cNvPr id="6" name="Group 6"/>
          <p:cNvGrpSpPr/>
          <p:nvPr/>
        </p:nvGrpSpPr>
        <p:grpSpPr>
          <a:xfrm rot="-5400000">
            <a:off x="3947242" y="2212813"/>
            <a:ext cx="2355662" cy="2355662"/>
            <a:chOff x="0" y="0"/>
            <a:chExt cx="3140882" cy="3140882"/>
          </a:xfrm>
        </p:grpSpPr>
        <p:sp>
          <p:nvSpPr>
            <p:cNvPr id="7" name="Freeform 7"/>
            <p:cNvSpPr/>
            <p:nvPr/>
          </p:nvSpPr>
          <p:spPr>
            <a:xfrm>
              <a:off x="0" y="0"/>
              <a:ext cx="3140837" cy="3140837"/>
            </a:xfrm>
            <a:custGeom>
              <a:avLst/>
              <a:gdLst/>
              <a:ahLst/>
              <a:cxnLst/>
              <a:rect l="l" t="t" r="r" b="b"/>
              <a:pathLst>
                <a:path w="3140837" h="3140837">
                  <a:moveTo>
                    <a:pt x="0" y="646938"/>
                  </a:moveTo>
                  <a:cubicBezTo>
                    <a:pt x="357251" y="646938"/>
                    <a:pt x="646938" y="357251"/>
                    <a:pt x="646938" y="0"/>
                  </a:cubicBezTo>
                  <a:lnTo>
                    <a:pt x="2493899" y="0"/>
                  </a:lnTo>
                  <a:cubicBezTo>
                    <a:pt x="2493899" y="357251"/>
                    <a:pt x="2783586" y="646938"/>
                    <a:pt x="3140837" y="646938"/>
                  </a:cubicBezTo>
                  <a:lnTo>
                    <a:pt x="3140837" y="2493899"/>
                  </a:lnTo>
                  <a:cubicBezTo>
                    <a:pt x="2783586" y="2493899"/>
                    <a:pt x="2493899" y="2783586"/>
                    <a:pt x="2493899" y="3140837"/>
                  </a:cubicBezTo>
                  <a:lnTo>
                    <a:pt x="646938" y="3140837"/>
                  </a:lnTo>
                  <a:cubicBezTo>
                    <a:pt x="646938" y="2783586"/>
                    <a:pt x="357251" y="2493899"/>
                    <a:pt x="0" y="2493899"/>
                  </a:cubicBezTo>
                  <a:close/>
                </a:path>
              </a:pathLst>
            </a:custGeom>
            <a:solidFill>
              <a:srgbClr val="785D51"/>
            </a:solidFill>
          </p:spPr>
          <p:txBody>
            <a:bodyPr/>
            <a:lstStyle/>
            <a:p>
              <a:endParaRPr lang="en-US"/>
            </a:p>
          </p:txBody>
        </p:sp>
      </p:grpSp>
      <p:sp>
        <p:nvSpPr>
          <p:cNvPr id="8" name="Freeform 8"/>
          <p:cNvSpPr/>
          <p:nvPr/>
        </p:nvSpPr>
        <p:spPr>
          <a:xfrm flipH="1">
            <a:off x="4981201" y="2704842"/>
            <a:ext cx="1930326" cy="1617212"/>
          </a:xfrm>
          <a:custGeom>
            <a:avLst/>
            <a:gdLst/>
            <a:ahLst/>
            <a:cxnLst/>
            <a:rect l="l" t="t" r="r" b="b"/>
            <a:pathLst>
              <a:path w="1930326" h="1617212">
                <a:moveTo>
                  <a:pt x="1930327" y="0"/>
                </a:moveTo>
                <a:lnTo>
                  <a:pt x="0" y="0"/>
                </a:lnTo>
                <a:lnTo>
                  <a:pt x="0" y="1617213"/>
                </a:lnTo>
                <a:lnTo>
                  <a:pt x="1930327" y="1617213"/>
                </a:lnTo>
                <a:lnTo>
                  <a:pt x="1930327" y="0"/>
                </a:lnTo>
                <a:close/>
              </a:path>
            </a:pathLst>
          </a:custGeom>
          <a:blipFill>
            <a:blip r:embed="rId4"/>
            <a:stretch>
              <a:fillRect t="-515120" r="-288644" b="-80386"/>
            </a:stretch>
          </a:blipFill>
        </p:spPr>
        <p:txBody>
          <a:bodyPr/>
          <a:lstStyle/>
          <a:p>
            <a:endParaRPr lang="en-US"/>
          </a:p>
        </p:txBody>
      </p:sp>
      <p:grpSp>
        <p:nvGrpSpPr>
          <p:cNvPr id="9" name="Group 9"/>
          <p:cNvGrpSpPr/>
          <p:nvPr/>
        </p:nvGrpSpPr>
        <p:grpSpPr>
          <a:xfrm rot="-5400000">
            <a:off x="4122682" y="2379196"/>
            <a:ext cx="2004780" cy="2004780"/>
            <a:chOff x="0" y="0"/>
            <a:chExt cx="2673040" cy="2673040"/>
          </a:xfrm>
        </p:grpSpPr>
        <p:sp>
          <p:nvSpPr>
            <p:cNvPr id="10" name="Freeform 10"/>
            <p:cNvSpPr/>
            <p:nvPr/>
          </p:nvSpPr>
          <p:spPr>
            <a:xfrm>
              <a:off x="0" y="0"/>
              <a:ext cx="2662428" cy="2662428"/>
            </a:xfrm>
            <a:custGeom>
              <a:avLst/>
              <a:gdLst/>
              <a:ahLst/>
              <a:cxnLst/>
              <a:rect l="l" t="t" r="r" b="b"/>
              <a:pathLst>
                <a:path w="2662428" h="2662428">
                  <a:moveTo>
                    <a:pt x="19050" y="540512"/>
                  </a:moveTo>
                  <a:lnTo>
                    <a:pt x="19050" y="559562"/>
                  </a:lnTo>
                  <a:lnTo>
                    <a:pt x="19050" y="540512"/>
                  </a:lnTo>
                  <a:cubicBezTo>
                    <a:pt x="307086" y="540512"/>
                    <a:pt x="540512" y="307086"/>
                    <a:pt x="540512" y="19050"/>
                  </a:cubicBezTo>
                  <a:cubicBezTo>
                    <a:pt x="540512" y="8509"/>
                    <a:pt x="549021" y="0"/>
                    <a:pt x="559562" y="0"/>
                  </a:cubicBezTo>
                  <a:lnTo>
                    <a:pt x="2102866" y="0"/>
                  </a:lnTo>
                  <a:lnTo>
                    <a:pt x="2102866" y="19050"/>
                  </a:lnTo>
                  <a:lnTo>
                    <a:pt x="2083816" y="19050"/>
                  </a:lnTo>
                  <a:lnTo>
                    <a:pt x="2102866" y="19050"/>
                  </a:lnTo>
                  <a:lnTo>
                    <a:pt x="2121916" y="19050"/>
                  </a:lnTo>
                  <a:cubicBezTo>
                    <a:pt x="2121916" y="307086"/>
                    <a:pt x="2355342" y="540512"/>
                    <a:pt x="2643378" y="540512"/>
                  </a:cubicBezTo>
                  <a:cubicBezTo>
                    <a:pt x="2653919" y="540512"/>
                    <a:pt x="2662428" y="549021"/>
                    <a:pt x="2662428" y="559562"/>
                  </a:cubicBezTo>
                  <a:lnTo>
                    <a:pt x="2662428" y="2102866"/>
                  </a:lnTo>
                  <a:cubicBezTo>
                    <a:pt x="2662428" y="2113407"/>
                    <a:pt x="2653919" y="2121916"/>
                    <a:pt x="2643378" y="2121916"/>
                  </a:cubicBezTo>
                  <a:cubicBezTo>
                    <a:pt x="2355342" y="2121916"/>
                    <a:pt x="2121916" y="2355342"/>
                    <a:pt x="2121916" y="2643378"/>
                  </a:cubicBezTo>
                  <a:cubicBezTo>
                    <a:pt x="2121916" y="2653919"/>
                    <a:pt x="2113407" y="2662428"/>
                    <a:pt x="2102866" y="2662428"/>
                  </a:cubicBezTo>
                  <a:lnTo>
                    <a:pt x="559562" y="2662428"/>
                  </a:lnTo>
                  <a:cubicBezTo>
                    <a:pt x="549021" y="2662428"/>
                    <a:pt x="540512" y="2653919"/>
                    <a:pt x="540512" y="2643378"/>
                  </a:cubicBezTo>
                  <a:cubicBezTo>
                    <a:pt x="540512" y="2355342"/>
                    <a:pt x="307086" y="2121916"/>
                    <a:pt x="19050" y="2121916"/>
                  </a:cubicBezTo>
                  <a:cubicBezTo>
                    <a:pt x="8509" y="2121916"/>
                    <a:pt x="0" y="2113407"/>
                    <a:pt x="0" y="2102866"/>
                  </a:cubicBezTo>
                  <a:lnTo>
                    <a:pt x="0" y="559562"/>
                  </a:lnTo>
                  <a:cubicBezTo>
                    <a:pt x="0" y="554482"/>
                    <a:pt x="2032" y="549656"/>
                    <a:pt x="5588" y="546100"/>
                  </a:cubicBezTo>
                  <a:cubicBezTo>
                    <a:pt x="9144" y="542544"/>
                    <a:pt x="13970" y="540512"/>
                    <a:pt x="19050" y="540512"/>
                  </a:cubicBezTo>
                  <a:moveTo>
                    <a:pt x="19050" y="578612"/>
                  </a:moveTo>
                  <a:lnTo>
                    <a:pt x="19050" y="559562"/>
                  </a:lnTo>
                  <a:lnTo>
                    <a:pt x="38100" y="559562"/>
                  </a:lnTo>
                  <a:lnTo>
                    <a:pt x="38100" y="2102866"/>
                  </a:lnTo>
                  <a:lnTo>
                    <a:pt x="19050" y="2102866"/>
                  </a:lnTo>
                  <a:lnTo>
                    <a:pt x="19050" y="2083816"/>
                  </a:lnTo>
                  <a:cubicBezTo>
                    <a:pt x="328041" y="2083816"/>
                    <a:pt x="578612" y="2334387"/>
                    <a:pt x="578612" y="2643378"/>
                  </a:cubicBezTo>
                  <a:lnTo>
                    <a:pt x="559562" y="2643378"/>
                  </a:lnTo>
                  <a:lnTo>
                    <a:pt x="559562" y="2624328"/>
                  </a:lnTo>
                  <a:lnTo>
                    <a:pt x="2102866" y="2624328"/>
                  </a:lnTo>
                  <a:lnTo>
                    <a:pt x="2102866" y="2643378"/>
                  </a:lnTo>
                  <a:lnTo>
                    <a:pt x="2083816" y="2643378"/>
                  </a:lnTo>
                  <a:cubicBezTo>
                    <a:pt x="2083816" y="2334387"/>
                    <a:pt x="2334387" y="2083816"/>
                    <a:pt x="2643378" y="2083816"/>
                  </a:cubicBezTo>
                  <a:lnTo>
                    <a:pt x="2643378" y="2102866"/>
                  </a:lnTo>
                  <a:lnTo>
                    <a:pt x="2624328" y="2102866"/>
                  </a:lnTo>
                  <a:lnTo>
                    <a:pt x="2624328" y="559562"/>
                  </a:lnTo>
                  <a:lnTo>
                    <a:pt x="2643378" y="559562"/>
                  </a:lnTo>
                  <a:lnTo>
                    <a:pt x="2643378" y="578612"/>
                  </a:lnTo>
                  <a:cubicBezTo>
                    <a:pt x="2334387" y="578612"/>
                    <a:pt x="2083816" y="328041"/>
                    <a:pt x="2083816" y="19050"/>
                  </a:cubicBezTo>
                  <a:cubicBezTo>
                    <a:pt x="2083816" y="8509"/>
                    <a:pt x="2092325" y="0"/>
                    <a:pt x="2102866" y="0"/>
                  </a:cubicBezTo>
                  <a:cubicBezTo>
                    <a:pt x="2113407" y="0"/>
                    <a:pt x="2121916" y="8509"/>
                    <a:pt x="2121916" y="19050"/>
                  </a:cubicBezTo>
                  <a:cubicBezTo>
                    <a:pt x="2121916" y="29591"/>
                    <a:pt x="2113407" y="38100"/>
                    <a:pt x="2102866" y="38100"/>
                  </a:cubicBezTo>
                  <a:lnTo>
                    <a:pt x="559562" y="38100"/>
                  </a:lnTo>
                  <a:lnTo>
                    <a:pt x="559562" y="19050"/>
                  </a:lnTo>
                  <a:lnTo>
                    <a:pt x="578612" y="19050"/>
                  </a:lnTo>
                  <a:cubicBezTo>
                    <a:pt x="578612" y="328041"/>
                    <a:pt x="328041" y="578612"/>
                    <a:pt x="19050" y="578612"/>
                  </a:cubicBezTo>
                  <a:close/>
                </a:path>
              </a:pathLst>
            </a:custGeom>
            <a:solidFill>
              <a:srgbClr val="FFFFFF"/>
            </a:solidFill>
          </p:spPr>
          <p:txBody>
            <a:bodyPr/>
            <a:lstStyle/>
            <a:p>
              <a:endParaRPr lang="en-US"/>
            </a:p>
          </p:txBody>
        </p:sp>
      </p:grpSp>
      <p:grpSp>
        <p:nvGrpSpPr>
          <p:cNvPr id="11" name="Group 11"/>
          <p:cNvGrpSpPr/>
          <p:nvPr/>
        </p:nvGrpSpPr>
        <p:grpSpPr>
          <a:xfrm rot="-5400000">
            <a:off x="4223155" y="2479668"/>
            <a:ext cx="1803836" cy="1803836"/>
            <a:chOff x="0" y="0"/>
            <a:chExt cx="2405115" cy="2405115"/>
          </a:xfrm>
        </p:grpSpPr>
        <p:sp>
          <p:nvSpPr>
            <p:cNvPr id="12" name="Freeform 12"/>
            <p:cNvSpPr/>
            <p:nvPr/>
          </p:nvSpPr>
          <p:spPr>
            <a:xfrm>
              <a:off x="0" y="0"/>
              <a:ext cx="2398014" cy="2398014"/>
            </a:xfrm>
            <a:custGeom>
              <a:avLst/>
              <a:gdLst/>
              <a:ahLst/>
              <a:cxnLst/>
              <a:rect l="l" t="t" r="r" b="b"/>
              <a:pathLst>
                <a:path w="2398014" h="2398014">
                  <a:moveTo>
                    <a:pt x="12700" y="514096"/>
                  </a:moveTo>
                  <a:lnTo>
                    <a:pt x="12700" y="501396"/>
                  </a:lnTo>
                  <a:lnTo>
                    <a:pt x="12700" y="488696"/>
                  </a:lnTo>
                  <a:cubicBezTo>
                    <a:pt x="275590" y="488696"/>
                    <a:pt x="488696" y="275590"/>
                    <a:pt x="488696" y="12700"/>
                  </a:cubicBezTo>
                  <a:cubicBezTo>
                    <a:pt x="488696" y="5715"/>
                    <a:pt x="494411" y="0"/>
                    <a:pt x="501396" y="0"/>
                  </a:cubicBezTo>
                  <a:lnTo>
                    <a:pt x="1896618" y="0"/>
                  </a:lnTo>
                  <a:cubicBezTo>
                    <a:pt x="1903603" y="0"/>
                    <a:pt x="1909318" y="5715"/>
                    <a:pt x="1909318" y="12700"/>
                  </a:cubicBezTo>
                  <a:lnTo>
                    <a:pt x="1896618" y="12700"/>
                  </a:lnTo>
                  <a:lnTo>
                    <a:pt x="1909318" y="12700"/>
                  </a:lnTo>
                  <a:cubicBezTo>
                    <a:pt x="1909318" y="275590"/>
                    <a:pt x="2122424" y="488696"/>
                    <a:pt x="2385314" y="488696"/>
                  </a:cubicBezTo>
                  <a:cubicBezTo>
                    <a:pt x="2392299" y="488696"/>
                    <a:pt x="2398014" y="494411"/>
                    <a:pt x="2398014" y="501396"/>
                  </a:cubicBezTo>
                  <a:lnTo>
                    <a:pt x="2398014" y="1896618"/>
                  </a:lnTo>
                  <a:cubicBezTo>
                    <a:pt x="2398014" y="1903603"/>
                    <a:pt x="2392299" y="1909318"/>
                    <a:pt x="2385314" y="1909318"/>
                  </a:cubicBezTo>
                  <a:cubicBezTo>
                    <a:pt x="2122424" y="1909318"/>
                    <a:pt x="1909318" y="2122424"/>
                    <a:pt x="1909318" y="2385314"/>
                  </a:cubicBezTo>
                  <a:cubicBezTo>
                    <a:pt x="1909318" y="2392299"/>
                    <a:pt x="1903603" y="2398014"/>
                    <a:pt x="1896618" y="2398014"/>
                  </a:cubicBezTo>
                  <a:lnTo>
                    <a:pt x="501396" y="2398014"/>
                  </a:lnTo>
                  <a:cubicBezTo>
                    <a:pt x="494411" y="2398014"/>
                    <a:pt x="488696" y="2392299"/>
                    <a:pt x="488696" y="2385314"/>
                  </a:cubicBezTo>
                  <a:cubicBezTo>
                    <a:pt x="488696" y="2122424"/>
                    <a:pt x="275590" y="1909318"/>
                    <a:pt x="12700" y="1909318"/>
                  </a:cubicBezTo>
                  <a:cubicBezTo>
                    <a:pt x="5715" y="1909318"/>
                    <a:pt x="0" y="1903603"/>
                    <a:pt x="0" y="1896618"/>
                  </a:cubicBezTo>
                  <a:lnTo>
                    <a:pt x="0" y="501396"/>
                  </a:lnTo>
                  <a:lnTo>
                    <a:pt x="12700" y="501396"/>
                  </a:lnTo>
                  <a:lnTo>
                    <a:pt x="12700" y="514096"/>
                  </a:lnTo>
                  <a:moveTo>
                    <a:pt x="12700" y="488696"/>
                  </a:moveTo>
                  <a:cubicBezTo>
                    <a:pt x="19685" y="488696"/>
                    <a:pt x="25400" y="494411"/>
                    <a:pt x="25400" y="501396"/>
                  </a:cubicBezTo>
                  <a:lnTo>
                    <a:pt x="25400" y="1896618"/>
                  </a:lnTo>
                  <a:lnTo>
                    <a:pt x="12700" y="1896618"/>
                  </a:lnTo>
                  <a:lnTo>
                    <a:pt x="12700" y="1883918"/>
                  </a:lnTo>
                  <a:cubicBezTo>
                    <a:pt x="289560" y="1883918"/>
                    <a:pt x="514096" y="2108454"/>
                    <a:pt x="514096" y="2385314"/>
                  </a:cubicBezTo>
                  <a:lnTo>
                    <a:pt x="501396" y="2385314"/>
                  </a:lnTo>
                  <a:lnTo>
                    <a:pt x="501396" y="2372614"/>
                  </a:lnTo>
                  <a:lnTo>
                    <a:pt x="1896618" y="2372614"/>
                  </a:lnTo>
                  <a:lnTo>
                    <a:pt x="1896618" y="2385314"/>
                  </a:lnTo>
                  <a:lnTo>
                    <a:pt x="1883918" y="2385314"/>
                  </a:lnTo>
                  <a:cubicBezTo>
                    <a:pt x="1883918" y="2108454"/>
                    <a:pt x="2108454" y="1883918"/>
                    <a:pt x="2385314" y="1883918"/>
                  </a:cubicBezTo>
                  <a:lnTo>
                    <a:pt x="2385314" y="1896618"/>
                  </a:lnTo>
                  <a:lnTo>
                    <a:pt x="2372614" y="1896618"/>
                  </a:lnTo>
                  <a:lnTo>
                    <a:pt x="2372614" y="501396"/>
                  </a:lnTo>
                  <a:lnTo>
                    <a:pt x="2385314" y="501396"/>
                  </a:lnTo>
                  <a:lnTo>
                    <a:pt x="2385314" y="514096"/>
                  </a:lnTo>
                  <a:cubicBezTo>
                    <a:pt x="2108454" y="514096"/>
                    <a:pt x="1883918" y="289560"/>
                    <a:pt x="1883918" y="12700"/>
                  </a:cubicBezTo>
                  <a:lnTo>
                    <a:pt x="1896618" y="12700"/>
                  </a:lnTo>
                  <a:lnTo>
                    <a:pt x="1896618" y="25400"/>
                  </a:lnTo>
                  <a:lnTo>
                    <a:pt x="501396" y="25400"/>
                  </a:lnTo>
                  <a:lnTo>
                    <a:pt x="501396" y="12700"/>
                  </a:lnTo>
                  <a:lnTo>
                    <a:pt x="514096" y="12700"/>
                  </a:lnTo>
                  <a:cubicBezTo>
                    <a:pt x="514096" y="289560"/>
                    <a:pt x="289560" y="514096"/>
                    <a:pt x="12700" y="514096"/>
                  </a:cubicBezTo>
                  <a:cubicBezTo>
                    <a:pt x="5715" y="514096"/>
                    <a:pt x="0" y="508381"/>
                    <a:pt x="0" y="501396"/>
                  </a:cubicBezTo>
                  <a:cubicBezTo>
                    <a:pt x="0" y="494411"/>
                    <a:pt x="5715" y="488696"/>
                    <a:pt x="12700" y="488696"/>
                  </a:cubicBezTo>
                  <a:close/>
                </a:path>
              </a:pathLst>
            </a:custGeom>
            <a:solidFill>
              <a:srgbClr val="FFFFFF"/>
            </a:solidFill>
          </p:spPr>
          <p:txBody>
            <a:bodyPr/>
            <a:lstStyle/>
            <a:p>
              <a:endParaRPr lang="en-US"/>
            </a:p>
          </p:txBody>
        </p:sp>
      </p:grpSp>
      <p:sp>
        <p:nvSpPr>
          <p:cNvPr id="13" name="TextBox 13"/>
          <p:cNvSpPr txBox="1"/>
          <p:nvPr/>
        </p:nvSpPr>
        <p:spPr>
          <a:xfrm>
            <a:off x="4491517" y="2594379"/>
            <a:ext cx="1267111" cy="1409700"/>
          </a:xfrm>
          <a:prstGeom prst="rect">
            <a:avLst/>
          </a:prstGeom>
        </p:spPr>
        <p:txBody>
          <a:bodyPr lIns="0" tIns="0" rIns="0" bIns="0" rtlCol="0" anchor="t">
            <a:spAutoFit/>
          </a:bodyPr>
          <a:lstStyle/>
          <a:p>
            <a:pPr algn="ctr">
              <a:lnSpc>
                <a:spcPts val="10800"/>
              </a:lnSpc>
            </a:pPr>
            <a:r>
              <a:rPr lang="en-US" sz="9000">
                <a:solidFill>
                  <a:srgbClr val="FFFFFF"/>
                </a:solidFill>
                <a:latin typeface="Arimo Bold"/>
              </a:rPr>
              <a:t>I</a:t>
            </a:r>
          </a:p>
        </p:txBody>
      </p:sp>
      <p:sp>
        <p:nvSpPr>
          <p:cNvPr id="14" name="TextBox 14"/>
          <p:cNvSpPr txBox="1"/>
          <p:nvPr/>
        </p:nvSpPr>
        <p:spPr>
          <a:xfrm>
            <a:off x="6517707" y="3130564"/>
            <a:ext cx="9505742" cy="647700"/>
          </a:xfrm>
          <a:prstGeom prst="rect">
            <a:avLst/>
          </a:prstGeom>
        </p:spPr>
        <p:txBody>
          <a:bodyPr lIns="0" tIns="0" rIns="0" bIns="0" rtlCol="0" anchor="t">
            <a:spAutoFit/>
          </a:bodyPr>
          <a:lstStyle/>
          <a:p>
            <a:pPr algn="l">
              <a:lnSpc>
                <a:spcPts val="5040"/>
              </a:lnSpc>
            </a:pPr>
            <a:r>
              <a:rPr lang="en-US" sz="4200" spc="630" dirty="0">
                <a:solidFill>
                  <a:srgbClr val="FFFFFF"/>
                </a:solidFill>
                <a:latin typeface="Roboto Bold"/>
              </a:rPr>
              <a:t>KHÁI NIỆM VÀ TÁC DỤNG</a:t>
            </a:r>
          </a:p>
        </p:txBody>
      </p:sp>
      <p:sp>
        <p:nvSpPr>
          <p:cNvPr id="15" name="TextBox 15"/>
          <p:cNvSpPr txBox="1"/>
          <p:nvPr/>
        </p:nvSpPr>
        <p:spPr>
          <a:xfrm>
            <a:off x="4212269" y="5031430"/>
            <a:ext cx="11726918" cy="4199868"/>
          </a:xfrm>
          <a:prstGeom prst="rect">
            <a:avLst/>
          </a:prstGeom>
        </p:spPr>
        <p:txBody>
          <a:bodyPr wrap="square" lIns="0" tIns="0" rIns="0" bIns="0" rtlCol="0" anchor="t">
            <a:spAutoFit/>
          </a:bodyPr>
          <a:lstStyle/>
          <a:p>
            <a:pPr algn="just">
              <a:lnSpc>
                <a:spcPct val="140000"/>
              </a:lnSpc>
            </a:pPr>
            <a:r>
              <a:rPr lang="en-US" sz="5000" dirty="0" err="1">
                <a:solidFill>
                  <a:srgbClr val="785D51"/>
                </a:solidFill>
                <a:latin typeface="Roboto Condensed Bold"/>
              </a:rPr>
              <a:t>Nhiệm</a:t>
            </a:r>
            <a:r>
              <a:rPr lang="en-US" sz="5000" dirty="0">
                <a:solidFill>
                  <a:srgbClr val="785D51"/>
                </a:solidFill>
                <a:latin typeface="Roboto Condensed Bold"/>
              </a:rPr>
              <a:t> </a:t>
            </a:r>
            <a:r>
              <a:rPr lang="en-US" sz="5000" dirty="0" err="1">
                <a:solidFill>
                  <a:srgbClr val="785D51"/>
                </a:solidFill>
                <a:latin typeface="Roboto Condensed Bold"/>
              </a:rPr>
              <a:t>vụ</a:t>
            </a:r>
            <a:r>
              <a:rPr lang="en-US" sz="5000" dirty="0">
                <a:solidFill>
                  <a:srgbClr val="785D51"/>
                </a:solidFill>
                <a:latin typeface="Roboto Condensed Bold"/>
              </a:rPr>
              <a:t> 2:</a:t>
            </a:r>
            <a:r>
              <a:rPr lang="en-US" sz="5000" dirty="0">
                <a:solidFill>
                  <a:srgbClr val="785D51"/>
                </a:solidFill>
                <a:latin typeface="Roboto Condensed"/>
              </a:rPr>
              <a:t> </a:t>
            </a:r>
            <a:r>
              <a:rPr lang="en-US" sz="5000" dirty="0" err="1">
                <a:solidFill>
                  <a:srgbClr val="785D51"/>
                </a:solidFill>
                <a:latin typeface="Roboto Condensed"/>
              </a:rPr>
              <a:t>Trả</a:t>
            </a:r>
            <a:r>
              <a:rPr lang="en-US" sz="5000" dirty="0">
                <a:solidFill>
                  <a:srgbClr val="785D51"/>
                </a:solidFill>
                <a:latin typeface="Roboto Condensed"/>
              </a:rPr>
              <a:t> </a:t>
            </a:r>
            <a:r>
              <a:rPr lang="en-US" sz="5000" dirty="0" err="1">
                <a:solidFill>
                  <a:srgbClr val="785D51"/>
                </a:solidFill>
                <a:latin typeface="Roboto Condensed"/>
              </a:rPr>
              <a:t>lời</a:t>
            </a:r>
            <a:r>
              <a:rPr lang="en-US" sz="5000" dirty="0">
                <a:solidFill>
                  <a:srgbClr val="785D51"/>
                </a:solidFill>
                <a:latin typeface="Roboto Condensed"/>
              </a:rPr>
              <a:t> </a:t>
            </a:r>
            <a:r>
              <a:rPr lang="en-US" sz="5000" dirty="0" err="1">
                <a:solidFill>
                  <a:srgbClr val="785D51"/>
                </a:solidFill>
                <a:latin typeface="Roboto Condensed"/>
              </a:rPr>
              <a:t>câu</a:t>
            </a:r>
            <a:r>
              <a:rPr lang="en-US" sz="5000" dirty="0">
                <a:solidFill>
                  <a:srgbClr val="785D51"/>
                </a:solidFill>
                <a:latin typeface="Roboto Condensed"/>
              </a:rPr>
              <a:t> </a:t>
            </a:r>
            <a:r>
              <a:rPr lang="en-US" sz="5000" dirty="0" err="1">
                <a:solidFill>
                  <a:srgbClr val="785D51"/>
                </a:solidFill>
                <a:latin typeface="Roboto Condensed"/>
              </a:rPr>
              <a:t>hỏi</a:t>
            </a:r>
            <a:r>
              <a:rPr lang="en-US" sz="5000" dirty="0">
                <a:solidFill>
                  <a:srgbClr val="785D51"/>
                </a:solidFill>
                <a:latin typeface="Roboto Condensed"/>
              </a:rPr>
              <a:t> </a:t>
            </a:r>
            <a:r>
              <a:rPr lang="en-US" sz="5000" dirty="0" err="1">
                <a:solidFill>
                  <a:srgbClr val="785D51"/>
                </a:solidFill>
                <a:latin typeface="Roboto Condensed"/>
              </a:rPr>
              <a:t>cá</a:t>
            </a:r>
            <a:r>
              <a:rPr lang="en-US" sz="5000" dirty="0">
                <a:solidFill>
                  <a:srgbClr val="785D51"/>
                </a:solidFill>
                <a:latin typeface="Roboto Condensed"/>
              </a:rPr>
              <a:t> </a:t>
            </a:r>
            <a:r>
              <a:rPr lang="en-US" sz="5000" dirty="0" err="1">
                <a:solidFill>
                  <a:srgbClr val="785D51"/>
                </a:solidFill>
                <a:latin typeface="Roboto Condensed"/>
              </a:rPr>
              <a:t>nhân</a:t>
            </a:r>
            <a:endParaRPr lang="en-US" sz="5000" dirty="0">
              <a:solidFill>
                <a:srgbClr val="785D51"/>
              </a:solidFill>
              <a:latin typeface="Roboto Condensed"/>
            </a:endParaRPr>
          </a:p>
          <a:p>
            <a:pPr algn="just">
              <a:lnSpc>
                <a:spcPct val="140000"/>
              </a:lnSpc>
            </a:pPr>
            <a:r>
              <a:rPr lang="en-US" sz="5000" dirty="0">
                <a:solidFill>
                  <a:srgbClr val="785D51"/>
                </a:solidFill>
                <a:latin typeface="Roboto Condensed"/>
              </a:rPr>
              <a:t>(?) </a:t>
            </a:r>
            <a:r>
              <a:rPr lang="en-US" sz="5000" dirty="0" err="1">
                <a:solidFill>
                  <a:srgbClr val="785D51"/>
                </a:solidFill>
                <a:latin typeface="Roboto Condensed"/>
              </a:rPr>
              <a:t>Muốn</a:t>
            </a:r>
            <a:r>
              <a:rPr lang="en-US" sz="5000" dirty="0">
                <a:solidFill>
                  <a:srgbClr val="785D51"/>
                </a:solidFill>
                <a:latin typeface="Roboto Condensed"/>
              </a:rPr>
              <a:t> </a:t>
            </a:r>
            <a:r>
              <a:rPr lang="en-US" sz="5000" dirty="0" err="1">
                <a:solidFill>
                  <a:srgbClr val="785D51"/>
                </a:solidFill>
                <a:latin typeface="Roboto Condensed"/>
              </a:rPr>
              <a:t>hiểu</a:t>
            </a:r>
            <a:r>
              <a:rPr lang="en-US" sz="5000" dirty="0">
                <a:solidFill>
                  <a:srgbClr val="785D51"/>
                </a:solidFill>
                <a:latin typeface="Roboto Condensed"/>
              </a:rPr>
              <a:t> </a:t>
            </a:r>
            <a:r>
              <a:rPr lang="en-US" sz="5000" dirty="0" err="1">
                <a:solidFill>
                  <a:srgbClr val="785D51"/>
                </a:solidFill>
                <a:latin typeface="Roboto Condensed"/>
              </a:rPr>
              <a:t>được</a:t>
            </a:r>
            <a:r>
              <a:rPr lang="en-US" sz="5000" dirty="0">
                <a:solidFill>
                  <a:srgbClr val="785D51"/>
                </a:solidFill>
                <a:latin typeface="Roboto Condensed"/>
              </a:rPr>
              <a:t> ý </a:t>
            </a:r>
            <a:r>
              <a:rPr lang="en-US" sz="5000" dirty="0" err="1">
                <a:solidFill>
                  <a:srgbClr val="785D51"/>
                </a:solidFill>
                <a:latin typeface="Roboto Condensed"/>
              </a:rPr>
              <a:t>nghĩa</a:t>
            </a:r>
            <a:r>
              <a:rPr lang="en-US" sz="5000" dirty="0">
                <a:solidFill>
                  <a:srgbClr val="785D51"/>
                </a:solidFill>
                <a:latin typeface="Roboto Condensed"/>
              </a:rPr>
              <a:t> </a:t>
            </a:r>
            <a:r>
              <a:rPr lang="en-US" sz="5000" dirty="0" err="1">
                <a:solidFill>
                  <a:srgbClr val="785D51"/>
                </a:solidFill>
                <a:latin typeface="Roboto Condensed"/>
              </a:rPr>
              <a:t>của</a:t>
            </a:r>
            <a:r>
              <a:rPr lang="en-US" sz="5000" dirty="0">
                <a:solidFill>
                  <a:srgbClr val="785D51"/>
                </a:solidFill>
                <a:latin typeface="Roboto Condensed"/>
              </a:rPr>
              <a:t> </a:t>
            </a:r>
            <a:r>
              <a:rPr lang="en-US" sz="5000" dirty="0" err="1">
                <a:solidFill>
                  <a:srgbClr val="785D51"/>
                </a:solidFill>
                <a:latin typeface="Roboto Condensed"/>
              </a:rPr>
              <a:t>điển</a:t>
            </a:r>
            <a:r>
              <a:rPr lang="en-US" sz="5000" dirty="0">
                <a:solidFill>
                  <a:srgbClr val="785D51"/>
                </a:solidFill>
                <a:latin typeface="Roboto Condensed"/>
              </a:rPr>
              <a:t> </a:t>
            </a:r>
            <a:r>
              <a:rPr lang="en-US" sz="5000" dirty="0" err="1">
                <a:solidFill>
                  <a:srgbClr val="785D51"/>
                </a:solidFill>
                <a:latin typeface="Roboto Condensed"/>
              </a:rPr>
              <a:t>cố</a:t>
            </a:r>
            <a:r>
              <a:rPr lang="en-US" sz="5000" dirty="0">
                <a:solidFill>
                  <a:srgbClr val="785D51"/>
                </a:solidFill>
                <a:latin typeface="Roboto Condensed"/>
              </a:rPr>
              <a:t>, </a:t>
            </a:r>
            <a:r>
              <a:rPr lang="en-US" sz="5000" dirty="0" err="1">
                <a:solidFill>
                  <a:srgbClr val="785D51"/>
                </a:solidFill>
                <a:latin typeface="Roboto Condensed"/>
              </a:rPr>
              <a:t>điển</a:t>
            </a:r>
            <a:r>
              <a:rPr lang="en-US" sz="5000" dirty="0">
                <a:solidFill>
                  <a:srgbClr val="785D51"/>
                </a:solidFill>
                <a:latin typeface="Roboto Condensed"/>
              </a:rPr>
              <a:t> </a:t>
            </a:r>
            <a:r>
              <a:rPr lang="en-US" sz="5000" dirty="0" err="1">
                <a:solidFill>
                  <a:srgbClr val="785D51"/>
                </a:solidFill>
                <a:latin typeface="Roboto Condensed"/>
              </a:rPr>
              <a:t>tích</a:t>
            </a:r>
            <a:r>
              <a:rPr lang="en-US" sz="5000" dirty="0">
                <a:solidFill>
                  <a:srgbClr val="785D51"/>
                </a:solidFill>
                <a:latin typeface="Roboto Condensed"/>
              </a:rPr>
              <a:t>, </a:t>
            </a:r>
            <a:r>
              <a:rPr lang="en-US" sz="5000" dirty="0" err="1">
                <a:solidFill>
                  <a:srgbClr val="785D51"/>
                </a:solidFill>
                <a:latin typeface="Roboto Condensed"/>
              </a:rPr>
              <a:t>khi</a:t>
            </a:r>
            <a:r>
              <a:rPr lang="en-US" sz="5000" dirty="0">
                <a:solidFill>
                  <a:srgbClr val="785D51"/>
                </a:solidFill>
                <a:latin typeface="Roboto Condensed"/>
              </a:rPr>
              <a:t> </a:t>
            </a:r>
            <a:r>
              <a:rPr lang="en-US" sz="5000" dirty="0" err="1">
                <a:solidFill>
                  <a:srgbClr val="785D51"/>
                </a:solidFill>
                <a:latin typeface="Roboto Condensed"/>
              </a:rPr>
              <a:t>đọc</a:t>
            </a:r>
            <a:r>
              <a:rPr lang="en-US" sz="5000" dirty="0">
                <a:solidFill>
                  <a:srgbClr val="785D51"/>
                </a:solidFill>
                <a:latin typeface="Roboto Condensed"/>
              </a:rPr>
              <a:t> </a:t>
            </a:r>
            <a:r>
              <a:rPr lang="en-US" sz="5000" dirty="0" err="1">
                <a:solidFill>
                  <a:srgbClr val="785D51"/>
                </a:solidFill>
                <a:latin typeface="Roboto Condensed"/>
              </a:rPr>
              <a:t>văn</a:t>
            </a:r>
            <a:r>
              <a:rPr lang="en-US" sz="5000" dirty="0">
                <a:solidFill>
                  <a:srgbClr val="785D51"/>
                </a:solidFill>
                <a:latin typeface="Roboto Condensed"/>
              </a:rPr>
              <a:t> </a:t>
            </a:r>
            <a:r>
              <a:rPr lang="en-US" sz="5000" dirty="0" err="1">
                <a:solidFill>
                  <a:srgbClr val="785D51"/>
                </a:solidFill>
                <a:latin typeface="Roboto Condensed"/>
              </a:rPr>
              <a:t>bản</a:t>
            </a:r>
            <a:r>
              <a:rPr lang="en-US" sz="5000" dirty="0">
                <a:solidFill>
                  <a:srgbClr val="785D51"/>
                </a:solidFill>
                <a:latin typeface="Roboto Condensed"/>
              </a:rPr>
              <a:t> </a:t>
            </a:r>
            <a:r>
              <a:rPr lang="en-US" sz="5000" dirty="0" err="1">
                <a:solidFill>
                  <a:srgbClr val="785D51"/>
                </a:solidFill>
                <a:latin typeface="Roboto Condensed"/>
              </a:rPr>
              <a:t>cần</a:t>
            </a:r>
            <a:r>
              <a:rPr lang="en-US" sz="5000" dirty="0">
                <a:solidFill>
                  <a:srgbClr val="785D51"/>
                </a:solidFill>
                <a:latin typeface="Roboto Condensed"/>
              </a:rPr>
              <a:t> </a:t>
            </a:r>
            <a:r>
              <a:rPr lang="en-US" sz="5000" dirty="0" err="1">
                <a:solidFill>
                  <a:srgbClr val="785D51"/>
                </a:solidFill>
                <a:latin typeface="Roboto Condensed"/>
              </a:rPr>
              <a:t>phải</a:t>
            </a:r>
            <a:r>
              <a:rPr lang="en-US" sz="5000" dirty="0">
                <a:solidFill>
                  <a:srgbClr val="785D51"/>
                </a:solidFill>
                <a:latin typeface="Roboto Condensed"/>
              </a:rPr>
              <a:t> </a:t>
            </a:r>
            <a:r>
              <a:rPr lang="en-US" sz="5000" dirty="0" err="1">
                <a:solidFill>
                  <a:srgbClr val="785D51"/>
                </a:solidFill>
                <a:latin typeface="Roboto Condensed"/>
              </a:rPr>
              <a:t>làm</a:t>
            </a:r>
            <a:r>
              <a:rPr lang="en-US" sz="5000" dirty="0">
                <a:solidFill>
                  <a:srgbClr val="785D51"/>
                </a:solidFill>
                <a:latin typeface="Roboto Condensed"/>
              </a:rPr>
              <a:t> </a:t>
            </a:r>
            <a:r>
              <a:rPr lang="en-US" sz="5000" dirty="0" err="1">
                <a:solidFill>
                  <a:srgbClr val="785D51"/>
                </a:solidFill>
                <a:latin typeface="Roboto Condensed"/>
              </a:rPr>
              <a:t>gì</a:t>
            </a:r>
            <a:r>
              <a:rPr lang="en-US" sz="5000" dirty="0">
                <a:solidFill>
                  <a:srgbClr val="785D51"/>
                </a:solidFill>
                <a:latin typeface="Roboto Condensed"/>
              </a:rPr>
              <a:t>?</a:t>
            </a:r>
          </a:p>
          <a:p>
            <a:pPr algn="just">
              <a:lnSpc>
                <a:spcPct val="140000"/>
              </a:lnSpc>
            </a:pPr>
            <a:r>
              <a:rPr lang="en-US" sz="5000" dirty="0">
                <a:solidFill>
                  <a:srgbClr val="785D51"/>
                </a:solidFill>
                <a:latin typeface="Roboto Condensed"/>
              </a:rPr>
              <a:t>(?) </a:t>
            </a:r>
            <a:r>
              <a:rPr lang="en-US" sz="5000" dirty="0" err="1">
                <a:solidFill>
                  <a:srgbClr val="785D51"/>
                </a:solidFill>
                <a:latin typeface="Roboto Condensed"/>
              </a:rPr>
              <a:t>Lấy</a:t>
            </a:r>
            <a:r>
              <a:rPr lang="en-US" sz="5000" dirty="0">
                <a:solidFill>
                  <a:srgbClr val="785D51"/>
                </a:solidFill>
                <a:latin typeface="Roboto Condensed"/>
              </a:rPr>
              <a:t> </a:t>
            </a:r>
            <a:r>
              <a:rPr lang="en-US" sz="5000" dirty="0" err="1">
                <a:solidFill>
                  <a:srgbClr val="785D51"/>
                </a:solidFill>
                <a:latin typeface="Roboto Condensed"/>
              </a:rPr>
              <a:t>ví</a:t>
            </a:r>
            <a:r>
              <a:rPr lang="en-US" sz="5000" dirty="0">
                <a:solidFill>
                  <a:srgbClr val="785D51"/>
                </a:solidFill>
                <a:latin typeface="Roboto Condensed"/>
              </a:rPr>
              <a:t> </a:t>
            </a:r>
            <a:r>
              <a:rPr lang="en-US" sz="5000" dirty="0" err="1">
                <a:solidFill>
                  <a:srgbClr val="785D51"/>
                </a:solidFill>
                <a:latin typeface="Roboto Condensed"/>
              </a:rPr>
              <a:t>dụ</a:t>
            </a:r>
            <a:r>
              <a:rPr lang="en-US" sz="5000" dirty="0">
                <a:solidFill>
                  <a:srgbClr val="785D51"/>
                </a:solidFill>
                <a:latin typeface="Roboto Condensed"/>
              </a:rPr>
              <a:t> </a:t>
            </a:r>
            <a:r>
              <a:rPr lang="en-US" sz="5000" dirty="0" err="1">
                <a:solidFill>
                  <a:srgbClr val="785D51"/>
                </a:solidFill>
                <a:latin typeface="Roboto Condensed"/>
              </a:rPr>
              <a:t>một</a:t>
            </a:r>
            <a:r>
              <a:rPr lang="en-US" sz="5000" dirty="0">
                <a:solidFill>
                  <a:srgbClr val="785D51"/>
                </a:solidFill>
                <a:latin typeface="Roboto Condensed"/>
              </a:rPr>
              <a:t> </a:t>
            </a:r>
            <a:r>
              <a:rPr lang="en-US" sz="5000" dirty="0" err="1">
                <a:solidFill>
                  <a:srgbClr val="785D51"/>
                </a:solidFill>
                <a:latin typeface="Roboto Condensed"/>
              </a:rPr>
              <a:t>điển</a:t>
            </a:r>
            <a:r>
              <a:rPr lang="en-US" sz="5000" dirty="0">
                <a:solidFill>
                  <a:srgbClr val="785D51"/>
                </a:solidFill>
                <a:latin typeface="Roboto Condensed"/>
              </a:rPr>
              <a:t> </a:t>
            </a:r>
            <a:r>
              <a:rPr lang="en-US" sz="5000" dirty="0" err="1">
                <a:solidFill>
                  <a:srgbClr val="785D51"/>
                </a:solidFill>
                <a:latin typeface="Roboto Condensed"/>
              </a:rPr>
              <a:t>cố</a:t>
            </a:r>
            <a:r>
              <a:rPr lang="en-US" sz="5000" dirty="0">
                <a:solidFill>
                  <a:srgbClr val="785D51"/>
                </a:solidFill>
                <a:latin typeface="Roboto Condensed"/>
              </a:rPr>
              <a:t>, </a:t>
            </a:r>
            <a:r>
              <a:rPr lang="en-US" sz="5000" dirty="0" err="1">
                <a:solidFill>
                  <a:srgbClr val="785D51"/>
                </a:solidFill>
                <a:latin typeface="Roboto Condensed"/>
              </a:rPr>
              <a:t>điển</a:t>
            </a:r>
            <a:r>
              <a:rPr lang="en-US" sz="5000" dirty="0">
                <a:solidFill>
                  <a:srgbClr val="785D51"/>
                </a:solidFill>
                <a:latin typeface="Roboto Condensed"/>
              </a:rPr>
              <a:t> </a:t>
            </a:r>
            <a:r>
              <a:rPr lang="en-US" sz="5000" dirty="0" err="1">
                <a:solidFill>
                  <a:srgbClr val="785D51"/>
                </a:solidFill>
                <a:latin typeface="Roboto Condensed"/>
              </a:rPr>
              <a:t>tích</a:t>
            </a:r>
            <a:r>
              <a:rPr lang="en-US" sz="5000" dirty="0">
                <a:solidFill>
                  <a:srgbClr val="785D51"/>
                </a:solidFill>
                <a:latin typeface="Roboto Condensed"/>
              </a:rPr>
              <a:t> </a:t>
            </a:r>
            <a:r>
              <a:rPr lang="en-US" sz="5000" dirty="0" err="1">
                <a:solidFill>
                  <a:srgbClr val="785D51"/>
                </a:solidFill>
                <a:latin typeface="Roboto Condensed"/>
              </a:rPr>
              <a:t>mà</a:t>
            </a:r>
            <a:r>
              <a:rPr lang="en-US" sz="5000" dirty="0">
                <a:solidFill>
                  <a:srgbClr val="785D51"/>
                </a:solidFill>
                <a:latin typeface="Roboto Condensed"/>
              </a:rPr>
              <a:t> </a:t>
            </a:r>
            <a:r>
              <a:rPr lang="en-US" sz="5000" dirty="0" err="1">
                <a:solidFill>
                  <a:srgbClr val="785D51"/>
                </a:solidFill>
                <a:latin typeface="Roboto Condensed"/>
              </a:rPr>
              <a:t>em</a:t>
            </a:r>
            <a:r>
              <a:rPr lang="en-US" sz="5000" dirty="0">
                <a:solidFill>
                  <a:srgbClr val="785D51"/>
                </a:solidFill>
                <a:latin typeface="Roboto Condensed"/>
              </a:rPr>
              <a:t> </a:t>
            </a:r>
            <a:r>
              <a:rPr lang="en-US" sz="5000" dirty="0" err="1">
                <a:solidFill>
                  <a:srgbClr val="785D51"/>
                </a:solidFill>
                <a:latin typeface="Roboto Condensed"/>
              </a:rPr>
              <a:t>biết</a:t>
            </a:r>
            <a:r>
              <a:rPr lang="en-US" sz="5000" dirty="0">
                <a:solidFill>
                  <a:srgbClr val="785D51"/>
                </a:solidFill>
                <a:latin typeface="Roboto Condensed"/>
              </a:rPr>
              <a:t>.</a:t>
            </a:r>
          </a:p>
        </p:txBody>
      </p:sp>
      <p:sp>
        <p:nvSpPr>
          <p:cNvPr id="16" name="Freeform 16"/>
          <p:cNvSpPr/>
          <p:nvPr/>
        </p:nvSpPr>
        <p:spPr>
          <a:xfrm>
            <a:off x="-186919" y="4975008"/>
            <a:ext cx="5311992" cy="5311992"/>
          </a:xfrm>
          <a:custGeom>
            <a:avLst/>
            <a:gdLst/>
            <a:ahLst/>
            <a:cxnLst/>
            <a:rect l="l" t="t" r="r" b="b"/>
            <a:pathLst>
              <a:path w="5311992" h="5311992">
                <a:moveTo>
                  <a:pt x="0" y="0"/>
                </a:moveTo>
                <a:lnTo>
                  <a:pt x="5311992" y="0"/>
                </a:lnTo>
                <a:lnTo>
                  <a:pt x="5311992" y="5311992"/>
                </a:lnTo>
                <a:lnTo>
                  <a:pt x="0" y="5311992"/>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14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483174" y="11526"/>
            <a:ext cx="9804826" cy="6379670"/>
          </a:xfrm>
          <a:custGeom>
            <a:avLst/>
            <a:gdLst/>
            <a:ahLst/>
            <a:cxnLst/>
            <a:rect l="l" t="t" r="r" b="b"/>
            <a:pathLst>
              <a:path w="9804826" h="6379670">
                <a:moveTo>
                  <a:pt x="0" y="6379670"/>
                </a:moveTo>
                <a:lnTo>
                  <a:pt x="9804826" y="6379670"/>
                </a:lnTo>
                <a:lnTo>
                  <a:pt x="9804826" y="0"/>
                </a:lnTo>
                <a:lnTo>
                  <a:pt x="0" y="0"/>
                </a:lnTo>
                <a:lnTo>
                  <a:pt x="0" y="6379670"/>
                </a:lnTo>
                <a:close/>
              </a:path>
            </a:pathLst>
          </a:custGeom>
          <a:blipFill>
            <a:blip r:embed="rId3"/>
            <a:stretch>
              <a:fillRect l="-86519" t="-61246"/>
            </a:stretch>
          </a:blipFill>
        </p:spPr>
        <p:txBody>
          <a:bodyPr/>
          <a:lstStyle/>
          <a:p>
            <a:endParaRPr lang="en-US"/>
          </a:p>
        </p:txBody>
      </p:sp>
      <p:sp>
        <p:nvSpPr>
          <p:cNvPr id="4" name="Freeform 4"/>
          <p:cNvSpPr/>
          <p:nvPr/>
        </p:nvSpPr>
        <p:spPr>
          <a:xfrm>
            <a:off x="6135764" y="2529589"/>
            <a:ext cx="5821859" cy="5821858"/>
          </a:xfrm>
          <a:custGeom>
            <a:avLst/>
            <a:gdLst/>
            <a:ahLst/>
            <a:cxnLst/>
            <a:rect l="l" t="t" r="r" b="b"/>
            <a:pathLst>
              <a:path w="5821859" h="5821858">
                <a:moveTo>
                  <a:pt x="0" y="0"/>
                </a:moveTo>
                <a:lnTo>
                  <a:pt x="5821858" y="0"/>
                </a:lnTo>
                <a:lnTo>
                  <a:pt x="5821858" y="5821858"/>
                </a:lnTo>
                <a:lnTo>
                  <a:pt x="0" y="5821858"/>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5879622" y="636528"/>
            <a:ext cx="6461532" cy="951260"/>
            <a:chOff x="0" y="-178101"/>
            <a:chExt cx="8615376" cy="1268346"/>
          </a:xfrm>
        </p:grpSpPr>
        <p:sp>
          <p:nvSpPr>
            <p:cNvPr id="6" name="Freeform 6"/>
            <p:cNvSpPr/>
            <p:nvPr/>
          </p:nvSpPr>
          <p:spPr>
            <a:xfrm>
              <a:off x="44075" y="-178101"/>
              <a:ext cx="8571301" cy="1185134"/>
            </a:xfrm>
            <a:custGeom>
              <a:avLst/>
              <a:gdLst/>
              <a:ahLst/>
              <a:cxnLst/>
              <a:rect l="l" t="t" r="r" b="b"/>
              <a:pathLst>
                <a:path w="8571301" h="1185135">
                  <a:moveTo>
                    <a:pt x="0" y="197479"/>
                  </a:moveTo>
                  <a:cubicBezTo>
                    <a:pt x="0" y="88404"/>
                    <a:pt x="134427" y="0"/>
                    <a:pt x="300286" y="0"/>
                  </a:cubicBezTo>
                  <a:lnTo>
                    <a:pt x="8271015" y="0"/>
                  </a:lnTo>
                  <a:cubicBezTo>
                    <a:pt x="8436873" y="0"/>
                    <a:pt x="8571301" y="88404"/>
                    <a:pt x="8571301" y="197479"/>
                  </a:cubicBezTo>
                  <a:lnTo>
                    <a:pt x="8571301" y="987656"/>
                  </a:lnTo>
                  <a:cubicBezTo>
                    <a:pt x="8571301" y="1096731"/>
                    <a:pt x="8436873" y="1185135"/>
                    <a:pt x="8271015" y="1185135"/>
                  </a:cubicBezTo>
                  <a:lnTo>
                    <a:pt x="300286" y="1185135"/>
                  </a:lnTo>
                  <a:cubicBezTo>
                    <a:pt x="134427" y="1185135"/>
                    <a:pt x="0" y="1096731"/>
                    <a:pt x="0" y="987656"/>
                  </a:cubicBezTo>
                  <a:close/>
                </a:path>
              </a:pathLst>
            </a:custGeom>
            <a:solidFill>
              <a:srgbClr val="785D51"/>
            </a:solidFill>
          </p:spPr>
          <p:txBody>
            <a:bodyPr/>
            <a:lstStyle/>
            <a:p>
              <a:endParaRPr lang="en-US"/>
            </a:p>
          </p:txBody>
        </p:sp>
        <p:sp>
          <p:nvSpPr>
            <p:cNvPr id="7" name="TextBox 7"/>
            <p:cNvSpPr txBox="1"/>
            <p:nvPr/>
          </p:nvSpPr>
          <p:spPr>
            <a:xfrm>
              <a:off x="0" y="-104448"/>
              <a:ext cx="8571400" cy="1194693"/>
            </a:xfrm>
            <a:prstGeom prst="rect">
              <a:avLst/>
            </a:prstGeom>
          </p:spPr>
          <p:txBody>
            <a:bodyPr lIns="50800" tIns="50800" rIns="50800" bIns="50800" rtlCol="0" anchor="t"/>
            <a:lstStyle/>
            <a:p>
              <a:pPr algn="ctr">
                <a:lnSpc>
                  <a:spcPts val="5040"/>
                </a:lnSpc>
              </a:pPr>
              <a:r>
                <a:rPr lang="en-US" sz="4200" dirty="0">
                  <a:solidFill>
                    <a:srgbClr val="FFFFFF"/>
                  </a:solidFill>
                  <a:latin typeface="Roboto Bold"/>
                </a:rPr>
                <a:t>ĐIỂN CỐ, ĐIỂN TÍCH</a:t>
              </a:r>
            </a:p>
          </p:txBody>
        </p:sp>
      </p:grpSp>
      <p:grpSp>
        <p:nvGrpSpPr>
          <p:cNvPr id="8" name="Group 8"/>
          <p:cNvGrpSpPr/>
          <p:nvPr/>
        </p:nvGrpSpPr>
        <p:grpSpPr>
          <a:xfrm>
            <a:off x="1893926" y="5949712"/>
            <a:ext cx="3186637" cy="971773"/>
            <a:chOff x="0" y="0"/>
            <a:chExt cx="2873104" cy="876160"/>
          </a:xfrm>
        </p:grpSpPr>
        <p:sp>
          <p:nvSpPr>
            <p:cNvPr id="9" name="Freeform 9"/>
            <p:cNvSpPr/>
            <p:nvPr/>
          </p:nvSpPr>
          <p:spPr>
            <a:xfrm>
              <a:off x="0" y="0"/>
              <a:ext cx="2873121" cy="876173"/>
            </a:xfrm>
            <a:custGeom>
              <a:avLst/>
              <a:gdLst/>
              <a:ahLst/>
              <a:cxnLst/>
              <a:rect l="l" t="t" r="r" b="b"/>
              <a:pathLst>
                <a:path w="2873121" h="876173">
                  <a:moveTo>
                    <a:pt x="0" y="154559"/>
                  </a:moveTo>
                  <a:cubicBezTo>
                    <a:pt x="0" y="68961"/>
                    <a:pt x="70739" y="0"/>
                    <a:pt x="157480" y="0"/>
                  </a:cubicBezTo>
                  <a:lnTo>
                    <a:pt x="2715641" y="0"/>
                  </a:lnTo>
                  <a:lnTo>
                    <a:pt x="2715641" y="12700"/>
                  </a:lnTo>
                  <a:lnTo>
                    <a:pt x="2715641" y="0"/>
                  </a:lnTo>
                  <a:cubicBezTo>
                    <a:pt x="2802382" y="0"/>
                    <a:pt x="2873121" y="68961"/>
                    <a:pt x="2873121" y="154559"/>
                  </a:cubicBezTo>
                  <a:lnTo>
                    <a:pt x="2860421" y="154559"/>
                  </a:lnTo>
                  <a:lnTo>
                    <a:pt x="2873121" y="154559"/>
                  </a:lnTo>
                  <a:lnTo>
                    <a:pt x="2873121" y="721614"/>
                  </a:lnTo>
                  <a:lnTo>
                    <a:pt x="2860421" y="721614"/>
                  </a:lnTo>
                  <a:lnTo>
                    <a:pt x="2873121" y="721614"/>
                  </a:lnTo>
                  <a:cubicBezTo>
                    <a:pt x="2873121" y="807212"/>
                    <a:pt x="2802382" y="876173"/>
                    <a:pt x="2715641" y="876173"/>
                  </a:cubicBezTo>
                  <a:lnTo>
                    <a:pt x="2715641" y="863473"/>
                  </a:lnTo>
                  <a:lnTo>
                    <a:pt x="2715641" y="876173"/>
                  </a:lnTo>
                  <a:lnTo>
                    <a:pt x="157480" y="876173"/>
                  </a:lnTo>
                  <a:lnTo>
                    <a:pt x="157480" y="863473"/>
                  </a:lnTo>
                  <a:lnTo>
                    <a:pt x="157480" y="876173"/>
                  </a:lnTo>
                  <a:cubicBezTo>
                    <a:pt x="70739" y="876173"/>
                    <a:pt x="0" y="807212"/>
                    <a:pt x="0" y="721614"/>
                  </a:cubicBezTo>
                  <a:lnTo>
                    <a:pt x="0" y="154559"/>
                  </a:lnTo>
                  <a:lnTo>
                    <a:pt x="12700" y="154559"/>
                  </a:lnTo>
                  <a:lnTo>
                    <a:pt x="0" y="154559"/>
                  </a:lnTo>
                  <a:moveTo>
                    <a:pt x="25400" y="154559"/>
                  </a:moveTo>
                  <a:lnTo>
                    <a:pt x="25400" y="721614"/>
                  </a:lnTo>
                  <a:lnTo>
                    <a:pt x="12700" y="721614"/>
                  </a:lnTo>
                  <a:lnTo>
                    <a:pt x="25400" y="721614"/>
                  </a:lnTo>
                  <a:cubicBezTo>
                    <a:pt x="25400" y="792607"/>
                    <a:pt x="84328" y="850773"/>
                    <a:pt x="157480" y="850773"/>
                  </a:cubicBezTo>
                  <a:lnTo>
                    <a:pt x="2715641" y="850773"/>
                  </a:lnTo>
                  <a:cubicBezTo>
                    <a:pt x="2788793" y="850773"/>
                    <a:pt x="2847721" y="792734"/>
                    <a:pt x="2847721" y="721614"/>
                  </a:cubicBezTo>
                  <a:lnTo>
                    <a:pt x="2847721" y="154559"/>
                  </a:lnTo>
                  <a:cubicBezTo>
                    <a:pt x="2847721" y="83566"/>
                    <a:pt x="2788793" y="25400"/>
                    <a:pt x="2715641" y="25400"/>
                  </a:cubicBezTo>
                  <a:lnTo>
                    <a:pt x="157480" y="25400"/>
                  </a:lnTo>
                  <a:lnTo>
                    <a:pt x="157480" y="12700"/>
                  </a:lnTo>
                  <a:lnTo>
                    <a:pt x="157480" y="25400"/>
                  </a:lnTo>
                  <a:cubicBezTo>
                    <a:pt x="84328" y="25400"/>
                    <a:pt x="25400" y="83439"/>
                    <a:pt x="25400" y="154559"/>
                  </a:cubicBezTo>
                  <a:close/>
                </a:path>
              </a:pathLst>
            </a:custGeom>
            <a:solidFill>
              <a:srgbClr val="072F44"/>
            </a:solidFill>
          </p:spPr>
          <p:txBody>
            <a:bodyPr/>
            <a:lstStyle/>
            <a:p>
              <a:endParaRPr lang="en-US"/>
            </a:p>
          </p:txBody>
        </p:sp>
      </p:grpSp>
      <p:sp>
        <p:nvSpPr>
          <p:cNvPr id="10" name="TextBox 10"/>
          <p:cNvSpPr txBox="1"/>
          <p:nvPr/>
        </p:nvSpPr>
        <p:spPr>
          <a:xfrm>
            <a:off x="1028700" y="2718226"/>
            <a:ext cx="6057900" cy="1875513"/>
          </a:xfrm>
          <a:prstGeom prst="rect">
            <a:avLst/>
          </a:prstGeom>
        </p:spPr>
        <p:txBody>
          <a:bodyPr wrap="square" lIns="0" tIns="0" rIns="0" bIns="0" rtlCol="0" anchor="t">
            <a:spAutoFit/>
          </a:bodyPr>
          <a:lstStyle/>
          <a:p>
            <a:pPr algn="just">
              <a:lnSpc>
                <a:spcPts val="5040"/>
              </a:lnSpc>
            </a:pPr>
            <a:r>
              <a:rPr lang="en-US" sz="3500" dirty="0" err="1">
                <a:solidFill>
                  <a:srgbClr val="45372F"/>
                </a:solidFill>
                <a:latin typeface="Roboto Condensed"/>
              </a:rPr>
              <a:t>Điển</a:t>
            </a:r>
            <a:r>
              <a:rPr lang="en-US" sz="3500" dirty="0">
                <a:solidFill>
                  <a:srgbClr val="45372F"/>
                </a:solidFill>
                <a:latin typeface="Roboto Condensed"/>
              </a:rPr>
              <a:t> </a:t>
            </a:r>
            <a:r>
              <a:rPr lang="en-US" sz="3500" dirty="0" err="1">
                <a:solidFill>
                  <a:srgbClr val="45372F"/>
                </a:solidFill>
                <a:latin typeface="Roboto Condensed"/>
              </a:rPr>
              <a:t>cố</a:t>
            </a:r>
            <a:r>
              <a:rPr lang="en-US" sz="3500" dirty="0">
                <a:solidFill>
                  <a:srgbClr val="45372F"/>
                </a:solidFill>
                <a:latin typeface="Roboto Condensed"/>
              </a:rPr>
              <a:t> </a:t>
            </a:r>
            <a:r>
              <a:rPr lang="en-US" sz="3500" dirty="0" err="1">
                <a:solidFill>
                  <a:srgbClr val="45372F"/>
                </a:solidFill>
                <a:latin typeface="Roboto Condensed"/>
              </a:rPr>
              <a:t>là</a:t>
            </a:r>
            <a:r>
              <a:rPr lang="en-US" sz="3500" dirty="0">
                <a:solidFill>
                  <a:srgbClr val="45372F"/>
                </a:solidFill>
                <a:latin typeface="Roboto Condensed"/>
              </a:rPr>
              <a:t> </a:t>
            </a:r>
            <a:r>
              <a:rPr lang="en-US" sz="3500" dirty="0" err="1">
                <a:solidFill>
                  <a:srgbClr val="45372F"/>
                </a:solidFill>
                <a:latin typeface="Roboto Condensed"/>
              </a:rPr>
              <a:t>những</a:t>
            </a:r>
            <a:r>
              <a:rPr lang="en-US" sz="3500" dirty="0">
                <a:solidFill>
                  <a:srgbClr val="45372F"/>
                </a:solidFill>
                <a:latin typeface="Roboto Condensed"/>
              </a:rPr>
              <a:t> </a:t>
            </a:r>
            <a:r>
              <a:rPr lang="en-US" sz="3500" dirty="0" err="1">
                <a:solidFill>
                  <a:srgbClr val="45372F"/>
                </a:solidFill>
                <a:latin typeface="Roboto Condensed"/>
              </a:rPr>
              <a:t>sự</a:t>
            </a:r>
            <a:r>
              <a:rPr lang="en-US" sz="3500" dirty="0">
                <a:solidFill>
                  <a:srgbClr val="45372F"/>
                </a:solidFill>
                <a:latin typeface="Roboto Condensed"/>
              </a:rPr>
              <a:t> </a:t>
            </a:r>
            <a:r>
              <a:rPr lang="en-US" sz="3500" dirty="0" err="1">
                <a:solidFill>
                  <a:srgbClr val="45372F"/>
                </a:solidFill>
                <a:latin typeface="Roboto Condensed"/>
              </a:rPr>
              <a:t>việc</a:t>
            </a:r>
            <a:r>
              <a:rPr lang="en-US" sz="3500" dirty="0">
                <a:solidFill>
                  <a:srgbClr val="45372F"/>
                </a:solidFill>
                <a:latin typeface="Roboto Condensed"/>
              </a:rPr>
              <a:t> hay </a:t>
            </a:r>
            <a:r>
              <a:rPr lang="en-US" sz="3500" dirty="0" err="1">
                <a:solidFill>
                  <a:srgbClr val="45372F"/>
                </a:solidFill>
                <a:latin typeface="Roboto Condensed"/>
              </a:rPr>
              <a:t>câu</a:t>
            </a:r>
            <a:r>
              <a:rPr lang="en-US" sz="3500" dirty="0">
                <a:solidFill>
                  <a:srgbClr val="45372F"/>
                </a:solidFill>
                <a:latin typeface="Roboto Condensed"/>
              </a:rPr>
              <a:t> </a:t>
            </a:r>
            <a:r>
              <a:rPr lang="en-US" sz="3500" dirty="0" err="1">
                <a:solidFill>
                  <a:srgbClr val="45372F"/>
                </a:solidFill>
                <a:latin typeface="Roboto Condensed"/>
              </a:rPr>
              <a:t>chữ</a:t>
            </a:r>
            <a:r>
              <a:rPr lang="en-US" sz="3500" dirty="0">
                <a:solidFill>
                  <a:srgbClr val="45372F"/>
                </a:solidFill>
                <a:latin typeface="Roboto Condensed"/>
              </a:rPr>
              <a:t> </a:t>
            </a:r>
            <a:r>
              <a:rPr lang="en-US" sz="3500" dirty="0" err="1">
                <a:solidFill>
                  <a:srgbClr val="45372F"/>
                </a:solidFill>
                <a:latin typeface="Roboto Condensed"/>
              </a:rPr>
              <a:t>trong</a:t>
            </a:r>
            <a:r>
              <a:rPr lang="en-US" sz="3500" dirty="0">
                <a:solidFill>
                  <a:srgbClr val="45372F"/>
                </a:solidFill>
                <a:latin typeface="Roboto Condensed"/>
              </a:rPr>
              <a:t> </a:t>
            </a:r>
            <a:r>
              <a:rPr lang="en-US" sz="3500" dirty="0" err="1">
                <a:solidFill>
                  <a:srgbClr val="45372F"/>
                </a:solidFill>
                <a:latin typeface="Roboto Condensed"/>
              </a:rPr>
              <a:t>sách</a:t>
            </a:r>
            <a:r>
              <a:rPr lang="en-US" sz="3500" dirty="0">
                <a:solidFill>
                  <a:srgbClr val="45372F"/>
                </a:solidFill>
                <a:latin typeface="Roboto Condensed"/>
              </a:rPr>
              <a:t> </a:t>
            </a:r>
            <a:r>
              <a:rPr lang="en-US" sz="3500" dirty="0" err="1">
                <a:solidFill>
                  <a:srgbClr val="45372F"/>
                </a:solidFill>
                <a:latin typeface="Roboto Condensed"/>
              </a:rPr>
              <a:t>đời</a:t>
            </a:r>
            <a:r>
              <a:rPr lang="en-US" sz="3500" dirty="0">
                <a:solidFill>
                  <a:srgbClr val="45372F"/>
                </a:solidFill>
                <a:latin typeface="Roboto Condensed"/>
              </a:rPr>
              <a:t> </a:t>
            </a:r>
            <a:r>
              <a:rPr lang="en-US" sz="3500" dirty="0" err="1">
                <a:solidFill>
                  <a:srgbClr val="45372F"/>
                </a:solidFill>
                <a:latin typeface="Roboto Condensed"/>
              </a:rPr>
              <a:t>trước</a:t>
            </a:r>
            <a:r>
              <a:rPr lang="en-US" sz="3500" dirty="0">
                <a:solidFill>
                  <a:srgbClr val="45372F"/>
                </a:solidFill>
                <a:latin typeface="Roboto Condensed"/>
              </a:rPr>
              <a:t> </a:t>
            </a:r>
            <a:r>
              <a:rPr lang="en-US" sz="3500" dirty="0" err="1">
                <a:solidFill>
                  <a:srgbClr val="45372F"/>
                </a:solidFill>
                <a:latin typeface="Roboto Condensed"/>
              </a:rPr>
              <a:t>được</a:t>
            </a:r>
            <a:r>
              <a:rPr lang="en-US" sz="3500" dirty="0">
                <a:solidFill>
                  <a:srgbClr val="45372F"/>
                </a:solidFill>
                <a:latin typeface="Roboto Condensed"/>
              </a:rPr>
              <a:t> </a:t>
            </a:r>
            <a:r>
              <a:rPr lang="en-US" sz="3500" dirty="0" err="1">
                <a:solidFill>
                  <a:srgbClr val="45372F"/>
                </a:solidFill>
                <a:latin typeface="Roboto Condensed"/>
              </a:rPr>
              <a:t>dẫn</a:t>
            </a:r>
            <a:r>
              <a:rPr lang="en-US" sz="3500" dirty="0">
                <a:solidFill>
                  <a:srgbClr val="45372F"/>
                </a:solidFill>
                <a:latin typeface="Roboto Condensed"/>
              </a:rPr>
              <a:t> </a:t>
            </a:r>
            <a:r>
              <a:rPr lang="en-US" sz="3500" dirty="0" err="1">
                <a:solidFill>
                  <a:srgbClr val="45372F"/>
                </a:solidFill>
                <a:latin typeface="Roboto Condensed"/>
              </a:rPr>
              <a:t>lại</a:t>
            </a:r>
            <a:r>
              <a:rPr lang="en-US" sz="3500" dirty="0">
                <a:solidFill>
                  <a:srgbClr val="45372F"/>
                </a:solidFill>
                <a:latin typeface="Roboto Condensed"/>
              </a:rPr>
              <a:t> </a:t>
            </a:r>
            <a:r>
              <a:rPr lang="en-US" sz="3500" dirty="0" err="1">
                <a:solidFill>
                  <a:srgbClr val="45372F"/>
                </a:solidFill>
                <a:latin typeface="Roboto Condensed"/>
              </a:rPr>
              <a:t>một</a:t>
            </a:r>
            <a:r>
              <a:rPr lang="en-US" sz="3500" dirty="0">
                <a:solidFill>
                  <a:srgbClr val="45372F"/>
                </a:solidFill>
                <a:latin typeface="Roboto Condensed"/>
              </a:rPr>
              <a:t> </a:t>
            </a:r>
            <a:r>
              <a:rPr lang="en-US" sz="3500" dirty="0" err="1">
                <a:solidFill>
                  <a:srgbClr val="45372F"/>
                </a:solidFill>
                <a:latin typeface="Roboto Condensed"/>
              </a:rPr>
              <a:t>sách</a:t>
            </a:r>
            <a:r>
              <a:rPr lang="en-US" sz="3500" dirty="0">
                <a:solidFill>
                  <a:srgbClr val="45372F"/>
                </a:solidFill>
                <a:latin typeface="Roboto Condensed"/>
              </a:rPr>
              <a:t> </a:t>
            </a:r>
            <a:r>
              <a:rPr lang="en-US" sz="3500" dirty="0" err="1">
                <a:solidFill>
                  <a:srgbClr val="45372F"/>
                </a:solidFill>
                <a:latin typeface="Roboto Condensed"/>
              </a:rPr>
              <a:t>súc</a:t>
            </a:r>
            <a:r>
              <a:rPr lang="en-US" sz="3500" dirty="0">
                <a:solidFill>
                  <a:srgbClr val="45372F"/>
                </a:solidFill>
                <a:latin typeface="Roboto Condensed"/>
              </a:rPr>
              <a:t> </a:t>
            </a:r>
            <a:r>
              <a:rPr lang="en-US" sz="3500" dirty="0" err="1">
                <a:solidFill>
                  <a:srgbClr val="45372F"/>
                </a:solidFill>
                <a:latin typeface="Roboto Condensed"/>
              </a:rPr>
              <a:t>tích</a:t>
            </a:r>
            <a:r>
              <a:rPr lang="en-US" sz="3500" dirty="0">
                <a:solidFill>
                  <a:srgbClr val="45372F"/>
                </a:solidFill>
                <a:latin typeface="Roboto Condensed"/>
              </a:rPr>
              <a:t>.</a:t>
            </a:r>
          </a:p>
        </p:txBody>
      </p:sp>
      <p:grpSp>
        <p:nvGrpSpPr>
          <p:cNvPr id="11" name="Group 11"/>
          <p:cNvGrpSpPr/>
          <p:nvPr/>
        </p:nvGrpSpPr>
        <p:grpSpPr>
          <a:xfrm>
            <a:off x="1995015" y="1704343"/>
            <a:ext cx="3186637" cy="894946"/>
            <a:chOff x="0" y="0"/>
            <a:chExt cx="3119744" cy="876160"/>
          </a:xfrm>
        </p:grpSpPr>
        <p:sp>
          <p:nvSpPr>
            <p:cNvPr id="12" name="Freeform 12"/>
            <p:cNvSpPr/>
            <p:nvPr/>
          </p:nvSpPr>
          <p:spPr>
            <a:xfrm>
              <a:off x="0" y="0"/>
              <a:ext cx="3119761" cy="876173"/>
            </a:xfrm>
            <a:custGeom>
              <a:avLst/>
              <a:gdLst/>
              <a:ahLst/>
              <a:cxnLst/>
              <a:rect l="l" t="t" r="r" b="b"/>
              <a:pathLst>
                <a:path w="3119761" h="876173">
                  <a:moveTo>
                    <a:pt x="0" y="154559"/>
                  </a:moveTo>
                  <a:cubicBezTo>
                    <a:pt x="0" y="68961"/>
                    <a:pt x="76812" y="0"/>
                    <a:pt x="170999" y="0"/>
                  </a:cubicBezTo>
                  <a:lnTo>
                    <a:pt x="2948764" y="0"/>
                  </a:lnTo>
                  <a:lnTo>
                    <a:pt x="2948764" y="12700"/>
                  </a:lnTo>
                  <a:lnTo>
                    <a:pt x="2948764" y="0"/>
                  </a:lnTo>
                  <a:cubicBezTo>
                    <a:pt x="3042951" y="0"/>
                    <a:pt x="3119761" y="68961"/>
                    <a:pt x="3119761" y="154559"/>
                  </a:cubicBezTo>
                  <a:lnTo>
                    <a:pt x="3105972" y="154559"/>
                  </a:lnTo>
                  <a:lnTo>
                    <a:pt x="3119761" y="154559"/>
                  </a:lnTo>
                  <a:lnTo>
                    <a:pt x="3119761" y="721614"/>
                  </a:lnTo>
                  <a:lnTo>
                    <a:pt x="3105972" y="721614"/>
                  </a:lnTo>
                  <a:lnTo>
                    <a:pt x="3119761" y="721614"/>
                  </a:lnTo>
                  <a:cubicBezTo>
                    <a:pt x="3119761" y="807212"/>
                    <a:pt x="3042951" y="876173"/>
                    <a:pt x="2948764" y="876173"/>
                  </a:cubicBezTo>
                  <a:lnTo>
                    <a:pt x="2948764" y="863473"/>
                  </a:lnTo>
                  <a:lnTo>
                    <a:pt x="2948764" y="876173"/>
                  </a:lnTo>
                  <a:lnTo>
                    <a:pt x="170999" y="876173"/>
                  </a:lnTo>
                  <a:lnTo>
                    <a:pt x="170999" y="863473"/>
                  </a:lnTo>
                  <a:lnTo>
                    <a:pt x="170999" y="876173"/>
                  </a:lnTo>
                  <a:cubicBezTo>
                    <a:pt x="76812" y="876173"/>
                    <a:pt x="0" y="807212"/>
                    <a:pt x="0" y="721614"/>
                  </a:cubicBezTo>
                  <a:lnTo>
                    <a:pt x="0" y="154559"/>
                  </a:lnTo>
                  <a:lnTo>
                    <a:pt x="13790" y="154559"/>
                  </a:lnTo>
                  <a:lnTo>
                    <a:pt x="0" y="154559"/>
                  </a:lnTo>
                  <a:moveTo>
                    <a:pt x="27580" y="154559"/>
                  </a:moveTo>
                  <a:lnTo>
                    <a:pt x="27580" y="721614"/>
                  </a:lnTo>
                  <a:lnTo>
                    <a:pt x="13790" y="721614"/>
                  </a:lnTo>
                  <a:lnTo>
                    <a:pt x="27580" y="721614"/>
                  </a:lnTo>
                  <a:cubicBezTo>
                    <a:pt x="27580" y="792607"/>
                    <a:pt x="91567" y="850773"/>
                    <a:pt x="170999" y="850773"/>
                  </a:cubicBezTo>
                  <a:lnTo>
                    <a:pt x="2948764" y="850773"/>
                  </a:lnTo>
                  <a:cubicBezTo>
                    <a:pt x="3028196" y="850773"/>
                    <a:pt x="3092182" y="792734"/>
                    <a:pt x="3092182" y="721614"/>
                  </a:cubicBezTo>
                  <a:lnTo>
                    <a:pt x="3092182" y="154559"/>
                  </a:lnTo>
                  <a:cubicBezTo>
                    <a:pt x="3092182" y="83566"/>
                    <a:pt x="3028196" y="25400"/>
                    <a:pt x="2948764" y="25400"/>
                  </a:cubicBezTo>
                  <a:lnTo>
                    <a:pt x="170999" y="25400"/>
                  </a:lnTo>
                  <a:lnTo>
                    <a:pt x="170999" y="12700"/>
                  </a:lnTo>
                  <a:lnTo>
                    <a:pt x="170999" y="25400"/>
                  </a:lnTo>
                  <a:cubicBezTo>
                    <a:pt x="91567" y="25400"/>
                    <a:pt x="27580" y="83439"/>
                    <a:pt x="27580" y="154559"/>
                  </a:cubicBezTo>
                  <a:close/>
                </a:path>
              </a:pathLst>
            </a:custGeom>
            <a:solidFill>
              <a:srgbClr val="072F44"/>
            </a:solidFill>
          </p:spPr>
          <p:txBody>
            <a:bodyPr/>
            <a:lstStyle/>
            <a:p>
              <a:endParaRPr lang="en-US"/>
            </a:p>
          </p:txBody>
        </p:sp>
      </p:grpSp>
      <p:sp>
        <p:nvSpPr>
          <p:cNvPr id="13" name="TextBox 13"/>
          <p:cNvSpPr txBox="1"/>
          <p:nvPr/>
        </p:nvSpPr>
        <p:spPr>
          <a:xfrm>
            <a:off x="2526772" y="1823267"/>
            <a:ext cx="2471717" cy="685800"/>
          </a:xfrm>
          <a:prstGeom prst="rect">
            <a:avLst/>
          </a:prstGeom>
        </p:spPr>
        <p:txBody>
          <a:bodyPr lIns="0" tIns="0" rIns="0" bIns="0" rtlCol="0" anchor="t">
            <a:spAutoFit/>
          </a:bodyPr>
          <a:lstStyle/>
          <a:p>
            <a:pPr algn="l">
              <a:lnSpc>
                <a:spcPts val="5470"/>
              </a:lnSpc>
            </a:pPr>
            <a:r>
              <a:rPr lang="en-US" sz="4558" dirty="0">
                <a:solidFill>
                  <a:srgbClr val="6D574B"/>
                </a:solidFill>
                <a:latin typeface="Roboto Bold"/>
              </a:rPr>
              <a:t>ĐIỂN CỐ</a:t>
            </a:r>
          </a:p>
        </p:txBody>
      </p:sp>
      <p:sp>
        <p:nvSpPr>
          <p:cNvPr id="14" name="TextBox 14"/>
          <p:cNvSpPr txBox="1"/>
          <p:nvPr/>
        </p:nvSpPr>
        <p:spPr>
          <a:xfrm>
            <a:off x="2073287" y="6083690"/>
            <a:ext cx="2827915" cy="685800"/>
          </a:xfrm>
          <a:prstGeom prst="rect">
            <a:avLst/>
          </a:prstGeom>
        </p:spPr>
        <p:txBody>
          <a:bodyPr lIns="0" tIns="0" rIns="0" bIns="0" rtlCol="0" anchor="t">
            <a:spAutoFit/>
          </a:bodyPr>
          <a:lstStyle/>
          <a:p>
            <a:pPr algn="l">
              <a:lnSpc>
                <a:spcPts val="5470"/>
              </a:lnSpc>
            </a:pPr>
            <a:r>
              <a:rPr lang="en-US" sz="4558" dirty="0">
                <a:solidFill>
                  <a:srgbClr val="6D574B"/>
                </a:solidFill>
                <a:latin typeface="Roboto Bold"/>
              </a:rPr>
              <a:t>ĐIỂN TÍCH</a:t>
            </a:r>
          </a:p>
        </p:txBody>
      </p:sp>
      <p:sp>
        <p:nvSpPr>
          <p:cNvPr id="15" name="TextBox 15"/>
          <p:cNvSpPr txBox="1"/>
          <p:nvPr/>
        </p:nvSpPr>
        <p:spPr>
          <a:xfrm>
            <a:off x="1028700" y="7264348"/>
            <a:ext cx="6057900" cy="1875513"/>
          </a:xfrm>
          <a:prstGeom prst="rect">
            <a:avLst/>
          </a:prstGeom>
        </p:spPr>
        <p:txBody>
          <a:bodyPr wrap="square" lIns="0" tIns="0" rIns="0" bIns="0" rtlCol="0" anchor="t">
            <a:spAutoFit/>
          </a:bodyPr>
          <a:lstStyle/>
          <a:p>
            <a:pPr algn="just">
              <a:lnSpc>
                <a:spcPts val="5040"/>
              </a:lnSpc>
            </a:pPr>
            <a:r>
              <a:rPr lang="en-US" sz="3500" dirty="0" err="1">
                <a:solidFill>
                  <a:srgbClr val="45372F"/>
                </a:solidFill>
                <a:latin typeface="Roboto Condensed"/>
              </a:rPr>
              <a:t>Điển</a:t>
            </a:r>
            <a:r>
              <a:rPr lang="en-US" sz="3500" dirty="0">
                <a:solidFill>
                  <a:srgbClr val="45372F"/>
                </a:solidFill>
                <a:latin typeface="Roboto Condensed"/>
              </a:rPr>
              <a:t> </a:t>
            </a:r>
            <a:r>
              <a:rPr lang="en-US" sz="3500" dirty="0" err="1">
                <a:solidFill>
                  <a:srgbClr val="45372F"/>
                </a:solidFill>
                <a:latin typeface="Roboto Condensed"/>
              </a:rPr>
              <a:t>tích</a:t>
            </a:r>
            <a:r>
              <a:rPr lang="en-US" sz="3500" dirty="0">
                <a:solidFill>
                  <a:srgbClr val="45372F"/>
                </a:solidFill>
                <a:latin typeface="Roboto Condensed"/>
              </a:rPr>
              <a:t> </a:t>
            </a:r>
            <a:r>
              <a:rPr lang="en-US" sz="3500" dirty="0" err="1">
                <a:solidFill>
                  <a:srgbClr val="45372F"/>
                </a:solidFill>
                <a:latin typeface="Roboto Condensed"/>
              </a:rPr>
              <a:t>là</a:t>
            </a:r>
            <a:r>
              <a:rPr lang="en-US" sz="3500" dirty="0">
                <a:solidFill>
                  <a:srgbClr val="45372F"/>
                </a:solidFill>
                <a:latin typeface="Roboto Condensed"/>
              </a:rPr>
              <a:t> </a:t>
            </a:r>
            <a:r>
              <a:rPr lang="en-US" sz="3500" dirty="0" err="1">
                <a:solidFill>
                  <a:srgbClr val="45372F"/>
                </a:solidFill>
                <a:latin typeface="Roboto Condensed"/>
              </a:rPr>
              <a:t>những</a:t>
            </a:r>
            <a:r>
              <a:rPr lang="en-US" sz="3500" dirty="0">
                <a:solidFill>
                  <a:srgbClr val="45372F"/>
                </a:solidFill>
                <a:latin typeface="Roboto Condensed"/>
              </a:rPr>
              <a:t> </a:t>
            </a:r>
            <a:r>
              <a:rPr lang="en-US" sz="3500" dirty="0" err="1">
                <a:solidFill>
                  <a:srgbClr val="45372F"/>
                </a:solidFill>
                <a:latin typeface="Roboto Condensed"/>
              </a:rPr>
              <a:t>câu</a:t>
            </a:r>
            <a:r>
              <a:rPr lang="en-US" sz="3500" dirty="0">
                <a:solidFill>
                  <a:srgbClr val="45372F"/>
                </a:solidFill>
                <a:latin typeface="Roboto Condensed"/>
              </a:rPr>
              <a:t> </a:t>
            </a:r>
            <a:r>
              <a:rPr lang="en-US" sz="3500" dirty="0" err="1">
                <a:solidFill>
                  <a:srgbClr val="45372F"/>
                </a:solidFill>
                <a:latin typeface="Roboto Condensed"/>
              </a:rPr>
              <a:t>chuyện</a:t>
            </a:r>
            <a:r>
              <a:rPr lang="en-US" sz="3500" dirty="0">
                <a:solidFill>
                  <a:srgbClr val="45372F"/>
                </a:solidFill>
                <a:latin typeface="Roboto Condensed"/>
              </a:rPr>
              <a:t> </a:t>
            </a:r>
            <a:r>
              <a:rPr lang="en-US" sz="3500" dirty="0" err="1">
                <a:solidFill>
                  <a:srgbClr val="45372F"/>
                </a:solidFill>
                <a:latin typeface="Roboto Condensed"/>
              </a:rPr>
              <a:t>trong</a:t>
            </a:r>
            <a:r>
              <a:rPr lang="en-US" sz="3500" dirty="0">
                <a:solidFill>
                  <a:srgbClr val="45372F"/>
                </a:solidFill>
                <a:latin typeface="Roboto Condensed"/>
              </a:rPr>
              <a:t> </a:t>
            </a:r>
            <a:r>
              <a:rPr lang="en-US" sz="3500" dirty="0" err="1">
                <a:solidFill>
                  <a:srgbClr val="45372F"/>
                </a:solidFill>
                <a:latin typeface="Roboto Condensed"/>
              </a:rPr>
              <a:t>sách</a:t>
            </a:r>
            <a:r>
              <a:rPr lang="en-US" sz="3500" dirty="0">
                <a:solidFill>
                  <a:srgbClr val="45372F"/>
                </a:solidFill>
                <a:latin typeface="Roboto Condensed"/>
              </a:rPr>
              <a:t> </a:t>
            </a:r>
            <a:r>
              <a:rPr lang="en-US" sz="3500" dirty="0" err="1">
                <a:solidFill>
                  <a:srgbClr val="45372F"/>
                </a:solidFill>
                <a:latin typeface="Roboto Condensed"/>
              </a:rPr>
              <a:t>đời</a:t>
            </a:r>
            <a:r>
              <a:rPr lang="en-US" sz="3500" dirty="0">
                <a:solidFill>
                  <a:srgbClr val="45372F"/>
                </a:solidFill>
                <a:latin typeface="Roboto Condensed"/>
              </a:rPr>
              <a:t> </a:t>
            </a:r>
            <a:r>
              <a:rPr lang="en-US" sz="3500" dirty="0" err="1">
                <a:solidFill>
                  <a:srgbClr val="45372F"/>
                </a:solidFill>
                <a:latin typeface="Roboto Condensed"/>
              </a:rPr>
              <a:t>trước</a:t>
            </a:r>
            <a:r>
              <a:rPr lang="en-US" sz="3500" dirty="0">
                <a:solidFill>
                  <a:srgbClr val="45372F"/>
                </a:solidFill>
                <a:latin typeface="Roboto Condensed"/>
              </a:rPr>
              <a:t> </a:t>
            </a:r>
            <a:r>
              <a:rPr lang="en-US" sz="3500" dirty="0" err="1">
                <a:solidFill>
                  <a:srgbClr val="45372F"/>
                </a:solidFill>
                <a:latin typeface="Roboto Condensed"/>
              </a:rPr>
              <a:t>được</a:t>
            </a:r>
            <a:r>
              <a:rPr lang="en-US" sz="3500" dirty="0">
                <a:solidFill>
                  <a:srgbClr val="45372F"/>
                </a:solidFill>
                <a:latin typeface="Roboto Condensed"/>
              </a:rPr>
              <a:t> </a:t>
            </a:r>
            <a:r>
              <a:rPr lang="en-US" sz="3500" dirty="0" err="1">
                <a:solidFill>
                  <a:srgbClr val="45372F"/>
                </a:solidFill>
                <a:latin typeface="Roboto Condensed"/>
              </a:rPr>
              <a:t>dẫn</a:t>
            </a:r>
            <a:r>
              <a:rPr lang="en-US" sz="3500" dirty="0">
                <a:solidFill>
                  <a:srgbClr val="45372F"/>
                </a:solidFill>
                <a:latin typeface="Roboto Condensed"/>
              </a:rPr>
              <a:t> </a:t>
            </a:r>
            <a:r>
              <a:rPr lang="en-US" sz="3500" dirty="0" err="1">
                <a:solidFill>
                  <a:srgbClr val="45372F"/>
                </a:solidFill>
                <a:latin typeface="Roboto Condensed"/>
              </a:rPr>
              <a:t>lại</a:t>
            </a:r>
            <a:r>
              <a:rPr lang="en-US" sz="3500" dirty="0">
                <a:solidFill>
                  <a:srgbClr val="45372F"/>
                </a:solidFill>
                <a:latin typeface="Roboto Condensed"/>
              </a:rPr>
              <a:t> </a:t>
            </a:r>
            <a:r>
              <a:rPr lang="en-US" sz="3500" dirty="0" err="1">
                <a:solidFill>
                  <a:srgbClr val="45372F"/>
                </a:solidFill>
                <a:latin typeface="Roboto Condensed"/>
              </a:rPr>
              <a:t>một</a:t>
            </a:r>
            <a:r>
              <a:rPr lang="en-US" sz="3500" dirty="0">
                <a:solidFill>
                  <a:srgbClr val="45372F"/>
                </a:solidFill>
                <a:latin typeface="Roboto Condensed"/>
              </a:rPr>
              <a:t> </a:t>
            </a:r>
            <a:r>
              <a:rPr lang="en-US" sz="3500" dirty="0" err="1">
                <a:solidFill>
                  <a:srgbClr val="45372F"/>
                </a:solidFill>
                <a:latin typeface="Roboto Condensed"/>
              </a:rPr>
              <a:t>cách</a:t>
            </a:r>
            <a:r>
              <a:rPr lang="en-US" sz="3500" dirty="0">
                <a:solidFill>
                  <a:srgbClr val="45372F"/>
                </a:solidFill>
                <a:latin typeface="Roboto Condensed"/>
              </a:rPr>
              <a:t> </a:t>
            </a:r>
            <a:r>
              <a:rPr lang="en-US" sz="3500" dirty="0" err="1">
                <a:solidFill>
                  <a:srgbClr val="45372F"/>
                </a:solidFill>
                <a:latin typeface="Roboto Condensed"/>
              </a:rPr>
              <a:t>cô</a:t>
            </a:r>
            <a:r>
              <a:rPr lang="en-US" sz="3500" dirty="0">
                <a:solidFill>
                  <a:srgbClr val="45372F"/>
                </a:solidFill>
                <a:latin typeface="Roboto Condensed"/>
              </a:rPr>
              <a:t> </a:t>
            </a:r>
            <a:r>
              <a:rPr lang="en-US" sz="3500" dirty="0" err="1">
                <a:solidFill>
                  <a:srgbClr val="45372F"/>
                </a:solidFill>
                <a:latin typeface="Roboto Condensed"/>
              </a:rPr>
              <a:t>đúc</a:t>
            </a:r>
            <a:r>
              <a:rPr lang="en-US" sz="3500" dirty="0">
                <a:solidFill>
                  <a:srgbClr val="45372F"/>
                </a:solidFill>
                <a:latin typeface="Roboto Condensed"/>
              </a:rPr>
              <a:t> </a:t>
            </a:r>
            <a:r>
              <a:rPr lang="en-US" sz="3500" dirty="0" err="1">
                <a:solidFill>
                  <a:srgbClr val="45372F"/>
                </a:solidFill>
                <a:latin typeface="Roboto Condensed"/>
              </a:rPr>
              <a:t>trong</a:t>
            </a:r>
            <a:r>
              <a:rPr lang="en-US" sz="3500" dirty="0">
                <a:solidFill>
                  <a:srgbClr val="45372F"/>
                </a:solidFill>
                <a:latin typeface="Roboto Condensed"/>
              </a:rPr>
              <a:t> </a:t>
            </a:r>
            <a:r>
              <a:rPr lang="en-US" sz="3500" dirty="0" err="1">
                <a:solidFill>
                  <a:srgbClr val="45372F"/>
                </a:solidFill>
                <a:latin typeface="Roboto Condensed"/>
              </a:rPr>
              <a:t>văn</a:t>
            </a:r>
            <a:r>
              <a:rPr lang="en-US" sz="3500" dirty="0">
                <a:solidFill>
                  <a:srgbClr val="45372F"/>
                </a:solidFill>
                <a:latin typeface="Roboto Condensed"/>
              </a:rPr>
              <a:t> </a:t>
            </a:r>
            <a:r>
              <a:rPr lang="en-US" sz="3500" dirty="0" err="1">
                <a:solidFill>
                  <a:srgbClr val="45372F"/>
                </a:solidFill>
                <a:latin typeface="Roboto Condensed"/>
              </a:rPr>
              <a:t>thơ</a:t>
            </a:r>
            <a:r>
              <a:rPr lang="en-US" sz="3500" dirty="0">
                <a:solidFill>
                  <a:srgbClr val="45372F"/>
                </a:solidFill>
                <a:latin typeface="Roboto Condensed"/>
              </a:rPr>
              <a:t>.</a:t>
            </a:r>
          </a:p>
        </p:txBody>
      </p:sp>
      <p:grpSp>
        <p:nvGrpSpPr>
          <p:cNvPr id="16" name="Group 16"/>
          <p:cNvGrpSpPr/>
          <p:nvPr/>
        </p:nvGrpSpPr>
        <p:grpSpPr>
          <a:xfrm>
            <a:off x="12811011" y="1602471"/>
            <a:ext cx="3942422" cy="894946"/>
            <a:chOff x="0" y="0"/>
            <a:chExt cx="3859665" cy="876160"/>
          </a:xfrm>
        </p:grpSpPr>
        <p:sp>
          <p:nvSpPr>
            <p:cNvPr id="17" name="Freeform 17"/>
            <p:cNvSpPr/>
            <p:nvPr/>
          </p:nvSpPr>
          <p:spPr>
            <a:xfrm>
              <a:off x="0" y="0"/>
              <a:ext cx="3859681" cy="876173"/>
            </a:xfrm>
            <a:custGeom>
              <a:avLst/>
              <a:gdLst/>
              <a:ahLst/>
              <a:cxnLst/>
              <a:rect l="l" t="t" r="r" b="b"/>
              <a:pathLst>
                <a:path w="3859681" h="876173">
                  <a:moveTo>
                    <a:pt x="0" y="154559"/>
                  </a:moveTo>
                  <a:cubicBezTo>
                    <a:pt x="0" y="68961"/>
                    <a:pt x="95029" y="0"/>
                    <a:pt x="211555" y="0"/>
                  </a:cubicBezTo>
                  <a:lnTo>
                    <a:pt x="3648132" y="0"/>
                  </a:lnTo>
                  <a:lnTo>
                    <a:pt x="3648132" y="12700"/>
                  </a:lnTo>
                  <a:lnTo>
                    <a:pt x="3648132" y="0"/>
                  </a:lnTo>
                  <a:cubicBezTo>
                    <a:pt x="3764658" y="0"/>
                    <a:pt x="3859681" y="68961"/>
                    <a:pt x="3859681" y="154559"/>
                  </a:cubicBezTo>
                  <a:lnTo>
                    <a:pt x="3842627" y="154559"/>
                  </a:lnTo>
                  <a:lnTo>
                    <a:pt x="3859681" y="154559"/>
                  </a:lnTo>
                  <a:lnTo>
                    <a:pt x="3859681" y="721614"/>
                  </a:lnTo>
                  <a:lnTo>
                    <a:pt x="3842627" y="721614"/>
                  </a:lnTo>
                  <a:lnTo>
                    <a:pt x="3859681" y="721614"/>
                  </a:lnTo>
                  <a:cubicBezTo>
                    <a:pt x="3859681" y="807212"/>
                    <a:pt x="3764658" y="876173"/>
                    <a:pt x="3648132" y="876173"/>
                  </a:cubicBezTo>
                  <a:lnTo>
                    <a:pt x="3648132" y="863473"/>
                  </a:lnTo>
                  <a:lnTo>
                    <a:pt x="3648132" y="876173"/>
                  </a:lnTo>
                  <a:lnTo>
                    <a:pt x="211555" y="876173"/>
                  </a:lnTo>
                  <a:lnTo>
                    <a:pt x="211555" y="863473"/>
                  </a:lnTo>
                  <a:lnTo>
                    <a:pt x="211555" y="876173"/>
                  </a:lnTo>
                  <a:cubicBezTo>
                    <a:pt x="95029" y="876173"/>
                    <a:pt x="0" y="807212"/>
                    <a:pt x="0" y="721614"/>
                  </a:cubicBezTo>
                  <a:lnTo>
                    <a:pt x="0" y="154559"/>
                  </a:lnTo>
                  <a:lnTo>
                    <a:pt x="17061" y="154559"/>
                  </a:lnTo>
                  <a:lnTo>
                    <a:pt x="0" y="154559"/>
                  </a:lnTo>
                  <a:moveTo>
                    <a:pt x="34122" y="154559"/>
                  </a:moveTo>
                  <a:lnTo>
                    <a:pt x="34122" y="721614"/>
                  </a:lnTo>
                  <a:lnTo>
                    <a:pt x="17061" y="721614"/>
                  </a:lnTo>
                  <a:lnTo>
                    <a:pt x="34122" y="721614"/>
                  </a:lnTo>
                  <a:cubicBezTo>
                    <a:pt x="34122" y="792607"/>
                    <a:pt x="113284" y="850773"/>
                    <a:pt x="211555" y="850773"/>
                  </a:cubicBezTo>
                  <a:lnTo>
                    <a:pt x="3648132" y="850773"/>
                  </a:lnTo>
                  <a:cubicBezTo>
                    <a:pt x="3746403" y="850773"/>
                    <a:pt x="3825566" y="792734"/>
                    <a:pt x="3825566" y="721614"/>
                  </a:cubicBezTo>
                  <a:lnTo>
                    <a:pt x="3825566" y="154559"/>
                  </a:lnTo>
                  <a:cubicBezTo>
                    <a:pt x="3825566" y="83566"/>
                    <a:pt x="3746403" y="25400"/>
                    <a:pt x="3648132" y="25400"/>
                  </a:cubicBezTo>
                  <a:lnTo>
                    <a:pt x="211555" y="25400"/>
                  </a:lnTo>
                  <a:lnTo>
                    <a:pt x="211555" y="12700"/>
                  </a:lnTo>
                  <a:lnTo>
                    <a:pt x="211555" y="25400"/>
                  </a:lnTo>
                  <a:cubicBezTo>
                    <a:pt x="113284" y="25400"/>
                    <a:pt x="34122" y="83439"/>
                    <a:pt x="34122" y="154559"/>
                  </a:cubicBezTo>
                  <a:close/>
                </a:path>
              </a:pathLst>
            </a:custGeom>
            <a:solidFill>
              <a:srgbClr val="072F44"/>
            </a:solidFill>
          </p:spPr>
          <p:txBody>
            <a:bodyPr/>
            <a:lstStyle/>
            <a:p>
              <a:endParaRPr lang="en-US"/>
            </a:p>
          </p:txBody>
        </p:sp>
      </p:grpSp>
      <p:sp>
        <p:nvSpPr>
          <p:cNvPr id="18" name="TextBox 18"/>
          <p:cNvSpPr txBox="1"/>
          <p:nvPr/>
        </p:nvSpPr>
        <p:spPr>
          <a:xfrm>
            <a:off x="13378412" y="1704343"/>
            <a:ext cx="3185514" cy="685800"/>
          </a:xfrm>
          <a:prstGeom prst="rect">
            <a:avLst/>
          </a:prstGeom>
        </p:spPr>
        <p:txBody>
          <a:bodyPr lIns="0" tIns="0" rIns="0" bIns="0" rtlCol="0" anchor="t">
            <a:spAutoFit/>
          </a:bodyPr>
          <a:lstStyle/>
          <a:p>
            <a:pPr algn="l">
              <a:lnSpc>
                <a:spcPts val="5470"/>
              </a:lnSpc>
            </a:pPr>
            <a:r>
              <a:rPr lang="en-US" sz="4558" dirty="0">
                <a:solidFill>
                  <a:srgbClr val="6D574B"/>
                </a:solidFill>
                <a:latin typeface="Roboto Bold"/>
              </a:rPr>
              <a:t>TÁC DỤNG</a:t>
            </a:r>
          </a:p>
        </p:txBody>
      </p:sp>
      <p:sp>
        <p:nvSpPr>
          <p:cNvPr id="19" name="TextBox 19"/>
          <p:cNvSpPr txBox="1"/>
          <p:nvPr/>
        </p:nvSpPr>
        <p:spPr>
          <a:xfrm>
            <a:off x="11057405" y="2594556"/>
            <a:ext cx="6495256" cy="3799117"/>
          </a:xfrm>
          <a:prstGeom prst="rect">
            <a:avLst/>
          </a:prstGeom>
        </p:spPr>
        <p:txBody>
          <a:bodyPr wrap="square" lIns="0" tIns="0" rIns="0" bIns="0" rtlCol="0" anchor="t">
            <a:spAutoFit/>
          </a:bodyPr>
          <a:lstStyle/>
          <a:p>
            <a:pPr algn="just">
              <a:lnSpc>
                <a:spcPts val="5040"/>
              </a:lnSpc>
            </a:pPr>
            <a:r>
              <a:rPr lang="vi-VN" sz="3500" dirty="0">
                <a:solidFill>
                  <a:srgbClr val="45372F"/>
                </a:solidFill>
                <a:latin typeface="Roboto Condensed"/>
              </a:rPr>
              <a:t>Trong sáng tác văn chương, việc sử dụng điển tích, điển cố làm cho cách diễn đạt trở nên hàm súc, uyên bác, giàu sức biểu hiện, gián tiếp bộc lộ thái độ, cảm xúc của tác giả, đem lại hứng thú cho người đọc.</a:t>
            </a:r>
          </a:p>
        </p:txBody>
      </p:sp>
      <p:grpSp>
        <p:nvGrpSpPr>
          <p:cNvPr id="20" name="Group 20"/>
          <p:cNvGrpSpPr/>
          <p:nvPr/>
        </p:nvGrpSpPr>
        <p:grpSpPr>
          <a:xfrm>
            <a:off x="12811011" y="6760987"/>
            <a:ext cx="3718256" cy="844060"/>
            <a:chOff x="0" y="0"/>
            <a:chExt cx="3859665" cy="876160"/>
          </a:xfrm>
        </p:grpSpPr>
        <p:sp>
          <p:nvSpPr>
            <p:cNvPr id="21" name="Freeform 21"/>
            <p:cNvSpPr/>
            <p:nvPr/>
          </p:nvSpPr>
          <p:spPr>
            <a:xfrm>
              <a:off x="0" y="0"/>
              <a:ext cx="3859681" cy="876173"/>
            </a:xfrm>
            <a:custGeom>
              <a:avLst/>
              <a:gdLst/>
              <a:ahLst/>
              <a:cxnLst/>
              <a:rect l="l" t="t" r="r" b="b"/>
              <a:pathLst>
                <a:path w="3859681" h="876173">
                  <a:moveTo>
                    <a:pt x="0" y="154559"/>
                  </a:moveTo>
                  <a:cubicBezTo>
                    <a:pt x="0" y="68961"/>
                    <a:pt x="95029" y="0"/>
                    <a:pt x="211555" y="0"/>
                  </a:cubicBezTo>
                  <a:lnTo>
                    <a:pt x="3648132" y="0"/>
                  </a:lnTo>
                  <a:lnTo>
                    <a:pt x="3648132" y="12700"/>
                  </a:lnTo>
                  <a:lnTo>
                    <a:pt x="3648132" y="0"/>
                  </a:lnTo>
                  <a:cubicBezTo>
                    <a:pt x="3764658" y="0"/>
                    <a:pt x="3859681" y="68961"/>
                    <a:pt x="3859681" y="154559"/>
                  </a:cubicBezTo>
                  <a:lnTo>
                    <a:pt x="3842627" y="154559"/>
                  </a:lnTo>
                  <a:lnTo>
                    <a:pt x="3859681" y="154559"/>
                  </a:lnTo>
                  <a:lnTo>
                    <a:pt x="3859681" y="721614"/>
                  </a:lnTo>
                  <a:lnTo>
                    <a:pt x="3842627" y="721614"/>
                  </a:lnTo>
                  <a:lnTo>
                    <a:pt x="3859681" y="721614"/>
                  </a:lnTo>
                  <a:cubicBezTo>
                    <a:pt x="3859681" y="807212"/>
                    <a:pt x="3764658" y="876173"/>
                    <a:pt x="3648132" y="876173"/>
                  </a:cubicBezTo>
                  <a:lnTo>
                    <a:pt x="3648132" y="863473"/>
                  </a:lnTo>
                  <a:lnTo>
                    <a:pt x="3648132" y="876173"/>
                  </a:lnTo>
                  <a:lnTo>
                    <a:pt x="211555" y="876173"/>
                  </a:lnTo>
                  <a:lnTo>
                    <a:pt x="211555" y="863473"/>
                  </a:lnTo>
                  <a:lnTo>
                    <a:pt x="211555" y="876173"/>
                  </a:lnTo>
                  <a:cubicBezTo>
                    <a:pt x="95029" y="876173"/>
                    <a:pt x="0" y="807212"/>
                    <a:pt x="0" y="721614"/>
                  </a:cubicBezTo>
                  <a:lnTo>
                    <a:pt x="0" y="154559"/>
                  </a:lnTo>
                  <a:lnTo>
                    <a:pt x="17061" y="154559"/>
                  </a:lnTo>
                  <a:lnTo>
                    <a:pt x="0" y="154559"/>
                  </a:lnTo>
                  <a:moveTo>
                    <a:pt x="34122" y="154559"/>
                  </a:moveTo>
                  <a:lnTo>
                    <a:pt x="34122" y="721614"/>
                  </a:lnTo>
                  <a:lnTo>
                    <a:pt x="17061" y="721614"/>
                  </a:lnTo>
                  <a:lnTo>
                    <a:pt x="34122" y="721614"/>
                  </a:lnTo>
                  <a:cubicBezTo>
                    <a:pt x="34122" y="792607"/>
                    <a:pt x="113284" y="850773"/>
                    <a:pt x="211555" y="850773"/>
                  </a:cubicBezTo>
                  <a:lnTo>
                    <a:pt x="3648132" y="850773"/>
                  </a:lnTo>
                  <a:cubicBezTo>
                    <a:pt x="3746403" y="850773"/>
                    <a:pt x="3825566" y="792734"/>
                    <a:pt x="3825566" y="721614"/>
                  </a:cubicBezTo>
                  <a:lnTo>
                    <a:pt x="3825566" y="154559"/>
                  </a:lnTo>
                  <a:cubicBezTo>
                    <a:pt x="3825566" y="83566"/>
                    <a:pt x="3746403" y="25400"/>
                    <a:pt x="3648132" y="25400"/>
                  </a:cubicBezTo>
                  <a:lnTo>
                    <a:pt x="211555" y="25400"/>
                  </a:lnTo>
                  <a:lnTo>
                    <a:pt x="211555" y="12700"/>
                  </a:lnTo>
                  <a:lnTo>
                    <a:pt x="211555" y="25400"/>
                  </a:lnTo>
                  <a:cubicBezTo>
                    <a:pt x="113284" y="25400"/>
                    <a:pt x="34122" y="83439"/>
                    <a:pt x="34122" y="154559"/>
                  </a:cubicBezTo>
                  <a:close/>
                </a:path>
              </a:pathLst>
            </a:custGeom>
            <a:solidFill>
              <a:srgbClr val="072F44"/>
            </a:solidFill>
          </p:spPr>
          <p:txBody>
            <a:bodyPr/>
            <a:lstStyle/>
            <a:p>
              <a:endParaRPr lang="en-US"/>
            </a:p>
          </p:txBody>
        </p:sp>
      </p:grpSp>
      <p:sp>
        <p:nvSpPr>
          <p:cNvPr id="22" name="TextBox 22"/>
          <p:cNvSpPr txBox="1"/>
          <p:nvPr/>
        </p:nvSpPr>
        <p:spPr>
          <a:xfrm>
            <a:off x="13350330" y="6854615"/>
            <a:ext cx="2555693" cy="685800"/>
          </a:xfrm>
          <a:prstGeom prst="rect">
            <a:avLst/>
          </a:prstGeom>
        </p:spPr>
        <p:txBody>
          <a:bodyPr lIns="0" tIns="0" rIns="0" bIns="0" rtlCol="0" anchor="t">
            <a:spAutoFit/>
          </a:bodyPr>
          <a:lstStyle/>
          <a:p>
            <a:pPr algn="ctr">
              <a:lnSpc>
                <a:spcPts val="5470"/>
              </a:lnSpc>
            </a:pPr>
            <a:r>
              <a:rPr lang="en-US" sz="4558" dirty="0">
                <a:solidFill>
                  <a:srgbClr val="6D574B"/>
                </a:solidFill>
                <a:latin typeface="Roboto Bold"/>
              </a:rPr>
              <a:t>LƯU Ý</a:t>
            </a:r>
          </a:p>
        </p:txBody>
      </p:sp>
      <p:sp>
        <p:nvSpPr>
          <p:cNvPr id="23" name="TextBox 23"/>
          <p:cNvSpPr txBox="1"/>
          <p:nvPr/>
        </p:nvSpPr>
        <p:spPr>
          <a:xfrm>
            <a:off x="11057405" y="7719719"/>
            <a:ext cx="6495256" cy="1875513"/>
          </a:xfrm>
          <a:prstGeom prst="rect">
            <a:avLst/>
          </a:prstGeom>
        </p:spPr>
        <p:txBody>
          <a:bodyPr wrap="square" lIns="0" tIns="0" rIns="0" bIns="0" rtlCol="0" anchor="t">
            <a:spAutoFit/>
          </a:bodyPr>
          <a:lstStyle/>
          <a:p>
            <a:pPr algn="just">
              <a:lnSpc>
                <a:spcPts val="5040"/>
              </a:lnSpc>
            </a:pPr>
            <a:r>
              <a:rPr lang="en-US" sz="3500" dirty="0" err="1">
                <a:solidFill>
                  <a:srgbClr val="45372F"/>
                </a:solidFill>
                <a:latin typeface="Roboto Condensed"/>
              </a:rPr>
              <a:t>Điển</a:t>
            </a:r>
            <a:r>
              <a:rPr lang="en-US" sz="3500" dirty="0">
                <a:solidFill>
                  <a:srgbClr val="45372F"/>
                </a:solidFill>
                <a:latin typeface="Roboto Condensed"/>
              </a:rPr>
              <a:t> </a:t>
            </a:r>
            <a:r>
              <a:rPr lang="en-US" sz="3500" dirty="0" err="1">
                <a:solidFill>
                  <a:srgbClr val="45372F"/>
                </a:solidFill>
                <a:latin typeface="Roboto Condensed"/>
              </a:rPr>
              <a:t>tích</a:t>
            </a:r>
            <a:r>
              <a:rPr lang="en-US" sz="3500" dirty="0">
                <a:solidFill>
                  <a:srgbClr val="45372F"/>
                </a:solidFill>
                <a:latin typeface="Roboto Condensed"/>
              </a:rPr>
              <a:t>, </a:t>
            </a:r>
            <a:r>
              <a:rPr lang="en-US" sz="3500" dirty="0" err="1">
                <a:solidFill>
                  <a:srgbClr val="45372F"/>
                </a:solidFill>
                <a:latin typeface="Roboto Condensed"/>
              </a:rPr>
              <a:t>điển</a:t>
            </a:r>
            <a:r>
              <a:rPr lang="en-US" sz="3500" dirty="0">
                <a:solidFill>
                  <a:srgbClr val="45372F"/>
                </a:solidFill>
                <a:latin typeface="Roboto Condensed"/>
              </a:rPr>
              <a:t> </a:t>
            </a:r>
            <a:r>
              <a:rPr lang="en-US" sz="3500" dirty="0" err="1">
                <a:solidFill>
                  <a:srgbClr val="45372F"/>
                </a:solidFill>
                <a:latin typeface="Roboto Condensed"/>
              </a:rPr>
              <a:t>cố</a:t>
            </a:r>
            <a:r>
              <a:rPr lang="en-US" sz="3500" dirty="0">
                <a:solidFill>
                  <a:srgbClr val="45372F"/>
                </a:solidFill>
                <a:latin typeface="Roboto Condensed"/>
              </a:rPr>
              <a:t> </a:t>
            </a:r>
            <a:r>
              <a:rPr lang="en-US" sz="3500" dirty="0" err="1">
                <a:solidFill>
                  <a:srgbClr val="45372F"/>
                </a:solidFill>
                <a:latin typeface="Roboto Condensed"/>
              </a:rPr>
              <a:t>gắn</a:t>
            </a:r>
            <a:r>
              <a:rPr lang="en-US" sz="3500" dirty="0">
                <a:solidFill>
                  <a:srgbClr val="45372F"/>
                </a:solidFill>
                <a:latin typeface="Roboto Condensed"/>
              </a:rPr>
              <a:t> </a:t>
            </a:r>
            <a:r>
              <a:rPr lang="en-US" sz="3500" dirty="0" err="1">
                <a:solidFill>
                  <a:srgbClr val="45372F"/>
                </a:solidFill>
                <a:latin typeface="Roboto Condensed"/>
              </a:rPr>
              <a:t>liền</a:t>
            </a:r>
            <a:r>
              <a:rPr lang="en-US" sz="3500" dirty="0">
                <a:solidFill>
                  <a:srgbClr val="45372F"/>
                </a:solidFill>
                <a:latin typeface="Roboto Condensed"/>
              </a:rPr>
              <a:t> </a:t>
            </a:r>
            <a:r>
              <a:rPr lang="en-US" sz="3500" dirty="0" err="1">
                <a:solidFill>
                  <a:srgbClr val="45372F"/>
                </a:solidFill>
                <a:latin typeface="Roboto Condensed"/>
              </a:rPr>
              <a:t>với</a:t>
            </a:r>
            <a:r>
              <a:rPr lang="en-US" sz="3500" dirty="0">
                <a:solidFill>
                  <a:srgbClr val="45372F"/>
                </a:solidFill>
                <a:latin typeface="Roboto Condensed"/>
              </a:rPr>
              <a:t> </a:t>
            </a:r>
            <a:r>
              <a:rPr lang="en-US" sz="3500" dirty="0" err="1">
                <a:solidFill>
                  <a:srgbClr val="45372F"/>
                </a:solidFill>
                <a:latin typeface="Roboto Condensed"/>
              </a:rPr>
              <a:t>văn</a:t>
            </a:r>
            <a:r>
              <a:rPr lang="en-US" sz="3500" dirty="0">
                <a:solidFill>
                  <a:srgbClr val="45372F"/>
                </a:solidFill>
                <a:latin typeface="Roboto Condensed"/>
              </a:rPr>
              <a:t> </a:t>
            </a:r>
            <a:r>
              <a:rPr lang="en-US" sz="3500" dirty="0" err="1">
                <a:solidFill>
                  <a:srgbClr val="45372F"/>
                </a:solidFill>
                <a:latin typeface="Roboto Condensed"/>
              </a:rPr>
              <a:t>hóa</a:t>
            </a:r>
            <a:r>
              <a:rPr lang="en-US" sz="3500" dirty="0">
                <a:solidFill>
                  <a:srgbClr val="45372F"/>
                </a:solidFill>
                <a:latin typeface="Roboto Condensed"/>
              </a:rPr>
              <a:t>, </a:t>
            </a:r>
            <a:r>
              <a:rPr lang="en-US" sz="3500" dirty="0" err="1">
                <a:solidFill>
                  <a:srgbClr val="45372F"/>
                </a:solidFill>
                <a:latin typeface="Roboto Condensed"/>
              </a:rPr>
              <a:t>văn</a:t>
            </a:r>
            <a:r>
              <a:rPr lang="en-US" sz="3500" dirty="0">
                <a:solidFill>
                  <a:srgbClr val="45372F"/>
                </a:solidFill>
                <a:latin typeface="Roboto Condensed"/>
              </a:rPr>
              <a:t> </a:t>
            </a:r>
            <a:r>
              <a:rPr lang="en-US" sz="3500" dirty="0" err="1">
                <a:solidFill>
                  <a:srgbClr val="45372F"/>
                </a:solidFill>
                <a:latin typeface="Roboto Condensed"/>
              </a:rPr>
              <a:t>học</a:t>
            </a:r>
            <a:r>
              <a:rPr lang="en-US" sz="3500" dirty="0">
                <a:solidFill>
                  <a:srgbClr val="45372F"/>
                </a:solidFill>
                <a:latin typeface="Roboto Condensed"/>
              </a:rPr>
              <a:t> </a:t>
            </a:r>
            <a:r>
              <a:rPr lang="en-US" sz="3500" dirty="0" err="1">
                <a:solidFill>
                  <a:srgbClr val="45372F"/>
                </a:solidFill>
                <a:latin typeface="Roboto Condensed"/>
              </a:rPr>
              <a:t>thời</a:t>
            </a:r>
            <a:r>
              <a:rPr lang="en-US" sz="3500" dirty="0">
                <a:solidFill>
                  <a:srgbClr val="45372F"/>
                </a:solidFill>
                <a:latin typeface="Roboto Condensed"/>
              </a:rPr>
              <a:t> xa </a:t>
            </a:r>
            <a:r>
              <a:rPr lang="en-US" sz="3500" dirty="0" err="1">
                <a:solidFill>
                  <a:srgbClr val="45372F"/>
                </a:solidFill>
                <a:latin typeface="Roboto Condensed"/>
              </a:rPr>
              <a:t>xưa</a:t>
            </a:r>
            <a:r>
              <a:rPr lang="en-US" sz="3500" dirty="0">
                <a:solidFill>
                  <a:srgbClr val="45372F"/>
                </a:solidFill>
                <a:latin typeface="Roboto Condensed"/>
              </a:rPr>
              <a:t>. </a:t>
            </a:r>
            <a:r>
              <a:rPr lang="en-US" sz="3500" dirty="0" err="1">
                <a:solidFill>
                  <a:srgbClr val="45372F"/>
                </a:solidFill>
                <a:latin typeface="Roboto Condensed"/>
              </a:rPr>
              <a:t>Cần</a:t>
            </a:r>
            <a:r>
              <a:rPr lang="en-US" sz="3500" dirty="0">
                <a:solidFill>
                  <a:srgbClr val="45372F"/>
                </a:solidFill>
                <a:latin typeface="Roboto Condensed"/>
              </a:rPr>
              <a:t> </a:t>
            </a:r>
            <a:r>
              <a:rPr lang="en-US" sz="3500" dirty="0" err="1">
                <a:solidFill>
                  <a:srgbClr val="45372F"/>
                </a:solidFill>
                <a:latin typeface="Roboto Condensed"/>
              </a:rPr>
              <a:t>tra</a:t>
            </a:r>
            <a:r>
              <a:rPr lang="en-US" sz="3500" dirty="0">
                <a:solidFill>
                  <a:srgbClr val="45372F"/>
                </a:solidFill>
                <a:latin typeface="Roboto Condensed"/>
              </a:rPr>
              <a:t> </a:t>
            </a:r>
            <a:r>
              <a:rPr lang="en-US" sz="3500" dirty="0" err="1">
                <a:solidFill>
                  <a:srgbClr val="45372F"/>
                </a:solidFill>
                <a:latin typeface="Roboto Condensed"/>
              </a:rPr>
              <a:t>cứu</a:t>
            </a:r>
            <a:r>
              <a:rPr lang="en-US" sz="3500" dirty="0">
                <a:solidFill>
                  <a:srgbClr val="45372F"/>
                </a:solidFill>
                <a:latin typeface="Roboto Condensed"/>
              </a:rPr>
              <a:t> </a:t>
            </a:r>
            <a:r>
              <a:rPr lang="en-US" sz="3500" dirty="0" err="1">
                <a:solidFill>
                  <a:srgbClr val="45372F"/>
                </a:solidFill>
                <a:latin typeface="Roboto Condensed"/>
              </a:rPr>
              <a:t>để</a:t>
            </a:r>
            <a:r>
              <a:rPr lang="en-US" sz="3500" dirty="0">
                <a:solidFill>
                  <a:srgbClr val="45372F"/>
                </a:solidFill>
                <a:latin typeface="Roboto Condensed"/>
              </a:rPr>
              <a:t> </a:t>
            </a:r>
            <a:r>
              <a:rPr lang="en-US" sz="3500" dirty="0" err="1">
                <a:solidFill>
                  <a:srgbClr val="45372F"/>
                </a:solidFill>
                <a:latin typeface="Roboto Condensed"/>
              </a:rPr>
              <a:t>hiểu</a:t>
            </a:r>
            <a:r>
              <a:rPr lang="en-US" sz="3500" dirty="0">
                <a:solidFill>
                  <a:srgbClr val="45372F"/>
                </a:solidFill>
                <a:latin typeface="Roboto Condensed"/>
              </a:rPr>
              <a:t> </a:t>
            </a:r>
            <a:r>
              <a:rPr lang="en-US" sz="3500" dirty="0" err="1">
                <a:solidFill>
                  <a:srgbClr val="45372F"/>
                </a:solidFill>
                <a:latin typeface="Roboto Condensed"/>
              </a:rPr>
              <a:t>hết</a:t>
            </a:r>
            <a:r>
              <a:rPr lang="en-US" sz="3500" dirty="0">
                <a:solidFill>
                  <a:srgbClr val="45372F"/>
                </a:solidFill>
                <a:latin typeface="Roboto Condensed"/>
              </a:rPr>
              <a:t> </a:t>
            </a:r>
            <a:r>
              <a:rPr lang="en-US" sz="3500" dirty="0" err="1">
                <a:solidFill>
                  <a:srgbClr val="45372F"/>
                </a:solidFill>
                <a:latin typeface="Roboto Condensed"/>
              </a:rPr>
              <a:t>nghĩa</a:t>
            </a:r>
            <a:r>
              <a:rPr lang="en-US" sz="3500" dirty="0">
                <a:solidFill>
                  <a:srgbClr val="45372F"/>
                </a:solidFill>
                <a:latin typeface="Roboto Condensed"/>
              </a:rPr>
              <a:t> </a:t>
            </a:r>
            <a:r>
              <a:rPr lang="en-US" sz="3500" dirty="0" err="1">
                <a:solidFill>
                  <a:srgbClr val="45372F"/>
                </a:solidFill>
                <a:latin typeface="Roboto Condensed"/>
              </a:rPr>
              <a:t>mà</a:t>
            </a:r>
            <a:r>
              <a:rPr lang="en-US" sz="3500" dirty="0">
                <a:solidFill>
                  <a:srgbClr val="45372F"/>
                </a:solidFill>
                <a:latin typeface="Roboto Condensed"/>
              </a:rPr>
              <a:t> </a:t>
            </a:r>
            <a:r>
              <a:rPr lang="en-US" sz="3500" dirty="0" err="1">
                <a:solidFill>
                  <a:srgbClr val="45372F"/>
                </a:solidFill>
                <a:latin typeface="Roboto Condensed"/>
              </a:rPr>
              <a:t>nó</a:t>
            </a:r>
            <a:r>
              <a:rPr lang="en-US" sz="3500" dirty="0">
                <a:solidFill>
                  <a:srgbClr val="45372F"/>
                </a:solidFill>
                <a:latin typeface="Roboto Condensed"/>
              </a:rPr>
              <a:t> </a:t>
            </a:r>
            <a:r>
              <a:rPr lang="en-US" sz="3500" dirty="0" err="1">
                <a:solidFill>
                  <a:srgbClr val="45372F"/>
                </a:solidFill>
                <a:latin typeface="Roboto Condensed"/>
              </a:rPr>
              <a:t>biểu</a:t>
            </a:r>
            <a:r>
              <a:rPr lang="en-US" sz="3500" dirty="0">
                <a:solidFill>
                  <a:srgbClr val="45372F"/>
                </a:solidFill>
                <a:latin typeface="Roboto Condensed"/>
              </a:rPr>
              <a:t> </a:t>
            </a:r>
            <a:r>
              <a:rPr lang="en-US" sz="3500" dirty="0" err="1">
                <a:solidFill>
                  <a:srgbClr val="45372F"/>
                </a:solidFill>
                <a:latin typeface="Roboto Condensed"/>
              </a:rPr>
              <a:t>thị</a:t>
            </a:r>
            <a:r>
              <a:rPr lang="en-US" sz="3500" dirty="0">
                <a:solidFill>
                  <a:srgbClr val="45372F"/>
                </a:solidFill>
                <a:latin typeface="Roboto Condensed"/>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rot="-5400000">
            <a:off x="10149548" y="-1141802"/>
            <a:ext cx="1353485" cy="9046773"/>
            <a:chOff x="0" y="0"/>
            <a:chExt cx="1804646" cy="12062365"/>
          </a:xfrm>
        </p:grpSpPr>
        <p:sp>
          <p:nvSpPr>
            <p:cNvPr id="5" name="Freeform 5"/>
            <p:cNvSpPr/>
            <p:nvPr/>
          </p:nvSpPr>
          <p:spPr>
            <a:xfrm>
              <a:off x="0" y="0"/>
              <a:ext cx="1804673" cy="12062306"/>
            </a:xfrm>
            <a:custGeom>
              <a:avLst/>
              <a:gdLst/>
              <a:ahLst/>
              <a:cxnLst/>
              <a:rect l="l" t="t" r="r" b="b"/>
              <a:pathLst>
                <a:path w="1804673" h="12062306">
                  <a:moveTo>
                    <a:pt x="0" y="0"/>
                  </a:moveTo>
                  <a:lnTo>
                    <a:pt x="1804673" y="0"/>
                  </a:lnTo>
                  <a:lnTo>
                    <a:pt x="1804673" y="12062306"/>
                  </a:lnTo>
                  <a:lnTo>
                    <a:pt x="0" y="12062306"/>
                  </a:lnTo>
                  <a:close/>
                </a:path>
              </a:pathLst>
            </a:custGeom>
            <a:solidFill>
              <a:srgbClr val="785D51"/>
            </a:solidFill>
          </p:spPr>
          <p:txBody>
            <a:bodyPr/>
            <a:lstStyle/>
            <a:p>
              <a:endParaRPr lang="en-US"/>
            </a:p>
          </p:txBody>
        </p:sp>
      </p:grpSp>
      <p:grpSp>
        <p:nvGrpSpPr>
          <p:cNvPr id="6" name="Group 6"/>
          <p:cNvGrpSpPr/>
          <p:nvPr/>
        </p:nvGrpSpPr>
        <p:grpSpPr>
          <a:xfrm rot="-5400000">
            <a:off x="3947242" y="2212813"/>
            <a:ext cx="2355662" cy="2355662"/>
            <a:chOff x="0" y="0"/>
            <a:chExt cx="3140882" cy="3140882"/>
          </a:xfrm>
        </p:grpSpPr>
        <p:sp>
          <p:nvSpPr>
            <p:cNvPr id="7" name="Freeform 7"/>
            <p:cNvSpPr/>
            <p:nvPr/>
          </p:nvSpPr>
          <p:spPr>
            <a:xfrm>
              <a:off x="0" y="0"/>
              <a:ext cx="3140837" cy="3140837"/>
            </a:xfrm>
            <a:custGeom>
              <a:avLst/>
              <a:gdLst/>
              <a:ahLst/>
              <a:cxnLst/>
              <a:rect l="l" t="t" r="r" b="b"/>
              <a:pathLst>
                <a:path w="3140837" h="3140837">
                  <a:moveTo>
                    <a:pt x="0" y="646938"/>
                  </a:moveTo>
                  <a:cubicBezTo>
                    <a:pt x="357251" y="646938"/>
                    <a:pt x="646938" y="357251"/>
                    <a:pt x="646938" y="0"/>
                  </a:cubicBezTo>
                  <a:lnTo>
                    <a:pt x="2493899" y="0"/>
                  </a:lnTo>
                  <a:cubicBezTo>
                    <a:pt x="2493899" y="357251"/>
                    <a:pt x="2783586" y="646938"/>
                    <a:pt x="3140837" y="646938"/>
                  </a:cubicBezTo>
                  <a:lnTo>
                    <a:pt x="3140837" y="2493899"/>
                  </a:lnTo>
                  <a:cubicBezTo>
                    <a:pt x="2783586" y="2493899"/>
                    <a:pt x="2493899" y="2783586"/>
                    <a:pt x="2493899" y="3140837"/>
                  </a:cubicBezTo>
                  <a:lnTo>
                    <a:pt x="646938" y="3140837"/>
                  </a:lnTo>
                  <a:cubicBezTo>
                    <a:pt x="646938" y="2783586"/>
                    <a:pt x="357251" y="2493899"/>
                    <a:pt x="0" y="2493899"/>
                  </a:cubicBezTo>
                  <a:close/>
                </a:path>
              </a:pathLst>
            </a:custGeom>
            <a:solidFill>
              <a:srgbClr val="785D51"/>
            </a:solidFill>
          </p:spPr>
          <p:txBody>
            <a:bodyPr/>
            <a:lstStyle/>
            <a:p>
              <a:endParaRPr lang="en-US"/>
            </a:p>
          </p:txBody>
        </p:sp>
      </p:grpSp>
      <p:sp>
        <p:nvSpPr>
          <p:cNvPr id="8" name="Freeform 8"/>
          <p:cNvSpPr/>
          <p:nvPr/>
        </p:nvSpPr>
        <p:spPr>
          <a:xfrm flipH="1">
            <a:off x="4981201" y="2704842"/>
            <a:ext cx="1930326" cy="1617212"/>
          </a:xfrm>
          <a:custGeom>
            <a:avLst/>
            <a:gdLst/>
            <a:ahLst/>
            <a:cxnLst/>
            <a:rect l="l" t="t" r="r" b="b"/>
            <a:pathLst>
              <a:path w="1930326" h="1617212">
                <a:moveTo>
                  <a:pt x="1930327" y="0"/>
                </a:moveTo>
                <a:lnTo>
                  <a:pt x="0" y="0"/>
                </a:lnTo>
                <a:lnTo>
                  <a:pt x="0" y="1617213"/>
                </a:lnTo>
                <a:lnTo>
                  <a:pt x="1930327" y="1617213"/>
                </a:lnTo>
                <a:lnTo>
                  <a:pt x="1930327" y="0"/>
                </a:lnTo>
                <a:close/>
              </a:path>
            </a:pathLst>
          </a:custGeom>
          <a:blipFill>
            <a:blip r:embed="rId4"/>
            <a:stretch>
              <a:fillRect t="-515120" r="-288644" b="-80386"/>
            </a:stretch>
          </a:blipFill>
        </p:spPr>
        <p:txBody>
          <a:bodyPr/>
          <a:lstStyle/>
          <a:p>
            <a:endParaRPr lang="en-US"/>
          </a:p>
        </p:txBody>
      </p:sp>
      <p:grpSp>
        <p:nvGrpSpPr>
          <p:cNvPr id="9" name="Group 9"/>
          <p:cNvGrpSpPr/>
          <p:nvPr/>
        </p:nvGrpSpPr>
        <p:grpSpPr>
          <a:xfrm rot="-5400000">
            <a:off x="4122682" y="2379196"/>
            <a:ext cx="2004780" cy="2004780"/>
            <a:chOff x="0" y="0"/>
            <a:chExt cx="2673040" cy="2673040"/>
          </a:xfrm>
        </p:grpSpPr>
        <p:sp>
          <p:nvSpPr>
            <p:cNvPr id="10" name="Freeform 10"/>
            <p:cNvSpPr/>
            <p:nvPr/>
          </p:nvSpPr>
          <p:spPr>
            <a:xfrm>
              <a:off x="0" y="0"/>
              <a:ext cx="2662428" cy="2662428"/>
            </a:xfrm>
            <a:custGeom>
              <a:avLst/>
              <a:gdLst/>
              <a:ahLst/>
              <a:cxnLst/>
              <a:rect l="l" t="t" r="r" b="b"/>
              <a:pathLst>
                <a:path w="2662428" h="2662428">
                  <a:moveTo>
                    <a:pt x="19050" y="540512"/>
                  </a:moveTo>
                  <a:lnTo>
                    <a:pt x="19050" y="559562"/>
                  </a:lnTo>
                  <a:lnTo>
                    <a:pt x="19050" y="540512"/>
                  </a:lnTo>
                  <a:cubicBezTo>
                    <a:pt x="307086" y="540512"/>
                    <a:pt x="540512" y="307086"/>
                    <a:pt x="540512" y="19050"/>
                  </a:cubicBezTo>
                  <a:cubicBezTo>
                    <a:pt x="540512" y="8509"/>
                    <a:pt x="549021" y="0"/>
                    <a:pt x="559562" y="0"/>
                  </a:cubicBezTo>
                  <a:lnTo>
                    <a:pt x="2102866" y="0"/>
                  </a:lnTo>
                  <a:lnTo>
                    <a:pt x="2102866" y="19050"/>
                  </a:lnTo>
                  <a:lnTo>
                    <a:pt x="2083816" y="19050"/>
                  </a:lnTo>
                  <a:lnTo>
                    <a:pt x="2102866" y="19050"/>
                  </a:lnTo>
                  <a:lnTo>
                    <a:pt x="2121916" y="19050"/>
                  </a:lnTo>
                  <a:cubicBezTo>
                    <a:pt x="2121916" y="307086"/>
                    <a:pt x="2355342" y="540512"/>
                    <a:pt x="2643378" y="540512"/>
                  </a:cubicBezTo>
                  <a:cubicBezTo>
                    <a:pt x="2653919" y="540512"/>
                    <a:pt x="2662428" y="549021"/>
                    <a:pt x="2662428" y="559562"/>
                  </a:cubicBezTo>
                  <a:lnTo>
                    <a:pt x="2662428" y="2102866"/>
                  </a:lnTo>
                  <a:cubicBezTo>
                    <a:pt x="2662428" y="2113407"/>
                    <a:pt x="2653919" y="2121916"/>
                    <a:pt x="2643378" y="2121916"/>
                  </a:cubicBezTo>
                  <a:cubicBezTo>
                    <a:pt x="2355342" y="2121916"/>
                    <a:pt x="2121916" y="2355342"/>
                    <a:pt x="2121916" y="2643378"/>
                  </a:cubicBezTo>
                  <a:cubicBezTo>
                    <a:pt x="2121916" y="2653919"/>
                    <a:pt x="2113407" y="2662428"/>
                    <a:pt x="2102866" y="2662428"/>
                  </a:cubicBezTo>
                  <a:lnTo>
                    <a:pt x="559562" y="2662428"/>
                  </a:lnTo>
                  <a:cubicBezTo>
                    <a:pt x="549021" y="2662428"/>
                    <a:pt x="540512" y="2653919"/>
                    <a:pt x="540512" y="2643378"/>
                  </a:cubicBezTo>
                  <a:cubicBezTo>
                    <a:pt x="540512" y="2355342"/>
                    <a:pt x="307086" y="2121916"/>
                    <a:pt x="19050" y="2121916"/>
                  </a:cubicBezTo>
                  <a:cubicBezTo>
                    <a:pt x="8509" y="2121916"/>
                    <a:pt x="0" y="2113407"/>
                    <a:pt x="0" y="2102866"/>
                  </a:cubicBezTo>
                  <a:lnTo>
                    <a:pt x="0" y="559562"/>
                  </a:lnTo>
                  <a:cubicBezTo>
                    <a:pt x="0" y="554482"/>
                    <a:pt x="2032" y="549656"/>
                    <a:pt x="5588" y="546100"/>
                  </a:cubicBezTo>
                  <a:cubicBezTo>
                    <a:pt x="9144" y="542544"/>
                    <a:pt x="13970" y="540512"/>
                    <a:pt x="19050" y="540512"/>
                  </a:cubicBezTo>
                  <a:moveTo>
                    <a:pt x="19050" y="578612"/>
                  </a:moveTo>
                  <a:lnTo>
                    <a:pt x="19050" y="559562"/>
                  </a:lnTo>
                  <a:lnTo>
                    <a:pt x="38100" y="559562"/>
                  </a:lnTo>
                  <a:lnTo>
                    <a:pt x="38100" y="2102866"/>
                  </a:lnTo>
                  <a:lnTo>
                    <a:pt x="19050" y="2102866"/>
                  </a:lnTo>
                  <a:lnTo>
                    <a:pt x="19050" y="2083816"/>
                  </a:lnTo>
                  <a:cubicBezTo>
                    <a:pt x="328041" y="2083816"/>
                    <a:pt x="578612" y="2334387"/>
                    <a:pt x="578612" y="2643378"/>
                  </a:cubicBezTo>
                  <a:lnTo>
                    <a:pt x="559562" y="2643378"/>
                  </a:lnTo>
                  <a:lnTo>
                    <a:pt x="559562" y="2624328"/>
                  </a:lnTo>
                  <a:lnTo>
                    <a:pt x="2102866" y="2624328"/>
                  </a:lnTo>
                  <a:lnTo>
                    <a:pt x="2102866" y="2643378"/>
                  </a:lnTo>
                  <a:lnTo>
                    <a:pt x="2083816" y="2643378"/>
                  </a:lnTo>
                  <a:cubicBezTo>
                    <a:pt x="2083816" y="2334387"/>
                    <a:pt x="2334387" y="2083816"/>
                    <a:pt x="2643378" y="2083816"/>
                  </a:cubicBezTo>
                  <a:lnTo>
                    <a:pt x="2643378" y="2102866"/>
                  </a:lnTo>
                  <a:lnTo>
                    <a:pt x="2624328" y="2102866"/>
                  </a:lnTo>
                  <a:lnTo>
                    <a:pt x="2624328" y="559562"/>
                  </a:lnTo>
                  <a:lnTo>
                    <a:pt x="2643378" y="559562"/>
                  </a:lnTo>
                  <a:lnTo>
                    <a:pt x="2643378" y="578612"/>
                  </a:lnTo>
                  <a:cubicBezTo>
                    <a:pt x="2334387" y="578612"/>
                    <a:pt x="2083816" y="328041"/>
                    <a:pt x="2083816" y="19050"/>
                  </a:cubicBezTo>
                  <a:cubicBezTo>
                    <a:pt x="2083816" y="8509"/>
                    <a:pt x="2092325" y="0"/>
                    <a:pt x="2102866" y="0"/>
                  </a:cubicBezTo>
                  <a:cubicBezTo>
                    <a:pt x="2113407" y="0"/>
                    <a:pt x="2121916" y="8509"/>
                    <a:pt x="2121916" y="19050"/>
                  </a:cubicBezTo>
                  <a:cubicBezTo>
                    <a:pt x="2121916" y="29591"/>
                    <a:pt x="2113407" y="38100"/>
                    <a:pt x="2102866" y="38100"/>
                  </a:cubicBezTo>
                  <a:lnTo>
                    <a:pt x="559562" y="38100"/>
                  </a:lnTo>
                  <a:lnTo>
                    <a:pt x="559562" y="19050"/>
                  </a:lnTo>
                  <a:lnTo>
                    <a:pt x="578612" y="19050"/>
                  </a:lnTo>
                  <a:cubicBezTo>
                    <a:pt x="578612" y="328041"/>
                    <a:pt x="328041" y="578612"/>
                    <a:pt x="19050" y="578612"/>
                  </a:cubicBezTo>
                  <a:close/>
                </a:path>
              </a:pathLst>
            </a:custGeom>
            <a:solidFill>
              <a:srgbClr val="FFFFFF"/>
            </a:solidFill>
          </p:spPr>
          <p:txBody>
            <a:bodyPr/>
            <a:lstStyle/>
            <a:p>
              <a:endParaRPr lang="en-US"/>
            </a:p>
          </p:txBody>
        </p:sp>
      </p:grpSp>
      <p:grpSp>
        <p:nvGrpSpPr>
          <p:cNvPr id="11" name="Group 11"/>
          <p:cNvGrpSpPr/>
          <p:nvPr/>
        </p:nvGrpSpPr>
        <p:grpSpPr>
          <a:xfrm rot="-5400000">
            <a:off x="4223155" y="2479668"/>
            <a:ext cx="1803836" cy="1803836"/>
            <a:chOff x="0" y="0"/>
            <a:chExt cx="2405115" cy="2405115"/>
          </a:xfrm>
        </p:grpSpPr>
        <p:sp>
          <p:nvSpPr>
            <p:cNvPr id="12" name="Freeform 12"/>
            <p:cNvSpPr/>
            <p:nvPr/>
          </p:nvSpPr>
          <p:spPr>
            <a:xfrm>
              <a:off x="0" y="0"/>
              <a:ext cx="2398014" cy="2398014"/>
            </a:xfrm>
            <a:custGeom>
              <a:avLst/>
              <a:gdLst/>
              <a:ahLst/>
              <a:cxnLst/>
              <a:rect l="l" t="t" r="r" b="b"/>
              <a:pathLst>
                <a:path w="2398014" h="2398014">
                  <a:moveTo>
                    <a:pt x="12700" y="514096"/>
                  </a:moveTo>
                  <a:lnTo>
                    <a:pt x="12700" y="501396"/>
                  </a:lnTo>
                  <a:lnTo>
                    <a:pt x="12700" y="488696"/>
                  </a:lnTo>
                  <a:cubicBezTo>
                    <a:pt x="275590" y="488696"/>
                    <a:pt x="488696" y="275590"/>
                    <a:pt x="488696" y="12700"/>
                  </a:cubicBezTo>
                  <a:cubicBezTo>
                    <a:pt x="488696" y="5715"/>
                    <a:pt x="494411" y="0"/>
                    <a:pt x="501396" y="0"/>
                  </a:cubicBezTo>
                  <a:lnTo>
                    <a:pt x="1896618" y="0"/>
                  </a:lnTo>
                  <a:cubicBezTo>
                    <a:pt x="1903603" y="0"/>
                    <a:pt x="1909318" y="5715"/>
                    <a:pt x="1909318" y="12700"/>
                  </a:cubicBezTo>
                  <a:lnTo>
                    <a:pt x="1896618" y="12700"/>
                  </a:lnTo>
                  <a:lnTo>
                    <a:pt x="1909318" y="12700"/>
                  </a:lnTo>
                  <a:cubicBezTo>
                    <a:pt x="1909318" y="275590"/>
                    <a:pt x="2122424" y="488696"/>
                    <a:pt x="2385314" y="488696"/>
                  </a:cubicBezTo>
                  <a:cubicBezTo>
                    <a:pt x="2392299" y="488696"/>
                    <a:pt x="2398014" y="494411"/>
                    <a:pt x="2398014" y="501396"/>
                  </a:cubicBezTo>
                  <a:lnTo>
                    <a:pt x="2398014" y="1896618"/>
                  </a:lnTo>
                  <a:cubicBezTo>
                    <a:pt x="2398014" y="1903603"/>
                    <a:pt x="2392299" y="1909318"/>
                    <a:pt x="2385314" y="1909318"/>
                  </a:cubicBezTo>
                  <a:cubicBezTo>
                    <a:pt x="2122424" y="1909318"/>
                    <a:pt x="1909318" y="2122424"/>
                    <a:pt x="1909318" y="2385314"/>
                  </a:cubicBezTo>
                  <a:cubicBezTo>
                    <a:pt x="1909318" y="2392299"/>
                    <a:pt x="1903603" y="2398014"/>
                    <a:pt x="1896618" y="2398014"/>
                  </a:cubicBezTo>
                  <a:lnTo>
                    <a:pt x="501396" y="2398014"/>
                  </a:lnTo>
                  <a:cubicBezTo>
                    <a:pt x="494411" y="2398014"/>
                    <a:pt x="488696" y="2392299"/>
                    <a:pt x="488696" y="2385314"/>
                  </a:cubicBezTo>
                  <a:cubicBezTo>
                    <a:pt x="488696" y="2122424"/>
                    <a:pt x="275590" y="1909318"/>
                    <a:pt x="12700" y="1909318"/>
                  </a:cubicBezTo>
                  <a:cubicBezTo>
                    <a:pt x="5715" y="1909318"/>
                    <a:pt x="0" y="1903603"/>
                    <a:pt x="0" y="1896618"/>
                  </a:cubicBezTo>
                  <a:lnTo>
                    <a:pt x="0" y="501396"/>
                  </a:lnTo>
                  <a:lnTo>
                    <a:pt x="12700" y="501396"/>
                  </a:lnTo>
                  <a:lnTo>
                    <a:pt x="12700" y="514096"/>
                  </a:lnTo>
                  <a:moveTo>
                    <a:pt x="12700" y="488696"/>
                  </a:moveTo>
                  <a:cubicBezTo>
                    <a:pt x="19685" y="488696"/>
                    <a:pt x="25400" y="494411"/>
                    <a:pt x="25400" y="501396"/>
                  </a:cubicBezTo>
                  <a:lnTo>
                    <a:pt x="25400" y="1896618"/>
                  </a:lnTo>
                  <a:lnTo>
                    <a:pt x="12700" y="1896618"/>
                  </a:lnTo>
                  <a:lnTo>
                    <a:pt x="12700" y="1883918"/>
                  </a:lnTo>
                  <a:cubicBezTo>
                    <a:pt x="289560" y="1883918"/>
                    <a:pt x="514096" y="2108454"/>
                    <a:pt x="514096" y="2385314"/>
                  </a:cubicBezTo>
                  <a:lnTo>
                    <a:pt x="501396" y="2385314"/>
                  </a:lnTo>
                  <a:lnTo>
                    <a:pt x="501396" y="2372614"/>
                  </a:lnTo>
                  <a:lnTo>
                    <a:pt x="1896618" y="2372614"/>
                  </a:lnTo>
                  <a:lnTo>
                    <a:pt x="1896618" y="2385314"/>
                  </a:lnTo>
                  <a:lnTo>
                    <a:pt x="1883918" y="2385314"/>
                  </a:lnTo>
                  <a:cubicBezTo>
                    <a:pt x="1883918" y="2108454"/>
                    <a:pt x="2108454" y="1883918"/>
                    <a:pt x="2385314" y="1883918"/>
                  </a:cubicBezTo>
                  <a:lnTo>
                    <a:pt x="2385314" y="1896618"/>
                  </a:lnTo>
                  <a:lnTo>
                    <a:pt x="2372614" y="1896618"/>
                  </a:lnTo>
                  <a:lnTo>
                    <a:pt x="2372614" y="501396"/>
                  </a:lnTo>
                  <a:lnTo>
                    <a:pt x="2385314" y="501396"/>
                  </a:lnTo>
                  <a:lnTo>
                    <a:pt x="2385314" y="514096"/>
                  </a:lnTo>
                  <a:cubicBezTo>
                    <a:pt x="2108454" y="514096"/>
                    <a:pt x="1883918" y="289560"/>
                    <a:pt x="1883918" y="12700"/>
                  </a:cubicBezTo>
                  <a:lnTo>
                    <a:pt x="1896618" y="12700"/>
                  </a:lnTo>
                  <a:lnTo>
                    <a:pt x="1896618" y="25400"/>
                  </a:lnTo>
                  <a:lnTo>
                    <a:pt x="501396" y="25400"/>
                  </a:lnTo>
                  <a:lnTo>
                    <a:pt x="501396" y="12700"/>
                  </a:lnTo>
                  <a:lnTo>
                    <a:pt x="514096" y="12700"/>
                  </a:lnTo>
                  <a:cubicBezTo>
                    <a:pt x="514096" y="289560"/>
                    <a:pt x="289560" y="514096"/>
                    <a:pt x="12700" y="514096"/>
                  </a:cubicBezTo>
                  <a:cubicBezTo>
                    <a:pt x="5715" y="514096"/>
                    <a:pt x="0" y="508381"/>
                    <a:pt x="0" y="501396"/>
                  </a:cubicBezTo>
                  <a:cubicBezTo>
                    <a:pt x="0" y="494411"/>
                    <a:pt x="5715" y="488696"/>
                    <a:pt x="12700" y="488696"/>
                  </a:cubicBezTo>
                  <a:close/>
                </a:path>
              </a:pathLst>
            </a:custGeom>
            <a:solidFill>
              <a:srgbClr val="FFFFFF"/>
            </a:solidFill>
          </p:spPr>
          <p:txBody>
            <a:bodyPr/>
            <a:lstStyle/>
            <a:p>
              <a:endParaRPr lang="en-US"/>
            </a:p>
          </p:txBody>
        </p:sp>
      </p:grpSp>
      <p:sp>
        <p:nvSpPr>
          <p:cNvPr id="13" name="TextBox 13"/>
          <p:cNvSpPr txBox="1"/>
          <p:nvPr/>
        </p:nvSpPr>
        <p:spPr>
          <a:xfrm>
            <a:off x="4491517" y="2594379"/>
            <a:ext cx="1267111" cy="1409700"/>
          </a:xfrm>
          <a:prstGeom prst="rect">
            <a:avLst/>
          </a:prstGeom>
        </p:spPr>
        <p:txBody>
          <a:bodyPr lIns="0" tIns="0" rIns="0" bIns="0" rtlCol="0" anchor="t">
            <a:spAutoFit/>
          </a:bodyPr>
          <a:lstStyle/>
          <a:p>
            <a:pPr algn="ctr">
              <a:lnSpc>
                <a:spcPts val="10800"/>
              </a:lnSpc>
            </a:pPr>
            <a:r>
              <a:rPr lang="en-US" sz="9000">
                <a:solidFill>
                  <a:srgbClr val="FFFFFF"/>
                </a:solidFill>
                <a:latin typeface="Arimo Bold"/>
              </a:rPr>
              <a:t>II</a:t>
            </a:r>
          </a:p>
        </p:txBody>
      </p:sp>
      <p:sp>
        <p:nvSpPr>
          <p:cNvPr id="14" name="TextBox 14"/>
          <p:cNvSpPr txBox="1"/>
          <p:nvPr/>
        </p:nvSpPr>
        <p:spPr>
          <a:xfrm>
            <a:off x="6302903" y="2975379"/>
            <a:ext cx="9330301" cy="676275"/>
          </a:xfrm>
          <a:prstGeom prst="rect">
            <a:avLst/>
          </a:prstGeom>
        </p:spPr>
        <p:txBody>
          <a:bodyPr lIns="0" tIns="0" rIns="0" bIns="0" rtlCol="0" anchor="t">
            <a:spAutoFit/>
          </a:bodyPr>
          <a:lstStyle/>
          <a:p>
            <a:pPr algn="ctr">
              <a:lnSpc>
                <a:spcPts val="5280"/>
              </a:lnSpc>
            </a:pPr>
            <a:r>
              <a:rPr lang="en-US" sz="4400" spc="660" dirty="0">
                <a:solidFill>
                  <a:srgbClr val="FFFFFF"/>
                </a:solidFill>
                <a:latin typeface="Roboto Bold"/>
              </a:rPr>
              <a:t>THỰC HÀNH TIẾNG VIỆT</a:t>
            </a:r>
          </a:p>
        </p:txBody>
      </p:sp>
      <p:sp>
        <p:nvSpPr>
          <p:cNvPr id="15" name="TextBox 15"/>
          <p:cNvSpPr txBox="1"/>
          <p:nvPr/>
        </p:nvSpPr>
        <p:spPr>
          <a:xfrm>
            <a:off x="4003771" y="5053540"/>
            <a:ext cx="12917447" cy="3284810"/>
          </a:xfrm>
          <a:prstGeom prst="rect">
            <a:avLst/>
          </a:prstGeom>
        </p:spPr>
        <p:txBody>
          <a:bodyPr wrap="square" lIns="0" tIns="0" rIns="0" bIns="0" rtlCol="0" anchor="t">
            <a:spAutoFit/>
          </a:bodyPr>
          <a:lstStyle/>
          <a:p>
            <a:pPr algn="just">
              <a:lnSpc>
                <a:spcPct val="130000"/>
              </a:lnSpc>
            </a:pPr>
            <a:r>
              <a:rPr lang="en-US" sz="4199" b="1"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Nhiệm</a:t>
            </a:r>
            <a:r>
              <a:rPr lang="en-US" sz="4199" b="1"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b="1"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vụ</a:t>
            </a:r>
            <a:r>
              <a:rPr lang="en-US" sz="4199" b="1"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1: </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HS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thực</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hiện</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bài</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tập</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1 SGK tr.17</a:t>
            </a:r>
          </a:p>
          <a:p>
            <a:pPr marL="906778" lvl="1" indent="-453389" algn="just">
              <a:lnSpc>
                <a:spcPct val="130000"/>
              </a:lnSpc>
              <a:buFont typeface="Arial"/>
              <a:buChar char="•"/>
            </a:pP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Thời</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gian</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5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phút</a:t>
            </a:r>
            <a:endPar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endParaRPr>
          </a:p>
          <a:p>
            <a:pPr marL="906778" lvl="1" indent="-453389" algn="just">
              <a:lnSpc>
                <a:spcPct val="130000"/>
              </a:lnSpc>
              <a:buFont typeface="Arial"/>
              <a:buChar char="•"/>
            </a:pP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Làm</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cá</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nhân</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p>
          <a:p>
            <a:pPr marL="906778" lvl="1" indent="-453389" algn="just">
              <a:lnSpc>
                <a:spcPct val="130000"/>
              </a:lnSpc>
              <a:buFont typeface="Arial"/>
              <a:buChar char="•"/>
            </a:pP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Làm</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vào</a:t>
            </a:r>
            <a:r>
              <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199" dirty="0" err="1">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rPr>
              <a:t>vở</a:t>
            </a:r>
            <a:endParaRPr lang="en-US" sz="4199" dirty="0">
              <a:solidFill>
                <a:srgbClr val="785D5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6" name="Freeform 16"/>
          <p:cNvSpPr/>
          <p:nvPr/>
        </p:nvSpPr>
        <p:spPr>
          <a:xfrm>
            <a:off x="-186919" y="4975008"/>
            <a:ext cx="5311992" cy="5311992"/>
          </a:xfrm>
          <a:custGeom>
            <a:avLst/>
            <a:gdLst/>
            <a:ahLst/>
            <a:cxnLst/>
            <a:rect l="l" t="t" r="r" b="b"/>
            <a:pathLst>
              <a:path w="5311992" h="5311992">
                <a:moveTo>
                  <a:pt x="0" y="0"/>
                </a:moveTo>
                <a:lnTo>
                  <a:pt x="5311992" y="0"/>
                </a:lnTo>
                <a:lnTo>
                  <a:pt x="5311992" y="5311992"/>
                </a:lnTo>
                <a:lnTo>
                  <a:pt x="0" y="5311992"/>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TotalTime>
  <Words>1927</Words>
  <Application>Microsoft Office PowerPoint</Application>
  <PresentationFormat>Tùy chỉnh</PresentationFormat>
  <Paragraphs>116</Paragraphs>
  <Slides>22</Slides>
  <Notes>1</Notes>
  <HiddenSlides>0</HiddenSlides>
  <MMClips>2</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22</vt:i4>
      </vt:variant>
    </vt:vector>
  </HeadingPairs>
  <TitlesOfParts>
    <vt:vector size="36" baseType="lpstr">
      <vt:lpstr>Roboto Condensed Italics</vt:lpstr>
      <vt:lpstr>#9Slide05 Aphrodite Pro</vt:lpstr>
      <vt:lpstr>Aptos</vt:lpstr>
      <vt:lpstr>Roboto Condensed Bold</vt:lpstr>
      <vt:lpstr>Arimo Bold</vt:lpstr>
      <vt:lpstr>Roboto Condensed </vt:lpstr>
      <vt:lpstr>Roboto Condensed</vt:lpstr>
      <vt:lpstr>Arial</vt:lpstr>
      <vt:lpstr>Fraunces Bold</vt:lpstr>
      <vt:lpstr>Times New Roman</vt:lpstr>
      <vt:lpstr>Arimo</vt:lpstr>
      <vt:lpstr>Calibri</vt:lpstr>
      <vt:lpstr>Roboto Bold</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9CD_B2_Dien co dien tich</dc:title>
  <cp:lastModifiedBy>TRAN TRI KHANG</cp:lastModifiedBy>
  <cp:revision>3</cp:revision>
  <dcterms:created xsi:type="dcterms:W3CDTF">2006-08-16T00:00:00Z</dcterms:created>
  <dcterms:modified xsi:type="dcterms:W3CDTF">2024-06-22T11:05:57Z</dcterms:modified>
  <dc:identifier>DAGIIQj9SKo</dc:identifier>
</cp:coreProperties>
</file>