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5"/>
  </p:notesMasterIdLst>
  <p:sldIdLst>
    <p:sldId id="313" r:id="rId2"/>
    <p:sldId id="287" r:id="rId3"/>
    <p:sldId id="288" r:id="rId4"/>
    <p:sldId id="289" r:id="rId5"/>
    <p:sldId id="293" r:id="rId6"/>
    <p:sldId id="294" r:id="rId7"/>
    <p:sldId id="295" r:id="rId8"/>
    <p:sldId id="299" r:id="rId9"/>
    <p:sldId id="301" r:id="rId10"/>
    <p:sldId id="310" r:id="rId11"/>
    <p:sldId id="311" r:id="rId12"/>
    <p:sldId id="312" r:id="rId13"/>
    <p:sldId id="308" r:id="rId14"/>
  </p:sldIdLst>
  <p:sldSz cx="18288000" cy="10287000"/>
  <p:notesSz cx="6858000" cy="9144000"/>
  <p:embeddedFontLst>
    <p:embeddedFont>
      <p:font typeface="#9Slide04 Taviraj SemiBold" panose="020B0604020202020204" charset="-34"/>
      <p:bold r:id="rId16"/>
    </p:embeddedFont>
    <p:embeddedFont>
      <p:font typeface="#9Slide07 SVNDessert Menu Scrip" panose="020B0604020202020204" charset="0"/>
      <p:regular r:id="rId17"/>
    </p:embeddedFont>
    <p:embeddedFont>
      <p:font typeface="#9Slide06 SVNJonitha Script" panose="020B0604020202020204" charset="0"/>
      <p:regular r:id="rId18"/>
    </p:embeddedFont>
    <p:embeddedFont>
      <p:font typeface="Calibri" panose="020F0502020204030204" pitchFamily="34" charset="0"/>
      <p:regular r:id="rId19"/>
      <p:bold r:id="rId20"/>
      <p:italic r:id="rId21"/>
      <p:boldItalic r:id="rId22"/>
    </p:embeddedFont>
    <p:embeddedFont>
      <p:font typeface="#9Slide05 SVNAslang Barry" panose="020B0604020202020204" charset="0"/>
      <p:regular r:id="rId23"/>
    </p:embeddedFont>
    <p:embeddedFont>
      <p:font typeface="#9Slide04 Noticia Text Bold" panose="020B0604020202020204" charset="0"/>
      <p:bold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3" d="100"/>
          <a:sy n="43" d="100"/>
        </p:scale>
        <p:origin x="740" y="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783BDE-AF5A-4BDC-8546-A17DF879DED7}" type="datetimeFigureOut">
              <a:rPr lang="en-US" smtClean="0"/>
              <a:t>10/28/2024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FE43A0-7A7B-4047-8E4E-6EB6D49F039B}" type="slidenum">
              <a:rPr lang="en-US" smtClean="0"/>
              <a:t>‹#›</a:t>
            </a:fld>
            <a:endParaRPr lang="en-US"/>
          </a:p>
        </p:txBody>
      </p:sp>
    </p:spTree>
    <p:extLst>
      <p:ext uri="{BB962C8B-B14F-4D97-AF65-F5344CB8AC3E}">
        <p14:creationId xmlns:p14="http://schemas.microsoft.com/office/powerpoint/2010/main" val="839453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FE43A0-7A7B-4047-8E4E-6EB6D49F03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9872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FE43A0-7A7B-4047-8E4E-6EB6D49F03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87605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FFE43A0-7A7B-4047-8E4E-6EB6D49F039B}" type="slidenum">
              <a:rPr lang="en-US" smtClean="0"/>
              <a:t>13</a:t>
            </a:fld>
            <a:endParaRPr lang="en-US"/>
          </a:p>
        </p:txBody>
      </p:sp>
    </p:spTree>
    <p:extLst>
      <p:ext uri="{BB962C8B-B14F-4D97-AF65-F5344CB8AC3E}">
        <p14:creationId xmlns:p14="http://schemas.microsoft.com/office/powerpoint/2010/main" val="3260567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0" i="1" kern="1200" dirty="0">
                <a:solidFill>
                  <a:schemeClr val="tx1"/>
                </a:solidFill>
                <a:effectLst/>
                <a:latin typeface="+mn-lt"/>
                <a:ea typeface="+mn-ea"/>
                <a:cs typeface="+mn-cs"/>
              </a:rPr>
              <a:t>So với văn xuôi, cảm thụ và phân tích thơ vừa có cái dễ, vừa có cái khó hơn. Thơ thường ngắn, bài thơ dài lắm cũng chỉ độ mấy chục câu. Thơ có nhịp điệu có vần, dễ nhớ, dễ thuộc. Thơ cô đọng, có những câu như là châm ngôn. Nhưng tứ thơ không dễ nắm bắt, hồn thơ không dễ cảm nhận, cái đẹp của thơ không dễ giảng giải, phân tích. Trong bài học hôm nay, chúng ta sẽ cùng nhau tìm hiểu cách viết </a:t>
            </a:r>
            <a:r>
              <a:rPr lang="vi-VN" sz="1200" b="1" i="1" kern="1200" dirty="0">
                <a:solidFill>
                  <a:schemeClr val="tx1"/>
                </a:solidFill>
                <a:effectLst/>
                <a:latin typeface="+mn-lt"/>
                <a:ea typeface="+mn-ea"/>
                <a:cs typeface="+mn-cs"/>
              </a:rPr>
              <a:t>đoạn văn ghi lại cảm nghĩ về một bài thơ tám chữ</a:t>
            </a:r>
            <a:r>
              <a:rPr lang="vi-VN" sz="1200" b="0" i="1"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AFFE43A0-7A7B-4047-8E4E-6EB6D49F039B}" type="slidenum">
              <a:rPr lang="en-US" smtClean="0"/>
              <a:t>2</a:t>
            </a:fld>
            <a:endParaRPr lang="en-US"/>
          </a:p>
        </p:txBody>
      </p:sp>
    </p:spTree>
    <p:extLst>
      <p:ext uri="{BB962C8B-B14F-4D97-AF65-F5344CB8AC3E}">
        <p14:creationId xmlns:p14="http://schemas.microsoft.com/office/powerpoint/2010/main" val="4151223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FFE43A0-7A7B-4047-8E4E-6EB6D49F039B}" type="slidenum">
              <a:rPr lang="en-US" smtClean="0"/>
              <a:t>3</a:t>
            </a:fld>
            <a:endParaRPr lang="en-US"/>
          </a:p>
        </p:txBody>
      </p:sp>
    </p:spTree>
    <p:extLst>
      <p:ext uri="{BB962C8B-B14F-4D97-AF65-F5344CB8AC3E}">
        <p14:creationId xmlns:p14="http://schemas.microsoft.com/office/powerpoint/2010/main" val="1781596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FFE43A0-7A7B-4047-8E4E-6EB6D49F039B}" type="slidenum">
              <a:rPr lang="en-US" smtClean="0"/>
              <a:t>4</a:t>
            </a:fld>
            <a:endParaRPr lang="en-US"/>
          </a:p>
        </p:txBody>
      </p:sp>
    </p:spTree>
    <p:extLst>
      <p:ext uri="{BB962C8B-B14F-4D97-AF65-F5344CB8AC3E}">
        <p14:creationId xmlns:p14="http://schemas.microsoft.com/office/powerpoint/2010/main" val="4250616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FFE43A0-7A7B-4047-8E4E-6EB6D49F039B}" type="slidenum">
              <a:rPr lang="en-US" smtClean="0"/>
              <a:t>5</a:t>
            </a:fld>
            <a:endParaRPr lang="en-US"/>
          </a:p>
        </p:txBody>
      </p:sp>
    </p:spTree>
    <p:extLst>
      <p:ext uri="{BB962C8B-B14F-4D97-AF65-F5344CB8AC3E}">
        <p14:creationId xmlns:p14="http://schemas.microsoft.com/office/powerpoint/2010/main" val="412917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FFE43A0-7A7B-4047-8E4E-6EB6D49F039B}" type="slidenum">
              <a:rPr lang="en-US" smtClean="0"/>
              <a:t>6</a:t>
            </a:fld>
            <a:endParaRPr lang="en-US"/>
          </a:p>
        </p:txBody>
      </p:sp>
    </p:spTree>
    <p:extLst>
      <p:ext uri="{BB962C8B-B14F-4D97-AF65-F5344CB8AC3E}">
        <p14:creationId xmlns:p14="http://schemas.microsoft.com/office/powerpoint/2010/main" val="1216032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FFE43A0-7A7B-4047-8E4E-6EB6D49F039B}" type="slidenum">
              <a:rPr lang="en-US" smtClean="0"/>
              <a:t>7</a:t>
            </a:fld>
            <a:endParaRPr lang="en-US"/>
          </a:p>
        </p:txBody>
      </p:sp>
    </p:spTree>
    <p:extLst>
      <p:ext uri="{BB962C8B-B14F-4D97-AF65-F5344CB8AC3E}">
        <p14:creationId xmlns:p14="http://schemas.microsoft.com/office/powerpoint/2010/main" val="121762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FFE43A0-7A7B-4047-8E4E-6EB6D49F039B}" type="slidenum">
              <a:rPr lang="en-US" smtClean="0"/>
              <a:t>8</a:t>
            </a:fld>
            <a:endParaRPr lang="en-US"/>
          </a:p>
        </p:txBody>
      </p:sp>
    </p:spTree>
    <p:extLst>
      <p:ext uri="{BB962C8B-B14F-4D97-AF65-F5344CB8AC3E}">
        <p14:creationId xmlns:p14="http://schemas.microsoft.com/office/powerpoint/2010/main" val="3087952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FFE43A0-7A7B-4047-8E4E-6EB6D49F039B}" type="slidenum">
              <a:rPr lang="en-US" smtClean="0"/>
              <a:t>9</a:t>
            </a:fld>
            <a:endParaRPr lang="en-US"/>
          </a:p>
        </p:txBody>
      </p:sp>
    </p:spTree>
    <p:extLst>
      <p:ext uri="{BB962C8B-B14F-4D97-AF65-F5344CB8AC3E}">
        <p14:creationId xmlns:p14="http://schemas.microsoft.com/office/powerpoint/2010/main" val="3632535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5000"/>
            <a:lum/>
            <a:extLst>
              <a:ext uri="{96DAC541-7B7A-43D3-8B79-37D633B846F1}">
                <asvg:svgBlip xmlns:asvg="http://schemas.microsoft.com/office/drawing/2016/SVG/main" xmlns=""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7.png"/><Relationship Id="rId4" Type="http://schemas.openxmlformats.org/officeDocument/2006/relationships/image" Target="../media/image2.svg"/></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15.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6.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6.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gif"/><Relationship Id="rId4" Type="http://schemas.openxmlformats.org/officeDocument/2006/relationships/image" Target="../media/image2.sv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7.png"/><Relationship Id="rId4" Type="http://schemas.openxmlformats.org/officeDocument/2006/relationships/image" Target="../media/image2.sv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9.png"/><Relationship Id="rId4" Type="http://schemas.openxmlformats.org/officeDocument/2006/relationships/image" Target="../media/image2.sv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7.png"/><Relationship Id="rId4" Type="http://schemas.openxmlformats.org/officeDocument/2006/relationships/image" Target="../media/image2.sv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1.png"/><Relationship Id="rId4" Type="http://schemas.openxmlformats.org/officeDocument/2006/relationships/image" Target="../media/image2.sv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7.png"/><Relationship Id="rId4" Type="http://schemas.openxmlformats.org/officeDocument/2006/relationships/image" Target="../media/image2.sv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8.png"/><Relationship Id="rId4" Type="http://schemas.openxmlformats.org/officeDocument/2006/relationships/image" Target="../media/image2.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
            <a:lum/>
            <a:extLst>
              <a:ext uri="{96DAC541-7B7A-43D3-8B79-37D633B846F1}">
                <asvg:svgBlip xmlns:asvg="http://schemas.microsoft.com/office/drawing/2016/SVG/main" xmlns="" r:embed="rId4"/>
              </a:ext>
            </a:extLst>
          </a:blip>
          <a:srcRect/>
          <a:stretch>
            <a:fillRect/>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C24B90A-ED46-3D90-C848-7ABA7170D7C5}"/>
              </a:ext>
            </a:extLst>
          </p:cNvPr>
          <p:cNvPicPr>
            <a:picLocks noChangeAspect="1"/>
          </p:cNvPicPr>
          <p:nvPr/>
        </p:nvPicPr>
        <p:blipFill>
          <a:blip r:embed="rId5"/>
          <a:stretch>
            <a:fillRect/>
          </a:stretch>
        </p:blipFill>
        <p:spPr>
          <a:xfrm>
            <a:off x="226888" y="170097"/>
            <a:ext cx="10050278" cy="9697803"/>
          </a:xfrm>
          <a:prstGeom prst="rect">
            <a:avLst/>
          </a:prstGeom>
        </p:spPr>
      </p:pic>
      <p:sp>
        <p:nvSpPr>
          <p:cNvPr id="9" name="TextBox 8">
            <a:extLst>
              <a:ext uri="{FF2B5EF4-FFF2-40B4-BE49-F238E27FC236}">
                <a16:creationId xmlns:a16="http://schemas.microsoft.com/office/drawing/2014/main" id="{48FE47C8-318B-7983-1560-DC20977F457B}"/>
              </a:ext>
            </a:extLst>
          </p:cNvPr>
          <p:cNvSpPr txBox="1"/>
          <p:nvPr/>
        </p:nvSpPr>
        <p:spPr>
          <a:xfrm>
            <a:off x="10744200" y="2400300"/>
            <a:ext cx="70104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rgbClr val="FF0000"/>
                </a:solidFill>
                <a:latin typeface="#9Slide04 Noticia Text Bold" panose="02000803060000020004" pitchFamily="2" charset="0"/>
              </a:rPr>
              <a:t>Word search</a:t>
            </a:r>
            <a:endParaRPr kumimoji="0" lang="en-US" sz="6000" b="1" i="0" u="none" strike="noStrike" kern="1200" cap="none" spc="0" normalizeH="0" baseline="0" noProof="0" dirty="0">
              <a:ln>
                <a:noFill/>
              </a:ln>
              <a:solidFill>
                <a:srgbClr val="FF0000"/>
              </a:solidFill>
              <a:effectLst/>
              <a:uLnTx/>
              <a:uFillTx/>
              <a:latin typeface="#9Slide04 Noticia Text Bold" panose="02000803060000020004" pitchFamily="2" charset="0"/>
            </a:endParaRPr>
          </a:p>
        </p:txBody>
      </p:sp>
      <p:sp>
        <p:nvSpPr>
          <p:cNvPr id="4" name="TextBox 3">
            <a:extLst>
              <a:ext uri="{FF2B5EF4-FFF2-40B4-BE49-F238E27FC236}">
                <a16:creationId xmlns:a16="http://schemas.microsoft.com/office/drawing/2014/main" id="{90BE09F8-1263-AF62-FAFB-9AE39BA1D0C3}"/>
              </a:ext>
            </a:extLst>
          </p:cNvPr>
          <p:cNvSpPr txBox="1"/>
          <p:nvPr/>
        </p:nvSpPr>
        <p:spPr>
          <a:xfrm>
            <a:off x="10744200" y="4457700"/>
            <a:ext cx="7010400" cy="280076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Chủ</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đề</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mạch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cảm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xúc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thông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điệp,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đề</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tài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nội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dung,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nghệ</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thuật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cảm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nghĩ</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nhan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đề</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thể</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thơ</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tám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chữ</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 name="Oval 4">
            <a:extLst>
              <a:ext uri="{FF2B5EF4-FFF2-40B4-BE49-F238E27FC236}">
                <a16:creationId xmlns:a16="http://schemas.microsoft.com/office/drawing/2014/main" id="{CCF8F7E3-7DC3-730A-95BC-748214AD4B06}"/>
              </a:ext>
            </a:extLst>
          </p:cNvPr>
          <p:cNvSpPr/>
          <p:nvPr/>
        </p:nvSpPr>
        <p:spPr>
          <a:xfrm>
            <a:off x="4173106" y="2603331"/>
            <a:ext cx="3733800" cy="609600"/>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7416989-EDA4-6A9D-0A98-DE1C33248873}"/>
              </a:ext>
            </a:extLst>
          </p:cNvPr>
          <p:cNvSpPr/>
          <p:nvPr/>
        </p:nvSpPr>
        <p:spPr>
          <a:xfrm>
            <a:off x="2306206" y="1043624"/>
            <a:ext cx="970394" cy="7300275"/>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95188AE-05CA-E73A-61DE-4BF0DF09B60C}"/>
              </a:ext>
            </a:extLst>
          </p:cNvPr>
          <p:cNvSpPr/>
          <p:nvPr/>
        </p:nvSpPr>
        <p:spPr>
          <a:xfrm>
            <a:off x="1588656" y="3212931"/>
            <a:ext cx="7326743" cy="711369"/>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505AA8F-C9D6-26C0-1BC7-D0A16AEEA54E}"/>
              </a:ext>
            </a:extLst>
          </p:cNvPr>
          <p:cNvSpPr/>
          <p:nvPr/>
        </p:nvSpPr>
        <p:spPr>
          <a:xfrm>
            <a:off x="3165763" y="5422730"/>
            <a:ext cx="3997037" cy="711369"/>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02C9222-C36B-5351-72D9-8C5069E394D8}"/>
              </a:ext>
            </a:extLst>
          </p:cNvPr>
          <p:cNvSpPr/>
          <p:nvPr/>
        </p:nvSpPr>
        <p:spPr>
          <a:xfrm>
            <a:off x="6248401" y="3934437"/>
            <a:ext cx="914400" cy="5323863"/>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67201BB-F492-3C10-AA5C-1F7D22094C19}"/>
              </a:ext>
            </a:extLst>
          </p:cNvPr>
          <p:cNvSpPr/>
          <p:nvPr/>
        </p:nvSpPr>
        <p:spPr>
          <a:xfrm>
            <a:off x="1676400" y="9029699"/>
            <a:ext cx="6934199" cy="812629"/>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108DD35-BED7-FBAC-6619-9547B473AEE0}"/>
              </a:ext>
            </a:extLst>
          </p:cNvPr>
          <p:cNvSpPr/>
          <p:nvPr/>
        </p:nvSpPr>
        <p:spPr>
          <a:xfrm>
            <a:off x="1588657" y="1750460"/>
            <a:ext cx="5574144" cy="812629"/>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2E4B6316-6EC5-C25A-6B58-5A75AEE7FE1C}"/>
              </a:ext>
            </a:extLst>
          </p:cNvPr>
          <p:cNvSpPr/>
          <p:nvPr/>
        </p:nvSpPr>
        <p:spPr>
          <a:xfrm flipV="1">
            <a:off x="7239000" y="3934436"/>
            <a:ext cx="609599" cy="4485664"/>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B815AFDD-E746-9B79-820E-FAFBF82D9A17}"/>
              </a:ext>
            </a:extLst>
          </p:cNvPr>
          <p:cNvSpPr/>
          <p:nvPr/>
        </p:nvSpPr>
        <p:spPr>
          <a:xfrm flipV="1">
            <a:off x="1644631" y="3307108"/>
            <a:ext cx="661574" cy="4503391"/>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78EA6B16-C5DF-2AE6-54CD-7F51DA25D8AC}"/>
              </a:ext>
            </a:extLst>
          </p:cNvPr>
          <p:cNvSpPr/>
          <p:nvPr/>
        </p:nvSpPr>
        <p:spPr>
          <a:xfrm flipV="1">
            <a:off x="952500" y="8297803"/>
            <a:ext cx="4648200" cy="721759"/>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29197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barn(inVertical)">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barn(inVertical)">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barn(inVertical)">
                                      <p:cBhvr>
                                        <p:cTn id="60" dur="500"/>
                                        <p:tgtEl>
                                          <p:spTgt spid="14"/>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4"/>
                                        </p:tgtEl>
                                        <p:attrNameLst>
                                          <p:attrName>style.visibility</p:attrName>
                                        </p:attrNameLst>
                                      </p:cBhvr>
                                      <p:to>
                                        <p:strVal val="visible"/>
                                      </p:to>
                                    </p:set>
                                    <p:animEffect transition="in" filter="barn(inVertical)">
                                      <p:cBhvr>
                                        <p:cTn id="6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P spid="5" grpId="0" animBg="1"/>
      <p:bldP spid="6" grpId="0" animBg="1"/>
      <p:bldP spid="7" grpId="0" animBg="1"/>
      <p:bldP spid="8" grpId="0" animBg="1"/>
      <p:bldP spid="10" grpId="0" animBg="1"/>
      <p:bldP spid="11" grpId="0" animBg="1"/>
      <p:bldP spid="12" grpId="0" animBg="1"/>
      <p:bldP spid="13" grpId="0" animBg="1"/>
      <p:bldP spid="14" grpId="0" animBg="1"/>
      <p:bldP spid="1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
            <a:lum/>
            <a:extLst>
              <a:ext uri="{96DAC541-7B7A-43D3-8B79-37D633B846F1}">
                <asvg:svgBlip xmlns:asvg="http://schemas.microsoft.com/office/drawing/2016/SVG/main" xmlns="" r:embed="rId4"/>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6842FB-8086-F6C7-D81B-8F33B7E04073}"/>
              </a:ext>
            </a:extLst>
          </p:cNvPr>
          <p:cNvSpPr txBox="1"/>
          <p:nvPr/>
        </p:nvSpPr>
        <p:spPr>
          <a:xfrm>
            <a:off x="0" y="459561"/>
            <a:ext cx="18288000" cy="769441"/>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Bước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Trước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9AAED549-06B4-4E36-25AE-FF696A08D9D2}"/>
              </a:ext>
            </a:extLst>
          </p:cNvPr>
          <p:cNvSpPr txBox="1"/>
          <p:nvPr/>
        </p:nvSpPr>
        <p:spPr>
          <a:xfrm>
            <a:off x="685800" y="1562100"/>
            <a:ext cx="16916400" cy="707886"/>
          </a:xfrm>
          <a:prstGeom prst="rect">
            <a:avLst/>
          </a:prstGeom>
          <a:noFill/>
        </p:spPr>
        <p:txBody>
          <a:bodyPr wrap="square" rtlCol="0">
            <a:spAutoFit/>
          </a:bodyPr>
          <a:lstStyle/>
          <a:p>
            <a:pPr algn="just"/>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c.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Lập</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dàn</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ý</a:t>
            </a:r>
            <a:endParaRPr lang="vi-VN" sz="4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64578200-F8A9-6842-01D4-EDC2481FF94F}"/>
              </a:ext>
            </a:extLst>
          </p:cNvPr>
          <p:cNvGrpSpPr/>
          <p:nvPr/>
        </p:nvGrpSpPr>
        <p:grpSpPr>
          <a:xfrm>
            <a:off x="228600" y="2596082"/>
            <a:ext cx="17830800" cy="7271817"/>
            <a:chOff x="228600" y="2596082"/>
            <a:chExt cx="17830800" cy="7271817"/>
          </a:xfrm>
        </p:grpSpPr>
        <p:sp>
          <p:nvSpPr>
            <p:cNvPr id="3" name="Freeform 4">
              <a:extLst>
                <a:ext uri="{FF2B5EF4-FFF2-40B4-BE49-F238E27FC236}">
                  <a16:creationId xmlns:a16="http://schemas.microsoft.com/office/drawing/2014/main" id="{4C4249AE-492C-1C9E-8759-29F93FF5F575}"/>
                </a:ext>
              </a:extLst>
            </p:cNvPr>
            <p:cNvSpPr/>
            <p:nvPr/>
          </p:nvSpPr>
          <p:spPr>
            <a:xfrm rot="16200000">
              <a:off x="-1576146" y="4405554"/>
              <a:ext cx="7267091" cy="3657600"/>
            </a:xfrm>
            <a:custGeom>
              <a:avLst/>
              <a:gdLst/>
              <a:ahLst/>
              <a:cxnLst/>
              <a:rect l="l" t="t" r="r" b="b"/>
              <a:pathLst>
                <a:path w="2319718" h="4114800">
                  <a:moveTo>
                    <a:pt x="0" y="0"/>
                  </a:moveTo>
                  <a:lnTo>
                    <a:pt x="2319718" y="0"/>
                  </a:lnTo>
                  <a:lnTo>
                    <a:pt x="2319718"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27299439-51A1-6C4E-B11E-3A5F95432C75}"/>
                </a:ext>
              </a:extLst>
            </p:cNvPr>
            <p:cNvSpPr/>
            <p:nvPr/>
          </p:nvSpPr>
          <p:spPr>
            <a:xfrm rot="16200000">
              <a:off x="5584291" y="1050391"/>
              <a:ext cx="7271817" cy="10363200"/>
            </a:xfrm>
            <a:custGeom>
              <a:avLst/>
              <a:gdLst/>
              <a:ahLst/>
              <a:cxnLst/>
              <a:rect l="l" t="t" r="r" b="b"/>
              <a:pathLst>
                <a:path w="2319718" h="4114800">
                  <a:moveTo>
                    <a:pt x="0" y="0"/>
                  </a:moveTo>
                  <a:lnTo>
                    <a:pt x="2319718" y="0"/>
                  </a:lnTo>
                  <a:lnTo>
                    <a:pt x="2319718"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7" name="Freeform 4">
              <a:extLst>
                <a:ext uri="{FF2B5EF4-FFF2-40B4-BE49-F238E27FC236}">
                  <a16:creationId xmlns:a16="http://schemas.microsoft.com/office/drawing/2014/main" id="{7D196FEB-B0F8-EEA9-C63C-75FF307A7CEE}"/>
                </a:ext>
              </a:extLst>
            </p:cNvPr>
            <p:cNvSpPr/>
            <p:nvPr/>
          </p:nvSpPr>
          <p:spPr>
            <a:xfrm rot="16200000">
              <a:off x="12632791" y="4479391"/>
              <a:ext cx="7271817" cy="3505200"/>
            </a:xfrm>
            <a:custGeom>
              <a:avLst/>
              <a:gdLst/>
              <a:ahLst/>
              <a:cxnLst/>
              <a:rect l="l" t="t" r="r" b="b"/>
              <a:pathLst>
                <a:path w="2319718" h="4114800">
                  <a:moveTo>
                    <a:pt x="0" y="0"/>
                  </a:moveTo>
                  <a:lnTo>
                    <a:pt x="2319718" y="0"/>
                  </a:lnTo>
                  <a:lnTo>
                    <a:pt x="2319718"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9F81C330-F256-FB9F-552A-744462429972}"/>
                </a:ext>
              </a:extLst>
            </p:cNvPr>
            <p:cNvSpPr txBox="1"/>
            <p:nvPr/>
          </p:nvSpPr>
          <p:spPr>
            <a:xfrm>
              <a:off x="495300" y="3078747"/>
              <a:ext cx="3086100" cy="707886"/>
            </a:xfrm>
            <a:prstGeom prst="rect">
              <a:avLst/>
            </a:prstGeom>
            <a:noFill/>
          </p:spPr>
          <p:txBody>
            <a:bodyPr wrap="square" rtlCol="0">
              <a:spAutoFit/>
            </a:bodyPr>
            <a:lstStyle/>
            <a:p>
              <a:pPr algn="ct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Mở</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đoạn</a:t>
              </a:r>
              <a:endParaRPr lang="vi-VN" sz="4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2F29EFF-4183-8160-AD0D-8C6639503CC4}"/>
                </a:ext>
              </a:extLst>
            </p:cNvPr>
            <p:cNvSpPr txBox="1"/>
            <p:nvPr/>
          </p:nvSpPr>
          <p:spPr>
            <a:xfrm>
              <a:off x="4800600" y="3078747"/>
              <a:ext cx="9296400" cy="707886"/>
            </a:xfrm>
            <a:prstGeom prst="rect">
              <a:avLst/>
            </a:prstGeom>
            <a:noFill/>
          </p:spPr>
          <p:txBody>
            <a:bodyPr wrap="square" rtlCol="0">
              <a:spAutoFit/>
            </a:bodyPr>
            <a:lstStyle/>
            <a:p>
              <a:pPr algn="ct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Thân</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đoạn</a:t>
              </a:r>
              <a:endParaRPr lang="vi-VN" sz="4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6BF4844E-D801-4B54-550C-C5D1DBF7A859}"/>
                </a:ext>
              </a:extLst>
            </p:cNvPr>
            <p:cNvSpPr txBox="1"/>
            <p:nvPr/>
          </p:nvSpPr>
          <p:spPr>
            <a:xfrm>
              <a:off x="14668500" y="3019190"/>
              <a:ext cx="3390900" cy="707886"/>
            </a:xfrm>
            <a:prstGeom prst="rect">
              <a:avLst/>
            </a:prstGeom>
            <a:noFill/>
          </p:spPr>
          <p:txBody>
            <a:bodyPr wrap="square" rtlCol="0">
              <a:spAutoFit/>
            </a:bodyPr>
            <a:lstStyle/>
            <a:p>
              <a:pPr algn="ct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Kết</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đoạn</a:t>
              </a:r>
              <a:endParaRPr lang="vi-VN" sz="4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sp>
        <p:nvSpPr>
          <p:cNvPr id="11" name="TextBox 10">
            <a:extLst>
              <a:ext uri="{FF2B5EF4-FFF2-40B4-BE49-F238E27FC236}">
                <a16:creationId xmlns:a16="http://schemas.microsoft.com/office/drawing/2014/main" id="{647551E3-73B8-27EE-E0D5-C968285562FA}"/>
              </a:ext>
            </a:extLst>
          </p:cNvPr>
          <p:cNvSpPr txBox="1"/>
          <p:nvPr/>
        </p:nvSpPr>
        <p:spPr>
          <a:xfrm>
            <a:off x="473529" y="3814108"/>
            <a:ext cx="3191435" cy="1938992"/>
          </a:xfrm>
          <a:prstGeom prst="rect">
            <a:avLst/>
          </a:prstGeom>
          <a:noFill/>
        </p:spPr>
        <p:txBody>
          <a:bodyPr wrap="square" rtlCol="0">
            <a:spAutoFit/>
          </a:bodyPr>
          <a:lstStyle/>
          <a:p>
            <a:pPr algn="just"/>
            <a:r>
              <a:rPr lang="en-US" sz="4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smtClean="0">
                <a:solidFill>
                  <a:schemeClr val="tx1">
                    <a:lumMod val="95000"/>
                    <a:lumOff val="5000"/>
                  </a:schemeClr>
                </a:solidFill>
                <a:latin typeface="Times New Roman" panose="02020603050405020304" pitchFamily="18" charset="0"/>
                <a:cs typeface="Times New Roman" panose="02020603050405020304" pitchFamily="18" charset="0"/>
              </a:rPr>
              <a:t>Giới</a:t>
            </a:r>
            <a:r>
              <a:rPr lang="en-US" sz="4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thiệu</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thơ</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nhan</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đề</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tác</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giả</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vi-VN" sz="4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135A2730-B95D-3128-4AE3-6A61DA7DFDCB}"/>
              </a:ext>
            </a:extLst>
          </p:cNvPr>
          <p:cNvSpPr txBox="1"/>
          <p:nvPr/>
        </p:nvSpPr>
        <p:spPr>
          <a:xfrm>
            <a:off x="473529" y="5996904"/>
            <a:ext cx="3191435" cy="1938992"/>
          </a:xfrm>
          <a:prstGeom prst="rect">
            <a:avLst/>
          </a:prstGeom>
          <a:noFill/>
        </p:spPr>
        <p:txBody>
          <a:bodyPr wrap="square" rtlCol="0">
            <a:spAutoFit/>
          </a:bodyPr>
          <a:lstStyle/>
          <a:p>
            <a:pPr algn="just"/>
            <a:r>
              <a:rPr lang="en-US" sz="4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smtClean="0">
                <a:solidFill>
                  <a:schemeClr val="tx1">
                    <a:lumMod val="95000"/>
                    <a:lumOff val="5000"/>
                  </a:schemeClr>
                </a:solidFill>
                <a:latin typeface="Times New Roman" panose="02020603050405020304" pitchFamily="18" charset="0"/>
                <a:cs typeface="Times New Roman" panose="02020603050405020304" pitchFamily="18" charset="0"/>
              </a:rPr>
              <a:t>Nêu</a:t>
            </a:r>
            <a:r>
              <a:rPr lang="en-US" sz="4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ấn</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tượng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chung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thơ</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vi-VN" sz="4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DB986F24-DACF-AD14-A4E3-C38677235814}"/>
              </a:ext>
            </a:extLst>
          </p:cNvPr>
          <p:cNvSpPr txBox="1"/>
          <p:nvPr/>
        </p:nvSpPr>
        <p:spPr>
          <a:xfrm>
            <a:off x="4419600" y="3830713"/>
            <a:ext cx="9525001" cy="3170099"/>
          </a:xfrm>
          <a:prstGeom prst="rect">
            <a:avLst/>
          </a:prstGeom>
          <a:noFill/>
        </p:spPr>
        <p:txBody>
          <a:bodyPr wrap="square" rtlCol="0">
            <a:spAutoFit/>
          </a:bodyPr>
          <a:lstStyle/>
          <a:p>
            <a:pPr algn="ct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Trình</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bày</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cảm</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nghĩ</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nội</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dung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thơ</a:t>
            </a:r>
            <a:endParaRPr lang="en-US" sz="4000" b="1"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Đề</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tài</a:t>
            </a:r>
            <a:endParaRPr lang="en-US" sz="40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Chủ</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đề</a:t>
            </a:r>
            <a:endParaRPr lang="en-US" sz="40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Mạch</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cảm</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xúc</a:t>
            </a:r>
            <a:endParaRPr lang="en-US" sz="40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Thông điệp.</a:t>
            </a:r>
            <a:endParaRPr lang="vi-VN" sz="4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290B3196-0D13-34C7-DE7F-E31EF3534C02}"/>
              </a:ext>
            </a:extLst>
          </p:cNvPr>
          <p:cNvSpPr txBox="1"/>
          <p:nvPr/>
        </p:nvSpPr>
        <p:spPr>
          <a:xfrm>
            <a:off x="4419599" y="6966400"/>
            <a:ext cx="9829801" cy="2554545"/>
          </a:xfrm>
          <a:prstGeom prst="rect">
            <a:avLst/>
          </a:prstGeom>
          <a:noFill/>
        </p:spPr>
        <p:txBody>
          <a:bodyPr wrap="square" rtlCol="0">
            <a:spAutoFit/>
          </a:bodyPr>
          <a:lstStyle/>
          <a:p>
            <a:pPr algn="ct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Nêu</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cảm</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nghĩ</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yếu</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tố</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nghệ</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thuật</a:t>
            </a:r>
            <a:endParaRPr lang="en-US" sz="4000" b="1"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Đặc</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điểm</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thể</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thơ</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vần</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nhịp</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a:t>
            </a:r>
          </a:p>
          <a:p>
            <a:pPr algn="just"/>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bộc</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lộ</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cảm</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xúc</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đối</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tượng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cảm</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xúc</a:t>
            </a:r>
            <a:endParaRPr lang="en-US" sz="40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Ngôn</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ngữ</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biện</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pháp</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tu</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hình</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ảnh</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vi-VN" sz="4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D77930E2-3D05-BF1F-3FA3-33ED56AFB8C1}"/>
              </a:ext>
            </a:extLst>
          </p:cNvPr>
          <p:cNvSpPr txBox="1"/>
          <p:nvPr/>
        </p:nvSpPr>
        <p:spPr>
          <a:xfrm>
            <a:off x="14921593" y="4053173"/>
            <a:ext cx="2778578" cy="1938992"/>
          </a:xfrm>
          <a:prstGeom prst="rect">
            <a:avLst/>
          </a:prstGeom>
          <a:noFill/>
        </p:spPr>
        <p:txBody>
          <a:bodyPr wrap="square" rtlCol="0">
            <a:spAutoFit/>
          </a:bodyPr>
          <a:lstStyle/>
          <a:p>
            <a:pPr algn="just"/>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Khái</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quát</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cảm</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nghĩ</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thơ</a:t>
            </a:r>
            <a:endParaRPr lang="vi-VN" sz="4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6" name="Freeform 2">
            <a:extLst>
              <a:ext uri="{FF2B5EF4-FFF2-40B4-BE49-F238E27FC236}">
                <a16:creationId xmlns:a16="http://schemas.microsoft.com/office/drawing/2014/main" id="{F1A74BF3-EC5B-2EB3-3E0E-A33417449B44}"/>
              </a:ext>
            </a:extLst>
          </p:cNvPr>
          <p:cNvSpPr/>
          <p:nvPr/>
        </p:nvSpPr>
        <p:spPr>
          <a:xfrm>
            <a:off x="16769197" y="-5883872"/>
            <a:ext cx="1861947" cy="8229600"/>
          </a:xfrm>
          <a:custGeom>
            <a:avLst/>
            <a:gdLst/>
            <a:ahLst/>
            <a:cxnLst/>
            <a:rect l="l" t="t" r="r" b="b"/>
            <a:pathLst>
              <a:path w="1861947" h="8229600">
                <a:moveTo>
                  <a:pt x="0" y="0"/>
                </a:moveTo>
                <a:lnTo>
                  <a:pt x="1861947" y="0"/>
                </a:lnTo>
                <a:lnTo>
                  <a:pt x="1861947" y="8229600"/>
                </a:lnTo>
                <a:lnTo>
                  <a:pt x="0" y="8229600"/>
                </a:lnTo>
                <a:lnTo>
                  <a:pt x="0" y="0"/>
                </a:lnTo>
                <a:close/>
              </a:path>
            </a:pathLst>
          </a:custGeom>
          <a:blipFill>
            <a:blip r:embed="rId7"/>
            <a:stretch>
              <a:fillRect/>
            </a:stretch>
          </a:blipFill>
        </p:spPr>
        <p:txBody>
          <a:bodyPr/>
          <a:lstStyle/>
          <a:p>
            <a:endParaRPr lang="en-US" dirty="0"/>
          </a:p>
        </p:txBody>
      </p:sp>
    </p:spTree>
    <p:extLst>
      <p:ext uri="{BB962C8B-B14F-4D97-AF65-F5344CB8AC3E}">
        <p14:creationId xmlns:p14="http://schemas.microsoft.com/office/powerpoint/2010/main" val="3760591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p:bldP spid="13" grpId="0"/>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
            <a:lum/>
            <a:extLst>
              <a:ext uri="{96DAC541-7B7A-43D3-8B79-37D633B846F1}">
                <asvg:svgBlip xmlns:asvg="http://schemas.microsoft.com/office/drawing/2016/SVG/main" xmlns="" r:embed="rId3"/>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6842FB-8086-F6C7-D81B-8F33B7E04073}"/>
              </a:ext>
            </a:extLst>
          </p:cNvPr>
          <p:cNvSpPr txBox="1"/>
          <p:nvPr/>
        </p:nvSpPr>
        <p:spPr>
          <a:xfrm>
            <a:off x="0" y="459561"/>
            <a:ext cx="18288000" cy="769441"/>
          </a:xfrm>
          <a:prstGeom prst="rect">
            <a:avLst/>
          </a:prstGeom>
          <a:solidFill>
            <a:schemeClr val="bg1">
              <a:lumMod val="95000"/>
            </a:schemeClr>
          </a:solidFill>
        </p:spPr>
        <p:txBody>
          <a:bodyPr wrap="square" rtlCol="0">
            <a:spAutoFit/>
          </a:bodyPr>
          <a:lstStyle/>
          <a:p>
            <a:pPr algn="ctr"/>
            <a:r>
              <a:rPr lang="en-US" sz="4400" b="1" dirty="0" err="1">
                <a:solidFill>
                  <a:prstClr val="black"/>
                </a:solidFill>
                <a:latin typeface="Times New Roman" panose="02020603050405020304" pitchFamily="18" charset="0"/>
                <a:cs typeface="Times New Roman" panose="02020603050405020304" pitchFamily="18" charset="0"/>
              </a:rPr>
              <a:t>Bước</a:t>
            </a:r>
            <a:r>
              <a:rPr lang="en-US" sz="4400" b="1" dirty="0">
                <a:solidFill>
                  <a:prstClr val="black"/>
                </a:solidFill>
                <a:latin typeface="Times New Roman" panose="02020603050405020304" pitchFamily="18" charset="0"/>
                <a:cs typeface="Times New Roman" panose="02020603050405020304" pitchFamily="18" charset="0"/>
              </a:rPr>
              <a:t> 2: </a:t>
            </a:r>
            <a:r>
              <a:rPr lang="en-US" sz="4400" b="1" dirty="0" err="1">
                <a:solidFill>
                  <a:prstClr val="black"/>
                </a:solidFill>
                <a:latin typeface="Times New Roman" panose="02020603050405020304" pitchFamily="18" charset="0"/>
                <a:cs typeface="Times New Roman" panose="02020603050405020304" pitchFamily="18" charset="0"/>
              </a:rPr>
              <a:t>Viết</a:t>
            </a:r>
            <a:endParaRPr lang="en-US" sz="4400" b="1" dirty="0">
              <a:solidFill>
                <a:prstClr val="black"/>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9AAED549-06B4-4E36-25AE-FF696A08D9D2}"/>
              </a:ext>
            </a:extLst>
          </p:cNvPr>
          <p:cNvSpPr txBox="1"/>
          <p:nvPr/>
        </p:nvSpPr>
        <p:spPr>
          <a:xfrm>
            <a:off x="609600" y="2476500"/>
            <a:ext cx="5562600" cy="5509200"/>
          </a:xfrm>
          <a:prstGeom prst="rect">
            <a:avLst/>
          </a:prstGeom>
          <a:noFill/>
        </p:spPr>
        <p:txBody>
          <a:bodyPr wrap="square" rtlCol="0">
            <a:spAutoFit/>
          </a:bodyPr>
          <a:lstStyle/>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Viết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văn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phù</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hợp</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để</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triển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khai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nội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dung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đã</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xác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định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dàn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ý.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cần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hướng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chủ</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đề</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chung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đoạn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để</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tạo</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sự</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mạch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cho</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đoạn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văn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vi-VN" sz="4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586D9C3-CC8F-0C0E-DF58-D18E3CF19F29}"/>
              </a:ext>
            </a:extLst>
          </p:cNvPr>
          <p:cNvSpPr txBox="1"/>
          <p:nvPr/>
        </p:nvSpPr>
        <p:spPr>
          <a:xfrm>
            <a:off x="12334627" y="2476500"/>
            <a:ext cx="5038973" cy="4832092"/>
          </a:xfrm>
          <a:prstGeom prst="rect">
            <a:avLst/>
          </a:prstGeom>
          <a:noFill/>
        </p:spPr>
        <p:txBody>
          <a:bodyPr wrap="square" rtlCol="0">
            <a:spAutoFit/>
          </a:bodyPr>
          <a:lstStyle/>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Sử</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dụng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ngữ</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diễn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tả</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chân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thực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chính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xác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cảm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nghĩ</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thơ</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lưu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ý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sử</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dụng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ngữ</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liên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kết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để</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đoạn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văn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chặt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chẽ</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vi-VN" sz="4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6" name="Freeform 4">
            <a:extLst>
              <a:ext uri="{FF2B5EF4-FFF2-40B4-BE49-F238E27FC236}">
                <a16:creationId xmlns:a16="http://schemas.microsoft.com/office/drawing/2014/main" id="{10A7EFF4-9E38-2116-601F-0874E0E9E1ED}"/>
              </a:ext>
            </a:extLst>
          </p:cNvPr>
          <p:cNvSpPr/>
          <p:nvPr/>
        </p:nvSpPr>
        <p:spPr>
          <a:xfrm rot="9868080">
            <a:off x="5599924" y="8187167"/>
            <a:ext cx="16230600" cy="4199668"/>
          </a:xfrm>
          <a:custGeom>
            <a:avLst/>
            <a:gdLst/>
            <a:ahLst/>
            <a:cxnLst/>
            <a:rect l="l" t="t" r="r" b="b"/>
            <a:pathLst>
              <a:path w="16230600" h="4199668">
                <a:moveTo>
                  <a:pt x="0" y="0"/>
                </a:moveTo>
                <a:lnTo>
                  <a:pt x="16230600" y="0"/>
                </a:lnTo>
                <a:lnTo>
                  <a:pt x="16230600" y="4199668"/>
                </a:lnTo>
                <a:lnTo>
                  <a:pt x="0" y="4199668"/>
                </a:lnTo>
                <a:lnTo>
                  <a:pt x="0" y="0"/>
                </a:lnTo>
                <a:close/>
              </a:path>
            </a:pathLst>
          </a:custGeom>
          <a:blipFill>
            <a:blip r:embed="rId4"/>
            <a:stretch>
              <a:fillRect/>
            </a:stretch>
          </a:blipFill>
        </p:spPr>
        <p:txBody>
          <a:bodyPr/>
          <a:lstStyle/>
          <a:p>
            <a:endParaRPr lang="en-US" dirty="0"/>
          </a:p>
        </p:txBody>
      </p:sp>
      <p:sp>
        <p:nvSpPr>
          <p:cNvPr id="7" name="Freeform 3">
            <a:extLst>
              <a:ext uri="{FF2B5EF4-FFF2-40B4-BE49-F238E27FC236}">
                <a16:creationId xmlns:a16="http://schemas.microsoft.com/office/drawing/2014/main" id="{0EEB5C6F-0C20-5911-8623-759F50ADEA93}"/>
              </a:ext>
            </a:extLst>
          </p:cNvPr>
          <p:cNvSpPr/>
          <p:nvPr/>
        </p:nvSpPr>
        <p:spPr>
          <a:xfrm>
            <a:off x="5744592" y="3995468"/>
            <a:ext cx="6590035" cy="2471263"/>
          </a:xfrm>
          <a:custGeom>
            <a:avLst/>
            <a:gdLst/>
            <a:ahLst/>
            <a:cxnLst/>
            <a:rect l="l" t="t" r="r" b="b"/>
            <a:pathLst>
              <a:path w="7315200" h="2743200">
                <a:moveTo>
                  <a:pt x="0" y="0"/>
                </a:moveTo>
                <a:lnTo>
                  <a:pt x="7315200" y="0"/>
                </a:lnTo>
                <a:lnTo>
                  <a:pt x="7315200" y="2743200"/>
                </a:lnTo>
                <a:lnTo>
                  <a:pt x="0" y="27432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dirty="0"/>
          </a:p>
        </p:txBody>
      </p:sp>
    </p:spTree>
    <p:extLst>
      <p:ext uri="{BB962C8B-B14F-4D97-AF65-F5344CB8AC3E}">
        <p14:creationId xmlns:p14="http://schemas.microsoft.com/office/powerpoint/2010/main" val="414859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
            <a:lum/>
            <a:extLst>
              <a:ext uri="{96DAC541-7B7A-43D3-8B79-37D633B846F1}">
                <asvg:svgBlip xmlns:asvg="http://schemas.microsoft.com/office/drawing/2016/SVG/main" xmlns="" r:embed="rId3"/>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6842FB-8086-F6C7-D81B-8F33B7E04073}"/>
              </a:ext>
            </a:extLst>
          </p:cNvPr>
          <p:cNvSpPr txBox="1"/>
          <p:nvPr/>
        </p:nvSpPr>
        <p:spPr>
          <a:xfrm>
            <a:off x="-152400" y="800100"/>
            <a:ext cx="18364200" cy="769441"/>
          </a:xfrm>
          <a:prstGeom prst="rect">
            <a:avLst/>
          </a:prstGeom>
          <a:solidFill>
            <a:schemeClr val="bg1">
              <a:lumMod val="95000"/>
            </a:schemeClr>
          </a:solidFill>
        </p:spPr>
        <p:txBody>
          <a:bodyPr wrap="square" rtlCol="0">
            <a:spAutoFit/>
          </a:bodyPr>
          <a:lstStyle/>
          <a:p>
            <a:pPr algn="ctr"/>
            <a:r>
              <a:rPr lang="en-US" sz="4400" b="1" dirty="0" err="1">
                <a:solidFill>
                  <a:prstClr val="black"/>
                </a:solidFill>
                <a:latin typeface="Times New Roman" panose="02020603050405020304" pitchFamily="18" charset="0"/>
                <a:cs typeface="Times New Roman" panose="02020603050405020304" pitchFamily="18" charset="0"/>
              </a:rPr>
              <a:t>Bước</a:t>
            </a:r>
            <a:r>
              <a:rPr lang="en-US" sz="4400" b="1" dirty="0">
                <a:solidFill>
                  <a:prstClr val="black"/>
                </a:solidFill>
                <a:latin typeface="Times New Roman" panose="02020603050405020304" pitchFamily="18" charset="0"/>
                <a:cs typeface="Times New Roman" panose="02020603050405020304" pitchFamily="18" charset="0"/>
              </a:rPr>
              <a:t> 3: </a:t>
            </a:r>
            <a:r>
              <a:rPr lang="en-US" sz="4400" b="1" dirty="0" err="1">
                <a:solidFill>
                  <a:prstClr val="black"/>
                </a:solidFill>
                <a:latin typeface="Times New Roman" panose="02020603050405020304" pitchFamily="18" charset="0"/>
                <a:cs typeface="Times New Roman" panose="02020603050405020304" pitchFamily="18" charset="0"/>
              </a:rPr>
              <a:t>Chỉnh</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sửa</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bài</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viết</a:t>
            </a:r>
            <a:endParaRPr lang="en-US" sz="4400" b="1" dirty="0">
              <a:solidFill>
                <a:prstClr val="black"/>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5403CC7B-9727-C0C2-3E18-2DB9649274C9}"/>
              </a:ext>
            </a:extLst>
          </p:cNvPr>
          <p:cNvPicPr>
            <a:picLocks noChangeAspect="1"/>
          </p:cNvPicPr>
          <p:nvPr/>
        </p:nvPicPr>
        <p:blipFill>
          <a:blip r:embed="rId4"/>
          <a:stretch>
            <a:fillRect/>
          </a:stretch>
        </p:blipFill>
        <p:spPr>
          <a:xfrm>
            <a:off x="990601" y="1754076"/>
            <a:ext cx="6019800" cy="8571023"/>
          </a:xfrm>
          <a:prstGeom prst="rect">
            <a:avLst/>
          </a:prstGeom>
        </p:spPr>
      </p:pic>
      <p:sp>
        <p:nvSpPr>
          <p:cNvPr id="3" name="Freeform 5">
            <a:extLst>
              <a:ext uri="{FF2B5EF4-FFF2-40B4-BE49-F238E27FC236}">
                <a16:creationId xmlns:a16="http://schemas.microsoft.com/office/drawing/2014/main" id="{161D6BC4-2998-6671-BB22-E44C49A24068}"/>
              </a:ext>
            </a:extLst>
          </p:cNvPr>
          <p:cNvSpPr/>
          <p:nvPr/>
        </p:nvSpPr>
        <p:spPr>
          <a:xfrm>
            <a:off x="9448800" y="5181600"/>
            <a:ext cx="6690732" cy="4114800"/>
          </a:xfrm>
          <a:custGeom>
            <a:avLst/>
            <a:gdLst/>
            <a:ahLst/>
            <a:cxnLst/>
            <a:rect l="l" t="t" r="r" b="b"/>
            <a:pathLst>
              <a:path w="6690732" h="4114800">
                <a:moveTo>
                  <a:pt x="0" y="0"/>
                </a:moveTo>
                <a:lnTo>
                  <a:pt x="6690732" y="0"/>
                </a:lnTo>
                <a:lnTo>
                  <a:pt x="6690732" y="4114800"/>
                </a:lnTo>
                <a:lnTo>
                  <a:pt x="0" y="4114800"/>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246975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
            <a:lum/>
            <a:extLst>
              <a:ext uri="{96DAC541-7B7A-43D3-8B79-37D633B846F1}">
                <asvg:svgBlip xmlns:asvg="http://schemas.microsoft.com/office/drawing/2016/SVG/main" xmlns="" r:embed="rId4"/>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FD634C-FCC3-B537-82E5-25F617F3877A}"/>
              </a:ext>
            </a:extLst>
          </p:cNvPr>
          <p:cNvPicPr>
            <a:picLocks noChangeAspect="1"/>
          </p:cNvPicPr>
          <p:nvPr/>
        </p:nvPicPr>
        <p:blipFill>
          <a:blip r:embed="rId5"/>
          <a:stretch>
            <a:fillRect/>
          </a:stretch>
        </p:blipFill>
        <p:spPr>
          <a:xfrm>
            <a:off x="9147464" y="0"/>
            <a:ext cx="7198946" cy="10287000"/>
          </a:xfrm>
          <a:prstGeom prst="rect">
            <a:avLst/>
          </a:prstGeom>
        </p:spPr>
      </p:pic>
      <p:sp>
        <p:nvSpPr>
          <p:cNvPr id="7" name="Freeform 7"/>
          <p:cNvSpPr/>
          <p:nvPr/>
        </p:nvSpPr>
        <p:spPr>
          <a:xfrm>
            <a:off x="609600" y="3314700"/>
            <a:ext cx="7771105" cy="6858000"/>
          </a:xfrm>
          <a:custGeom>
            <a:avLst/>
            <a:gdLst/>
            <a:ahLst/>
            <a:cxnLst/>
            <a:rect l="l" t="t" r="r" b="b"/>
            <a:pathLst>
              <a:path w="4662663" h="4114800">
                <a:moveTo>
                  <a:pt x="0" y="0"/>
                </a:moveTo>
                <a:lnTo>
                  <a:pt x="4662663" y="0"/>
                </a:lnTo>
                <a:lnTo>
                  <a:pt x="4662663"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Tree>
    <p:extLst>
      <p:ext uri="{BB962C8B-B14F-4D97-AF65-F5344CB8AC3E}">
        <p14:creationId xmlns:p14="http://schemas.microsoft.com/office/powerpoint/2010/main" val="971742941"/>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
            <a:lum/>
            <a:extLst>
              <a:ext uri="{96DAC541-7B7A-43D3-8B79-37D633B846F1}">
                <asvg:svgBlip xmlns:asvg="http://schemas.microsoft.com/office/drawing/2016/SVG/main" xmlns="" r:embed="rId4"/>
              </a:ext>
            </a:extLst>
          </a:blip>
          <a:srcRect/>
          <a:stretch>
            <a:fillRect/>
          </a:stretch>
        </a:blipFill>
        <a:effectLst/>
      </p:bgPr>
    </p:bg>
    <p:spTree>
      <p:nvGrpSpPr>
        <p:cNvPr id="1" name=""/>
        <p:cNvGrpSpPr/>
        <p:nvPr/>
      </p:nvGrpSpPr>
      <p:grpSpPr>
        <a:xfrm>
          <a:off x="0" y="0"/>
          <a:ext cx="0" cy="0"/>
          <a:chOff x="0" y="0"/>
          <a:chExt cx="0" cy="0"/>
        </a:xfrm>
      </p:grpSpPr>
      <p:pic>
        <p:nvPicPr>
          <p:cNvPr id="12" name="Picture 11" descr="A white background with small dots&#10;&#10;Description automatically generated">
            <a:extLst>
              <a:ext uri="{FF2B5EF4-FFF2-40B4-BE49-F238E27FC236}">
                <a16:creationId xmlns:a16="http://schemas.microsoft.com/office/drawing/2014/main" id="{1558E069-A0F0-8319-F246-32676DE7C7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00" y="511997"/>
            <a:ext cx="16230600" cy="9067800"/>
          </a:xfrm>
          <a:prstGeom prst="rect">
            <a:avLst/>
          </a:prstGeom>
        </p:spPr>
      </p:pic>
      <p:sp>
        <p:nvSpPr>
          <p:cNvPr id="2" name="TextBox 23">
            <a:extLst>
              <a:ext uri="{FF2B5EF4-FFF2-40B4-BE49-F238E27FC236}">
                <a16:creationId xmlns:a16="http://schemas.microsoft.com/office/drawing/2014/main" id="{69316E85-DE83-28E9-A1E8-EA94B709DE0C}"/>
              </a:ext>
            </a:extLst>
          </p:cNvPr>
          <p:cNvSpPr txBox="1"/>
          <p:nvPr/>
        </p:nvSpPr>
        <p:spPr>
          <a:xfrm>
            <a:off x="2971800" y="891239"/>
            <a:ext cx="12344400" cy="1661993"/>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5400" b="1" i="0" u="none" strike="noStrike" kern="1200" cap="none" spc="0" normalizeH="0" baseline="0" noProof="0" dirty="0" err="1">
                <a:ln>
                  <a:noFill/>
                </a:ln>
                <a:solidFill>
                  <a:schemeClr val="accent2">
                    <a:lumMod val="50000"/>
                  </a:schemeClr>
                </a:solidFill>
                <a:effectLst/>
                <a:uLnTx/>
                <a:uFillTx/>
                <a:latin typeface="#9Slide04 Taviraj SemiBold" panose="00000700000000000000" pitchFamily="2" charset="-34"/>
                <a:cs typeface="#9Slide04 Taviraj SemiBold" panose="00000700000000000000" pitchFamily="2" charset="-34"/>
              </a:rPr>
              <a:t>Bài</a:t>
            </a:r>
            <a:r>
              <a:rPr kumimoji="0" lang="en-US" sz="5400" b="1" i="0" u="none" strike="noStrike" kern="1200" cap="none" spc="0" normalizeH="0" baseline="0" noProof="0" dirty="0">
                <a:ln>
                  <a:noFill/>
                </a:ln>
                <a:solidFill>
                  <a:schemeClr val="accent2">
                    <a:lumMod val="50000"/>
                  </a:schemeClr>
                </a:solidFill>
                <a:effectLst/>
                <a:uLnTx/>
                <a:uFillTx/>
                <a:latin typeface="#9Slide04 Taviraj SemiBold" panose="00000700000000000000" pitchFamily="2" charset="-34"/>
                <a:cs typeface="#9Slide04 Taviraj SemiBold" panose="00000700000000000000" pitchFamily="2" charset="-34"/>
              </a:rPr>
              <a:t> 7: </a:t>
            </a:r>
          </a:p>
          <a:p>
            <a:pPr marL="0" marR="0" lvl="0" indent="0" algn="ctr" defTabSz="914400" rtl="0" eaLnBrk="1" fontAlgn="auto" latinLnBrk="0" hangingPunct="1">
              <a:spcBef>
                <a:spcPts val="0"/>
              </a:spcBef>
              <a:spcAft>
                <a:spcPts val="0"/>
              </a:spcAft>
              <a:buClrTx/>
              <a:buSzTx/>
              <a:buFontTx/>
              <a:buNone/>
              <a:tabLst/>
              <a:defRPr/>
            </a:pPr>
            <a:r>
              <a:rPr kumimoji="0" lang="en-US" sz="5400" b="1" i="0" u="none" strike="noStrike" kern="1200" cap="none" spc="0" normalizeH="0" baseline="0" noProof="0" dirty="0" err="1">
                <a:ln>
                  <a:noFill/>
                </a:ln>
                <a:solidFill>
                  <a:schemeClr val="accent2">
                    <a:lumMod val="50000"/>
                  </a:schemeClr>
                </a:solidFill>
                <a:effectLst/>
                <a:uLnTx/>
                <a:uFillTx/>
                <a:latin typeface="#9Slide04 Taviraj SemiBold" panose="00000700000000000000" pitchFamily="2" charset="-34"/>
                <a:cs typeface="#9Slide04 Taviraj SemiBold" panose="00000700000000000000" pitchFamily="2" charset="-34"/>
              </a:rPr>
              <a:t>Hồn</a:t>
            </a:r>
            <a:r>
              <a:rPr kumimoji="0" lang="en-US" sz="5400" b="1" i="0" u="none" strike="noStrike" kern="1200" cap="none" spc="0" normalizeH="0" baseline="0" noProof="0" dirty="0">
                <a:ln>
                  <a:noFill/>
                </a:ln>
                <a:solidFill>
                  <a:schemeClr val="accent2">
                    <a:lumMod val="50000"/>
                  </a:schemeClr>
                </a:solidFill>
                <a:effectLst/>
                <a:uLnTx/>
                <a:uFillTx/>
                <a:latin typeface="#9Slide04 Taviraj SemiBold" panose="00000700000000000000" pitchFamily="2" charset="-34"/>
                <a:cs typeface="#9Slide04 Taviraj SemiBold" panose="00000700000000000000" pitchFamily="2" charset="-34"/>
              </a:rPr>
              <a:t> </a:t>
            </a:r>
            <a:r>
              <a:rPr kumimoji="0" lang="en-US" sz="5400" b="1" i="0" u="none" strike="noStrike" kern="1200" cap="none" spc="0" normalizeH="0" baseline="0" noProof="0" dirty="0" err="1">
                <a:ln>
                  <a:noFill/>
                </a:ln>
                <a:solidFill>
                  <a:schemeClr val="accent2">
                    <a:lumMod val="50000"/>
                  </a:schemeClr>
                </a:solidFill>
                <a:effectLst/>
                <a:uLnTx/>
                <a:uFillTx/>
                <a:latin typeface="#9Slide04 Taviraj SemiBold" panose="00000700000000000000" pitchFamily="2" charset="-34"/>
                <a:cs typeface="#9Slide04 Taviraj SemiBold" panose="00000700000000000000" pitchFamily="2" charset="-34"/>
              </a:rPr>
              <a:t>thơ</a:t>
            </a:r>
            <a:r>
              <a:rPr kumimoji="0" lang="en-US" sz="5400" b="1" i="0" u="none" strike="noStrike" kern="1200" cap="none" spc="0" normalizeH="0" noProof="0" dirty="0">
                <a:ln>
                  <a:noFill/>
                </a:ln>
                <a:solidFill>
                  <a:schemeClr val="accent2">
                    <a:lumMod val="50000"/>
                  </a:schemeClr>
                </a:solidFill>
                <a:effectLst/>
                <a:uLnTx/>
                <a:uFillTx/>
                <a:latin typeface="#9Slide04 Taviraj SemiBold" panose="00000700000000000000" pitchFamily="2" charset="-34"/>
                <a:cs typeface="#9Slide04 Taviraj SemiBold" panose="00000700000000000000" pitchFamily="2" charset="-34"/>
              </a:rPr>
              <a:t> </a:t>
            </a:r>
            <a:r>
              <a:rPr kumimoji="0" lang="en-US" sz="5400" b="1" i="0" u="none" strike="noStrike" kern="1200" cap="none" spc="0" normalizeH="0" noProof="0" dirty="0" err="1">
                <a:ln>
                  <a:noFill/>
                </a:ln>
                <a:solidFill>
                  <a:schemeClr val="accent2">
                    <a:lumMod val="50000"/>
                  </a:schemeClr>
                </a:solidFill>
                <a:effectLst/>
                <a:uLnTx/>
                <a:uFillTx/>
                <a:latin typeface="#9Slide04 Taviraj SemiBold" panose="00000700000000000000" pitchFamily="2" charset="-34"/>
                <a:cs typeface="#9Slide04 Taviraj SemiBold" panose="00000700000000000000" pitchFamily="2" charset="-34"/>
              </a:rPr>
              <a:t>muôn</a:t>
            </a:r>
            <a:r>
              <a:rPr kumimoji="0" lang="en-US" sz="5400" b="1" i="0" u="none" strike="noStrike" kern="1200" cap="none" spc="0" normalizeH="0" noProof="0" dirty="0">
                <a:ln>
                  <a:noFill/>
                </a:ln>
                <a:solidFill>
                  <a:schemeClr val="accent2">
                    <a:lumMod val="50000"/>
                  </a:schemeClr>
                </a:solidFill>
                <a:effectLst/>
                <a:uLnTx/>
                <a:uFillTx/>
                <a:latin typeface="#9Slide04 Taviraj SemiBold" panose="00000700000000000000" pitchFamily="2" charset="-34"/>
                <a:cs typeface="#9Slide04 Taviraj SemiBold" panose="00000700000000000000" pitchFamily="2" charset="-34"/>
              </a:rPr>
              <a:t> </a:t>
            </a:r>
            <a:r>
              <a:rPr kumimoji="0" lang="en-US" sz="5400" b="1" i="0" u="none" strike="noStrike" kern="1200" cap="none" spc="0" normalizeH="0" noProof="0" dirty="0" err="1">
                <a:ln>
                  <a:noFill/>
                </a:ln>
                <a:solidFill>
                  <a:schemeClr val="accent2">
                    <a:lumMod val="50000"/>
                  </a:schemeClr>
                </a:solidFill>
                <a:effectLst/>
                <a:uLnTx/>
                <a:uFillTx/>
                <a:latin typeface="#9Slide04 Taviraj SemiBold" panose="00000700000000000000" pitchFamily="2" charset="-34"/>
                <a:cs typeface="#9Slide04 Taviraj SemiBold" panose="00000700000000000000" pitchFamily="2" charset="-34"/>
              </a:rPr>
              <a:t>điệu</a:t>
            </a:r>
            <a:endParaRPr kumimoji="0" lang="en-US" sz="5400" b="1" i="0" u="none" strike="noStrike" kern="1200" cap="none" spc="0" normalizeH="0" baseline="0" noProof="0" dirty="0">
              <a:ln>
                <a:noFill/>
              </a:ln>
              <a:solidFill>
                <a:schemeClr val="accent2">
                  <a:lumMod val="50000"/>
                </a:schemeClr>
              </a:solidFill>
              <a:effectLst/>
              <a:uLnTx/>
              <a:uFillTx/>
              <a:latin typeface="#9Slide04 Taviraj SemiBold" panose="00000700000000000000" pitchFamily="2" charset="-34"/>
              <a:ea typeface="#9Slide04 Vollkorn Bold" panose="00000800000000000000" pitchFamily="2" charset="0"/>
              <a:cs typeface="#9Slide04 Taviraj SemiBold" panose="00000700000000000000" pitchFamily="2" charset="-34"/>
            </a:endParaRPr>
          </a:p>
        </p:txBody>
      </p:sp>
      <p:sp>
        <p:nvSpPr>
          <p:cNvPr id="3" name="Rectangle 2">
            <a:extLst>
              <a:ext uri="{FF2B5EF4-FFF2-40B4-BE49-F238E27FC236}">
                <a16:creationId xmlns:a16="http://schemas.microsoft.com/office/drawing/2014/main" id="{EBB9240C-6B4A-FD95-A2E9-08D004DBCBF4}"/>
              </a:ext>
            </a:extLst>
          </p:cNvPr>
          <p:cNvSpPr/>
          <p:nvPr/>
        </p:nvSpPr>
        <p:spPr>
          <a:xfrm>
            <a:off x="8325716" y="2971468"/>
            <a:ext cx="1636568" cy="1754326"/>
          </a:xfrm>
          <a:prstGeom prst="rect">
            <a:avLst/>
          </a:prstGeom>
        </p:spPr>
        <p:txBody>
          <a:bodyPr wrap="square">
            <a:spAutoFit/>
          </a:bodyPr>
          <a:lstStyle/>
          <a:p>
            <a:pPr algn="just">
              <a:spcAft>
                <a:spcPts val="0"/>
              </a:spcAft>
            </a:pPr>
            <a:r>
              <a:rPr lang="en-US" sz="5400" spc="15" dirty="0" err="1">
                <a:solidFill>
                  <a:srgbClr val="000000"/>
                </a:solidFill>
                <a:latin typeface="#9Slide06 SVNJonitha Script" panose="02000000000000000000" pitchFamily="2" charset="0"/>
                <a:ea typeface="Times New Roman" panose="02020603050405020304" pitchFamily="18" charset="0"/>
                <a:cs typeface="Times New Roman" panose="02020603050405020304" pitchFamily="18" charset="0"/>
              </a:rPr>
              <a:t>Viết</a:t>
            </a:r>
            <a:endParaRPr lang="en-US" sz="5400" spc="15" dirty="0">
              <a:solidFill>
                <a:srgbClr val="000000"/>
              </a:solidFill>
              <a:latin typeface="#9Slide06 SVNJonitha Script" panose="02000000000000000000" pitchFamily="2" charset="0"/>
              <a:ea typeface="Times New Roman" panose="02020603050405020304" pitchFamily="18" charset="0"/>
              <a:cs typeface="Times New Roman" panose="02020603050405020304" pitchFamily="18" charset="0"/>
            </a:endParaRPr>
          </a:p>
          <a:p>
            <a:pPr algn="just">
              <a:spcAft>
                <a:spcPts val="0"/>
              </a:spcAft>
            </a:pPr>
            <a:endParaRPr lang="en-US" sz="5400" dirty="0">
              <a:latin typeface="#9Slide06 SVNJonitha Script" panose="02000000000000000000" pitchFamily="2" charset="0"/>
              <a:ea typeface="Times New Roman" panose="02020603050405020304" pitchFamily="18" charset="0"/>
              <a:cs typeface="Times New Roman" panose="02020603050405020304" pitchFamily="18" charset="0"/>
            </a:endParaRPr>
          </a:p>
        </p:txBody>
      </p:sp>
      <p:sp>
        <p:nvSpPr>
          <p:cNvPr id="4" name="TextBox 23">
            <a:extLst>
              <a:ext uri="{FF2B5EF4-FFF2-40B4-BE49-F238E27FC236}">
                <a16:creationId xmlns:a16="http://schemas.microsoft.com/office/drawing/2014/main" id="{62A96AC9-C97E-4B1C-6202-06B4904B2CC5}"/>
              </a:ext>
            </a:extLst>
          </p:cNvPr>
          <p:cNvSpPr txBox="1"/>
          <p:nvPr/>
        </p:nvSpPr>
        <p:spPr>
          <a:xfrm>
            <a:off x="914400" y="4457700"/>
            <a:ext cx="16294918" cy="3539430"/>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11500" i="0" u="none" strike="noStrike" kern="1200" cap="none" spc="0" normalizeH="0" baseline="0" noProof="0" dirty="0" err="1">
                <a:ln>
                  <a:noFill/>
                </a:ln>
                <a:solidFill>
                  <a:schemeClr val="tx2">
                    <a:lumMod val="75000"/>
                  </a:schemeClr>
                </a:solidFill>
                <a:effectLst/>
                <a:uLnTx/>
                <a:uFillTx/>
                <a:latin typeface="#9Slide05 SVNAslang Barry" panose="02000506020000020004" pitchFamily="2" charset="0"/>
              </a:rPr>
              <a:t>Viết</a:t>
            </a:r>
            <a:r>
              <a:rPr kumimoji="0" lang="en-US" sz="11500" i="0" u="none" strike="noStrike" kern="1200" cap="none" spc="0" normalizeH="0" baseline="0" noProof="0" dirty="0">
                <a:ln>
                  <a:noFill/>
                </a:ln>
                <a:solidFill>
                  <a:schemeClr val="tx2">
                    <a:lumMod val="75000"/>
                  </a:schemeClr>
                </a:solidFill>
                <a:effectLst/>
                <a:uLnTx/>
                <a:uFillTx/>
                <a:latin typeface="#9Slide05 SVNAslang Barry" panose="02000506020000020004" pitchFamily="2" charset="0"/>
              </a:rPr>
              <a:t> </a:t>
            </a:r>
            <a:r>
              <a:rPr lang="en-US" sz="11500" noProof="0" dirty="0" err="1">
                <a:solidFill>
                  <a:schemeClr val="tx2">
                    <a:lumMod val="75000"/>
                  </a:schemeClr>
                </a:solidFill>
                <a:latin typeface="#9Slide05 SVNAslang Barry" panose="02000506020000020004" pitchFamily="2" charset="0"/>
              </a:rPr>
              <a:t>đoạn</a:t>
            </a:r>
            <a:r>
              <a:rPr kumimoji="0" lang="en-US" sz="11500" i="0" u="none" strike="noStrike" kern="1200" cap="none" spc="0" normalizeH="0" baseline="0" noProof="0" dirty="0">
                <a:ln>
                  <a:noFill/>
                </a:ln>
                <a:solidFill>
                  <a:schemeClr val="tx2">
                    <a:lumMod val="75000"/>
                  </a:schemeClr>
                </a:solidFill>
                <a:effectLst/>
                <a:uLnTx/>
                <a:uFillTx/>
                <a:latin typeface="#9Slide05 SVNAslang Barry" panose="02000506020000020004" pitchFamily="2" charset="0"/>
              </a:rPr>
              <a:t> </a:t>
            </a:r>
            <a:r>
              <a:rPr kumimoji="0" lang="en-US" sz="11500" i="0" u="none" strike="noStrike" kern="1200" cap="none" spc="0" normalizeH="0" baseline="0" noProof="0" dirty="0" err="1">
                <a:ln>
                  <a:noFill/>
                </a:ln>
                <a:solidFill>
                  <a:schemeClr val="tx2">
                    <a:lumMod val="75000"/>
                  </a:schemeClr>
                </a:solidFill>
                <a:effectLst/>
                <a:uLnTx/>
                <a:uFillTx/>
                <a:latin typeface="#9Slide05 SVNAslang Barry" panose="02000506020000020004" pitchFamily="2" charset="0"/>
              </a:rPr>
              <a:t>văn</a:t>
            </a:r>
            <a:r>
              <a:rPr kumimoji="0" lang="en-US" sz="11500" i="0" u="none" strike="noStrike" kern="1200" cap="none" spc="0" normalizeH="0" baseline="0" noProof="0" dirty="0">
                <a:ln>
                  <a:noFill/>
                </a:ln>
                <a:solidFill>
                  <a:schemeClr val="tx2">
                    <a:lumMod val="75000"/>
                  </a:schemeClr>
                </a:solidFill>
                <a:effectLst/>
                <a:uLnTx/>
                <a:uFillTx/>
                <a:latin typeface="#9Slide05 SVNAslang Barry" panose="02000506020000020004" pitchFamily="2" charset="0"/>
              </a:rPr>
              <a:t> </a:t>
            </a:r>
            <a:r>
              <a:rPr kumimoji="0" lang="en-US" sz="11500" i="0" u="none" strike="noStrike" kern="1200" cap="none" spc="0" normalizeH="0" baseline="0" noProof="0" dirty="0" err="1">
                <a:ln>
                  <a:noFill/>
                </a:ln>
                <a:solidFill>
                  <a:schemeClr val="tx2">
                    <a:lumMod val="75000"/>
                  </a:schemeClr>
                </a:solidFill>
                <a:effectLst/>
                <a:uLnTx/>
                <a:uFillTx/>
                <a:latin typeface="#9Slide05 SVNAslang Barry" panose="02000506020000020004" pitchFamily="2" charset="0"/>
              </a:rPr>
              <a:t>ghi</a:t>
            </a:r>
            <a:r>
              <a:rPr kumimoji="0" lang="en-US" sz="11500" i="0" u="none" strike="noStrike" kern="1200" cap="none" spc="0" normalizeH="0" baseline="0" noProof="0" dirty="0">
                <a:ln>
                  <a:noFill/>
                </a:ln>
                <a:solidFill>
                  <a:schemeClr val="tx2">
                    <a:lumMod val="75000"/>
                  </a:schemeClr>
                </a:solidFill>
                <a:effectLst/>
                <a:uLnTx/>
                <a:uFillTx/>
                <a:latin typeface="#9Slide05 SVNAslang Barry" panose="02000506020000020004" pitchFamily="2" charset="0"/>
              </a:rPr>
              <a:t> </a:t>
            </a:r>
            <a:r>
              <a:rPr kumimoji="0" lang="en-US" sz="11500" i="0" u="none" strike="noStrike" kern="1200" cap="none" spc="0" normalizeH="0" baseline="0" noProof="0" dirty="0" err="1">
                <a:ln>
                  <a:noFill/>
                </a:ln>
                <a:solidFill>
                  <a:schemeClr val="tx2">
                    <a:lumMod val="75000"/>
                  </a:schemeClr>
                </a:solidFill>
                <a:effectLst/>
                <a:uLnTx/>
                <a:uFillTx/>
                <a:latin typeface="#9Slide05 SVNAslang Barry" panose="02000506020000020004" pitchFamily="2" charset="0"/>
              </a:rPr>
              <a:t>lại</a:t>
            </a:r>
            <a:r>
              <a:rPr kumimoji="0" lang="en-US" sz="11500" i="0" u="none" strike="noStrike" kern="1200" cap="none" spc="0" normalizeH="0" baseline="0" noProof="0" dirty="0">
                <a:ln>
                  <a:noFill/>
                </a:ln>
                <a:solidFill>
                  <a:schemeClr val="tx2">
                    <a:lumMod val="75000"/>
                  </a:schemeClr>
                </a:solidFill>
                <a:effectLst/>
                <a:uLnTx/>
                <a:uFillTx/>
                <a:latin typeface="#9Slide05 SVNAslang Barry" panose="02000506020000020004" pitchFamily="2" charset="0"/>
              </a:rPr>
              <a:t> </a:t>
            </a:r>
            <a:r>
              <a:rPr kumimoji="0" lang="en-US" sz="11500" i="0" u="none" strike="noStrike" kern="1200" cap="none" spc="0" normalizeH="0" baseline="0" noProof="0" dirty="0" err="1">
                <a:ln>
                  <a:noFill/>
                </a:ln>
                <a:solidFill>
                  <a:schemeClr val="tx2">
                    <a:lumMod val="75000"/>
                  </a:schemeClr>
                </a:solidFill>
                <a:effectLst/>
                <a:uLnTx/>
                <a:uFillTx/>
                <a:latin typeface="#9Slide05 SVNAslang Barry" panose="02000506020000020004" pitchFamily="2" charset="0"/>
              </a:rPr>
              <a:t>cảm</a:t>
            </a:r>
            <a:r>
              <a:rPr kumimoji="0" lang="en-US" sz="11500" i="0" u="none" strike="noStrike" kern="1200" cap="none" spc="0" normalizeH="0" baseline="0" noProof="0" dirty="0">
                <a:ln>
                  <a:noFill/>
                </a:ln>
                <a:solidFill>
                  <a:schemeClr val="tx2">
                    <a:lumMod val="75000"/>
                  </a:schemeClr>
                </a:solidFill>
                <a:effectLst/>
                <a:uLnTx/>
                <a:uFillTx/>
                <a:latin typeface="#9Slide05 SVNAslang Barry" panose="02000506020000020004" pitchFamily="2" charset="0"/>
              </a:rPr>
              <a:t> </a:t>
            </a:r>
            <a:r>
              <a:rPr kumimoji="0" lang="en-US" sz="11500" i="0" u="none" strike="noStrike" kern="1200" cap="none" spc="0" normalizeH="0" baseline="0" noProof="0" dirty="0" err="1">
                <a:ln>
                  <a:noFill/>
                </a:ln>
                <a:solidFill>
                  <a:schemeClr val="tx2">
                    <a:lumMod val="75000"/>
                  </a:schemeClr>
                </a:solidFill>
                <a:effectLst/>
                <a:uLnTx/>
                <a:uFillTx/>
                <a:latin typeface="#9Slide05 SVNAslang Barry" panose="02000506020000020004" pitchFamily="2" charset="0"/>
              </a:rPr>
              <a:t>nghĩ</a:t>
            </a:r>
            <a:endParaRPr kumimoji="0" lang="en-US" sz="11500" i="0" u="none" strike="noStrike" kern="1200" cap="none" spc="0" normalizeH="0" baseline="0" noProof="0" dirty="0">
              <a:ln>
                <a:noFill/>
              </a:ln>
              <a:solidFill>
                <a:schemeClr val="tx2">
                  <a:lumMod val="75000"/>
                </a:schemeClr>
              </a:solidFill>
              <a:effectLst/>
              <a:uLnTx/>
              <a:uFillTx/>
              <a:latin typeface="#9Slide05 SVNAslang Barry" panose="02000506020000020004" pitchFamily="2" charset="0"/>
            </a:endParaRPr>
          </a:p>
          <a:p>
            <a:pPr marL="0" marR="0" lvl="0" indent="0" algn="ctr" defTabSz="914400" rtl="0" eaLnBrk="1" fontAlgn="auto" latinLnBrk="0" hangingPunct="1">
              <a:spcBef>
                <a:spcPts val="0"/>
              </a:spcBef>
              <a:spcAft>
                <a:spcPts val="0"/>
              </a:spcAft>
              <a:buClrTx/>
              <a:buSzTx/>
              <a:buFontTx/>
              <a:buNone/>
              <a:tabLst/>
              <a:defRPr/>
            </a:pPr>
            <a:r>
              <a:rPr kumimoji="0" lang="en-US" sz="11500" i="0" u="none" strike="noStrike" kern="1200" cap="none" spc="0" normalizeH="0" baseline="0" noProof="0" dirty="0">
                <a:ln>
                  <a:noFill/>
                </a:ln>
                <a:solidFill>
                  <a:schemeClr val="tx2">
                    <a:lumMod val="75000"/>
                  </a:schemeClr>
                </a:solidFill>
                <a:effectLst/>
                <a:uLnTx/>
                <a:uFillTx/>
                <a:latin typeface="#9Slide05 SVNAslang Barry" panose="02000506020000020004" pitchFamily="2" charset="0"/>
              </a:rPr>
              <a:t> </a:t>
            </a:r>
            <a:r>
              <a:rPr kumimoji="0" lang="en-US" sz="11500" i="0" u="none" strike="noStrike" kern="1200" cap="none" spc="0" normalizeH="0" baseline="0" noProof="0" dirty="0" err="1">
                <a:ln>
                  <a:noFill/>
                </a:ln>
                <a:solidFill>
                  <a:schemeClr val="tx2">
                    <a:lumMod val="75000"/>
                  </a:schemeClr>
                </a:solidFill>
                <a:effectLst/>
                <a:uLnTx/>
                <a:uFillTx/>
                <a:latin typeface="#9Slide05 SVNAslang Barry" panose="02000506020000020004" pitchFamily="2" charset="0"/>
              </a:rPr>
              <a:t>về</a:t>
            </a:r>
            <a:r>
              <a:rPr kumimoji="0" lang="en-US" sz="11500" i="0" u="none" strike="noStrike" kern="1200" cap="none" spc="0" normalizeH="0" baseline="0" noProof="0" dirty="0">
                <a:ln>
                  <a:noFill/>
                </a:ln>
                <a:solidFill>
                  <a:schemeClr val="tx2">
                    <a:lumMod val="75000"/>
                  </a:schemeClr>
                </a:solidFill>
                <a:effectLst/>
                <a:uLnTx/>
                <a:uFillTx/>
                <a:latin typeface="#9Slide05 SVNAslang Barry" panose="02000506020000020004" pitchFamily="2" charset="0"/>
              </a:rPr>
              <a:t> </a:t>
            </a:r>
            <a:r>
              <a:rPr kumimoji="0" lang="en-US" sz="11500" i="0" u="none" strike="noStrike" kern="1200" cap="none" spc="0" normalizeH="0" baseline="0" noProof="0" dirty="0" err="1">
                <a:ln>
                  <a:noFill/>
                </a:ln>
                <a:solidFill>
                  <a:schemeClr val="tx2">
                    <a:lumMod val="75000"/>
                  </a:schemeClr>
                </a:solidFill>
                <a:effectLst/>
                <a:uLnTx/>
                <a:uFillTx/>
                <a:latin typeface="#9Slide05 SVNAslang Barry" panose="02000506020000020004" pitchFamily="2" charset="0"/>
              </a:rPr>
              <a:t>một</a:t>
            </a:r>
            <a:r>
              <a:rPr kumimoji="0" lang="en-US" sz="11500" i="0" u="none" strike="noStrike" kern="1200" cap="none" spc="0" normalizeH="0" baseline="0" noProof="0" dirty="0">
                <a:ln>
                  <a:noFill/>
                </a:ln>
                <a:solidFill>
                  <a:schemeClr val="tx2">
                    <a:lumMod val="75000"/>
                  </a:schemeClr>
                </a:solidFill>
                <a:effectLst/>
                <a:uLnTx/>
                <a:uFillTx/>
                <a:latin typeface="#9Slide05 SVNAslang Barry" panose="02000506020000020004" pitchFamily="2" charset="0"/>
              </a:rPr>
              <a:t> </a:t>
            </a:r>
            <a:r>
              <a:rPr kumimoji="0" lang="en-US" sz="11500" i="0" u="none" strike="noStrike" kern="1200" cap="none" spc="0" normalizeH="0" baseline="0" noProof="0" dirty="0" err="1">
                <a:ln>
                  <a:noFill/>
                </a:ln>
                <a:solidFill>
                  <a:schemeClr val="tx2">
                    <a:lumMod val="75000"/>
                  </a:schemeClr>
                </a:solidFill>
                <a:effectLst/>
                <a:uLnTx/>
                <a:uFillTx/>
                <a:latin typeface="#9Slide05 SVNAslang Barry" panose="02000506020000020004" pitchFamily="2" charset="0"/>
              </a:rPr>
              <a:t>bài</a:t>
            </a:r>
            <a:r>
              <a:rPr kumimoji="0" lang="en-US" sz="11500" i="0" u="none" strike="noStrike" kern="1200" cap="none" spc="0" normalizeH="0" baseline="0" noProof="0" dirty="0">
                <a:ln>
                  <a:noFill/>
                </a:ln>
                <a:solidFill>
                  <a:schemeClr val="tx2">
                    <a:lumMod val="75000"/>
                  </a:schemeClr>
                </a:solidFill>
                <a:effectLst/>
                <a:uLnTx/>
                <a:uFillTx/>
                <a:latin typeface="#9Slide05 SVNAslang Barry" panose="02000506020000020004" pitchFamily="2" charset="0"/>
              </a:rPr>
              <a:t> </a:t>
            </a:r>
            <a:r>
              <a:rPr kumimoji="0" lang="en-US" sz="11500" i="0" u="none" strike="noStrike" kern="1200" cap="none" spc="0" normalizeH="0" baseline="0" noProof="0" dirty="0" err="1">
                <a:ln>
                  <a:noFill/>
                </a:ln>
                <a:solidFill>
                  <a:schemeClr val="tx2">
                    <a:lumMod val="75000"/>
                  </a:schemeClr>
                </a:solidFill>
                <a:effectLst/>
                <a:uLnTx/>
                <a:uFillTx/>
                <a:latin typeface="#9Slide05 SVNAslang Barry" panose="02000506020000020004" pitchFamily="2" charset="0"/>
              </a:rPr>
              <a:t>thơ</a:t>
            </a:r>
            <a:r>
              <a:rPr kumimoji="0" lang="en-US" sz="11500" i="0" u="none" strike="noStrike" kern="1200" cap="none" spc="0" normalizeH="0" baseline="0" noProof="0" dirty="0">
                <a:ln>
                  <a:noFill/>
                </a:ln>
                <a:solidFill>
                  <a:schemeClr val="tx2">
                    <a:lumMod val="75000"/>
                  </a:schemeClr>
                </a:solidFill>
                <a:effectLst/>
                <a:uLnTx/>
                <a:uFillTx/>
                <a:latin typeface="#9Slide05 SVNAslang Barry" panose="02000506020000020004" pitchFamily="2" charset="0"/>
              </a:rPr>
              <a:t> </a:t>
            </a:r>
            <a:r>
              <a:rPr kumimoji="0" lang="en-US" sz="11500" i="0" u="none" strike="noStrike" kern="1200" cap="none" spc="0" normalizeH="0" baseline="0" noProof="0" dirty="0" err="1">
                <a:ln>
                  <a:noFill/>
                </a:ln>
                <a:solidFill>
                  <a:schemeClr val="tx2">
                    <a:lumMod val="75000"/>
                  </a:schemeClr>
                </a:solidFill>
                <a:effectLst/>
                <a:uLnTx/>
                <a:uFillTx/>
                <a:latin typeface="#9Slide05 SVNAslang Barry" panose="02000506020000020004" pitchFamily="2" charset="0"/>
              </a:rPr>
              <a:t>tám</a:t>
            </a:r>
            <a:r>
              <a:rPr kumimoji="0" lang="en-US" sz="11500" i="0" u="none" strike="noStrike" kern="1200" cap="none" spc="0" normalizeH="0" baseline="0" noProof="0" dirty="0">
                <a:ln>
                  <a:noFill/>
                </a:ln>
                <a:solidFill>
                  <a:schemeClr val="tx2">
                    <a:lumMod val="75000"/>
                  </a:schemeClr>
                </a:solidFill>
                <a:effectLst/>
                <a:uLnTx/>
                <a:uFillTx/>
                <a:latin typeface="#9Slide05 SVNAslang Barry" panose="02000506020000020004" pitchFamily="2" charset="0"/>
              </a:rPr>
              <a:t> </a:t>
            </a:r>
            <a:r>
              <a:rPr kumimoji="0" lang="en-US" sz="11500" i="0" u="none" strike="noStrike" kern="1200" cap="none" spc="0" normalizeH="0" baseline="0" noProof="0" dirty="0" err="1">
                <a:ln>
                  <a:noFill/>
                </a:ln>
                <a:solidFill>
                  <a:schemeClr val="tx2">
                    <a:lumMod val="75000"/>
                  </a:schemeClr>
                </a:solidFill>
                <a:effectLst/>
                <a:uLnTx/>
                <a:uFillTx/>
                <a:latin typeface="#9Slide05 SVNAslang Barry" panose="02000506020000020004" pitchFamily="2" charset="0"/>
              </a:rPr>
              <a:t>chữ</a:t>
            </a:r>
            <a:endParaRPr kumimoji="0" lang="en-US" sz="11500" i="0" u="none" strike="noStrike" kern="1200" cap="none" spc="0" normalizeH="0" noProof="0" dirty="0">
              <a:ln>
                <a:noFill/>
              </a:ln>
              <a:solidFill>
                <a:schemeClr val="tx2">
                  <a:lumMod val="75000"/>
                </a:schemeClr>
              </a:solidFill>
              <a:effectLst/>
              <a:uLnTx/>
              <a:uFillTx/>
              <a:latin typeface="#9Slide05 SVNAslang Barry" panose="02000506020000020004" pitchFamily="2" charset="0"/>
            </a:endParaRPr>
          </a:p>
        </p:txBody>
      </p:sp>
      <p:sp>
        <p:nvSpPr>
          <p:cNvPr id="15" name="Freeform 8">
            <a:extLst>
              <a:ext uri="{FF2B5EF4-FFF2-40B4-BE49-F238E27FC236}">
                <a16:creationId xmlns:a16="http://schemas.microsoft.com/office/drawing/2014/main" id="{AE9987DC-E33B-4F75-57B5-218A5C8FF318}"/>
              </a:ext>
            </a:extLst>
          </p:cNvPr>
          <p:cNvSpPr/>
          <p:nvPr/>
        </p:nvSpPr>
        <p:spPr>
          <a:xfrm>
            <a:off x="15659982" y="480048"/>
            <a:ext cx="1549336" cy="2587618"/>
          </a:xfrm>
          <a:custGeom>
            <a:avLst/>
            <a:gdLst/>
            <a:ahLst/>
            <a:cxnLst/>
            <a:rect l="l" t="t" r="r" b="b"/>
            <a:pathLst>
              <a:path w="2463736" h="4114800">
                <a:moveTo>
                  <a:pt x="0" y="0"/>
                </a:moveTo>
                <a:lnTo>
                  <a:pt x="2463736" y="0"/>
                </a:lnTo>
                <a:lnTo>
                  <a:pt x="2463736"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dirty="0"/>
          </a:p>
        </p:txBody>
      </p:sp>
      <p:sp>
        <p:nvSpPr>
          <p:cNvPr id="16" name="Freeform 4">
            <a:extLst>
              <a:ext uri="{FF2B5EF4-FFF2-40B4-BE49-F238E27FC236}">
                <a16:creationId xmlns:a16="http://schemas.microsoft.com/office/drawing/2014/main" id="{2962763A-8EC8-690B-B5C2-524A21F68273}"/>
              </a:ext>
            </a:extLst>
          </p:cNvPr>
          <p:cNvSpPr/>
          <p:nvPr/>
        </p:nvSpPr>
        <p:spPr>
          <a:xfrm rot="11043987">
            <a:off x="-176324" y="8966195"/>
            <a:ext cx="16230600" cy="4199668"/>
          </a:xfrm>
          <a:custGeom>
            <a:avLst/>
            <a:gdLst/>
            <a:ahLst/>
            <a:cxnLst/>
            <a:rect l="l" t="t" r="r" b="b"/>
            <a:pathLst>
              <a:path w="16230600" h="4199668">
                <a:moveTo>
                  <a:pt x="0" y="0"/>
                </a:moveTo>
                <a:lnTo>
                  <a:pt x="16230600" y="0"/>
                </a:lnTo>
                <a:lnTo>
                  <a:pt x="16230600" y="4199668"/>
                </a:lnTo>
                <a:lnTo>
                  <a:pt x="0" y="4199668"/>
                </a:lnTo>
                <a:lnTo>
                  <a:pt x="0" y="0"/>
                </a:lnTo>
                <a:close/>
              </a:path>
            </a:pathLst>
          </a:custGeom>
          <a:blipFill>
            <a:blip r:embed="rId8"/>
            <a:stretch>
              <a:fillRect/>
            </a:stretch>
          </a:blipFill>
        </p:spPr>
        <p:txBody>
          <a:bodyPr/>
          <a:lstStyle/>
          <a:p>
            <a:endParaRPr lang="en-US" dirty="0"/>
          </a:p>
        </p:txBody>
      </p:sp>
      <p:sp>
        <p:nvSpPr>
          <p:cNvPr id="18" name="Freeform 4">
            <a:extLst>
              <a:ext uri="{FF2B5EF4-FFF2-40B4-BE49-F238E27FC236}">
                <a16:creationId xmlns:a16="http://schemas.microsoft.com/office/drawing/2014/main" id="{C926D581-29D6-4FEC-15C0-29A964403B75}"/>
              </a:ext>
            </a:extLst>
          </p:cNvPr>
          <p:cNvSpPr/>
          <p:nvPr/>
        </p:nvSpPr>
        <p:spPr>
          <a:xfrm>
            <a:off x="-2942436" y="-971261"/>
            <a:ext cx="5612869" cy="4038927"/>
          </a:xfrm>
          <a:custGeom>
            <a:avLst/>
            <a:gdLst/>
            <a:ahLst/>
            <a:cxnLst/>
            <a:rect l="l" t="t" r="r" b="b"/>
            <a:pathLst>
              <a:path w="5612869" h="4038927">
                <a:moveTo>
                  <a:pt x="0" y="0"/>
                </a:moveTo>
                <a:lnTo>
                  <a:pt x="5612869" y="0"/>
                </a:lnTo>
                <a:lnTo>
                  <a:pt x="5612869" y="4038927"/>
                </a:lnTo>
                <a:lnTo>
                  <a:pt x="0" y="4038927"/>
                </a:lnTo>
                <a:lnTo>
                  <a:pt x="0" y="0"/>
                </a:lnTo>
                <a:close/>
              </a:path>
            </a:pathLst>
          </a:custGeom>
          <a:blipFill>
            <a:blip r:embed="rId9"/>
            <a:stretch>
              <a:fillRect/>
            </a:stretch>
          </a:blipFill>
        </p:spPr>
        <p:txBody>
          <a:bodyPr/>
          <a:lstStyle/>
          <a:p>
            <a:endParaRPr lang="en-US" dirty="0"/>
          </a:p>
        </p:txBody>
      </p:sp>
    </p:spTree>
    <p:extLst>
      <p:ext uri="{BB962C8B-B14F-4D97-AF65-F5344CB8AC3E}">
        <p14:creationId xmlns:p14="http://schemas.microsoft.com/office/powerpoint/2010/main" val="2844324542"/>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
            <a:lum/>
            <a:extLst>
              <a:ext uri="{96DAC541-7B7A-43D3-8B79-37D633B846F1}">
                <asvg:svgBlip xmlns:asvg="http://schemas.microsoft.com/office/drawing/2016/SVG/main" xmlns="" r:embed="rId4"/>
              </a:ext>
            </a:extLst>
          </a:blip>
          <a:srcRect/>
          <a:stretch>
            <a:fillRect/>
          </a:stretch>
        </a:blipFill>
        <a:effectLst/>
      </p:bgPr>
    </p:bg>
    <p:spTree>
      <p:nvGrpSpPr>
        <p:cNvPr id="1" name=""/>
        <p:cNvGrpSpPr/>
        <p:nvPr/>
      </p:nvGrpSpPr>
      <p:grpSpPr>
        <a:xfrm>
          <a:off x="0" y="0"/>
          <a:ext cx="0" cy="0"/>
          <a:chOff x="0" y="0"/>
          <a:chExt cx="0" cy="0"/>
        </a:xfrm>
      </p:grpSpPr>
      <p:sp>
        <p:nvSpPr>
          <p:cNvPr id="6" name="Freeform 4">
            <a:extLst>
              <a:ext uri="{FF2B5EF4-FFF2-40B4-BE49-F238E27FC236}">
                <a16:creationId xmlns:a16="http://schemas.microsoft.com/office/drawing/2014/main" id="{B8E0056F-3D88-7255-2670-DD462BE07BFA}"/>
              </a:ext>
            </a:extLst>
          </p:cNvPr>
          <p:cNvSpPr/>
          <p:nvPr/>
        </p:nvSpPr>
        <p:spPr>
          <a:xfrm rot="16200000">
            <a:off x="6049519" y="-1820419"/>
            <a:ext cx="7560562" cy="13411200"/>
          </a:xfrm>
          <a:custGeom>
            <a:avLst/>
            <a:gdLst/>
            <a:ahLst/>
            <a:cxnLst/>
            <a:rect l="l" t="t" r="r" b="b"/>
            <a:pathLst>
              <a:path w="2319718" h="4114800">
                <a:moveTo>
                  <a:pt x="0" y="0"/>
                </a:moveTo>
                <a:lnTo>
                  <a:pt x="2319718" y="0"/>
                </a:lnTo>
                <a:lnTo>
                  <a:pt x="2319718"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dirty="0"/>
          </a:p>
        </p:txBody>
      </p:sp>
      <p:sp>
        <p:nvSpPr>
          <p:cNvPr id="2" name="TextBox 2">
            <a:extLst>
              <a:ext uri="{FF2B5EF4-FFF2-40B4-BE49-F238E27FC236}">
                <a16:creationId xmlns:a16="http://schemas.microsoft.com/office/drawing/2014/main" id="{FA2404E3-D094-38F2-83B4-AB5870A53036}"/>
              </a:ext>
            </a:extLst>
          </p:cNvPr>
          <p:cNvSpPr txBox="1"/>
          <p:nvPr/>
        </p:nvSpPr>
        <p:spPr>
          <a:xfrm>
            <a:off x="4343400" y="2933700"/>
            <a:ext cx="11125200" cy="3593291"/>
          </a:xfrm>
          <a:prstGeom prst="rect">
            <a:avLst/>
          </a:prstGeom>
        </p:spPr>
        <p:txBody>
          <a:bodyPr wrap="square" lIns="0" tIns="0" rIns="0" bIns="0" rtlCol="0" anchor="t">
            <a:spAutoFit/>
          </a:bodyPr>
          <a:lstStyle/>
          <a:p>
            <a:pPr marL="0" lvl="0" indent="0" algn="ctr">
              <a:lnSpc>
                <a:spcPts val="9600"/>
              </a:lnSpc>
              <a:spcBef>
                <a:spcPct val="0"/>
              </a:spcBef>
            </a:pPr>
            <a:r>
              <a:rPr lang="en-US" sz="7200" dirty="0">
                <a:solidFill>
                  <a:srgbClr val="442816"/>
                </a:solidFill>
                <a:latin typeface="#9Slide07 SVNDessert Menu Scrip" panose="00000500000000000000" pitchFamily="2" charset="0"/>
                <a:cs typeface="Times New Roman" panose="02020603050405020304" pitchFamily="18" charset="0"/>
              </a:rPr>
              <a:t>I.</a:t>
            </a:r>
          </a:p>
          <a:p>
            <a:pPr marL="0" lvl="0" indent="0" algn="ctr">
              <a:lnSpc>
                <a:spcPts val="9600"/>
              </a:lnSpc>
              <a:spcBef>
                <a:spcPct val="0"/>
              </a:spcBef>
            </a:pPr>
            <a:r>
              <a:rPr lang="en-US" sz="5400" dirty="0" err="1">
                <a:solidFill>
                  <a:srgbClr val="442816"/>
                </a:solidFill>
                <a:latin typeface="#9Slide07 SVNDessert Menu Scrip" panose="00000500000000000000" pitchFamily="2" charset="0"/>
                <a:cs typeface="Times New Roman" panose="02020603050405020304" pitchFamily="18" charset="0"/>
              </a:rPr>
              <a:t>Yêu</a:t>
            </a:r>
            <a:r>
              <a:rPr lang="en-US" sz="5400" dirty="0">
                <a:solidFill>
                  <a:srgbClr val="442816"/>
                </a:solidFill>
                <a:latin typeface="#9Slide07 SVNDessert Menu Scrip" panose="00000500000000000000" pitchFamily="2" charset="0"/>
                <a:cs typeface="Times New Roman" panose="02020603050405020304" pitchFamily="18" charset="0"/>
              </a:rPr>
              <a:t> </a:t>
            </a:r>
            <a:r>
              <a:rPr lang="en-US" sz="5400" dirty="0" err="1">
                <a:solidFill>
                  <a:srgbClr val="442816"/>
                </a:solidFill>
                <a:latin typeface="#9Slide07 SVNDessert Menu Scrip" panose="00000500000000000000" pitchFamily="2" charset="0"/>
                <a:cs typeface="Times New Roman" panose="02020603050405020304" pitchFamily="18" charset="0"/>
              </a:rPr>
              <a:t>cầu</a:t>
            </a:r>
            <a:r>
              <a:rPr lang="en-US" sz="5400" dirty="0">
                <a:solidFill>
                  <a:srgbClr val="442816"/>
                </a:solidFill>
                <a:latin typeface="#9Slide07 SVNDessert Menu Scrip" panose="00000500000000000000" pitchFamily="2" charset="0"/>
                <a:cs typeface="Times New Roman" panose="02020603050405020304" pitchFamily="18" charset="0"/>
              </a:rPr>
              <a:t> </a:t>
            </a:r>
            <a:r>
              <a:rPr lang="en-US" sz="5400" dirty="0" err="1">
                <a:solidFill>
                  <a:srgbClr val="442816"/>
                </a:solidFill>
                <a:latin typeface="#9Slide07 SVNDessert Menu Scrip" panose="00000500000000000000" pitchFamily="2" charset="0"/>
                <a:cs typeface="Times New Roman" panose="02020603050405020304" pitchFamily="18" charset="0"/>
              </a:rPr>
              <a:t>đối</a:t>
            </a:r>
            <a:r>
              <a:rPr lang="en-US" sz="5400" dirty="0">
                <a:solidFill>
                  <a:srgbClr val="442816"/>
                </a:solidFill>
                <a:latin typeface="#9Slide07 SVNDessert Menu Scrip" panose="00000500000000000000" pitchFamily="2" charset="0"/>
                <a:cs typeface="Times New Roman" panose="02020603050405020304" pitchFamily="18" charset="0"/>
              </a:rPr>
              <a:t> </a:t>
            </a:r>
            <a:r>
              <a:rPr lang="en-US" sz="5400" dirty="0" err="1">
                <a:solidFill>
                  <a:srgbClr val="442816"/>
                </a:solidFill>
                <a:latin typeface="#9Slide07 SVNDessert Menu Scrip" panose="00000500000000000000" pitchFamily="2" charset="0"/>
                <a:cs typeface="Times New Roman" panose="02020603050405020304" pitchFamily="18" charset="0"/>
              </a:rPr>
              <a:t>với</a:t>
            </a:r>
            <a:r>
              <a:rPr lang="en-US" sz="5400" dirty="0">
                <a:solidFill>
                  <a:srgbClr val="442816"/>
                </a:solidFill>
                <a:latin typeface="#9Slide07 SVNDessert Menu Scrip" panose="00000500000000000000" pitchFamily="2" charset="0"/>
                <a:cs typeface="Times New Roman" panose="02020603050405020304" pitchFamily="18" charset="0"/>
              </a:rPr>
              <a:t> </a:t>
            </a:r>
            <a:r>
              <a:rPr lang="en-US" sz="5400" dirty="0" err="1">
                <a:solidFill>
                  <a:srgbClr val="442816"/>
                </a:solidFill>
                <a:latin typeface="#9Slide07 SVNDessert Menu Scrip" panose="00000500000000000000" pitchFamily="2" charset="0"/>
                <a:cs typeface="Times New Roman" panose="02020603050405020304" pitchFamily="18" charset="0"/>
              </a:rPr>
              <a:t>đoạn</a:t>
            </a:r>
            <a:r>
              <a:rPr lang="en-US" sz="5400" dirty="0">
                <a:solidFill>
                  <a:srgbClr val="442816"/>
                </a:solidFill>
                <a:latin typeface="#9Slide07 SVNDessert Menu Scrip" panose="00000500000000000000" pitchFamily="2" charset="0"/>
                <a:cs typeface="Times New Roman" panose="02020603050405020304" pitchFamily="18" charset="0"/>
              </a:rPr>
              <a:t> </a:t>
            </a:r>
            <a:r>
              <a:rPr lang="en-US" sz="5400" dirty="0" err="1">
                <a:solidFill>
                  <a:srgbClr val="442816"/>
                </a:solidFill>
                <a:latin typeface="#9Slide07 SVNDessert Menu Scrip" panose="00000500000000000000" pitchFamily="2" charset="0"/>
                <a:cs typeface="Times New Roman" panose="02020603050405020304" pitchFamily="18" charset="0"/>
              </a:rPr>
              <a:t>văn</a:t>
            </a:r>
            <a:r>
              <a:rPr lang="en-US" sz="5400" dirty="0">
                <a:solidFill>
                  <a:srgbClr val="442816"/>
                </a:solidFill>
                <a:latin typeface="#9Slide07 SVNDessert Menu Scrip" panose="00000500000000000000" pitchFamily="2" charset="0"/>
                <a:cs typeface="Times New Roman" panose="02020603050405020304" pitchFamily="18" charset="0"/>
              </a:rPr>
              <a:t> </a:t>
            </a:r>
            <a:r>
              <a:rPr lang="en-US" sz="5400" dirty="0" err="1">
                <a:solidFill>
                  <a:srgbClr val="442816"/>
                </a:solidFill>
                <a:latin typeface="#9Slide07 SVNDessert Menu Scrip" panose="00000500000000000000" pitchFamily="2" charset="0"/>
                <a:cs typeface="Times New Roman" panose="02020603050405020304" pitchFamily="18" charset="0"/>
              </a:rPr>
              <a:t>ghi</a:t>
            </a:r>
            <a:r>
              <a:rPr lang="en-US" sz="5400" dirty="0">
                <a:solidFill>
                  <a:srgbClr val="442816"/>
                </a:solidFill>
                <a:latin typeface="#9Slide07 SVNDessert Menu Scrip" panose="00000500000000000000" pitchFamily="2" charset="0"/>
                <a:cs typeface="Times New Roman" panose="02020603050405020304" pitchFamily="18" charset="0"/>
              </a:rPr>
              <a:t> </a:t>
            </a:r>
            <a:r>
              <a:rPr lang="en-US" sz="5400" dirty="0" err="1">
                <a:solidFill>
                  <a:srgbClr val="442816"/>
                </a:solidFill>
                <a:latin typeface="#9Slide07 SVNDessert Menu Scrip" panose="00000500000000000000" pitchFamily="2" charset="0"/>
                <a:cs typeface="Times New Roman" panose="02020603050405020304" pitchFamily="18" charset="0"/>
              </a:rPr>
              <a:t>lại</a:t>
            </a:r>
            <a:r>
              <a:rPr lang="en-US" sz="5400" dirty="0">
                <a:solidFill>
                  <a:srgbClr val="442816"/>
                </a:solidFill>
                <a:latin typeface="#9Slide07 SVNDessert Menu Scrip" panose="00000500000000000000" pitchFamily="2" charset="0"/>
                <a:cs typeface="Times New Roman" panose="02020603050405020304" pitchFamily="18" charset="0"/>
              </a:rPr>
              <a:t> </a:t>
            </a:r>
            <a:r>
              <a:rPr lang="en-US" sz="5400" dirty="0" err="1">
                <a:solidFill>
                  <a:srgbClr val="442816"/>
                </a:solidFill>
                <a:latin typeface="#9Slide07 SVNDessert Menu Scrip" panose="00000500000000000000" pitchFamily="2" charset="0"/>
                <a:cs typeface="Times New Roman" panose="02020603050405020304" pitchFamily="18" charset="0"/>
              </a:rPr>
              <a:t>cảm</a:t>
            </a:r>
            <a:r>
              <a:rPr lang="en-US" sz="5400" dirty="0">
                <a:solidFill>
                  <a:srgbClr val="442816"/>
                </a:solidFill>
                <a:latin typeface="#9Slide07 SVNDessert Menu Scrip" panose="00000500000000000000" pitchFamily="2" charset="0"/>
                <a:cs typeface="Times New Roman" panose="02020603050405020304" pitchFamily="18" charset="0"/>
              </a:rPr>
              <a:t> </a:t>
            </a:r>
            <a:r>
              <a:rPr lang="en-US" sz="5400" dirty="0" err="1">
                <a:solidFill>
                  <a:srgbClr val="442816"/>
                </a:solidFill>
                <a:latin typeface="#9Slide07 SVNDessert Menu Scrip" panose="00000500000000000000" pitchFamily="2" charset="0"/>
                <a:cs typeface="Times New Roman" panose="02020603050405020304" pitchFamily="18" charset="0"/>
              </a:rPr>
              <a:t>xúc</a:t>
            </a:r>
            <a:r>
              <a:rPr lang="en-US" sz="5400" dirty="0">
                <a:solidFill>
                  <a:srgbClr val="442816"/>
                </a:solidFill>
                <a:latin typeface="#9Slide07 SVNDessert Menu Scrip" panose="00000500000000000000" pitchFamily="2" charset="0"/>
                <a:cs typeface="Times New Roman" panose="02020603050405020304" pitchFamily="18" charset="0"/>
              </a:rPr>
              <a:t> </a:t>
            </a:r>
            <a:r>
              <a:rPr lang="en-US" sz="5400" dirty="0" err="1">
                <a:solidFill>
                  <a:srgbClr val="442816"/>
                </a:solidFill>
                <a:latin typeface="#9Slide07 SVNDessert Menu Scrip" panose="00000500000000000000" pitchFamily="2" charset="0"/>
                <a:cs typeface="Times New Roman" panose="02020603050405020304" pitchFamily="18" charset="0"/>
              </a:rPr>
              <a:t>về</a:t>
            </a:r>
            <a:r>
              <a:rPr lang="en-US" sz="5400" dirty="0">
                <a:solidFill>
                  <a:srgbClr val="442816"/>
                </a:solidFill>
                <a:latin typeface="#9Slide07 SVNDessert Menu Scrip" panose="00000500000000000000" pitchFamily="2" charset="0"/>
                <a:cs typeface="Times New Roman" panose="02020603050405020304" pitchFamily="18" charset="0"/>
              </a:rPr>
              <a:t> </a:t>
            </a:r>
            <a:r>
              <a:rPr lang="en-US" sz="5400" dirty="0" err="1">
                <a:solidFill>
                  <a:srgbClr val="442816"/>
                </a:solidFill>
                <a:latin typeface="#9Slide07 SVNDessert Menu Scrip" panose="00000500000000000000" pitchFamily="2" charset="0"/>
                <a:cs typeface="Times New Roman" panose="02020603050405020304" pitchFamily="18" charset="0"/>
              </a:rPr>
              <a:t>một</a:t>
            </a:r>
            <a:r>
              <a:rPr lang="en-US" sz="5400" dirty="0">
                <a:solidFill>
                  <a:srgbClr val="442816"/>
                </a:solidFill>
                <a:latin typeface="#9Slide07 SVNDessert Menu Scrip" panose="00000500000000000000" pitchFamily="2" charset="0"/>
                <a:cs typeface="Times New Roman" panose="02020603050405020304" pitchFamily="18" charset="0"/>
              </a:rPr>
              <a:t> </a:t>
            </a:r>
            <a:r>
              <a:rPr lang="en-US" sz="5400" dirty="0" err="1">
                <a:solidFill>
                  <a:srgbClr val="442816"/>
                </a:solidFill>
                <a:latin typeface="#9Slide07 SVNDessert Menu Scrip" panose="00000500000000000000" pitchFamily="2" charset="0"/>
                <a:cs typeface="Times New Roman" panose="02020603050405020304" pitchFamily="18" charset="0"/>
              </a:rPr>
              <a:t>bài</a:t>
            </a:r>
            <a:r>
              <a:rPr lang="en-US" sz="5400" dirty="0">
                <a:solidFill>
                  <a:srgbClr val="442816"/>
                </a:solidFill>
                <a:latin typeface="#9Slide07 SVNDessert Menu Scrip" panose="00000500000000000000" pitchFamily="2" charset="0"/>
                <a:cs typeface="Times New Roman" panose="02020603050405020304" pitchFamily="18" charset="0"/>
              </a:rPr>
              <a:t> </a:t>
            </a:r>
            <a:r>
              <a:rPr lang="en-US" sz="5400" dirty="0" err="1">
                <a:solidFill>
                  <a:srgbClr val="442816"/>
                </a:solidFill>
                <a:latin typeface="#9Slide07 SVNDessert Menu Scrip" panose="00000500000000000000" pitchFamily="2" charset="0"/>
                <a:cs typeface="Times New Roman" panose="02020603050405020304" pitchFamily="18" charset="0"/>
              </a:rPr>
              <a:t>thơ</a:t>
            </a:r>
            <a:r>
              <a:rPr lang="en-US" sz="5400" dirty="0">
                <a:solidFill>
                  <a:srgbClr val="442816"/>
                </a:solidFill>
                <a:latin typeface="#9Slide07 SVNDessert Menu Scrip" panose="00000500000000000000" pitchFamily="2" charset="0"/>
                <a:cs typeface="Times New Roman" panose="02020603050405020304" pitchFamily="18" charset="0"/>
              </a:rPr>
              <a:t> </a:t>
            </a:r>
            <a:r>
              <a:rPr lang="en-US" sz="5400" dirty="0" err="1">
                <a:solidFill>
                  <a:srgbClr val="442816"/>
                </a:solidFill>
                <a:latin typeface="#9Slide07 SVNDessert Menu Scrip" panose="00000500000000000000" pitchFamily="2" charset="0"/>
                <a:cs typeface="Times New Roman" panose="02020603050405020304" pitchFamily="18" charset="0"/>
              </a:rPr>
              <a:t>tám</a:t>
            </a:r>
            <a:r>
              <a:rPr lang="en-US" sz="5400" dirty="0">
                <a:solidFill>
                  <a:srgbClr val="442816"/>
                </a:solidFill>
                <a:latin typeface="#9Slide07 SVNDessert Menu Scrip" panose="00000500000000000000" pitchFamily="2" charset="0"/>
                <a:cs typeface="Times New Roman" panose="02020603050405020304" pitchFamily="18" charset="0"/>
              </a:rPr>
              <a:t> </a:t>
            </a:r>
            <a:r>
              <a:rPr lang="en-US" sz="5400" dirty="0" err="1">
                <a:solidFill>
                  <a:srgbClr val="442816"/>
                </a:solidFill>
                <a:latin typeface="#9Slide07 SVNDessert Menu Scrip" panose="00000500000000000000" pitchFamily="2" charset="0"/>
                <a:cs typeface="Times New Roman" panose="02020603050405020304" pitchFamily="18" charset="0"/>
              </a:rPr>
              <a:t>chữ</a:t>
            </a:r>
            <a:endParaRPr lang="en-US" sz="5400" dirty="0">
              <a:solidFill>
                <a:srgbClr val="442816"/>
              </a:solidFill>
              <a:latin typeface="#9Slide07 SVNDessert Menu Scrip" panose="00000500000000000000" pitchFamily="2" charset="0"/>
              <a:cs typeface="Times New Roman" panose="02020603050405020304" pitchFamily="18" charset="0"/>
            </a:endParaRPr>
          </a:p>
        </p:txBody>
      </p:sp>
      <p:sp>
        <p:nvSpPr>
          <p:cNvPr id="7" name="Freeform 5">
            <a:extLst>
              <a:ext uri="{FF2B5EF4-FFF2-40B4-BE49-F238E27FC236}">
                <a16:creationId xmlns:a16="http://schemas.microsoft.com/office/drawing/2014/main" id="{E102E56B-E43F-6EB6-FC50-745C3449AEED}"/>
              </a:ext>
            </a:extLst>
          </p:cNvPr>
          <p:cNvSpPr/>
          <p:nvPr/>
        </p:nvSpPr>
        <p:spPr>
          <a:xfrm>
            <a:off x="-381000" y="4354674"/>
            <a:ext cx="4228130" cy="5932326"/>
          </a:xfrm>
          <a:custGeom>
            <a:avLst/>
            <a:gdLst/>
            <a:ahLst/>
            <a:cxnLst/>
            <a:rect l="l" t="t" r="r" b="b"/>
            <a:pathLst>
              <a:path w="2932730" h="4114800">
                <a:moveTo>
                  <a:pt x="0" y="0"/>
                </a:moveTo>
                <a:lnTo>
                  <a:pt x="2932730" y="0"/>
                </a:lnTo>
                <a:lnTo>
                  <a:pt x="2932730"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dirty="0"/>
          </a:p>
        </p:txBody>
      </p:sp>
    </p:spTree>
    <p:extLst>
      <p:ext uri="{BB962C8B-B14F-4D97-AF65-F5344CB8AC3E}">
        <p14:creationId xmlns:p14="http://schemas.microsoft.com/office/powerpoint/2010/main" val="225107182"/>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
            <a:lum/>
            <a:extLst>
              <a:ext uri="{96DAC541-7B7A-43D3-8B79-37D633B846F1}">
                <asvg:svgBlip xmlns:asvg="http://schemas.microsoft.com/office/drawing/2016/SVG/main" xmlns="" r:embed="rId4"/>
              </a:ext>
            </a:extLst>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8FE47C8-318B-7983-1560-DC20977F457B}"/>
              </a:ext>
            </a:extLst>
          </p:cNvPr>
          <p:cNvSpPr txBox="1"/>
          <p:nvPr/>
        </p:nvSpPr>
        <p:spPr>
          <a:xfrm>
            <a:off x="457200" y="4090497"/>
            <a:ext cx="5257800" cy="2800767"/>
          </a:xfrm>
          <a:prstGeom prst="rect">
            <a:avLst/>
          </a:prstGeom>
          <a:noFill/>
        </p:spPr>
        <p:txBody>
          <a:bodyPr wrap="square" rtlCol="0">
            <a:spAutoFit/>
          </a:bodyPr>
          <a:lstStyle/>
          <a:p>
            <a:pPr algn="just"/>
            <a:r>
              <a:rPr lang="en-US" sz="4400" dirty="0">
                <a:latin typeface="+mj-lt"/>
              </a:rPr>
              <a:t>- </a:t>
            </a:r>
            <a:r>
              <a:rPr lang="vi-VN" sz="4400" dirty="0">
                <a:latin typeface="+mj-lt"/>
              </a:rPr>
              <a:t>Giới thiệu được bài thơ (nhan đề, tác giả), nêu ấn tượng chung về bài thơ</a:t>
            </a:r>
          </a:p>
        </p:txBody>
      </p:sp>
      <p:sp>
        <p:nvSpPr>
          <p:cNvPr id="2" name="Freeform 3">
            <a:extLst>
              <a:ext uri="{FF2B5EF4-FFF2-40B4-BE49-F238E27FC236}">
                <a16:creationId xmlns:a16="http://schemas.microsoft.com/office/drawing/2014/main" id="{1117426F-A1C2-0A87-1FD4-5BFCACAB9F0F}"/>
              </a:ext>
            </a:extLst>
          </p:cNvPr>
          <p:cNvSpPr/>
          <p:nvPr/>
        </p:nvSpPr>
        <p:spPr>
          <a:xfrm>
            <a:off x="5902150" y="3086100"/>
            <a:ext cx="4637582" cy="4114800"/>
          </a:xfrm>
          <a:custGeom>
            <a:avLst/>
            <a:gdLst/>
            <a:ahLst/>
            <a:cxnLst/>
            <a:rect l="l" t="t" r="r" b="b"/>
            <a:pathLst>
              <a:path w="4637582" h="4114800">
                <a:moveTo>
                  <a:pt x="0" y="0"/>
                </a:moveTo>
                <a:lnTo>
                  <a:pt x="4637582" y="0"/>
                </a:lnTo>
                <a:lnTo>
                  <a:pt x="4637582"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dirty="0"/>
          </a:p>
        </p:txBody>
      </p:sp>
      <p:sp>
        <p:nvSpPr>
          <p:cNvPr id="3" name="TextBox 2">
            <a:extLst>
              <a:ext uri="{FF2B5EF4-FFF2-40B4-BE49-F238E27FC236}">
                <a16:creationId xmlns:a16="http://schemas.microsoft.com/office/drawing/2014/main" id="{C232AF8A-A24B-52DB-18EB-29A10C86E5F2}"/>
              </a:ext>
            </a:extLst>
          </p:cNvPr>
          <p:cNvSpPr txBox="1"/>
          <p:nvPr/>
        </p:nvSpPr>
        <p:spPr>
          <a:xfrm>
            <a:off x="8839200" y="7200900"/>
            <a:ext cx="5638800" cy="1446550"/>
          </a:xfrm>
          <a:prstGeom prst="rect">
            <a:avLst/>
          </a:prstGeom>
          <a:noFill/>
        </p:spPr>
        <p:txBody>
          <a:bodyPr wrap="square" rtlCol="0">
            <a:spAutoFit/>
          </a:bodyPr>
          <a:lstStyle/>
          <a:p>
            <a:pPr algn="just"/>
            <a:r>
              <a:rPr lang="en-US" sz="4400" dirty="0">
                <a:latin typeface="+mj-lt"/>
              </a:rPr>
              <a:t>-</a:t>
            </a:r>
            <a:r>
              <a:rPr lang="vi-VN" sz="4400" dirty="0">
                <a:latin typeface="+mj-lt"/>
              </a:rPr>
              <a:t> Khái quát được cảm nghĩ về bài thơ</a:t>
            </a:r>
          </a:p>
        </p:txBody>
      </p:sp>
      <p:sp>
        <p:nvSpPr>
          <p:cNvPr id="4" name="TextBox 3">
            <a:extLst>
              <a:ext uri="{FF2B5EF4-FFF2-40B4-BE49-F238E27FC236}">
                <a16:creationId xmlns:a16="http://schemas.microsoft.com/office/drawing/2014/main" id="{FAC51293-CE3C-1C04-1C67-6DF9ED046F48}"/>
              </a:ext>
            </a:extLst>
          </p:cNvPr>
          <p:cNvSpPr txBox="1"/>
          <p:nvPr/>
        </p:nvSpPr>
        <p:spPr>
          <a:xfrm>
            <a:off x="10709564" y="723900"/>
            <a:ext cx="6743700" cy="4154984"/>
          </a:xfrm>
          <a:prstGeom prst="rect">
            <a:avLst/>
          </a:prstGeom>
          <a:noFill/>
        </p:spPr>
        <p:txBody>
          <a:bodyPr wrap="square" rtlCol="0">
            <a:spAutoFit/>
          </a:bodyPr>
          <a:lstStyle/>
          <a:p>
            <a:pPr algn="just"/>
            <a:r>
              <a:rPr lang="en-US" sz="4400" dirty="0">
                <a:latin typeface="+mj-lt"/>
              </a:rPr>
              <a:t>-</a:t>
            </a:r>
            <a:r>
              <a:rPr lang="vi-VN" sz="4400" dirty="0">
                <a:latin typeface="+mj-lt"/>
              </a:rPr>
              <a:t> Nêu được cảm nghĩ về một số nét nổi bật trong nội dung và nghệ thuật</a:t>
            </a:r>
            <a:r>
              <a:rPr lang="en-US" sz="4400" dirty="0">
                <a:latin typeface="+mj-lt"/>
              </a:rPr>
              <a:t> </a:t>
            </a:r>
            <a:r>
              <a:rPr lang="vi-VN" sz="4400" dirty="0">
                <a:latin typeface="+mj-lt"/>
              </a:rPr>
              <a:t>của bài thơ; chỉ ra tác dụng của một thể thơ tám chữ trong việc tạo nên</a:t>
            </a:r>
            <a:r>
              <a:rPr lang="en-US" sz="4400" dirty="0">
                <a:latin typeface="+mj-lt"/>
              </a:rPr>
              <a:t> </a:t>
            </a:r>
            <a:r>
              <a:rPr lang="vi-VN" sz="4400" dirty="0">
                <a:latin typeface="+mj-lt"/>
              </a:rPr>
              <a:t>nét độc đáo của bài thơ</a:t>
            </a:r>
          </a:p>
        </p:txBody>
      </p:sp>
    </p:spTree>
    <p:extLst>
      <p:ext uri="{BB962C8B-B14F-4D97-AF65-F5344CB8AC3E}">
        <p14:creationId xmlns:p14="http://schemas.microsoft.com/office/powerpoint/2010/main" val="3118323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
            <a:lum/>
            <a:extLst>
              <a:ext uri="{96DAC541-7B7A-43D3-8B79-37D633B846F1}">
                <asvg:svgBlip xmlns:asvg="http://schemas.microsoft.com/office/drawing/2016/SVG/main" xmlns="" r:embed="rId4"/>
              </a:ext>
            </a:extLst>
          </a:blip>
          <a:srcRect/>
          <a:stretch>
            <a:fillRect/>
          </a:stretch>
        </a:blipFill>
        <a:effectLst/>
      </p:bgPr>
    </p:bg>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FA2404E3-D094-38F2-83B4-AB5870A53036}"/>
              </a:ext>
            </a:extLst>
          </p:cNvPr>
          <p:cNvSpPr txBox="1"/>
          <p:nvPr/>
        </p:nvSpPr>
        <p:spPr>
          <a:xfrm>
            <a:off x="3030175" y="3162300"/>
            <a:ext cx="9753600" cy="3693319"/>
          </a:xfrm>
          <a:prstGeom prst="rect">
            <a:avLst/>
          </a:prstGeom>
        </p:spPr>
        <p:txBody>
          <a:bodyPr wrap="square" lIns="0" tIns="0" rIns="0" bIns="0" rtlCol="0" anchor="t">
            <a:spAutoFit/>
          </a:bodyPr>
          <a:lstStyle/>
          <a:p>
            <a:pPr marL="0" lvl="0" indent="0" algn="ctr">
              <a:lnSpc>
                <a:spcPts val="9600"/>
              </a:lnSpc>
              <a:spcBef>
                <a:spcPct val="0"/>
              </a:spcBef>
            </a:pPr>
            <a:r>
              <a:rPr lang="en-US" sz="7200" dirty="0">
                <a:solidFill>
                  <a:srgbClr val="442816"/>
                </a:solidFill>
                <a:latin typeface="#9Slide07 SVNDessert Menu Scrip" panose="00000500000000000000" pitchFamily="2" charset="0"/>
                <a:cs typeface="Times New Roman" panose="02020603050405020304" pitchFamily="18" charset="0"/>
              </a:rPr>
              <a:t>II.</a:t>
            </a:r>
          </a:p>
          <a:p>
            <a:pPr marL="0" lvl="0" indent="0" algn="ctr">
              <a:lnSpc>
                <a:spcPts val="9600"/>
              </a:lnSpc>
              <a:spcBef>
                <a:spcPct val="0"/>
              </a:spcBef>
            </a:pPr>
            <a:r>
              <a:rPr lang="en-US" sz="7200" dirty="0" err="1">
                <a:solidFill>
                  <a:srgbClr val="442816"/>
                </a:solidFill>
                <a:latin typeface="#9Slide07 SVNDessert Menu Scrip" panose="00000500000000000000" pitchFamily="2" charset="0"/>
                <a:cs typeface="Times New Roman" panose="02020603050405020304" pitchFamily="18" charset="0"/>
              </a:rPr>
              <a:t>Phân</a:t>
            </a:r>
            <a:r>
              <a:rPr lang="en-US" sz="7200" dirty="0">
                <a:solidFill>
                  <a:srgbClr val="442816"/>
                </a:solidFill>
                <a:latin typeface="#9Slide07 SVNDessert Menu Scrip" panose="00000500000000000000" pitchFamily="2" charset="0"/>
                <a:cs typeface="Times New Roman" panose="02020603050405020304" pitchFamily="18" charset="0"/>
              </a:rPr>
              <a:t> </a:t>
            </a:r>
            <a:r>
              <a:rPr lang="en-US" sz="7200" dirty="0" err="1">
                <a:solidFill>
                  <a:srgbClr val="442816"/>
                </a:solidFill>
                <a:latin typeface="#9Slide07 SVNDessert Menu Scrip" panose="00000500000000000000" pitchFamily="2" charset="0"/>
                <a:cs typeface="Times New Roman" panose="02020603050405020304" pitchFamily="18" charset="0"/>
              </a:rPr>
              <a:t>tích</a:t>
            </a:r>
            <a:r>
              <a:rPr lang="en-US" sz="7200" dirty="0">
                <a:solidFill>
                  <a:srgbClr val="442816"/>
                </a:solidFill>
                <a:latin typeface="#9Slide07 SVNDessert Menu Scrip" panose="00000500000000000000" pitchFamily="2" charset="0"/>
                <a:cs typeface="Times New Roman" panose="02020603050405020304" pitchFamily="18" charset="0"/>
              </a:rPr>
              <a:t> </a:t>
            </a:r>
          </a:p>
          <a:p>
            <a:pPr marL="0" lvl="0" indent="0" algn="ctr">
              <a:lnSpc>
                <a:spcPts val="9600"/>
              </a:lnSpc>
              <a:spcBef>
                <a:spcPct val="0"/>
              </a:spcBef>
            </a:pPr>
            <a:r>
              <a:rPr lang="en-US" sz="7200" dirty="0" err="1">
                <a:solidFill>
                  <a:srgbClr val="442816"/>
                </a:solidFill>
                <a:latin typeface="#9Slide07 SVNDessert Menu Scrip" panose="00000500000000000000" pitchFamily="2" charset="0"/>
                <a:cs typeface="Times New Roman" panose="02020603050405020304" pitchFamily="18" charset="0"/>
              </a:rPr>
              <a:t>bài</a:t>
            </a:r>
            <a:r>
              <a:rPr lang="en-US" sz="7200" dirty="0">
                <a:solidFill>
                  <a:srgbClr val="442816"/>
                </a:solidFill>
                <a:latin typeface="#9Slide07 SVNDessert Menu Scrip" panose="00000500000000000000" pitchFamily="2" charset="0"/>
                <a:cs typeface="Times New Roman" panose="02020603050405020304" pitchFamily="18" charset="0"/>
              </a:rPr>
              <a:t> </a:t>
            </a:r>
            <a:r>
              <a:rPr lang="en-US" sz="7200" dirty="0" err="1">
                <a:solidFill>
                  <a:srgbClr val="442816"/>
                </a:solidFill>
                <a:latin typeface="#9Slide07 SVNDessert Menu Scrip" panose="00000500000000000000" pitchFamily="2" charset="0"/>
                <a:cs typeface="Times New Roman" panose="02020603050405020304" pitchFamily="18" charset="0"/>
              </a:rPr>
              <a:t>viết</a:t>
            </a:r>
            <a:r>
              <a:rPr lang="en-US" sz="7200" dirty="0">
                <a:solidFill>
                  <a:srgbClr val="442816"/>
                </a:solidFill>
                <a:latin typeface="#9Slide07 SVNDessert Menu Scrip" panose="00000500000000000000" pitchFamily="2" charset="0"/>
                <a:cs typeface="Times New Roman" panose="02020603050405020304" pitchFamily="18" charset="0"/>
              </a:rPr>
              <a:t> </a:t>
            </a:r>
            <a:r>
              <a:rPr lang="en-US" sz="7200" dirty="0" err="1">
                <a:solidFill>
                  <a:srgbClr val="442816"/>
                </a:solidFill>
                <a:latin typeface="#9Slide07 SVNDessert Menu Scrip" panose="00000500000000000000" pitchFamily="2" charset="0"/>
                <a:cs typeface="Times New Roman" panose="02020603050405020304" pitchFamily="18" charset="0"/>
              </a:rPr>
              <a:t>tham</a:t>
            </a:r>
            <a:r>
              <a:rPr lang="en-US" sz="7200" dirty="0">
                <a:solidFill>
                  <a:srgbClr val="442816"/>
                </a:solidFill>
                <a:latin typeface="#9Slide07 SVNDessert Menu Scrip" panose="00000500000000000000" pitchFamily="2" charset="0"/>
                <a:cs typeface="Times New Roman" panose="02020603050405020304" pitchFamily="18" charset="0"/>
              </a:rPr>
              <a:t> </a:t>
            </a:r>
            <a:r>
              <a:rPr lang="en-US" sz="7200" dirty="0" err="1">
                <a:solidFill>
                  <a:srgbClr val="442816"/>
                </a:solidFill>
                <a:latin typeface="#9Slide07 SVNDessert Menu Scrip" panose="00000500000000000000" pitchFamily="2" charset="0"/>
                <a:cs typeface="Times New Roman" panose="02020603050405020304" pitchFamily="18" charset="0"/>
              </a:rPr>
              <a:t>khảo</a:t>
            </a:r>
            <a:endParaRPr lang="en-US" sz="7200" dirty="0">
              <a:solidFill>
                <a:srgbClr val="442816"/>
              </a:solidFill>
              <a:latin typeface="#9Slide07 SVNDessert Menu Scrip" panose="00000500000000000000" pitchFamily="2" charset="0"/>
              <a:cs typeface="Times New Roman" panose="02020603050405020304" pitchFamily="18" charset="0"/>
            </a:endParaRPr>
          </a:p>
        </p:txBody>
      </p:sp>
      <p:sp>
        <p:nvSpPr>
          <p:cNvPr id="6" name="Freeform 4">
            <a:extLst>
              <a:ext uri="{FF2B5EF4-FFF2-40B4-BE49-F238E27FC236}">
                <a16:creationId xmlns:a16="http://schemas.microsoft.com/office/drawing/2014/main" id="{8FB74CCD-CA08-226B-9920-2EDFE84E9B94}"/>
              </a:ext>
            </a:extLst>
          </p:cNvPr>
          <p:cNvSpPr/>
          <p:nvPr/>
        </p:nvSpPr>
        <p:spPr>
          <a:xfrm rot="16200000">
            <a:off x="4126694" y="-1576891"/>
            <a:ext cx="7560562" cy="13411200"/>
          </a:xfrm>
          <a:custGeom>
            <a:avLst/>
            <a:gdLst/>
            <a:ahLst/>
            <a:cxnLst/>
            <a:rect l="l" t="t" r="r" b="b"/>
            <a:pathLst>
              <a:path w="2319718" h="4114800">
                <a:moveTo>
                  <a:pt x="0" y="0"/>
                </a:moveTo>
                <a:lnTo>
                  <a:pt x="2319718" y="0"/>
                </a:lnTo>
                <a:lnTo>
                  <a:pt x="2319718"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dirty="0"/>
          </a:p>
        </p:txBody>
      </p:sp>
      <p:sp>
        <p:nvSpPr>
          <p:cNvPr id="7" name="Freeform 5">
            <a:extLst>
              <a:ext uri="{FF2B5EF4-FFF2-40B4-BE49-F238E27FC236}">
                <a16:creationId xmlns:a16="http://schemas.microsoft.com/office/drawing/2014/main" id="{6CB5FCA9-CC6E-2E4E-A149-4595DEA00829}"/>
              </a:ext>
            </a:extLst>
          </p:cNvPr>
          <p:cNvSpPr/>
          <p:nvPr/>
        </p:nvSpPr>
        <p:spPr>
          <a:xfrm>
            <a:off x="11277600" y="6154882"/>
            <a:ext cx="6690732" cy="4114800"/>
          </a:xfrm>
          <a:custGeom>
            <a:avLst/>
            <a:gdLst/>
            <a:ahLst/>
            <a:cxnLst/>
            <a:rect l="l" t="t" r="r" b="b"/>
            <a:pathLst>
              <a:path w="6690732" h="4114800">
                <a:moveTo>
                  <a:pt x="0" y="0"/>
                </a:moveTo>
                <a:lnTo>
                  <a:pt x="6690732" y="0"/>
                </a:lnTo>
                <a:lnTo>
                  <a:pt x="6690732" y="4114800"/>
                </a:lnTo>
                <a:lnTo>
                  <a:pt x="0" y="4114800"/>
                </a:lnTo>
                <a:lnTo>
                  <a:pt x="0" y="0"/>
                </a:lnTo>
                <a:close/>
              </a:path>
            </a:pathLst>
          </a:custGeom>
          <a:blipFill>
            <a:blip r:embed="rId7"/>
            <a:stretch>
              <a:fillRect/>
            </a:stretch>
          </a:blipFill>
        </p:spPr>
        <p:txBody>
          <a:bodyPr/>
          <a:lstStyle/>
          <a:p>
            <a:endParaRPr lang="en-US" dirty="0"/>
          </a:p>
        </p:txBody>
      </p:sp>
    </p:spTree>
    <p:extLst>
      <p:ext uri="{BB962C8B-B14F-4D97-AF65-F5344CB8AC3E}">
        <p14:creationId xmlns:p14="http://schemas.microsoft.com/office/powerpoint/2010/main" val="847274786"/>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
            <a:lum/>
            <a:extLst>
              <a:ext uri="{96DAC541-7B7A-43D3-8B79-37D633B846F1}">
                <asvg:svgBlip xmlns:asvg="http://schemas.microsoft.com/office/drawing/2016/SVG/main" xmlns="" r:embed="rId4"/>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C6834A8-6D81-8F07-241E-881A9A0B58FD}"/>
              </a:ext>
            </a:extLst>
          </p:cNvPr>
          <p:cNvSpPr/>
          <p:nvPr/>
        </p:nvSpPr>
        <p:spPr>
          <a:xfrm>
            <a:off x="685800" y="5108864"/>
            <a:ext cx="7364578" cy="4154984"/>
          </a:xfrm>
          <a:prstGeom prst="rect">
            <a:avLst/>
          </a:prstGeom>
        </p:spPr>
        <p:txBody>
          <a:bodyPr wrap="square">
            <a:spAutoFit/>
          </a:bodyPr>
          <a:lstStyle/>
          <a:p>
            <a:pPr algn="just"/>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Phiếu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tập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phân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tích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bài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viết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tham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khảo</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Tình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yêu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đất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nước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trong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bài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thơ</a:t>
            </a:r>
            <a:r>
              <a:rPr lang="en-US" sz="4400"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Tiếng</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Việt</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Lưu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Quang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Vũ</a:t>
            </a:r>
            <a:r>
              <a:rPr lang="en-US" sz="4400" dirty="0" smtClean="0">
                <a:solidFill>
                  <a:prstClr val="black"/>
                </a:solidFill>
                <a:latin typeface="Times New Roman" panose="02020603050405020304" pitchFamily="18" charset="0"/>
                <a:cs typeface="Times New Roman" panose="02020603050405020304" pitchFamily="18" charset="0"/>
              </a:rPr>
              <a:t>”</a:t>
            </a:r>
            <a:endParaRPr lang="en-US" sz="4400" dirty="0">
              <a:solidFill>
                <a:prstClr val="black"/>
              </a:solidFill>
              <a:latin typeface="Times New Roman" panose="02020603050405020304" pitchFamily="18" charset="0"/>
              <a:cs typeface="Times New Roman" panose="02020603050405020304" pitchFamily="18" charset="0"/>
            </a:endParaRPr>
          </a:p>
          <a:p>
            <a:pPr algn="just"/>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Hình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thức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thảo</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luận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theo</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bàn</a:t>
            </a:r>
            <a:endParaRPr lang="en-US" sz="4400" dirty="0">
              <a:solidFill>
                <a:prstClr val="black"/>
              </a:solidFill>
              <a:latin typeface="Times New Roman" panose="02020603050405020304" pitchFamily="18" charset="0"/>
              <a:cs typeface="Times New Roman" panose="02020603050405020304" pitchFamily="18" charset="0"/>
            </a:endParaRPr>
          </a:p>
          <a:p>
            <a:pPr algn="just"/>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Thời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gian</a:t>
            </a:r>
            <a:r>
              <a:rPr lang="en-US" sz="4400" dirty="0">
                <a:solidFill>
                  <a:prstClr val="black"/>
                </a:solidFill>
                <a:latin typeface="Times New Roman" panose="02020603050405020304" pitchFamily="18" charset="0"/>
                <a:cs typeface="Times New Roman" panose="02020603050405020304" pitchFamily="18" charset="0"/>
              </a:rPr>
              <a:t>: 5 </a:t>
            </a:r>
            <a:r>
              <a:rPr lang="en-US" sz="4400" dirty="0" err="1">
                <a:solidFill>
                  <a:prstClr val="black"/>
                </a:solidFill>
                <a:latin typeface="Times New Roman" panose="02020603050405020304" pitchFamily="18" charset="0"/>
                <a:cs typeface="Times New Roman" panose="02020603050405020304" pitchFamily="18" charset="0"/>
              </a:rPr>
              <a:t>phút</a:t>
            </a:r>
            <a:endParaRPr lang="vi-VN" sz="4400" dirty="0">
              <a:solidFill>
                <a:prstClr val="black"/>
              </a:solidFill>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id="{A17CF6DF-A67A-58FC-0A1D-FE65FF6BC12C}"/>
              </a:ext>
            </a:extLst>
          </p:cNvPr>
          <p:cNvGrpSpPr/>
          <p:nvPr/>
        </p:nvGrpSpPr>
        <p:grpSpPr>
          <a:xfrm>
            <a:off x="533400" y="419100"/>
            <a:ext cx="7364578" cy="4114800"/>
            <a:chOff x="533400" y="419100"/>
            <a:chExt cx="7364578" cy="4114800"/>
          </a:xfrm>
        </p:grpSpPr>
        <p:sp>
          <p:nvSpPr>
            <p:cNvPr id="3" name="Freeform 6">
              <a:extLst>
                <a:ext uri="{FF2B5EF4-FFF2-40B4-BE49-F238E27FC236}">
                  <a16:creationId xmlns:a16="http://schemas.microsoft.com/office/drawing/2014/main" id="{D88697CD-FC31-7724-46FB-874D0CDB6B6D}"/>
                </a:ext>
              </a:extLst>
            </p:cNvPr>
            <p:cNvSpPr/>
            <p:nvPr/>
          </p:nvSpPr>
          <p:spPr>
            <a:xfrm>
              <a:off x="1322222" y="419100"/>
              <a:ext cx="5523221" cy="4114800"/>
            </a:xfrm>
            <a:custGeom>
              <a:avLst/>
              <a:gdLst/>
              <a:ahLst/>
              <a:cxnLst/>
              <a:rect l="l" t="t" r="r" b="b"/>
              <a:pathLst>
                <a:path w="5523221" h="4114800">
                  <a:moveTo>
                    <a:pt x="0" y="0"/>
                  </a:moveTo>
                  <a:lnTo>
                    <a:pt x="5523221" y="0"/>
                  </a:lnTo>
                  <a:lnTo>
                    <a:pt x="5523221"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4" name="Rectangle 3">
              <a:extLst>
                <a:ext uri="{FF2B5EF4-FFF2-40B4-BE49-F238E27FC236}">
                  <a16:creationId xmlns:a16="http://schemas.microsoft.com/office/drawing/2014/main" id="{284FF565-7918-445B-A530-F230088349FE}"/>
                </a:ext>
              </a:extLst>
            </p:cNvPr>
            <p:cNvSpPr/>
            <p:nvPr/>
          </p:nvSpPr>
          <p:spPr>
            <a:xfrm>
              <a:off x="533400" y="3121611"/>
              <a:ext cx="7364578" cy="1200329"/>
            </a:xfrm>
            <a:prstGeom prst="rect">
              <a:avLst/>
            </a:prstGeom>
          </p:spPr>
          <p:txBody>
            <a:bodyPr wrap="square">
              <a:spAutoFit/>
            </a:bodyPr>
            <a:lstStyle/>
            <a:p>
              <a:pPr algn="ctr"/>
              <a:r>
                <a:rPr lang="en-US" sz="7200" b="1" dirty="0" err="1">
                  <a:solidFill>
                    <a:srgbClr val="FF0000"/>
                  </a:solidFill>
                  <a:latin typeface="#9Slide05 SVNAslang Barry" panose="02000506020000020004" pitchFamily="2" charset="0"/>
                  <a:cs typeface="Times New Roman" panose="02020603050405020304" pitchFamily="18" charset="0"/>
                </a:rPr>
                <a:t>Hoạt</a:t>
              </a:r>
              <a:r>
                <a:rPr lang="en-US" sz="7200" b="1" dirty="0">
                  <a:solidFill>
                    <a:srgbClr val="FF0000"/>
                  </a:solidFill>
                  <a:latin typeface="#9Slide05 SVNAslang Barry" panose="02000506020000020004" pitchFamily="2" charset="0"/>
                  <a:cs typeface="Times New Roman" panose="02020603050405020304" pitchFamily="18" charset="0"/>
                </a:rPr>
                <a:t> </a:t>
              </a:r>
              <a:r>
                <a:rPr lang="en-US" sz="7200" b="1" dirty="0" err="1">
                  <a:solidFill>
                    <a:srgbClr val="FF0000"/>
                  </a:solidFill>
                  <a:latin typeface="#9Slide05 SVNAslang Barry" panose="02000506020000020004" pitchFamily="2" charset="0"/>
                  <a:cs typeface="Times New Roman" panose="02020603050405020304" pitchFamily="18" charset="0"/>
                </a:rPr>
                <a:t>động</a:t>
              </a:r>
              <a:r>
                <a:rPr lang="en-US" sz="7200" b="1" dirty="0">
                  <a:solidFill>
                    <a:srgbClr val="FF0000"/>
                  </a:solidFill>
                  <a:latin typeface="#9Slide05 SVNAslang Barry" panose="02000506020000020004" pitchFamily="2" charset="0"/>
                  <a:cs typeface="Times New Roman" panose="02020603050405020304" pitchFamily="18" charset="0"/>
                </a:rPr>
                <a:t> </a:t>
              </a:r>
              <a:r>
                <a:rPr lang="en-US" sz="7200" b="1" dirty="0" err="1">
                  <a:solidFill>
                    <a:srgbClr val="FF0000"/>
                  </a:solidFill>
                  <a:latin typeface="#9Slide05 SVNAslang Barry" panose="02000506020000020004" pitchFamily="2" charset="0"/>
                  <a:cs typeface="Times New Roman" panose="02020603050405020304" pitchFamily="18" charset="0"/>
                </a:rPr>
                <a:t>nhóm</a:t>
              </a:r>
              <a:endParaRPr lang="en-US" sz="7200" b="1" dirty="0">
                <a:solidFill>
                  <a:srgbClr val="FF0000"/>
                </a:solidFill>
                <a:latin typeface="#9Slide05 SVNAslang Barry" panose="02000506020000020004" pitchFamily="2" charset="0"/>
                <a:cs typeface="Times New Roman" panose="02020603050405020304" pitchFamily="18" charset="0"/>
              </a:endParaRPr>
            </a:p>
          </p:txBody>
        </p:sp>
      </p:grpSp>
      <p:pic>
        <p:nvPicPr>
          <p:cNvPr id="9" name="Picture 8">
            <a:extLst>
              <a:ext uri="{FF2B5EF4-FFF2-40B4-BE49-F238E27FC236}">
                <a16:creationId xmlns:a16="http://schemas.microsoft.com/office/drawing/2014/main" id="{BBD73EF2-A6E5-3CA6-C37D-4FFF1832B462}"/>
              </a:ext>
            </a:extLst>
          </p:cNvPr>
          <p:cNvPicPr>
            <a:picLocks noChangeAspect="1"/>
          </p:cNvPicPr>
          <p:nvPr/>
        </p:nvPicPr>
        <p:blipFill>
          <a:blip r:embed="rId7"/>
          <a:stretch>
            <a:fillRect/>
          </a:stretch>
        </p:blipFill>
        <p:spPr>
          <a:xfrm>
            <a:off x="9296400" y="20782"/>
            <a:ext cx="7143567" cy="10287000"/>
          </a:xfrm>
          <a:prstGeom prst="rect">
            <a:avLst/>
          </a:prstGeom>
        </p:spPr>
      </p:pic>
    </p:spTree>
    <p:extLst>
      <p:ext uri="{BB962C8B-B14F-4D97-AF65-F5344CB8AC3E}">
        <p14:creationId xmlns:p14="http://schemas.microsoft.com/office/powerpoint/2010/main" val="3261320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
            <a:lum/>
            <a:extLst>
              <a:ext uri="{96DAC541-7B7A-43D3-8B79-37D633B846F1}">
                <asvg:svgBlip xmlns:asvg="http://schemas.microsoft.com/office/drawing/2016/SVG/main" xmlns="" r:embed="rId4"/>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C6834A8-6D81-8F07-241E-881A9A0B58FD}"/>
              </a:ext>
            </a:extLst>
          </p:cNvPr>
          <p:cNvSpPr/>
          <p:nvPr/>
        </p:nvSpPr>
        <p:spPr>
          <a:xfrm>
            <a:off x="723900" y="876300"/>
            <a:ext cx="17564100" cy="738664"/>
          </a:xfrm>
          <a:prstGeom prst="rect">
            <a:avLst/>
          </a:prstGeom>
        </p:spPr>
        <p:txBody>
          <a:bodyPr wrap="square">
            <a:spAutoFit/>
          </a:bodyPr>
          <a:lstStyle/>
          <a:p>
            <a:pPr algn="just"/>
            <a:r>
              <a:rPr lang="vi-VN" sz="4200" dirty="0">
                <a:latin typeface="Times New Roman" panose="02020603050405020304" pitchFamily="18" charset="0"/>
                <a:cs typeface="Times New Roman" panose="02020603050405020304" pitchFamily="18" charset="0"/>
              </a:rPr>
              <a:t>Niềm xúc động sâu xa về tình yêu quê hương, đất nước.</a:t>
            </a:r>
            <a:endParaRPr lang="en-US" sz="4200"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314920A6-7368-1667-17EC-230FF3500D89}"/>
              </a:ext>
            </a:extLst>
          </p:cNvPr>
          <p:cNvSpPr/>
          <p:nvPr/>
        </p:nvSpPr>
        <p:spPr>
          <a:xfrm>
            <a:off x="0" y="177283"/>
            <a:ext cx="18288000" cy="738664"/>
          </a:xfrm>
          <a:prstGeom prst="rect">
            <a:avLst/>
          </a:prstGeom>
          <a:solidFill>
            <a:schemeClr val="bg1"/>
          </a:solidFill>
        </p:spPr>
        <p:txBody>
          <a:bodyPr wrap="square">
            <a:spAutoFit/>
          </a:bodyPr>
          <a:lstStyle/>
          <a:p>
            <a:pPr algn="ctr"/>
            <a:r>
              <a:rPr lang="en-US" sz="4200" b="1" dirty="0">
                <a:latin typeface="Times New Roman" panose="02020603050405020304" pitchFamily="18" charset="0"/>
                <a:cs typeface="Times New Roman" panose="02020603050405020304" pitchFamily="18" charset="0"/>
              </a:rPr>
              <a:t>1.</a:t>
            </a:r>
            <a:r>
              <a:rPr lang="vi-VN" sz="4200" b="1" dirty="0">
                <a:latin typeface="Times New Roman" panose="02020603050405020304" pitchFamily="18" charset="0"/>
                <a:cs typeface="Times New Roman" panose="02020603050405020304" pitchFamily="18" charset="0"/>
              </a:rPr>
              <a:t> Bài viết nêu ấn tượng chung về bài thơ như thế nào?</a:t>
            </a:r>
            <a:endParaRPr lang="en-US" sz="4200"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CB97A4BB-0ACB-8B05-C750-1062F9132D40}"/>
              </a:ext>
            </a:extLst>
          </p:cNvPr>
          <p:cNvSpPr/>
          <p:nvPr/>
        </p:nvSpPr>
        <p:spPr>
          <a:xfrm>
            <a:off x="0" y="3882205"/>
            <a:ext cx="18288000" cy="738664"/>
          </a:xfrm>
          <a:prstGeom prst="rect">
            <a:avLst/>
          </a:prstGeom>
          <a:solidFill>
            <a:schemeClr val="bg1"/>
          </a:solidFill>
        </p:spPr>
        <p:txBody>
          <a:bodyPr wrap="square">
            <a:spAutoFit/>
          </a:bodyPr>
          <a:lstStyle/>
          <a:p>
            <a:pPr algn="ctr"/>
            <a:r>
              <a:rPr lang="en-US" sz="4200" b="1" dirty="0">
                <a:latin typeface="Times New Roman" panose="02020603050405020304" pitchFamily="18" charset="0"/>
                <a:cs typeface="Times New Roman" panose="02020603050405020304" pitchFamily="18" charset="0"/>
              </a:rPr>
              <a:t>3. </a:t>
            </a:r>
            <a:r>
              <a:rPr lang="vi-VN" sz="4200" b="1" dirty="0">
                <a:latin typeface="Times New Roman" panose="02020603050405020304" pitchFamily="18" charset="0"/>
                <a:cs typeface="Times New Roman" panose="02020603050405020304" pitchFamily="18" charset="0"/>
              </a:rPr>
              <a:t>Bài viết nêu cảm nghĩ về những hình thức nghệ thuật nào?</a:t>
            </a:r>
            <a:endParaRPr lang="en-US" sz="42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A98A2386-5A58-BB3A-8E80-E6F3FC6D19AF}"/>
              </a:ext>
            </a:extLst>
          </p:cNvPr>
          <p:cNvSpPr/>
          <p:nvPr/>
        </p:nvSpPr>
        <p:spPr>
          <a:xfrm>
            <a:off x="-1" y="1656643"/>
            <a:ext cx="18288000" cy="738664"/>
          </a:xfrm>
          <a:prstGeom prst="rect">
            <a:avLst/>
          </a:prstGeom>
          <a:solidFill>
            <a:schemeClr val="bg1"/>
          </a:solidFill>
        </p:spPr>
        <p:txBody>
          <a:bodyPr wrap="square">
            <a:spAutoFit/>
          </a:bodyPr>
          <a:lstStyle/>
          <a:p>
            <a:pPr algn="ctr"/>
            <a:r>
              <a:rPr lang="en-US" sz="4200" b="1" dirty="0">
                <a:latin typeface="Times New Roman" panose="02020603050405020304" pitchFamily="18" charset="0"/>
                <a:cs typeface="Times New Roman" panose="02020603050405020304" pitchFamily="18" charset="0"/>
              </a:rPr>
              <a:t>2.</a:t>
            </a:r>
            <a:r>
              <a:rPr lang="vi-VN" sz="4200" b="1" dirty="0">
                <a:latin typeface="Times New Roman" panose="02020603050405020304" pitchFamily="18" charset="0"/>
                <a:cs typeface="Times New Roman" panose="02020603050405020304" pitchFamily="18" charset="0"/>
              </a:rPr>
              <a:t> Bài viết nêu cảm nghĩ về nội dung bài thơ như thế nào?</a:t>
            </a:r>
            <a:endParaRPr lang="en-US" sz="4200"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FCD4CFE6-4A6D-B1DB-97F2-9871F3B6CB2A}"/>
              </a:ext>
            </a:extLst>
          </p:cNvPr>
          <p:cNvSpPr/>
          <p:nvPr/>
        </p:nvSpPr>
        <p:spPr>
          <a:xfrm>
            <a:off x="723900" y="2395965"/>
            <a:ext cx="17068800" cy="1384995"/>
          </a:xfrm>
          <a:prstGeom prst="rect">
            <a:avLst/>
          </a:prstGeom>
        </p:spPr>
        <p:txBody>
          <a:bodyPr wrap="square">
            <a:spAutoFit/>
          </a:bodyPr>
          <a:lstStyle/>
          <a:p>
            <a:pPr algn="just"/>
            <a:r>
              <a:rPr lang="vi-VN" sz="4200" dirty="0">
                <a:latin typeface="Times New Roman" panose="02020603050405020304" pitchFamily="18" charset="0"/>
                <a:cs typeface="Times New Roman" panose="02020603050405020304" pitchFamily="18" charset="0"/>
              </a:rPr>
              <a:t>Sự hoà quyện của tiếng Việt trong muôn vàn âm </a:t>
            </a:r>
            <a:r>
              <a:rPr lang="en-US" sz="4200" dirty="0" err="1">
                <a:latin typeface="Times New Roman" panose="02020603050405020304" pitchFamily="18" charset="0"/>
                <a:cs typeface="Times New Roman" panose="02020603050405020304" pitchFamily="18" charset="0"/>
              </a:rPr>
              <a:t>thanh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hình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ảnh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của</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cuộc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sống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bình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dị</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thể</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hiện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thành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niềm</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tự</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hào</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về</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vẻ</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đẹp</a:t>
            </a:r>
            <a:r>
              <a:rPr lang="en-US" sz="4200" dirty="0">
                <a:latin typeface="Times New Roman" panose="02020603050405020304" pitchFamily="18" charset="0"/>
                <a:cs typeface="Times New Roman" panose="02020603050405020304" pitchFamily="18" charset="0"/>
              </a:rPr>
              <a:t>…</a:t>
            </a:r>
          </a:p>
        </p:txBody>
      </p:sp>
      <p:sp>
        <p:nvSpPr>
          <p:cNvPr id="7" name="Rectangle 6">
            <a:extLst>
              <a:ext uri="{FF2B5EF4-FFF2-40B4-BE49-F238E27FC236}">
                <a16:creationId xmlns:a16="http://schemas.microsoft.com/office/drawing/2014/main" id="{DA3FE09B-D9A1-0639-EC36-8B1C3069CF89}"/>
              </a:ext>
            </a:extLst>
          </p:cNvPr>
          <p:cNvSpPr/>
          <p:nvPr/>
        </p:nvSpPr>
        <p:spPr>
          <a:xfrm>
            <a:off x="723900" y="4662548"/>
            <a:ext cx="17183100" cy="1384995"/>
          </a:xfrm>
          <a:prstGeom prst="rect">
            <a:avLst/>
          </a:prstGeom>
        </p:spPr>
        <p:txBody>
          <a:bodyPr wrap="square">
            <a:spAutoFit/>
          </a:bodyPr>
          <a:lstStyle/>
          <a:p>
            <a:pPr algn="just"/>
            <a:r>
              <a:rPr lang="vi-VN" sz="4200" dirty="0">
                <a:latin typeface="Times New Roman" panose="02020603050405020304" pitchFamily="18" charset="0"/>
                <a:cs typeface="Times New Roman" panose="02020603050405020304" pitchFamily="18" charset="0"/>
              </a:rPr>
              <a:t>Biểu đạt khung cảnh thân thương, những gì gần gũi, thân thiết; biện pháp tu từ so sánh, ẩn dụ; câu thơ dung dị, thấm thía.</a:t>
            </a:r>
            <a:endParaRPr lang="en-US" sz="42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CCE1805D-246A-D307-EFCF-8AD6B84A4E7D}"/>
              </a:ext>
            </a:extLst>
          </p:cNvPr>
          <p:cNvSpPr/>
          <p:nvPr/>
        </p:nvSpPr>
        <p:spPr>
          <a:xfrm>
            <a:off x="-13856" y="6149446"/>
            <a:ext cx="18315709" cy="738664"/>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vi-VN"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Tác dụng của thể thơ tám chữ được nói đến như thế nào?</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1A6DF3CF-B99D-9119-C0D5-B330D89B250C}"/>
              </a:ext>
            </a:extLst>
          </p:cNvPr>
          <p:cNvSpPr/>
          <p:nvPr/>
        </p:nvSpPr>
        <p:spPr>
          <a:xfrm>
            <a:off x="723900" y="8724722"/>
            <a:ext cx="17183100" cy="138499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Vẻ đẹp, sự kì diệu của tiếng Việt cũng là vẻ đẹp, sự kì diệu của tâm h</a:t>
            </a:r>
            <a:r>
              <a:rPr lang="en-US" sz="4200" noProof="0" dirty="0">
                <a:solidFill>
                  <a:prstClr val="black"/>
                </a:solidFill>
                <a:latin typeface="Times New Roman" panose="02020603050405020304" pitchFamily="18" charset="0"/>
                <a:cs typeface="Times New Roman" panose="02020603050405020304" pitchFamily="18" charset="0"/>
              </a:rPr>
              <a:t>ồ</a:t>
            </a:r>
            <a:r>
              <a:rPr kumimoji="0" lang="vi-VN"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 nhân dân, dân tộc Việt Nam.</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9">
            <a:extLst>
              <a:ext uri="{FF2B5EF4-FFF2-40B4-BE49-F238E27FC236}">
                <a16:creationId xmlns:a16="http://schemas.microsoft.com/office/drawing/2014/main" id="{F0376378-A3F3-A157-1632-C440A2F86ABB}"/>
              </a:ext>
            </a:extLst>
          </p:cNvPr>
          <p:cNvSpPr/>
          <p:nvPr/>
        </p:nvSpPr>
        <p:spPr>
          <a:xfrm>
            <a:off x="723900" y="7021186"/>
            <a:ext cx="17536390" cy="73866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Gieo vần, ngắt nhịp linh hoạt, bài thơ trở thành bản nhạc giàu âm điệu</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10">
            <a:extLst>
              <a:ext uri="{FF2B5EF4-FFF2-40B4-BE49-F238E27FC236}">
                <a16:creationId xmlns:a16="http://schemas.microsoft.com/office/drawing/2014/main" id="{32D801D8-9900-9BDE-6908-AC867F020361}"/>
              </a:ext>
            </a:extLst>
          </p:cNvPr>
          <p:cNvSpPr/>
          <p:nvPr/>
        </p:nvSpPr>
        <p:spPr>
          <a:xfrm>
            <a:off x="-1" y="7891693"/>
            <a:ext cx="18260291" cy="738664"/>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a:t>
            </a:r>
            <a:r>
              <a:rPr kumimoji="0" lang="vi-VN"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Cảm nghĩ khái quát về bài thơ là gì?</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398922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arn(inVertic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
            <a:lum/>
            <a:extLst>
              <a:ext uri="{96DAC541-7B7A-43D3-8B79-37D633B846F1}">
                <asvg:svgBlip xmlns:asvg="http://schemas.microsoft.com/office/drawing/2016/SVG/main" xmlns="" r:embed="rId4"/>
              </a:ext>
            </a:extLst>
          </a:blip>
          <a:srcRect/>
          <a:stretch>
            <a:fillRect/>
          </a:stretch>
        </a:blipFill>
        <a:effectLst/>
      </p:bgPr>
    </p:bg>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FA2404E3-D094-38F2-83B4-AB5870A53036}"/>
              </a:ext>
            </a:extLst>
          </p:cNvPr>
          <p:cNvSpPr txBox="1"/>
          <p:nvPr/>
        </p:nvSpPr>
        <p:spPr>
          <a:xfrm>
            <a:off x="3296875" y="3086100"/>
            <a:ext cx="9220200" cy="3693319"/>
          </a:xfrm>
          <a:prstGeom prst="rect">
            <a:avLst/>
          </a:prstGeom>
        </p:spPr>
        <p:txBody>
          <a:bodyPr wrap="square" lIns="0" tIns="0" rIns="0" bIns="0" rtlCol="0" anchor="t">
            <a:spAutoFit/>
          </a:bodyPr>
          <a:lstStyle/>
          <a:p>
            <a:pPr marL="0" lvl="0" indent="0" algn="ctr">
              <a:lnSpc>
                <a:spcPts val="9600"/>
              </a:lnSpc>
              <a:spcBef>
                <a:spcPct val="0"/>
              </a:spcBef>
            </a:pPr>
            <a:r>
              <a:rPr lang="en-US" sz="7200" dirty="0">
                <a:solidFill>
                  <a:srgbClr val="442816"/>
                </a:solidFill>
                <a:latin typeface="#9Slide07 SVNDessert Menu Scrip" panose="00000500000000000000" pitchFamily="2" charset="0"/>
                <a:cs typeface="Times New Roman" panose="02020603050405020304" pitchFamily="18" charset="0"/>
              </a:rPr>
              <a:t>III.</a:t>
            </a:r>
          </a:p>
          <a:p>
            <a:pPr marL="0" lvl="0" indent="0" algn="ctr">
              <a:lnSpc>
                <a:spcPts val="9600"/>
              </a:lnSpc>
              <a:spcBef>
                <a:spcPct val="0"/>
              </a:spcBef>
            </a:pPr>
            <a:r>
              <a:rPr lang="en-US" sz="7200" dirty="0" err="1">
                <a:solidFill>
                  <a:srgbClr val="442816"/>
                </a:solidFill>
                <a:latin typeface="#9Slide07 SVNDessert Menu Scrip" panose="00000500000000000000" pitchFamily="2" charset="0"/>
                <a:cs typeface="Times New Roman" panose="02020603050405020304" pitchFamily="18" charset="0"/>
              </a:rPr>
              <a:t>Thực</a:t>
            </a:r>
            <a:r>
              <a:rPr lang="en-US" sz="7200" dirty="0">
                <a:solidFill>
                  <a:srgbClr val="442816"/>
                </a:solidFill>
                <a:latin typeface="#9Slide07 SVNDessert Menu Scrip" panose="00000500000000000000" pitchFamily="2" charset="0"/>
                <a:cs typeface="Times New Roman" panose="02020603050405020304" pitchFamily="18" charset="0"/>
              </a:rPr>
              <a:t> </a:t>
            </a:r>
            <a:r>
              <a:rPr lang="en-US" sz="7200" dirty="0" err="1">
                <a:solidFill>
                  <a:srgbClr val="442816"/>
                </a:solidFill>
                <a:latin typeface="#9Slide07 SVNDessert Menu Scrip" panose="00000500000000000000" pitchFamily="2" charset="0"/>
                <a:cs typeface="Times New Roman" panose="02020603050405020304" pitchFamily="18" charset="0"/>
              </a:rPr>
              <a:t>hành</a:t>
            </a:r>
            <a:r>
              <a:rPr lang="en-US" sz="7200" dirty="0">
                <a:solidFill>
                  <a:srgbClr val="442816"/>
                </a:solidFill>
                <a:latin typeface="#9Slide07 SVNDessert Menu Scrip" panose="00000500000000000000" pitchFamily="2" charset="0"/>
                <a:cs typeface="Times New Roman" panose="02020603050405020304" pitchFamily="18" charset="0"/>
              </a:rPr>
              <a:t> </a:t>
            </a:r>
            <a:r>
              <a:rPr lang="en-US" sz="7200" dirty="0" err="1">
                <a:solidFill>
                  <a:srgbClr val="442816"/>
                </a:solidFill>
                <a:latin typeface="#9Slide07 SVNDessert Menu Scrip" panose="00000500000000000000" pitchFamily="2" charset="0"/>
                <a:cs typeface="Times New Roman" panose="02020603050405020304" pitchFamily="18" charset="0"/>
              </a:rPr>
              <a:t>viết</a:t>
            </a:r>
            <a:endParaRPr lang="en-US" sz="7200" dirty="0">
              <a:solidFill>
                <a:srgbClr val="442816"/>
              </a:solidFill>
              <a:latin typeface="#9Slide07 SVNDessert Menu Scrip" panose="00000500000000000000" pitchFamily="2" charset="0"/>
              <a:cs typeface="Times New Roman" panose="02020603050405020304" pitchFamily="18" charset="0"/>
            </a:endParaRPr>
          </a:p>
          <a:p>
            <a:pPr marL="0" lvl="0" indent="0" algn="ctr">
              <a:lnSpc>
                <a:spcPts val="9600"/>
              </a:lnSpc>
              <a:spcBef>
                <a:spcPct val="0"/>
              </a:spcBef>
            </a:pPr>
            <a:r>
              <a:rPr lang="en-US" sz="7200" dirty="0">
                <a:solidFill>
                  <a:srgbClr val="442816"/>
                </a:solidFill>
                <a:latin typeface="#9Slide07 SVNDessert Menu Scrip" panose="00000500000000000000" pitchFamily="2" charset="0"/>
                <a:cs typeface="Times New Roman" panose="02020603050405020304" pitchFamily="18" charset="0"/>
              </a:rPr>
              <a:t> </a:t>
            </a:r>
            <a:r>
              <a:rPr lang="en-US" sz="7200" dirty="0" err="1">
                <a:solidFill>
                  <a:srgbClr val="442816"/>
                </a:solidFill>
                <a:latin typeface="#9Slide07 SVNDessert Menu Scrip" panose="00000500000000000000" pitchFamily="2" charset="0"/>
                <a:cs typeface="Times New Roman" panose="02020603050405020304" pitchFamily="18" charset="0"/>
              </a:rPr>
              <a:t>theo</a:t>
            </a:r>
            <a:r>
              <a:rPr lang="en-US" sz="7200" dirty="0">
                <a:solidFill>
                  <a:srgbClr val="442816"/>
                </a:solidFill>
                <a:latin typeface="#9Slide07 SVNDessert Menu Scrip" panose="00000500000000000000" pitchFamily="2" charset="0"/>
                <a:cs typeface="Times New Roman" panose="02020603050405020304" pitchFamily="18" charset="0"/>
              </a:rPr>
              <a:t> </a:t>
            </a:r>
            <a:r>
              <a:rPr lang="en-US" sz="7200" dirty="0" err="1">
                <a:solidFill>
                  <a:srgbClr val="442816"/>
                </a:solidFill>
                <a:latin typeface="#9Slide07 SVNDessert Menu Scrip" panose="00000500000000000000" pitchFamily="2" charset="0"/>
                <a:cs typeface="Times New Roman" panose="02020603050405020304" pitchFamily="18" charset="0"/>
              </a:rPr>
              <a:t>các</a:t>
            </a:r>
            <a:r>
              <a:rPr lang="en-US" sz="7200" dirty="0">
                <a:solidFill>
                  <a:srgbClr val="442816"/>
                </a:solidFill>
                <a:latin typeface="#9Slide07 SVNDessert Menu Scrip" panose="00000500000000000000" pitchFamily="2" charset="0"/>
                <a:cs typeface="Times New Roman" panose="02020603050405020304" pitchFamily="18" charset="0"/>
              </a:rPr>
              <a:t> </a:t>
            </a:r>
            <a:r>
              <a:rPr lang="en-US" sz="7200" dirty="0" err="1">
                <a:solidFill>
                  <a:srgbClr val="442816"/>
                </a:solidFill>
                <a:latin typeface="#9Slide07 SVNDessert Menu Scrip" panose="00000500000000000000" pitchFamily="2" charset="0"/>
                <a:cs typeface="Times New Roman" panose="02020603050405020304" pitchFamily="18" charset="0"/>
              </a:rPr>
              <a:t>bước</a:t>
            </a:r>
            <a:endParaRPr lang="en-US" sz="7200" dirty="0">
              <a:solidFill>
                <a:srgbClr val="442816"/>
              </a:solidFill>
              <a:latin typeface="#9Slide07 SVNDessert Menu Scrip" panose="00000500000000000000" pitchFamily="2" charset="0"/>
              <a:cs typeface="Times New Roman" panose="02020603050405020304" pitchFamily="18" charset="0"/>
            </a:endParaRPr>
          </a:p>
        </p:txBody>
      </p:sp>
      <p:sp>
        <p:nvSpPr>
          <p:cNvPr id="3" name="Freeform 4">
            <a:extLst>
              <a:ext uri="{FF2B5EF4-FFF2-40B4-BE49-F238E27FC236}">
                <a16:creationId xmlns:a16="http://schemas.microsoft.com/office/drawing/2014/main" id="{95E1B533-F570-F194-E329-FE9A5011C54E}"/>
              </a:ext>
            </a:extLst>
          </p:cNvPr>
          <p:cNvSpPr/>
          <p:nvPr/>
        </p:nvSpPr>
        <p:spPr>
          <a:xfrm rot="16200000">
            <a:off x="4126694" y="-1576891"/>
            <a:ext cx="7560562" cy="13411200"/>
          </a:xfrm>
          <a:custGeom>
            <a:avLst/>
            <a:gdLst/>
            <a:ahLst/>
            <a:cxnLst/>
            <a:rect l="l" t="t" r="r" b="b"/>
            <a:pathLst>
              <a:path w="2319718" h="4114800">
                <a:moveTo>
                  <a:pt x="0" y="0"/>
                </a:moveTo>
                <a:lnTo>
                  <a:pt x="2319718" y="0"/>
                </a:lnTo>
                <a:lnTo>
                  <a:pt x="2319718"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dirty="0"/>
          </a:p>
        </p:txBody>
      </p:sp>
      <p:sp>
        <p:nvSpPr>
          <p:cNvPr id="4" name="Freeform 4">
            <a:extLst>
              <a:ext uri="{FF2B5EF4-FFF2-40B4-BE49-F238E27FC236}">
                <a16:creationId xmlns:a16="http://schemas.microsoft.com/office/drawing/2014/main" id="{43B57C19-D705-3880-9A80-B66FA0FD0875}"/>
              </a:ext>
            </a:extLst>
          </p:cNvPr>
          <p:cNvSpPr/>
          <p:nvPr/>
        </p:nvSpPr>
        <p:spPr>
          <a:xfrm>
            <a:off x="12517075" y="2057400"/>
            <a:ext cx="4330827" cy="8229600"/>
          </a:xfrm>
          <a:custGeom>
            <a:avLst/>
            <a:gdLst/>
            <a:ahLst/>
            <a:cxnLst/>
            <a:rect l="l" t="t" r="r" b="b"/>
            <a:pathLst>
              <a:path w="4330827" h="8229600">
                <a:moveTo>
                  <a:pt x="0" y="0"/>
                </a:moveTo>
                <a:lnTo>
                  <a:pt x="4330827" y="0"/>
                </a:lnTo>
                <a:lnTo>
                  <a:pt x="4330827" y="8229600"/>
                </a:lnTo>
                <a:lnTo>
                  <a:pt x="0" y="8229600"/>
                </a:lnTo>
                <a:lnTo>
                  <a:pt x="0" y="0"/>
                </a:lnTo>
                <a:close/>
              </a:path>
            </a:pathLst>
          </a:custGeom>
          <a:blipFill>
            <a:blip r:embed="rId7"/>
            <a:stretch>
              <a:fillRect/>
            </a:stretch>
          </a:blipFill>
        </p:spPr>
        <p:txBody>
          <a:bodyPr/>
          <a:lstStyle/>
          <a:p>
            <a:endParaRPr lang="en-US"/>
          </a:p>
        </p:txBody>
      </p:sp>
    </p:spTree>
    <p:extLst>
      <p:ext uri="{BB962C8B-B14F-4D97-AF65-F5344CB8AC3E}">
        <p14:creationId xmlns:p14="http://schemas.microsoft.com/office/powerpoint/2010/main" val="1673744021"/>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
            <a:lum/>
            <a:extLst>
              <a:ext uri="{96DAC541-7B7A-43D3-8B79-37D633B846F1}">
                <asvg:svgBlip xmlns:asvg="http://schemas.microsoft.com/office/drawing/2016/SVG/main" xmlns="" r:embed="rId4"/>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6842FB-8086-F6C7-D81B-8F33B7E04073}"/>
              </a:ext>
            </a:extLst>
          </p:cNvPr>
          <p:cNvSpPr txBox="1"/>
          <p:nvPr/>
        </p:nvSpPr>
        <p:spPr>
          <a:xfrm>
            <a:off x="0" y="459561"/>
            <a:ext cx="18288000" cy="769441"/>
          </a:xfrm>
          <a:prstGeom prst="rect">
            <a:avLst/>
          </a:prstGeom>
          <a:solidFill>
            <a:schemeClr val="bg1">
              <a:lumMod val="95000"/>
            </a:schemeClr>
          </a:solidFill>
        </p:spPr>
        <p:txBody>
          <a:bodyPr wrap="square" rtlCol="0">
            <a:spAutoFit/>
          </a:bodyPr>
          <a:lstStyle/>
          <a:p>
            <a:pPr algn="ctr"/>
            <a:r>
              <a:rPr lang="en-US" sz="4400" b="1" dirty="0" err="1">
                <a:solidFill>
                  <a:prstClr val="black"/>
                </a:solidFill>
                <a:latin typeface="Times New Roman" panose="02020603050405020304" pitchFamily="18" charset="0"/>
                <a:cs typeface="Times New Roman" panose="02020603050405020304" pitchFamily="18" charset="0"/>
              </a:rPr>
              <a:t>Bước</a:t>
            </a:r>
            <a:r>
              <a:rPr lang="en-US" sz="4400" b="1" dirty="0">
                <a:solidFill>
                  <a:prstClr val="black"/>
                </a:solidFill>
                <a:latin typeface="Times New Roman" panose="02020603050405020304" pitchFamily="18" charset="0"/>
                <a:cs typeface="Times New Roman" panose="02020603050405020304" pitchFamily="18" charset="0"/>
              </a:rPr>
              <a:t> 1: </a:t>
            </a:r>
            <a:r>
              <a:rPr lang="en-US" sz="4400" b="1" dirty="0" err="1">
                <a:solidFill>
                  <a:prstClr val="black"/>
                </a:solidFill>
                <a:latin typeface="Times New Roman" panose="02020603050405020304" pitchFamily="18" charset="0"/>
                <a:cs typeface="Times New Roman" panose="02020603050405020304" pitchFamily="18" charset="0"/>
              </a:rPr>
              <a:t>Trước</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khi</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viết</a:t>
            </a:r>
            <a:endParaRPr lang="en-US" sz="4400" b="1" dirty="0">
              <a:solidFill>
                <a:prstClr val="black"/>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9AAED549-06B4-4E36-25AE-FF696A08D9D2}"/>
              </a:ext>
            </a:extLst>
          </p:cNvPr>
          <p:cNvSpPr txBox="1"/>
          <p:nvPr/>
        </p:nvSpPr>
        <p:spPr>
          <a:xfrm>
            <a:off x="685800" y="1562100"/>
            <a:ext cx="16916400" cy="6863417"/>
          </a:xfrm>
          <a:prstGeom prst="rect">
            <a:avLst/>
          </a:prstGeom>
          <a:noFill/>
        </p:spPr>
        <p:txBody>
          <a:bodyPr wrap="square" rtlCol="0">
            <a:spAutoFit/>
          </a:bodyPr>
          <a:lstStyle/>
          <a:p>
            <a:pPr algn="just"/>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a.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Lựa</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chọn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thơ</a:t>
            </a:r>
            <a:endParaRPr lang="en-US" sz="4400" b="1"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Lựa chọn chọn bài thơ tám chữ mà em có ấn tượng sâu sắc và cảm nhận được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giá trị nội dung, nghệ thuật của nó</a:t>
            </a:r>
          </a:p>
          <a:p>
            <a:pPr algn="just"/>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b.</a:t>
            </a:r>
            <a:r>
              <a:rPr lang="vi-VN" sz="4400" b="1" dirty="0">
                <a:solidFill>
                  <a:schemeClr val="tx1">
                    <a:lumMod val="95000"/>
                    <a:lumOff val="5000"/>
                  </a:schemeClr>
                </a:solidFill>
                <a:latin typeface="Times New Roman" panose="02020603050405020304" pitchFamily="18" charset="0"/>
                <a:cs typeface="Times New Roman" panose="02020603050405020304" pitchFamily="18" charset="0"/>
              </a:rPr>
              <a:t> Tìm ý</a:t>
            </a:r>
          </a:p>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 Đọc bài thơ và ghi lại các đặc điểm sau của tác phẩm:</a:t>
            </a:r>
          </a:p>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 Đặc điểm về vần thơ, nhịp thơ</a:t>
            </a:r>
          </a:p>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 Đặc điểm về nội dung, mạch cảm xúc của bài thơ</a:t>
            </a:r>
          </a:p>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 Hình ảnh độc đáo, từ ngữ đặc sắc, biện pháp tu từ...</a:t>
            </a:r>
          </a:p>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 Chủ đề, thông điệp của bài thơ</a:t>
            </a:r>
          </a:p>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 Ghi lại các cảm nghĩ chung của em về bài thơ</a:t>
            </a:r>
          </a:p>
        </p:txBody>
      </p:sp>
      <p:sp>
        <p:nvSpPr>
          <p:cNvPr id="4" name="Freeform 5">
            <a:extLst>
              <a:ext uri="{FF2B5EF4-FFF2-40B4-BE49-F238E27FC236}">
                <a16:creationId xmlns:a16="http://schemas.microsoft.com/office/drawing/2014/main" id="{2CB02816-4986-EBB9-35D8-75B718C4B352}"/>
              </a:ext>
            </a:extLst>
          </p:cNvPr>
          <p:cNvSpPr/>
          <p:nvPr/>
        </p:nvSpPr>
        <p:spPr>
          <a:xfrm>
            <a:off x="13335000" y="3934691"/>
            <a:ext cx="4527464" cy="6352309"/>
          </a:xfrm>
          <a:custGeom>
            <a:avLst/>
            <a:gdLst/>
            <a:ahLst/>
            <a:cxnLst/>
            <a:rect l="l" t="t" r="r" b="b"/>
            <a:pathLst>
              <a:path w="2932730" h="4114800">
                <a:moveTo>
                  <a:pt x="0" y="0"/>
                </a:moveTo>
                <a:lnTo>
                  <a:pt x="2932730" y="0"/>
                </a:lnTo>
                <a:lnTo>
                  <a:pt x="293273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dirty="0"/>
          </a:p>
        </p:txBody>
      </p:sp>
    </p:spTree>
    <p:extLst>
      <p:ext uri="{BB962C8B-B14F-4D97-AF65-F5344CB8AC3E}">
        <p14:creationId xmlns:p14="http://schemas.microsoft.com/office/powerpoint/2010/main" val="3120758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barn(inVertical)">
                                      <p:cBhvr>
                                        <p:cTn id="30" dur="500"/>
                                        <p:tgtEl>
                                          <p:spTgt spid="3">
                                            <p:txEl>
                                              <p:pRg st="5" end="5"/>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barn(inVertical)">
                                      <p:cBhvr>
                                        <p:cTn id="33" dur="500"/>
                                        <p:tgtEl>
                                          <p:spTgt spid="3">
                                            <p:txEl>
                                              <p:pRg st="6" end="6"/>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barn(inVertical)">
                                      <p:cBhvr>
                                        <p:cTn id="36" dur="500"/>
                                        <p:tgtEl>
                                          <p:spTgt spid="3">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barn(inVertical)">
                                      <p:cBhvr>
                                        <p:cTn id="4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1443</TotalTime>
  <Words>873</Words>
  <Application>Microsoft Office PowerPoint</Application>
  <PresentationFormat>Custom</PresentationFormat>
  <Paragraphs>85</Paragraphs>
  <Slides>13</Slides>
  <Notes>11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vt:i4>
      </vt:variant>
    </vt:vector>
  </HeadingPairs>
  <TitlesOfParts>
    <vt:vector size="23" baseType="lpstr">
      <vt:lpstr>Times New Roman</vt:lpstr>
      <vt:lpstr>Arial</vt:lpstr>
      <vt:lpstr>#9Slide04 Taviraj SemiBold</vt:lpstr>
      <vt:lpstr>#9Slide07 SVNDessert Menu Scrip</vt:lpstr>
      <vt:lpstr>#9Slide06 SVNJonitha Script</vt:lpstr>
      <vt:lpstr>Calibri</vt:lpstr>
      <vt:lpstr>#9Slide04 Vollkorn Bold</vt:lpstr>
      <vt:lpstr>#9Slide05 SVNAslang Barry</vt:lpstr>
      <vt:lpstr>#9Slide04 Noticia Text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Modern Photo Collage Father's Day Presentation</dc:title>
  <cp:lastModifiedBy>DELL</cp:lastModifiedBy>
  <cp:revision>37</cp:revision>
  <dcterms:created xsi:type="dcterms:W3CDTF">2006-08-16T00:00:00Z</dcterms:created>
  <dcterms:modified xsi:type="dcterms:W3CDTF">2024-10-28T14:23:44Z</dcterms:modified>
  <dc:identifier>DAGGUs2LHto</dc:identifier>
</cp:coreProperties>
</file>