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53" r:id="rId2"/>
    <p:sldId id="547" r:id="rId3"/>
    <p:sldId id="256" r:id="rId4"/>
    <p:sldId id="476" r:id="rId5"/>
    <p:sldId id="532" r:id="rId6"/>
    <p:sldId id="533" r:id="rId7"/>
    <p:sldId id="535" r:id="rId8"/>
    <p:sldId id="536" r:id="rId9"/>
    <p:sldId id="477" r:id="rId10"/>
    <p:sldId id="551" r:id="rId11"/>
    <p:sldId id="548" r:id="rId12"/>
    <p:sldId id="522" r:id="rId13"/>
    <p:sldId id="538" r:id="rId14"/>
    <p:sldId id="549" r:id="rId15"/>
    <p:sldId id="539" r:id="rId16"/>
    <p:sldId id="550" r:id="rId17"/>
    <p:sldId id="540" r:id="rId18"/>
    <p:sldId id="541" r:id="rId19"/>
    <p:sldId id="542" r:id="rId20"/>
    <p:sldId id="546" r:id="rId21"/>
    <p:sldId id="55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2845" autoAdjust="0"/>
  </p:normalViewPr>
  <p:slideViewPr>
    <p:cSldViewPr snapToGrid="0">
      <p:cViewPr varScale="1">
        <p:scale>
          <a:sx n="67" d="100"/>
          <a:sy n="67" d="100"/>
        </p:scale>
        <p:origin x="71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a:t>
            </a:fld>
            <a:endParaRPr lang="en-US"/>
          </a:p>
        </p:txBody>
      </p:sp>
    </p:spTree>
    <p:extLst>
      <p:ext uri="{BB962C8B-B14F-4D97-AF65-F5344CB8AC3E}">
        <p14:creationId xmlns:p14="http://schemas.microsoft.com/office/powerpoint/2010/main" val="1439536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chuẩn</a:t>
            </a:r>
            <a:r>
              <a:rPr lang="en-US" baseline="0" dirty="0"/>
              <a:t> </a:t>
            </a:r>
            <a:r>
              <a:rPr lang="en-US" baseline="0" dirty="0" err="1"/>
              <a:t>bị</a:t>
            </a:r>
            <a:r>
              <a:rPr lang="en-US" baseline="0" dirty="0"/>
              <a:t> </a:t>
            </a:r>
            <a:r>
              <a:rPr lang="en-US" baseline="0" dirty="0" err="1"/>
              <a:t>phần</a:t>
            </a:r>
            <a:r>
              <a:rPr lang="en-US" baseline="0" dirty="0"/>
              <a:t> </a:t>
            </a:r>
            <a:r>
              <a:rPr lang="en-US" baseline="0" dirty="0" err="1"/>
              <a:t>quà</a:t>
            </a:r>
            <a:r>
              <a:rPr lang="en-US" baseline="0" dirty="0"/>
              <a:t> </a:t>
            </a:r>
            <a:r>
              <a:rPr lang="en-US" baseline="0" dirty="0" err="1"/>
              <a:t>hấp</a:t>
            </a:r>
            <a:r>
              <a:rPr lang="en-US" baseline="0" dirty="0"/>
              <a:t> </a:t>
            </a:r>
            <a:r>
              <a:rPr lang="en-US" baseline="0" dirty="0" err="1"/>
              <a:t>dẫn</a:t>
            </a:r>
            <a:r>
              <a:rPr lang="en-US" baseline="0" dirty="0"/>
              <a:t> </a:t>
            </a:r>
            <a:r>
              <a:rPr lang="en-US" baseline="0" dirty="0" err="1"/>
              <a:t>để</a:t>
            </a:r>
            <a:r>
              <a:rPr lang="en-US" baseline="0" dirty="0"/>
              <a:t> HS </a:t>
            </a:r>
            <a:r>
              <a:rPr lang="en-US" baseline="0" dirty="0" err="1"/>
              <a:t>hào</a:t>
            </a:r>
            <a:r>
              <a:rPr lang="en-US" baseline="0" dirty="0"/>
              <a:t> </a:t>
            </a:r>
            <a:r>
              <a:rPr lang="en-US" baseline="0" dirty="0" err="1"/>
              <a:t>hứng</a:t>
            </a:r>
            <a:r>
              <a:rPr lang="en-US" baseline="0" dirty="0"/>
              <a:t> </a:t>
            </a:r>
            <a:r>
              <a:rPr lang="en-US" baseline="0" dirty="0" err="1"/>
              <a:t>tham</a:t>
            </a:r>
            <a:r>
              <a:rPr lang="en-US" baseline="0" dirty="0"/>
              <a:t> </a:t>
            </a:r>
            <a:r>
              <a:rPr lang="en-US" baseline="0" dirty="0" err="1"/>
              <a:t>gia</a:t>
            </a:r>
            <a:r>
              <a:rPr lang="en-US" baseline="0" dirty="0"/>
              <a:t> </a:t>
            </a:r>
            <a:r>
              <a:rPr lang="en-US" baseline="0" dirty="0" err="1"/>
              <a:t>và</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nhiệm</a:t>
            </a:r>
            <a:r>
              <a:rPr lang="en-US" baseline="0" dirty="0"/>
              <a:t> </a:t>
            </a:r>
            <a:r>
              <a:rPr lang="en-US" baseline="0" dirty="0" err="1"/>
              <a:t>vụ</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689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11</a:t>
            </a:fld>
            <a:endParaRPr lang="en-US"/>
          </a:p>
        </p:txBody>
      </p:sp>
    </p:spTree>
    <p:extLst>
      <p:ext uri="{BB962C8B-B14F-4D97-AF65-F5344CB8AC3E}">
        <p14:creationId xmlns:p14="http://schemas.microsoft.com/office/powerpoint/2010/main" val="367455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12</a:t>
            </a:fld>
            <a:endParaRPr lang="en-US"/>
          </a:p>
        </p:txBody>
      </p:sp>
    </p:spTree>
    <p:extLst>
      <p:ext uri="{BB962C8B-B14F-4D97-AF65-F5344CB8AC3E}">
        <p14:creationId xmlns:p14="http://schemas.microsoft.com/office/powerpoint/2010/main" val="3840271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13</a:t>
            </a:fld>
            <a:endParaRPr lang="en-US"/>
          </a:p>
        </p:txBody>
      </p:sp>
    </p:spTree>
    <p:extLst>
      <p:ext uri="{BB962C8B-B14F-4D97-AF65-F5344CB8AC3E}">
        <p14:creationId xmlns:p14="http://schemas.microsoft.com/office/powerpoint/2010/main" val="1201792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14</a:t>
            </a:fld>
            <a:endParaRPr lang="en-US"/>
          </a:p>
        </p:txBody>
      </p:sp>
    </p:spTree>
    <p:extLst>
      <p:ext uri="{BB962C8B-B14F-4D97-AF65-F5344CB8AC3E}">
        <p14:creationId xmlns:p14="http://schemas.microsoft.com/office/powerpoint/2010/main" val="132423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19</a:t>
            </a:fld>
            <a:endParaRPr lang="en-US"/>
          </a:p>
        </p:txBody>
      </p:sp>
    </p:spTree>
    <p:extLst>
      <p:ext uri="{BB962C8B-B14F-4D97-AF65-F5344CB8AC3E}">
        <p14:creationId xmlns:p14="http://schemas.microsoft.com/office/powerpoint/2010/main" val="2784349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8CCE84CD-114C-4AB1-A301-9740D6EB1117}" type="slidenum">
              <a:rPr lang="en-US" smtClean="0"/>
              <a:t>20</a:t>
            </a:fld>
            <a:endParaRPr lang="en-US"/>
          </a:p>
        </p:txBody>
      </p:sp>
    </p:spTree>
    <p:extLst>
      <p:ext uri="{BB962C8B-B14F-4D97-AF65-F5344CB8AC3E}">
        <p14:creationId xmlns:p14="http://schemas.microsoft.com/office/powerpoint/2010/main" val="1320450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chơi</a:t>
            </a:r>
            <a:r>
              <a:rPr lang="en-US" baseline="0" dirty="0"/>
              <a:t> </a:t>
            </a:r>
            <a:r>
              <a:rPr lang="en-US" baseline="0" dirty="0" err="1"/>
              <a:t>dành</a:t>
            </a:r>
            <a:r>
              <a:rPr lang="en-US" baseline="0" dirty="0"/>
              <a:t> </a:t>
            </a:r>
            <a:r>
              <a:rPr lang="en-US" baseline="0" dirty="0" err="1"/>
              <a:t>cho</a:t>
            </a:r>
            <a:r>
              <a:rPr lang="en-US" baseline="0" dirty="0"/>
              <a:t> </a:t>
            </a:r>
            <a:r>
              <a:rPr lang="en-US" baseline="0" dirty="0" err="1"/>
              <a:t>những</a:t>
            </a:r>
            <a:r>
              <a:rPr lang="en-US" baseline="0" dirty="0"/>
              <a:t> HS </a:t>
            </a:r>
            <a:r>
              <a:rPr lang="en-US" baseline="0" dirty="0" err="1"/>
              <a:t>không</a:t>
            </a:r>
            <a:r>
              <a:rPr lang="en-US" baseline="0" dirty="0"/>
              <a:t> </a:t>
            </a:r>
            <a:r>
              <a:rPr lang="en-US" baseline="0" dirty="0" err="1"/>
              <a:t>tham</a:t>
            </a:r>
            <a:r>
              <a:rPr lang="en-US" baseline="0" dirty="0"/>
              <a:t> </a:t>
            </a:r>
            <a:r>
              <a:rPr lang="en-US" baseline="0" dirty="0" err="1"/>
              <a:t>gia</a:t>
            </a:r>
            <a:r>
              <a:rPr lang="en-US" baseline="0" dirty="0"/>
              <a:t> </a:t>
            </a:r>
            <a:r>
              <a:rPr lang="en-US" baseline="0" dirty="0" err="1"/>
              <a:t>vào</a:t>
            </a:r>
            <a:r>
              <a:rPr lang="en-US" baseline="0" dirty="0"/>
              <a:t> </a:t>
            </a:r>
            <a:r>
              <a:rPr lang="en-US" baseline="0" dirty="0" err="1"/>
              <a:t>phần</a:t>
            </a:r>
            <a:r>
              <a:rPr lang="en-US" baseline="0" dirty="0"/>
              <a:t> </a:t>
            </a:r>
            <a:r>
              <a:rPr lang="en-US" baseline="0" dirty="0" err="1"/>
              <a:t>chơi</a:t>
            </a:r>
            <a:r>
              <a:rPr lang="en-US" baseline="0" dirty="0"/>
              <a:t> </a:t>
            </a:r>
            <a:r>
              <a:rPr lang="en-US" baseline="0" dirty="0" err="1"/>
              <a:t>vua</a:t>
            </a:r>
            <a:r>
              <a:rPr lang="en-US" baseline="0" dirty="0"/>
              <a:t> </a:t>
            </a:r>
            <a:r>
              <a:rPr lang="en-US" baseline="0" dirty="0" err="1"/>
              <a:t>tiếng</a:t>
            </a:r>
            <a:r>
              <a:rPr lang="en-US" baseline="0" dirty="0"/>
              <a:t> </a:t>
            </a:r>
            <a:r>
              <a:rPr lang="en-US" baseline="0" dirty="0" err="1"/>
              <a:t>Việt</a:t>
            </a:r>
            <a:r>
              <a:rPr lang="en-US" baseline="0" dirty="0"/>
              <a:t>. </a:t>
            </a:r>
          </a:p>
          <a:p>
            <a:r>
              <a:rPr lang="en-US" baseline="0" dirty="0" err="1"/>
              <a:t>Thời</a:t>
            </a:r>
            <a:r>
              <a:rPr lang="en-US" baseline="0" dirty="0"/>
              <a:t> </a:t>
            </a:r>
            <a:r>
              <a:rPr lang="en-US" baseline="0" dirty="0" err="1"/>
              <a:t>gian</a:t>
            </a:r>
            <a:r>
              <a:rPr lang="en-US" baseline="0" dirty="0"/>
              <a:t>: 3 </a:t>
            </a:r>
            <a:r>
              <a:rPr lang="en-US" baseline="0" dirty="0" err="1"/>
              <a:t>phút</a:t>
            </a:r>
            <a:r>
              <a:rPr lang="en-US" baseline="0" dirty="0"/>
              <a:t>, HS </a:t>
            </a:r>
            <a:r>
              <a:rPr lang="en-US" baseline="0" dirty="0" err="1"/>
              <a:t>ghi</a:t>
            </a:r>
            <a:r>
              <a:rPr lang="en-US" baseline="0" dirty="0"/>
              <a:t> </a:t>
            </a:r>
            <a:r>
              <a:rPr lang="en-US" baseline="0" dirty="0" err="1"/>
              <a:t>ra</a:t>
            </a:r>
            <a:r>
              <a:rPr lang="en-US" baseline="0" dirty="0"/>
              <a:t> </a:t>
            </a:r>
            <a:r>
              <a:rPr lang="en-US" baseline="0" dirty="0" err="1"/>
              <a:t>giấy</a:t>
            </a:r>
            <a:r>
              <a:rPr lang="en-US" baseline="0" dirty="0"/>
              <a:t> </a:t>
            </a:r>
            <a:r>
              <a:rPr lang="en-US" baseline="0" dirty="0" err="1"/>
              <a:t>đáp</a:t>
            </a:r>
            <a:r>
              <a:rPr lang="en-US" baseline="0" dirty="0"/>
              <a:t> </a:t>
            </a:r>
            <a:r>
              <a:rPr lang="en-US" baseline="0" dirty="0" err="1"/>
              <a:t>án</a:t>
            </a:r>
            <a:r>
              <a:rPr lang="en-US" baseline="0" dirty="0"/>
              <a:t>, HS </a:t>
            </a:r>
            <a:r>
              <a:rPr lang="en-US" baseline="0" dirty="0" err="1"/>
              <a:t>nào</a:t>
            </a:r>
            <a:r>
              <a:rPr lang="en-US" baseline="0" dirty="0"/>
              <a:t> </a:t>
            </a:r>
            <a:r>
              <a:rPr lang="en-US" baseline="0" dirty="0" err="1"/>
              <a:t>có</a:t>
            </a:r>
            <a:r>
              <a:rPr lang="en-US" baseline="0" dirty="0"/>
              <a:t> </a:t>
            </a:r>
            <a:r>
              <a:rPr lang="en-US" baseline="0" dirty="0" err="1"/>
              <a:t>nhiều</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nhất</a:t>
            </a:r>
            <a:r>
              <a:rPr lang="en-US" baseline="0" dirty="0"/>
              <a:t> </a:t>
            </a:r>
            <a:r>
              <a:rPr lang="en-US" baseline="0" dirty="0" err="1"/>
              <a:t>sẽ</a:t>
            </a:r>
            <a:r>
              <a:rPr lang="en-US" baseline="0" dirty="0"/>
              <a:t> </a:t>
            </a:r>
            <a:r>
              <a:rPr lang="en-US" baseline="0" dirty="0" err="1"/>
              <a:t>chiến</a:t>
            </a:r>
            <a:r>
              <a:rPr lang="en-US" baseline="0" dirty="0"/>
              <a:t> </a:t>
            </a:r>
            <a:r>
              <a:rPr lang="en-US" baseline="0" dirty="0" err="1"/>
              <a:t>thắng</a:t>
            </a:r>
            <a:endParaRPr lang="en-US" baseline="0" dirty="0"/>
          </a:p>
          <a:p>
            <a:r>
              <a:rPr lang="en-US" baseline="0" dirty="0" err="1"/>
              <a:t>Lớp</a:t>
            </a:r>
            <a:r>
              <a:rPr lang="en-US" baseline="0" dirty="0"/>
              <a:t> </a:t>
            </a:r>
            <a:r>
              <a:rPr lang="en-US" baseline="0" dirty="0" err="1"/>
              <a:t>học</a:t>
            </a:r>
            <a:r>
              <a:rPr lang="en-US" baseline="0" dirty="0"/>
              <a:t> </a:t>
            </a:r>
            <a:r>
              <a:rPr lang="en-US" baseline="0" dirty="0" err="1"/>
              <a:t>thông</a:t>
            </a:r>
            <a:r>
              <a:rPr lang="en-US" baseline="0" dirty="0"/>
              <a:t> minh, </a:t>
            </a:r>
            <a:r>
              <a:rPr lang="en-US" baseline="0" dirty="0" err="1"/>
              <a:t>điện</a:t>
            </a:r>
            <a:r>
              <a:rPr lang="en-US" baseline="0" dirty="0"/>
              <a:t> </a:t>
            </a:r>
            <a:r>
              <a:rPr lang="en-US" baseline="0" dirty="0" err="1"/>
              <a:t>thoại</a:t>
            </a:r>
            <a:r>
              <a:rPr lang="en-US" baseline="0" dirty="0"/>
              <a:t> </a:t>
            </a:r>
            <a:r>
              <a:rPr lang="en-US" baseline="0" dirty="0" err="1"/>
              <a:t>thông</a:t>
            </a:r>
            <a:r>
              <a:rPr lang="en-US" baseline="0" dirty="0"/>
              <a:t> minh, </a:t>
            </a:r>
            <a:r>
              <a:rPr lang="en-US" baseline="0" dirty="0" err="1"/>
              <a:t>giàn</a:t>
            </a:r>
            <a:r>
              <a:rPr lang="en-US" baseline="0" dirty="0"/>
              <a:t> </a:t>
            </a:r>
            <a:r>
              <a:rPr lang="en-US" baseline="0" dirty="0" err="1"/>
              <a:t>phơi</a:t>
            </a:r>
            <a:r>
              <a:rPr lang="en-US" baseline="0" dirty="0"/>
              <a:t> </a:t>
            </a:r>
            <a:r>
              <a:rPr lang="en-US" baseline="0" dirty="0" err="1"/>
              <a:t>thông</a:t>
            </a:r>
            <a:r>
              <a:rPr lang="en-US" baseline="0" dirty="0"/>
              <a:t> minh…</a:t>
            </a:r>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21</a:t>
            </a:fld>
            <a:endParaRPr lang="en-US"/>
          </a:p>
        </p:txBody>
      </p:sp>
    </p:spTree>
    <p:extLst>
      <p:ext uri="{BB962C8B-B14F-4D97-AF65-F5344CB8AC3E}">
        <p14:creationId xmlns:p14="http://schemas.microsoft.com/office/powerpoint/2010/main" val="139896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a:t>
            </a:fld>
            <a:endParaRPr lang="en-US"/>
          </a:p>
        </p:txBody>
      </p:sp>
    </p:spTree>
    <p:extLst>
      <p:ext uri="{BB962C8B-B14F-4D97-AF65-F5344CB8AC3E}">
        <p14:creationId xmlns:p14="http://schemas.microsoft.com/office/powerpoint/2010/main" val="2851612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4</a:t>
            </a:fld>
            <a:endParaRPr lang="en-US"/>
          </a:p>
        </p:txBody>
      </p:sp>
    </p:spTree>
    <p:extLst>
      <p:ext uri="{BB962C8B-B14F-4D97-AF65-F5344CB8AC3E}">
        <p14:creationId xmlns:p14="http://schemas.microsoft.com/office/powerpoint/2010/main" val="333672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1335023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6</a:t>
            </a:fld>
            <a:endParaRPr lang="en-US"/>
          </a:p>
        </p:txBody>
      </p:sp>
    </p:spTree>
    <p:extLst>
      <p:ext uri="{BB962C8B-B14F-4D97-AF65-F5344CB8AC3E}">
        <p14:creationId xmlns:p14="http://schemas.microsoft.com/office/powerpoint/2010/main" val="10339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7</a:t>
            </a:fld>
            <a:endParaRPr lang="en-US"/>
          </a:p>
        </p:txBody>
      </p:sp>
    </p:spTree>
    <p:extLst>
      <p:ext uri="{BB962C8B-B14F-4D97-AF65-F5344CB8AC3E}">
        <p14:creationId xmlns:p14="http://schemas.microsoft.com/office/powerpoint/2010/main" val="160860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234872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2137753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10/29/2024</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10/29/2024</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10/29/2024</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10/29/2024</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10/29/2024</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10/29/2024</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10/29/2024</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10/29/2024</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10/29/2024</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10/29/2024</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10/29/2024</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10/29/2024</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A2AD96E2-5AD0-EC3C-7FE0-5082B70EB23C}"/>
              </a:ext>
            </a:extLst>
          </p:cNvPr>
          <p:cNvSpPr/>
          <p:nvPr/>
        </p:nvSpPr>
        <p:spPr>
          <a:xfrm>
            <a:off x="6308132" y="3151163"/>
            <a:ext cx="5883868" cy="3706837"/>
          </a:xfrm>
          <a:custGeom>
            <a:avLst/>
            <a:gdLst/>
            <a:ahLst/>
            <a:cxnLst/>
            <a:rect l="l" t="t" r="r" b="b"/>
            <a:pathLst>
              <a:path w="9247049" h="5825641">
                <a:moveTo>
                  <a:pt x="0" y="0"/>
                </a:moveTo>
                <a:lnTo>
                  <a:pt x="9247049" y="0"/>
                </a:lnTo>
                <a:lnTo>
                  <a:pt x="9247049" y="5825640"/>
                </a:lnTo>
                <a:lnTo>
                  <a:pt x="0" y="5825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59031AFA-0A0D-F41F-7C43-96B2C4DAC3FF}"/>
              </a:ext>
            </a:extLst>
          </p:cNvPr>
          <p:cNvSpPr/>
          <p:nvPr/>
        </p:nvSpPr>
        <p:spPr>
          <a:xfrm>
            <a:off x="54233" y="1590500"/>
            <a:ext cx="7732110" cy="5267500"/>
          </a:xfrm>
          <a:custGeom>
            <a:avLst/>
            <a:gdLst/>
            <a:ahLst/>
            <a:cxnLst/>
            <a:rect l="l" t="t" r="r" b="b"/>
            <a:pathLst>
              <a:path w="7732110" h="5267500">
                <a:moveTo>
                  <a:pt x="0" y="0"/>
                </a:moveTo>
                <a:lnTo>
                  <a:pt x="7732110" y="0"/>
                </a:lnTo>
                <a:lnTo>
                  <a:pt x="7732110" y="5267500"/>
                </a:lnTo>
                <a:lnTo>
                  <a:pt x="0" y="5267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41E377E6-00EF-E9AA-D9F1-1D65A82AF454}"/>
              </a:ext>
            </a:extLst>
          </p:cNvPr>
          <p:cNvSpPr txBox="1"/>
          <p:nvPr/>
        </p:nvSpPr>
        <p:spPr>
          <a:xfrm>
            <a:off x="768997" y="414390"/>
            <a:ext cx="1080250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6600" i="0" u="none" strike="noStrike" kern="1200" cap="none" spc="0" normalizeH="0" baseline="0" noProof="0" dirty="0">
                <a:ln>
                  <a:noFill/>
                </a:ln>
                <a:solidFill>
                  <a:srgbClr val="FF0000"/>
                </a:solidFill>
                <a:effectLst/>
                <a:uLnTx/>
                <a:uFillTx/>
                <a:latin typeface="#9Slide07 Cadena" panose="02000503000000020004" pitchFamily="2" charset="0"/>
                <a:cs typeface="Times New Roman" panose="02020603050405020304" pitchFamily="18" charset="0"/>
              </a:rPr>
              <a:t>AI NHANH NHẤT</a:t>
            </a:r>
          </a:p>
        </p:txBody>
      </p:sp>
    </p:spTree>
    <p:extLst>
      <p:ext uri="{BB962C8B-B14F-4D97-AF65-F5344CB8AC3E}">
        <p14:creationId xmlns:p14="http://schemas.microsoft.com/office/powerpoint/2010/main" val="2915867652"/>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4520CF-6656-D73F-14D2-D4A5280FE082}"/>
              </a:ext>
            </a:extLst>
          </p:cNvPr>
          <p:cNvGrpSpPr/>
          <p:nvPr/>
        </p:nvGrpSpPr>
        <p:grpSpPr>
          <a:xfrm>
            <a:off x="4619065" y="-935413"/>
            <a:ext cx="8400057" cy="7793413"/>
            <a:chOff x="4619065" y="-935413"/>
            <a:chExt cx="8400057" cy="7793413"/>
          </a:xfrm>
        </p:grpSpPr>
        <p:sp>
          <p:nvSpPr>
            <p:cNvPr id="3" name="Freeform 2">
              <a:extLst>
                <a:ext uri="{FF2B5EF4-FFF2-40B4-BE49-F238E27FC236}">
                  <a16:creationId xmlns:a16="http://schemas.microsoft.com/office/drawing/2014/main" id="{C05A7B62-58D3-0E1B-B46B-80CE55AA8B69}"/>
                </a:ext>
              </a:extLst>
            </p:cNvPr>
            <p:cNvSpPr/>
            <p:nvPr/>
          </p:nvSpPr>
          <p:spPr>
            <a:xfrm>
              <a:off x="4619065" y="-935413"/>
              <a:ext cx="8169214" cy="5105759"/>
            </a:xfrm>
            <a:custGeom>
              <a:avLst/>
              <a:gdLst/>
              <a:ahLst/>
              <a:cxnLst/>
              <a:rect l="l" t="t" r="r" b="b"/>
              <a:pathLst>
                <a:path w="13409696" h="8381060">
                  <a:moveTo>
                    <a:pt x="0" y="0"/>
                  </a:moveTo>
                  <a:lnTo>
                    <a:pt x="13409697" y="0"/>
                  </a:lnTo>
                  <a:lnTo>
                    <a:pt x="13409697" y="8381060"/>
                  </a:lnTo>
                  <a:lnTo>
                    <a:pt x="0" y="8381060"/>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D8A5CB85-FA1D-813F-2282-62DDC42FD7FD}"/>
                </a:ext>
              </a:extLst>
            </p:cNvPr>
            <p:cNvSpPr/>
            <p:nvPr/>
          </p:nvSpPr>
          <p:spPr>
            <a:xfrm>
              <a:off x="7502321" y="668041"/>
              <a:ext cx="5516801" cy="6189959"/>
            </a:xfrm>
            <a:custGeom>
              <a:avLst/>
              <a:gdLst/>
              <a:ahLst/>
              <a:cxnLst/>
              <a:rect l="l" t="t" r="r" b="b"/>
              <a:pathLst>
                <a:path w="7803832" h="8756053">
                  <a:moveTo>
                    <a:pt x="0" y="0"/>
                  </a:moveTo>
                  <a:lnTo>
                    <a:pt x="7803832" y="0"/>
                  </a:lnTo>
                  <a:lnTo>
                    <a:pt x="7803832" y="8756053"/>
                  </a:lnTo>
                  <a:lnTo>
                    <a:pt x="0" y="8756053"/>
                  </a:lnTo>
                  <a:lnTo>
                    <a:pt x="0" y="0"/>
                  </a:lnTo>
                  <a:close/>
                </a:path>
              </a:pathLst>
            </a:custGeom>
            <a:blipFill>
              <a:blip r:embed="rId4"/>
              <a:stretch>
                <a:fillRect/>
              </a:stretch>
            </a:blipFill>
          </p:spPr>
          <p:txBody>
            <a:bodyPr/>
            <a:lstStyle/>
            <a:p>
              <a:endParaRPr lang="en-US"/>
            </a:p>
          </p:txBody>
        </p:sp>
      </p:grpSp>
      <p:grpSp>
        <p:nvGrpSpPr>
          <p:cNvPr id="7" name="Group 6">
            <a:extLst>
              <a:ext uri="{FF2B5EF4-FFF2-40B4-BE49-F238E27FC236}">
                <a16:creationId xmlns:a16="http://schemas.microsoft.com/office/drawing/2014/main" id="{08826E82-0762-BD23-CCD8-E16F436DB787}"/>
              </a:ext>
            </a:extLst>
          </p:cNvPr>
          <p:cNvGrpSpPr/>
          <p:nvPr/>
        </p:nvGrpSpPr>
        <p:grpSpPr>
          <a:xfrm>
            <a:off x="487965" y="1645600"/>
            <a:ext cx="8985488" cy="4942850"/>
            <a:chOff x="487965" y="1645600"/>
            <a:chExt cx="8985488" cy="4942850"/>
          </a:xfrm>
        </p:grpSpPr>
        <p:sp>
          <p:nvSpPr>
            <p:cNvPr id="2" name="Rectangle 1"/>
            <p:cNvSpPr/>
            <p:nvPr/>
          </p:nvSpPr>
          <p:spPr>
            <a:xfrm>
              <a:off x="487965" y="1645600"/>
              <a:ext cx="5926282" cy="1384995"/>
            </a:xfrm>
            <a:prstGeom prst="rect">
              <a:avLst/>
            </a:prstGeom>
          </p:spPr>
          <p:txBody>
            <a:bodyPr wrap="square">
              <a:spAutoFit/>
            </a:bodyPr>
            <a:lstStyle/>
            <a:p>
              <a:pPr algn="just">
                <a:defRPr/>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Vòng</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1, GV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2</a:t>
              </a:r>
            </a:p>
          </p:txBody>
        </p:sp>
        <p:sp>
          <p:nvSpPr>
            <p:cNvPr id="6" name="Rectangle 5">
              <a:extLst>
                <a:ext uri="{FF2B5EF4-FFF2-40B4-BE49-F238E27FC236}">
                  <a16:creationId xmlns:a16="http://schemas.microsoft.com/office/drawing/2014/main" id="{6CE8434E-5746-B9CD-9F0A-F64D09BCBD30}"/>
                </a:ext>
              </a:extLst>
            </p:cNvPr>
            <p:cNvSpPr/>
            <p:nvPr/>
          </p:nvSpPr>
          <p:spPr>
            <a:xfrm>
              <a:off x="487965" y="3049020"/>
              <a:ext cx="8985488" cy="3539430"/>
            </a:xfrm>
            <a:prstGeom prst="rect">
              <a:avLst/>
            </a:prstGeom>
          </p:spPr>
          <p:txBody>
            <a:bodyPr wrap="square">
              <a:spAutoFit/>
            </a:bodyPr>
            <a:lstStyle/>
            <a:p>
              <a:pPr algn="just">
                <a:defRPr/>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Vòng</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3</a:t>
              </a:r>
            </a:p>
            <a:p>
              <a:pPr algn="just">
                <a:defRPr/>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Vòng</a:t>
              </a:r>
              <a:r>
                <a:rPr lang="en-US" sz="2800" b="1" dirty="0">
                  <a:latin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endParaRPr lang="en-US" sz="2800" dirty="0">
                <a:latin typeface="Times New Roman" panose="02020603050405020304" pitchFamily="18" charset="0"/>
                <a:cs typeface="Times New Roman" panose="02020603050405020304" pitchFamily="18" charset="0"/>
              </a:endParaRPr>
            </a:p>
            <a:p>
              <a:pPr algn="just">
                <a:defRPr/>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PHT,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endParaRPr lang="en-US" sz="2800" dirty="0">
                <a:latin typeface="Times New Roman" panose="02020603050405020304" pitchFamily="18" charset="0"/>
                <a:cs typeface="Times New Roman" panose="02020603050405020304" pitchFamily="18" charset="0"/>
              </a:endParaRPr>
            </a:p>
            <a:p>
              <a:pPr algn="just">
                <a:defRPr/>
              </a:pPr>
              <a:r>
                <a:rPr lang="en-US" sz="2800" b="1" dirty="0" err="1">
                  <a:latin typeface="Times New Roman" panose="02020603050405020304" pitchFamily="18" charset="0"/>
                  <a:cs typeface="Times New Roman" panose="02020603050405020304" pitchFamily="18" charset="0"/>
                </a:rPr>
                <a:t>Lưu</a:t>
              </a:r>
              <a:r>
                <a:rPr lang="en-US" sz="2800" b="1" dirty="0">
                  <a:latin typeface="Times New Roman" panose="02020603050405020304" pitchFamily="18" charset="0"/>
                  <a:cs typeface="Times New Roman" panose="02020603050405020304" pitchFamily="18" charset="0"/>
                </a:rPr>
                <a:t> 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48958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7288" y="1841745"/>
            <a:ext cx="6614119" cy="2246769"/>
          </a:xfrm>
          <a:prstGeom prst="rect">
            <a:avLst/>
          </a:prstGeom>
        </p:spPr>
        <p:txBody>
          <a:bodyPr wrap="square">
            <a:spAutoFit/>
          </a:bodyPr>
          <a:lstStyle/>
          <a:p>
            <a:pPr algn="just"/>
            <a:r>
              <a:rPr lang="vi-VN" sz="2800" dirty="0">
                <a:solidFill>
                  <a:srgbClr val="000000"/>
                </a:solidFill>
                <a:latin typeface="+mj-lt"/>
              </a:rPr>
              <a:t>Bên cạnh nghĩa gốc, các từ</a:t>
            </a:r>
            <a:r>
              <a:rPr lang="en-US" sz="2800" dirty="0">
                <a:solidFill>
                  <a:srgbClr val="236FA1"/>
                </a:solidFill>
                <a:latin typeface="+mj-lt"/>
              </a:rPr>
              <a:t> </a:t>
            </a:r>
            <a:r>
              <a:rPr lang="vi-VN" sz="2800" b="1" i="1" dirty="0">
                <a:solidFill>
                  <a:srgbClr val="000000"/>
                </a:solidFill>
                <a:latin typeface="+mj-lt"/>
              </a:rPr>
              <a:t>ngân hàng, cổng, gạo cội, lăn</a:t>
            </a:r>
            <a:r>
              <a:rPr lang="en-US" sz="2800" b="1" i="1" dirty="0">
                <a:solidFill>
                  <a:srgbClr val="000000"/>
                </a:solidFill>
                <a:latin typeface="+mj-lt"/>
              </a:rPr>
              <a:t> </a:t>
            </a:r>
            <a:r>
              <a:rPr lang="vi-VN" sz="2800" b="1" i="1" dirty="0">
                <a:solidFill>
                  <a:srgbClr val="000000"/>
                </a:solidFill>
                <a:latin typeface="+mj-lt"/>
              </a:rPr>
              <a:t>tăn </a:t>
            </a:r>
            <a:r>
              <a:rPr lang="vi-VN" sz="2800" dirty="0">
                <a:solidFill>
                  <a:srgbClr val="000000"/>
                </a:solidFill>
                <a:latin typeface="+mj-lt"/>
              </a:rPr>
              <a:t>còn có nghĩa chuyển mới xuất hiện. Hãy xác định</a:t>
            </a:r>
            <a:r>
              <a:rPr lang="en-US" sz="2800" dirty="0">
                <a:solidFill>
                  <a:srgbClr val="000000"/>
                </a:solidFill>
                <a:latin typeface="+mj-lt"/>
              </a:rPr>
              <a:t> </a:t>
            </a:r>
            <a:r>
              <a:rPr lang="vi-VN" sz="2800" dirty="0">
                <a:solidFill>
                  <a:srgbClr val="000000"/>
                </a:solidFill>
                <a:latin typeface="+mj-lt"/>
              </a:rPr>
              <a:t>nghĩa mới của mỗi từ và đặt câu với từ được theo nghĩa</a:t>
            </a:r>
            <a:r>
              <a:rPr lang="en-US" sz="2800" dirty="0">
                <a:solidFill>
                  <a:srgbClr val="000000"/>
                </a:solidFill>
                <a:latin typeface="+mj-lt"/>
              </a:rPr>
              <a:t> </a:t>
            </a:r>
            <a:r>
              <a:rPr lang="vi-VN" sz="2800" dirty="0">
                <a:solidFill>
                  <a:srgbClr val="000000"/>
                </a:solidFill>
                <a:latin typeface="+mj-lt"/>
              </a:rPr>
              <a:t>mới đó</a:t>
            </a:r>
            <a:r>
              <a:rPr lang="en-US" sz="2800" dirty="0">
                <a:solidFill>
                  <a:srgbClr val="000000"/>
                </a:solidFill>
                <a:latin typeface="+mj-lt"/>
              </a:rPr>
              <a:t>.</a:t>
            </a:r>
            <a:endParaRPr lang="vi-VN" sz="2800" b="0" i="0" dirty="0">
              <a:solidFill>
                <a:srgbClr val="000000"/>
              </a:solidFill>
              <a:effectLst/>
              <a:latin typeface="+mj-lt"/>
            </a:endParaRPr>
          </a:p>
        </p:txBody>
      </p:sp>
      <p:sp>
        <p:nvSpPr>
          <p:cNvPr id="5" name="Rectangle 4"/>
          <p:cNvSpPr/>
          <p:nvPr/>
        </p:nvSpPr>
        <p:spPr>
          <a:xfrm>
            <a:off x="7807065" y="488383"/>
            <a:ext cx="1085554" cy="74251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Bài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Freeform 4"/>
          <p:cNvSpPr/>
          <p:nvPr/>
        </p:nvSpPr>
        <p:spPr>
          <a:xfrm>
            <a:off x="598394" y="1498845"/>
            <a:ext cx="4485679" cy="4250181"/>
          </a:xfrm>
          <a:custGeom>
            <a:avLst/>
            <a:gdLst/>
            <a:ahLst/>
            <a:cxnLst/>
            <a:rect l="l" t="t" r="r" b="b"/>
            <a:pathLst>
              <a:path w="5299355" h="5021139">
                <a:moveTo>
                  <a:pt x="0" y="0"/>
                </a:moveTo>
                <a:lnTo>
                  <a:pt x="5299354" y="0"/>
                </a:lnTo>
                <a:lnTo>
                  <a:pt x="5299354" y="5021139"/>
                </a:lnTo>
                <a:lnTo>
                  <a:pt x="0" y="502113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77593326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50804665"/>
              </p:ext>
            </p:extLst>
          </p:nvPr>
        </p:nvGraphicFramePr>
        <p:xfrm>
          <a:off x="175491" y="69275"/>
          <a:ext cx="11794836" cy="6675120"/>
        </p:xfrm>
        <a:graphic>
          <a:graphicData uri="http://schemas.openxmlformats.org/drawingml/2006/table">
            <a:tbl>
              <a:tblPr firstRow="1" bandRow="1">
                <a:tableStyleId>{5940675A-B579-460E-94D1-54222C63F5DA}</a:tableStyleId>
              </a:tblPr>
              <a:tblGrid>
                <a:gridCol w="1943789">
                  <a:extLst>
                    <a:ext uri="{9D8B030D-6E8A-4147-A177-3AD203B41FA5}">
                      <a16:colId xmlns:a16="http://schemas.microsoft.com/office/drawing/2014/main" val="3806212920"/>
                    </a:ext>
                  </a:extLst>
                </a:gridCol>
                <a:gridCol w="5459156">
                  <a:extLst>
                    <a:ext uri="{9D8B030D-6E8A-4147-A177-3AD203B41FA5}">
                      <a16:colId xmlns:a16="http://schemas.microsoft.com/office/drawing/2014/main" val="3354953802"/>
                    </a:ext>
                  </a:extLst>
                </a:gridCol>
                <a:gridCol w="4391891">
                  <a:extLst>
                    <a:ext uri="{9D8B030D-6E8A-4147-A177-3AD203B41FA5}">
                      <a16:colId xmlns:a16="http://schemas.microsoft.com/office/drawing/2014/main" val="3784679364"/>
                    </a:ext>
                  </a:extLst>
                </a:gridCol>
              </a:tblGrid>
              <a:tr h="370840">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Từ</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ngữ</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nghĩa</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gốc</a:t>
                      </a:r>
                      <a:r>
                        <a:rPr lang="en-US" sz="2800" b="1" baseline="0"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8C1914"/>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Nghĩa</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chuyển</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mới</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8C1914"/>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Đặt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câu</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8C1914"/>
                    </a:solidFill>
                  </a:tcPr>
                </a:tc>
                <a:extLst>
                  <a:ext uri="{0D108BD9-81ED-4DB2-BD59-A6C34878D82A}">
                    <a16:rowId xmlns:a16="http://schemas.microsoft.com/office/drawing/2014/main" val="4038596886"/>
                  </a:ext>
                </a:extLst>
              </a:tr>
              <a:tr h="370840">
                <a:tc>
                  <a:txBody>
                    <a:bodyPr/>
                    <a:lstStyle/>
                    <a:p>
                      <a:pPr algn="ctr"/>
                      <a:r>
                        <a:rPr lang="en-US" sz="2800" b="1" dirty="0" err="1">
                          <a:latin typeface="Times New Roman" panose="02020603050405020304" pitchFamily="18" charset="0"/>
                          <a:cs typeface="Times New Roman" panose="02020603050405020304" pitchFamily="18" charset="0"/>
                        </a:rPr>
                        <a:t>Ngân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hàng</a:t>
                      </a:r>
                      <a:endParaRPr lang="en-US" sz="2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latin typeface="Times New Roman" panose="02020603050405020304" pitchFamily="18" charset="0"/>
                          <a:cs typeface="Times New Roman" panose="02020603050405020304" pitchFamily="18" charset="0"/>
                        </a:rPr>
                        <a:t>Kho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thông</a:t>
                      </a:r>
                      <a:r>
                        <a:rPr lang="en-US" sz="2800" baseline="0" dirty="0">
                          <a:latin typeface="Times New Roman" panose="02020603050405020304" pitchFamily="18" charset="0"/>
                          <a:cs typeface="Times New Roman" panose="02020603050405020304" pitchFamily="18" charset="0"/>
                        </a:rPr>
                        <a:t> tin, </a:t>
                      </a:r>
                      <a:r>
                        <a:rPr lang="en-US" sz="2800" baseline="0" dirty="0" err="1">
                          <a:latin typeface="Times New Roman" panose="02020603050405020304" pitchFamily="18" charset="0"/>
                          <a:cs typeface="Times New Roman" panose="02020603050405020304" pitchFamily="18" charset="0"/>
                        </a:rPr>
                        <a:t>đề</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máu</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học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này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trường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tôi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bắt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đầu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xây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dựng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ngân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hàng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đề</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thi</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083873608"/>
                  </a:ext>
                </a:extLst>
              </a:tr>
              <a:tr h="370840">
                <a:tc>
                  <a:txBody>
                    <a:bodyPr/>
                    <a:lstStyle/>
                    <a:p>
                      <a:pPr algn="ctr"/>
                      <a:r>
                        <a:rPr lang="en-US" sz="2800" b="1" dirty="0" err="1">
                          <a:latin typeface="Times New Roman" panose="02020603050405020304" pitchFamily="18" charset="0"/>
                          <a:cs typeface="Times New Roman" panose="02020603050405020304" pitchFamily="18" charset="0"/>
                        </a:rPr>
                        <a:t>Cổng</a:t>
                      </a:r>
                      <a:endParaRPr lang="en-US" sz="2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dùng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để</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đồng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bộ</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việc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chuyển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dữ</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liệu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giữa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đơn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vị</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xử</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lí</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trung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tâm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của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máy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tính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với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thiết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bị</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ngoại</a:t>
                      </a:r>
                      <a:r>
                        <a:rPr lang="en-US" sz="2800" baseline="0" dirty="0">
                          <a:latin typeface="Times New Roman" panose="02020603050405020304" pitchFamily="18" charset="0"/>
                          <a:cs typeface="Times New Roman" panose="02020603050405020304" pitchFamily="18" charset="0"/>
                        </a:rPr>
                        <a:t> vi </a:t>
                      </a:r>
                      <a:r>
                        <a:rPr lang="en-US" sz="2800" baseline="0" dirty="0" err="1">
                          <a:latin typeface="Times New Roman" panose="02020603050405020304" pitchFamily="18" charset="0"/>
                          <a:cs typeface="Times New Roman" panose="02020603050405020304" pitchFamily="18" charset="0"/>
                        </a:rPr>
                        <a:t>hoặc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giữa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máy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tính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với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nhau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trong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một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mạng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máy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tính</a:t>
                      </a:r>
                      <a:r>
                        <a:rPr lang="en-US" sz="2800" baseline="0" dirty="0">
                          <a:latin typeface="Times New Roman" panose="02020603050405020304" pitchFamily="18" charset="0"/>
                          <a:cs typeface="Times New Roman" panose="02020603050405020304" pitchFamily="18" charset="0"/>
                        </a:rPr>
                        <a:t>.</a:t>
                      </a:r>
                    </a:p>
                    <a:p>
                      <a:pPr algn="just"/>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Cổng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thông</a:t>
                      </a:r>
                      <a:r>
                        <a:rPr lang="en-US" sz="2800" baseline="0" dirty="0">
                          <a:latin typeface="Times New Roman" panose="02020603050405020304" pitchFamily="18" charset="0"/>
                          <a:cs typeface="Times New Roman" panose="02020603050405020304" pitchFamily="18" charset="0"/>
                        </a:rPr>
                        <a:t> tin </a:t>
                      </a:r>
                      <a:r>
                        <a:rPr lang="en-US" sz="2800" baseline="0" dirty="0" err="1">
                          <a:latin typeface="Times New Roman" panose="02020603050405020304" pitchFamily="18" charset="0"/>
                          <a:cs typeface="Times New Roman" panose="02020603050405020304" pitchFamily="18" charset="0"/>
                        </a:rPr>
                        <a:t>điện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tử</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trang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thông</a:t>
                      </a:r>
                      <a:r>
                        <a:rPr lang="en-US" sz="2800" baseline="0" dirty="0">
                          <a:latin typeface="Times New Roman" panose="02020603050405020304" pitchFamily="18" charset="0"/>
                          <a:cs typeface="Times New Roman" panose="02020603050405020304" pitchFamily="18" charset="0"/>
                        </a:rPr>
                        <a:t> tin </a:t>
                      </a:r>
                      <a:r>
                        <a:rPr lang="en-US" sz="2800" baseline="0" dirty="0" err="1">
                          <a:latin typeface="Times New Roman" panose="02020603050405020304" pitchFamily="18" charset="0"/>
                          <a:cs typeface="Times New Roman" panose="02020603050405020304" pitchFamily="18" charset="0"/>
                        </a:rPr>
                        <a:t>tích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hợp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kênh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thông</a:t>
                      </a:r>
                      <a:r>
                        <a:rPr lang="en-US" sz="2800" baseline="0" dirty="0">
                          <a:latin typeface="Times New Roman" panose="02020603050405020304" pitchFamily="18" charset="0"/>
                          <a:cs typeface="Times New Roman" panose="02020603050405020304" pitchFamily="18" charset="0"/>
                        </a:rPr>
                        <a:t> tin, </a:t>
                      </a:r>
                      <a:r>
                        <a:rPr lang="en-US" sz="2800" baseline="0" dirty="0" err="1">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dịch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vụ</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ứng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dụng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theo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một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phương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thức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thống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nhất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thông</a:t>
                      </a:r>
                      <a:r>
                        <a:rPr lang="en-US" sz="2800" baseline="0" dirty="0">
                          <a:latin typeface="Times New Roman" panose="02020603050405020304" pitchFamily="18" charset="0"/>
                          <a:cs typeface="Times New Roman" panose="02020603050405020304" pitchFamily="18" charset="0"/>
                        </a:rPr>
                        <a:t> qua </a:t>
                      </a:r>
                      <a:r>
                        <a:rPr lang="en-US" sz="2800" baseline="0" dirty="0" err="1">
                          <a:latin typeface="Times New Roman" panose="02020603050405020304" pitchFamily="18" charset="0"/>
                          <a:cs typeface="Times New Roman" panose="02020603050405020304" pitchFamily="18" charset="0"/>
                        </a:rPr>
                        <a:t>một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điểm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truy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cập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duy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nhất</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tính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của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bạn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kết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nối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với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máy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chiếu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bằng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cổng</a:t>
                      </a:r>
                      <a:r>
                        <a:rPr lang="en-US" sz="2800" baseline="0" dirty="0">
                          <a:latin typeface="Times New Roman" panose="02020603050405020304" pitchFamily="18" charset="0"/>
                          <a:cs typeface="Times New Roman" panose="02020603050405020304" pitchFamily="18" charset="0"/>
                        </a:rPr>
                        <a:t> VGA hay </a:t>
                      </a:r>
                      <a:r>
                        <a:rPr lang="en-US" sz="2800" baseline="0" dirty="0" err="1">
                          <a:latin typeface="Times New Roman" panose="02020603050405020304" pitchFamily="18" charset="0"/>
                          <a:cs typeface="Times New Roman" panose="02020603050405020304" pitchFamily="18" charset="0"/>
                        </a:rPr>
                        <a:t>cổng</a:t>
                      </a:r>
                      <a:r>
                        <a:rPr lang="en-US" sz="2800" baseline="0" dirty="0">
                          <a:latin typeface="Times New Roman" panose="02020603050405020304" pitchFamily="18" charset="0"/>
                          <a:cs typeface="Times New Roman" panose="02020603050405020304" pitchFamily="18" charset="0"/>
                        </a:rPr>
                        <a:t> HDMI.</a:t>
                      </a:r>
                    </a:p>
                    <a:p>
                      <a:pPr algn="just"/>
                      <a:endParaRPr lang="en-US" sz="2800" baseline="0" dirty="0">
                        <a:latin typeface="Times New Roman" panose="02020603050405020304" pitchFamily="18" charset="0"/>
                        <a:cs typeface="Times New Roman" panose="02020603050405020304" pitchFamily="18" charset="0"/>
                      </a:endParaRPr>
                    </a:p>
                    <a:p>
                      <a:pPr algn="just"/>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Cổng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thông</a:t>
                      </a:r>
                      <a:r>
                        <a:rPr lang="en-US" sz="2800" baseline="0" dirty="0">
                          <a:latin typeface="Times New Roman" panose="02020603050405020304" pitchFamily="18" charset="0"/>
                          <a:cs typeface="Times New Roman" panose="02020603050405020304" pitchFamily="18" charset="0"/>
                        </a:rPr>
                        <a:t> tin </a:t>
                      </a:r>
                      <a:r>
                        <a:rPr lang="en-US" sz="2800" baseline="0" dirty="0" err="1">
                          <a:latin typeface="Times New Roman" panose="02020603050405020304" pitchFamily="18" charset="0"/>
                          <a:cs typeface="Times New Roman" panose="02020603050405020304" pitchFamily="18" charset="0"/>
                        </a:rPr>
                        <a:t>điện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tử</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kênh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cung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cấp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thông</a:t>
                      </a:r>
                      <a:r>
                        <a:rPr lang="en-US" sz="2800" baseline="0" dirty="0">
                          <a:latin typeface="Times New Roman" panose="02020603050405020304" pitchFamily="18" charset="0"/>
                          <a:cs typeface="Times New Roman" panose="02020603050405020304" pitchFamily="18" charset="0"/>
                        </a:rPr>
                        <a:t> tin </a:t>
                      </a:r>
                      <a:r>
                        <a:rPr lang="en-US" sz="2800" baseline="0" dirty="0" err="1">
                          <a:latin typeface="Times New Roman" panose="02020603050405020304" pitchFamily="18" charset="0"/>
                          <a:cs typeface="Times New Roman" panose="02020603050405020304" pitchFamily="18" charset="0"/>
                        </a:rPr>
                        <a:t>thốnh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nhất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tập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trung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của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cơ</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quan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nước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trên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môi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trường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mạng</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557394201"/>
                  </a:ext>
                </a:extLst>
              </a:tr>
            </a:tbl>
          </a:graphicData>
        </a:graphic>
      </p:graphicFrame>
    </p:spTree>
    <p:extLst>
      <p:ext uri="{BB962C8B-B14F-4D97-AF65-F5344CB8AC3E}">
        <p14:creationId xmlns:p14="http://schemas.microsoft.com/office/powerpoint/2010/main" val="11951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90357842"/>
              </p:ext>
            </p:extLst>
          </p:nvPr>
        </p:nvGraphicFramePr>
        <p:xfrm>
          <a:off x="161636" y="193192"/>
          <a:ext cx="7133393" cy="5009178"/>
        </p:xfrm>
        <a:graphic>
          <a:graphicData uri="http://schemas.openxmlformats.org/drawingml/2006/table">
            <a:tbl>
              <a:tblPr firstRow="1" bandRow="1">
                <a:tableStyleId>{5940675A-B579-460E-94D1-54222C63F5DA}</a:tableStyleId>
              </a:tblPr>
              <a:tblGrid>
                <a:gridCol w="1175583">
                  <a:extLst>
                    <a:ext uri="{9D8B030D-6E8A-4147-A177-3AD203B41FA5}">
                      <a16:colId xmlns:a16="http://schemas.microsoft.com/office/drawing/2014/main" val="3806212920"/>
                    </a:ext>
                  </a:extLst>
                </a:gridCol>
                <a:gridCol w="3586671">
                  <a:extLst>
                    <a:ext uri="{9D8B030D-6E8A-4147-A177-3AD203B41FA5}">
                      <a16:colId xmlns:a16="http://schemas.microsoft.com/office/drawing/2014/main" val="3354953802"/>
                    </a:ext>
                  </a:extLst>
                </a:gridCol>
                <a:gridCol w="2371139">
                  <a:extLst>
                    <a:ext uri="{9D8B030D-6E8A-4147-A177-3AD203B41FA5}">
                      <a16:colId xmlns:a16="http://schemas.microsoft.com/office/drawing/2014/main" val="3784679364"/>
                    </a:ext>
                  </a:extLst>
                </a:gridCol>
              </a:tblGrid>
              <a:tr h="1412538">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Từ</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ngữ</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nghĩa</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gốc</a:t>
                      </a:r>
                      <a:r>
                        <a:rPr lang="en-US" sz="2800" b="1" baseline="0"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8C1914"/>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Nghĩa</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chuyển</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mới</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8C1914"/>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Đặt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câu</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8C1914"/>
                    </a:solidFill>
                  </a:tcPr>
                </a:tc>
                <a:extLst>
                  <a:ext uri="{0D108BD9-81ED-4DB2-BD59-A6C34878D82A}">
                    <a16:rowId xmlns:a16="http://schemas.microsoft.com/office/drawing/2014/main" val="4038596886"/>
                  </a:ext>
                </a:extLst>
              </a:tr>
              <a:tr h="1412538">
                <a:tc>
                  <a:txBody>
                    <a:bodyPr/>
                    <a:lstStyle/>
                    <a:p>
                      <a:pPr algn="ctr"/>
                      <a:r>
                        <a:rPr lang="en-US" sz="2800" b="1" dirty="0" err="1">
                          <a:latin typeface="Times New Roman" panose="02020603050405020304" pitchFamily="18" charset="0"/>
                          <a:cs typeface="Times New Roman" panose="02020603050405020304" pitchFamily="18" charset="0"/>
                        </a:rPr>
                        <a:t>Gạo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cội</a:t>
                      </a:r>
                      <a:endParaRPr lang="en-US" sz="2800" b="1"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giỏi</a:t>
                      </a:r>
                      <a:r>
                        <a:rPr lang="en-US" sz="2800" dirty="0">
                          <a:latin typeface="Times New Roman" panose="02020603050405020304" pitchFamily="18" charset="0"/>
                          <a:cs typeface="Times New Roman" panose="02020603050405020304" pitchFamily="18" charset="0"/>
                        </a:rPr>
                        <a: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rất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có</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tài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nghệ</a:t>
                      </a:r>
                      <a:r>
                        <a:rPr lang="en-US" sz="2800" baseline="0" dirty="0">
                          <a:latin typeface="Times New Roman" panose="02020603050405020304" pitchFamily="18" charset="0"/>
                          <a:cs typeface="Times New Roman" panose="02020603050405020304" pitchFamily="18" charset="0"/>
                        </a:rPr>
                        <a:t> do </a:t>
                      </a:r>
                      <a:r>
                        <a:rPr lang="en-US" sz="2800" baseline="0" dirty="0" err="1">
                          <a:latin typeface="Times New Roman" panose="02020603050405020304" pitchFamily="18" charset="0"/>
                          <a:cs typeface="Times New Roman" panose="02020603050405020304" pitchFamily="18" charset="0"/>
                        </a:rPr>
                        <a:t>đã</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có</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thâm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niên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trong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nghề</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một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diễn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viên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gạo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cội</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13232318"/>
                  </a:ext>
                </a:extLst>
              </a:tr>
              <a:tr h="1412538">
                <a:tc>
                  <a:txBody>
                    <a:bodyPr/>
                    <a:lstStyle/>
                    <a:p>
                      <a:pPr algn="ctr"/>
                      <a:r>
                        <a:rPr lang="en-US" sz="2800" b="1" dirty="0" err="1">
                          <a:latin typeface="Times New Roman" panose="02020603050405020304" pitchFamily="18" charset="0"/>
                          <a:cs typeface="Times New Roman" panose="02020603050405020304" pitchFamily="18" charset="0"/>
                        </a:rPr>
                        <a:t>Lăn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tăn</a:t>
                      </a:r>
                      <a:endParaRPr lang="en-US" sz="2800" b="1"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Còn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có</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những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điều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băn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chưa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thật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yên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tâm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thoải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mái</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baseline="0" dirty="0">
                          <a:latin typeface="Times New Roman" panose="02020603050405020304" pitchFamily="18" charset="0"/>
                          <a:cs typeface="Times New Roman" panose="02020603050405020304" pitchFamily="18" charset="0"/>
                        </a:rPr>
                        <a:t> dung </a:t>
                      </a:r>
                      <a:r>
                        <a:rPr lang="en-US" sz="2800" baseline="0" dirty="0" err="1">
                          <a:latin typeface="Times New Roman" panose="02020603050405020304" pitchFamily="18" charset="0"/>
                          <a:cs typeface="Times New Roman" panose="02020603050405020304" pitchFamily="18" charset="0"/>
                        </a:rPr>
                        <a:t>này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anh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còn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lăn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tăn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điều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gì</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không</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30643731"/>
                  </a:ext>
                </a:extLst>
              </a:tr>
            </a:tbl>
          </a:graphicData>
        </a:graphic>
      </p:graphicFrame>
      <p:sp>
        <p:nvSpPr>
          <p:cNvPr id="2" name="Freeform 5">
            <a:extLst>
              <a:ext uri="{FF2B5EF4-FFF2-40B4-BE49-F238E27FC236}">
                <a16:creationId xmlns:a16="http://schemas.microsoft.com/office/drawing/2014/main" id="{6BCE2915-4EE1-FC5F-9466-11CA1E8C5509}"/>
              </a:ext>
            </a:extLst>
          </p:cNvPr>
          <p:cNvSpPr/>
          <p:nvPr/>
        </p:nvSpPr>
        <p:spPr>
          <a:xfrm>
            <a:off x="7368375" y="2743200"/>
            <a:ext cx="4891293" cy="4114800"/>
          </a:xfrm>
          <a:custGeom>
            <a:avLst/>
            <a:gdLst/>
            <a:ahLst/>
            <a:cxnLst/>
            <a:rect l="l" t="t" r="r" b="b"/>
            <a:pathLst>
              <a:path w="4891293" h="4114800">
                <a:moveTo>
                  <a:pt x="0" y="0"/>
                </a:moveTo>
                <a:lnTo>
                  <a:pt x="4891293" y="0"/>
                </a:lnTo>
                <a:lnTo>
                  <a:pt x="489129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24391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03912" y="1692809"/>
            <a:ext cx="6998380" cy="2677656"/>
          </a:xfrm>
          <a:prstGeom prst="rect">
            <a:avLst/>
          </a:prstGeom>
        </p:spPr>
        <p:txBody>
          <a:bodyPr wrap="square">
            <a:spAutoFit/>
          </a:bodyPr>
          <a:lstStyle/>
          <a:p>
            <a:pPr algn="just"/>
            <a:r>
              <a:rPr lang="vi-VN" sz="2800" b="1" dirty="0">
                <a:latin typeface="+mj-lt"/>
              </a:rPr>
              <a:t>Tìm từ ngữ mới trong tiếng Việt được hình thành theo hai cách sau (mỗi cách tìm 2 từ ngữ).</a:t>
            </a:r>
          </a:p>
          <a:p>
            <a:pPr algn="just"/>
            <a:r>
              <a:rPr lang="en-US" sz="2800" dirty="0">
                <a:latin typeface="Times New Roman" panose="02020603050405020304" pitchFamily="18" charset="0"/>
                <a:cs typeface="Times New Roman" panose="02020603050405020304" pitchFamily="18" charset="0"/>
              </a:rPr>
              <a:t>a. </a:t>
            </a:r>
            <a:r>
              <a:rPr lang="vi-VN" sz="2800" dirty="0">
                <a:latin typeface="+mj-lt"/>
              </a:rPr>
              <a:t>Tạo từ ngữ mới trên cơ sở những từ ngữ đã có sẵn trong tiếng Việt</a:t>
            </a:r>
            <a:endParaRPr lang="en-US" sz="2800" dirty="0">
              <a:latin typeface="+mj-lt"/>
            </a:endParaRPr>
          </a:p>
          <a:p>
            <a:pPr algn="just"/>
            <a:r>
              <a:rPr lang="vi-VN" sz="2800" dirty="0">
                <a:latin typeface="+mj-lt"/>
              </a:rPr>
              <a:t>b. Tiếp nhận từ ngữ tiếng nước ngoài</a:t>
            </a:r>
          </a:p>
        </p:txBody>
      </p:sp>
      <p:sp>
        <p:nvSpPr>
          <p:cNvPr id="10" name="Rectangle 9"/>
          <p:cNvSpPr/>
          <p:nvPr/>
        </p:nvSpPr>
        <p:spPr>
          <a:xfrm>
            <a:off x="7360325" y="643025"/>
            <a:ext cx="1085554" cy="74251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Bài 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Freeform 3"/>
          <p:cNvSpPr/>
          <p:nvPr/>
        </p:nvSpPr>
        <p:spPr>
          <a:xfrm>
            <a:off x="-230581" y="2252790"/>
            <a:ext cx="4190740" cy="4605209"/>
          </a:xfrm>
          <a:custGeom>
            <a:avLst/>
            <a:gdLst/>
            <a:ahLst/>
            <a:cxnLst/>
            <a:rect l="l" t="t" r="r" b="b"/>
            <a:pathLst>
              <a:path w="7488936" h="8229600">
                <a:moveTo>
                  <a:pt x="0" y="0"/>
                </a:moveTo>
                <a:lnTo>
                  <a:pt x="7488936" y="0"/>
                </a:lnTo>
                <a:lnTo>
                  <a:pt x="7488936"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00803135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E377E6-00EF-E9AA-D9F1-1D65A82AF454}"/>
              </a:ext>
            </a:extLst>
          </p:cNvPr>
          <p:cNvSpPr txBox="1"/>
          <p:nvPr/>
        </p:nvSpPr>
        <p:spPr>
          <a:xfrm>
            <a:off x="854721" y="1643495"/>
            <a:ext cx="3522297" cy="3539430"/>
          </a:xfrm>
          <a:prstGeom prst="rect">
            <a:avLst/>
          </a:prstGeom>
          <a:noFill/>
        </p:spPr>
        <p:txBody>
          <a:bodyPr wrap="square">
            <a:spAutoFit/>
          </a:bodyPr>
          <a:lstStyle/>
          <a:p>
            <a:pPr algn="just">
              <a:spcAft>
                <a:spcPts val="500"/>
              </a:spcAft>
              <a:defRPr/>
            </a:pPr>
            <a:r>
              <a:rPr lang="en-US" sz="2800" b="1" dirty="0">
                <a:solidFill>
                  <a:prstClr val="black"/>
                </a:solidFill>
                <a:latin typeface="Times New Roman" panose="02020603050405020304" pitchFamily="18" charset="0"/>
                <a:cs typeface="Times New Roman" panose="02020603050405020304" pitchFamily="18" charset="0"/>
              </a:rPr>
              <a:t>a</a:t>
            </a:r>
            <a:r>
              <a:rPr lang="en-US" sz="2800" b="1" noProof="0" dirty="0">
                <a:solidFill>
                  <a:prstClr val="black"/>
                </a:solidFill>
                <a:latin typeface="Times New Roman" panose="02020603050405020304" pitchFamily="18" charset="0"/>
                <a:cs typeface="Times New Roman" panose="02020603050405020304" pitchFamily="18" charset="0"/>
              </a:rPr>
              <a:t>. </a:t>
            </a:r>
            <a:r>
              <a:rPr lang="en-US" sz="2800" b="1" noProof="0" dirty="0" err="1">
                <a:solidFill>
                  <a:prstClr val="black"/>
                </a:solidFill>
                <a:latin typeface="Times New Roman" panose="02020603050405020304" pitchFamily="18" charset="0"/>
                <a:cs typeface="Times New Roman" panose="02020603050405020304" pitchFamily="18" charset="0"/>
              </a:rPr>
              <a:t>T</a:t>
            </a:r>
            <a:r>
              <a:rPr lang="en-US" sz="2800" b="1" dirty="0">
                <a:solidFill>
                  <a:prstClr val="black"/>
                </a:solidFill>
                <a:latin typeface="Times New Roman" panose="02020603050405020304" pitchFamily="18" charset="0"/>
                <a:cs typeface="Times New Roman" panose="02020603050405020304" pitchFamily="18" charset="0"/>
              </a:rPr>
              <a:t>ừ </a:t>
            </a:r>
            <a:r>
              <a:rPr lang="en-US" sz="2800" b="1" dirty="0" err="1">
                <a:solidFill>
                  <a:prstClr val="black"/>
                </a:solidFill>
                <a:latin typeface="Times New Roman" panose="02020603050405020304" pitchFamily="18" charset="0"/>
                <a:cs typeface="Times New Roman" panose="02020603050405020304" pitchFamily="18" charset="0"/>
              </a:rPr>
              <a:t>ngữ</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mới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được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tạo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sở</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ngữ</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có</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sẵn</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thoại</a:t>
            </a:r>
            <a:r>
              <a:rPr lang="en-US" sz="2800" dirty="0">
                <a:solidFill>
                  <a:prstClr val="black"/>
                </a:solidFill>
                <a:latin typeface="Times New Roman" panose="02020603050405020304" pitchFamily="18" charset="0"/>
                <a:cs typeface="Times New Roman" panose="02020603050405020304" pitchFamily="18" charset="0"/>
              </a:rPr>
              <a:t> di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hữu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hồ</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b="1" noProof="0"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1E377E6-00EF-E9AA-D9F1-1D65A82AF454}"/>
              </a:ext>
            </a:extLst>
          </p:cNvPr>
          <p:cNvSpPr txBox="1"/>
          <p:nvPr/>
        </p:nvSpPr>
        <p:spPr>
          <a:xfrm>
            <a:off x="8162449" y="1764519"/>
            <a:ext cx="2998610" cy="2246769"/>
          </a:xfrm>
          <a:prstGeom prst="rect">
            <a:avLst/>
          </a:prstGeom>
          <a:noFill/>
        </p:spPr>
        <p:txBody>
          <a:bodyPr wrap="square">
            <a:spAutoFit/>
          </a:bodyPr>
          <a:lstStyle/>
          <a:p>
            <a:pPr algn="just">
              <a:spcAft>
                <a:spcPts val="500"/>
              </a:spcAft>
              <a:defRPr/>
            </a:pPr>
            <a:r>
              <a:rPr lang="en-US" sz="2800" b="1" noProof="0" dirty="0">
                <a:solidFill>
                  <a:prstClr val="black"/>
                </a:solidFill>
                <a:latin typeface="Times New Roman" panose="02020603050405020304" pitchFamily="18" charset="0"/>
                <a:cs typeface="Times New Roman" panose="02020603050405020304" pitchFamily="18" charset="0"/>
              </a:rPr>
              <a:t>b. </a:t>
            </a:r>
            <a:r>
              <a:rPr lang="en-US" sz="2800" b="1" noProof="0" dirty="0" err="1">
                <a:solidFill>
                  <a:prstClr val="black"/>
                </a:solidFill>
                <a:latin typeface="Times New Roman" panose="02020603050405020304" pitchFamily="18" charset="0"/>
                <a:cs typeface="Times New Roman" panose="02020603050405020304" pitchFamily="18" charset="0"/>
              </a:rPr>
              <a:t>Tiếp</a:t>
            </a:r>
            <a:r>
              <a:rPr lang="en-US" sz="2800" b="1" noProof="0" dirty="0">
                <a:solidFill>
                  <a:prstClr val="black"/>
                </a:solidFill>
                <a:latin typeface="Times New Roman" panose="02020603050405020304" pitchFamily="18" charset="0"/>
                <a:cs typeface="Times New Roman" panose="02020603050405020304" pitchFamily="18" charset="0"/>
              </a:rPr>
              <a:t> </a:t>
            </a:r>
            <a:r>
              <a:rPr lang="en-US" sz="2800" b="1" noProof="0" dirty="0" err="1">
                <a:solidFill>
                  <a:prstClr val="black"/>
                </a:solidFill>
                <a:latin typeface="Times New Roman" panose="02020603050405020304" pitchFamily="18" charset="0"/>
                <a:cs typeface="Times New Roman" panose="02020603050405020304" pitchFamily="18" charset="0"/>
              </a:rPr>
              <a:t>nhận</a:t>
            </a:r>
            <a:r>
              <a:rPr lang="en-US" sz="2800" b="1" noProof="0" dirty="0">
                <a:solidFill>
                  <a:prstClr val="black"/>
                </a:solidFill>
                <a:latin typeface="Times New Roman" panose="02020603050405020304" pitchFamily="18" charset="0"/>
                <a:cs typeface="Times New Roman" panose="02020603050405020304" pitchFamily="18" charset="0"/>
              </a:rPr>
              <a:t> </a:t>
            </a:r>
            <a:r>
              <a:rPr lang="en-US" sz="2800" b="1" noProof="0" dirty="0" err="1">
                <a:solidFill>
                  <a:prstClr val="black"/>
                </a:solidFill>
                <a:latin typeface="Times New Roman" panose="02020603050405020304" pitchFamily="18" charset="0"/>
                <a:cs typeface="Times New Roman" panose="02020603050405020304" pitchFamily="18" charset="0"/>
              </a:rPr>
              <a:t>từ</a:t>
            </a:r>
            <a:r>
              <a:rPr lang="en-US" sz="2800" b="1" noProof="0" dirty="0">
                <a:solidFill>
                  <a:prstClr val="black"/>
                </a:solidFill>
                <a:latin typeface="Times New Roman" panose="02020603050405020304" pitchFamily="18" charset="0"/>
                <a:cs typeface="Times New Roman" panose="02020603050405020304" pitchFamily="18" charset="0"/>
              </a:rPr>
              <a:t> </a:t>
            </a:r>
            <a:r>
              <a:rPr lang="en-US" sz="2800" b="1" noProof="0" dirty="0" err="1">
                <a:solidFill>
                  <a:prstClr val="black"/>
                </a:solidFill>
                <a:latin typeface="Times New Roman" panose="02020603050405020304" pitchFamily="18" charset="0"/>
                <a:cs typeface="Times New Roman" panose="02020603050405020304" pitchFamily="18" charset="0"/>
              </a:rPr>
              <a:t>ngữ</a:t>
            </a:r>
            <a:r>
              <a:rPr lang="en-US" sz="2800" b="1" noProof="0" dirty="0">
                <a:solidFill>
                  <a:prstClr val="black"/>
                </a:solidFill>
                <a:latin typeface="Times New Roman" panose="02020603050405020304" pitchFamily="18" charset="0"/>
                <a:cs typeface="Times New Roman" panose="02020603050405020304" pitchFamily="18" charset="0"/>
              </a:rPr>
              <a:t> </a:t>
            </a:r>
            <a:r>
              <a:rPr lang="en-US" sz="2800" b="1" noProof="0" dirty="0" err="1">
                <a:solidFill>
                  <a:prstClr val="black"/>
                </a:solidFill>
                <a:latin typeface="Times New Roman" panose="02020603050405020304" pitchFamily="18" charset="0"/>
                <a:cs typeface="Times New Roman" panose="02020603050405020304" pitchFamily="18" charset="0"/>
              </a:rPr>
              <a:t>tiếng</a:t>
            </a:r>
            <a:r>
              <a:rPr lang="en-US" sz="2800" b="1" noProof="0" dirty="0">
                <a:solidFill>
                  <a:prstClr val="black"/>
                </a:solidFill>
                <a:latin typeface="Times New Roman" panose="02020603050405020304" pitchFamily="18" charset="0"/>
                <a:cs typeface="Times New Roman" panose="02020603050405020304" pitchFamily="18" charset="0"/>
              </a:rPr>
              <a:t> </a:t>
            </a:r>
            <a:r>
              <a:rPr lang="en-US" sz="2800" b="1" noProof="0" dirty="0" err="1">
                <a:solidFill>
                  <a:prstClr val="black"/>
                </a:solidFill>
                <a:latin typeface="Times New Roman" panose="02020603050405020304" pitchFamily="18" charset="0"/>
                <a:cs typeface="Times New Roman" panose="02020603050405020304" pitchFamily="18" charset="0"/>
              </a:rPr>
              <a:t>nước</a:t>
            </a:r>
            <a:r>
              <a:rPr lang="en-US" sz="2800" b="1" noProof="0" dirty="0">
                <a:solidFill>
                  <a:prstClr val="black"/>
                </a:solidFill>
                <a:latin typeface="Times New Roman" panose="02020603050405020304" pitchFamily="18" charset="0"/>
                <a:cs typeface="Times New Roman" panose="02020603050405020304" pitchFamily="18" charset="0"/>
              </a:rPr>
              <a:t> </a:t>
            </a:r>
            <a:r>
              <a:rPr lang="en-US" sz="2800" b="1" noProof="0" dirty="0" err="1">
                <a:solidFill>
                  <a:prstClr val="black"/>
                </a:solidFill>
                <a:latin typeface="Times New Roman" panose="02020603050405020304" pitchFamily="18" charset="0"/>
                <a:cs typeface="Times New Roman" panose="02020603050405020304" pitchFamily="18" charset="0"/>
              </a:rPr>
              <a:t>ngoài</a:t>
            </a:r>
            <a:r>
              <a:rPr lang="en-US" sz="2800" b="1" noProof="0" dirty="0">
                <a:solidFill>
                  <a:prstClr val="black"/>
                </a:solidFill>
                <a:latin typeface="Times New Roman" panose="02020603050405020304" pitchFamily="18" charset="0"/>
                <a:cs typeface="Times New Roman" panose="02020603050405020304" pitchFamily="18" charset="0"/>
              </a:rPr>
              <a:t>: </a:t>
            </a:r>
            <a:r>
              <a:rPr lang="en-US" sz="2800" noProof="0" dirty="0" err="1">
                <a:solidFill>
                  <a:prstClr val="black"/>
                </a:solidFill>
                <a:latin typeface="Times New Roman" panose="02020603050405020304" pitchFamily="18" charset="0"/>
                <a:cs typeface="Times New Roman" panose="02020603050405020304" pitchFamily="18" charset="0"/>
              </a:rPr>
              <a:t>mít</a:t>
            </a:r>
            <a:r>
              <a:rPr lang="en-US" sz="2800" noProof="0" dirty="0">
                <a:solidFill>
                  <a:prstClr val="black"/>
                </a:solidFill>
                <a:latin typeface="Times New Roman" panose="02020603050405020304" pitchFamily="18" charset="0"/>
                <a:cs typeface="Times New Roman" panose="02020603050405020304" pitchFamily="18" charset="0"/>
              </a:rPr>
              <a:t> </a:t>
            </a:r>
            <a:r>
              <a:rPr lang="en-US" sz="2800" noProof="0" dirty="0" err="1">
                <a:solidFill>
                  <a:prstClr val="black"/>
                </a:solidFill>
                <a:latin typeface="Times New Roman" panose="02020603050405020304" pitchFamily="18" charset="0"/>
                <a:cs typeface="Times New Roman" panose="02020603050405020304" pitchFamily="18" charset="0"/>
              </a:rPr>
              <a:t>tinh</a:t>
            </a:r>
            <a:r>
              <a:rPr lang="en-US" sz="2800" noProof="0" dirty="0">
                <a:solidFill>
                  <a:prstClr val="black"/>
                </a:solidFill>
                <a:latin typeface="Times New Roman" panose="02020603050405020304" pitchFamily="18" charset="0"/>
                <a:cs typeface="Times New Roman" panose="02020603050405020304" pitchFamily="18" charset="0"/>
              </a:rPr>
              <a:t>, </a:t>
            </a:r>
            <a:r>
              <a:rPr lang="en-US" sz="2800" noProof="0" dirty="0" err="1">
                <a:solidFill>
                  <a:prstClr val="black"/>
                </a:solidFill>
                <a:latin typeface="Times New Roman" panose="02020603050405020304" pitchFamily="18" charset="0"/>
                <a:cs typeface="Times New Roman" panose="02020603050405020304" pitchFamily="18" charset="0"/>
              </a:rPr>
              <a:t>bốc</a:t>
            </a:r>
            <a:r>
              <a:rPr lang="en-US" sz="2800" noProof="0" dirty="0">
                <a:solidFill>
                  <a:prstClr val="black"/>
                </a:solidFill>
                <a:latin typeface="Times New Roman" panose="02020603050405020304" pitchFamily="18" charset="0"/>
                <a:cs typeface="Times New Roman" panose="02020603050405020304" pitchFamily="18" charset="0"/>
              </a:rPr>
              <a:t>, ten-</a:t>
            </a:r>
            <a:r>
              <a:rPr lang="en-US" sz="2800" noProof="0" dirty="0" err="1">
                <a:solidFill>
                  <a:prstClr val="black"/>
                </a:solidFill>
                <a:latin typeface="Times New Roman" panose="02020603050405020304" pitchFamily="18" charset="0"/>
                <a:cs typeface="Times New Roman" panose="02020603050405020304" pitchFamily="18" charset="0"/>
              </a:rPr>
              <a:t>nít</a:t>
            </a:r>
            <a:r>
              <a:rPr lang="en-US" sz="2800" noProof="0" dirty="0">
                <a:solidFill>
                  <a:prstClr val="black"/>
                </a:solidFill>
                <a:latin typeface="Times New Roman" panose="02020603050405020304" pitchFamily="18" charset="0"/>
                <a:cs typeface="Times New Roman" panose="02020603050405020304" pitchFamily="18" charset="0"/>
              </a:rPr>
              <a:t>, </a:t>
            </a:r>
            <a:r>
              <a:rPr lang="en-US" sz="2800" noProof="0" dirty="0" err="1">
                <a:solidFill>
                  <a:prstClr val="black"/>
                </a:solidFill>
                <a:latin typeface="Times New Roman" panose="02020603050405020304" pitchFamily="18" charset="0"/>
                <a:cs typeface="Times New Roman" panose="02020603050405020304" pitchFamily="18" charset="0"/>
              </a:rPr>
              <a:t>xà</a:t>
            </a:r>
            <a:r>
              <a:rPr lang="en-US" sz="2800" noProof="0" dirty="0">
                <a:solidFill>
                  <a:prstClr val="black"/>
                </a:solidFill>
                <a:latin typeface="Times New Roman" panose="02020603050405020304" pitchFamily="18" charset="0"/>
                <a:cs typeface="Times New Roman" panose="02020603050405020304" pitchFamily="18" charset="0"/>
              </a:rPr>
              <a:t> </a:t>
            </a:r>
            <a:r>
              <a:rPr lang="en-US" sz="2800" noProof="0" dirty="0" err="1">
                <a:solidFill>
                  <a:prstClr val="black"/>
                </a:solidFill>
                <a:latin typeface="Times New Roman" panose="02020603050405020304" pitchFamily="18" charset="0"/>
                <a:cs typeface="Times New Roman" panose="02020603050405020304" pitchFamily="18" charset="0"/>
              </a:rPr>
              <a:t>phòng</a:t>
            </a:r>
            <a:endPar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Freeform 5"/>
          <p:cNvSpPr/>
          <p:nvPr/>
        </p:nvSpPr>
        <p:spPr>
          <a:xfrm>
            <a:off x="4733118" y="2480982"/>
            <a:ext cx="3073231" cy="2508525"/>
          </a:xfrm>
          <a:custGeom>
            <a:avLst/>
            <a:gdLst/>
            <a:ahLst/>
            <a:cxnLst/>
            <a:rect l="l" t="t" r="r" b="b"/>
            <a:pathLst>
              <a:path w="5041103" h="4114800">
                <a:moveTo>
                  <a:pt x="0" y="0"/>
                </a:moveTo>
                <a:lnTo>
                  <a:pt x="5041103" y="0"/>
                </a:lnTo>
                <a:lnTo>
                  <a:pt x="50411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Tree>
    <p:extLst>
      <p:ext uri="{BB962C8B-B14F-4D97-AF65-F5344CB8AC3E}">
        <p14:creationId xmlns:p14="http://schemas.microsoft.com/office/powerpoint/2010/main" val="71835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095967"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471021" y="923726"/>
            <a:ext cx="11249891" cy="5693866"/>
          </a:xfrm>
          <a:prstGeom prst="rect">
            <a:avLst/>
          </a:prstGeom>
        </p:spPr>
        <p:txBody>
          <a:bodyPr wrap="square">
            <a:spAutoFit/>
          </a:bodyPr>
          <a:lstStyle/>
          <a:p>
            <a:pPr lvl="0" algn="just" eaLnBrk="0" fontAlgn="base" hangingPunct="0">
              <a:spcBef>
                <a:spcPct val="0"/>
              </a:spcBef>
              <a:spcAft>
                <a:spcPct val="0"/>
              </a:spcAft>
            </a:pP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đoạn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Mưa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xuân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cầu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dưới</a:t>
            </a:r>
            <a:r>
              <a:rPr lang="en-US" altLang="en-US" sz="2800" b="1" dirty="0">
                <a:latin typeface="Times New Roman" panose="02020603050405020304" pitchFamily="18" charset="0"/>
                <a:cs typeface="Times New Roman" panose="02020603050405020304" pitchFamily="18" charset="0"/>
              </a:rPr>
              <a:t>:</a:t>
            </a:r>
          </a:p>
          <a:p>
            <a:pPr lvl="0" algn="just" eaLnBrk="0" fontAlgn="base" hangingPunct="0">
              <a:spcBef>
                <a:spcPct val="0"/>
              </a:spcBef>
              <a:spcAft>
                <a:spcPct val="0"/>
              </a:spcAft>
            </a:pPr>
            <a:r>
              <a:rPr lang="en-US" altLang="en-US" sz="2800" i="1" dirty="0">
                <a:latin typeface="Times New Roman" panose="02020603050405020304" pitchFamily="18" charset="0"/>
                <a:cs typeface="Times New Roman" panose="02020603050405020304" pitchFamily="18" charset="0"/>
              </a:rPr>
              <a:t>a. </a:t>
            </a:r>
            <a:r>
              <a:rPr lang="en-US" altLang="en-US" sz="2800" i="1" dirty="0" err="1">
                <a:latin typeface="Times New Roman" panose="02020603050405020304" pitchFamily="18" charset="0"/>
                <a:cs typeface="Times New Roman" panose="02020603050405020304" pitchFamily="18" charset="0"/>
              </a:rPr>
              <a:t>Bữa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ấy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mưa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xuân</a:t>
            </a:r>
            <a:r>
              <a:rPr lang="en-US" altLang="en-US" sz="2800"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phơi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phới</a:t>
            </a:r>
            <a:r>
              <a:rPr lang="en-US" altLang="en-US" sz="2800" b="1" i="1" dirty="0">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bay</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i="1" dirty="0" err="1">
                <a:latin typeface="Times New Roman" panose="02020603050405020304" pitchFamily="18" charset="0"/>
                <a:cs typeface="Times New Roman" panose="02020603050405020304" pitchFamily="18" charset="0"/>
              </a:rPr>
              <a:t>Hoa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xoan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lớp</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lớp</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rụng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vơi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đầy</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i="1" dirty="0" err="1">
                <a:latin typeface="Times New Roman" panose="02020603050405020304" pitchFamily="18" charset="0"/>
                <a:cs typeface="Times New Roman" panose="02020603050405020304" pitchFamily="18" charset="0"/>
              </a:rPr>
              <a:t>Hội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chèo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làng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Đặng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ngang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ngõ</a:t>
            </a:r>
            <a:r>
              <a:rPr lang="en-US" altLang="en-US" sz="2800" i="1"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i="1" dirty="0" err="1">
                <a:latin typeface="Times New Roman" panose="02020603050405020304" pitchFamily="18" charset="0"/>
                <a:cs typeface="Times New Roman" panose="02020603050405020304" pitchFamily="18" charset="0"/>
              </a:rPr>
              <a:t>Mẹ</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bảo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Thôn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Đoài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hát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tối</a:t>
            </a:r>
            <a:r>
              <a:rPr lang="en-US" altLang="en-US" sz="2800" i="1" dirty="0">
                <a:latin typeface="Times New Roman" panose="02020603050405020304" pitchFamily="18" charset="0"/>
                <a:cs typeface="Times New Roman" panose="02020603050405020304" pitchFamily="18" charset="0"/>
              </a:rPr>
              <a:t> nay”.</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i="1" dirty="0">
                <a:latin typeface="Times New Roman" panose="02020603050405020304" pitchFamily="18" charset="0"/>
                <a:cs typeface="Times New Roman" panose="02020603050405020304" pitchFamily="18" charset="0"/>
              </a:rPr>
              <a:t>b. </a:t>
            </a:r>
            <a:r>
              <a:rPr lang="en-US" altLang="en-US" sz="2800" i="1" dirty="0" err="1">
                <a:latin typeface="Times New Roman" panose="02020603050405020304" pitchFamily="18" charset="0"/>
                <a:cs typeface="Times New Roman" panose="02020603050405020304" pitchFamily="18" charset="0"/>
              </a:rPr>
              <a:t>Lòng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thấy</a:t>
            </a:r>
            <a:r>
              <a:rPr lang="en-US" altLang="en-US" sz="2800"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giăng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tơ</a:t>
            </a:r>
            <a:r>
              <a:rPr lang="en-US" altLang="en-US" sz="2800" b="1"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một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mối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tình</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i="1" dirty="0" err="1">
                <a:latin typeface="Times New Roman" panose="02020603050405020304" pitchFamily="18" charset="0"/>
                <a:cs typeface="Times New Roman" panose="02020603050405020304" pitchFamily="18" charset="0"/>
              </a:rPr>
              <a:t>Em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ngừng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thoi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lại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giữa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tay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xinh</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i="1" dirty="0" err="1">
                <a:latin typeface="Times New Roman" panose="02020603050405020304" pitchFamily="18" charset="0"/>
                <a:cs typeface="Times New Roman" panose="02020603050405020304" pitchFamily="18" charset="0"/>
              </a:rPr>
              <a:t>Hình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như</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hai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em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bừng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đỏ</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i="1" dirty="0" err="1">
                <a:latin typeface="Times New Roman" panose="02020603050405020304" pitchFamily="18" charset="0"/>
                <a:cs typeface="Times New Roman" panose="02020603050405020304" pitchFamily="18" charset="0"/>
              </a:rPr>
              <a:t>Có</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lẽ</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là</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em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nghĩ</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đến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anh</a:t>
            </a:r>
            <a:r>
              <a:rPr lang="en-US" altLang="en-US" sz="2800" i="1"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dirty="0" err="1">
                <a:latin typeface="Times New Roman" panose="02020603050405020304" pitchFamily="18" charset="0"/>
                <a:cs typeface="Times New Roman" panose="02020603050405020304" pitchFamily="18" charset="0"/>
              </a:rPr>
              <a:t>Yêu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cầu</a:t>
            </a:r>
            <a:r>
              <a:rPr lang="en-US" altLang="en-US" sz="2800" dirty="0">
                <a:latin typeface="Times New Roman" panose="02020603050405020304" pitchFamily="18" charset="0"/>
                <a:cs typeface="Times New Roman" panose="02020603050405020304" pitchFamily="18" charset="0"/>
              </a:rPr>
              <a:t> </a:t>
            </a:r>
          </a:p>
          <a:p>
            <a:pPr marL="342900" lvl="0" indent="-342900" algn="just" eaLnBrk="0" fontAlgn="base" hangingPunct="0">
              <a:spcBef>
                <a:spcPct val="0"/>
              </a:spcBef>
              <a:spcAft>
                <a:spcPct val="0"/>
              </a:spcAft>
              <a:buAutoNum type="arabicParenBoth"/>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ngữ</a:t>
            </a:r>
            <a:r>
              <a:rPr lang="en-US" altLang="en-US" sz="2800" dirty="0">
                <a:latin typeface="Times New Roman" panose="02020603050405020304" pitchFamily="18" charset="0"/>
                <a:cs typeface="Times New Roman" panose="02020603050405020304" pitchFamily="18" charset="0"/>
              </a:rPr>
              <a:t> in </a:t>
            </a:r>
            <a:r>
              <a:rPr lang="en-US" altLang="en-US" sz="2800" dirty="0" err="1">
                <a:latin typeface="Times New Roman" panose="02020603050405020304" pitchFamily="18" charset="0"/>
                <a:cs typeface="Times New Roman" panose="02020603050405020304" pitchFamily="18" charset="0"/>
              </a:rPr>
              <a:t>đậm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thơ</a:t>
            </a:r>
            <a:endParaRPr lang="en-US" altLang="en-US" sz="2800" dirty="0">
              <a:latin typeface="Times New Roman" panose="02020603050405020304" pitchFamily="18" charset="0"/>
              <a:cs typeface="Times New Roman" panose="02020603050405020304" pitchFamily="18" charset="0"/>
            </a:endParaRPr>
          </a:p>
          <a:p>
            <a:pPr marL="342900" lvl="0" indent="-342900" algn="just" eaLnBrk="0" fontAlgn="base" hangingPunct="0">
              <a:spcBef>
                <a:spcPct val="0"/>
              </a:spcBef>
              <a:spcAft>
                <a:spcPct val="0"/>
              </a:spcAft>
              <a:buAutoNum type="arabicParenBoth"/>
            </a:pPr>
            <a:r>
              <a:rPr lang="en-US" altLang="en-US" sz="2800" dirty="0">
                <a:latin typeface="Times New Roman" panose="02020603050405020304" pitchFamily="18" charset="0"/>
                <a:cs typeface="Times New Roman" panose="02020603050405020304" pitchFamily="18" charset="0"/>
              </a:rPr>
              <a:t> Cho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a:t>
            </a:r>
          </a:p>
        </p:txBody>
      </p:sp>
      <p:sp>
        <p:nvSpPr>
          <p:cNvPr id="6" name="Rectangle 5"/>
          <p:cNvSpPr/>
          <p:nvPr/>
        </p:nvSpPr>
        <p:spPr>
          <a:xfrm>
            <a:off x="5325268" y="180062"/>
            <a:ext cx="1085554" cy="74251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Bài 3</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Freeform 4"/>
          <p:cNvSpPr/>
          <p:nvPr/>
        </p:nvSpPr>
        <p:spPr>
          <a:xfrm>
            <a:off x="8801100" y="1958932"/>
            <a:ext cx="4593611" cy="5487639"/>
          </a:xfrm>
          <a:custGeom>
            <a:avLst/>
            <a:gdLst/>
            <a:ahLst/>
            <a:cxnLst/>
            <a:rect l="l" t="t" r="r" b="b"/>
            <a:pathLst>
              <a:path w="6888861" h="8229600">
                <a:moveTo>
                  <a:pt x="0" y="0"/>
                </a:moveTo>
                <a:lnTo>
                  <a:pt x="6888861" y="0"/>
                </a:lnTo>
                <a:lnTo>
                  <a:pt x="6888861"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16240283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E377E6-00EF-E9AA-D9F1-1D65A82AF454}"/>
              </a:ext>
            </a:extLst>
          </p:cNvPr>
          <p:cNvSpPr txBox="1"/>
          <p:nvPr/>
        </p:nvSpPr>
        <p:spPr>
          <a:xfrm>
            <a:off x="538919" y="557727"/>
            <a:ext cx="8302524" cy="523220"/>
          </a:xfrm>
          <a:prstGeom prst="rect">
            <a:avLst/>
          </a:prstGeom>
          <a:noFill/>
        </p:spPr>
        <p:txBody>
          <a:bodyPr wrap="square">
            <a:spAutoFit/>
          </a:bodyPr>
          <a:lstStyle/>
          <a:p>
            <a:pPr lvl="0" algn="just">
              <a:spcBef>
                <a:spcPts val="200"/>
              </a:spcBef>
              <a:spcAft>
                <a:spcPts val="200"/>
              </a:spcAft>
              <a:defRPr/>
            </a:pP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đậm</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E377E6-00EF-E9AA-D9F1-1D65A82AF454}"/>
              </a:ext>
            </a:extLst>
          </p:cNvPr>
          <p:cNvSpPr txBox="1"/>
          <p:nvPr/>
        </p:nvSpPr>
        <p:spPr>
          <a:xfrm>
            <a:off x="933367" y="4446524"/>
            <a:ext cx="10664721" cy="1815882"/>
          </a:xfrm>
          <a:prstGeom prst="rect">
            <a:avLst/>
          </a:prstGeom>
          <a:noFill/>
        </p:spPr>
        <p:txBody>
          <a:bodyPr wrap="square">
            <a:spAutoFit/>
          </a:bodyPr>
          <a:lstStyle/>
          <a:p>
            <a:pPr lvl="0" algn="just">
              <a:spcBef>
                <a:spcPts val="200"/>
              </a:spcBef>
              <a:spcAft>
                <a:spcPts val="200"/>
              </a:spcAft>
              <a:defRPr/>
            </a:pP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Giăng tơ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 nghĩa gốc là “hoạt động của con nhện làm cho sợi tơ căng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thẳng ra theo mọi hướng tạo thành tổ để bắt mồi”. Trong câu thơ, Nguyễn Bính dùng để chỉ trạng thái tình cảm yêu đương lan toả, giăng mắc khắp tâm hồn người thiếu nữ.</a:t>
            </a:r>
            <a:endParaRPr lang="en-US" sz="2400" dirty="0">
              <a:solidFill>
                <a:prstClr val="black"/>
              </a:solidFill>
              <a:latin typeface=".VnTime"/>
              <a:ea typeface="Times New Roman" panose="02020603050405020304" pitchFamily="18" charset="0"/>
              <a:cs typeface="Times New Roman" panose="02020603050405020304" pitchFamily="18" charset="0"/>
            </a:endParaRPr>
          </a:p>
        </p:txBody>
      </p:sp>
      <p:sp>
        <p:nvSpPr>
          <p:cNvPr id="3" name="Freeform 3"/>
          <p:cNvSpPr/>
          <p:nvPr/>
        </p:nvSpPr>
        <p:spPr>
          <a:xfrm>
            <a:off x="8843557" y="-1"/>
            <a:ext cx="3348444" cy="2675965"/>
          </a:xfrm>
          <a:custGeom>
            <a:avLst/>
            <a:gdLst/>
            <a:ahLst/>
            <a:cxnLst/>
            <a:rect l="l" t="t" r="r" b="b"/>
            <a:pathLst>
              <a:path w="6051446" h="4836114">
                <a:moveTo>
                  <a:pt x="0" y="0"/>
                </a:moveTo>
                <a:lnTo>
                  <a:pt x="6051447" y="0"/>
                </a:lnTo>
                <a:lnTo>
                  <a:pt x="6051447" y="4836114"/>
                </a:lnTo>
                <a:lnTo>
                  <a:pt x="0" y="4836114"/>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2C75C913-EF08-CF97-D6BB-9DA944CBD886}"/>
              </a:ext>
            </a:extLst>
          </p:cNvPr>
          <p:cNvSpPr txBox="1"/>
          <p:nvPr/>
        </p:nvSpPr>
        <p:spPr>
          <a:xfrm>
            <a:off x="933367" y="1337981"/>
            <a:ext cx="7733262" cy="3108543"/>
          </a:xfrm>
          <a:prstGeom prst="rect">
            <a:avLst/>
          </a:prstGeom>
          <a:noFill/>
        </p:spPr>
        <p:txBody>
          <a:bodyPr wrap="square">
            <a:spAutoFit/>
          </a:bodyPr>
          <a:lstStyle/>
          <a:p>
            <a:pPr lvl="0" algn="just">
              <a:spcBef>
                <a:spcPts val="200"/>
              </a:spcBef>
              <a:spcAft>
                <a:spcPts val="200"/>
              </a:spcAft>
              <a:defRPr/>
            </a:pP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Phơi</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phới</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 từ điển, từ </a:t>
            </a:r>
            <a:r>
              <a:rPr lang="vi-VN" sz="28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phơi phới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 hai nghĩa: “ở trạng thái mở rộng, tung bay trước gió” và “vẻ vui tươi đầy sức sống của cái gì đang phát triển, đang dâng</a:t>
            </a:r>
            <a:r>
              <a:rPr lang="vi-VN" sz="2800" spc="-1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lên mạnh mẽ”. Nghĩa trong VB: (mưa xuân) bay trong gió, biểu đạt sức sống của mùa xuân, đồng thời kín đáo diễn tả tâm trạng phấn chấn, vui tươi trong lòng người thiếu nữ.</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7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E377E6-00EF-E9AA-D9F1-1D65A82AF454}"/>
              </a:ext>
            </a:extLst>
          </p:cNvPr>
          <p:cNvSpPr txBox="1"/>
          <p:nvPr/>
        </p:nvSpPr>
        <p:spPr>
          <a:xfrm>
            <a:off x="721538" y="782109"/>
            <a:ext cx="4440398" cy="4934684"/>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ghĩa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phơi</a:t>
            </a:r>
            <a:r>
              <a:rPr kumimoji="0" lang="en-US" sz="280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phới</a:t>
            </a:r>
            <a:r>
              <a:rPr kumimoji="0" lang="en-US" sz="280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coi</a:t>
            </a:r>
            <a:r>
              <a:rPr kumimoji="0" lang="en-US" sz="280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80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chuyển</a:t>
            </a:r>
            <a:endParaRPr kumimoji="0" lang="en-US" sz="280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2800" i="0" baseline="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0" baseline="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i="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giăng</a:t>
            </a:r>
            <a:r>
              <a:rPr lang="en-US" sz="28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tơ</a:t>
            </a:r>
            <a:r>
              <a:rPr lang="en-US" sz="28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ổn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vựng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33B1DAC-DC72-70DE-4BC1-04C35B420431}"/>
              </a:ext>
            </a:extLst>
          </p:cNvPr>
          <p:cNvPicPr>
            <a:picLocks noChangeAspect="1"/>
          </p:cNvPicPr>
          <p:nvPr/>
        </p:nvPicPr>
        <p:blipFill>
          <a:blip r:embed="rId2"/>
          <a:srcRect l="14007" r="20296"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7352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76972663"/>
              </p:ext>
            </p:extLst>
          </p:nvPr>
        </p:nvGraphicFramePr>
        <p:xfrm>
          <a:off x="242165" y="175226"/>
          <a:ext cx="11552165" cy="6461318"/>
        </p:xfrm>
        <a:graphic>
          <a:graphicData uri="http://schemas.openxmlformats.org/drawingml/2006/table">
            <a:tbl>
              <a:tblPr firstRow="1" bandRow="1">
                <a:tableStyleId>{5C22544A-7EE6-4342-B048-85BDC9FD1C3A}</a:tableStyleId>
              </a:tblPr>
              <a:tblGrid>
                <a:gridCol w="5461024">
                  <a:extLst>
                    <a:ext uri="{9D8B030D-6E8A-4147-A177-3AD203B41FA5}">
                      <a16:colId xmlns:a16="http://schemas.microsoft.com/office/drawing/2014/main" val="4143382770"/>
                    </a:ext>
                  </a:extLst>
                </a:gridCol>
                <a:gridCol w="2240419">
                  <a:extLst>
                    <a:ext uri="{9D8B030D-6E8A-4147-A177-3AD203B41FA5}">
                      <a16:colId xmlns:a16="http://schemas.microsoft.com/office/drawing/2014/main" val="3301078924"/>
                    </a:ext>
                  </a:extLst>
                </a:gridCol>
                <a:gridCol w="3850722">
                  <a:extLst>
                    <a:ext uri="{9D8B030D-6E8A-4147-A177-3AD203B41FA5}">
                      <a16:colId xmlns:a16="http://schemas.microsoft.com/office/drawing/2014/main" val="1409381164"/>
                    </a:ext>
                  </a:extLst>
                </a:gridCol>
              </a:tblGrid>
              <a:tr h="528088">
                <a:tc>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Ví</a:t>
                      </a:r>
                      <a:r>
                        <a:rPr lang="en-US" sz="2800" baseline="0" dirty="0">
                          <a:solidFill>
                            <a:schemeClr val="bg1"/>
                          </a:solidFill>
                          <a:latin typeface="Times New Roman" panose="02020603050405020304" pitchFamily="18" charset="0"/>
                          <a:cs typeface="Times New Roman" panose="02020603050405020304" pitchFamily="18" charset="0"/>
                        </a:rPr>
                        <a:t> </a:t>
                      </a:r>
                      <a:r>
                        <a:rPr lang="en-US" sz="2800" baseline="0" dirty="0" err="1">
                          <a:solidFill>
                            <a:schemeClr val="bg1"/>
                          </a:solidFill>
                          <a:latin typeface="Times New Roman" panose="02020603050405020304" pitchFamily="18" charset="0"/>
                          <a:cs typeface="Times New Roman" panose="02020603050405020304" pitchFamily="18" charset="0"/>
                        </a:rPr>
                        <a:t>dụ</a:t>
                      </a:r>
                      <a:endParaRPr lang="en-US" sz="28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a:solidFill>
                            <a:schemeClr val="bg1"/>
                          </a:solidFill>
                          <a:latin typeface="Times New Roman" panose="02020603050405020304" pitchFamily="18" charset="0"/>
                          <a:cs typeface="Times New Roman" panose="02020603050405020304" pitchFamily="18" charset="0"/>
                        </a:rPr>
                        <a:t>BPTT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Tác</a:t>
                      </a:r>
                      <a:r>
                        <a:rPr lang="en-US" sz="2800" baseline="0" dirty="0">
                          <a:solidFill>
                            <a:schemeClr val="bg1"/>
                          </a:solidFill>
                          <a:latin typeface="Times New Roman" panose="02020603050405020304" pitchFamily="18" charset="0"/>
                          <a:cs typeface="Times New Roman" panose="02020603050405020304" pitchFamily="18" charset="0"/>
                        </a:rPr>
                        <a:t> </a:t>
                      </a:r>
                      <a:r>
                        <a:rPr lang="en-US" sz="2800" baseline="0" dirty="0" err="1">
                          <a:solidFill>
                            <a:schemeClr val="bg1"/>
                          </a:solidFill>
                          <a:latin typeface="Times New Roman" panose="02020603050405020304" pitchFamily="18" charset="0"/>
                          <a:cs typeface="Times New Roman" panose="02020603050405020304" pitchFamily="18" charset="0"/>
                        </a:rPr>
                        <a:t>dụng</a:t>
                      </a:r>
                      <a:endParaRPr lang="en-US" sz="28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468235057"/>
                  </a:ext>
                </a:extLst>
              </a:tr>
              <a:tr h="1832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Em là con gái trong khung cửi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Dệt lụa quanh năm với mẹ già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Lòng trẻ còn như cây lụa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Mẹ già chưa bán chợ làng xa.</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4726087"/>
                  </a:ext>
                </a:extLst>
              </a:tr>
              <a:tr h="2267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Thôn Đoài vào đám hát thâu đêm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Em mải tìm anh chả thiết xem.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Chắc hẳn đêm nay dường cửi lạnh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Thoi ngà nằm nhớ ngón tay em</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5490415"/>
                  </a:ext>
                </a:extLst>
              </a:tr>
              <a:tr h="1832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Bữa ấy mưa xuân đã ngại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Hoa xoan đã nát dưới chân giày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Hội chèo làng Đặng về ngang ngõ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Mẹ bảo: "Mùa xuân đã cạn ngày"</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3414229"/>
                  </a:ext>
                </a:extLst>
              </a:tr>
            </a:tbl>
          </a:graphicData>
        </a:graphic>
      </p:graphicFrame>
      <p:pic>
        <p:nvPicPr>
          <p:cNvPr id="5" name="Picture 4">
            <a:extLst>
              <a:ext uri="{FF2B5EF4-FFF2-40B4-BE49-F238E27FC236}">
                <a16:creationId xmlns:a16="http://schemas.microsoft.com/office/drawing/2014/main" id="{922966BD-5F1F-7854-7C65-98A05DC36EEC}"/>
              </a:ext>
            </a:extLst>
          </p:cNvPr>
          <p:cNvPicPr>
            <a:picLocks noChangeAspect="1"/>
          </p:cNvPicPr>
          <p:nvPr/>
        </p:nvPicPr>
        <p:blipFill>
          <a:blip r:embed="rId3"/>
          <a:stretch>
            <a:fillRect/>
          </a:stretch>
        </p:blipFill>
        <p:spPr>
          <a:xfrm>
            <a:off x="8849086" y="2750344"/>
            <a:ext cx="3440328" cy="4900612"/>
          </a:xfrm>
          <a:prstGeom prst="rect">
            <a:avLst/>
          </a:prstGeom>
        </p:spPr>
      </p:pic>
    </p:spTree>
    <p:extLst>
      <p:ext uri="{BB962C8B-B14F-4D97-AF65-F5344CB8AC3E}">
        <p14:creationId xmlns:p14="http://schemas.microsoft.com/office/powerpoint/2010/main" val="7424257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52675403"/>
              </p:ext>
            </p:extLst>
          </p:nvPr>
        </p:nvGraphicFramePr>
        <p:xfrm>
          <a:off x="226970" y="256251"/>
          <a:ext cx="11765737" cy="6369632"/>
        </p:xfrm>
        <a:graphic>
          <a:graphicData uri="http://schemas.openxmlformats.org/drawingml/2006/table">
            <a:tbl>
              <a:tblPr firstRow="1" bandRow="1">
                <a:tableStyleId>{5C22544A-7EE6-4342-B048-85BDC9FD1C3A}</a:tableStyleId>
              </a:tblPr>
              <a:tblGrid>
                <a:gridCol w="4766811">
                  <a:extLst>
                    <a:ext uri="{9D8B030D-6E8A-4147-A177-3AD203B41FA5}">
                      <a16:colId xmlns:a16="http://schemas.microsoft.com/office/drawing/2014/main" val="3800971966"/>
                    </a:ext>
                  </a:extLst>
                </a:gridCol>
                <a:gridCol w="6998926">
                  <a:extLst>
                    <a:ext uri="{9D8B030D-6E8A-4147-A177-3AD203B41FA5}">
                      <a16:colId xmlns:a16="http://schemas.microsoft.com/office/drawing/2014/main" val="975141025"/>
                    </a:ext>
                  </a:extLst>
                </a:gridCol>
              </a:tblGrid>
              <a:tr h="796204">
                <a:tc>
                  <a:txBody>
                    <a:bodyPr/>
                    <a:lstStyle/>
                    <a:p>
                      <a:pPr algn="ct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mới</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tc>
                  <a:txBody>
                    <a:bodyPr/>
                    <a:lstStyle/>
                    <a:p>
                      <a:pPr algn="ct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đã</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có</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extLst>
                  <a:ext uri="{0D108BD9-81ED-4DB2-BD59-A6C34878D82A}">
                    <a16:rowId xmlns:a16="http://schemas.microsoft.com/office/drawing/2014/main" val="346273285"/>
                  </a:ext>
                </a:extLst>
              </a:tr>
              <a:tr h="796204">
                <a:tc>
                  <a:txBody>
                    <a:bodyPr/>
                    <a:lstStyle/>
                    <a:p>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baseline="0" dirty="0">
                          <a:latin typeface="Times New Roman" panose="02020603050405020304" pitchFamily="18" charset="0"/>
                          <a:cs typeface="Times New Roman" panose="02020603050405020304" pitchFamily="18" charset="0"/>
                        </a:rPr>
                        <a:t> tri </a:t>
                      </a:r>
                      <a:r>
                        <a:rPr lang="en-US" sz="2800" baseline="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baseline="0" dirty="0">
                          <a:latin typeface="Times New Roman" panose="02020603050405020304" pitchFamily="18" charset="0"/>
                          <a:cs typeface="Times New Roman" panose="02020603050405020304" pitchFamily="18" charset="0"/>
                        </a:rPr>
                        <a:t> + tri </a:t>
                      </a:r>
                      <a:r>
                        <a:rPr lang="en-US" sz="2800" baseline="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016385"/>
                  </a:ext>
                </a:extLst>
              </a:tr>
              <a:tr h="796204">
                <a:tc>
                  <a:txBody>
                    <a:bodyPr/>
                    <a:lstStyle/>
                    <a:p>
                      <a:r>
                        <a:rPr lang="en-US" sz="2800" dirty="0" err="1">
                          <a:latin typeface="Times New Roman" panose="02020603050405020304" pitchFamily="18" charset="0"/>
                          <a:cs typeface="Times New Roman" panose="02020603050405020304" pitchFamily="18" charset="0"/>
                        </a:rPr>
                        <a:t>Năng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lượng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xanh</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032692"/>
                  </a:ext>
                </a:extLst>
              </a:tr>
              <a:tr h="796204">
                <a:tc>
                  <a:txBody>
                    <a:bodyPr/>
                    <a:lstStyle/>
                    <a:p>
                      <a:r>
                        <a:rPr lang="en-US" sz="2800" dirty="0" err="1">
                          <a:latin typeface="Times New Roman" panose="02020603050405020304" pitchFamily="18" charset="0"/>
                          <a:cs typeface="Times New Roman" panose="02020603050405020304" pitchFamily="18" charset="0"/>
                        </a:rPr>
                        <a:t>Máy</a:t>
                      </a:r>
                      <a:r>
                        <a:rPr lang="en-US" sz="2800" baseline="0" dirty="0">
                          <a:latin typeface="Times New Roman" panose="02020603050405020304" pitchFamily="18" charset="0"/>
                          <a:cs typeface="Times New Roman" panose="02020603050405020304" pitchFamily="18" charset="0"/>
                        </a:rPr>
                        <a:t> bay </a:t>
                      </a:r>
                      <a:r>
                        <a:rPr lang="en-US" sz="2800" baseline="0" dirty="0" err="1">
                          <a:latin typeface="Times New Roman" panose="02020603050405020304" pitchFamily="18" charset="0"/>
                          <a:cs typeface="Times New Roman" panose="02020603050405020304" pitchFamily="18" charset="0"/>
                        </a:rPr>
                        <a:t>không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người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lái</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9282451"/>
                  </a:ext>
                </a:extLst>
              </a:tr>
              <a:tr h="796204">
                <a:tc>
                  <a:txBody>
                    <a:bodyPr/>
                    <a:lstStyle/>
                    <a:p>
                      <a:r>
                        <a:rPr lang="en-US" sz="2800" dirty="0" err="1">
                          <a:latin typeface="Times New Roman" panose="02020603050405020304" pitchFamily="18" charset="0"/>
                          <a:cs typeface="Times New Roman" panose="02020603050405020304" pitchFamily="18" charset="0"/>
                        </a:rPr>
                        <a:t>Sốt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5525184"/>
                  </a:ext>
                </a:extLst>
              </a:tr>
              <a:tr h="796204">
                <a:tc>
                  <a:txBody>
                    <a:bodyPr/>
                    <a:lstStyle/>
                    <a:p>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lớn</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8291764"/>
                  </a:ext>
                </a:extLst>
              </a:tr>
              <a:tr h="796204">
                <a:tc>
                  <a:txBody>
                    <a:bodyPr/>
                    <a:lstStyle/>
                    <a:p>
                      <a:r>
                        <a:rPr lang="en-US" sz="2800" dirty="0" err="1">
                          <a:latin typeface="Times New Roman" panose="02020603050405020304" pitchFamily="18" charset="0"/>
                          <a:cs typeface="Times New Roman" panose="02020603050405020304" pitchFamily="18" charset="0"/>
                        </a:rPr>
                        <a:t>Thư</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viện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số</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1870196"/>
                  </a:ext>
                </a:extLst>
              </a:tr>
              <a:tr h="796204">
                <a:tc>
                  <a:txBody>
                    <a:bodyPr/>
                    <a:lstStyle/>
                    <a:p>
                      <a:r>
                        <a:rPr lang="en-US" sz="2800" dirty="0" err="1">
                          <a:latin typeface="Times New Roman" panose="02020603050405020304" pitchFamily="18" charset="0"/>
                          <a:cs typeface="Times New Roman" panose="02020603050405020304" pitchFamily="18" charset="0"/>
                        </a:rPr>
                        <a:t>Thư</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điện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413906"/>
                  </a:ext>
                </a:extLst>
              </a:tr>
            </a:tbl>
          </a:graphicData>
        </a:graphic>
      </p:graphicFrame>
    </p:spTree>
    <p:extLst>
      <p:ext uri="{BB962C8B-B14F-4D97-AF65-F5344CB8AC3E}">
        <p14:creationId xmlns:p14="http://schemas.microsoft.com/office/powerpoint/2010/main" val="163890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68623979"/>
              </p:ext>
            </p:extLst>
          </p:nvPr>
        </p:nvGraphicFramePr>
        <p:xfrm>
          <a:off x="189345" y="54643"/>
          <a:ext cx="11767128" cy="6766560"/>
        </p:xfrm>
        <a:graphic>
          <a:graphicData uri="http://schemas.openxmlformats.org/drawingml/2006/table">
            <a:tbl>
              <a:tblPr firstRow="1" bandRow="1">
                <a:tableStyleId>{5940675A-B579-460E-94D1-54222C63F5DA}</a:tableStyleId>
              </a:tblPr>
              <a:tblGrid>
                <a:gridCol w="919019">
                  <a:extLst>
                    <a:ext uri="{9D8B030D-6E8A-4147-A177-3AD203B41FA5}">
                      <a16:colId xmlns:a16="http://schemas.microsoft.com/office/drawing/2014/main" val="4143382770"/>
                    </a:ext>
                  </a:extLst>
                </a:gridCol>
                <a:gridCol w="1801091">
                  <a:extLst>
                    <a:ext uri="{9D8B030D-6E8A-4147-A177-3AD203B41FA5}">
                      <a16:colId xmlns:a16="http://schemas.microsoft.com/office/drawing/2014/main" val="3301078924"/>
                    </a:ext>
                  </a:extLst>
                </a:gridCol>
                <a:gridCol w="9047018">
                  <a:extLst>
                    <a:ext uri="{9D8B030D-6E8A-4147-A177-3AD203B41FA5}">
                      <a16:colId xmlns:a16="http://schemas.microsoft.com/office/drawing/2014/main" val="1409381164"/>
                    </a:ext>
                  </a:extLst>
                </a:gridCol>
              </a:tblGrid>
              <a:tr h="370840">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VD</a:t>
                      </a:r>
                    </a:p>
                  </a:txBody>
                  <a:tcPr>
                    <a:solidFill>
                      <a:srgbClr val="8C1914"/>
                    </a:solidFill>
                  </a:tcPr>
                </a:tc>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BPTT</a:t>
                      </a:r>
                    </a:p>
                  </a:txBody>
                  <a:tcPr>
                    <a:solidFill>
                      <a:srgbClr val="8C1914"/>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Tác</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dụng</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8C1914"/>
                    </a:solidFill>
                  </a:tcPr>
                </a:tc>
                <a:extLst>
                  <a:ext uri="{0D108BD9-81ED-4DB2-BD59-A6C34878D82A}">
                    <a16:rowId xmlns:a16="http://schemas.microsoft.com/office/drawing/2014/main" val="4682350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So </a:t>
                      </a:r>
                      <a:r>
                        <a:rPr lang="en-US" sz="2800" b="1" dirty="0" err="1">
                          <a:solidFill>
                            <a:schemeClr val="tx1"/>
                          </a:solidFill>
                          <a:latin typeface="Times New Roman" panose="02020603050405020304" pitchFamily="18" charset="0"/>
                          <a:cs typeface="Times New Roman" panose="02020603050405020304" pitchFamily="18" charset="0"/>
                        </a:rPr>
                        <a:t>sánh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như</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hồn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trong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ngây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thơ</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người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thiếu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nữ</a:t>
                      </a:r>
                      <a:r>
                        <a:rPr lang="en-US" sz="2800" baseline="0" dirty="0">
                          <a:solidFill>
                            <a:schemeClr val="tx1"/>
                          </a:solidFill>
                          <a:latin typeface="Times New Roman" panose="02020603050405020304" pitchFamily="18" charset="0"/>
                          <a:cs typeface="Times New Roman" panose="02020603050405020304" pitchFamily="18" charset="0"/>
                        </a:rPr>
                        <a:t>.</a:t>
                      </a:r>
                    </a:p>
                    <a:p>
                      <a:pPr algn="just"/>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hiện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yêu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mến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trọng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thơ</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dành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cô</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gái</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5647260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hoá</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giường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cửi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lạnh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thoi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nằm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nhớ</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Giúp</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người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đọc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nhận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ảnh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giường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cửi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thoi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có</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người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dệt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thiếu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ấm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tay</a:t>
                      </a:r>
                      <a:r>
                        <a:rPr lang="en-US" sz="2800" baseline="0" dirty="0">
                          <a:solidFill>
                            <a:schemeClr val="tx1"/>
                          </a:solidFill>
                          <a:latin typeface="Times New Roman" panose="02020603050405020304" pitchFamily="18" charset="0"/>
                          <a:cs typeface="Times New Roman" panose="02020603050405020304" pitchFamily="18" charset="0"/>
                        </a:rPr>
                        <a:t> con </a:t>
                      </a:r>
                      <a:r>
                        <a:rPr lang="en-US" sz="2800" baseline="0" dirty="0" err="1">
                          <a:solidFill>
                            <a:schemeClr val="tx1"/>
                          </a:solidFill>
                          <a:latin typeface="Times New Roman" panose="02020603050405020304" pitchFamily="18" charset="0"/>
                          <a:cs typeface="Times New Roman" panose="02020603050405020304" pitchFamily="18" charset="0"/>
                        </a:rPr>
                        <a:t>người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lạnh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lẽo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nằm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lặng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lẽ</a:t>
                      </a:r>
                      <a:r>
                        <a:rPr lang="en-US" sz="2800" baseline="0" dirty="0">
                          <a:solidFill>
                            <a:schemeClr val="tx1"/>
                          </a:solidFill>
                          <a:latin typeface="Times New Roman" panose="02020603050405020304" pitchFamily="18" charset="0"/>
                          <a:cs typeface="Times New Roman" panose="02020603050405020304" pitchFamily="18" charset="0"/>
                        </a:rPr>
                        <a:t>.</a:t>
                      </a:r>
                    </a:p>
                    <a:p>
                      <a:pPr algn="just"/>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Diễn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cô</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lẻ</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loi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người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thiếu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nữ</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khi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gặp</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được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người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cô</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mong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đợi</a:t>
                      </a:r>
                      <a:r>
                        <a:rPr lang="en-US" sz="2800" baseline="0" dirty="0">
                          <a:solidFill>
                            <a:schemeClr val="tx1"/>
                          </a:solidFill>
                          <a:latin typeface="Times New Roman" panose="02020603050405020304" pitchFamily="18" charset="0"/>
                          <a:cs typeface="Times New Roman" panose="02020603050405020304" pitchFamily="18" charset="0"/>
                        </a:rPr>
                        <a:t> </a:t>
                      </a:r>
                    </a:p>
                    <a:p>
                      <a:pPr algn="just"/>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Tâm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bùi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ngùi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thương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thơ</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dành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người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thiếu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nữ</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554904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hoá</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mưa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xuân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ngại</a:t>
                      </a:r>
                      <a:r>
                        <a:rPr lang="en-US" sz="2800" baseline="0" dirty="0">
                          <a:solidFill>
                            <a:schemeClr val="tx1"/>
                          </a:solidFill>
                          <a:latin typeface="Times New Roman" panose="02020603050405020304" pitchFamily="18" charset="0"/>
                          <a:cs typeface="Times New Roman" panose="02020603050405020304" pitchFamily="18" charset="0"/>
                        </a:rPr>
                        <a:t> bay</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Miêu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ảnh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mưa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cuối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mùa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xuân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thưa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thớt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hạt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mưa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dày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chỉ</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lác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đác</a:t>
                      </a:r>
                      <a:r>
                        <a:rPr lang="en-US" sz="2800" baseline="0" dirty="0">
                          <a:solidFill>
                            <a:schemeClr val="tx1"/>
                          </a:solidFill>
                          <a:latin typeface="Times New Roman" panose="02020603050405020304" pitchFamily="18" charset="0"/>
                          <a:cs typeface="Times New Roman" panose="02020603050405020304" pitchFamily="18" charset="0"/>
                        </a:rPr>
                        <a:t> bay </a:t>
                      </a:r>
                      <a:r>
                        <a:rPr lang="en-US" sz="2800" baseline="0" dirty="0" err="1">
                          <a:solidFill>
                            <a:schemeClr val="tx1"/>
                          </a:solidFill>
                          <a:latin typeface="Times New Roman" panose="02020603050405020304" pitchFamily="18" charset="0"/>
                          <a:cs typeface="Times New Roman" panose="02020603050405020304" pitchFamily="18" charset="0"/>
                        </a:rPr>
                        <a:t>trong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gió</a:t>
                      </a:r>
                      <a:r>
                        <a:rPr lang="en-US" sz="2800" baseline="0" dirty="0">
                          <a:solidFill>
                            <a:schemeClr val="tx1"/>
                          </a:solidFill>
                          <a:latin typeface="Times New Roman" panose="02020603050405020304" pitchFamily="18" charset="0"/>
                          <a:cs typeface="Times New Roman" panose="02020603050405020304" pitchFamily="18" charset="0"/>
                        </a:rPr>
                        <a:t>.</a:t>
                      </a:r>
                    </a:p>
                    <a:p>
                      <a:pPr algn="just"/>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Khơi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gợi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người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đọc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liên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tưởng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tới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tâm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ngần</a:t>
                      </a:r>
                      <a:r>
                        <a:rPr lang="en-US" sz="2800" baseline="0" dirty="0">
                          <a:solidFill>
                            <a:schemeClr val="tx1"/>
                          </a:solidFill>
                          <a:latin typeface="Times New Roman" panose="02020603050405020304" pitchFamily="18" charset="0"/>
                          <a:cs typeface="Times New Roman" panose="02020603050405020304" pitchFamily="18" charset="0"/>
                        </a:rPr>
                        <a:t>, e </a:t>
                      </a:r>
                      <a:r>
                        <a:rPr lang="en-US" sz="2800" baseline="0" dirty="0" err="1">
                          <a:solidFill>
                            <a:schemeClr val="tx1"/>
                          </a:solidFill>
                          <a:latin typeface="Times New Roman" panose="02020603050405020304" pitchFamily="18" charset="0"/>
                          <a:cs typeface="Times New Roman" panose="02020603050405020304" pitchFamily="18" charset="0"/>
                        </a:rPr>
                        <a:t>dè</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cô</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sau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lần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lỡ</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làng</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83414229"/>
                  </a:ext>
                </a:extLst>
              </a:tr>
            </a:tbl>
          </a:graphicData>
        </a:graphic>
      </p:graphicFrame>
    </p:spTree>
    <p:extLst>
      <p:ext uri="{BB962C8B-B14F-4D97-AF65-F5344CB8AC3E}">
        <p14:creationId xmlns:p14="http://schemas.microsoft.com/office/powerpoint/2010/main" val="32065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377E6-00EF-E9AA-D9F1-1D65A82AF454}"/>
              </a:ext>
            </a:extLst>
          </p:cNvPr>
          <p:cNvSpPr txBox="1"/>
          <p:nvPr/>
        </p:nvSpPr>
        <p:spPr>
          <a:xfrm>
            <a:off x="828527" y="2193279"/>
            <a:ext cx="4271462" cy="3590727"/>
          </a:xfrm>
          <a:prstGeom prst="rect">
            <a:avLst/>
          </a:prstGeom>
          <a:noFill/>
        </p:spPr>
        <p:txBody>
          <a:bodyPr wrap="square">
            <a:spAutoFit/>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F4944E7-5D0F-98C9-0ECA-4109B3AF67A1}"/>
              </a:ext>
            </a:extLst>
          </p:cNvPr>
          <p:cNvSpPr txBox="1"/>
          <p:nvPr/>
        </p:nvSpPr>
        <p:spPr>
          <a:xfrm>
            <a:off x="-591722" y="645019"/>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Ai </a:t>
            </a:r>
            <a:r>
              <a:rPr kumimoji="0" lang="en-US" sz="44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là</a:t>
            </a:r>
            <a:r>
              <a:rPr kumimoji="0" lang="en-US" sz="4400" b="1" i="0" u="none" strike="noStrike" kern="1200" cap="none" spc="0" normalizeH="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a:t>
            </a:r>
            <a:r>
              <a:rPr kumimoji="0" lang="en-US" sz="4400" b="1" i="0" u="none" strike="noStrike" kern="1200" cap="none" spc="0" normalizeH="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người</a:t>
            </a:r>
            <a:r>
              <a:rPr kumimoji="0" lang="en-US" sz="4400" b="1" i="0" u="none" strike="noStrike" kern="1200" cap="none" spc="0" normalizeH="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may </a:t>
            </a:r>
            <a:r>
              <a:rPr kumimoji="0" lang="en-US" sz="4400" b="1" i="0" u="none" strike="noStrike" kern="1200" cap="none" spc="0" normalizeH="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mắn</a:t>
            </a:r>
            <a:endPar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181E781A-88FB-5FA6-07D7-6E1F17EF9CBD}"/>
              </a:ext>
            </a:extLst>
          </p:cNvPr>
          <p:cNvGrpSpPr/>
          <p:nvPr/>
        </p:nvGrpSpPr>
        <p:grpSpPr>
          <a:xfrm>
            <a:off x="5188527" y="1586344"/>
            <a:ext cx="7003473" cy="5324635"/>
            <a:chOff x="4102563" y="873474"/>
            <a:chExt cx="8089437" cy="6037506"/>
          </a:xfrm>
        </p:grpSpPr>
        <p:sp>
          <p:nvSpPr>
            <p:cNvPr id="2" name="Freeform 2">
              <a:extLst>
                <a:ext uri="{FF2B5EF4-FFF2-40B4-BE49-F238E27FC236}">
                  <a16:creationId xmlns:a16="http://schemas.microsoft.com/office/drawing/2014/main" id="{A5414772-CA9E-81F5-A3B6-B8DA4A0BF674}"/>
                </a:ext>
              </a:extLst>
            </p:cNvPr>
            <p:cNvSpPr/>
            <p:nvPr/>
          </p:nvSpPr>
          <p:spPr>
            <a:xfrm>
              <a:off x="5331198" y="873474"/>
              <a:ext cx="6860802" cy="6037506"/>
            </a:xfrm>
            <a:custGeom>
              <a:avLst/>
              <a:gdLst/>
              <a:ahLst/>
              <a:cxnLst/>
              <a:rect l="l" t="t" r="r" b="b"/>
              <a:pathLst>
                <a:path w="9351818" h="8229600">
                  <a:moveTo>
                    <a:pt x="0" y="0"/>
                  </a:moveTo>
                  <a:lnTo>
                    <a:pt x="9351818" y="0"/>
                  </a:lnTo>
                  <a:lnTo>
                    <a:pt x="9351818" y="8229600"/>
                  </a:lnTo>
                  <a:lnTo>
                    <a:pt x="0" y="82296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F14A7F79-452A-615B-8217-533C9357CE42}"/>
                </a:ext>
              </a:extLst>
            </p:cNvPr>
            <p:cNvSpPr/>
            <p:nvPr/>
          </p:nvSpPr>
          <p:spPr>
            <a:xfrm>
              <a:off x="4102563" y="1561667"/>
              <a:ext cx="2818260" cy="235412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7535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857275" y="814287"/>
            <a:ext cx="9091749" cy="1446550"/>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7: </a:t>
            </a:r>
          </a:p>
          <a:p>
            <a:pPr algn="ctr"/>
            <a:r>
              <a:rPr lang="en-US" sz="4400" dirty="0" err="1">
                <a:latin typeface="#9Slide07 SVNA Love Of Thunder" panose="02040603050506020204" pitchFamily="18" charset="0"/>
                <a:cs typeface="Times New Roman" panose="02020603050405020304" pitchFamily="18" charset="0"/>
              </a:rPr>
              <a:t>Hồn</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thơ</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muôn</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điệu</a:t>
            </a:r>
            <a:endParaRPr lang="en-US" sz="44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95981" y="3581571"/>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Freeform 3">
            <a:extLst>
              <a:ext uri="{FF2B5EF4-FFF2-40B4-BE49-F238E27FC236}">
                <a16:creationId xmlns:a16="http://schemas.microsoft.com/office/drawing/2014/main" id="{EA5A9FAD-9D80-9A8F-03A9-06BBA7F8E179}"/>
              </a:ext>
            </a:extLst>
          </p:cNvPr>
          <p:cNvSpPr/>
          <p:nvPr/>
        </p:nvSpPr>
        <p:spPr>
          <a:xfrm>
            <a:off x="6281226" y="346450"/>
            <a:ext cx="6438412" cy="6470242"/>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4907340" y="1211632"/>
            <a:ext cx="7569160" cy="1323439"/>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HÌNH THÀNH KIẾN THỨC</a:t>
            </a:r>
          </a:p>
        </p:txBody>
      </p:sp>
      <p:sp>
        <p:nvSpPr>
          <p:cNvPr id="2" name="Freeform 2"/>
          <p:cNvSpPr/>
          <p:nvPr/>
        </p:nvSpPr>
        <p:spPr>
          <a:xfrm>
            <a:off x="159024" y="129208"/>
            <a:ext cx="5353879" cy="6599583"/>
          </a:xfrm>
          <a:custGeom>
            <a:avLst/>
            <a:gdLst/>
            <a:ahLst/>
            <a:cxnLst/>
            <a:rect l="l" t="t" r="r" b="b"/>
            <a:pathLst>
              <a:path w="7108317" h="8229600">
                <a:moveTo>
                  <a:pt x="0" y="0"/>
                </a:moveTo>
                <a:lnTo>
                  <a:pt x="7108317" y="0"/>
                </a:lnTo>
                <a:lnTo>
                  <a:pt x="7108317" y="8229600"/>
                </a:lnTo>
                <a:lnTo>
                  <a:pt x="0" y="8229600"/>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41E377E6-00EF-E9AA-D9F1-1D65A82AF454}"/>
              </a:ext>
            </a:extLst>
          </p:cNvPr>
          <p:cNvSpPr txBox="1"/>
          <p:nvPr/>
        </p:nvSpPr>
        <p:spPr>
          <a:xfrm>
            <a:off x="5592542" y="3181592"/>
            <a:ext cx="6198755" cy="11413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9Slide07 SVNAppleberry" panose="02040603050506020204" pitchFamily="18" charset="0"/>
                <a:cs typeface="Times New Roman" panose="02020603050405020304" pitchFamily="18" charset="0"/>
              </a:rPr>
              <a:t>Sự</a:t>
            </a:r>
            <a:r>
              <a:rPr kumimoji="0" lang="en-US" sz="3200" i="0" u="none" strike="noStrike" kern="1200" cap="none" spc="0" normalizeH="0" baseline="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9Slide07 SVNAppleberry" panose="02040603050506020204" pitchFamily="18" charset="0"/>
                <a:cs typeface="Times New Roman" panose="02020603050405020304" pitchFamily="18" charset="0"/>
              </a:rPr>
              <a:t>phát</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triển</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của</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ngôn</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ngữ</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nghĩa</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mới</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của</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từ</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ngữ</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và</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từ</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ngữ</a:t>
            </a:r>
            <a:r>
              <a:rPr kumimoji="0" lang="en-US" sz="3200" i="0" u="none" strike="noStrike" kern="1200" cap="none" spc="0" normalizeH="0" noProof="0" dirty="0">
                <a:ln>
                  <a:noFill/>
                </a:ln>
                <a:solidFill>
                  <a:prstClr val="black"/>
                </a:solidFill>
                <a:effectLst/>
                <a:uLnTx/>
                <a:uFillTx/>
                <a:latin typeface="#9Slide07 SVNAppleberry" panose="0204060305050602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9Slide07 SVNAppleberry" panose="02040603050506020204" pitchFamily="18" charset="0"/>
                <a:cs typeface="Times New Roman" panose="02020603050405020304" pitchFamily="18" charset="0"/>
              </a:rPr>
              <a:t>mới</a:t>
            </a:r>
            <a:endPar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097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E377E6-00EF-E9AA-D9F1-1D65A82AF454}"/>
              </a:ext>
            </a:extLst>
          </p:cNvPr>
          <p:cNvSpPr txBox="1"/>
          <p:nvPr/>
        </p:nvSpPr>
        <p:spPr>
          <a:xfrm>
            <a:off x="434742" y="1796519"/>
            <a:ext cx="3284274"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vựng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ngôn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luôn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vận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vận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xã</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 name="Freeform 4"/>
          <p:cNvSpPr/>
          <p:nvPr/>
        </p:nvSpPr>
        <p:spPr>
          <a:xfrm>
            <a:off x="4061791" y="1896329"/>
            <a:ext cx="3220673" cy="2963019"/>
          </a:xfrm>
          <a:custGeom>
            <a:avLst/>
            <a:gdLst/>
            <a:ahLst/>
            <a:cxnLst/>
            <a:rect l="l" t="t" r="r" b="b"/>
            <a:pathLst>
              <a:path w="5660953" h="5208077">
                <a:moveTo>
                  <a:pt x="0" y="0"/>
                </a:moveTo>
                <a:lnTo>
                  <a:pt x="5660953" y="0"/>
                </a:lnTo>
                <a:lnTo>
                  <a:pt x="5660953" y="5208077"/>
                </a:lnTo>
                <a:lnTo>
                  <a:pt x="0" y="5208077"/>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D672ADF9-43A2-8094-75C8-16EED87C9CF0}"/>
              </a:ext>
            </a:extLst>
          </p:cNvPr>
          <p:cNvSpPr txBox="1"/>
          <p:nvPr/>
        </p:nvSpPr>
        <p:spPr>
          <a:xfrm>
            <a:off x="7759951" y="1796519"/>
            <a:ext cx="3886917" cy="37317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Hình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thức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phát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triển</a:t>
            </a:r>
            <a:r>
              <a:rPr lang="en-US" sz="2800" b="1" dirty="0">
                <a:solidFill>
                  <a:prstClr val="black"/>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sở</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gốc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500"/>
              </a:spcAft>
              <a:buClrTx/>
              <a:buSzTx/>
              <a:buFontTx/>
              <a:buNone/>
              <a:tabLst/>
              <a:defRPr/>
            </a:pPr>
            <a:r>
              <a:rPr lang="en-US" sz="2800" baseline="0"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ngoài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307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377E6-00EF-E9AA-D9F1-1D65A82AF454}"/>
              </a:ext>
            </a:extLst>
          </p:cNvPr>
          <p:cNvSpPr txBox="1"/>
          <p:nvPr/>
        </p:nvSpPr>
        <p:spPr>
          <a:xfrm>
            <a:off x="-565371" y="153388"/>
            <a:ext cx="13446484" cy="523220"/>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2800" b="1" noProof="0" dirty="0">
                <a:solidFill>
                  <a:prstClr val="black"/>
                </a:solidFill>
                <a:latin typeface="Times New Roman" panose="02020603050405020304" pitchFamily="18" charset="0"/>
                <a:cs typeface="Times New Roman" panose="02020603050405020304" pitchFamily="18" charset="0"/>
              </a:rPr>
              <a:t>a.</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triển</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sở</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gốc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991030739"/>
              </p:ext>
            </p:extLst>
          </p:nvPr>
        </p:nvGraphicFramePr>
        <p:xfrm>
          <a:off x="131399" y="918712"/>
          <a:ext cx="11676288" cy="5647738"/>
        </p:xfrm>
        <a:graphic>
          <a:graphicData uri="http://schemas.openxmlformats.org/drawingml/2006/table">
            <a:tbl>
              <a:tblPr firstRow="1" bandRow="1">
                <a:tableStyleId>{5C22544A-7EE6-4342-B048-85BDC9FD1C3A}</a:tableStyleId>
              </a:tblPr>
              <a:tblGrid>
                <a:gridCol w="3571254">
                  <a:extLst>
                    <a:ext uri="{9D8B030D-6E8A-4147-A177-3AD203B41FA5}">
                      <a16:colId xmlns:a16="http://schemas.microsoft.com/office/drawing/2014/main" val="2685557296"/>
                    </a:ext>
                  </a:extLst>
                </a:gridCol>
                <a:gridCol w="3900276">
                  <a:extLst>
                    <a:ext uri="{9D8B030D-6E8A-4147-A177-3AD203B41FA5}">
                      <a16:colId xmlns:a16="http://schemas.microsoft.com/office/drawing/2014/main" val="4155021985"/>
                    </a:ext>
                  </a:extLst>
                </a:gridCol>
                <a:gridCol w="4204758">
                  <a:extLst>
                    <a:ext uri="{9D8B030D-6E8A-4147-A177-3AD203B41FA5}">
                      <a16:colId xmlns:a16="http://schemas.microsoft.com/office/drawing/2014/main" val="2732162701"/>
                    </a:ext>
                  </a:extLst>
                </a:gridCol>
              </a:tblGrid>
              <a:tr h="5424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bg1"/>
                          </a:solidFill>
                          <a:latin typeface="Times New Roman" panose="02020603050405020304" pitchFamily="18" charset="0"/>
                          <a:cs typeface="Times New Roman" panose="02020603050405020304" pitchFamily="18" charset="0"/>
                        </a:rPr>
                        <a:t>Ngôi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sao</a:t>
                      </a:r>
                      <a:endParaRPr lang="en-US" sz="28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tc>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Chuột</a:t>
                      </a:r>
                      <a:endParaRPr lang="en-US" sz="28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tc>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baseline="0" dirty="0">
                          <a:solidFill>
                            <a:schemeClr val="bg1"/>
                          </a:solidFill>
                          <a:latin typeface="Times New Roman" panose="02020603050405020304" pitchFamily="18" charset="0"/>
                          <a:cs typeface="Times New Roman" panose="02020603050405020304" pitchFamily="18" charset="0"/>
                        </a:rPr>
                        <a:t> </a:t>
                      </a:r>
                      <a:r>
                        <a:rPr lang="en-US" sz="2800" baseline="0" dirty="0" err="1">
                          <a:solidFill>
                            <a:schemeClr val="bg1"/>
                          </a:solidFill>
                          <a:latin typeface="Times New Roman" panose="02020603050405020304" pitchFamily="18" charset="0"/>
                          <a:cs typeface="Times New Roman" panose="02020603050405020304" pitchFamily="18" charset="0"/>
                        </a:rPr>
                        <a:t>xét</a:t>
                      </a:r>
                      <a:endParaRPr lang="en-US" sz="28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extLst>
                  <a:ext uri="{0D108BD9-81ED-4DB2-BD59-A6C34878D82A}">
                    <a16:rowId xmlns:a16="http://schemas.microsoft.com/office/drawing/2014/main" val="1499276929"/>
                  </a:ext>
                </a:extLst>
              </a:tr>
              <a:tr h="232929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cs typeface="Times New Roman" panose="02020603050405020304" pitchFamily="18" charset="0"/>
                        </a:rPr>
                        <a:t> ban </a:t>
                      </a:r>
                      <a:r>
                        <a:rPr lang="en-US" sz="2800" dirty="0" err="1">
                          <a:solidFill>
                            <a:schemeClr val="tx1"/>
                          </a:solidFill>
                          <a:latin typeface="Times New Roman" panose="02020603050405020304" pitchFamily="18" charset="0"/>
                          <a:cs typeface="Times New Roman" panose="02020603050405020304" pitchFamily="18" charset="0"/>
                        </a:rPr>
                        <a:t>đêm</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Thú</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gặm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nhấm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mõm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nhọn</a:t>
                      </a:r>
                      <a:r>
                        <a:rPr lang="en-US" sz="2800" baseline="0" dirty="0">
                          <a:solidFill>
                            <a:schemeClr val="tx1"/>
                          </a:solidFill>
                          <a:latin typeface="Times New Roman" panose="02020603050405020304" pitchFamily="18" charset="0"/>
                          <a:cs typeface="Times New Roman" panose="02020603050405020304" pitchFamily="18" charset="0"/>
                        </a:rPr>
                        <a:t>, tai </a:t>
                      </a:r>
                      <a:r>
                        <a:rPr lang="en-US" sz="2800" baseline="0" dirty="0" err="1">
                          <a:solidFill>
                            <a:schemeClr val="tx1"/>
                          </a:solidFill>
                          <a:latin typeface="Times New Roman" panose="02020603050405020304" pitchFamily="18" charset="0"/>
                          <a:cs typeface="Times New Roman" panose="02020603050405020304" pitchFamily="18" charset="0"/>
                        </a:rPr>
                        <a:t>bầu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dục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đuôi</a:t>
                      </a:r>
                      <a:r>
                        <a:rPr lang="en-US" sz="2800" baseline="0" dirty="0">
                          <a:solidFill>
                            <a:schemeClr val="tx1"/>
                          </a:solidFill>
                          <a:latin typeface="Times New Roman" panose="02020603050405020304" pitchFamily="18" charset="0"/>
                          <a:cs typeface="Times New Roman" panose="02020603050405020304" pitchFamily="18" charset="0"/>
                        </a:rPr>
                        <a:t> thon </a:t>
                      </a:r>
                      <a:r>
                        <a:rPr lang="en-US" sz="2800" baseline="0" dirty="0" err="1">
                          <a:solidFill>
                            <a:schemeClr val="tx1"/>
                          </a:solidFill>
                          <a:latin typeface="Times New Roman" panose="02020603050405020304" pitchFamily="18" charset="0"/>
                          <a:cs typeface="Times New Roman" panose="02020603050405020304" pitchFamily="18" charset="0"/>
                        </a:rPr>
                        <a:t>dài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thường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phá</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hoại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mùa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màng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có</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bệnh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dịch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hạch</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latin typeface="Times New Roman" panose="02020603050405020304" pitchFamily="18" charset="0"/>
                          <a:cs typeface="Times New Roman" panose="02020603050405020304" pitchFamily="18" charset="0"/>
                        </a:rPr>
                        <a:t>Nghĩa</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gốc</a:t>
                      </a:r>
                      <a:endParaRPr lang="en-US" sz="2800" b="1" dirty="0">
                        <a:solidFill>
                          <a:schemeClr val="tx1"/>
                        </a:solidFill>
                        <a:latin typeface="Times New Roman" panose="02020603050405020304" pitchFamily="18" charset="0"/>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4780684"/>
                  </a:ext>
                </a:extLst>
              </a:tr>
              <a:tr h="277600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diễn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chúng</a:t>
                      </a:r>
                      <a:r>
                        <a:rPr lang="en-US" sz="2800" dirty="0">
                          <a:solidFill>
                            <a:schemeClr val="tx1"/>
                          </a:solidFill>
                          <a:latin typeface="Times New Roman" panose="02020603050405020304" pitchFamily="18" charset="0"/>
                          <a:cs typeface="Times New Roman" panose="02020603050405020304" pitchFamily="18" charset="0"/>
                        </a:rPr>
                        <a:t> khan </a:t>
                      </a:r>
                      <a:r>
                        <a:rPr lang="en-US" sz="2800" dirty="0" err="1">
                          <a:solidFill>
                            <a:schemeClr val="tx1"/>
                          </a:solidFill>
                          <a:latin typeface="Times New Roman" panose="02020603050405020304" pitchFamily="18" charset="0"/>
                          <a:cs typeface="Times New Roman" panose="02020603050405020304" pitchFamily="18" charset="0"/>
                        </a:rPr>
                        <a:t>giả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a:t>
                      </a:r>
                      <a:r>
                        <a:rPr lang="en-US" sz="28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phận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máy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tính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khi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chuyển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động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mặt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phẳng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phép</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làm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chuyển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dịch</a:t>
                      </a:r>
                      <a:r>
                        <a:rPr lang="en-US" sz="2800" baseline="0" dirty="0">
                          <a:solidFill>
                            <a:schemeClr val="tx1"/>
                          </a:solidFill>
                          <a:latin typeface="Times New Roman" panose="02020603050405020304" pitchFamily="18" charset="0"/>
                          <a:cs typeface="Times New Roman" panose="02020603050405020304" pitchFamily="18" charset="0"/>
                        </a:rPr>
                        <a:t> con </a:t>
                      </a:r>
                      <a:r>
                        <a:rPr lang="en-US" sz="2800" baseline="0" dirty="0" err="1">
                          <a:solidFill>
                            <a:schemeClr val="tx1"/>
                          </a:solidFill>
                          <a:latin typeface="Times New Roman" panose="02020603050405020304" pitchFamily="18" charset="0"/>
                          <a:cs typeface="Times New Roman" panose="02020603050405020304" pitchFamily="18" charset="0"/>
                        </a:rPr>
                        <a:t>chạy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màn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hình</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latin typeface="Times New Roman" panose="02020603050405020304" pitchFamily="18" charset="0"/>
                          <a:cs typeface="Times New Roman" panose="02020603050405020304" pitchFamily="18" charset="0"/>
                        </a:rPr>
                        <a:t>Sự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phát</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triển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nghĩa</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nghĩa</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mới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dựa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điểm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tương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đồng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giữa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các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đối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tượng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biểu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thị</a:t>
                      </a:r>
                      <a:r>
                        <a:rPr lang="en-US" sz="2800" baseline="0" dirty="0">
                          <a:solidFill>
                            <a:schemeClr val="tx1"/>
                          </a:solidFill>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8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28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xuất</a:t>
                      </a:r>
                      <a:r>
                        <a:rPr lang="en-US" sz="28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8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28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sử</a:t>
                      </a:r>
                      <a:r>
                        <a:rPr lang="en-US" sz="28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28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8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rãi</a:t>
                      </a:r>
                      <a:endParaRPr lang="en-US" sz="28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8100572"/>
                  </a:ext>
                </a:extLst>
              </a:tr>
            </a:tbl>
          </a:graphicData>
        </a:graphic>
      </p:graphicFrame>
    </p:spTree>
    <p:extLst>
      <p:ext uri="{BB962C8B-B14F-4D97-AF65-F5344CB8AC3E}">
        <p14:creationId xmlns:p14="http://schemas.microsoft.com/office/powerpoint/2010/main" val="193166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377E6-00EF-E9AA-D9F1-1D65A82AF454}"/>
              </a:ext>
            </a:extLst>
          </p:cNvPr>
          <p:cNvSpPr txBox="1"/>
          <p:nvPr/>
        </p:nvSpPr>
        <p:spPr>
          <a:xfrm>
            <a:off x="-461461" y="210453"/>
            <a:ext cx="13143791" cy="523220"/>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sở</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3733594241"/>
              </p:ext>
            </p:extLst>
          </p:nvPr>
        </p:nvGraphicFramePr>
        <p:xfrm>
          <a:off x="353547" y="1210599"/>
          <a:ext cx="11467390" cy="5436952"/>
        </p:xfrm>
        <a:graphic>
          <a:graphicData uri="http://schemas.openxmlformats.org/drawingml/2006/table">
            <a:tbl>
              <a:tblPr firstRow="1" bandRow="1">
                <a:tableStyleId>{5C22544A-7EE6-4342-B048-85BDC9FD1C3A}</a:tableStyleId>
              </a:tblPr>
              <a:tblGrid>
                <a:gridCol w="5733695">
                  <a:extLst>
                    <a:ext uri="{9D8B030D-6E8A-4147-A177-3AD203B41FA5}">
                      <a16:colId xmlns:a16="http://schemas.microsoft.com/office/drawing/2014/main" val="3800971966"/>
                    </a:ext>
                  </a:extLst>
                </a:gridCol>
                <a:gridCol w="5733695">
                  <a:extLst>
                    <a:ext uri="{9D8B030D-6E8A-4147-A177-3AD203B41FA5}">
                      <a16:colId xmlns:a16="http://schemas.microsoft.com/office/drawing/2014/main" val="975141025"/>
                    </a:ext>
                  </a:extLst>
                </a:gridCol>
              </a:tblGrid>
              <a:tr h="679619">
                <a:tc>
                  <a:txBody>
                    <a:bodyPr/>
                    <a:lstStyle/>
                    <a:p>
                      <a:pPr algn="ct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mới</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tc>
                  <a:txBody>
                    <a:bodyPr/>
                    <a:lstStyle/>
                    <a:p>
                      <a:pPr algn="ct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đã</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có</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extLst>
                  <a:ext uri="{0D108BD9-81ED-4DB2-BD59-A6C34878D82A}">
                    <a16:rowId xmlns:a16="http://schemas.microsoft.com/office/drawing/2014/main" val="346273285"/>
                  </a:ext>
                </a:extLst>
              </a:tr>
              <a:tr h="679619">
                <a:tc>
                  <a:txBody>
                    <a:bodyPr/>
                    <a:lstStyle/>
                    <a:p>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baseline="0" dirty="0">
                          <a:latin typeface="Times New Roman" panose="02020603050405020304" pitchFamily="18" charset="0"/>
                          <a:cs typeface="Times New Roman" panose="02020603050405020304" pitchFamily="18" charset="0"/>
                        </a:rPr>
                        <a:t> tri </a:t>
                      </a:r>
                      <a:r>
                        <a:rPr lang="en-US" sz="3200" baseline="0" dirty="0" err="1">
                          <a:latin typeface="Times New Roman" panose="02020603050405020304" pitchFamily="18" charset="0"/>
                          <a:cs typeface="Times New Roman" panose="02020603050405020304" pitchFamily="18" charset="0"/>
                        </a:rPr>
                        <a:t>thức</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baseline="0" dirty="0">
                          <a:latin typeface="Times New Roman" panose="02020603050405020304" pitchFamily="18" charset="0"/>
                          <a:cs typeface="Times New Roman" panose="02020603050405020304" pitchFamily="18" charset="0"/>
                        </a:rPr>
                        <a:t> + tri </a:t>
                      </a:r>
                      <a:r>
                        <a:rPr lang="en-US" sz="3200" baseline="0" dirty="0" err="1">
                          <a:latin typeface="Times New Roman" panose="02020603050405020304" pitchFamily="18" charset="0"/>
                          <a:cs typeface="Times New Roman" panose="02020603050405020304" pitchFamily="18" charset="0"/>
                        </a:rPr>
                        <a:t>thức</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016385"/>
                  </a:ext>
                </a:extLst>
              </a:tr>
              <a:tr h="679619">
                <a:tc>
                  <a:txBody>
                    <a:bodyPr/>
                    <a:lstStyle/>
                    <a:p>
                      <a:r>
                        <a:rPr lang="en-US" sz="3200" dirty="0" err="1">
                          <a:latin typeface="Times New Roman" panose="02020603050405020304" pitchFamily="18" charset="0"/>
                          <a:cs typeface="Times New Roman" panose="02020603050405020304" pitchFamily="18" charset="0"/>
                        </a:rPr>
                        <a:t>Năng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lượng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xanh</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Times New Roman" panose="02020603050405020304" pitchFamily="18" charset="0"/>
                          <a:cs typeface="Times New Roman" panose="02020603050405020304" pitchFamily="18" charset="0"/>
                        </a:rPr>
                        <a:t>Năng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lượng</a:t>
                      </a:r>
                      <a:r>
                        <a:rPr lang="en-US" sz="3200" baseline="0" dirty="0">
                          <a:latin typeface="Times New Roman" panose="02020603050405020304" pitchFamily="18" charset="0"/>
                          <a:cs typeface="Times New Roman" panose="02020603050405020304" pitchFamily="18" charset="0"/>
                        </a:rPr>
                        <a:t> + </a:t>
                      </a:r>
                      <a:r>
                        <a:rPr lang="en-US" sz="3200" baseline="0" dirty="0" err="1">
                          <a:latin typeface="Times New Roman" panose="02020603050405020304" pitchFamily="18" charset="0"/>
                          <a:cs typeface="Times New Roman" panose="02020603050405020304" pitchFamily="18" charset="0"/>
                        </a:rPr>
                        <a:t>xanh</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032692"/>
                  </a:ext>
                </a:extLst>
              </a:tr>
              <a:tr h="679619">
                <a:tc>
                  <a:txBody>
                    <a:bodyPr/>
                    <a:lstStyle/>
                    <a:p>
                      <a:r>
                        <a:rPr lang="en-US" sz="3200" dirty="0" err="1">
                          <a:latin typeface="Times New Roman" panose="02020603050405020304" pitchFamily="18" charset="0"/>
                          <a:cs typeface="Times New Roman" panose="02020603050405020304" pitchFamily="18" charset="0"/>
                        </a:rPr>
                        <a:t>Máy</a:t>
                      </a:r>
                      <a:r>
                        <a:rPr lang="en-US" sz="3200" baseline="0" dirty="0">
                          <a:latin typeface="Times New Roman" panose="02020603050405020304" pitchFamily="18" charset="0"/>
                          <a:cs typeface="Times New Roman" panose="02020603050405020304" pitchFamily="18" charset="0"/>
                        </a:rPr>
                        <a:t> bay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người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lái</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Times New Roman" panose="02020603050405020304" pitchFamily="18" charset="0"/>
                          <a:cs typeface="Times New Roman" panose="02020603050405020304" pitchFamily="18" charset="0"/>
                        </a:rPr>
                        <a:t>Máy</a:t>
                      </a:r>
                      <a:r>
                        <a:rPr lang="en-US" sz="3200" baseline="0" dirty="0">
                          <a:latin typeface="Times New Roman" panose="02020603050405020304" pitchFamily="18" charset="0"/>
                          <a:cs typeface="Times New Roman" panose="02020603050405020304" pitchFamily="18" charset="0"/>
                        </a:rPr>
                        <a:t> bay +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 </a:t>
                      </a:r>
                      <a:r>
                        <a:rPr lang="en-US" sz="3200" baseline="0" dirty="0" err="1">
                          <a:latin typeface="Times New Roman" panose="02020603050405020304" pitchFamily="18" charset="0"/>
                          <a:cs typeface="Times New Roman" panose="02020603050405020304" pitchFamily="18" charset="0"/>
                        </a:rPr>
                        <a:t>người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lái</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9282451"/>
                  </a:ext>
                </a:extLst>
              </a:tr>
              <a:tr h="679619">
                <a:tc>
                  <a:txBody>
                    <a:bodyPr/>
                    <a:lstStyle/>
                    <a:p>
                      <a:r>
                        <a:rPr lang="en-US" sz="3200" dirty="0" err="1">
                          <a:latin typeface="Times New Roman" panose="02020603050405020304" pitchFamily="18" charset="0"/>
                          <a:cs typeface="Times New Roman" panose="02020603050405020304" pitchFamily="18" charset="0"/>
                        </a:rPr>
                        <a:t>Sốt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Times New Roman" panose="02020603050405020304" pitchFamily="18" charset="0"/>
                          <a:cs typeface="Times New Roman" panose="02020603050405020304" pitchFamily="18" charset="0"/>
                        </a:rPr>
                        <a:t>Sốt</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giá</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5525184"/>
                  </a:ext>
                </a:extLst>
              </a:tr>
              <a:tr h="679619">
                <a:tc>
                  <a:txBody>
                    <a:bodyPr/>
                    <a:lstStyle/>
                    <a:p>
                      <a:r>
                        <a:rPr lang="en-US" sz="3200" dirty="0" err="1">
                          <a:latin typeface="Times New Roman" panose="02020603050405020304" pitchFamily="18" charset="0"/>
                          <a:cs typeface="Times New Roman" panose="02020603050405020304" pitchFamily="18" charset="0"/>
                        </a:rPr>
                        <a:t>Dữ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lớn</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Times New Roman" panose="02020603050405020304" pitchFamily="18" charset="0"/>
                          <a:cs typeface="Times New Roman" panose="02020603050405020304" pitchFamily="18" charset="0"/>
                        </a:rPr>
                        <a:t>Dữ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baseline="0" dirty="0">
                          <a:latin typeface="Times New Roman" panose="02020603050405020304" pitchFamily="18" charset="0"/>
                          <a:cs typeface="Times New Roman" panose="02020603050405020304" pitchFamily="18" charset="0"/>
                        </a:rPr>
                        <a:t> + </a:t>
                      </a:r>
                      <a:r>
                        <a:rPr lang="en-US" sz="3200" baseline="0" dirty="0" err="1">
                          <a:latin typeface="Times New Roman" panose="02020603050405020304" pitchFamily="18" charset="0"/>
                          <a:cs typeface="Times New Roman" panose="02020603050405020304" pitchFamily="18" charset="0"/>
                        </a:rPr>
                        <a:t>lớn</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8291764"/>
                  </a:ext>
                </a:extLst>
              </a:tr>
              <a:tr h="679619">
                <a:tc>
                  <a:txBody>
                    <a:bodyPr/>
                    <a:lstStyle/>
                    <a:p>
                      <a:r>
                        <a:rPr lang="en-US" sz="3200" dirty="0" err="1">
                          <a:latin typeface="Times New Roman" panose="02020603050405020304" pitchFamily="18" charset="0"/>
                          <a:cs typeface="Times New Roman" panose="02020603050405020304" pitchFamily="18" charset="0"/>
                        </a:rPr>
                        <a:t>Thư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viện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số</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Times New Roman" panose="02020603050405020304" pitchFamily="18" charset="0"/>
                          <a:cs typeface="Times New Roman" panose="02020603050405020304" pitchFamily="18" charset="0"/>
                        </a:rPr>
                        <a:t>Thư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viện</a:t>
                      </a:r>
                      <a:r>
                        <a:rPr lang="en-US" sz="3200" baseline="0" dirty="0">
                          <a:latin typeface="Times New Roman" panose="02020603050405020304" pitchFamily="18" charset="0"/>
                          <a:cs typeface="Times New Roman" panose="02020603050405020304" pitchFamily="18" charset="0"/>
                        </a:rPr>
                        <a:t> + </a:t>
                      </a:r>
                      <a:r>
                        <a:rPr lang="en-US" sz="3200" baseline="0" dirty="0" err="1">
                          <a:latin typeface="Times New Roman" panose="02020603050405020304" pitchFamily="18" charset="0"/>
                          <a:cs typeface="Times New Roman" panose="02020603050405020304" pitchFamily="18" charset="0"/>
                        </a:rPr>
                        <a:t>số</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1870196"/>
                  </a:ext>
                </a:extLst>
              </a:tr>
              <a:tr h="679619">
                <a:tc>
                  <a:txBody>
                    <a:bodyPr/>
                    <a:lstStyle/>
                    <a:p>
                      <a:r>
                        <a:rPr lang="en-US" sz="3200" dirty="0" err="1">
                          <a:latin typeface="Times New Roman" panose="02020603050405020304" pitchFamily="18" charset="0"/>
                          <a:cs typeface="Times New Roman" panose="02020603050405020304" pitchFamily="18" charset="0"/>
                        </a:rPr>
                        <a:t>Thư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điện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tử</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Times New Roman" panose="02020603050405020304" pitchFamily="18" charset="0"/>
                          <a:cs typeface="Times New Roman" panose="02020603050405020304" pitchFamily="18" charset="0"/>
                        </a:rPr>
                        <a:t>Thư</a:t>
                      </a:r>
                      <a:r>
                        <a:rPr lang="en-US" sz="3200" baseline="0" dirty="0">
                          <a:latin typeface="Times New Roman" panose="02020603050405020304" pitchFamily="18" charset="0"/>
                          <a:cs typeface="Times New Roman" panose="02020603050405020304" pitchFamily="18" charset="0"/>
                        </a:rPr>
                        <a:t> + </a:t>
                      </a:r>
                      <a:r>
                        <a:rPr lang="en-US" sz="3200" baseline="0" dirty="0" err="1">
                          <a:latin typeface="Times New Roman" panose="02020603050405020304" pitchFamily="18" charset="0"/>
                          <a:cs typeface="Times New Roman" panose="02020603050405020304" pitchFamily="18" charset="0"/>
                        </a:rPr>
                        <a:t>điện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tử</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413906"/>
                  </a:ext>
                </a:extLst>
              </a:tr>
            </a:tbl>
          </a:graphicData>
        </a:graphic>
      </p:graphicFrame>
    </p:spTree>
    <p:extLst>
      <p:ext uri="{BB962C8B-B14F-4D97-AF65-F5344CB8AC3E}">
        <p14:creationId xmlns:p14="http://schemas.microsoft.com/office/powerpoint/2010/main" val="229805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377E6-00EF-E9AA-D9F1-1D65A82AF454}"/>
              </a:ext>
            </a:extLst>
          </p:cNvPr>
          <p:cNvSpPr txBox="1"/>
          <p:nvPr/>
        </p:nvSpPr>
        <p:spPr>
          <a:xfrm>
            <a:off x="-116904" y="296592"/>
            <a:ext cx="12487808" cy="523220"/>
          </a:xfrm>
          <a:prstGeom prst="rect">
            <a:avLst/>
          </a:prstGeom>
          <a:solidFill>
            <a:schemeClr val="bg2"/>
          </a:solidFill>
        </p:spPr>
        <p:txBody>
          <a:bodyPr wrap="square">
            <a:spAutoFit/>
          </a:bodyPr>
          <a:lstStyle/>
          <a:p>
            <a:pPr lvl="0" algn="ctr">
              <a:spcAft>
                <a:spcPts val="500"/>
              </a:spcAft>
              <a:defRPr/>
            </a:pPr>
            <a:r>
              <a:rPr lang="en-US" sz="2800" b="1" dirty="0">
                <a:solidFill>
                  <a:prstClr val="black"/>
                </a:solidFill>
                <a:latin typeface="Times New Roman" panose="02020603050405020304" pitchFamily="18" charset="0"/>
                <a:cs typeface="Times New Roman" panose="02020603050405020304" pitchFamily="18" charset="0"/>
              </a:rPr>
              <a:t>c. </a:t>
            </a:r>
            <a:r>
              <a:rPr lang="en-US" sz="2800" b="1" dirty="0" err="1">
                <a:solidFill>
                  <a:prstClr val="black"/>
                </a:solidFill>
                <a:latin typeface="Times New Roman" panose="02020603050405020304" pitchFamily="18" charset="0"/>
                <a:cs typeface="Times New Roman" panose="02020603050405020304" pitchFamily="18" charset="0"/>
              </a:rPr>
              <a:t>Tiếp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nhận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ngữ</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tiếng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nước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ngoài</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E377E6-00EF-E9AA-D9F1-1D65A82AF454}"/>
              </a:ext>
            </a:extLst>
          </p:cNvPr>
          <p:cNvSpPr txBox="1"/>
          <p:nvPr/>
        </p:nvSpPr>
        <p:spPr>
          <a:xfrm>
            <a:off x="1163738" y="2129010"/>
            <a:ext cx="34480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Internet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E488A4D-F767-9CB7-E19A-D3B4D360824A}"/>
              </a:ext>
            </a:extLst>
          </p:cNvPr>
          <p:cNvSpPr txBox="1"/>
          <p:nvPr/>
        </p:nvSpPr>
        <p:spPr>
          <a:xfrm>
            <a:off x="1163739" y="2811497"/>
            <a:ext cx="389196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Mít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tinh</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3B914F2-2D00-154F-196A-448A27D79D27}"/>
              </a:ext>
            </a:extLst>
          </p:cNvPr>
          <p:cNvSpPr txBox="1"/>
          <p:nvPr/>
        </p:nvSpPr>
        <p:spPr>
          <a:xfrm>
            <a:off x="1163739" y="4203977"/>
            <a:ext cx="41371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Nhạc</a:t>
            </a:r>
            <a:r>
              <a:rPr lang="en-US" sz="2800" dirty="0">
                <a:solidFill>
                  <a:prstClr val="black"/>
                </a:solidFill>
                <a:latin typeface="Times New Roman" panose="02020603050405020304" pitchFamily="18" charset="0"/>
                <a:cs typeface="Times New Roman" panose="02020603050405020304" pitchFamily="18" charset="0"/>
              </a:rPr>
              <a:t> (pop)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21B9059-9916-5B7F-99DB-07C4835BE7A1}"/>
              </a:ext>
            </a:extLst>
          </p:cNvPr>
          <p:cNvSpPr txBox="1"/>
          <p:nvPr/>
        </p:nvSpPr>
        <p:spPr>
          <a:xfrm>
            <a:off x="1163739" y="3523284"/>
            <a:ext cx="4932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US" sz="2800" baseline="0" dirty="0">
                <a:solidFill>
                  <a:prstClr val="black"/>
                </a:solidFill>
                <a:latin typeface="Times New Roman" panose="02020603050405020304" pitchFamily="18" charset="0"/>
                <a:cs typeface="Times New Roman" panose="02020603050405020304" pitchFamily="18" charset="0"/>
              </a:rPr>
              <a:t>- (</a:t>
            </a:r>
            <a:r>
              <a:rPr lang="en-US" sz="2800" baseline="0" dirty="0" err="1">
                <a:solidFill>
                  <a:prstClr val="black"/>
                </a:solidFill>
                <a:latin typeface="Times New Roman" panose="02020603050405020304" pitchFamily="18" charset="0"/>
                <a:cs typeface="Times New Roman" panose="02020603050405020304" pitchFamily="18" charset="0"/>
              </a:rPr>
              <a:t>quần</a:t>
            </a:r>
            <a:r>
              <a:rPr lang="en-US" sz="2800" baseline="0"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j</a:t>
            </a:r>
            <a:r>
              <a:rPr lang="en-US" sz="2800" baseline="0" dirty="0">
                <a:solidFill>
                  <a:prstClr val="black"/>
                </a:solidFill>
                <a:latin typeface="Times New Roman" panose="02020603050405020304" pitchFamily="18" charset="0"/>
                <a:cs typeface="Times New Roman" panose="02020603050405020304" pitchFamily="18" charset="0"/>
              </a:rPr>
              <a:t>ean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B885863-3618-902C-455B-3FEBBAE348BC}"/>
              </a:ext>
            </a:extLst>
          </p:cNvPr>
          <p:cNvSpPr txBox="1"/>
          <p:nvPr/>
        </p:nvSpPr>
        <p:spPr>
          <a:xfrm>
            <a:off x="1163739" y="4948375"/>
            <a:ext cx="41371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 Photocopy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4">
            <a:extLst>
              <a:ext uri="{FF2B5EF4-FFF2-40B4-BE49-F238E27FC236}">
                <a16:creationId xmlns:a16="http://schemas.microsoft.com/office/drawing/2014/main" id="{D865124D-1964-4E6A-90B1-608125EC8E84}"/>
              </a:ext>
            </a:extLst>
          </p:cNvPr>
          <p:cNvSpPr/>
          <p:nvPr/>
        </p:nvSpPr>
        <p:spPr>
          <a:xfrm>
            <a:off x="6270616" y="1784660"/>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80386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barn(inVertical)">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 grpId="0"/>
      <p:bldP spid="5" grpId="0"/>
      <p:bldP spid="7"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4530074" y="2185074"/>
            <a:ext cx="7569160" cy="1446550"/>
          </a:xfrm>
          <a:prstGeom prst="rect">
            <a:avLst/>
          </a:prstGeom>
          <a:noFill/>
        </p:spPr>
        <p:txBody>
          <a:bodyPr wrap="square" rtlCol="0">
            <a:spAutoFit/>
          </a:bodyPr>
          <a:lstStyle/>
          <a:p>
            <a:pPr algn="ctr"/>
            <a:r>
              <a:rPr lang="en-US" sz="4400" b="1" dirty="0">
                <a:solidFill>
                  <a:srgbClr val="C00000"/>
                </a:solidFill>
                <a:latin typeface="#9Slide07 Pangolin" panose="00000500000000000000" pitchFamily="2" charset="0"/>
                <a:cs typeface="Times New Roman" panose="02020603050405020304" pitchFamily="18" charset="0"/>
              </a:rPr>
              <a:t>II.</a:t>
            </a:r>
          </a:p>
          <a:p>
            <a:pPr algn="ctr"/>
            <a:r>
              <a:rPr lang="en-US" sz="4400" b="1" dirty="0">
                <a:solidFill>
                  <a:srgbClr val="C00000"/>
                </a:solidFill>
                <a:latin typeface="#9Slide07 Pangolin" panose="00000500000000000000" pitchFamily="2" charset="0"/>
                <a:cs typeface="Times New Roman" panose="02020603050405020304" pitchFamily="18" charset="0"/>
              </a:rPr>
              <a:t>LUYỆN TẬP</a:t>
            </a:r>
          </a:p>
        </p:txBody>
      </p:sp>
      <p:sp>
        <p:nvSpPr>
          <p:cNvPr id="2" name="Freeform 4"/>
          <p:cNvSpPr/>
          <p:nvPr/>
        </p:nvSpPr>
        <p:spPr>
          <a:xfrm>
            <a:off x="1050833" y="1371097"/>
            <a:ext cx="4501828" cy="4678520"/>
          </a:xfrm>
          <a:custGeom>
            <a:avLst/>
            <a:gdLst/>
            <a:ahLst/>
            <a:cxnLst/>
            <a:rect l="l" t="t" r="r" b="b"/>
            <a:pathLst>
              <a:path w="3998237" h="4314644">
                <a:moveTo>
                  <a:pt x="0" y="0"/>
                </a:moveTo>
                <a:lnTo>
                  <a:pt x="3998236" y="0"/>
                </a:lnTo>
                <a:lnTo>
                  <a:pt x="3998236" y="4314644"/>
                </a:lnTo>
                <a:lnTo>
                  <a:pt x="0" y="431464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418763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3725</TotalTime>
  <Words>1738</Words>
  <Application>Microsoft Office PowerPoint</Application>
  <PresentationFormat>Widescreen</PresentationFormat>
  <Paragraphs>181</Paragraphs>
  <Slides>21</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#9Slide07 Cadena</vt:lpstr>
      <vt:lpstr>#9Slide07 Pangolin</vt:lpstr>
      <vt:lpstr>#9Slide07 SVNA Love Of Thunder</vt:lpstr>
      <vt:lpstr>#9Slide07 SVNAppleberry</vt: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Dell Inspiron 5320</cp:lastModifiedBy>
  <cp:revision>229</cp:revision>
  <dcterms:created xsi:type="dcterms:W3CDTF">2024-08-05T10:19:49Z</dcterms:created>
  <dcterms:modified xsi:type="dcterms:W3CDTF">2024-10-29T01:28:01Z</dcterms:modified>
</cp:coreProperties>
</file>