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531" r:id="rId2"/>
    <p:sldId id="532" r:id="rId3"/>
    <p:sldId id="256" r:id="rId4"/>
    <p:sldId id="476" r:id="rId5"/>
    <p:sldId id="533" r:id="rId6"/>
    <p:sldId id="477" r:id="rId7"/>
    <p:sldId id="522" r:id="rId8"/>
    <p:sldId id="467" r:id="rId9"/>
    <p:sldId id="526" r:id="rId10"/>
    <p:sldId id="527" r:id="rId11"/>
    <p:sldId id="534" r:id="rId12"/>
    <p:sldId id="530" r:id="rId13"/>
    <p:sldId id="535" r:id="rId14"/>
    <p:sldId id="53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7" autoAdjust="0"/>
    <p:restoredTop sz="93979" autoAdjust="0"/>
  </p:normalViewPr>
  <p:slideViewPr>
    <p:cSldViewPr snapToGrid="0">
      <p:cViewPr varScale="1">
        <p:scale>
          <a:sx n="68" d="100"/>
          <a:sy n="68" d="100"/>
        </p:scale>
        <p:origin x="64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chuẩn</a:t>
            </a:r>
            <a:r>
              <a:rPr lang="en-US" dirty="0"/>
              <a:t> </a:t>
            </a:r>
            <a:r>
              <a:rPr lang="en-US" dirty="0" err="1"/>
              <a:t>bị</a:t>
            </a:r>
            <a:r>
              <a:rPr lang="en-US" dirty="0"/>
              <a:t> </a:t>
            </a:r>
            <a:r>
              <a:rPr lang="en-US" dirty="0" err="1"/>
              <a:t>một</a:t>
            </a:r>
            <a:r>
              <a:rPr lang="en-US" dirty="0"/>
              <a:t> </a:t>
            </a:r>
            <a:r>
              <a:rPr lang="en-US" dirty="0" err="1"/>
              <a:t>bộ</a:t>
            </a:r>
            <a:r>
              <a:rPr lang="en-US" dirty="0"/>
              <a:t> </a:t>
            </a:r>
            <a:r>
              <a:rPr lang="en-US" dirty="0" err="1"/>
              <a:t>thẻ</a:t>
            </a:r>
            <a:r>
              <a:rPr lang="en-US" dirty="0"/>
              <a:t> </a:t>
            </a:r>
            <a:r>
              <a:rPr lang="en-US" dirty="0" err="1"/>
              <a:t>ghi</a:t>
            </a:r>
            <a:r>
              <a:rPr lang="en-US" dirty="0"/>
              <a:t> </a:t>
            </a:r>
            <a:r>
              <a:rPr lang="en-US" dirty="0" err="1"/>
              <a:t>tên</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tu</a:t>
            </a:r>
            <a:r>
              <a:rPr lang="en-US" dirty="0"/>
              <a:t> </a:t>
            </a:r>
            <a:r>
              <a:rPr lang="en-US" dirty="0" err="1"/>
              <a:t>từ</a:t>
            </a:r>
            <a:r>
              <a:rPr lang="en-US" dirty="0"/>
              <a:t> (</a:t>
            </a:r>
            <a:r>
              <a:rPr lang="en-US" dirty="0" err="1"/>
              <a:t>ví</a:t>
            </a:r>
            <a:r>
              <a:rPr lang="en-US" dirty="0"/>
              <a:t> </a:t>
            </a:r>
            <a:r>
              <a:rPr lang="en-US" dirty="0" err="1"/>
              <a:t>dụ</a:t>
            </a:r>
            <a:r>
              <a:rPr lang="en-US" dirty="0"/>
              <a:t>: so </a:t>
            </a:r>
            <a:r>
              <a:rPr lang="en-US" dirty="0" err="1"/>
              <a:t>sánh</a:t>
            </a:r>
            <a:r>
              <a:rPr lang="en-US" dirty="0"/>
              <a:t>, </a:t>
            </a:r>
            <a:r>
              <a:rPr lang="en-US" dirty="0" err="1"/>
              <a:t>nhân</a:t>
            </a:r>
            <a:r>
              <a:rPr lang="en-US" dirty="0"/>
              <a:t> </a:t>
            </a:r>
            <a:r>
              <a:rPr lang="en-US" dirty="0" err="1"/>
              <a:t>hóa</a:t>
            </a:r>
            <a:r>
              <a:rPr lang="en-US" dirty="0"/>
              <a:t>, </a:t>
            </a:r>
            <a:r>
              <a:rPr lang="en-US" dirty="0" err="1"/>
              <a:t>ẩn</a:t>
            </a:r>
            <a:r>
              <a:rPr lang="en-US" dirty="0"/>
              <a:t> </a:t>
            </a:r>
            <a:r>
              <a:rPr lang="en-US" dirty="0" err="1"/>
              <a:t>dụ</a:t>
            </a:r>
            <a:r>
              <a:rPr lang="en-US" dirty="0"/>
              <a:t>, điệp </a:t>
            </a:r>
            <a:r>
              <a:rPr lang="en-US" dirty="0" err="1"/>
              <a:t>ngữ</a:t>
            </a:r>
            <a:r>
              <a:rPr lang="en-US" dirty="0"/>
              <a:t>,,...). Chia </a:t>
            </a:r>
            <a:r>
              <a:rPr lang="en-US" dirty="0" err="1"/>
              <a:t>lớp</a:t>
            </a:r>
            <a:r>
              <a:rPr lang="en-US" dirty="0"/>
              <a:t> </a:t>
            </a:r>
            <a:r>
              <a:rPr lang="en-US" dirty="0" err="1"/>
              <a:t>thành</a:t>
            </a:r>
            <a:r>
              <a:rPr lang="en-US" dirty="0"/>
              <a:t> 4 </a:t>
            </a:r>
            <a:r>
              <a:rPr lang="en-US" dirty="0" err="1"/>
              <a:t>nhóm</a:t>
            </a:r>
            <a:r>
              <a:rPr lang="en-US" dirty="0"/>
              <a:t>, </a:t>
            </a:r>
            <a:r>
              <a:rPr lang="en-US" dirty="0" err="1"/>
              <a:t>mỗi</a:t>
            </a:r>
            <a:r>
              <a:rPr lang="en-US" dirty="0"/>
              <a:t> </a:t>
            </a:r>
            <a:r>
              <a:rPr lang="en-US" dirty="0" err="1"/>
              <a:t>nhóm</a:t>
            </a:r>
            <a:r>
              <a:rPr lang="en-US" dirty="0"/>
              <a:t> </a:t>
            </a:r>
            <a:r>
              <a:rPr lang="en-US" dirty="0" err="1"/>
              <a:t>sẽ</a:t>
            </a:r>
            <a:r>
              <a:rPr lang="en-US" dirty="0"/>
              <a:t> </a:t>
            </a:r>
            <a:r>
              <a:rPr lang="en-US" dirty="0" err="1"/>
              <a:t>rút</a:t>
            </a:r>
            <a:r>
              <a:rPr lang="en-US" dirty="0"/>
              <a:t> </a:t>
            </a:r>
            <a:r>
              <a:rPr lang="en-US" dirty="0" err="1"/>
              <a:t>yêu</a:t>
            </a:r>
            <a:r>
              <a:rPr lang="en-US" dirty="0"/>
              <a:t> </a:t>
            </a:r>
            <a:r>
              <a:rPr lang="en-US" dirty="0" err="1"/>
              <a:t>cầu</a:t>
            </a:r>
            <a:r>
              <a:rPr lang="en-US" dirty="0"/>
              <a:t> </a:t>
            </a:r>
            <a:r>
              <a:rPr lang="en-US" dirty="0" err="1"/>
              <a:t>trên</a:t>
            </a:r>
            <a:r>
              <a:rPr lang="en-US" dirty="0"/>
              <a:t> </a:t>
            </a:r>
            <a:r>
              <a:rPr lang="en-US" dirty="0" err="1"/>
              <a:t>thẻ</a:t>
            </a:r>
            <a:r>
              <a:rPr lang="en-US" dirty="0"/>
              <a:t> </a:t>
            </a:r>
            <a:r>
              <a:rPr lang="en-US" dirty="0" err="1"/>
              <a:t>và</a:t>
            </a:r>
            <a:r>
              <a:rPr lang="en-US" dirty="0"/>
              <a:t> </a:t>
            </a:r>
            <a:r>
              <a:rPr lang="en-US" dirty="0" err="1"/>
              <a:t>có</a:t>
            </a:r>
            <a:r>
              <a:rPr lang="en-US" dirty="0"/>
              <a:t> 30 </a:t>
            </a:r>
            <a:r>
              <a:rPr lang="en-US" dirty="0" err="1"/>
              <a:t>giây</a:t>
            </a:r>
            <a:r>
              <a:rPr lang="en-US" dirty="0"/>
              <a:t> </a:t>
            </a:r>
            <a:r>
              <a:rPr lang="en-US" dirty="0" err="1"/>
              <a:t>suy</a:t>
            </a:r>
            <a:r>
              <a:rPr lang="en-US" dirty="0"/>
              <a:t> </a:t>
            </a:r>
            <a:r>
              <a:rPr lang="en-US" dirty="0" err="1"/>
              <a:t>nghĩ</a:t>
            </a:r>
            <a:r>
              <a:rPr lang="en-US" dirty="0"/>
              <a:t> </a:t>
            </a:r>
            <a:r>
              <a:rPr lang="en-US" dirty="0" err="1"/>
              <a:t>và</a:t>
            </a:r>
            <a:r>
              <a:rPr lang="en-US" dirty="0"/>
              <a:t> </a:t>
            </a:r>
            <a:r>
              <a:rPr lang="en-US" dirty="0" err="1"/>
              <a:t>trả</a:t>
            </a:r>
            <a:r>
              <a:rPr lang="en-US" dirty="0"/>
              <a:t> </a:t>
            </a:r>
            <a:r>
              <a:rPr lang="en-US" dirty="0" err="1"/>
              <a:t>lời</a:t>
            </a:r>
            <a:r>
              <a:rPr lang="en-US" dirty="0"/>
              <a:t>. </a:t>
            </a:r>
            <a:r>
              <a:rPr lang="vi-VN" dirty="0"/>
              <a:t>Nếu nhóm trả lời đúng và trong thời gian quy định, nhóm sẽ ghi được 10 điểm. Nếu không trả lời được, các nhóm khác có quyền giơ tay để giành cơ hội trả lời và ghi điểm.</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a:t>
            </a:fld>
            <a:endParaRPr lang="en-US"/>
          </a:p>
        </p:txBody>
      </p:sp>
    </p:spTree>
    <p:extLst>
      <p:ext uri="{BB962C8B-B14F-4D97-AF65-F5344CB8AC3E}">
        <p14:creationId xmlns:p14="http://schemas.microsoft.com/office/powerpoint/2010/main" val="2079546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10</a:t>
            </a:fld>
            <a:endParaRPr lang="en-US"/>
          </a:p>
        </p:txBody>
      </p:sp>
    </p:spTree>
    <p:extLst>
      <p:ext uri="{BB962C8B-B14F-4D97-AF65-F5344CB8AC3E}">
        <p14:creationId xmlns:p14="http://schemas.microsoft.com/office/powerpoint/2010/main" val="2956414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11</a:t>
            </a:fld>
            <a:endParaRPr lang="en-US"/>
          </a:p>
        </p:txBody>
      </p:sp>
    </p:spTree>
    <p:extLst>
      <p:ext uri="{BB962C8B-B14F-4D97-AF65-F5344CB8AC3E}">
        <p14:creationId xmlns:p14="http://schemas.microsoft.com/office/powerpoint/2010/main" val="574860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4</a:t>
            </a:r>
          </a:p>
        </p:txBody>
      </p:sp>
      <p:sp>
        <p:nvSpPr>
          <p:cNvPr id="4" name="Slide Number Placeholder 3"/>
          <p:cNvSpPr>
            <a:spLocks noGrp="1"/>
          </p:cNvSpPr>
          <p:nvPr>
            <p:ph type="sldNum" sz="quarter" idx="10"/>
          </p:nvPr>
        </p:nvSpPr>
        <p:spPr/>
        <p:txBody>
          <a:bodyPr/>
          <a:lstStyle/>
          <a:p>
            <a:fld id="{8CCE84CD-114C-4AB1-A301-9740D6EB1117}" type="slidenum">
              <a:rPr lang="en-US" smtClean="0"/>
              <a:t>12</a:t>
            </a:fld>
            <a:endParaRPr lang="en-US"/>
          </a:p>
        </p:txBody>
      </p:sp>
    </p:spTree>
    <p:extLst>
      <p:ext uri="{BB962C8B-B14F-4D97-AF65-F5344CB8AC3E}">
        <p14:creationId xmlns:p14="http://schemas.microsoft.com/office/powerpoint/2010/main" val="325177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229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26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a:t>
            </a:fld>
            <a:endParaRPr lang="en-US"/>
          </a:p>
        </p:txBody>
      </p:sp>
    </p:spTree>
    <p:extLst>
      <p:ext uri="{BB962C8B-B14F-4D97-AF65-F5344CB8AC3E}">
        <p14:creationId xmlns:p14="http://schemas.microsoft.com/office/powerpoint/2010/main" val="214520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Trong các tiết học trước, chúng ta đã được học về biện pháp tu từ ẩn dụ và so sánh, điệp ngữ. Trong tiết học hôm nay, chúng ta tiếp tục nhận diện và phân tích tác dụng của biện pháp tu từ ẩn dụ và so sánh, điệp ngữ trong ngữ cảnh.</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4</a:t>
            </a:fld>
            <a:endParaRPr lang="en-US"/>
          </a:p>
        </p:txBody>
      </p:sp>
    </p:spTree>
    <p:extLst>
      <p:ext uri="{BB962C8B-B14F-4D97-AF65-F5344CB8AC3E}">
        <p14:creationId xmlns:p14="http://schemas.microsoft.com/office/powerpoint/2010/main" val="333672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lập</a:t>
            </a:r>
            <a:r>
              <a:rPr lang="en-US" dirty="0"/>
              <a:t> </a:t>
            </a:r>
            <a:r>
              <a:rPr lang="en-US" dirty="0" err="1"/>
              <a:t>sổ</a:t>
            </a:r>
            <a:r>
              <a:rPr lang="en-US" dirty="0"/>
              <a:t> </a:t>
            </a:r>
            <a:r>
              <a:rPr lang="en-US" dirty="0" err="1"/>
              <a:t>tay</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tu</a:t>
            </a:r>
            <a:r>
              <a:rPr lang="en-US" dirty="0"/>
              <a:t> </a:t>
            </a:r>
            <a:r>
              <a:rPr lang="en-US" dirty="0" err="1"/>
              <a:t>từ</a:t>
            </a:r>
            <a:r>
              <a:rPr lang="en-US" dirty="0"/>
              <a:t> </a:t>
            </a:r>
            <a:r>
              <a:rPr lang="en-US" dirty="0" err="1"/>
              <a:t>đã</a:t>
            </a:r>
            <a:r>
              <a:rPr lang="en-US" dirty="0"/>
              <a:t> </a:t>
            </a:r>
            <a:r>
              <a:rPr lang="en-US" dirty="0" err="1"/>
              <a:t>học</a:t>
            </a:r>
            <a:r>
              <a:rPr lang="en-US" dirty="0"/>
              <a:t> </a:t>
            </a:r>
            <a:r>
              <a:rPr lang="en-US" dirty="0" err="1"/>
              <a:t>từ</a:t>
            </a:r>
            <a:r>
              <a:rPr lang="en-US" dirty="0"/>
              <a:t> </a:t>
            </a:r>
            <a:r>
              <a:rPr lang="en-US" dirty="0" err="1"/>
              <a:t>tiết</a:t>
            </a:r>
            <a:r>
              <a:rPr lang="en-US" dirty="0"/>
              <a:t> </a:t>
            </a:r>
            <a:r>
              <a:rPr lang="en-US" dirty="0" err="1"/>
              <a:t>trước</a:t>
            </a:r>
            <a:r>
              <a:rPr lang="en-US" dirty="0"/>
              <a:t> </a:t>
            </a:r>
            <a:r>
              <a:rPr lang="en-US" dirty="0" err="1"/>
              <a:t>và</a:t>
            </a:r>
            <a:r>
              <a:rPr lang="en-US" dirty="0"/>
              <a:t> </a:t>
            </a:r>
            <a:r>
              <a:rPr lang="en-US" dirty="0" err="1"/>
              <a:t>trình</a:t>
            </a:r>
            <a:r>
              <a:rPr lang="en-US" dirty="0"/>
              <a:t> </a:t>
            </a:r>
            <a:r>
              <a:rPr lang="en-US" dirty="0" err="1"/>
              <a:t>bày</a:t>
            </a:r>
            <a:r>
              <a:rPr lang="en-US" dirty="0"/>
              <a:t> </a:t>
            </a:r>
            <a:r>
              <a:rPr lang="en-US" dirty="0" err="1"/>
              <a:t>trước</a:t>
            </a:r>
            <a:r>
              <a:rPr lang="en-US" dirty="0"/>
              <a:t> </a:t>
            </a:r>
            <a:r>
              <a:rPr lang="en-US" dirty="0" err="1"/>
              <a:t>lớp</a:t>
            </a:r>
            <a:r>
              <a:rPr lang="en-US" dirty="0"/>
              <a:t>.</a:t>
            </a:r>
          </a:p>
        </p:txBody>
      </p:sp>
      <p:sp>
        <p:nvSpPr>
          <p:cNvPr id="4" name="Slide Number Placeholder 3"/>
          <p:cNvSpPr>
            <a:spLocks noGrp="1"/>
          </p:cNvSpPr>
          <p:nvPr>
            <p:ph type="sldNum" sz="quarter" idx="5"/>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63676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6</a:t>
            </a:fld>
            <a:endParaRPr lang="en-US"/>
          </a:p>
        </p:txBody>
      </p:sp>
    </p:spTree>
    <p:extLst>
      <p:ext uri="{BB962C8B-B14F-4D97-AF65-F5344CB8AC3E}">
        <p14:creationId xmlns:p14="http://schemas.microsoft.com/office/powerpoint/2010/main" val="2137753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7</a:t>
            </a:fld>
            <a:endParaRPr lang="en-US"/>
          </a:p>
        </p:txBody>
      </p:sp>
    </p:spTree>
    <p:extLst>
      <p:ext uri="{BB962C8B-B14F-4D97-AF65-F5344CB8AC3E}">
        <p14:creationId xmlns:p14="http://schemas.microsoft.com/office/powerpoint/2010/main" val="1241905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453181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46788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10/28/2024</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10/28/2024</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10/28/2024</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10/28/2024</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10/28/2024</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10/28/2024</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10/28/2024</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10/28/2024</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10/28/2024</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10/28/2024</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10/28/2024</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10/28/2024</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2C801FCD-E8D4-EE43-B8CC-7E5591F61152}"/>
              </a:ext>
            </a:extLst>
          </p:cNvPr>
          <p:cNvSpPr/>
          <p:nvPr/>
        </p:nvSpPr>
        <p:spPr>
          <a:xfrm>
            <a:off x="6023017" y="3262471"/>
            <a:ext cx="6168983" cy="3595529"/>
          </a:xfrm>
          <a:custGeom>
            <a:avLst/>
            <a:gdLst/>
            <a:ahLst/>
            <a:cxnLst/>
            <a:rect l="l" t="t" r="r" b="b"/>
            <a:pathLst>
              <a:path w="9247049" h="5825641">
                <a:moveTo>
                  <a:pt x="0" y="0"/>
                </a:moveTo>
                <a:lnTo>
                  <a:pt x="9247049" y="0"/>
                </a:lnTo>
                <a:lnTo>
                  <a:pt x="9247049" y="5825640"/>
                </a:lnTo>
                <a:lnTo>
                  <a:pt x="0" y="5825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a:extLst>
              <a:ext uri="{FF2B5EF4-FFF2-40B4-BE49-F238E27FC236}">
                <a16:creationId xmlns:a16="http://schemas.microsoft.com/office/drawing/2014/main" id="{59EF4D30-1DDF-4343-BC41-83A78ABB8930}"/>
              </a:ext>
            </a:extLst>
          </p:cNvPr>
          <p:cNvSpPr/>
          <p:nvPr/>
        </p:nvSpPr>
        <p:spPr>
          <a:xfrm>
            <a:off x="114300" y="1826602"/>
            <a:ext cx="7732110" cy="5267500"/>
          </a:xfrm>
          <a:custGeom>
            <a:avLst/>
            <a:gdLst/>
            <a:ahLst/>
            <a:cxnLst/>
            <a:rect l="l" t="t" r="r" b="b"/>
            <a:pathLst>
              <a:path w="7732110" h="5267500">
                <a:moveTo>
                  <a:pt x="0" y="0"/>
                </a:moveTo>
                <a:lnTo>
                  <a:pt x="7732110" y="0"/>
                </a:lnTo>
                <a:lnTo>
                  <a:pt x="7732110" y="5267500"/>
                </a:lnTo>
                <a:lnTo>
                  <a:pt x="0" y="5267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601C5D7-C23C-43B8-8777-51FA8034B5A2}"/>
              </a:ext>
            </a:extLst>
          </p:cNvPr>
          <p:cNvSpPr txBox="1"/>
          <p:nvPr/>
        </p:nvSpPr>
        <p:spPr>
          <a:xfrm>
            <a:off x="3617704" y="600891"/>
            <a:ext cx="7569160" cy="923330"/>
          </a:xfrm>
          <a:prstGeom prst="rect">
            <a:avLst/>
          </a:prstGeom>
          <a:noFill/>
        </p:spPr>
        <p:txBody>
          <a:bodyPr wrap="square" rtlCol="0">
            <a:spAutoFit/>
          </a:bodyPr>
          <a:lstStyle/>
          <a:p>
            <a:pPr algn="ctr"/>
            <a:r>
              <a:rPr lang="en-US" sz="5400" b="1" dirty="0" err="1">
                <a:solidFill>
                  <a:srgbClr val="C00000"/>
                </a:solidFill>
                <a:latin typeface="#9Slide07 Pangolin" panose="00000500000000000000" pitchFamily="2" charset="0"/>
                <a:cs typeface="Times New Roman" panose="02020603050405020304" pitchFamily="18" charset="0"/>
              </a:rPr>
              <a:t>Đấu</a:t>
            </a:r>
            <a:r>
              <a:rPr lang="en-US" sz="5400" b="1" dirty="0">
                <a:solidFill>
                  <a:srgbClr val="C00000"/>
                </a:solidFill>
                <a:latin typeface="#9Slide07 Pangolin" panose="00000500000000000000" pitchFamily="2" charset="0"/>
                <a:cs typeface="Times New Roman" panose="02020603050405020304" pitchFamily="18" charset="0"/>
              </a:rPr>
              <a:t> </a:t>
            </a:r>
            <a:r>
              <a:rPr lang="en-US" sz="5400" b="1" dirty="0" err="1">
                <a:solidFill>
                  <a:srgbClr val="C00000"/>
                </a:solidFill>
                <a:latin typeface="#9Slide07 Pangolin" panose="00000500000000000000" pitchFamily="2" charset="0"/>
                <a:cs typeface="Times New Roman" panose="02020603050405020304" pitchFamily="18" charset="0"/>
              </a:rPr>
              <a:t>trường</a:t>
            </a:r>
            <a:r>
              <a:rPr lang="en-US" sz="5400" b="1" dirty="0">
                <a:solidFill>
                  <a:srgbClr val="C00000"/>
                </a:solidFill>
                <a:latin typeface="#9Slide07 Pangolin" panose="00000500000000000000" pitchFamily="2" charset="0"/>
                <a:cs typeface="Times New Roman" panose="02020603050405020304" pitchFamily="18" charset="0"/>
              </a:rPr>
              <a:t> </a:t>
            </a:r>
            <a:r>
              <a:rPr lang="en-US" sz="5400" b="1" dirty="0" err="1">
                <a:solidFill>
                  <a:srgbClr val="C00000"/>
                </a:solidFill>
                <a:latin typeface="#9Slide07 Pangolin" panose="00000500000000000000" pitchFamily="2" charset="0"/>
                <a:cs typeface="Times New Roman" panose="02020603050405020304" pitchFamily="18" charset="0"/>
              </a:rPr>
              <a:t>tu</a:t>
            </a:r>
            <a:r>
              <a:rPr lang="en-US" sz="5400" b="1" dirty="0">
                <a:solidFill>
                  <a:srgbClr val="C00000"/>
                </a:solidFill>
                <a:latin typeface="#9Slide07 Pangolin" panose="00000500000000000000" pitchFamily="2" charset="0"/>
                <a:cs typeface="Times New Roman" panose="02020603050405020304" pitchFamily="18" charset="0"/>
              </a:rPr>
              <a:t> </a:t>
            </a:r>
            <a:r>
              <a:rPr lang="en-US" sz="5400" b="1" dirty="0" err="1">
                <a:solidFill>
                  <a:srgbClr val="C00000"/>
                </a:solidFill>
                <a:latin typeface="#9Slide07 Pangolin" panose="00000500000000000000" pitchFamily="2" charset="0"/>
                <a:cs typeface="Times New Roman" panose="02020603050405020304" pitchFamily="18" charset="0"/>
              </a:rPr>
              <a:t>từ</a:t>
            </a:r>
            <a:endParaRPr lang="en-US" sz="5400" b="1" dirty="0">
              <a:solidFill>
                <a:srgbClr val="C00000"/>
              </a:solidFill>
              <a:latin typeface="#9Slide07 Pangolin"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992316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9103AB8-DAFC-21F7-2368-998C055DFD57}"/>
              </a:ext>
            </a:extLst>
          </p:cNvPr>
          <p:cNvGraphicFramePr>
            <a:graphicFrameLocks noGrp="1"/>
          </p:cNvGraphicFramePr>
          <p:nvPr>
            <p:extLst>
              <p:ext uri="{D42A27DB-BD31-4B8C-83A1-F6EECF244321}">
                <p14:modId xmlns:p14="http://schemas.microsoft.com/office/powerpoint/2010/main" val="885104737"/>
              </p:ext>
            </p:extLst>
          </p:nvPr>
        </p:nvGraphicFramePr>
        <p:xfrm>
          <a:off x="360218" y="327633"/>
          <a:ext cx="11311445" cy="6288703"/>
        </p:xfrm>
        <a:graphic>
          <a:graphicData uri="http://schemas.openxmlformats.org/drawingml/2006/table">
            <a:tbl>
              <a:tblPr firstRow="1" firstCol="1" bandRow="1"/>
              <a:tblGrid>
                <a:gridCol w="2944262">
                  <a:extLst>
                    <a:ext uri="{9D8B030D-6E8A-4147-A177-3AD203B41FA5}">
                      <a16:colId xmlns:a16="http://schemas.microsoft.com/office/drawing/2014/main" val="4021532359"/>
                    </a:ext>
                  </a:extLst>
                </a:gridCol>
                <a:gridCol w="3149677">
                  <a:extLst>
                    <a:ext uri="{9D8B030D-6E8A-4147-A177-3AD203B41FA5}">
                      <a16:colId xmlns:a16="http://schemas.microsoft.com/office/drawing/2014/main" val="75014863"/>
                    </a:ext>
                  </a:extLst>
                </a:gridCol>
                <a:gridCol w="5217506">
                  <a:extLst>
                    <a:ext uri="{9D8B030D-6E8A-4147-A177-3AD203B41FA5}">
                      <a16:colId xmlns:a16="http://schemas.microsoft.com/office/drawing/2014/main" val="2861730460"/>
                    </a:ext>
                  </a:extLst>
                </a:gridCol>
              </a:tblGrid>
              <a:tr h="1173811">
                <a:tc>
                  <a:txBody>
                    <a:bodyPr/>
                    <a:lstStyle/>
                    <a:p>
                      <a:pPr algn="ctr">
                        <a:lnSpc>
                          <a:spcPct val="115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ngữ</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ngữ</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thơ</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99948230"/>
                  </a:ext>
                </a:extLst>
              </a:tr>
              <a:tr h="2399614">
                <a:tc>
                  <a:txBody>
                    <a:bodyPr/>
                    <a:lstStyle/>
                    <a:p>
                      <a:pPr algn="just">
                        <a:lnSpc>
                          <a:spcPct val="100000"/>
                        </a:lnSpc>
                        <a:spcBef>
                          <a:spcPts val="0"/>
                        </a:spcBef>
                        <a:spcAft>
                          <a:spcPts val="0"/>
                        </a:spcAft>
                      </a:pPr>
                      <a:r>
                        <a:rPr lang="en-US" sz="2800" b="1"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Gừng</a:t>
                      </a:r>
                      <a:r>
                        <a:rPr lang="en-US"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cay </a:t>
                      </a:r>
                      <a:r>
                        <a:rPr lang="en-US" sz="2800" b="1"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mặn</a:t>
                      </a:r>
                      <a:r>
                        <a:rPr lang="en-US"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spcBef>
                          <a:spcPts val="0"/>
                        </a:spcBef>
                        <a:spcAft>
                          <a:spcPts val="0"/>
                        </a:spcAft>
                      </a:pPr>
                      <a:r>
                        <a:rPr lang="vi-VN" sz="2800" spc="-4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vi-VN" sz="2800" spc="-3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4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vi-VN" sz="2800" spc="-3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4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spc="-3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4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những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gian nan, vất vả trong cuộc sống vợ chồng.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spcBef>
                          <a:spcPts val="0"/>
                        </a:spcBef>
                        <a:spcAft>
                          <a:spcPts val="0"/>
                        </a:spcAft>
                        <a:tabLst>
                          <a:tab pos="160655" algn="l"/>
                        </a:tabLst>
                      </a:pP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Đặt trong ngữ cảnh câu thơ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“Đây muối mặn gừng cay lòng khế xót”</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vi-VN" sz="28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vi-VN" sz="2800" spc="-7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vi-VN" sz="2800" spc="-6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vi-VN" sz="2800" spc="-6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vi-VN" sz="2800" spc="-7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vi-VN" sz="2800" spc="-6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vi-VN" sz="2800" spc="-6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son</a:t>
                      </a:r>
                      <a:r>
                        <a:rPr lang="vi-VN" sz="2800" spc="-6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sắt,</a:t>
                      </a:r>
                      <a:r>
                        <a:rPr lang="vi-VN" sz="2800" spc="-7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thuỷ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vi-VN" sz="2800" spc="1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vi-VN" sz="2800" spc="1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vi-VN" sz="2800" spc="1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vi-VN" sz="2800" spc="1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vi-VN" sz="2800" spc="1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vợ</a:t>
                      </a:r>
                      <a:r>
                        <a:rPr lang="vi-VN" sz="2800" spc="1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chồng.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1557719"/>
                  </a:ext>
                </a:extLst>
              </a:tr>
              <a:tr h="2715278">
                <a:tc>
                  <a:txBody>
                    <a:bodyPr/>
                    <a:lstStyle/>
                    <a:p>
                      <a:pPr marL="0" marR="0" indent="0" algn="just" defTabSz="914400" rtl="0" eaLnBrk="1" fontAlgn="auto" latinLnBrk="0" hangingPunct="1">
                        <a:lnSpc>
                          <a:spcPct val="115000"/>
                        </a:lnSpc>
                        <a:spcBef>
                          <a:spcPts val="0"/>
                        </a:spcBef>
                        <a:spcAft>
                          <a:spcPts val="800"/>
                        </a:spcAft>
                        <a:buClrTx/>
                        <a:buSzTx/>
                        <a:buFontTx/>
                        <a:buNone/>
                        <a:tabLst/>
                        <a:defRPr/>
                      </a:pPr>
                      <a:r>
                        <a:rPr lang="vi-VN"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vi-VN" sz="2800" b="1" i="1" spc="-8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vi-VN" sz="2800" b="1" i="1" spc="-75"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lang="vi-VN" sz="2800" b="1" i="1" spc="-75"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biển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0"/>
                        </a:spcBef>
                        <a:spcAft>
                          <a:spcPts val="800"/>
                        </a:spcAft>
                        <a:buClrTx/>
                        <a:buSzTx/>
                        <a:buFontTx/>
                        <a:buNone/>
                        <a:tabLst/>
                        <a:defRPr/>
                      </a:pP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vi-VN" sz="2800" spc="-7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vi-VN" sz="2800" spc="-7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vi-VN" sz="2800" spc="-7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những nơi</a:t>
                      </a:r>
                      <a:r>
                        <a:rPr lang="vi-VN" sz="2800" spc="-8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xa</a:t>
                      </a:r>
                      <a:r>
                        <a:rPr lang="vi-VN" sz="2800" spc="-7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xôi,</a:t>
                      </a:r>
                      <a:r>
                        <a:rPr lang="vi-VN" sz="2800" spc="-7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spc="-8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trở.</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0"/>
                        </a:spcBef>
                        <a:spcAft>
                          <a:spcPts val="800"/>
                        </a:spcAft>
                        <a:buClrTx/>
                        <a:buSzTx/>
                        <a:buFontTx/>
                        <a:buNone/>
                        <a:tabLst/>
                        <a:defRPr/>
                      </a:pP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vi-VN" sz="2800" spc="-7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vi-VN" sz="2800" spc="-7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vi-VN" sz="2800" spc="-8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“Ai </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phiêu</a:t>
                      </a:r>
                      <a:r>
                        <a:rPr lang="vi-VN" sz="2800" i="1"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bạt</a:t>
                      </a:r>
                      <a:r>
                        <a:rPr lang="vi-VN" sz="2800" i="1"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vi-VN" sz="2800" i="1"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vi-VN" sz="2800" i="1"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vi-VN" sz="2800" i="1"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góc</a:t>
                      </a:r>
                      <a:r>
                        <a:rPr lang="vi-VN" sz="2800" i="1"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vi-VN" sz="2800" i="1"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thành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vi-VN" sz="2800"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nhấn</a:t>
                      </a:r>
                      <a:r>
                        <a:rPr lang="vi-VN" sz="2800"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vi-VN" sz="2800"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vi-VN" sz="2800"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nhớ</a:t>
                      </a:r>
                      <a:r>
                        <a:rPr lang="vi-VN" sz="2800"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vi-VN" sz="2800"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vi-VN" sz="2800"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đẻ tha</a:t>
                      </a:r>
                      <a:r>
                        <a:rPr lang="vi-VN" sz="28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vi-VN" sz="2800" spc="-5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spc="-5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spc="-8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vi-VN" sz="2800" spc="-5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dù</a:t>
                      </a:r>
                      <a:r>
                        <a:rPr lang="vi-VN" sz="2800" spc="-5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vi-VN" sz="2800" spc="-5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vi-VN" sz="2800" spc="-5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sinh sống ở nơi nào.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9009435"/>
                  </a:ext>
                </a:extLst>
              </a:tr>
            </a:tbl>
          </a:graphicData>
        </a:graphic>
      </p:graphicFrame>
    </p:spTree>
    <p:extLst>
      <p:ext uri="{BB962C8B-B14F-4D97-AF65-F5344CB8AC3E}">
        <p14:creationId xmlns:p14="http://schemas.microsoft.com/office/powerpoint/2010/main" val="238500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50539" y="3564791"/>
            <a:ext cx="7190802" cy="3293209"/>
          </a:xfrm>
          <a:prstGeom prst="rect">
            <a:avLst/>
          </a:prstGeom>
        </p:spPr>
        <p:txBody>
          <a:bodyPr wrap="square">
            <a:spAutoFit/>
          </a:bodyPr>
          <a:lstStyle/>
          <a:p>
            <a:pPr algn="just"/>
            <a:r>
              <a:rPr lang="vi-VN" sz="2600" dirty="0">
                <a:latin typeface="Times New Roman" panose="02020603050405020304" pitchFamily="18" charset="0"/>
                <a:cs typeface="Times New Roman" panose="02020603050405020304" pitchFamily="18" charset="0"/>
              </a:rPr>
              <a:t>c.</a:t>
            </a:r>
          </a:p>
          <a:p>
            <a:pPr algn="just"/>
            <a:r>
              <a:rPr lang="vi-VN" sz="2600" i="1" dirty="0">
                <a:latin typeface="Times New Roman" panose="02020603050405020304" pitchFamily="18" charset="0"/>
                <a:cs typeface="Times New Roman" panose="02020603050405020304" pitchFamily="18" charset="0"/>
              </a:rPr>
              <a:t>Ai phiêu bạt nơi chân trời góc biển</a:t>
            </a:r>
            <a:endParaRPr lang="vi-VN" sz="2600" dirty="0">
              <a:latin typeface="Times New Roman" panose="02020603050405020304" pitchFamily="18" charset="0"/>
              <a:cs typeface="Times New Roman" panose="02020603050405020304" pitchFamily="18" charset="0"/>
            </a:endParaRPr>
          </a:p>
          <a:p>
            <a:pPr algn="just"/>
            <a:r>
              <a:rPr lang="vi-VN" sz="2600" i="1" dirty="0">
                <a:latin typeface="Times New Roman" panose="02020603050405020304" pitchFamily="18" charset="0"/>
                <a:cs typeface="Times New Roman" panose="02020603050405020304" pitchFamily="18" charset="0"/>
              </a:rPr>
              <a:t>Nhớ quặn lòng tiếng Việt tái tê</a:t>
            </a:r>
            <a:endParaRPr lang="vi-VN" sz="2600" dirty="0">
              <a:latin typeface="Times New Roman" panose="02020603050405020304" pitchFamily="18" charset="0"/>
              <a:cs typeface="Times New Roman" panose="02020603050405020304" pitchFamily="18" charset="0"/>
            </a:endParaRPr>
          </a:p>
          <a:p>
            <a:pPr algn="just"/>
            <a:r>
              <a:rPr lang="vi-VN" sz="2600" i="1" dirty="0">
                <a:latin typeface="Times New Roman" panose="02020603050405020304" pitchFamily="18" charset="0"/>
                <a:cs typeface="Times New Roman" panose="02020603050405020304" pitchFamily="18" charset="0"/>
              </a:rPr>
              <a:t>Ai ở phía bên kia cầm súng khác</a:t>
            </a:r>
            <a:endParaRPr lang="vi-VN" sz="2600" dirty="0">
              <a:latin typeface="Times New Roman" panose="02020603050405020304" pitchFamily="18" charset="0"/>
              <a:cs typeface="Times New Roman" panose="02020603050405020304" pitchFamily="18" charset="0"/>
            </a:endParaRPr>
          </a:p>
          <a:p>
            <a:pPr algn="just"/>
            <a:r>
              <a:rPr lang="vi-VN" sz="2600" i="1" dirty="0">
                <a:latin typeface="Times New Roman" panose="02020603050405020304" pitchFamily="18" charset="0"/>
                <a:cs typeface="Times New Roman" panose="02020603050405020304" pitchFamily="18" charset="0"/>
              </a:rPr>
              <a:t>Cùng tôi trong tiếng Việt quay về.</a:t>
            </a:r>
            <a:endParaRPr lang="vi-VN" sz="2600" dirty="0">
              <a:latin typeface="Times New Roman" panose="02020603050405020304" pitchFamily="18" charset="0"/>
              <a:cs typeface="Times New Roman" panose="02020603050405020304" pitchFamily="18" charset="0"/>
            </a:endParaRPr>
          </a:p>
          <a:p>
            <a:pPr algn="just"/>
            <a:r>
              <a:rPr lang="vi-VN" sz="2600" dirty="0">
                <a:latin typeface="Times New Roman" panose="02020603050405020304" pitchFamily="18" charset="0"/>
                <a:cs typeface="Times New Roman" panose="02020603050405020304" pitchFamily="18" charset="0"/>
              </a:rPr>
              <a:t>d.</a:t>
            </a:r>
          </a:p>
          <a:p>
            <a:pPr algn="just"/>
            <a:r>
              <a:rPr lang="vi-VN" sz="2600" i="1" dirty="0">
                <a:latin typeface="Times New Roman" panose="02020603050405020304" pitchFamily="18" charset="0"/>
                <a:cs typeface="Times New Roman" panose="02020603050405020304" pitchFamily="18" charset="0"/>
              </a:rPr>
              <a:t>Nghe mát lịm ở đầu môi tiếng suối</a:t>
            </a:r>
            <a:endParaRPr lang="vi-VN" sz="2600" dirty="0">
              <a:latin typeface="Times New Roman" panose="02020603050405020304" pitchFamily="18" charset="0"/>
              <a:cs typeface="Times New Roman" panose="02020603050405020304" pitchFamily="18" charset="0"/>
            </a:endParaRPr>
          </a:p>
          <a:p>
            <a:pPr algn="just"/>
            <a:r>
              <a:rPr lang="vi-VN" sz="2600" i="1" dirty="0">
                <a:latin typeface="Times New Roman" panose="02020603050405020304" pitchFamily="18" charset="0"/>
                <a:cs typeface="Times New Roman" panose="02020603050405020304" pitchFamily="18" charset="0"/>
              </a:rPr>
              <a:t>Tiếng heo may gợi nhớ những con đường.</a:t>
            </a:r>
            <a:endParaRPr lang="vi-VN" sz="2600" b="0" i="0"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423840" y="441628"/>
            <a:ext cx="11223171" cy="4154984"/>
          </a:xfrm>
          <a:prstGeom prst="rect">
            <a:avLst/>
          </a:prstGeom>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4.</a:t>
            </a:r>
            <a:r>
              <a:rPr lang="vi-VN" sz="2800" dirty="0">
                <a:latin typeface="Times New Roman" panose="02020603050405020304" pitchFamily="18" charset="0"/>
                <a:cs typeface="Times New Roman" panose="02020603050405020304" pitchFamily="18" charset="0"/>
              </a:rPr>
              <a:t> Xác định và nêu tác dụng của biện pháp tu từ được sử dụng trong những đoạn thơ sau của bài thơ Tiếng Việt:</a:t>
            </a:r>
          </a:p>
          <a:p>
            <a:pPr algn="just"/>
            <a:r>
              <a:rPr lang="vi-VN" sz="2600" dirty="0">
                <a:latin typeface="Times New Roman" panose="02020603050405020304" pitchFamily="18" charset="0"/>
                <a:cs typeface="Times New Roman" panose="02020603050405020304" pitchFamily="18" charset="0"/>
              </a:rPr>
              <a:t>a.</a:t>
            </a:r>
          </a:p>
          <a:p>
            <a:pPr algn="just"/>
            <a:r>
              <a:rPr lang="vi-VN" sz="2600" i="1" dirty="0">
                <a:latin typeface="Times New Roman" panose="02020603050405020304" pitchFamily="18" charset="0"/>
                <a:cs typeface="Times New Roman" panose="02020603050405020304" pitchFamily="18" charset="0"/>
              </a:rPr>
              <a:t>Mỗi sớm dậy nghe bốn bề thân thiết</a:t>
            </a:r>
            <a:endParaRPr lang="vi-VN" sz="2600" dirty="0">
              <a:latin typeface="Times New Roman" panose="02020603050405020304" pitchFamily="18" charset="0"/>
              <a:cs typeface="Times New Roman" panose="02020603050405020304" pitchFamily="18" charset="0"/>
            </a:endParaRPr>
          </a:p>
          <a:p>
            <a:pPr algn="just"/>
            <a:r>
              <a:rPr lang="vi-VN" sz="2600" i="1" dirty="0">
                <a:latin typeface="Times New Roman" panose="02020603050405020304" pitchFamily="18" charset="0"/>
                <a:cs typeface="Times New Roman" panose="02020603050405020304" pitchFamily="18" charset="0"/>
              </a:rPr>
              <a:t>Người qua đường chung tiếng Việt cùng tôi</a:t>
            </a:r>
            <a:endParaRPr lang="vi-VN" sz="2600" dirty="0">
              <a:latin typeface="Times New Roman" panose="02020603050405020304" pitchFamily="18" charset="0"/>
              <a:cs typeface="Times New Roman" panose="02020603050405020304" pitchFamily="18" charset="0"/>
            </a:endParaRPr>
          </a:p>
          <a:p>
            <a:pPr algn="just"/>
            <a:r>
              <a:rPr lang="vi-VN" sz="2600" i="1" dirty="0">
                <a:latin typeface="Times New Roman" panose="02020603050405020304" pitchFamily="18" charset="0"/>
                <a:cs typeface="Times New Roman" panose="02020603050405020304" pitchFamily="18" charset="0"/>
              </a:rPr>
              <a:t>Như vị muối chung lòng biển mặn</a:t>
            </a:r>
            <a:endParaRPr lang="vi-VN" sz="2600" dirty="0">
              <a:latin typeface="Times New Roman" panose="02020603050405020304" pitchFamily="18" charset="0"/>
              <a:cs typeface="Times New Roman" panose="02020603050405020304" pitchFamily="18" charset="0"/>
            </a:endParaRPr>
          </a:p>
          <a:p>
            <a:pPr algn="just"/>
            <a:r>
              <a:rPr lang="vi-VN" sz="2600" i="1" dirty="0">
                <a:latin typeface="Times New Roman" panose="02020603050405020304" pitchFamily="18" charset="0"/>
                <a:cs typeface="Times New Roman" panose="02020603050405020304" pitchFamily="18" charset="0"/>
              </a:rPr>
              <a:t>Như dòng sông thương mến chảy muôn đời.</a:t>
            </a:r>
            <a:endParaRPr lang="vi-VN" sz="2600" dirty="0">
              <a:latin typeface="Times New Roman" panose="02020603050405020304" pitchFamily="18" charset="0"/>
              <a:cs typeface="Times New Roman" panose="02020603050405020304" pitchFamily="18" charset="0"/>
            </a:endParaRPr>
          </a:p>
          <a:p>
            <a:pPr algn="just"/>
            <a:r>
              <a:rPr lang="vi-VN" sz="2600" dirty="0">
                <a:latin typeface="Times New Roman" panose="02020603050405020304" pitchFamily="18" charset="0"/>
                <a:cs typeface="Times New Roman" panose="02020603050405020304" pitchFamily="18" charset="0"/>
              </a:rPr>
              <a:t>b.</a:t>
            </a:r>
          </a:p>
          <a:p>
            <a:pPr algn="just"/>
            <a:r>
              <a:rPr lang="vi-VN" sz="2600" i="1" dirty="0">
                <a:latin typeface="Times New Roman" panose="02020603050405020304" pitchFamily="18" charset="0"/>
                <a:cs typeface="Times New Roman" panose="02020603050405020304" pitchFamily="18" charset="0"/>
              </a:rPr>
              <a:t>Ôi tiếng Việt như bùn và như lụa</a:t>
            </a:r>
            <a:endParaRPr lang="vi-VN" sz="2600" dirty="0">
              <a:latin typeface="Times New Roman" panose="02020603050405020304" pitchFamily="18" charset="0"/>
              <a:cs typeface="Times New Roman" panose="02020603050405020304" pitchFamily="18" charset="0"/>
            </a:endParaRPr>
          </a:p>
          <a:p>
            <a:pPr algn="just"/>
            <a:r>
              <a:rPr lang="vi-VN" sz="2600" i="1" dirty="0">
                <a:latin typeface="Times New Roman" panose="02020603050405020304" pitchFamily="18" charset="0"/>
                <a:cs typeface="Times New Roman" panose="02020603050405020304" pitchFamily="18" charset="0"/>
              </a:rPr>
              <a:t>Óng tre ngà và mềm mại như tơ</a:t>
            </a:r>
            <a:endParaRPr lang="vi-VN"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48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0C184BF-626C-7F3D-5F2B-A71770E4A347}"/>
              </a:ext>
            </a:extLst>
          </p:cNvPr>
          <p:cNvGraphicFramePr>
            <a:graphicFrameLocks noGrp="1"/>
          </p:cNvGraphicFramePr>
          <p:nvPr>
            <p:extLst>
              <p:ext uri="{D42A27DB-BD31-4B8C-83A1-F6EECF244321}">
                <p14:modId xmlns:p14="http://schemas.microsoft.com/office/powerpoint/2010/main" val="316493119"/>
              </p:ext>
            </p:extLst>
          </p:nvPr>
        </p:nvGraphicFramePr>
        <p:xfrm>
          <a:off x="207456" y="139085"/>
          <a:ext cx="11751589" cy="6433006"/>
        </p:xfrm>
        <a:graphic>
          <a:graphicData uri="http://schemas.openxmlformats.org/drawingml/2006/table">
            <a:tbl>
              <a:tblPr firstRow="1" firstCol="1" bandRow="1">
                <a:tableStyleId>{5940675A-B579-460E-94D1-54222C63F5DA}</a:tableStyleId>
              </a:tblPr>
              <a:tblGrid>
                <a:gridCol w="995792">
                  <a:extLst>
                    <a:ext uri="{9D8B030D-6E8A-4147-A177-3AD203B41FA5}">
                      <a16:colId xmlns:a16="http://schemas.microsoft.com/office/drawing/2014/main" val="3077547160"/>
                    </a:ext>
                  </a:extLst>
                </a:gridCol>
                <a:gridCol w="1730898">
                  <a:extLst>
                    <a:ext uri="{9D8B030D-6E8A-4147-A177-3AD203B41FA5}">
                      <a16:colId xmlns:a16="http://schemas.microsoft.com/office/drawing/2014/main" val="4143900678"/>
                    </a:ext>
                  </a:extLst>
                </a:gridCol>
                <a:gridCol w="9024899">
                  <a:extLst>
                    <a:ext uri="{9D8B030D-6E8A-4147-A177-3AD203B41FA5}">
                      <a16:colId xmlns:a16="http://schemas.microsoft.com/office/drawing/2014/main" val="208977984"/>
                    </a:ext>
                  </a:extLst>
                </a:gridCol>
              </a:tblGrid>
              <a:tr h="749837">
                <a:tc>
                  <a:txBody>
                    <a:bodyPr/>
                    <a:lstStyle/>
                    <a:p>
                      <a:pPr algn="ctr">
                        <a:lnSpc>
                          <a:spcPct val="100000"/>
                        </a:lnSpc>
                        <a:spcBef>
                          <a:spcPts val="600"/>
                        </a:spcBef>
                        <a:spcAft>
                          <a:spcPts val="0"/>
                        </a:spcAft>
                      </a:pPr>
                      <a:r>
                        <a:rPr lang="en-US" sz="2400" b="1" dirty="0" err="1">
                          <a:effectLst/>
                          <a:latin typeface="Times New Roman" panose="02020603050405020304" pitchFamily="18" charset="0"/>
                          <a:cs typeface="Times New Roman" panose="02020603050405020304" pitchFamily="18" charset="0"/>
                        </a:rPr>
                        <a:t>Ví</a:t>
                      </a:r>
                      <a:r>
                        <a:rPr lang="en-US" sz="2400" b="1" baseline="0" dirty="0">
                          <a:effectLst/>
                          <a:latin typeface="Times New Roman" panose="02020603050405020304" pitchFamily="18" charset="0"/>
                          <a:cs typeface="Times New Roman" panose="02020603050405020304" pitchFamily="18" charset="0"/>
                        </a:rPr>
                        <a:t> </a:t>
                      </a:r>
                      <a:r>
                        <a:rPr lang="en-US" sz="2400" b="1" baseline="0" dirty="0" err="1">
                          <a:effectLst/>
                          <a:latin typeface="Times New Roman" panose="02020603050405020304" pitchFamily="18" charset="0"/>
                          <a:cs typeface="Times New Roman" panose="02020603050405020304" pitchFamily="18" charset="0"/>
                        </a:rPr>
                        <a:t>dụ</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solidFill>
                      <a:schemeClr val="accent4">
                        <a:lumMod val="20000"/>
                        <a:lumOff val="80000"/>
                      </a:schemeClr>
                    </a:solidFill>
                  </a:tcPr>
                </a:tc>
                <a:tc>
                  <a:txBody>
                    <a:bodyPr/>
                    <a:lstStyle/>
                    <a:p>
                      <a:pPr algn="ctr">
                        <a:lnSpc>
                          <a:spcPct val="100000"/>
                        </a:lnSpc>
                        <a:spcBef>
                          <a:spcPts val="600"/>
                        </a:spcBef>
                        <a:spcAft>
                          <a:spcPts val="0"/>
                        </a:spcAft>
                      </a:pPr>
                      <a:r>
                        <a:rPr lang="en-US" sz="2400" b="1" dirty="0" err="1">
                          <a:effectLst/>
                          <a:latin typeface="Times New Roman" panose="02020603050405020304" pitchFamily="18" charset="0"/>
                          <a:cs typeface="Times New Roman" panose="02020603050405020304" pitchFamily="18" charset="0"/>
                        </a:rPr>
                        <a:t>Biện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pháp</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từ</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solidFill>
                      <a:schemeClr val="accent4">
                        <a:lumMod val="20000"/>
                        <a:lumOff val="80000"/>
                      </a:schemeClr>
                    </a:solidFill>
                  </a:tcPr>
                </a:tc>
                <a:tc>
                  <a:txBody>
                    <a:bodyPr/>
                    <a:lstStyle/>
                    <a:p>
                      <a:pPr algn="ctr">
                        <a:lnSpc>
                          <a:spcPct val="100000"/>
                        </a:lnSpc>
                        <a:spcBef>
                          <a:spcPts val="600"/>
                        </a:spcBef>
                        <a:spcAft>
                          <a:spcPts val="0"/>
                        </a:spcAft>
                      </a:pPr>
                      <a:r>
                        <a:rPr lang="en-US" sz="2400" b="1" dirty="0" err="1">
                          <a:effectLst/>
                          <a:latin typeface="Times New Roman" panose="02020603050405020304" pitchFamily="18" charset="0"/>
                          <a:cs typeface="Times New Roman" panose="02020603050405020304" pitchFamily="18" charset="0"/>
                        </a:rPr>
                        <a:t>Tác</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dụng</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solidFill>
                      <a:schemeClr val="accent4">
                        <a:lumMod val="20000"/>
                        <a:lumOff val="80000"/>
                      </a:schemeClr>
                    </a:solidFill>
                  </a:tcPr>
                </a:tc>
                <a:extLst>
                  <a:ext uri="{0D108BD9-81ED-4DB2-BD59-A6C34878D82A}">
                    <a16:rowId xmlns:a16="http://schemas.microsoft.com/office/drawing/2014/main" val="3817926366"/>
                  </a:ext>
                </a:extLst>
              </a:tr>
              <a:tr h="844656">
                <a:tc>
                  <a:txBody>
                    <a:bodyPr/>
                    <a:lstStyle/>
                    <a:p>
                      <a:pPr algn="ctr">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a.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nchor="ctr"/>
                </a:tc>
                <a:tc>
                  <a:txBody>
                    <a:bodyPr/>
                    <a:lstStyle/>
                    <a:p>
                      <a:pPr algn="ctr">
                        <a:lnSpc>
                          <a:spcPct val="100000"/>
                        </a:lnSpc>
                        <a:spcBef>
                          <a:spcPts val="600"/>
                        </a:spcBef>
                        <a:spcAft>
                          <a:spcPts val="0"/>
                        </a:spcAft>
                      </a:pPr>
                      <a:r>
                        <a:rPr lang="en-US" sz="2400" b="1" spc="-40" dirty="0">
                          <a:effectLst/>
                          <a:latin typeface="Times New Roman" panose="02020603050405020304" pitchFamily="18" charset="0"/>
                          <a:cs typeface="Times New Roman" panose="02020603050405020304" pitchFamily="18" charset="0"/>
                        </a:rPr>
                        <a:t>S</a:t>
                      </a:r>
                      <a:r>
                        <a:rPr lang="vi-VN" sz="2400" b="1" spc="-40" dirty="0">
                          <a:effectLst/>
                          <a:latin typeface="Times New Roman" panose="02020603050405020304" pitchFamily="18" charset="0"/>
                          <a:cs typeface="Times New Roman" panose="02020603050405020304" pitchFamily="18" charset="0"/>
                        </a:rPr>
                        <a:t>o</a:t>
                      </a:r>
                      <a:r>
                        <a:rPr lang="vi-VN" sz="2400" b="1" spc="-35" dirty="0">
                          <a:effectLst/>
                          <a:latin typeface="Times New Roman" panose="02020603050405020304" pitchFamily="18" charset="0"/>
                          <a:cs typeface="Times New Roman" panose="02020603050405020304" pitchFamily="18" charset="0"/>
                        </a:rPr>
                        <a:t> </a:t>
                      </a:r>
                      <a:r>
                        <a:rPr lang="vi-VN" sz="2400" b="1" spc="-40" dirty="0">
                          <a:effectLst/>
                          <a:latin typeface="Times New Roman" panose="02020603050405020304" pitchFamily="18" charset="0"/>
                          <a:cs typeface="Times New Roman" panose="02020603050405020304" pitchFamily="18" charset="0"/>
                        </a:rPr>
                        <a:t>sán</a:t>
                      </a:r>
                      <a:r>
                        <a:rPr lang="en-US" sz="2400" b="1" spc="-40" dirty="0">
                          <a:effectLst/>
                          <a:latin typeface="Times New Roman" panose="02020603050405020304" pitchFamily="18" charset="0"/>
                          <a:cs typeface="Times New Roman" panose="02020603050405020304" pitchFamily="18" charset="0"/>
                        </a:rPr>
                        <a:t>h:</a:t>
                      </a:r>
                      <a:r>
                        <a:rPr lang="en-US" sz="2400" b="1" spc="-40" baseline="0" dirty="0">
                          <a:effectLst/>
                          <a:latin typeface="Times New Roman" panose="02020603050405020304" pitchFamily="18" charset="0"/>
                          <a:cs typeface="Times New Roman" panose="02020603050405020304" pitchFamily="18" charset="0"/>
                        </a:rPr>
                        <a:t> </a:t>
                      </a:r>
                      <a:r>
                        <a:rPr lang="en-US" sz="2400" b="1" i="1" spc="-40" baseline="0" dirty="0">
                          <a:effectLst/>
                          <a:latin typeface="Times New Roman" panose="02020603050405020304" pitchFamily="18" charset="0"/>
                          <a:cs typeface="Times New Roman" panose="02020603050405020304" pitchFamily="18" charset="0"/>
                        </a:rPr>
                        <a:t>“</a:t>
                      </a:r>
                      <a:r>
                        <a:rPr lang="en-US" sz="2400" b="1" i="1" spc="-40" baseline="0" dirty="0" err="1">
                          <a:effectLst/>
                          <a:latin typeface="Times New Roman" panose="02020603050405020304" pitchFamily="18" charset="0"/>
                          <a:cs typeface="Times New Roman" panose="02020603050405020304" pitchFamily="18" charset="0"/>
                        </a:rPr>
                        <a:t>như</a:t>
                      </a:r>
                      <a:r>
                        <a:rPr lang="en-US" sz="2400" b="1" i="1" spc="-40" baseline="0" dirty="0">
                          <a:effectLst/>
                          <a:latin typeface="Times New Roman" panose="02020603050405020304" pitchFamily="18" charset="0"/>
                          <a:cs typeface="Times New Roman" panose="02020603050405020304" pitchFamily="18" charset="0"/>
                        </a:rPr>
                        <a:t>”</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nchor="ctr"/>
                </a:tc>
                <a:tc>
                  <a:txBody>
                    <a:bodyPr/>
                    <a:lstStyle/>
                    <a:p>
                      <a:pPr algn="just">
                        <a:lnSpc>
                          <a:spcPct val="100000"/>
                        </a:lnSpc>
                        <a:spcBef>
                          <a:spcPts val="600"/>
                        </a:spcBef>
                        <a:spcAft>
                          <a:spcPts val="0"/>
                        </a:spcAft>
                      </a:pPr>
                      <a:r>
                        <a:rPr lang="en-US" sz="2400" spc="-30" dirty="0" err="1">
                          <a:effectLst/>
                          <a:latin typeface="Times New Roman" panose="02020603050405020304" pitchFamily="18" charset="0"/>
                          <a:cs typeface="Times New Roman" panose="02020603050405020304" pitchFamily="18" charset="0"/>
                        </a:rPr>
                        <a:t>Giúp</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người</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đọc</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hình</a:t>
                      </a:r>
                      <a:r>
                        <a:rPr lang="en-US" sz="2400" spc="-30" baseline="0" dirty="0">
                          <a:effectLst/>
                          <a:latin typeface="Times New Roman" panose="02020603050405020304" pitchFamily="18" charset="0"/>
                          <a:cs typeface="Times New Roman" panose="02020603050405020304" pitchFamily="18" charset="0"/>
                        </a:rPr>
                        <a:t> dung </a:t>
                      </a:r>
                      <a:r>
                        <a:rPr lang="en-US" sz="2400" spc="-30" baseline="0" dirty="0" err="1">
                          <a:effectLst/>
                          <a:latin typeface="Times New Roman" panose="02020603050405020304" pitchFamily="18" charset="0"/>
                          <a:cs typeface="Times New Roman" panose="02020603050405020304" pitchFamily="18" charset="0"/>
                        </a:rPr>
                        <a:t>sự</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gắn</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bó</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mật</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thiết</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của</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những</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người</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cùng</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chung</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tiếng</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nói</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và</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sự</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trường</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tồn</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niềm</a:t>
                      </a:r>
                      <a:r>
                        <a:rPr lang="en-US" sz="2400" spc="-30" baseline="0" dirty="0">
                          <a:effectLst/>
                          <a:latin typeface="Times New Roman" panose="02020603050405020304" pitchFamily="18" charset="0"/>
                          <a:cs typeface="Times New Roman" panose="02020603050405020304" pitchFamily="18" charset="0"/>
                        </a:rPr>
                        <a:t> tin </a:t>
                      </a:r>
                      <a:r>
                        <a:rPr lang="en-US" sz="2400" spc="-30" baseline="0" dirty="0" err="1">
                          <a:effectLst/>
                          <a:latin typeface="Times New Roman" panose="02020603050405020304" pitchFamily="18" charset="0"/>
                          <a:cs typeface="Times New Roman" panose="02020603050405020304" pitchFamily="18" charset="0"/>
                        </a:rPr>
                        <a:t>vào</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sức</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sống</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của</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tiếng</a:t>
                      </a:r>
                      <a:r>
                        <a:rPr lang="en-US" sz="2400" spc="-30" baseline="0" dirty="0">
                          <a:effectLst/>
                          <a:latin typeface="Times New Roman" panose="02020603050405020304" pitchFamily="18" charset="0"/>
                          <a:cs typeface="Times New Roman" panose="02020603050405020304" pitchFamily="18" charset="0"/>
                        </a:rPr>
                        <a:t> </a:t>
                      </a:r>
                      <a:r>
                        <a:rPr lang="en-US" sz="2400" spc="-30" baseline="0" dirty="0" err="1">
                          <a:effectLst/>
                          <a:latin typeface="Times New Roman" panose="02020603050405020304" pitchFamily="18" charset="0"/>
                          <a:cs typeface="Times New Roman" panose="02020603050405020304" pitchFamily="18" charset="0"/>
                        </a:rPr>
                        <a:t>Việt</a:t>
                      </a:r>
                      <a:endParaRPr lang="en-US" sz="2400" spc="-3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2713" marR="32713" marT="0" marB="0" anchor="ctr"/>
                </a:tc>
                <a:extLst>
                  <a:ext uri="{0D108BD9-81ED-4DB2-BD59-A6C34878D82A}">
                    <a16:rowId xmlns:a16="http://schemas.microsoft.com/office/drawing/2014/main" val="2174397760"/>
                  </a:ext>
                </a:extLst>
              </a:tr>
              <a:tr h="1760033">
                <a:tc>
                  <a:txBody>
                    <a:bodyPr/>
                    <a:lstStyle/>
                    <a:p>
                      <a:pPr algn="ctr">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b.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nchor="ctr"/>
                </a:tc>
                <a:tc>
                  <a:txBody>
                    <a:bodyPr/>
                    <a:lstStyle/>
                    <a:p>
                      <a:pPr algn="ctr">
                        <a:lnSpc>
                          <a:spcPct val="100000"/>
                        </a:lnSpc>
                        <a:spcBef>
                          <a:spcPts val="600"/>
                        </a:spcBef>
                        <a:spcAft>
                          <a:spcPts val="0"/>
                        </a:spcAft>
                      </a:pPr>
                      <a:r>
                        <a:rPr lang="en-US" sz="2400" b="1" spc="-40" dirty="0">
                          <a:effectLst/>
                          <a:latin typeface="Times New Roman" panose="02020603050405020304" pitchFamily="18" charset="0"/>
                          <a:cs typeface="Times New Roman" panose="02020603050405020304" pitchFamily="18" charset="0"/>
                        </a:rPr>
                        <a:t>S</a:t>
                      </a:r>
                      <a:r>
                        <a:rPr lang="vi-VN" sz="2400" b="1" spc="-40" dirty="0">
                          <a:effectLst/>
                          <a:latin typeface="Times New Roman" panose="02020603050405020304" pitchFamily="18" charset="0"/>
                          <a:cs typeface="Times New Roman" panose="02020603050405020304" pitchFamily="18" charset="0"/>
                        </a:rPr>
                        <a:t>o</a:t>
                      </a:r>
                      <a:r>
                        <a:rPr lang="vi-VN" sz="2400" b="1" spc="-35" dirty="0">
                          <a:effectLst/>
                          <a:latin typeface="Times New Roman" panose="02020603050405020304" pitchFamily="18" charset="0"/>
                          <a:cs typeface="Times New Roman" panose="02020603050405020304" pitchFamily="18" charset="0"/>
                        </a:rPr>
                        <a:t> </a:t>
                      </a:r>
                      <a:r>
                        <a:rPr lang="vi-VN" sz="2400" b="1" spc="-40" dirty="0">
                          <a:effectLst/>
                          <a:latin typeface="Times New Roman" panose="02020603050405020304" pitchFamily="18" charset="0"/>
                          <a:cs typeface="Times New Roman" panose="02020603050405020304" pitchFamily="18" charset="0"/>
                        </a:rPr>
                        <a:t>sán</a:t>
                      </a:r>
                      <a:r>
                        <a:rPr lang="en-US" sz="2400" b="1" spc="-40" dirty="0">
                          <a:effectLst/>
                          <a:latin typeface="Times New Roman" panose="02020603050405020304" pitchFamily="18" charset="0"/>
                          <a:cs typeface="Times New Roman" panose="02020603050405020304" pitchFamily="18" charset="0"/>
                        </a:rPr>
                        <a:t>h:</a:t>
                      </a:r>
                      <a:r>
                        <a:rPr lang="en-US" sz="2400" b="1" spc="-40" baseline="0" dirty="0">
                          <a:effectLst/>
                          <a:latin typeface="Times New Roman" panose="02020603050405020304" pitchFamily="18" charset="0"/>
                          <a:cs typeface="Times New Roman" panose="02020603050405020304" pitchFamily="18" charset="0"/>
                        </a:rPr>
                        <a:t> </a:t>
                      </a:r>
                      <a:r>
                        <a:rPr lang="en-US" sz="2400" b="1" i="1" spc="-40" baseline="0" dirty="0">
                          <a:effectLst/>
                          <a:latin typeface="Times New Roman" panose="02020603050405020304" pitchFamily="18" charset="0"/>
                          <a:cs typeface="Times New Roman" panose="02020603050405020304" pitchFamily="18" charset="0"/>
                        </a:rPr>
                        <a:t>“</a:t>
                      </a:r>
                      <a:r>
                        <a:rPr lang="en-US" sz="2400" b="1" i="1" spc="-40" baseline="0" dirty="0" err="1">
                          <a:effectLst/>
                          <a:latin typeface="Times New Roman" panose="02020603050405020304" pitchFamily="18" charset="0"/>
                          <a:cs typeface="Times New Roman" panose="02020603050405020304" pitchFamily="18" charset="0"/>
                        </a:rPr>
                        <a:t>như</a:t>
                      </a:r>
                      <a:r>
                        <a:rPr lang="en-US" sz="2400" b="1" i="1" spc="-40" baseline="0" dirty="0">
                          <a:effectLst/>
                          <a:latin typeface="Times New Roman" panose="02020603050405020304" pitchFamily="18" charset="0"/>
                          <a:cs typeface="Times New Roman" panose="02020603050405020304" pitchFamily="18" charset="0"/>
                        </a:rPr>
                        <a:t>”</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nchor="ctr"/>
                </a:tc>
                <a:tc>
                  <a:txBody>
                    <a:bodyPr/>
                    <a:lstStyle/>
                    <a:p>
                      <a:pPr algn="just">
                        <a:lnSpc>
                          <a:spcPct val="100000"/>
                        </a:lnSpc>
                        <a:spcAft>
                          <a:spcPts val="1000"/>
                        </a:spcAft>
                        <a:tabLst>
                          <a:tab pos="189230" algn="l"/>
                        </a:tabLst>
                      </a:pPr>
                      <a:r>
                        <a:rPr lang="en-US" sz="2400" spc="-20" dirty="0">
                          <a:effectLst/>
                          <a:latin typeface="Times New Roman" panose="02020603050405020304" pitchFamily="18" charset="0"/>
                          <a:cs typeface="Times New Roman" panose="02020603050405020304" pitchFamily="18" charset="0"/>
                        </a:rPr>
                        <a:t>- </a:t>
                      </a:r>
                      <a:r>
                        <a:rPr lang="en-US" sz="2400" spc="-20" dirty="0" err="1">
                          <a:effectLst/>
                          <a:latin typeface="Times New Roman" panose="02020603050405020304" pitchFamily="18" charset="0"/>
                          <a:cs typeface="Times New Roman" panose="02020603050405020304" pitchFamily="18" charset="0"/>
                        </a:rPr>
                        <a:t>Giúp</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người</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đọc</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cảm</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nhận</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rõ</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nét</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ấn</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tượng</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về</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vẻ</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đẹp</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mượt</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mà</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mềm</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mại</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của</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tiếng</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Việt</a:t>
                      </a:r>
                      <a:r>
                        <a:rPr lang="en-US" sz="2400" spc="-20" baseline="0" dirty="0">
                          <a:effectLst/>
                          <a:latin typeface="Times New Roman" panose="02020603050405020304" pitchFamily="18" charset="0"/>
                          <a:cs typeface="Times New Roman" panose="02020603050405020304" pitchFamily="18" charset="0"/>
                        </a:rPr>
                        <a:t>.</a:t>
                      </a:r>
                    </a:p>
                    <a:p>
                      <a:pPr algn="just">
                        <a:lnSpc>
                          <a:spcPct val="100000"/>
                        </a:lnSpc>
                        <a:spcAft>
                          <a:spcPts val="1000"/>
                        </a:spcAft>
                        <a:tabLst>
                          <a:tab pos="189230" algn="l"/>
                        </a:tabLst>
                      </a:pP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Gợi</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sự</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linh</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hoạt</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tinh</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tế</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của</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ngôn</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ngữ</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tiếng</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Viêt</a:t>
                      </a:r>
                      <a:r>
                        <a:rPr lang="en-US" sz="2400" spc="-20" baseline="0" dirty="0">
                          <a:effectLst/>
                          <a:latin typeface="Times New Roman" panose="02020603050405020304" pitchFamily="18" charset="0"/>
                          <a:cs typeface="Times New Roman" panose="02020603050405020304" pitchFamily="18" charset="0"/>
                        </a:rPr>
                        <a:t>.</a:t>
                      </a:r>
                    </a:p>
                    <a:p>
                      <a:pPr algn="just">
                        <a:lnSpc>
                          <a:spcPct val="100000"/>
                        </a:lnSpc>
                        <a:spcAft>
                          <a:spcPts val="1000"/>
                        </a:spcAft>
                        <a:tabLst>
                          <a:tab pos="189230" algn="l"/>
                        </a:tabLst>
                      </a:pP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Gợi</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lên</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tình</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cảm</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yêu</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mến</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của</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tác</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giả</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đối</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với</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tiếng</a:t>
                      </a:r>
                      <a:r>
                        <a:rPr lang="en-US" sz="2400" spc="-20" baseline="0" dirty="0">
                          <a:effectLst/>
                          <a:latin typeface="Times New Roman" panose="02020603050405020304" pitchFamily="18" charset="0"/>
                          <a:cs typeface="Times New Roman" panose="02020603050405020304" pitchFamily="18" charset="0"/>
                        </a:rPr>
                        <a:t> </a:t>
                      </a:r>
                      <a:r>
                        <a:rPr lang="en-US" sz="2400" spc="-20" baseline="0" dirty="0" err="1">
                          <a:effectLst/>
                          <a:latin typeface="Times New Roman" panose="02020603050405020304" pitchFamily="18" charset="0"/>
                          <a:cs typeface="Times New Roman" panose="02020603050405020304" pitchFamily="18" charset="0"/>
                        </a:rPr>
                        <a:t>Việt</a:t>
                      </a:r>
                      <a:r>
                        <a:rPr lang="en-US" sz="2400" spc="-20" baseline="0" dirty="0">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nchor="ctr"/>
                </a:tc>
                <a:extLst>
                  <a:ext uri="{0D108BD9-81ED-4DB2-BD59-A6C34878D82A}">
                    <a16:rowId xmlns:a16="http://schemas.microsoft.com/office/drawing/2014/main" val="3573948081"/>
                  </a:ext>
                </a:extLst>
              </a:tr>
              <a:tr h="601432">
                <a:tc>
                  <a:txBody>
                    <a:bodyPr/>
                    <a:lstStyle/>
                    <a:p>
                      <a:pPr algn="ctr">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c.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nchor="ctr"/>
                </a:tc>
                <a:tc>
                  <a:txBody>
                    <a:bodyPr/>
                    <a:lstStyle/>
                    <a:p>
                      <a:pPr algn="ctr">
                        <a:lnSpc>
                          <a:spcPct val="100000"/>
                        </a:lnSpc>
                        <a:spcBef>
                          <a:spcPts val="600"/>
                        </a:spcBef>
                        <a:spcAft>
                          <a:spcPts val="0"/>
                        </a:spcAft>
                      </a:pPr>
                      <a:r>
                        <a:rPr lang="en-US" sz="2400" b="1" dirty="0" err="1">
                          <a:effectLst/>
                          <a:latin typeface="Times New Roman" panose="02020603050405020304" pitchFamily="18" charset="0"/>
                          <a:cs typeface="Times New Roman" panose="02020603050405020304" pitchFamily="18" charset="0"/>
                        </a:rPr>
                        <a:t>Điệp</a:t>
                      </a:r>
                      <a:r>
                        <a:rPr lang="en-US" sz="2400" b="1" baseline="0" dirty="0">
                          <a:effectLst/>
                          <a:latin typeface="Times New Roman" panose="02020603050405020304" pitchFamily="18" charset="0"/>
                          <a:cs typeface="Times New Roman" panose="02020603050405020304" pitchFamily="18" charset="0"/>
                        </a:rPr>
                        <a:t> </a:t>
                      </a:r>
                      <a:r>
                        <a:rPr lang="vi-VN" sz="2400" b="1" dirty="0">
                          <a:effectLst/>
                          <a:latin typeface="Times New Roman" panose="02020603050405020304" pitchFamily="18" charset="0"/>
                          <a:cs typeface="Times New Roman" panose="02020603050405020304" pitchFamily="18" charset="0"/>
                        </a:rPr>
                        <a:t>ngữ,</a:t>
                      </a:r>
                      <a:r>
                        <a:rPr lang="vi-VN" sz="2400" b="1" spc="-35" dirty="0">
                          <a:effectLst/>
                          <a:latin typeface="Times New Roman" panose="02020603050405020304" pitchFamily="18" charset="0"/>
                          <a:cs typeface="Times New Roman" panose="02020603050405020304" pitchFamily="18" charset="0"/>
                        </a:rPr>
                        <a:t> </a:t>
                      </a:r>
                      <a:r>
                        <a:rPr lang="vi-VN" sz="2400" b="1" dirty="0">
                          <a:effectLst/>
                          <a:latin typeface="Times New Roman" panose="02020603050405020304" pitchFamily="18" charset="0"/>
                          <a:cs typeface="Times New Roman" panose="02020603050405020304" pitchFamily="18" charset="0"/>
                        </a:rPr>
                        <a:t>điệp</a:t>
                      </a:r>
                      <a:r>
                        <a:rPr lang="vi-VN" sz="2400" b="1" spc="-35" dirty="0">
                          <a:effectLst/>
                          <a:latin typeface="Times New Roman" panose="02020603050405020304" pitchFamily="18" charset="0"/>
                          <a:cs typeface="Times New Roman" panose="02020603050405020304" pitchFamily="18" charset="0"/>
                        </a:rPr>
                        <a:t> </a:t>
                      </a:r>
                      <a:r>
                        <a:rPr lang="vi-VN" sz="2400" b="1" dirty="0">
                          <a:effectLst/>
                          <a:latin typeface="Times New Roman" panose="02020603050405020304" pitchFamily="18" charset="0"/>
                          <a:cs typeface="Times New Roman" panose="02020603050405020304" pitchFamily="18" charset="0"/>
                        </a:rPr>
                        <a:t>cấu trúc</a:t>
                      </a:r>
                      <a:r>
                        <a:rPr lang="en-US" sz="2400" b="1" baseline="0" dirty="0">
                          <a:effectLst/>
                          <a:latin typeface="Times New Roman" panose="02020603050405020304" pitchFamily="18" charset="0"/>
                          <a:cs typeface="Times New Roman" panose="02020603050405020304" pitchFamily="18" charset="0"/>
                        </a:rPr>
                        <a:t>: </a:t>
                      </a:r>
                      <a:r>
                        <a:rPr lang="en-US" sz="2400" b="1" i="1" baseline="0" dirty="0">
                          <a:effectLst/>
                          <a:latin typeface="Times New Roman" panose="02020603050405020304" pitchFamily="18" charset="0"/>
                          <a:cs typeface="Times New Roman" panose="02020603050405020304" pitchFamily="18" charset="0"/>
                        </a:rPr>
                        <a:t>“</a:t>
                      </a:r>
                      <a:r>
                        <a:rPr lang="en-US" sz="2400" b="1" i="1" dirty="0">
                          <a:effectLst/>
                          <a:latin typeface="Times New Roman" panose="02020603050405020304" pitchFamily="18" charset="0"/>
                          <a:cs typeface="Times New Roman" panose="02020603050405020304" pitchFamily="18" charset="0"/>
                        </a:rPr>
                        <a:t>Ai”</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nchor="ctr"/>
                </a:tc>
                <a:tc>
                  <a:txBody>
                    <a:bodyPr/>
                    <a:lstStyle/>
                    <a:p>
                      <a:pPr algn="just">
                        <a:lnSpc>
                          <a:spcPct val="100000"/>
                        </a:lnSpc>
                        <a:spcBef>
                          <a:spcPts val="60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nhịp</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điệu</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nhạc</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tính</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cho</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bài</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thơ</a:t>
                      </a:r>
                      <a:r>
                        <a:rPr lang="en-US" sz="2400" baseline="0" dirty="0">
                          <a:effectLst/>
                          <a:latin typeface="Times New Roman" panose="02020603050405020304" pitchFamily="18" charset="0"/>
                          <a:cs typeface="Times New Roman" panose="02020603050405020304" pitchFamily="18" charset="0"/>
                        </a:rPr>
                        <a:t>.</a:t>
                      </a:r>
                    </a:p>
                    <a:p>
                      <a:pPr algn="just">
                        <a:lnSpc>
                          <a:spcPct val="100000"/>
                        </a:lnSpc>
                        <a:spcBef>
                          <a:spcPts val="600"/>
                        </a:spcBef>
                        <a:spcAft>
                          <a:spcPts val="0"/>
                        </a:spcAft>
                      </a:pP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Diễn</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tả</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sự</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đồng</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điệu</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và</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bao</a:t>
                      </a:r>
                      <a:r>
                        <a:rPr lang="en-US" sz="2400" baseline="0" dirty="0">
                          <a:effectLst/>
                          <a:latin typeface="Times New Roman" panose="02020603050405020304" pitchFamily="18" charset="0"/>
                          <a:cs typeface="Times New Roman" panose="02020603050405020304" pitchFamily="18" charset="0"/>
                        </a:rPr>
                        <a:t> dung </a:t>
                      </a:r>
                      <a:r>
                        <a:rPr lang="en-US" sz="2400" baseline="0" dirty="0" err="1">
                          <a:effectLst/>
                          <a:latin typeface="Times New Roman" panose="02020603050405020304" pitchFamily="18" charset="0"/>
                          <a:cs typeface="Times New Roman" panose="02020603050405020304" pitchFamily="18" charset="0"/>
                        </a:rPr>
                        <a:t>của</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nhà</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thơ</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với</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những</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người</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cùng</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chung</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ngôn</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ngữ</a:t>
                      </a:r>
                      <a:r>
                        <a:rPr lang="en-US" sz="2400" baseline="0" dirty="0">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nchor="ctr"/>
                </a:tc>
                <a:extLst>
                  <a:ext uri="{0D108BD9-81ED-4DB2-BD59-A6C34878D82A}">
                    <a16:rowId xmlns:a16="http://schemas.microsoft.com/office/drawing/2014/main" val="411014323"/>
                  </a:ext>
                </a:extLst>
              </a:tr>
              <a:tr h="601432">
                <a:tc>
                  <a:txBody>
                    <a:bodyPr/>
                    <a:lstStyle/>
                    <a:p>
                      <a:pPr algn="ctr">
                        <a:lnSpc>
                          <a:spcPct val="100000"/>
                        </a:lnSpc>
                        <a:spcBef>
                          <a:spcPts val="0"/>
                        </a:spcBef>
                        <a:spcAft>
                          <a:spcPts val="0"/>
                        </a:spcAft>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p>
                  </a:txBody>
                  <a:tcPr marL="32713" marR="32713" marT="0" marB="0" anchor="ct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2400" b="1" dirty="0">
                          <a:effectLst/>
                          <a:latin typeface="Times New Roman" panose="02020603050405020304" pitchFamily="18" charset="0"/>
                          <a:cs typeface="Times New Roman" panose="02020603050405020304" pitchFamily="18" charset="0"/>
                        </a:rPr>
                        <a:t>Ẩ</a:t>
                      </a:r>
                      <a:r>
                        <a:rPr lang="vi-VN" sz="2400" b="1" dirty="0">
                          <a:effectLst/>
                          <a:latin typeface="Times New Roman" panose="02020603050405020304" pitchFamily="18" charset="0"/>
                          <a:cs typeface="Times New Roman" panose="02020603050405020304" pitchFamily="18" charset="0"/>
                        </a:rPr>
                        <a:t>n dụ</a:t>
                      </a:r>
                      <a:r>
                        <a:rPr lang="vi-VN" sz="2400" b="1" spc="-40" dirty="0">
                          <a:effectLst/>
                          <a:latin typeface="Times New Roman" panose="02020603050405020304" pitchFamily="18" charset="0"/>
                          <a:cs typeface="Times New Roman" panose="02020603050405020304" pitchFamily="18" charset="0"/>
                        </a:rPr>
                        <a:t>:</a:t>
                      </a:r>
                      <a:r>
                        <a:rPr lang="vi-VN" sz="2400" b="1" spc="-35" dirty="0">
                          <a:effectLst/>
                          <a:latin typeface="Times New Roman" panose="02020603050405020304" pitchFamily="18" charset="0"/>
                          <a:cs typeface="Times New Roman" panose="02020603050405020304" pitchFamily="18" charset="0"/>
                        </a:rPr>
                        <a:t> </a:t>
                      </a:r>
                      <a:r>
                        <a:rPr lang="en-US" sz="2400" b="1" i="1" spc="-35" dirty="0">
                          <a:effectLst/>
                          <a:latin typeface="Times New Roman" panose="02020603050405020304" pitchFamily="18" charset="0"/>
                          <a:cs typeface="Times New Roman" panose="02020603050405020304" pitchFamily="18" charset="0"/>
                        </a:rPr>
                        <a:t>“</a:t>
                      </a:r>
                      <a:r>
                        <a:rPr lang="vi-VN" sz="2400" b="1" i="1" spc="-40" dirty="0">
                          <a:effectLst/>
                          <a:latin typeface="Times New Roman" panose="02020603050405020304" pitchFamily="18" charset="0"/>
                          <a:cs typeface="Times New Roman" panose="02020603050405020304" pitchFamily="18" charset="0"/>
                        </a:rPr>
                        <a:t>Nghe</a:t>
                      </a:r>
                      <a:r>
                        <a:rPr lang="vi-VN" sz="2400" b="1" i="1" spc="-35" dirty="0">
                          <a:effectLst/>
                          <a:latin typeface="Times New Roman" panose="02020603050405020304" pitchFamily="18" charset="0"/>
                          <a:cs typeface="Times New Roman" panose="02020603050405020304" pitchFamily="18" charset="0"/>
                        </a:rPr>
                        <a:t> </a:t>
                      </a:r>
                      <a:r>
                        <a:rPr lang="vi-VN" sz="2400" b="1" i="1" spc="-40" dirty="0">
                          <a:effectLst/>
                          <a:latin typeface="Times New Roman" panose="02020603050405020304" pitchFamily="18" charset="0"/>
                          <a:cs typeface="Times New Roman" panose="02020603050405020304" pitchFamily="18" charset="0"/>
                        </a:rPr>
                        <a:t>mát lịm</a:t>
                      </a:r>
                      <a:r>
                        <a:rPr lang="en-US" sz="2400" b="1" i="1" spc="-40" dirty="0">
                          <a:effectLst/>
                          <a:latin typeface="Times New Roman" panose="02020603050405020304" pitchFamily="18" charset="0"/>
                          <a:cs typeface="Times New Roman" panose="02020603050405020304" pitchFamily="18" charset="0"/>
                        </a:rPr>
                        <a:t>”</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nchor="ctr"/>
                </a:tc>
                <a:tc>
                  <a:txBody>
                    <a:bodyPr/>
                    <a:lstStyle/>
                    <a:p>
                      <a:pPr algn="just">
                        <a:lnSpc>
                          <a:spcPct val="100000"/>
                        </a:lnSpc>
                        <a:spcBef>
                          <a:spcPts val="600"/>
                        </a:spcBef>
                        <a:spcAft>
                          <a:spcPts val="0"/>
                        </a:spcAft>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mẻ</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đắm</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làn</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khiết</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suối</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Nhấn</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mạnh</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khả</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năng</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gợi</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cảm</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tiếng</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Việt</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p>
                    <a:p>
                      <a:pPr algn="just">
                        <a:lnSpc>
                          <a:spcPct val="100000"/>
                        </a:lnSpc>
                        <a:spcBef>
                          <a:spcPts val="600"/>
                        </a:spcBef>
                        <a:spcAft>
                          <a:spcPts val="0"/>
                        </a:spcAft>
                      </a:pP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Gợi</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cảm</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giác</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thú</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thơ</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khi</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nhận</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ra</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khả</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năng</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đánh</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thức</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giác</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quan</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nghe</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tiếng</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Việt</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713" marR="32713" marT="0" marB="0" anchor="ctr"/>
                </a:tc>
                <a:extLst>
                  <a:ext uri="{0D108BD9-81ED-4DB2-BD59-A6C34878D82A}">
                    <a16:rowId xmlns:a16="http://schemas.microsoft.com/office/drawing/2014/main" val="90850452"/>
                  </a:ext>
                </a:extLst>
              </a:tr>
            </a:tbl>
          </a:graphicData>
        </a:graphic>
      </p:graphicFrame>
    </p:spTree>
    <p:extLst>
      <p:ext uri="{BB962C8B-B14F-4D97-AF65-F5344CB8AC3E}">
        <p14:creationId xmlns:p14="http://schemas.microsoft.com/office/powerpoint/2010/main" val="205814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8413" y="227094"/>
            <a:ext cx="4216219" cy="89197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4000" b="0" i="0" u="none" strike="noStrike" kern="1200" cap="none" spc="0" normalizeH="0" baseline="0" noProof="0" dirty="0">
                <a:ln>
                  <a:noFill/>
                </a:ln>
                <a:solidFill>
                  <a:srgbClr val="FF0000"/>
                </a:solidFill>
                <a:effectLst/>
                <a:uLnTx/>
                <a:uFillTx/>
                <a:latin typeface="#9Slide07 Koni" pitchFamily="2" charset="0"/>
                <a:ea typeface="MS Mincho"/>
                <a:cs typeface="+mn-cs"/>
              </a:rPr>
              <a:t>ONG TÌM TỪ LÁY</a:t>
            </a:r>
            <a:endParaRPr kumimoji="0" lang="en-US" sz="4000" b="0" i="0" u="none" strike="noStrike" kern="1200" cap="none" spc="0" normalizeH="0" baseline="0" noProof="0" dirty="0">
              <a:ln>
                <a:noFill/>
              </a:ln>
              <a:solidFill>
                <a:srgbClr val="FF0000"/>
              </a:solidFill>
              <a:effectLst/>
              <a:uLnTx/>
              <a:uFillTx/>
              <a:latin typeface="#9Slide07 Koni" pitchFamily="2" charset="0"/>
              <a:ea typeface="Times New Roman" panose="02020603050405020304" pitchFamily="18" charset="0"/>
              <a:cs typeface="+mn-cs"/>
            </a:endParaRPr>
          </a:p>
        </p:txBody>
      </p:sp>
      <p:sp>
        <p:nvSpPr>
          <p:cNvPr id="5" name="Rectangle 4"/>
          <p:cNvSpPr/>
          <p:nvPr/>
        </p:nvSpPr>
        <p:spPr>
          <a:xfrm>
            <a:off x="717204" y="2611341"/>
            <a:ext cx="6007153" cy="18851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Tiếng kéo gỗ nhọc nhằn trên bãi nắng</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Tiếng gọi đò sông vắng bến lau khuya</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Tiếng lụa xé đau lòng thoi sợi trắng</a:t>
            </a:r>
            <a:endPar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Tiếng dập dồn nước lũ xoáy chân đ</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ê</a:t>
            </a:r>
            <a:endPar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6A0BFF7-C9FD-A727-2C62-6ECA542A2EBD}"/>
              </a:ext>
            </a:extLst>
          </p:cNvPr>
          <p:cNvSpPr txBox="1"/>
          <p:nvPr/>
        </p:nvSpPr>
        <p:spPr>
          <a:xfrm>
            <a:off x="5647930" y="4560371"/>
            <a:ext cx="6778220" cy="18851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Tiếng tha thiết, nói thường nghe như hát</a:t>
            </a:r>
            <a:endPar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Kể mọi điều bằng ríu rít âm thanh</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 gió nước không thể nào nắm bắt</a:t>
            </a:r>
            <a:endPar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Dấu huyền trầm, dấu ngã chênh vênh.</a:t>
            </a:r>
          </a:p>
        </p:txBody>
      </p:sp>
      <p:sp>
        <p:nvSpPr>
          <p:cNvPr id="7" name="TextBox 6">
            <a:extLst>
              <a:ext uri="{FF2B5EF4-FFF2-40B4-BE49-F238E27FC236}">
                <a16:creationId xmlns:a16="http://schemas.microsoft.com/office/drawing/2014/main" id="{41E377E6-00EF-E9AA-D9F1-1D65A82AF454}"/>
              </a:ext>
            </a:extLst>
          </p:cNvPr>
          <p:cNvSpPr txBox="1"/>
          <p:nvPr/>
        </p:nvSpPr>
        <p:spPr>
          <a:xfrm>
            <a:off x="622555" y="1355063"/>
            <a:ext cx="8207936"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ì</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 và nêu tác dụng của từ láy được sử dụng trong các khổ thơ sau của bài thơ Tiếng Việt:</a:t>
            </a:r>
          </a:p>
        </p:txBody>
      </p:sp>
      <p:sp>
        <p:nvSpPr>
          <p:cNvPr id="2" name="Freeform 2">
            <a:extLst>
              <a:ext uri="{FF2B5EF4-FFF2-40B4-BE49-F238E27FC236}">
                <a16:creationId xmlns:a16="http://schemas.microsoft.com/office/drawing/2014/main" id="{4392F295-2F5A-6704-4305-0EB457150D16}"/>
              </a:ext>
            </a:extLst>
          </p:cNvPr>
          <p:cNvSpPr/>
          <p:nvPr/>
        </p:nvSpPr>
        <p:spPr>
          <a:xfrm>
            <a:off x="8204109" y="508232"/>
            <a:ext cx="3557451" cy="3724497"/>
          </a:xfrm>
          <a:custGeom>
            <a:avLst/>
            <a:gdLst/>
            <a:ahLst/>
            <a:cxnLst/>
            <a:rect l="l" t="t" r="r" b="b"/>
            <a:pathLst>
              <a:path w="3930249" h="4114800">
                <a:moveTo>
                  <a:pt x="0" y="0"/>
                </a:moveTo>
                <a:lnTo>
                  <a:pt x="3930249" y="0"/>
                </a:lnTo>
                <a:lnTo>
                  <a:pt x="39302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4">
            <a:extLst>
              <a:ext uri="{FF2B5EF4-FFF2-40B4-BE49-F238E27FC236}">
                <a16:creationId xmlns:a16="http://schemas.microsoft.com/office/drawing/2014/main" id="{5B92E6A0-1D18-F266-CE30-6E428328EF3B}"/>
              </a:ext>
            </a:extLst>
          </p:cNvPr>
          <p:cNvSpPr/>
          <p:nvPr/>
        </p:nvSpPr>
        <p:spPr>
          <a:xfrm>
            <a:off x="-189412" y="4683035"/>
            <a:ext cx="2499884" cy="2749670"/>
          </a:xfrm>
          <a:custGeom>
            <a:avLst/>
            <a:gdLst/>
            <a:ahLst/>
            <a:cxnLst/>
            <a:rect l="l" t="t" r="r" b="b"/>
            <a:pathLst>
              <a:path w="6888861" h="8229600">
                <a:moveTo>
                  <a:pt x="0" y="0"/>
                </a:moveTo>
                <a:lnTo>
                  <a:pt x="6888861" y="0"/>
                </a:lnTo>
                <a:lnTo>
                  <a:pt x="6888861"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76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13176974"/>
              </p:ext>
            </p:extLst>
          </p:nvPr>
        </p:nvGraphicFramePr>
        <p:xfrm>
          <a:off x="199150" y="455948"/>
          <a:ext cx="11779489" cy="5984793"/>
        </p:xfrm>
        <a:graphic>
          <a:graphicData uri="http://schemas.openxmlformats.org/drawingml/2006/table">
            <a:tbl>
              <a:tblPr firstRow="1" bandRow="1">
                <a:tableStyleId>{5C22544A-7EE6-4342-B048-85BDC9FD1C3A}</a:tableStyleId>
              </a:tblPr>
              <a:tblGrid>
                <a:gridCol w="871662">
                  <a:extLst>
                    <a:ext uri="{9D8B030D-6E8A-4147-A177-3AD203B41FA5}">
                      <a16:colId xmlns:a16="http://schemas.microsoft.com/office/drawing/2014/main" val="3233791492"/>
                    </a:ext>
                  </a:extLst>
                </a:gridCol>
                <a:gridCol w="1578232">
                  <a:extLst>
                    <a:ext uri="{9D8B030D-6E8A-4147-A177-3AD203B41FA5}">
                      <a16:colId xmlns:a16="http://schemas.microsoft.com/office/drawing/2014/main" val="2596481378"/>
                    </a:ext>
                  </a:extLst>
                </a:gridCol>
                <a:gridCol w="9329595">
                  <a:extLst>
                    <a:ext uri="{9D8B030D-6E8A-4147-A177-3AD203B41FA5}">
                      <a16:colId xmlns:a16="http://schemas.microsoft.com/office/drawing/2014/main" val="3550333380"/>
                    </a:ext>
                  </a:extLst>
                </a:gridCol>
              </a:tblGrid>
              <a:tr h="588051">
                <a:tc>
                  <a: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VD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láy</a:t>
                      </a:r>
                      <a:endParaRPr lang="en-US" sz="28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Tác</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dụng</a:t>
                      </a:r>
                      <a:endParaRPr lang="en-US" sz="28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45096132"/>
                  </a:ext>
                </a:extLst>
              </a:tr>
              <a:tr h="1072328">
                <a:tc rowSpan="2">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i="1" dirty="0" err="1">
                          <a:solidFill>
                            <a:schemeClr val="tx1"/>
                          </a:solidFill>
                          <a:latin typeface="Times New Roman" panose="02020603050405020304" pitchFamily="18" charset="0"/>
                          <a:cs typeface="Times New Roman" panose="02020603050405020304" pitchFamily="18" charset="0"/>
                        </a:rPr>
                        <a:t>Nhọc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nhằn</a:t>
                      </a:r>
                      <a:endParaRPr lang="en-US" sz="2800" i="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Làm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nổi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lao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động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vất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cực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nhọc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người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kéo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gỗ</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137778"/>
                  </a:ext>
                </a:extLst>
              </a:tr>
              <a:tr h="1072328">
                <a:tc vMerge="1">
                  <a:txBody>
                    <a:bodyPr/>
                    <a:lstStyle/>
                    <a:p>
                      <a:endParaRPr lang="en-US" dirty="0"/>
                    </a:p>
                  </a:txBody>
                  <a:tcPr/>
                </a:tc>
                <a:tc>
                  <a:txBody>
                    <a:bodyPr/>
                    <a:lstStyle/>
                    <a:p>
                      <a:pPr algn="ctr"/>
                      <a:r>
                        <a:rPr lang="en-US" sz="2800" i="1" dirty="0" err="1">
                          <a:solidFill>
                            <a:schemeClr val="tx1"/>
                          </a:solidFill>
                          <a:latin typeface="Times New Roman" panose="02020603050405020304" pitchFamily="18" charset="0"/>
                          <a:cs typeface="Times New Roman" panose="02020603050405020304" pitchFamily="18" charset="0"/>
                        </a:rPr>
                        <a:t>Dồn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dập</a:t>
                      </a:r>
                      <a:endParaRPr lang="en-US" sz="2800" i="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Diễn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ảnh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nước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lũ</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dâng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cao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mạnh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tạo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thành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đợt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sóng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lũ</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liên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tiếp</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ập</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tới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làm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xói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lở</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đê</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0886090"/>
                  </a:ext>
                </a:extLst>
              </a:tr>
              <a:tr h="1072328">
                <a:tc rowSpan="3">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i="1" dirty="0" err="1">
                          <a:solidFill>
                            <a:schemeClr val="tx1"/>
                          </a:solidFill>
                          <a:latin typeface="Times New Roman" panose="02020603050405020304" pitchFamily="18" charset="0"/>
                          <a:cs typeface="Times New Roman" panose="02020603050405020304" pitchFamily="18" charset="0"/>
                        </a:rPr>
                        <a:t>Tha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thiết</a:t>
                      </a:r>
                      <a:endParaRPr lang="en-US" sz="2800" i="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một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điểm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tiếng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Việt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hàm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chứa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biểu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đạt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thiết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9540581"/>
                  </a:ext>
                </a:extLst>
              </a:tr>
              <a:tr h="1107430">
                <a:tc vMerge="1">
                  <a:txBody>
                    <a:bodyPr/>
                    <a:lstStyle/>
                    <a:p>
                      <a:endParaRPr lang="en-US" dirty="0"/>
                    </a:p>
                  </a:txBody>
                  <a:tcPr/>
                </a:tc>
                <a:tc>
                  <a:txBody>
                    <a:bodyPr/>
                    <a:lstStyle/>
                    <a:p>
                      <a:pPr algn="ctr"/>
                      <a:r>
                        <a:rPr lang="en-US" sz="2800" i="1" dirty="0" err="1">
                          <a:solidFill>
                            <a:schemeClr val="tx1"/>
                          </a:solidFill>
                          <a:latin typeface="Times New Roman" panose="02020603050405020304" pitchFamily="18" charset="0"/>
                          <a:cs typeface="Times New Roman" panose="02020603050405020304" pitchFamily="18" charset="0"/>
                        </a:rPr>
                        <a:t>Ríu</a:t>
                      </a:r>
                      <a:r>
                        <a:rPr lang="en-US" sz="2800" i="1" baseline="0" dirty="0">
                          <a:solidFill>
                            <a:schemeClr val="tx1"/>
                          </a:solidFill>
                          <a:latin typeface="Times New Roman" panose="02020603050405020304" pitchFamily="18" charset="0"/>
                          <a:cs typeface="Times New Roman" panose="02020603050405020304" pitchFamily="18" charset="0"/>
                        </a:rPr>
                        <a:t> </a:t>
                      </a:r>
                      <a:r>
                        <a:rPr lang="en-US" sz="2800" i="1" baseline="0" dirty="0" err="1">
                          <a:solidFill>
                            <a:schemeClr val="tx1"/>
                          </a:solidFill>
                          <a:latin typeface="Times New Roman" panose="02020603050405020304" pitchFamily="18" charset="0"/>
                          <a:cs typeface="Times New Roman" panose="02020603050405020304" pitchFamily="18" charset="0"/>
                        </a:rPr>
                        <a:t>rít</a:t>
                      </a:r>
                      <a:endParaRPr lang="en-US" sz="2800" i="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Miêu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cao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trong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tiếng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Việt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với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nhiều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âm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thanh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đan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xen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có</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khả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năng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biểu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đạt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mọi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tâm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tư</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con </a:t>
                      </a:r>
                      <a:r>
                        <a:rPr lang="en-US" sz="2800" baseline="0" dirty="0" err="1">
                          <a:solidFill>
                            <a:schemeClr val="tx1"/>
                          </a:solidFill>
                          <a:latin typeface="Times New Roman" panose="02020603050405020304" pitchFamily="18" charset="0"/>
                          <a:cs typeface="Times New Roman" panose="02020603050405020304" pitchFamily="18" charset="0"/>
                        </a:rPr>
                        <a:t>người</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6844295"/>
                  </a:ext>
                </a:extLst>
              </a:tr>
              <a:tr h="1072328">
                <a:tc vMerge="1">
                  <a:txBody>
                    <a:bodyPr/>
                    <a:lstStyle/>
                    <a:p>
                      <a:endParaRPr lang="en-US" dirty="0"/>
                    </a:p>
                  </a:txBody>
                  <a:tcPr/>
                </a:tc>
                <a:tc>
                  <a:txBody>
                    <a:bodyPr/>
                    <a:lstStyle/>
                    <a:p>
                      <a:pPr algn="ctr"/>
                      <a:r>
                        <a:rPr lang="en-US" sz="2800" i="1" dirty="0" err="1">
                          <a:solidFill>
                            <a:schemeClr val="tx1"/>
                          </a:solidFill>
                          <a:latin typeface="Times New Roman" panose="02020603050405020304" pitchFamily="18" charset="0"/>
                          <a:cs typeface="Times New Roman" panose="02020603050405020304" pitchFamily="18" charset="0"/>
                        </a:rPr>
                        <a:t>Chênh</a:t>
                      </a:r>
                      <a:r>
                        <a:rPr lang="en-US" sz="2800" i="1" baseline="0" dirty="0">
                          <a:solidFill>
                            <a:schemeClr val="tx1"/>
                          </a:solidFill>
                          <a:latin typeface="Times New Roman" panose="02020603050405020304" pitchFamily="18" charset="0"/>
                          <a:cs typeface="Times New Roman" panose="02020603050405020304" pitchFamily="18" charset="0"/>
                        </a:rPr>
                        <a:t> </a:t>
                      </a:r>
                      <a:r>
                        <a:rPr lang="en-US" sz="2800" i="1" baseline="0" dirty="0" err="1">
                          <a:solidFill>
                            <a:schemeClr val="tx1"/>
                          </a:solidFill>
                          <a:latin typeface="Times New Roman" panose="02020603050405020304" pitchFamily="18" charset="0"/>
                          <a:cs typeface="Times New Roman" panose="02020603050405020304" pitchFamily="18" charset="0"/>
                        </a:rPr>
                        <a:t>vênh</a:t>
                      </a:r>
                      <a:endParaRPr lang="en-US" sz="2800" i="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nhận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thơ</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điểm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dấu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trong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tiếng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Việt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biểu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đạt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trơ</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trọi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thiếu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trãi</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5397032"/>
                  </a:ext>
                </a:extLst>
              </a:tr>
            </a:tbl>
          </a:graphicData>
        </a:graphic>
      </p:graphicFrame>
    </p:spTree>
    <p:extLst>
      <p:ext uri="{BB962C8B-B14F-4D97-AF65-F5344CB8AC3E}">
        <p14:creationId xmlns:p14="http://schemas.microsoft.com/office/powerpoint/2010/main" val="154737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F487AE-432C-2B18-DCB1-B58F4B14670C}"/>
              </a:ext>
            </a:extLst>
          </p:cNvPr>
          <p:cNvSpPr/>
          <p:nvPr/>
        </p:nvSpPr>
        <p:spPr>
          <a:xfrm>
            <a:off x="490482" y="396240"/>
            <a:ext cx="5506457" cy="2301240"/>
          </a:xfrm>
          <a:custGeom>
            <a:avLst/>
            <a:gdLst/>
            <a:ahLst/>
            <a:cxnLst/>
            <a:rect l="l" t="t" r="r" b="b"/>
            <a:pathLst>
              <a:path w="7315200" h="2386584">
                <a:moveTo>
                  <a:pt x="0" y="0"/>
                </a:moveTo>
                <a:lnTo>
                  <a:pt x="7315200" y="0"/>
                </a:lnTo>
                <a:lnTo>
                  <a:pt x="7315200" y="2386584"/>
                </a:lnTo>
                <a:lnTo>
                  <a:pt x="0" y="23865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083483AB-BF1C-B097-1B7D-6D7C13538164}"/>
              </a:ext>
            </a:extLst>
          </p:cNvPr>
          <p:cNvSpPr/>
          <p:nvPr/>
        </p:nvSpPr>
        <p:spPr>
          <a:xfrm>
            <a:off x="6411222" y="495300"/>
            <a:ext cx="5506457" cy="2301240"/>
          </a:xfrm>
          <a:custGeom>
            <a:avLst/>
            <a:gdLst/>
            <a:ahLst/>
            <a:cxnLst/>
            <a:rect l="l" t="t" r="r" b="b"/>
            <a:pathLst>
              <a:path w="7315200" h="2386584">
                <a:moveTo>
                  <a:pt x="0" y="0"/>
                </a:moveTo>
                <a:lnTo>
                  <a:pt x="7315200" y="0"/>
                </a:lnTo>
                <a:lnTo>
                  <a:pt x="7315200" y="2386584"/>
                </a:lnTo>
                <a:lnTo>
                  <a:pt x="0" y="23865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1342D298-D4B7-74E1-C97B-B77B0DDE49D0}"/>
              </a:ext>
            </a:extLst>
          </p:cNvPr>
          <p:cNvSpPr/>
          <p:nvPr/>
        </p:nvSpPr>
        <p:spPr>
          <a:xfrm>
            <a:off x="6258821" y="3756660"/>
            <a:ext cx="5506457" cy="2301240"/>
          </a:xfrm>
          <a:custGeom>
            <a:avLst/>
            <a:gdLst/>
            <a:ahLst/>
            <a:cxnLst/>
            <a:rect l="l" t="t" r="r" b="b"/>
            <a:pathLst>
              <a:path w="7315200" h="2386584">
                <a:moveTo>
                  <a:pt x="0" y="0"/>
                </a:moveTo>
                <a:lnTo>
                  <a:pt x="7315200" y="0"/>
                </a:lnTo>
                <a:lnTo>
                  <a:pt x="7315200" y="2386584"/>
                </a:lnTo>
                <a:lnTo>
                  <a:pt x="0" y="23865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C27709D3-15A6-C307-84FB-1C967130CCA5}"/>
              </a:ext>
            </a:extLst>
          </p:cNvPr>
          <p:cNvSpPr/>
          <p:nvPr/>
        </p:nvSpPr>
        <p:spPr>
          <a:xfrm>
            <a:off x="490482" y="3916680"/>
            <a:ext cx="5506457" cy="2301240"/>
          </a:xfrm>
          <a:custGeom>
            <a:avLst/>
            <a:gdLst/>
            <a:ahLst/>
            <a:cxnLst/>
            <a:rect l="l" t="t" r="r" b="b"/>
            <a:pathLst>
              <a:path w="7315200" h="2386584">
                <a:moveTo>
                  <a:pt x="0" y="0"/>
                </a:moveTo>
                <a:lnTo>
                  <a:pt x="7315200" y="0"/>
                </a:lnTo>
                <a:lnTo>
                  <a:pt x="7315200" y="2386584"/>
                </a:lnTo>
                <a:lnTo>
                  <a:pt x="0" y="23865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AF9ADFCA-60F4-603C-797B-3DE91748D249}"/>
              </a:ext>
            </a:extLst>
          </p:cNvPr>
          <p:cNvSpPr txBox="1"/>
          <p:nvPr/>
        </p:nvSpPr>
        <p:spPr>
          <a:xfrm>
            <a:off x="99063" y="970300"/>
            <a:ext cx="6096000" cy="954107"/>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a:p>
            <a:pPr algn="ct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C9E0AF3B-625D-3DC6-BDD3-BDD21E227E9E}"/>
              </a:ext>
            </a:extLst>
          </p:cNvPr>
          <p:cNvSpPr txBox="1"/>
          <p:nvPr/>
        </p:nvSpPr>
        <p:spPr>
          <a:xfrm>
            <a:off x="1203961" y="4456540"/>
            <a:ext cx="3459480" cy="954107"/>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81C4AAD3-7F14-6941-8B0F-8877D9D1F6A3}"/>
              </a:ext>
            </a:extLst>
          </p:cNvPr>
          <p:cNvSpPr txBox="1"/>
          <p:nvPr/>
        </p:nvSpPr>
        <p:spPr>
          <a:xfrm>
            <a:off x="7274689" y="970299"/>
            <a:ext cx="3301871" cy="954107"/>
          </a:xfrm>
          <a:prstGeom prst="rect">
            <a:avLst/>
          </a:prstGeom>
          <a:noFill/>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điệp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Cho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ED1329BD-08D8-169F-5240-E116EAC6FC3A}"/>
              </a:ext>
            </a:extLst>
          </p:cNvPr>
          <p:cNvSpPr txBox="1"/>
          <p:nvPr/>
        </p:nvSpPr>
        <p:spPr>
          <a:xfrm>
            <a:off x="7192074" y="3916680"/>
            <a:ext cx="3148266" cy="1815882"/>
          </a:xfrm>
          <a:prstGeom prst="rect">
            <a:avLst/>
          </a:prstGeom>
          <a:noFill/>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75507018"/>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460722" y="402045"/>
            <a:ext cx="11257666" cy="623087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6" name="TextBox 5">
            <a:extLst>
              <a:ext uri="{FF2B5EF4-FFF2-40B4-BE49-F238E27FC236}">
                <a16:creationId xmlns:a16="http://schemas.microsoft.com/office/drawing/2014/main" id="{0A55E294-B04B-252D-45C5-EEFF1CFE2801}"/>
              </a:ext>
            </a:extLst>
          </p:cNvPr>
          <p:cNvSpPr txBox="1"/>
          <p:nvPr/>
        </p:nvSpPr>
        <p:spPr>
          <a:xfrm>
            <a:off x="460722" y="1100247"/>
            <a:ext cx="9091749" cy="1446550"/>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7: </a:t>
            </a:r>
          </a:p>
          <a:p>
            <a:pPr algn="ctr"/>
            <a:r>
              <a:rPr lang="en-US" sz="4400" dirty="0" err="1">
                <a:latin typeface="#9Slide07 SVNA Love Of Thunder" panose="02040603050506020204" pitchFamily="18" charset="0"/>
                <a:cs typeface="Times New Roman" panose="02020603050405020304" pitchFamily="18" charset="0"/>
              </a:rPr>
              <a:t>Hồn</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thơ</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muôn</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điệu</a:t>
            </a:r>
            <a:endParaRPr lang="en-US" sz="44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1222016" y="3881970"/>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Freeform 3">
            <a:extLst>
              <a:ext uri="{FF2B5EF4-FFF2-40B4-BE49-F238E27FC236}">
                <a16:creationId xmlns:a16="http://schemas.microsoft.com/office/drawing/2014/main" id="{B8B92B19-0AF9-9DA0-0C98-30AAE7CC2FE9}"/>
              </a:ext>
            </a:extLst>
          </p:cNvPr>
          <p:cNvSpPr/>
          <p:nvPr/>
        </p:nvSpPr>
        <p:spPr>
          <a:xfrm>
            <a:off x="7898050" y="2511104"/>
            <a:ext cx="3747487" cy="4177099"/>
          </a:xfrm>
          <a:custGeom>
            <a:avLst/>
            <a:gdLst/>
            <a:ahLst/>
            <a:cxnLst/>
            <a:rect l="l" t="t" r="r" b="b"/>
            <a:pathLst>
              <a:path w="4652052" h="5197823">
                <a:moveTo>
                  <a:pt x="0" y="0"/>
                </a:moveTo>
                <a:lnTo>
                  <a:pt x="4652052" y="0"/>
                </a:lnTo>
                <a:lnTo>
                  <a:pt x="4652052" y="5197824"/>
                </a:lnTo>
                <a:lnTo>
                  <a:pt x="0" y="519782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5224559" y="2622588"/>
            <a:ext cx="7569160" cy="1323439"/>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CỦNG CỐ KIẾN THỨC</a:t>
            </a:r>
          </a:p>
        </p:txBody>
      </p:sp>
      <p:sp>
        <p:nvSpPr>
          <p:cNvPr id="2" name="Freeform 4">
            <a:extLst>
              <a:ext uri="{FF2B5EF4-FFF2-40B4-BE49-F238E27FC236}">
                <a16:creationId xmlns:a16="http://schemas.microsoft.com/office/drawing/2014/main" id="{5B39C422-5D54-FA80-E47A-08F2C1E6AE10}"/>
              </a:ext>
            </a:extLst>
          </p:cNvPr>
          <p:cNvSpPr/>
          <p:nvPr/>
        </p:nvSpPr>
        <p:spPr>
          <a:xfrm>
            <a:off x="435047" y="1276294"/>
            <a:ext cx="5660953" cy="5208077"/>
          </a:xfrm>
          <a:custGeom>
            <a:avLst/>
            <a:gdLst/>
            <a:ahLst/>
            <a:cxnLst/>
            <a:rect l="l" t="t" r="r" b="b"/>
            <a:pathLst>
              <a:path w="5660953" h="5208077">
                <a:moveTo>
                  <a:pt x="0" y="0"/>
                </a:moveTo>
                <a:lnTo>
                  <a:pt x="5660953" y="0"/>
                </a:lnTo>
                <a:lnTo>
                  <a:pt x="5660953" y="5208077"/>
                </a:lnTo>
                <a:lnTo>
                  <a:pt x="0" y="52080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89097854"/>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76E2EEE-B2D6-6D7E-8E36-0E0C7A9FC2BC}"/>
              </a:ext>
            </a:extLst>
          </p:cNvPr>
          <p:cNvSpPr/>
          <p:nvPr/>
        </p:nvSpPr>
        <p:spPr>
          <a:xfrm>
            <a:off x="966354" y="1557187"/>
            <a:ext cx="2721395" cy="1776729"/>
          </a:xfrm>
          <a:custGeom>
            <a:avLst/>
            <a:gdLst/>
            <a:ahLst/>
            <a:cxnLst/>
            <a:rect l="l" t="t" r="r" b="b"/>
            <a:pathLst>
              <a:path w="6200384" h="4114800">
                <a:moveTo>
                  <a:pt x="0" y="0"/>
                </a:moveTo>
                <a:lnTo>
                  <a:pt x="6200383" y="0"/>
                </a:lnTo>
                <a:lnTo>
                  <a:pt x="62003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77512647-BA18-2514-2EB7-0C1E7CA6810D}"/>
              </a:ext>
            </a:extLst>
          </p:cNvPr>
          <p:cNvSpPr/>
          <p:nvPr/>
        </p:nvSpPr>
        <p:spPr>
          <a:xfrm>
            <a:off x="4692534" y="1557186"/>
            <a:ext cx="2721395" cy="1776729"/>
          </a:xfrm>
          <a:custGeom>
            <a:avLst/>
            <a:gdLst/>
            <a:ahLst/>
            <a:cxnLst/>
            <a:rect l="l" t="t" r="r" b="b"/>
            <a:pathLst>
              <a:path w="6200384" h="4114800">
                <a:moveTo>
                  <a:pt x="0" y="0"/>
                </a:moveTo>
                <a:lnTo>
                  <a:pt x="6200383" y="0"/>
                </a:lnTo>
                <a:lnTo>
                  <a:pt x="62003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2">
            <a:extLst>
              <a:ext uri="{FF2B5EF4-FFF2-40B4-BE49-F238E27FC236}">
                <a16:creationId xmlns:a16="http://schemas.microsoft.com/office/drawing/2014/main" id="{BBE33702-14E0-D76C-1ABD-D07097633E93}"/>
              </a:ext>
            </a:extLst>
          </p:cNvPr>
          <p:cNvSpPr/>
          <p:nvPr/>
        </p:nvSpPr>
        <p:spPr>
          <a:xfrm>
            <a:off x="8418714" y="1557186"/>
            <a:ext cx="2721395" cy="1776729"/>
          </a:xfrm>
          <a:custGeom>
            <a:avLst/>
            <a:gdLst/>
            <a:ahLst/>
            <a:cxnLst/>
            <a:rect l="l" t="t" r="r" b="b"/>
            <a:pathLst>
              <a:path w="6200384" h="4114800">
                <a:moveTo>
                  <a:pt x="0" y="0"/>
                </a:moveTo>
                <a:lnTo>
                  <a:pt x="6200383" y="0"/>
                </a:lnTo>
                <a:lnTo>
                  <a:pt x="62003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09C058E1-9EE8-5D23-9B37-D581F5095A27}"/>
              </a:ext>
            </a:extLst>
          </p:cNvPr>
          <p:cNvSpPr/>
          <p:nvPr/>
        </p:nvSpPr>
        <p:spPr>
          <a:xfrm>
            <a:off x="966354" y="3934627"/>
            <a:ext cx="2721395" cy="1776729"/>
          </a:xfrm>
          <a:custGeom>
            <a:avLst/>
            <a:gdLst/>
            <a:ahLst/>
            <a:cxnLst/>
            <a:rect l="l" t="t" r="r" b="b"/>
            <a:pathLst>
              <a:path w="6200384" h="4114800">
                <a:moveTo>
                  <a:pt x="0" y="0"/>
                </a:moveTo>
                <a:lnTo>
                  <a:pt x="6200383" y="0"/>
                </a:lnTo>
                <a:lnTo>
                  <a:pt x="62003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3CDCFD7E-CE1A-7B61-6EBD-C94E34D0EF54}"/>
              </a:ext>
            </a:extLst>
          </p:cNvPr>
          <p:cNvSpPr/>
          <p:nvPr/>
        </p:nvSpPr>
        <p:spPr>
          <a:xfrm>
            <a:off x="4692534" y="3934626"/>
            <a:ext cx="2721395" cy="1776729"/>
          </a:xfrm>
          <a:custGeom>
            <a:avLst/>
            <a:gdLst/>
            <a:ahLst/>
            <a:cxnLst/>
            <a:rect l="l" t="t" r="r" b="b"/>
            <a:pathLst>
              <a:path w="6200384" h="4114800">
                <a:moveTo>
                  <a:pt x="0" y="0"/>
                </a:moveTo>
                <a:lnTo>
                  <a:pt x="6200383" y="0"/>
                </a:lnTo>
                <a:lnTo>
                  <a:pt x="62003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2">
            <a:extLst>
              <a:ext uri="{FF2B5EF4-FFF2-40B4-BE49-F238E27FC236}">
                <a16:creationId xmlns:a16="http://schemas.microsoft.com/office/drawing/2014/main" id="{50E199C4-9C9B-C0AD-BFB3-C348309F5F14}"/>
              </a:ext>
            </a:extLst>
          </p:cNvPr>
          <p:cNvSpPr/>
          <p:nvPr/>
        </p:nvSpPr>
        <p:spPr>
          <a:xfrm>
            <a:off x="8418714" y="3934626"/>
            <a:ext cx="2721395" cy="1776729"/>
          </a:xfrm>
          <a:custGeom>
            <a:avLst/>
            <a:gdLst/>
            <a:ahLst/>
            <a:cxnLst/>
            <a:rect l="l" t="t" r="r" b="b"/>
            <a:pathLst>
              <a:path w="6200384" h="4114800">
                <a:moveTo>
                  <a:pt x="0" y="0"/>
                </a:moveTo>
                <a:lnTo>
                  <a:pt x="6200383" y="0"/>
                </a:lnTo>
                <a:lnTo>
                  <a:pt x="62003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5074052E-4BD5-F6BD-2FA5-96373F8D4169}"/>
              </a:ext>
            </a:extLst>
          </p:cNvPr>
          <p:cNvSpPr txBox="1"/>
          <p:nvPr/>
        </p:nvSpPr>
        <p:spPr>
          <a:xfrm>
            <a:off x="966354" y="2356770"/>
            <a:ext cx="2721395"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mn-lt"/>
              </a:rPr>
              <a:t>SO SÁNH</a:t>
            </a:r>
          </a:p>
        </p:txBody>
      </p:sp>
      <p:sp>
        <p:nvSpPr>
          <p:cNvPr id="12" name="TextBox 11">
            <a:extLst>
              <a:ext uri="{FF2B5EF4-FFF2-40B4-BE49-F238E27FC236}">
                <a16:creationId xmlns:a16="http://schemas.microsoft.com/office/drawing/2014/main" id="{1F6D04B9-71A0-3197-6EA5-6B579479DB0E}"/>
              </a:ext>
            </a:extLst>
          </p:cNvPr>
          <p:cNvSpPr txBox="1"/>
          <p:nvPr/>
        </p:nvSpPr>
        <p:spPr>
          <a:xfrm>
            <a:off x="966353" y="4638753"/>
            <a:ext cx="2721395"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mn-lt"/>
              </a:rPr>
              <a:t>HOÁN DỤ</a:t>
            </a:r>
          </a:p>
        </p:txBody>
      </p:sp>
      <p:sp>
        <p:nvSpPr>
          <p:cNvPr id="13" name="TextBox 12">
            <a:extLst>
              <a:ext uri="{FF2B5EF4-FFF2-40B4-BE49-F238E27FC236}">
                <a16:creationId xmlns:a16="http://schemas.microsoft.com/office/drawing/2014/main" id="{2F58E34E-AD30-BE22-D2D2-4DB0F7E192FD}"/>
              </a:ext>
            </a:extLst>
          </p:cNvPr>
          <p:cNvSpPr txBox="1"/>
          <p:nvPr/>
        </p:nvSpPr>
        <p:spPr>
          <a:xfrm>
            <a:off x="4692532" y="2356770"/>
            <a:ext cx="2721395"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mn-lt"/>
              </a:rPr>
              <a:t>NHÂN HÓA</a:t>
            </a:r>
          </a:p>
        </p:txBody>
      </p:sp>
      <p:sp>
        <p:nvSpPr>
          <p:cNvPr id="14" name="TextBox 13">
            <a:extLst>
              <a:ext uri="{FF2B5EF4-FFF2-40B4-BE49-F238E27FC236}">
                <a16:creationId xmlns:a16="http://schemas.microsoft.com/office/drawing/2014/main" id="{C774CFF8-AD43-AB83-DA9B-ABE1701565F0}"/>
              </a:ext>
            </a:extLst>
          </p:cNvPr>
          <p:cNvSpPr txBox="1"/>
          <p:nvPr/>
        </p:nvSpPr>
        <p:spPr>
          <a:xfrm>
            <a:off x="4692531" y="4638753"/>
            <a:ext cx="2721395"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latin typeface="Times New Roman" panose="02020603050405020304" pitchFamily="18" charset="0"/>
                <a:cs typeface="Times New Roman" panose="02020603050405020304" pitchFamily="18" charset="0"/>
                <a:sym typeface="+mn-lt"/>
              </a:rPr>
              <a:t>ĐIỆP NGỮ</a:t>
            </a:r>
            <a:endParaRPr kumimoji="0" 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mn-lt"/>
            </a:endParaRPr>
          </a:p>
        </p:txBody>
      </p:sp>
      <p:sp>
        <p:nvSpPr>
          <p:cNvPr id="15" name="TextBox 14">
            <a:extLst>
              <a:ext uri="{FF2B5EF4-FFF2-40B4-BE49-F238E27FC236}">
                <a16:creationId xmlns:a16="http://schemas.microsoft.com/office/drawing/2014/main" id="{4EA45B82-B496-A14A-DABE-06F5A0864778}"/>
              </a:ext>
            </a:extLst>
          </p:cNvPr>
          <p:cNvSpPr txBox="1"/>
          <p:nvPr/>
        </p:nvSpPr>
        <p:spPr>
          <a:xfrm>
            <a:off x="8418714" y="2356770"/>
            <a:ext cx="2721395"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mn-lt"/>
              </a:rPr>
              <a:t>ẨN DỤ</a:t>
            </a:r>
          </a:p>
        </p:txBody>
      </p:sp>
      <p:sp>
        <p:nvSpPr>
          <p:cNvPr id="16" name="TextBox 15">
            <a:extLst>
              <a:ext uri="{FF2B5EF4-FFF2-40B4-BE49-F238E27FC236}">
                <a16:creationId xmlns:a16="http://schemas.microsoft.com/office/drawing/2014/main" id="{E568F859-DF1A-DAC0-760E-7803AAC450C0}"/>
              </a:ext>
            </a:extLst>
          </p:cNvPr>
          <p:cNvSpPr txBox="1"/>
          <p:nvPr/>
        </p:nvSpPr>
        <p:spPr>
          <a:xfrm>
            <a:off x="8418713" y="4638753"/>
            <a:ext cx="2721395"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mn-lt"/>
              </a:rPr>
              <a:t>….</a:t>
            </a:r>
          </a:p>
        </p:txBody>
      </p:sp>
      <p:sp>
        <p:nvSpPr>
          <p:cNvPr id="17" name="Freeform 5">
            <a:extLst>
              <a:ext uri="{FF2B5EF4-FFF2-40B4-BE49-F238E27FC236}">
                <a16:creationId xmlns:a16="http://schemas.microsoft.com/office/drawing/2014/main" id="{765BF7D2-AF3E-861D-0E80-D376633591EC}"/>
              </a:ext>
            </a:extLst>
          </p:cNvPr>
          <p:cNvSpPr/>
          <p:nvPr/>
        </p:nvSpPr>
        <p:spPr>
          <a:xfrm>
            <a:off x="10125823" y="5404924"/>
            <a:ext cx="2945561" cy="2404314"/>
          </a:xfrm>
          <a:custGeom>
            <a:avLst/>
            <a:gdLst/>
            <a:ahLst/>
            <a:cxnLst/>
            <a:rect l="l" t="t" r="r" b="b"/>
            <a:pathLst>
              <a:path w="5041103" h="4114800">
                <a:moveTo>
                  <a:pt x="0" y="0"/>
                </a:moveTo>
                <a:lnTo>
                  <a:pt x="5041103" y="0"/>
                </a:lnTo>
                <a:lnTo>
                  <a:pt x="504110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Rectangle 17">
            <a:extLst>
              <a:ext uri="{FF2B5EF4-FFF2-40B4-BE49-F238E27FC236}">
                <a16:creationId xmlns:a16="http://schemas.microsoft.com/office/drawing/2014/main" id="{5A51202C-25AF-0405-EA32-9C863924380D}"/>
              </a:ext>
            </a:extLst>
          </p:cNvPr>
          <p:cNvSpPr/>
          <p:nvPr/>
        </p:nvSpPr>
        <p:spPr>
          <a:xfrm>
            <a:off x="3024486" y="374125"/>
            <a:ext cx="6143028" cy="830997"/>
          </a:xfrm>
          <a:prstGeom prst="rect">
            <a:avLst/>
          </a:prstGeom>
        </p:spPr>
        <p:txBody>
          <a:bodyPr wrap="none">
            <a:spAutoFit/>
          </a:bodyPr>
          <a:lstStyle/>
          <a:p>
            <a:r>
              <a:rPr lang="en-US" sz="4800" b="1" dirty="0" err="1">
                <a:solidFill>
                  <a:srgbClr val="FF0000"/>
                </a:solidFill>
                <a:latin typeface="#9Slide03 Ample" panose="02000000000000000000" pitchFamily="2" charset="0"/>
                <a:ea typeface="Times New Roman" panose="02020603050405020304" pitchFamily="18" charset="0"/>
              </a:rPr>
              <a:t>Sổ</a:t>
            </a:r>
            <a:r>
              <a:rPr lang="en-US" sz="4800" b="1" dirty="0">
                <a:solidFill>
                  <a:srgbClr val="FF0000"/>
                </a:solidFill>
                <a:latin typeface="#9Slide03 Ample" panose="02000000000000000000" pitchFamily="2" charset="0"/>
                <a:ea typeface="Times New Roman" panose="02020603050405020304" pitchFamily="18" charset="0"/>
              </a:rPr>
              <a:t> </a:t>
            </a:r>
            <a:r>
              <a:rPr lang="en-US" sz="4800" b="1" dirty="0" err="1">
                <a:solidFill>
                  <a:srgbClr val="FF0000"/>
                </a:solidFill>
                <a:latin typeface="#9Slide03 Ample" panose="02000000000000000000" pitchFamily="2" charset="0"/>
                <a:ea typeface="Times New Roman" panose="02020603050405020304" pitchFamily="18" charset="0"/>
              </a:rPr>
              <a:t>tay</a:t>
            </a:r>
            <a:r>
              <a:rPr lang="en-US" sz="4800" b="1" dirty="0">
                <a:solidFill>
                  <a:srgbClr val="FF0000"/>
                </a:solidFill>
                <a:latin typeface="#9Slide03 Ample" panose="02000000000000000000" pitchFamily="2" charset="0"/>
                <a:ea typeface="Times New Roman" panose="02020603050405020304" pitchFamily="18" charset="0"/>
              </a:rPr>
              <a:t> </a:t>
            </a:r>
            <a:r>
              <a:rPr lang="en-US" sz="4800" b="1" dirty="0" err="1">
                <a:solidFill>
                  <a:srgbClr val="FF0000"/>
                </a:solidFill>
                <a:latin typeface="#9Slide03 Ample" panose="02000000000000000000" pitchFamily="2" charset="0"/>
                <a:ea typeface="Times New Roman" panose="02020603050405020304" pitchFamily="18" charset="0"/>
              </a:rPr>
              <a:t>biện</a:t>
            </a:r>
            <a:r>
              <a:rPr lang="en-US" sz="4800" b="1" dirty="0">
                <a:solidFill>
                  <a:srgbClr val="FF0000"/>
                </a:solidFill>
                <a:latin typeface="#9Slide03 Ample" panose="02000000000000000000" pitchFamily="2" charset="0"/>
                <a:ea typeface="Times New Roman" panose="02020603050405020304" pitchFamily="18" charset="0"/>
              </a:rPr>
              <a:t> </a:t>
            </a:r>
            <a:r>
              <a:rPr lang="en-US" sz="4800" b="1" dirty="0" err="1">
                <a:solidFill>
                  <a:srgbClr val="FF0000"/>
                </a:solidFill>
                <a:latin typeface="#9Slide03 Ample" panose="02000000000000000000" pitchFamily="2" charset="0"/>
                <a:ea typeface="Times New Roman" panose="02020603050405020304" pitchFamily="18" charset="0"/>
              </a:rPr>
              <a:t>pháp</a:t>
            </a:r>
            <a:r>
              <a:rPr lang="en-US" sz="4800" b="1" dirty="0">
                <a:solidFill>
                  <a:srgbClr val="FF0000"/>
                </a:solidFill>
                <a:latin typeface="#9Slide03 Ample" panose="02000000000000000000" pitchFamily="2" charset="0"/>
                <a:ea typeface="Times New Roman" panose="02020603050405020304" pitchFamily="18" charset="0"/>
              </a:rPr>
              <a:t> </a:t>
            </a:r>
            <a:r>
              <a:rPr lang="en-US" sz="4800" b="1" dirty="0" err="1">
                <a:solidFill>
                  <a:srgbClr val="FF0000"/>
                </a:solidFill>
                <a:latin typeface="#9Slide03 Ample" panose="02000000000000000000" pitchFamily="2" charset="0"/>
                <a:ea typeface="Times New Roman" panose="02020603050405020304" pitchFamily="18" charset="0"/>
              </a:rPr>
              <a:t>tu</a:t>
            </a:r>
            <a:r>
              <a:rPr lang="en-US" sz="4800" b="1" dirty="0">
                <a:solidFill>
                  <a:srgbClr val="FF0000"/>
                </a:solidFill>
                <a:latin typeface="#9Slide03 Ample" panose="02000000000000000000" pitchFamily="2" charset="0"/>
                <a:ea typeface="Times New Roman" panose="02020603050405020304" pitchFamily="18" charset="0"/>
              </a:rPr>
              <a:t> </a:t>
            </a:r>
            <a:r>
              <a:rPr lang="en-US" sz="4800" b="1" dirty="0" err="1">
                <a:solidFill>
                  <a:srgbClr val="FF0000"/>
                </a:solidFill>
                <a:latin typeface="#9Slide03 Ample" panose="02000000000000000000" pitchFamily="2" charset="0"/>
                <a:ea typeface="Times New Roman" panose="02020603050405020304" pitchFamily="18" charset="0"/>
              </a:rPr>
              <a:t>từ</a:t>
            </a:r>
            <a:endParaRPr lang="en-US" sz="4800" dirty="0">
              <a:solidFill>
                <a:srgbClr val="FF0000"/>
              </a:solidFill>
              <a:latin typeface="#9Slide03 Ample" panose="02000000000000000000" pitchFamily="2" charset="0"/>
            </a:endParaRPr>
          </a:p>
        </p:txBody>
      </p:sp>
    </p:spTree>
    <p:extLst>
      <p:ext uri="{BB962C8B-B14F-4D97-AF65-F5344CB8AC3E}">
        <p14:creationId xmlns:p14="http://schemas.microsoft.com/office/powerpoint/2010/main" val="26064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p:bldP spid="12" grpId="0"/>
      <p:bldP spid="13" grpId="0"/>
      <p:bldP spid="14" grpId="0"/>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373711" y="2469333"/>
            <a:ext cx="7569160" cy="1446550"/>
          </a:xfrm>
          <a:prstGeom prst="rect">
            <a:avLst/>
          </a:prstGeom>
          <a:noFill/>
        </p:spPr>
        <p:txBody>
          <a:bodyPr wrap="square" rtlCol="0">
            <a:spAutoFit/>
          </a:bodyPr>
          <a:lstStyle/>
          <a:p>
            <a:pPr algn="ctr"/>
            <a:r>
              <a:rPr lang="en-US" sz="4400" b="1" dirty="0">
                <a:solidFill>
                  <a:srgbClr val="C00000"/>
                </a:solidFill>
                <a:latin typeface="#9Slide07 Pangolin" panose="00000500000000000000" pitchFamily="2" charset="0"/>
                <a:cs typeface="Times New Roman" panose="02020603050405020304" pitchFamily="18" charset="0"/>
              </a:rPr>
              <a:t>II.</a:t>
            </a:r>
          </a:p>
          <a:p>
            <a:pPr algn="ctr"/>
            <a:r>
              <a:rPr lang="en-US" sz="4400" b="1" dirty="0">
                <a:solidFill>
                  <a:srgbClr val="C00000"/>
                </a:solidFill>
                <a:latin typeface="#9Slide07 Pangolin" panose="00000500000000000000" pitchFamily="2" charset="0"/>
                <a:cs typeface="Times New Roman" panose="02020603050405020304" pitchFamily="18" charset="0"/>
              </a:rPr>
              <a:t>LUYỆN TẬP</a:t>
            </a:r>
          </a:p>
        </p:txBody>
      </p:sp>
      <p:sp>
        <p:nvSpPr>
          <p:cNvPr id="3" name="Freeform 3"/>
          <p:cNvSpPr/>
          <p:nvPr/>
        </p:nvSpPr>
        <p:spPr>
          <a:xfrm>
            <a:off x="5989320" y="52251"/>
            <a:ext cx="6707282" cy="6805749"/>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418763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907" y="458749"/>
            <a:ext cx="11392186" cy="954107"/>
          </a:xfrm>
          <a:prstGeom prst="rect">
            <a:avLst/>
          </a:prstGeom>
        </p:spPr>
        <p:txBody>
          <a:bodyPr wrap="square">
            <a:spAutoFit/>
          </a:bodyPr>
          <a:lstStyle/>
          <a:p>
            <a:pPr algn="just">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Bài 1: </a:t>
            </a:r>
            <a:r>
              <a:rPr lang="vi-VN" sz="2800" dirty="0">
                <a:solidFill>
                  <a:prstClr val="black"/>
                </a:solidFill>
                <a:latin typeface="Times New Roman" panose="02020603050405020304" pitchFamily="18" charset="0"/>
                <a:cs typeface="Times New Roman" panose="02020603050405020304" pitchFamily="18" charset="0"/>
              </a:rPr>
              <a:t>Xác định nghĩa của những từ ngữ in đậm trong các khổ thơ sau của bài thơ Tiếng Việt:</a:t>
            </a:r>
          </a:p>
        </p:txBody>
      </p:sp>
      <p:sp>
        <p:nvSpPr>
          <p:cNvPr id="5" name="Rectangle 4"/>
          <p:cNvSpPr/>
          <p:nvPr/>
        </p:nvSpPr>
        <p:spPr>
          <a:xfrm>
            <a:off x="862759" y="1803903"/>
            <a:ext cx="7423964" cy="18851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a:t>
            </a:r>
            <a:r>
              <a:rPr kumimoji="0" lang="en-US" sz="26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Tiếng </a:t>
            </a:r>
            <a:r>
              <a:rPr kumimoji="0" lang="vi-VN" sz="26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thao thức </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lòng trai ôm ngọc sáng</a:t>
            </a:r>
            <a:endPar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Dưới cát vùi sóng dập chẳng hề nguôi</a:t>
            </a:r>
            <a:endPar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Tiếng tủi cực kẻ </a:t>
            </a:r>
            <a:r>
              <a:rPr kumimoji="0" lang="vi-VN" sz="26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ăn cầu ngủ quán</a:t>
            </a:r>
            <a:endParaRPr kumimoji="0" lang="vi-VN" sz="2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Thành Nguyễn Du </a:t>
            </a:r>
            <a:r>
              <a:rPr kumimoji="0" lang="vi-VN" sz="26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vằng vặc </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nỗi thương đời.</a:t>
            </a:r>
            <a:endPar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6A0BFF7-C9FD-A727-2C62-6ECA542A2EBD}"/>
              </a:ext>
            </a:extLst>
          </p:cNvPr>
          <p:cNvSpPr txBox="1"/>
          <p:nvPr/>
        </p:nvSpPr>
        <p:spPr>
          <a:xfrm>
            <a:off x="5934162" y="4246042"/>
            <a:ext cx="6592691" cy="18851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a:t>
            </a:r>
            <a:r>
              <a:rPr kumimoji="0" lang="en-US" sz="26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Buồm lộng sóng xô, </a:t>
            </a:r>
            <a:r>
              <a:rPr kumimoji="0" lang="vi-VN" sz="26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mai</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về </a:t>
            </a:r>
            <a:r>
              <a:rPr kumimoji="0" lang="vi-VN" sz="26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trúc</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nhớ</a:t>
            </a:r>
            <a:endPar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Phá cũi lồng vời vợi cánh chim bay</a:t>
            </a:r>
            <a:endPar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Tiếng nghẹn ngào như đời mẹ </a:t>
            </a:r>
            <a:r>
              <a:rPr kumimoji="0" lang="vi-VN" sz="26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đắng cay</a:t>
            </a:r>
            <a:endParaRPr kumimoji="0" lang="vi-VN" sz="2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Tiếng </a:t>
            </a:r>
            <a:r>
              <a:rPr kumimoji="0" lang="vi-VN" sz="26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trong trẻo </a:t>
            </a:r>
            <a:r>
              <a:rPr kumimoji="0" lang="vi-VN" sz="26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như hồn dân tộc Việt.</a:t>
            </a:r>
            <a:endPar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 name="Freeform 3">
            <a:extLst>
              <a:ext uri="{FF2B5EF4-FFF2-40B4-BE49-F238E27FC236}">
                <a16:creationId xmlns:a16="http://schemas.microsoft.com/office/drawing/2014/main" id="{5FCB617E-00D3-1261-4EC1-86677489F606}"/>
              </a:ext>
            </a:extLst>
          </p:cNvPr>
          <p:cNvSpPr/>
          <p:nvPr/>
        </p:nvSpPr>
        <p:spPr>
          <a:xfrm>
            <a:off x="-575401" y="4794068"/>
            <a:ext cx="3135387" cy="2964247"/>
          </a:xfrm>
          <a:custGeom>
            <a:avLst/>
            <a:gdLst/>
            <a:ahLst/>
            <a:cxnLst/>
            <a:rect l="l" t="t" r="r" b="b"/>
            <a:pathLst>
              <a:path w="4352367" h="4114800">
                <a:moveTo>
                  <a:pt x="0" y="0"/>
                </a:moveTo>
                <a:lnTo>
                  <a:pt x="4352367" y="0"/>
                </a:lnTo>
                <a:lnTo>
                  <a:pt x="435236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0CA21F46-B229-0F3C-574E-EC184688C4DD}"/>
              </a:ext>
            </a:extLst>
          </p:cNvPr>
          <p:cNvSpPr/>
          <p:nvPr/>
        </p:nvSpPr>
        <p:spPr>
          <a:xfrm>
            <a:off x="1000968" y="4581822"/>
            <a:ext cx="3766976" cy="2276178"/>
          </a:xfrm>
          <a:custGeom>
            <a:avLst/>
            <a:gdLst/>
            <a:ahLst/>
            <a:cxnLst/>
            <a:rect l="l" t="t" r="r" b="b"/>
            <a:pathLst>
              <a:path w="6858000" h="4114800">
                <a:moveTo>
                  <a:pt x="0" y="0"/>
                </a:moveTo>
                <a:lnTo>
                  <a:pt x="6858000" y="0"/>
                </a:lnTo>
                <a:lnTo>
                  <a:pt x="6858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1951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410536886"/>
              </p:ext>
            </p:extLst>
          </p:nvPr>
        </p:nvGraphicFramePr>
        <p:xfrm>
          <a:off x="244764" y="137775"/>
          <a:ext cx="11656290" cy="6614160"/>
        </p:xfrm>
        <a:graphic>
          <a:graphicData uri="http://schemas.openxmlformats.org/drawingml/2006/table">
            <a:tbl>
              <a:tblPr firstRow="1" bandRow="1">
                <a:tableStyleId>{5940675A-B579-460E-94D1-54222C63F5DA}</a:tableStyleId>
              </a:tblPr>
              <a:tblGrid>
                <a:gridCol w="732015">
                  <a:extLst>
                    <a:ext uri="{9D8B030D-6E8A-4147-A177-3AD203B41FA5}">
                      <a16:colId xmlns:a16="http://schemas.microsoft.com/office/drawing/2014/main" val="212137590"/>
                    </a:ext>
                  </a:extLst>
                </a:gridCol>
                <a:gridCol w="2713584">
                  <a:extLst>
                    <a:ext uri="{9D8B030D-6E8A-4147-A177-3AD203B41FA5}">
                      <a16:colId xmlns:a16="http://schemas.microsoft.com/office/drawing/2014/main" val="3994990735"/>
                    </a:ext>
                  </a:extLst>
                </a:gridCol>
                <a:gridCol w="8210691">
                  <a:extLst>
                    <a:ext uri="{9D8B030D-6E8A-4147-A177-3AD203B41FA5}">
                      <a16:colId xmlns:a16="http://schemas.microsoft.com/office/drawing/2014/main" val="3748458343"/>
                    </a:ext>
                  </a:extLst>
                </a:gridCol>
              </a:tblGrid>
              <a:tr h="370840">
                <a:tc>
                  <a: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VD</a:t>
                      </a:r>
                    </a:p>
                  </a:txBody>
                  <a:tcPr>
                    <a:solidFill>
                      <a:schemeClr val="accent4">
                        <a:lumMod val="20000"/>
                        <a:lumOff val="80000"/>
                      </a:schemeClr>
                    </a:solidFill>
                  </a:tcPr>
                </a:tc>
                <a:tc>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 in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đậm</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Giải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nghĩa</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3346402920"/>
                  </a:ext>
                </a:extLst>
              </a:tr>
              <a:tr h="370840">
                <a:tc rowSpan="3">
                  <a:txBody>
                    <a:bodyPr/>
                    <a:lstStyle/>
                    <a:p>
                      <a:pPr algn="ctr"/>
                      <a:r>
                        <a:rPr lang="en-US" sz="2800" dirty="0">
                          <a:latin typeface="Times New Roman" panose="02020603050405020304" pitchFamily="18" charset="0"/>
                          <a:cs typeface="Times New Roman" panose="02020603050405020304" pitchFamily="18" charset="0"/>
                        </a:rPr>
                        <a:t>a.</a:t>
                      </a:r>
                    </a:p>
                  </a:txBody>
                  <a:tcPr anchor="ctr"/>
                </a:tc>
                <a:tc>
                  <a:txBody>
                    <a:bodyPr/>
                    <a:lstStyle/>
                    <a:p>
                      <a:pPr algn="ctr"/>
                      <a:r>
                        <a:rPr lang="en-US" sz="2800" b="1" dirty="0" err="1">
                          <a:latin typeface="Times New Roman" panose="02020603050405020304" pitchFamily="18" charset="0"/>
                          <a:cs typeface="Times New Roman" panose="02020603050405020304" pitchFamily="18" charset="0"/>
                        </a:rPr>
                        <a:t>thao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endParaRPr lang="en-US" sz="2800" b="1"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ngủ</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được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vì</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có</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điều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phải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suy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nghĩ</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yên</a:t>
                      </a:r>
                      <a:r>
                        <a:rPr lang="en-US" sz="2800" baseline="0" dirty="0">
                          <a:latin typeface="Times New Roman" panose="02020603050405020304" pitchFamily="18" charset="0"/>
                          <a:cs typeface="Times New Roman" panose="02020603050405020304" pitchFamily="18" charset="0"/>
                        </a:rPr>
                        <a:t> </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hoàn</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vùi</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dập</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81684613"/>
                  </a:ext>
                </a:extLst>
              </a:tr>
              <a:tr h="370840">
                <a:tc vMerge="1">
                  <a:txBody>
                    <a:bodyPr/>
                    <a:lstStyle/>
                    <a:p>
                      <a:endParaRPr lang="en-US" dirty="0"/>
                    </a:p>
                  </a:txBody>
                  <a:tcPr/>
                </a:tc>
                <a:tc>
                  <a:txBody>
                    <a:bodyPr/>
                    <a:lstStyle/>
                    <a:p>
                      <a:pPr algn="ctr"/>
                      <a:r>
                        <a:rPr lang="en-US" sz="2800" b="1" dirty="0" err="1">
                          <a:latin typeface="Times New Roman" panose="02020603050405020304" pitchFamily="18" charset="0"/>
                          <a:cs typeface="Times New Roman" panose="02020603050405020304" pitchFamily="18" charset="0"/>
                        </a:rPr>
                        <a:t>ăn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cầu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ngủ</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quán</a:t>
                      </a:r>
                      <a:endParaRPr lang="en-US" sz="2800" b="1"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Thành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ngữ</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chỉ</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cảnh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đời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lang</a:t>
                      </a:r>
                      <a:r>
                        <a:rPr lang="en-US" sz="2800" baseline="0" dirty="0">
                          <a:latin typeface="Times New Roman" panose="02020603050405020304" pitchFamily="18" charset="0"/>
                          <a:cs typeface="Times New Roman" panose="02020603050405020304" pitchFamily="18" charset="0"/>
                        </a:rPr>
                        <a:t> thang, </a:t>
                      </a:r>
                      <a:r>
                        <a:rPr lang="en-US" sz="2800" baseline="0" dirty="0" err="1">
                          <a:latin typeface="Times New Roman" panose="02020603050405020304" pitchFamily="18" charset="0"/>
                          <a:cs typeface="Times New Roman" panose="02020603050405020304" pitchFamily="18" charset="0"/>
                        </a:rPr>
                        <a:t>cơ</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nhỡ</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7239435"/>
                  </a:ext>
                </a:extLst>
              </a:tr>
              <a:tr h="370840">
                <a:tc vMerge="1">
                  <a:txBody>
                    <a:bodyPr/>
                    <a:lstStyle/>
                    <a:p>
                      <a:endParaRPr lang="en-US" dirty="0"/>
                    </a:p>
                  </a:txBody>
                  <a:tcPr/>
                </a:tc>
                <a:tc>
                  <a:txBody>
                    <a:bodyPr/>
                    <a:lstStyle/>
                    <a:p>
                      <a:pPr algn="ctr"/>
                      <a:r>
                        <a:rPr lang="en-US" sz="2800" b="1" dirty="0" err="1">
                          <a:latin typeface="Times New Roman" panose="02020603050405020304" pitchFamily="18" charset="0"/>
                          <a:cs typeface="Times New Roman" panose="02020603050405020304" pitchFamily="18" charset="0"/>
                        </a:rPr>
                        <a:t>vằng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vặc</a:t>
                      </a:r>
                      <a:endParaRPr lang="en-US" sz="2800" b="1"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một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chút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gợn</a:t>
                      </a:r>
                      <a:r>
                        <a:rPr lang="en-US" sz="2800" baseline="0" dirty="0">
                          <a:latin typeface="Times New Roman" panose="02020603050405020304" pitchFamily="18" charset="0"/>
                          <a:cs typeface="Times New Roman" panose="02020603050405020304" pitchFamily="18" charset="0"/>
                        </a:rPr>
                        <a:t> </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toả</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sáng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gì</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lu</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mờ</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khuất</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lấp</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Nguyễn</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Du</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78402140"/>
                  </a:ext>
                </a:extLst>
              </a:tr>
              <a:tr h="370840">
                <a:tc rowSpan="3">
                  <a:txBody>
                    <a:bodyPr/>
                    <a:lstStyle/>
                    <a:p>
                      <a:pPr algn="ctr"/>
                      <a:r>
                        <a:rPr lang="en-US" sz="2800" dirty="0">
                          <a:latin typeface="Times New Roman" panose="02020603050405020304" pitchFamily="18" charset="0"/>
                          <a:cs typeface="Times New Roman" panose="02020603050405020304" pitchFamily="18" charset="0"/>
                        </a:rPr>
                        <a:t>b.</a:t>
                      </a:r>
                    </a:p>
                  </a:txBody>
                  <a:tcPr anchor="ctr"/>
                </a:tc>
                <a:tc>
                  <a:txBody>
                    <a:bodyPr/>
                    <a:lstStyle/>
                    <a:p>
                      <a:pPr algn="ctr"/>
                      <a:r>
                        <a:rPr lang="en-US" sz="2800" b="1" dirty="0" err="1">
                          <a:latin typeface="Times New Roman" panose="02020603050405020304" pitchFamily="18" charset="0"/>
                          <a:cs typeface="Times New Roman" panose="02020603050405020304" pitchFamily="18" charset="0"/>
                        </a:rPr>
                        <a:t>mai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trúc</a:t>
                      </a:r>
                      <a:endParaRPr lang="en-US" sz="2800" b="1"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Mượn</a:t>
                      </a:r>
                      <a:r>
                        <a:rPr lang="en-US" sz="2800" dirty="0">
                          <a:latin typeface="Times New Roman" panose="02020603050405020304" pitchFamily="18" charset="0"/>
                          <a:cs typeface="Times New Roman" panose="02020603050405020304" pitchFamily="18" charset="0"/>
                        </a:rPr>
                        <a:t> ý</a:t>
                      </a:r>
                      <a:r>
                        <a:rPr lang="en-US" sz="2800" baseline="0" dirty="0">
                          <a:latin typeface="Times New Roman" panose="02020603050405020304" pitchFamily="18" charset="0"/>
                          <a:cs typeface="Times New Roman" panose="02020603050405020304" pitchFamily="18" charset="0"/>
                        </a:rPr>
                        <a:t> ca </a:t>
                      </a:r>
                      <a:r>
                        <a:rPr lang="en-US" sz="2800" baseline="0" dirty="0" err="1">
                          <a:latin typeface="Times New Roman" panose="02020603050405020304" pitchFamily="18" charset="0"/>
                          <a:cs typeface="Times New Roman" panose="02020603050405020304" pitchFamily="18" charset="0"/>
                        </a:rPr>
                        <a:t>dao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lấy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hình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ảnh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cây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mai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cây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trúc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để</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chỉ</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nam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nữ</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tương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tư</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93954656"/>
                  </a:ext>
                </a:extLst>
              </a:tr>
              <a:tr h="370840">
                <a:tc vMerge="1">
                  <a:txBody>
                    <a:bodyPr/>
                    <a:lstStyle/>
                    <a:p>
                      <a:endParaRPr lang="en-US" dirty="0"/>
                    </a:p>
                  </a:txBody>
                  <a:tcPr/>
                </a:tc>
                <a:tc>
                  <a:txBody>
                    <a:bodyPr/>
                    <a:lstStyle/>
                    <a:p>
                      <a:pPr algn="ctr"/>
                      <a:r>
                        <a:rPr lang="en-US" sz="2800" b="1" dirty="0" err="1">
                          <a:latin typeface="Times New Roman" panose="02020603050405020304" pitchFamily="18" charset="0"/>
                          <a:cs typeface="Times New Roman" panose="02020603050405020304" pitchFamily="18" charset="0"/>
                        </a:rPr>
                        <a:t>đắng</a:t>
                      </a:r>
                      <a:r>
                        <a:rPr lang="en-US" sz="2800" b="1" dirty="0">
                          <a:latin typeface="Times New Roman" panose="02020603050405020304" pitchFamily="18" charset="0"/>
                          <a:cs typeface="Times New Roman" panose="02020603050405020304" pitchFamily="18" charset="0"/>
                        </a:rPr>
                        <a:t> cay</a:t>
                      </a:r>
                    </a:p>
                  </a:txBody>
                  <a:tcPr/>
                </a:tc>
                <a:tc>
                  <a:txBody>
                    <a:bodyPr/>
                    <a:lstStyle/>
                    <a:p>
                      <a:pPr algn="just"/>
                      <a:r>
                        <a:rPr lang="en-US" sz="2800" dirty="0" err="1">
                          <a:latin typeface="Times New Roman" panose="02020603050405020304" pitchFamily="18" charset="0"/>
                          <a:cs typeface="Times New Roman" panose="02020603050405020304" pitchFamily="18" charset="0"/>
                        </a:rPr>
                        <a:t>Đau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khổ</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xót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xa</a:t>
                      </a:r>
                      <a:r>
                        <a:rPr lang="en-US" sz="2800" baseline="0" dirty="0">
                          <a:latin typeface="Times New Roman" panose="02020603050405020304" pitchFamily="18" charset="0"/>
                          <a:cs typeface="Times New Roman" panose="02020603050405020304" pitchFamily="18" charset="0"/>
                        </a:rPr>
                        <a:t> </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khổ</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trải</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qua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77322581"/>
                  </a:ext>
                </a:extLst>
              </a:tr>
              <a:tr h="370840">
                <a:tc vMerge="1">
                  <a:txBody>
                    <a:bodyPr/>
                    <a:lstStyle/>
                    <a:p>
                      <a:endParaRPr lang="en-US" dirty="0"/>
                    </a:p>
                  </a:txBody>
                  <a:tcPr/>
                </a:tc>
                <a:tc>
                  <a:txBody>
                    <a:bodyPr/>
                    <a:lstStyle/>
                    <a:p>
                      <a:pPr algn="ct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trẻo</a:t>
                      </a:r>
                      <a:endParaRPr lang="en-US" sz="2800" b="1"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cảm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giác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dễ</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chịu</a:t>
                      </a:r>
                      <a:r>
                        <a:rPr lang="en-US" sz="2800" baseline="0" dirty="0">
                          <a:latin typeface="Times New Roman" panose="02020603050405020304" pitchFamily="18" charset="0"/>
                          <a:cs typeface="Times New Roman" panose="02020603050405020304" pitchFamily="18" charset="0"/>
                        </a:rPr>
                        <a:t> </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sáng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nét</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tao</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hồn</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tộc</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15880576"/>
                  </a:ext>
                </a:extLst>
              </a:tr>
            </a:tbl>
          </a:graphicData>
        </a:graphic>
      </p:graphicFrame>
    </p:spTree>
    <p:extLst>
      <p:ext uri="{BB962C8B-B14F-4D97-AF65-F5344CB8AC3E}">
        <p14:creationId xmlns:p14="http://schemas.microsoft.com/office/powerpoint/2010/main" val="145525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9311" y="0"/>
            <a:ext cx="971741"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Bài</a:t>
            </a:r>
            <a:r>
              <a:rPr kumimoji="0" lang="pt-BR" sz="2800" b="1" i="0" u="none" strike="noStrike" kern="1200" cap="none" spc="0" normalizeH="0" noProof="0" dirty="0">
                <a:ln>
                  <a:noFill/>
                </a:ln>
                <a:solidFill>
                  <a:prstClr val="black"/>
                </a:solidFill>
                <a:effectLst/>
                <a:uLnTx/>
                <a:uFillTx/>
                <a:latin typeface="Times New Roman" panose="02020603050405020304" pitchFamily="18" charset="0"/>
                <a:ea typeface="MS Mincho"/>
                <a:cs typeface="+mn-cs"/>
              </a:rPr>
              <a:t> 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TextBox 4">
            <a:extLst>
              <a:ext uri="{FF2B5EF4-FFF2-40B4-BE49-F238E27FC236}">
                <a16:creationId xmlns:a16="http://schemas.microsoft.com/office/drawing/2014/main" id="{41E377E6-00EF-E9AA-D9F1-1D65A82AF454}"/>
              </a:ext>
            </a:extLst>
          </p:cNvPr>
          <p:cNvSpPr txBox="1"/>
          <p:nvPr/>
        </p:nvSpPr>
        <p:spPr>
          <a:xfrm>
            <a:off x="368022" y="738664"/>
            <a:ext cx="11455956"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nhắc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9103AB8-DAFC-21F7-2368-998C055DFD57}"/>
              </a:ext>
            </a:extLst>
          </p:cNvPr>
          <p:cNvGraphicFramePr>
            <a:graphicFrameLocks noGrp="1"/>
          </p:cNvGraphicFramePr>
          <p:nvPr>
            <p:extLst>
              <p:ext uri="{D42A27DB-BD31-4B8C-83A1-F6EECF244321}">
                <p14:modId xmlns:p14="http://schemas.microsoft.com/office/powerpoint/2010/main" val="2373201917"/>
              </p:ext>
            </p:extLst>
          </p:nvPr>
        </p:nvGraphicFramePr>
        <p:xfrm>
          <a:off x="368022" y="1824105"/>
          <a:ext cx="11390642" cy="4398377"/>
        </p:xfrm>
        <a:graphic>
          <a:graphicData uri="http://schemas.openxmlformats.org/drawingml/2006/table">
            <a:tbl>
              <a:tblPr firstRow="1" firstCol="1" bandRow="1"/>
              <a:tblGrid>
                <a:gridCol w="3952932">
                  <a:extLst>
                    <a:ext uri="{9D8B030D-6E8A-4147-A177-3AD203B41FA5}">
                      <a16:colId xmlns:a16="http://schemas.microsoft.com/office/drawing/2014/main" val="4021532359"/>
                    </a:ext>
                  </a:extLst>
                </a:gridCol>
                <a:gridCol w="3798054">
                  <a:extLst>
                    <a:ext uri="{9D8B030D-6E8A-4147-A177-3AD203B41FA5}">
                      <a16:colId xmlns:a16="http://schemas.microsoft.com/office/drawing/2014/main" val="75014863"/>
                    </a:ext>
                  </a:extLst>
                </a:gridCol>
                <a:gridCol w="3639656">
                  <a:extLst>
                    <a:ext uri="{9D8B030D-6E8A-4147-A177-3AD203B41FA5}">
                      <a16:colId xmlns:a16="http://schemas.microsoft.com/office/drawing/2014/main" val="2861730460"/>
                    </a:ext>
                  </a:extLst>
                </a:gridCol>
              </a:tblGrid>
              <a:tr h="1590293">
                <a:tc>
                  <a:txBody>
                    <a:bodyPr/>
                    <a:lstStyle/>
                    <a:p>
                      <a:pPr algn="ctr">
                        <a:lnSpc>
                          <a:spcPct val="115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99948230"/>
                  </a:ext>
                </a:extLst>
              </a:tr>
              <a:tr h="2808084">
                <a:tc>
                  <a:txBody>
                    <a:bodyPr/>
                    <a:lstStyle/>
                    <a:p>
                      <a:pPr>
                        <a:lnSpc>
                          <a:spcPct val="115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1557719"/>
                  </a:ext>
                </a:extLst>
              </a:tr>
            </a:tbl>
          </a:graphicData>
        </a:graphic>
      </p:graphicFrame>
      <p:pic>
        <p:nvPicPr>
          <p:cNvPr id="3" name="Picture 2">
            <a:extLst>
              <a:ext uri="{FF2B5EF4-FFF2-40B4-BE49-F238E27FC236}">
                <a16:creationId xmlns:a16="http://schemas.microsoft.com/office/drawing/2014/main" id="{0706A846-CB2A-FD48-C01A-8B68B97997DF}"/>
              </a:ext>
            </a:extLst>
          </p:cNvPr>
          <p:cNvPicPr>
            <a:picLocks noChangeAspect="1"/>
          </p:cNvPicPr>
          <p:nvPr/>
        </p:nvPicPr>
        <p:blipFill>
          <a:blip r:embed="rId3"/>
          <a:stretch>
            <a:fillRect/>
          </a:stretch>
        </p:blipFill>
        <p:spPr>
          <a:xfrm>
            <a:off x="9540832" y="3741420"/>
            <a:ext cx="2979444" cy="4282440"/>
          </a:xfrm>
          <a:prstGeom prst="rect">
            <a:avLst/>
          </a:prstGeom>
        </p:spPr>
      </p:pic>
    </p:spTree>
    <p:extLst>
      <p:ext uri="{BB962C8B-B14F-4D97-AF65-F5344CB8AC3E}">
        <p14:creationId xmlns:p14="http://schemas.microsoft.com/office/powerpoint/2010/main" val="177180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1905</TotalTime>
  <Words>1378</Words>
  <Application>Microsoft Office PowerPoint</Application>
  <PresentationFormat>Widescreen</PresentationFormat>
  <Paragraphs>152</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#9Slide03 Ample</vt:lpstr>
      <vt:lpstr>#9Slide07 Koni</vt:lpstr>
      <vt:lpstr>#9Slide07 Pangolin</vt:lpstr>
      <vt:lpstr>#9Slide07 SVNA Love Of Thunder</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Dell Inspiron 5320</cp:lastModifiedBy>
  <cp:revision>192</cp:revision>
  <dcterms:created xsi:type="dcterms:W3CDTF">2024-08-05T10:19:49Z</dcterms:created>
  <dcterms:modified xsi:type="dcterms:W3CDTF">2024-10-28T15:29:08Z</dcterms:modified>
</cp:coreProperties>
</file>