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f811331d79c34789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6" r:id="rId2"/>
    <p:sldId id="468" r:id="rId3"/>
    <p:sldId id="475" r:id="rId4"/>
    <p:sldId id="472" r:id="rId5"/>
    <p:sldId id="469" r:id="rId6"/>
    <p:sldId id="479" r:id="rId7"/>
    <p:sldId id="397" r:id="rId8"/>
    <p:sldId id="480" r:id="rId9"/>
    <p:sldId id="477" r:id="rId10"/>
    <p:sldId id="455" r:id="rId11"/>
    <p:sldId id="481" r:id="rId12"/>
    <p:sldId id="478" r:id="rId13"/>
    <p:sldId id="277" r:id="rId14"/>
    <p:sldId id="362" r:id="rId15"/>
    <p:sldId id="356" r:id="rId16"/>
    <p:sldId id="361" r:id="rId17"/>
    <p:sldId id="357" r:id="rId18"/>
    <p:sldId id="359" r:id="rId19"/>
    <p:sldId id="446" r:id="rId20"/>
    <p:sldId id="429" r:id="rId2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322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009AD0"/>
    <a:srgbClr val="0DCFD9"/>
    <a:srgbClr val="FF3300"/>
    <a:srgbClr val="00FFFF"/>
    <a:srgbClr val="F846E3"/>
    <a:srgbClr val="16D6F6"/>
    <a:srgbClr val="990099"/>
    <a:srgbClr val="8B8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68140" autoAdjust="0"/>
  </p:normalViewPr>
  <p:slideViewPr>
    <p:cSldViewPr>
      <p:cViewPr>
        <p:scale>
          <a:sx n="100" d="100"/>
          <a:sy n="100" d="100"/>
        </p:scale>
        <p:origin x="394" y="216"/>
      </p:cViewPr>
      <p:guideLst>
        <p:guide orient="horz" pos="2160"/>
        <p:guide pos="3840"/>
        <p:guide orient="horz" pos="23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7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832B1E1-6BBB-47BC-8A5D-AAE544920C80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C6BC57-C88D-457E-A6DF-20BDED101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6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rtl="0" fontAlgn="base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BC57-C88D-457E-A6DF-20BDED10183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94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: </a:t>
            </a:r>
            <a:r>
              <a:rPr lang="vi-VN" sz="1800" b="0" i="0" dirty="0">
                <a:solidFill>
                  <a:srgbClr val="000000"/>
                </a:solidFill>
                <a:effectLst/>
                <a:latin typeface="AntykwaTorunska-Regular"/>
              </a:rPr>
              <a:t>Từ xưa, người ta đã biết cách ứng dụng lượng giác để ước lượng khoảng cách. Bằng cách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ntykwaTorunska-Regular"/>
              </a:rPr>
              <a:t> </a:t>
            </a:r>
            <a:r>
              <a:rPr lang="vi-VN" sz="1800" b="0" i="0" dirty="0">
                <a:solidFill>
                  <a:srgbClr val="000000"/>
                </a:solidFill>
                <a:effectLst/>
                <a:latin typeface="AntykwaTorunska-Regular"/>
              </a:rPr>
              <a:t>sử dụng tỉ số lượng giác của góc nhọn, ta có thể ước lượng khoảng cách giữa hai vị trí khi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ntykwaTorunska-Regular"/>
              </a:rPr>
              <a:t> </a:t>
            </a:r>
            <a:r>
              <a:rPr lang="vi-VN" sz="1800" b="0" i="0" dirty="0">
                <a:solidFill>
                  <a:srgbClr val="000000"/>
                </a:solidFill>
                <a:effectLst/>
                <a:latin typeface="AntykwaTorunska-Regular"/>
              </a:rPr>
              <a:t>khó đo trực tiếp khoảng cách giữa hai vị trí đó.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BC57-C88D-457E-A6DF-20BDED10183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7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BC57-C88D-457E-A6DF-20BDED10183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4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6BC57-C88D-457E-A6DF-20BDED10183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3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6BC57-C88D-457E-A6DF-20BDED10183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7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EB9FA30-1CE5-445C-A151-534487A1D6BD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57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A1467-7E4F-496D-9AB1-2CC72CBAE3EB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56D28-21CC-4030-98A7-9DC6E3986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3180-28B3-4822-8D01-F2B3E99287CC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72A51-677F-4B81-8D7B-E8716B60E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ECE41-5795-4D61-82CA-F253299CE10F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044E-0FB1-4C5C-A1B1-4CD3C42B0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21E1B-B7B4-44BE-A79B-EB7005AADC98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0E9AC-D771-449F-8258-3B5EF9F91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0ABF6-F989-47E5-9624-981936F8EEAA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60CB-2A11-4CC9-A25F-A81F637E4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6AC51-5D37-4264-9677-0D786F2B60C1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E118D-CFCB-453E-96B3-B2F18AD76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1002F-481D-4749-ABF0-4A3C0BFBFD78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CBC67-35DD-4781-BB1C-07FA0ABCA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FC908-1D0E-4C11-B4DC-FA06F17FDB21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985A2-FB59-49FE-B174-E5235F47B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6226C-C3C9-4384-809C-DFBC40A6978A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E3EDD-C87D-4914-A248-55245A6F4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459DB-FB49-4DEA-928D-8CD48D1E21A0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EEDCC-E183-48A2-A749-8E5589C04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0E0DE-FB79-44C3-AC81-5E452D8395B2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8F47-4AEE-4B93-9E77-D01352743D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C3EADC-1ED5-4624-8039-9AD9AE822591}" type="datetimeFigureOut">
              <a:rPr lang="en-US"/>
              <a:pPr>
                <a:defRPr/>
              </a:pPr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64B7FF-9749-4464-9C70-31E34E5E0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oleObject" Target="../embeddings/oleObject12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wmf"/><Relationship Id="rId12" Type="http://schemas.openxmlformats.org/officeDocument/2006/relationships/image" Target="../media/image32.wmf"/><Relationship Id="rId2" Type="http://schemas.openxmlformats.org/officeDocument/2006/relationships/video" Target="../media/media1.mp4"/><Relationship Id="rId16" Type="http://schemas.openxmlformats.org/officeDocument/2006/relationships/image" Target="../media/image35.png"/><Relationship Id="rId1" Type="http://schemas.microsoft.com/office/2007/relationships/media" Target="../media/media1.mp4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29.wmf"/><Relationship Id="rId15" Type="http://schemas.openxmlformats.org/officeDocument/2006/relationships/image" Target="../media/image34.png"/><Relationship Id="rId10" Type="http://schemas.openxmlformats.org/officeDocument/2006/relationships/image" Target="../media/image9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8.png"/><Relationship Id="rId14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wmf"/><Relationship Id="rId12" Type="http://schemas.openxmlformats.org/officeDocument/2006/relationships/image" Target="../media/image37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29.wmf"/><Relationship Id="rId15" Type="http://schemas.openxmlformats.org/officeDocument/2006/relationships/image" Target="../media/image34.png"/><Relationship Id="rId10" Type="http://schemas.openxmlformats.org/officeDocument/2006/relationships/image" Target="../media/image36.w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image" Target="../media/image53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openxmlformats.org/officeDocument/2006/relationships/oleObject" Target="../embeddings/oleObject15.bin"/><Relationship Id="rId2" Type="http://schemas.openxmlformats.org/officeDocument/2006/relationships/video" Target="../media/media2.mp4"/><Relationship Id="rId16" Type="http://schemas.openxmlformats.org/officeDocument/2006/relationships/slide" Target="slide18.xml"/><Relationship Id="rId20" Type="http://schemas.openxmlformats.org/officeDocument/2006/relationships/image" Target="../media/image55.png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12" Type="http://schemas.openxmlformats.org/officeDocument/2006/relationships/image" Target="../media/image50.png"/><Relationship Id="rId17" Type="http://schemas.openxmlformats.org/officeDocument/2006/relationships/image" Target="../media/image56.emf"/><Relationship Id="rId2" Type="http://schemas.openxmlformats.org/officeDocument/2006/relationships/video" Target="../media/media2.mp4"/><Relationship Id="rId16" Type="http://schemas.openxmlformats.org/officeDocument/2006/relationships/oleObject" Target="../embeddings/oleObject16.bin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6.png"/><Relationship Id="rId1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oleObject" Target="../embeddings/oleObject17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openxmlformats.org/officeDocument/2006/relationships/image" Target="../media/image57.png"/><Relationship Id="rId2" Type="http://schemas.openxmlformats.org/officeDocument/2006/relationships/video" Target="../media/media2.mp4"/><Relationship Id="rId16" Type="http://schemas.openxmlformats.org/officeDocument/2006/relationships/slide" Target="slide18.xml"/><Relationship Id="rId20" Type="http://schemas.openxmlformats.org/officeDocument/2006/relationships/image" Target="../media/image55.png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19" Type="http://schemas.openxmlformats.org/officeDocument/2006/relationships/image" Target="../media/image58.wmf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17" Type="http://schemas.openxmlformats.org/officeDocument/2006/relationships/image" Target="../media/image55.png"/><Relationship Id="rId2" Type="http://schemas.openxmlformats.org/officeDocument/2006/relationships/video" Target="../media/media2.mp4"/><Relationship Id="rId16" Type="http://schemas.openxmlformats.org/officeDocument/2006/relationships/image" Target="../media/image58.wmf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7.w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0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2.wmf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806840" cy="51435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68435" y="0"/>
            <a:ext cx="1956850" cy="5143500"/>
          </a:xfrm>
          <a:prstGeom prst="rect">
            <a:avLst/>
          </a:prstGeom>
          <a:solidFill>
            <a:srgbClr val="3C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33662" y="2189"/>
            <a:ext cx="1806840" cy="5143500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40502" y="1385"/>
            <a:ext cx="1806840" cy="5143500"/>
          </a:xfrm>
          <a:prstGeom prst="rect">
            <a:avLst/>
          </a:prstGeom>
          <a:solidFill>
            <a:srgbClr val="AFEE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33030" y="1385"/>
            <a:ext cx="1806840" cy="514350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-535865" y="-462245"/>
            <a:ext cx="1113745" cy="111374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15127" y="-556873"/>
            <a:ext cx="1113745" cy="11137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412500" y="-558499"/>
            <a:ext cx="1113745" cy="111374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87127" y="1842055"/>
            <a:ext cx="1113745" cy="111374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412500" y="4223165"/>
            <a:ext cx="1113745" cy="111374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72735" y="4568810"/>
            <a:ext cx="1113745" cy="1113745"/>
          </a:xfrm>
          <a:prstGeom prst="ellipse">
            <a:avLst/>
          </a:prstGeom>
          <a:solidFill>
            <a:srgbClr val="FC37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-535865" y="4530405"/>
            <a:ext cx="1113745" cy="1113745"/>
          </a:xfrm>
          <a:prstGeom prst="ellipse">
            <a:avLst/>
          </a:prstGeom>
          <a:solidFill>
            <a:srgbClr val="6B93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-612675" y="1842055"/>
            <a:ext cx="1113745" cy="1113745"/>
          </a:xfrm>
          <a:prstGeom prst="ellipse">
            <a:avLst/>
          </a:prstGeom>
          <a:solidFill>
            <a:srgbClr val="F16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2037270" y="1997"/>
            <a:ext cx="5138928" cy="5141503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iamond 15"/>
          <p:cNvSpPr/>
          <p:nvPr/>
        </p:nvSpPr>
        <p:spPr>
          <a:xfrm>
            <a:off x="2366454" y="332468"/>
            <a:ext cx="4480560" cy="4480560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/>
          <p:cNvSpPr/>
          <p:nvPr/>
        </p:nvSpPr>
        <p:spPr>
          <a:xfrm>
            <a:off x="2640774" y="606788"/>
            <a:ext cx="3931920" cy="3931920"/>
          </a:xfrm>
          <a:prstGeom prst="diamo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/>
          <p:cNvSpPr/>
          <p:nvPr/>
        </p:nvSpPr>
        <p:spPr>
          <a:xfrm>
            <a:off x="2869374" y="835388"/>
            <a:ext cx="3474720" cy="3474720"/>
          </a:xfrm>
          <a:prstGeom prst="diamon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/>
          <p:cNvSpPr/>
          <p:nvPr/>
        </p:nvSpPr>
        <p:spPr>
          <a:xfrm>
            <a:off x="3235134" y="1201148"/>
            <a:ext cx="2743200" cy="2743200"/>
          </a:xfrm>
          <a:prstGeom prst="diamond">
            <a:avLst/>
          </a:prstGeom>
          <a:solidFill>
            <a:srgbClr val="F66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/>
          <p:cNvSpPr/>
          <p:nvPr/>
        </p:nvSpPr>
        <p:spPr>
          <a:xfrm>
            <a:off x="3509454" y="1475468"/>
            <a:ext cx="2194560" cy="2194560"/>
          </a:xfrm>
          <a:prstGeom prst="diamond">
            <a:avLst/>
          </a:prstGeom>
          <a:solidFill>
            <a:srgbClr val="3C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/>
          <p:cNvSpPr/>
          <p:nvPr/>
        </p:nvSpPr>
        <p:spPr>
          <a:xfrm>
            <a:off x="0" y="1385"/>
            <a:ext cx="9144000" cy="51435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/>
          <p:cNvSpPr/>
          <p:nvPr/>
        </p:nvSpPr>
        <p:spPr>
          <a:xfrm rot="10800000">
            <a:off x="1805" y="0"/>
            <a:ext cx="9144000" cy="518328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766965" y="997145"/>
            <a:ext cx="3566160" cy="3566160"/>
          </a:xfrm>
          <a:prstGeom prst="ellipse">
            <a:avLst/>
          </a:prstGeom>
          <a:solidFill>
            <a:srgbClr val="F62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071453" y="1301633"/>
            <a:ext cx="2957185" cy="2957185"/>
          </a:xfrm>
          <a:prstGeom prst="ellipse">
            <a:avLst/>
          </a:prstGeom>
          <a:solidFill>
            <a:srgbClr val="81F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35784" y="1565964"/>
            <a:ext cx="2428523" cy="242852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67423" y="1797603"/>
            <a:ext cx="1965244" cy="196524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10749" y="2040929"/>
            <a:ext cx="1478593" cy="14785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012375" y="2242555"/>
            <a:ext cx="1075340" cy="1075340"/>
          </a:xfrm>
          <a:prstGeom prst="ellipse">
            <a:avLst/>
          </a:prstGeom>
          <a:solidFill>
            <a:srgbClr val="F62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1385"/>
            <a:ext cx="4572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61917" y="190028"/>
            <a:ext cx="4572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344510" y="3128622"/>
            <a:ext cx="1420985" cy="14209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40678" y="997145"/>
            <a:ext cx="1420985" cy="1420985"/>
          </a:xfrm>
          <a:prstGeom prst="ellipse">
            <a:avLst/>
          </a:prstGeom>
          <a:solidFill>
            <a:srgbClr val="EF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93095" y="2418130"/>
            <a:ext cx="1420985" cy="1420985"/>
          </a:xfrm>
          <a:prstGeom prst="ellipse">
            <a:avLst/>
          </a:prstGeom>
          <a:solidFill>
            <a:srgbClr val="0C1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367535" y="2283713"/>
            <a:ext cx="844909" cy="844909"/>
          </a:xfrm>
          <a:prstGeom prst="ellipse">
            <a:avLst/>
          </a:prstGeom>
          <a:solidFill>
            <a:srgbClr val="3C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916175" y="3282242"/>
            <a:ext cx="710493" cy="710493"/>
          </a:xfrm>
          <a:prstGeom prst="ellipse">
            <a:avLst/>
          </a:prstGeom>
          <a:solidFill>
            <a:srgbClr val="E1E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95925" y="2503717"/>
            <a:ext cx="710493" cy="710493"/>
          </a:xfrm>
          <a:prstGeom prst="ellipse">
            <a:avLst/>
          </a:prstGeom>
          <a:solidFill>
            <a:srgbClr val="D62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05029" y="-692675"/>
            <a:ext cx="2878962" cy="28789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626668" y="3242879"/>
            <a:ext cx="1420985" cy="1420985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379554" y="3839114"/>
            <a:ext cx="844911" cy="84491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413970" y="359829"/>
            <a:ext cx="1010941" cy="1010941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597256" y="152235"/>
            <a:ext cx="923661" cy="923661"/>
          </a:xfrm>
          <a:prstGeom prst="ellipse">
            <a:avLst/>
          </a:prstGeom>
          <a:solidFill>
            <a:srgbClr val="AFEE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30348" y="1460126"/>
            <a:ext cx="84309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38100">
                  <a:solidFill>
                    <a:srgbClr val="FF0066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01600">
                    <a:srgbClr val="FF0066">
                      <a:alpha val="6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NHIỆT LIỆT CHÀO MỪNG </a:t>
            </a:r>
            <a:r>
              <a:rPr lang="vi-VN" sz="3600" b="1" dirty="0">
                <a:ln w="38100">
                  <a:solidFill>
                    <a:srgbClr val="FF0066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01600">
                    <a:srgbClr val="FF0066">
                      <a:alpha val="6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QUÝ</a:t>
            </a:r>
            <a:r>
              <a:rPr lang="en-US" sz="3600" b="1" dirty="0">
                <a:ln w="38100">
                  <a:solidFill>
                    <a:srgbClr val="FF0066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01600">
                    <a:srgbClr val="FF0066">
                      <a:alpha val="6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THẦY CÔ </a:t>
            </a:r>
            <a:r>
              <a:rPr lang="vi-VN" sz="3600" b="1" dirty="0">
                <a:ln w="38100">
                  <a:solidFill>
                    <a:srgbClr val="FF0066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01600">
                    <a:srgbClr val="FF0066">
                      <a:alpha val="6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 CÁC EM HỌC SINH</a:t>
            </a:r>
            <a:endParaRPr lang="en-US" sz="3600" b="1" dirty="0">
              <a:ln w="38100">
                <a:solidFill>
                  <a:srgbClr val="FF0066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101600">
                  <a:srgbClr val="FF0066">
                    <a:alpha val="60000"/>
                  </a:srgb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9" name="Picture 2" descr="C:\Users\Huong PC\Desktop\bulb-29050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85" y="1035550"/>
            <a:ext cx="1360677" cy="19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Huong PC\Desktop\pen-1674853_12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1830400" y="3301904"/>
            <a:ext cx="1774597" cy="88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组合 8">
            <a:extLst>
              <a:ext uri="{FF2B5EF4-FFF2-40B4-BE49-F238E27FC236}">
                <a16:creationId xmlns:a16="http://schemas.microsoft.com/office/drawing/2014/main" id="{5D3022E5-4421-736E-AF2D-5F52691DE883}"/>
              </a:ext>
            </a:extLst>
          </p:cNvPr>
          <p:cNvGrpSpPr/>
          <p:nvPr/>
        </p:nvGrpSpPr>
        <p:grpSpPr>
          <a:xfrm>
            <a:off x="1640687" y="3236524"/>
            <a:ext cx="9406814" cy="1460350"/>
            <a:chOff x="2457450" y="2397117"/>
            <a:chExt cx="5474774" cy="648613"/>
          </a:xfrm>
        </p:grpSpPr>
        <p:sp>
          <p:nvSpPr>
            <p:cNvPr id="43" name="对角圆角矩形 6">
              <a:extLst>
                <a:ext uri="{FF2B5EF4-FFF2-40B4-BE49-F238E27FC236}">
                  <a16:creationId xmlns:a16="http://schemas.microsoft.com/office/drawing/2014/main" id="{94A11799-216D-B183-3C6A-6B24F707522B}"/>
                </a:ext>
              </a:extLst>
            </p:cNvPr>
            <p:cNvSpPr/>
            <p:nvPr/>
          </p:nvSpPr>
          <p:spPr>
            <a:xfrm>
              <a:off x="2457450" y="2397117"/>
              <a:ext cx="3949700" cy="648613"/>
            </a:xfrm>
            <a:prstGeom prst="round2DiagRect">
              <a:avLst>
                <a:gd name="adj1" fmla="val 33621"/>
                <a:gd name="adj2" fmla="val 0"/>
              </a:avLst>
            </a:prstGeom>
            <a:solidFill>
              <a:srgbClr val="81C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7">
              <a:extLst>
                <a:ext uri="{FF2B5EF4-FFF2-40B4-BE49-F238E27FC236}">
                  <a16:creationId xmlns:a16="http://schemas.microsoft.com/office/drawing/2014/main" id="{4A6A43EA-75DC-9A2F-CFD2-B8834D51A31B}"/>
                </a:ext>
              </a:extLst>
            </p:cNvPr>
            <p:cNvSpPr txBox="1"/>
            <p:nvPr/>
          </p:nvSpPr>
          <p:spPr>
            <a:xfrm>
              <a:off x="2457450" y="2418406"/>
              <a:ext cx="5474774" cy="61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Trường</a:t>
              </a:r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: THCS …</a:t>
              </a:r>
            </a:p>
            <a:p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GVSB: </a:t>
              </a:r>
              <a:r>
                <a:rPr lang="vi-VN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THIỆU KHẮC ĐẠT</a:t>
              </a:r>
              <a:endPara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  <a:p>
              <a:r>
                <a:rPr lang="en-US" altLang="zh-CN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Email: datbongbt@hledu.edu.vn</a:t>
              </a:r>
              <a:endPara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789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ccel="15000" decel="4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ccel="15000" decel="45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15000" decel="45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15000" decel="45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accel="15000" decel="45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15000" decel="45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ccel="15000" decel="45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15000" decel="45000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800000" y="18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7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15000" decel="4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ccel="15000" decel="45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ccel="15000" decel="45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2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6" presetClass="emph" presetSubtype="0" accel="15000" decel="45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93" dur="1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ccel="15000" decel="45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ccel="15000" decel="45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107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1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1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6650"/>
                                </p:stCondLst>
                                <p:childTnLst>
                                  <p:par>
                                    <p:cTn id="11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8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12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2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12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6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2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0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13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4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13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8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8400"/>
                                </p:stCondLst>
                                <p:childTnLst>
                                  <p:par>
                                    <p:cTn id="14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41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8700"/>
                                </p:stCondLst>
                                <p:childTnLst>
                                  <p:par>
                                    <p:cTn id="14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45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4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49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9300"/>
                                </p:stCondLst>
                                <p:childTnLst>
                                  <p:par>
                                    <p:cTn id="15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53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5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57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9900"/>
                                </p:stCondLst>
                                <p:childTnLst>
                                  <p:par>
                                    <p:cTn id="16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61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6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10700"/>
                                </p:stCondLst>
                                <p:childTnLst>
                                  <p:par>
                                    <p:cTn id="17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8" dur="7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80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2" fill="hold">
                                <p:stCondLst>
                                  <p:cond delay="11450"/>
                                </p:stCondLst>
                                <p:childTnLst>
                                  <p:par>
                                    <p:cTn id="18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5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8" dur="7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90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12200"/>
                                </p:stCondLst>
                                <p:childTnLst>
                                  <p:par>
                                    <p:cTn id="19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8" dur="7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00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2" fill="hold">
                                <p:stCondLst>
                                  <p:cond delay="12950"/>
                                </p:stCondLst>
                                <p:childTnLst>
                                  <p:par>
                                    <p:cTn id="20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5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8" dur="7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10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2" fill="hold">
                                <p:stCondLst>
                                  <p:cond delay="13700"/>
                                </p:stCondLst>
                                <p:childTnLst>
                                  <p:par>
                                    <p:cTn id="2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8" dur="7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20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14450"/>
                                </p:stCondLst>
                                <p:childTnLst>
                                  <p:par>
                                    <p:cTn id="22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5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8" dur="7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3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2" fill="hold">
                                <p:stCondLst>
                                  <p:cond delay="15200"/>
                                </p:stCondLst>
                                <p:childTnLst>
                                  <p:par>
                                    <p:cTn id="23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8" dur="7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40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2" fill="hold">
                                <p:stCondLst>
                                  <p:cond delay="15950"/>
                                </p:stCondLst>
                                <p:childTnLst>
                                  <p:par>
                                    <p:cTn id="24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8" dur="7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50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2" fill="hold">
                                <p:stCondLst>
                                  <p:cond delay="16700"/>
                                </p:stCondLst>
                                <p:childTnLst>
                                  <p:par>
                                    <p:cTn id="25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5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6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8" dur="7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60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2" fill="hold">
                                <p:stCondLst>
                                  <p:cond delay="17450"/>
                                </p:stCondLst>
                                <p:childTnLst>
                                  <p:par>
                                    <p:cTn id="26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8" dur="7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70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2" fill="hold">
                                <p:stCondLst>
                                  <p:cond delay="18200"/>
                                </p:stCondLst>
                                <p:childTnLst>
                                  <p:par>
                                    <p:cTn id="27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8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80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2" presetClass="entr" presetSubtype="8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8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2" fill="hold" nodeType="with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8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8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7049 -0.07868 L 0.78421 -0.22801 " pathEditMode="relative" rAng="0" ptsTypes="AA">
                                          <p:cBhvr>
                                            <p:cTn id="291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677" y="-74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2" fill="hold">
                          <p:stCondLst>
                            <p:cond delay="indefinite"/>
                          </p:stCondLst>
                          <p:childTnLst>
                            <p:par>
                              <p:cTn id="2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2" grpId="0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30" grpId="0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4" grpId="2" animBg="1"/>
          <p:bldP spid="35" grpId="0" animBg="1"/>
          <p:bldP spid="35" grpId="1" animBg="1"/>
          <p:bldP spid="35" grpId="2" animBg="1"/>
          <p:bldP spid="37" grpId="0" animBg="1"/>
          <p:bldP spid="37" grpId="1" animBg="1"/>
          <p:bldP spid="37" grpId="2" animBg="1"/>
          <p:bldP spid="38" grpId="0" animBg="1"/>
          <p:bldP spid="38" grpId="1" animBg="1"/>
          <p:bldP spid="38" grpId="2" animBg="1"/>
          <p:bldP spid="39" grpId="0" animBg="1"/>
          <p:bldP spid="39" grpId="1" animBg="1"/>
          <p:bldP spid="39" grpId="2" animBg="1"/>
          <p:bldP spid="40" grpId="0" animBg="1"/>
          <p:bldP spid="40" grpId="1" animBg="1"/>
          <p:bldP spid="40" grpId="2" animBg="1"/>
          <p:bldP spid="41" grpId="0" animBg="1"/>
          <p:bldP spid="41" grpId="1" animBg="1"/>
          <p:bldP spid="41" grpId="2" animBg="1"/>
          <p:bldP spid="42" grpId="0" animBg="1"/>
          <p:bldP spid="42" grpId="1" animBg="1"/>
          <p:bldP spid="42" grpId="2" animBg="1"/>
          <p:bldP spid="4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ccel="15000" decel="4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ccel="15000" decel="45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15000" decel="45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15000" decel="45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accel="15000" decel="45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15000" decel="45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ccel="15000" decel="45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15000" decel="45000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800000" y="18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7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ccel="15000" decel="4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ccel="15000" decel="45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ccel="15000" decel="45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2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6" presetClass="emph" presetSubtype="0" accel="15000" decel="45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93" dur="1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ccel="15000" decel="4500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ccel="15000" decel="45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600000" y="16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107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1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1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6650"/>
                                </p:stCondLst>
                                <p:childTnLst>
                                  <p:par>
                                    <p:cTn id="11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8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12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2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12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6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2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0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13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4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13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8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8400"/>
                                </p:stCondLst>
                                <p:childTnLst>
                                  <p:par>
                                    <p:cTn id="14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41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8700"/>
                                </p:stCondLst>
                                <p:childTnLst>
                                  <p:par>
                                    <p:cTn id="14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45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4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49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9300"/>
                                </p:stCondLst>
                                <p:childTnLst>
                                  <p:par>
                                    <p:cTn id="15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53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5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57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9900"/>
                                </p:stCondLst>
                                <p:childTnLst>
                                  <p:par>
                                    <p:cTn id="16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161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10200"/>
                                </p:stCondLst>
                                <p:childTnLst>
                                  <p:par>
                                    <p:cTn id="16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10700"/>
                                </p:stCondLst>
                                <p:childTnLst>
                                  <p:par>
                                    <p:cTn id="17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8" dur="7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80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2" fill="hold">
                                <p:stCondLst>
                                  <p:cond delay="11450"/>
                                </p:stCondLst>
                                <p:childTnLst>
                                  <p:par>
                                    <p:cTn id="18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5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8" dur="7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90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12200"/>
                                </p:stCondLst>
                                <p:childTnLst>
                                  <p:par>
                                    <p:cTn id="19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8" dur="7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00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2" fill="hold">
                                <p:stCondLst>
                                  <p:cond delay="12950"/>
                                </p:stCondLst>
                                <p:childTnLst>
                                  <p:par>
                                    <p:cTn id="20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5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8" dur="7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10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2" fill="hold">
                                <p:stCondLst>
                                  <p:cond delay="13700"/>
                                </p:stCondLst>
                                <p:childTnLst>
                                  <p:par>
                                    <p:cTn id="2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6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8" dur="7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20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2" fill="hold">
                                <p:stCondLst>
                                  <p:cond delay="14450"/>
                                </p:stCondLst>
                                <p:childTnLst>
                                  <p:par>
                                    <p:cTn id="22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5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8" dur="7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3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2" fill="hold">
                                <p:stCondLst>
                                  <p:cond delay="15200"/>
                                </p:stCondLst>
                                <p:childTnLst>
                                  <p:par>
                                    <p:cTn id="23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8" dur="7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40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2" fill="hold">
                                <p:stCondLst>
                                  <p:cond delay="15950"/>
                                </p:stCondLst>
                                <p:childTnLst>
                                  <p:par>
                                    <p:cTn id="24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8" dur="7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50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2" fill="hold">
                                <p:stCondLst>
                                  <p:cond delay="16700"/>
                                </p:stCondLst>
                                <p:childTnLst>
                                  <p:par>
                                    <p:cTn id="25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5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6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8" dur="7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60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2" fill="hold">
                                <p:stCondLst>
                                  <p:cond delay="17450"/>
                                </p:stCondLst>
                                <p:childTnLst>
                                  <p:par>
                                    <p:cTn id="26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5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6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8" dur="7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70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2" fill="hold">
                                <p:stCondLst>
                                  <p:cond delay="18200"/>
                                </p:stCondLst>
                                <p:childTnLst>
                                  <p:par>
                                    <p:cTn id="27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5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6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8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9" presetID="9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80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9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7049 -0.07868 L 0.78421 -0.22801 " pathEditMode="relative" rAng="0" ptsTypes="AA">
                                          <p:cBhvr>
                                            <p:cTn id="291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677" y="-74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2" fill="hold">
                          <p:stCondLst>
                            <p:cond delay="indefinite"/>
                          </p:stCondLst>
                          <p:childTnLst>
                            <p:par>
                              <p:cTn id="2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2" grpId="0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30" grpId="0" animBg="1"/>
          <p:bldP spid="31" grpId="0" animBg="1"/>
          <p:bldP spid="31" grpId="1" animBg="1"/>
          <p:bldP spid="31" grpId="2" animBg="1"/>
          <p:bldP spid="32" grpId="0" animBg="1"/>
          <p:bldP spid="32" grpId="1" animBg="1"/>
          <p:bldP spid="32" grpId="2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4" grpId="2" animBg="1"/>
          <p:bldP spid="35" grpId="0" animBg="1"/>
          <p:bldP spid="35" grpId="1" animBg="1"/>
          <p:bldP spid="35" grpId="2" animBg="1"/>
          <p:bldP spid="37" grpId="0" animBg="1"/>
          <p:bldP spid="37" grpId="1" animBg="1"/>
          <p:bldP spid="37" grpId="2" animBg="1"/>
          <p:bldP spid="38" grpId="0" animBg="1"/>
          <p:bldP spid="38" grpId="1" animBg="1"/>
          <p:bldP spid="38" grpId="2" animBg="1"/>
          <p:bldP spid="39" grpId="0" animBg="1"/>
          <p:bldP spid="39" grpId="1" animBg="1"/>
          <p:bldP spid="39" grpId="2" animBg="1"/>
          <p:bldP spid="40" grpId="0" animBg="1"/>
          <p:bldP spid="40" grpId="1" animBg="1"/>
          <p:bldP spid="40" grpId="2" animBg="1"/>
          <p:bldP spid="41" grpId="0" animBg="1"/>
          <p:bldP spid="41" grpId="1" animBg="1"/>
          <p:bldP spid="41" grpId="2" animBg="1"/>
          <p:bldP spid="42" grpId="0" animBg="1"/>
          <p:bldP spid="42" grpId="1" animBg="1"/>
          <p:bldP spid="42" grpId="2" animBg="1"/>
          <p:bldP spid="4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304942"/>
              </p:ext>
            </p:extLst>
          </p:nvPr>
        </p:nvGraphicFramePr>
        <p:xfrm>
          <a:off x="3189420" y="2582504"/>
          <a:ext cx="324036" cy="594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8600" imgH="419040" progId="Equation.DSMT4">
                  <p:embed/>
                </p:oleObj>
              </mc:Choice>
              <mc:Fallback>
                <p:oleObj name="Equation" r:id="rId4" imgW="2286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89420" y="2582504"/>
                        <a:ext cx="324036" cy="594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054832"/>
              </p:ext>
            </p:extLst>
          </p:nvPr>
        </p:nvGraphicFramePr>
        <p:xfrm>
          <a:off x="7272338" y="2640013"/>
          <a:ext cx="414337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1960" imgH="393480" progId="Equation.DSMT4">
                  <p:embed/>
                </p:oleObj>
              </mc:Choice>
              <mc:Fallback>
                <p:oleObj name="Equation" r:id="rId6" imgW="291960" imgH="393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72338" y="2640013"/>
                        <a:ext cx="414337" cy="557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00A4C2-021F-62B1-EAFA-54FFD9709990}"/>
                  </a:ext>
                </a:extLst>
              </p:cNvPr>
              <p:cNvSpPr txBox="1"/>
              <p:nvPr/>
            </p:nvSpPr>
            <p:spPr>
              <a:xfrm>
                <a:off x="0" y="373576"/>
                <a:ext cx="8260300" cy="18466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máy bay cất cánh từ vị trí </a:t>
                </a:r>
                <a:r>
                  <a:rPr lang="vi-VN" sz="2400" b="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 đường băng của sân bay và bay theo đường</a:t>
                </a:r>
                <a:r>
                  <a:rPr lang="en-US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 </a:t>
                </a:r>
                <a:r>
                  <a:rPr lang="vi-VN" sz="2400" b="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 với phương nằm ngang </a:t>
                </a:r>
                <a:r>
                  <a:rPr lang="vi-VN" sz="2400" b="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 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góc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2400" i="0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Sau 5 giây, máy bay ở độ</a:t>
                </a:r>
                <a:r>
                  <a:rPr lang="en-US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 </a:t>
                </a:r>
                <a:r>
                  <a:rPr lang="vi-VN" sz="2400" b="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 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110 m. Em hãy tính khoảng cách </a:t>
                </a:r>
                <a:r>
                  <a:rPr lang="vi-VN" sz="2400" b="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(làm tròn kết quả đến hàng trăm của</a:t>
                </a:r>
                <a:r>
                  <a:rPr lang="en-US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mét).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vi-VN" dirty="0"/>
                </a:br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00A4C2-021F-62B1-EAFA-54FFD9709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3576"/>
                <a:ext cx="8260300" cy="1846659"/>
              </a:xfrm>
              <a:prstGeom prst="rect">
                <a:avLst/>
              </a:prstGeom>
              <a:blipFill>
                <a:blip r:embed="rId8"/>
                <a:stretch>
                  <a:fillRect l="-1107" t="-2640" r="-11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DF0934B-FF35-E666-5EFE-E95B8DAD7D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160" y="2060461"/>
            <a:ext cx="2646097" cy="17574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ABB0D3-E6F1-5A9D-6CC2-115BE3A112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8778" y="1880461"/>
            <a:ext cx="3646002" cy="148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B526BA-678B-F6FB-FB5F-630BE29E4B71}"/>
              </a:ext>
            </a:extLst>
          </p:cNvPr>
          <p:cNvSpPr txBox="1"/>
          <p:nvPr/>
        </p:nvSpPr>
        <p:spPr>
          <a:xfrm>
            <a:off x="13793" y="3962101"/>
            <a:ext cx="72585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∆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361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62 m.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A2301D3-266B-9676-5383-984606D481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068176"/>
              </p:ext>
            </p:extLst>
          </p:nvPr>
        </p:nvGraphicFramePr>
        <p:xfrm>
          <a:off x="3599433" y="3846594"/>
          <a:ext cx="127980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09400" imgH="723600" progId="Equation.DSMT4">
                  <p:embed/>
                </p:oleObj>
              </mc:Choice>
              <mc:Fallback>
                <p:oleObj name="Equation" r:id="rId11" imgW="140940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99433" y="3846594"/>
                        <a:ext cx="1279807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249124-314F-BD2F-3803-C321E9AF3B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531746"/>
              </p:ext>
            </p:extLst>
          </p:nvPr>
        </p:nvGraphicFramePr>
        <p:xfrm>
          <a:off x="5493720" y="3833894"/>
          <a:ext cx="3602124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216320" imgH="736560" progId="Equation.DSMT4">
                  <p:embed/>
                </p:oleObj>
              </mc:Choice>
              <mc:Fallback>
                <p:oleObj name="Equation" r:id="rId13" imgW="42163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93720" y="3833894"/>
                        <a:ext cx="3602124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18DEF8E-5A0D-FEE7-2BDD-ED9A9E860B14}"/>
              </a:ext>
            </a:extLst>
          </p:cNvPr>
          <p:cNvSpPr txBox="1"/>
          <p:nvPr/>
        </p:nvSpPr>
        <p:spPr>
          <a:xfrm>
            <a:off x="1953336" y="-18313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1E2E-C137-3C11-2A7E-82E855C9E5E7}"/>
              </a:ext>
            </a:extLst>
          </p:cNvPr>
          <p:cNvSpPr txBox="1"/>
          <p:nvPr/>
        </p:nvSpPr>
        <p:spPr>
          <a:xfrm>
            <a:off x="5128872" y="3395312"/>
            <a:ext cx="72969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ECE61F-2D2B-4DD4-1924-EFCBD4088DB3}"/>
              </a:ext>
            </a:extLst>
          </p:cNvPr>
          <p:cNvSpPr txBox="1"/>
          <p:nvPr/>
        </p:nvSpPr>
        <p:spPr>
          <a:xfrm>
            <a:off x="4917645" y="3939018"/>
            <a:ext cx="742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pic>
        <p:nvPicPr>
          <p:cNvPr id="8" name="3P CÓ ÂM 10 GIÂY CUỐ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A33594A-8ACB-FAD9-CF62-68E8DE8D5C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52541" y="39928"/>
            <a:ext cx="712696" cy="563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4C8EEF-3C18-8505-DEE7-F95560C2F6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39063" y="603682"/>
            <a:ext cx="791730" cy="78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6A97C63-811D-2EC8-AA39-70FDBFC7914A}"/>
              </a:ext>
            </a:extLst>
          </p:cNvPr>
          <p:cNvSpPr txBox="1"/>
          <p:nvPr/>
        </p:nvSpPr>
        <p:spPr>
          <a:xfrm>
            <a:off x="-5732" y="3723900"/>
            <a:ext cx="7258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∆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189420" y="2582504"/>
          <a:ext cx="324036" cy="594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8600" imgH="419040" progId="Equation.DSMT4">
                  <p:embed/>
                </p:oleObj>
              </mc:Choice>
              <mc:Fallback>
                <p:oleObj name="Equation" r:id="rId4" imgW="228600" imgH="419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89420" y="2582504"/>
                        <a:ext cx="324036" cy="594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272338" y="2640013"/>
          <a:ext cx="414337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1960" imgH="393480" progId="Equation.DSMT4">
                  <p:embed/>
                </p:oleObj>
              </mc:Choice>
              <mc:Fallback>
                <p:oleObj name="Equation" r:id="rId6" imgW="29196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72338" y="2640013"/>
                        <a:ext cx="414337" cy="557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C00A4C2-021F-62B1-EAFA-54FFD9709990}"/>
              </a:ext>
            </a:extLst>
          </p:cNvPr>
          <p:cNvSpPr txBox="1"/>
          <p:nvPr/>
        </p:nvSpPr>
        <p:spPr>
          <a:xfrm>
            <a:off x="48662" y="573006"/>
            <a:ext cx="1489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B526BA-678B-F6FB-FB5F-630BE29E4B71}"/>
                  </a:ext>
                </a:extLst>
              </p:cNvPr>
              <p:cNvSpPr txBox="1"/>
              <p:nvPr/>
            </p:nvSpPr>
            <p:spPr>
              <a:xfrm>
                <a:off x="78092" y="1051116"/>
                <a:ext cx="4927114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trượt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trượt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en-US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B526BA-678B-F6FB-FB5F-630BE29E4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2" y="1051116"/>
                <a:ext cx="4927114" cy="2246769"/>
              </a:xfrm>
              <a:prstGeom prst="rect">
                <a:avLst/>
              </a:prstGeom>
              <a:blipFill>
                <a:blip r:embed="rId8"/>
                <a:stretch>
                  <a:fillRect l="-2599" t="-2710" r="-2475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A2301D3-266B-9676-5383-984606D481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695691"/>
              </p:ext>
            </p:extLst>
          </p:nvPr>
        </p:nvGraphicFramePr>
        <p:xfrm>
          <a:off x="3573470" y="3608685"/>
          <a:ext cx="1290638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22360" imgH="723600" progId="Equation.DSMT4">
                  <p:embed/>
                </p:oleObj>
              </mc:Choice>
              <mc:Fallback>
                <p:oleObj name="Equation" r:id="rId9" imgW="1422360" imgH="723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A2301D3-266B-9676-5383-984606D481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73470" y="3608685"/>
                        <a:ext cx="1290638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249124-314F-BD2F-3803-C321E9AF3B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942038"/>
              </p:ext>
            </p:extLst>
          </p:nvPr>
        </p:nvGraphicFramePr>
        <p:xfrm>
          <a:off x="5458810" y="3580017"/>
          <a:ext cx="352709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848040" imgH="736560" progId="Equation.DSMT4">
                  <p:embed/>
                </p:oleObj>
              </mc:Choice>
              <mc:Fallback>
                <p:oleObj name="Equation" r:id="rId11" imgW="3848040" imgH="73656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A249124-314F-BD2F-3803-C321E9AF3B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58810" y="3580017"/>
                        <a:ext cx="352709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301E2E-C137-3C11-2A7E-82E855C9E5E7}"/>
              </a:ext>
            </a:extLst>
          </p:cNvPr>
          <p:cNvSpPr txBox="1"/>
          <p:nvPr/>
        </p:nvSpPr>
        <p:spPr>
          <a:xfrm>
            <a:off x="2820933" y="3230232"/>
            <a:ext cx="76821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ECE61F-2D2B-4DD4-1924-EFCBD4088DB3}"/>
              </a:ext>
            </a:extLst>
          </p:cNvPr>
          <p:cNvSpPr txBox="1"/>
          <p:nvPr/>
        </p:nvSpPr>
        <p:spPr>
          <a:xfrm>
            <a:off x="4847771" y="3718343"/>
            <a:ext cx="742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44E2A-93B3-D24D-A9B7-F320E36B59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5214" y="1072858"/>
            <a:ext cx="3980694" cy="24642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70CED4-4744-3301-931B-9AFF668CB251}"/>
              </a:ext>
            </a:extLst>
          </p:cNvPr>
          <p:cNvSpPr txBox="1"/>
          <p:nvPr/>
        </p:nvSpPr>
        <p:spPr>
          <a:xfrm>
            <a:off x="77312" y="4426275"/>
            <a:ext cx="7258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4,53 m.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1413AB9D-7AAE-CFAE-44BF-429B9B8F60CB}"/>
              </a:ext>
            </a:extLst>
          </p:cNvPr>
          <p:cNvSpPr/>
          <p:nvPr/>
        </p:nvSpPr>
        <p:spPr>
          <a:xfrm>
            <a:off x="0" y="-9369"/>
            <a:ext cx="9144000" cy="555526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:ỨNG DỤNG CỦA TỈ SỐ LƯỢNG GIÁC CỦA GÓC NHỌN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0FBBFF-AD81-6781-484E-AEA33111F5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9184" y="605061"/>
            <a:ext cx="1188292" cy="1183299"/>
          </a:xfrm>
          <a:prstGeom prst="rect">
            <a:avLst/>
          </a:prstGeom>
        </p:spPr>
      </p:pic>
      <p:pic>
        <p:nvPicPr>
          <p:cNvPr id="15" name="3P CÓ ÂM 10 GIÂY CUỐ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3AA4C44-985E-EC55-2688-0DAF543080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44927" y="632956"/>
            <a:ext cx="712696" cy="56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0"/>
      <p:bldP spid="17" grpId="0"/>
      <p:bldP spid="5" grpId="0"/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mmer Sun Sticker by Nutmeg and Arl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44" y="-33205"/>
            <a:ext cx="4954245" cy="51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2740" y="264856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292211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2605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206540" y="1241528"/>
            <a:ext cx="4820439" cy="188595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ÔNG LÃO CÂU CÁ</a:t>
            </a:r>
          </a:p>
        </p:txBody>
      </p:sp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7844" y="2641998"/>
            <a:ext cx="4229100" cy="31432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86250" y="3429000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72000" y="3086100"/>
            <a:ext cx="28575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14800" y="3714750"/>
            <a:ext cx="171450" cy="1143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3746163" cy="5326056"/>
            <a:chOff x="533400" y="990601"/>
            <a:chExt cx="4572000" cy="5586412"/>
          </a:xfrm>
        </p:grpSpPr>
        <p:sp>
          <p:nvSpPr>
            <p:cNvPr id="11" name="Rectangle 10"/>
            <p:cNvSpPr/>
            <p:nvPr/>
          </p:nvSpPr>
          <p:spPr>
            <a:xfrm>
              <a:off x="533400" y="990601"/>
              <a:ext cx="4571999" cy="5586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See the source imag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100139"/>
              <a:ext cx="4572000" cy="4310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808810" y="5175383"/>
              <a:ext cx="2154761" cy="524585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866775" y="1247776"/>
              <a:ext cx="4033537" cy="5181600"/>
            </a:xfrm>
            <a:prstGeom prst="ellipse">
              <a:avLst/>
            </a:prstGeom>
            <a:noFill/>
            <a:ln w="28575" cmpd="thickThin"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50800" dir="5400000" sx="1000" sy="1000" algn="ctr" rotWithShape="0">
                <a:schemeClr val="accent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24283" y="274515"/>
            <a:ext cx="25766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vi-VN" sz="4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434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 CHƠI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89107" y="1055448"/>
            <a:ext cx="7565785" cy="2035465"/>
          </a:xfrm>
        </p:spPr>
        <p:txBody>
          <a:bodyPr/>
          <a:lstStyle/>
          <a:p>
            <a:pPr marL="0" indent="0" algn="just">
              <a:buNone/>
            </a:pPr>
            <a:r>
              <a:rPr lang="vi-VN" sz="2800" dirty="0">
                <a:solidFill>
                  <a:srgbClr val="002060"/>
                </a:solidFill>
                <a:latin typeface="+mj-lt"/>
              </a:rPr>
              <a:t>Em hãy giúp ông lão câu cá  bằng cách trả lời các câu hỏi. Có 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4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câu hỏi ứng với </a:t>
            </a:r>
            <a:r>
              <a:rPr lang="en-US" sz="2800" dirty="0">
                <a:solidFill>
                  <a:srgbClr val="002060"/>
                </a:solidFill>
                <a:latin typeface="+mj-lt"/>
              </a:rPr>
              <a:t>4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 lần câu , trả lời đúng mỗi câu hỏi trong thời gian 60 giây là ta đã giúp ông lão câu được 1 con cá. </a:t>
            </a:r>
          </a:p>
          <a:p>
            <a:pPr marL="0" indent="0" algn="just">
              <a:buNone/>
            </a:pPr>
            <a:endParaRPr lang="en-US" sz="28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18705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800100"/>
            <a:ext cx="9144000" cy="5943600"/>
          </a:xfrm>
          <a:prstGeom prst="rect">
            <a:avLst/>
          </a:prstGeom>
        </p:spPr>
      </p:pic>
      <p:sp>
        <p:nvSpPr>
          <p:cNvPr id="15" name="cauhoi">
            <a:extLst>
              <a:ext uri="{FF2B5EF4-FFF2-40B4-BE49-F238E27FC236}">
                <a16:creationId xmlns:a16="http://schemas.microsoft.com/office/drawing/2014/main" id="{6B4178BF-D329-407F-D173-C021FD8B2CDD}"/>
              </a:ext>
            </a:extLst>
          </p:cNvPr>
          <p:cNvSpPr txBox="1"/>
          <p:nvPr/>
        </p:nvSpPr>
        <p:spPr>
          <a:xfrm>
            <a:off x="-11760" y="10577"/>
            <a:ext cx="9155760" cy="259301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 tả ba vị trí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ba đỉnh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tam giác vuông và không đo đượ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rực tiếp các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từ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từ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Biết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50m,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Tính 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(làm tròn kết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hàng đơn vị của mét). 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500" y="4000500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4057650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43650" y="4114800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000" y="4057650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57950" y="3714750"/>
            <a:ext cx="1314450" cy="1314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78301" y="3744093"/>
            <a:ext cx="514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2875" y="1978641"/>
            <a:ext cx="1714500" cy="4000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28376" y="1961065"/>
            <a:ext cx="1657350" cy="4000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97361" y="1969533"/>
            <a:ext cx="1452356" cy="3429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49676" y="2018215"/>
            <a:ext cx="1371600" cy="3429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65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484160" y="2239138"/>
            <a:ext cx="3086100" cy="280035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3000" y="3714750"/>
            <a:ext cx="1485900" cy="14287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43050" y="4171950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29000" y="4343401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43450" y="3714750"/>
            <a:ext cx="1257300" cy="13144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43487" y="3714750"/>
            <a:ext cx="400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971800" y="3714750"/>
            <a:ext cx="1314450" cy="1257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86125" y="3639313"/>
            <a:ext cx="514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71600" y="4114800"/>
            <a:ext cx="857250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629400" y="4114800"/>
            <a:ext cx="857250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914900" y="4114800"/>
            <a:ext cx="857250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6" name="Right Arrow 25">
            <a:hlinkClick r:id="rId16" action="ppaction://hlinksldjump"/>
          </p:cNvPr>
          <p:cNvSpPr/>
          <p:nvPr/>
        </p:nvSpPr>
        <p:spPr>
          <a:xfrm>
            <a:off x="7658100" y="4857750"/>
            <a:ext cx="342900" cy="28575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43000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37869FB7-2D67-6DB2-CFAD-03FE267A2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563330"/>
              </p:ext>
            </p:extLst>
          </p:nvPr>
        </p:nvGraphicFramePr>
        <p:xfrm>
          <a:off x="142374" y="1102500"/>
          <a:ext cx="13843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84200" imgH="380880" progId="Equation.DSMT4">
                  <p:embed/>
                </p:oleObj>
              </mc:Choice>
              <mc:Fallback>
                <p:oleObj name="Equation" r:id="rId17" imgW="1384200" imgH="3808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08BCE31-A675-6BDE-84F7-4F1994B40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42374" y="1102500"/>
                        <a:ext cx="13843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68482D05-E9EC-991F-60D8-070BA90838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9400" y="33148"/>
            <a:ext cx="2437881" cy="1898698"/>
          </a:xfrm>
          <a:prstGeom prst="rect">
            <a:avLst/>
          </a:prstGeom>
        </p:spPr>
      </p:pic>
      <p:pic>
        <p:nvPicPr>
          <p:cNvPr id="3" name="1 phut">
            <a:hlinkClick r:id="" action="ppaction://media"/>
            <a:extLst>
              <a:ext uri="{FF2B5EF4-FFF2-40B4-BE49-F238E27FC236}">
                <a16:creationId xmlns:a16="http://schemas.microsoft.com/office/drawing/2014/main" id="{B674BD3C-5666-CA48-F57C-8DFD76A2E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18951" y="2570973"/>
            <a:ext cx="1138990" cy="64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0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39 -0.05247 L 0.61406 -0.046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0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68089" y="-129637"/>
            <a:ext cx="9144000" cy="5260100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43650" y="4114800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4057650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57950" y="3714750"/>
            <a:ext cx="1314450" cy="1314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0850" y="4114800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162847" y="2375933"/>
            <a:ext cx="2829744" cy="2567731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57350" y="4400551"/>
            <a:ext cx="400050" cy="355253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3000" y="3659799"/>
            <a:ext cx="1428750" cy="148370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371600" y="4171950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  A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686550" y="4171950"/>
            <a:ext cx="914400" cy="5143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SAI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ight Arrow 24">
            <a:hlinkClick r:id="rId14" action="ppaction://hlinksldjump"/>
          </p:cNvPr>
          <p:cNvSpPr/>
          <p:nvPr/>
        </p:nvSpPr>
        <p:spPr>
          <a:xfrm>
            <a:off x="7658100" y="4857750"/>
            <a:ext cx="342900" cy="28575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34018" y="4114800"/>
            <a:ext cx="1358413" cy="1371601"/>
          </a:xfrm>
          <a:prstGeom prst="rect">
            <a:avLst/>
          </a:prstGeom>
        </p:spPr>
      </p:pic>
      <p:pic>
        <p:nvPicPr>
          <p:cNvPr id="27" name="Picture 26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92027" y="3728163"/>
            <a:ext cx="1314450" cy="13144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134927" y="4114800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63068" y="4171950"/>
            <a:ext cx="857250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pic>
        <p:nvPicPr>
          <p:cNvPr id="44" name="Picture 43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97814" y="4114800"/>
            <a:ext cx="1358413" cy="1371601"/>
          </a:xfrm>
          <a:prstGeom prst="rect">
            <a:avLst/>
          </a:prstGeom>
        </p:spPr>
      </p:pic>
      <p:pic>
        <p:nvPicPr>
          <p:cNvPr id="45" name="Picture 44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01566" y="3686175"/>
            <a:ext cx="1314450" cy="131445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298723" y="4114800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127273" y="4137924"/>
            <a:ext cx="857250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" name="cauhoi">
            <a:extLst>
              <a:ext uri="{FF2B5EF4-FFF2-40B4-BE49-F238E27FC236}">
                <a16:creationId xmlns:a16="http://schemas.microsoft.com/office/drawing/2014/main" id="{1AEF94A7-4BED-9F87-03B4-1574B31144DD}"/>
              </a:ext>
            </a:extLst>
          </p:cNvPr>
          <p:cNvSpPr txBox="1"/>
          <p:nvPr/>
        </p:nvSpPr>
        <p:spPr>
          <a:xfrm>
            <a:off x="-47814" y="-13398"/>
            <a:ext cx="9126773" cy="270073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 tả ba vị trí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ba đỉnh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tam giác vuông và không đo đượ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rực tiếp các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từ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từ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Biết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50m,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Tính 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(làm tròn kết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hàng đơn vị của mét). 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br>
              <a:rPr lang="vi-VN" sz="2400" dirty="0">
                <a:latin typeface="+mj-lt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3AB1D-229A-7268-404F-F72E9B0985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29400" y="33148"/>
            <a:ext cx="2437881" cy="1898698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9277616-E175-ED13-4CA2-999E5958EC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408449"/>
              </p:ext>
            </p:extLst>
          </p:nvPr>
        </p:nvGraphicFramePr>
        <p:xfrm>
          <a:off x="-47960" y="954692"/>
          <a:ext cx="138588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85358" imgH="381066" progId="Equation.DSMT4">
                  <p:embed/>
                </p:oleObj>
              </mc:Choice>
              <mc:Fallback>
                <p:oleObj name="Equation" r:id="rId16" imgW="1385358" imgH="3810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-47960" y="954692"/>
                        <a:ext cx="1385887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977EB59-C956-CD4F-AEF3-AB37CCC5D0AE}"/>
              </a:ext>
            </a:extLst>
          </p:cNvPr>
          <p:cNvSpPr/>
          <p:nvPr/>
        </p:nvSpPr>
        <p:spPr>
          <a:xfrm>
            <a:off x="142875" y="1978641"/>
            <a:ext cx="1714500" cy="4000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DAB26B-6F91-9D4D-C881-A5B2EEE3DD94}"/>
              </a:ext>
            </a:extLst>
          </p:cNvPr>
          <p:cNvSpPr/>
          <p:nvPr/>
        </p:nvSpPr>
        <p:spPr>
          <a:xfrm>
            <a:off x="2528376" y="1961065"/>
            <a:ext cx="1657350" cy="4000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0559E4-F223-EC49-20C3-AA2C14EA3DDF}"/>
              </a:ext>
            </a:extLst>
          </p:cNvPr>
          <p:cNvSpPr/>
          <p:nvPr/>
        </p:nvSpPr>
        <p:spPr>
          <a:xfrm>
            <a:off x="4697361" y="1969533"/>
            <a:ext cx="1452356" cy="3429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127CF-D2EE-EEE2-69AC-5ADBF0709872}"/>
              </a:ext>
            </a:extLst>
          </p:cNvPr>
          <p:cNvSpPr/>
          <p:nvPr/>
        </p:nvSpPr>
        <p:spPr>
          <a:xfrm>
            <a:off x="6449676" y="2018215"/>
            <a:ext cx="1371600" cy="3429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</a:t>
            </a:r>
          </a:p>
        </p:txBody>
      </p:sp>
      <p:pic>
        <p:nvPicPr>
          <p:cNvPr id="3" name="1 phut">
            <a:hlinkClick r:id="" action="ppaction://media"/>
            <a:extLst>
              <a:ext uri="{FF2B5EF4-FFF2-40B4-BE49-F238E27FC236}">
                <a16:creationId xmlns:a16="http://schemas.microsoft.com/office/drawing/2014/main" id="{B6207497-C7C0-E178-EEC3-4172F2797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18951" y="2570973"/>
            <a:ext cx="1138990" cy="64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0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0.04877 L 0.68334 -0.043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1" grpId="0"/>
      <p:bldP spid="32" grpId="0"/>
      <p:bldP spid="36" grpId="0" animBg="1"/>
      <p:bldP spid="33" grpId="0"/>
      <p:bldP spid="37" grpId="0" animBg="1"/>
      <p:bldP spid="46" grpId="0"/>
      <p:bldP spid="47" grpId="0" animBg="1"/>
      <p:bldP spid="2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F2D5F4-D8C1-0D90-2B9D-3219EDCEC3B1}"/>
              </a:ext>
            </a:extLst>
          </p:cNvPr>
          <p:cNvSpPr/>
          <p:nvPr/>
        </p:nvSpPr>
        <p:spPr>
          <a:xfrm>
            <a:off x="0" y="-44067"/>
            <a:ext cx="9144000" cy="2500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8641" y="-688209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500" y="4000500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4057650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43650" y="4114800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3000" y="4057650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57950" y="3714750"/>
            <a:ext cx="1314450" cy="1314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0850" y="4114800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219398" y="2417270"/>
            <a:ext cx="3040836" cy="238333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87402" y="3767351"/>
            <a:ext cx="1485900" cy="14287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43050" y="4171950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29000" y="4343401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43450" y="3714750"/>
            <a:ext cx="1257300" cy="13144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85899" y="4012839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971800" y="3714750"/>
            <a:ext cx="1314450" cy="1257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57550" y="4114800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71600" y="4114800"/>
            <a:ext cx="857250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629400" y="4114800"/>
            <a:ext cx="857250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908307" y="4082550"/>
            <a:ext cx="857250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6" name="Right Arrow 25">
            <a:hlinkClick r:id="rId16" action="ppaction://hlinksldjump"/>
          </p:cNvPr>
          <p:cNvSpPr/>
          <p:nvPr/>
        </p:nvSpPr>
        <p:spPr>
          <a:xfrm>
            <a:off x="7658100" y="4857750"/>
            <a:ext cx="342900" cy="28575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uhoi">
            <a:extLst>
              <a:ext uri="{FF2B5EF4-FFF2-40B4-BE49-F238E27FC236}">
                <a16:creationId xmlns:a16="http://schemas.microsoft.com/office/drawing/2014/main" id="{E50A6CAB-5CE6-0705-0035-A6798EA44F9C}"/>
              </a:ext>
            </a:extLst>
          </p:cNvPr>
          <p:cNvSpPr txBox="1"/>
          <p:nvPr/>
        </p:nvSpPr>
        <p:spPr>
          <a:xfrm>
            <a:off x="-34522" y="-13743"/>
            <a:ext cx="9291932" cy="291618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Một mảnh gỗ có dạng hình chữ nhật 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i="1" dirty="0">
                <a:solidFill>
                  <a:srgbClr val="000000"/>
                </a:solidFill>
                <a:latin typeface="+mj-lt"/>
              </a:rPr>
              <a:t>ABCD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v</a:t>
            </a:r>
            <a:r>
              <a:rPr lang="en-US" sz="2300" dirty="0" err="1">
                <a:solidFill>
                  <a:srgbClr val="000000"/>
                </a:solidFill>
                <a:latin typeface="+mj-lt"/>
              </a:rPr>
              <a:t>ới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 đường chéo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AC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= 8 dm. Do bảo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dirty="0">
                <a:solidFill>
                  <a:srgbClr val="000000"/>
                </a:solidFill>
                <a:latin typeface="+mj-lt"/>
              </a:rPr>
              <a:t>quản không tốt nên mảnh gỗ bị hỏn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g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phía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dirty="0">
                <a:solidFill>
                  <a:srgbClr val="000000"/>
                </a:solidFill>
                <a:latin typeface="+mj-lt"/>
              </a:rPr>
              <a:t>hai đỉnh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B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và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D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. Biết </a:t>
            </a:r>
            <a:r>
              <a:rPr lang="en-US" sz="2300" i="1" dirty="0">
                <a:solidFill>
                  <a:srgbClr val="000000"/>
                </a:solidFill>
                <a:latin typeface="+mj-lt"/>
              </a:rPr>
              <a:t>                   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Người ta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dirty="0">
                <a:solidFill>
                  <a:srgbClr val="000000"/>
                </a:solidFill>
                <a:latin typeface="+mj-lt"/>
              </a:rPr>
              <a:t>cần biết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độ dài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AB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và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AD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để khôi phục lại 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dirty="0">
                <a:solidFill>
                  <a:srgbClr val="000000"/>
                </a:solidFill>
                <a:latin typeface="+mj-lt"/>
              </a:rPr>
              <a:t>mảnh gỗ ban đầu. Độ dài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AB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bằng bao nhiêu 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dirty="0">
                <a:solidFill>
                  <a:srgbClr val="000000"/>
                </a:solidFill>
                <a:latin typeface="+mj-lt"/>
              </a:rPr>
              <a:t>decim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e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t (làm tròn kết quả đến h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à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ng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phần mười)?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FE7C99-C8EC-BBB3-3B2D-A335D26A4D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3600" y="-23812"/>
            <a:ext cx="3086100" cy="206513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479093" y="2405609"/>
            <a:ext cx="1692971" cy="3647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7,2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56539" y="2428279"/>
            <a:ext cx="1692971" cy="3647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7,1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907" y="2439498"/>
            <a:ext cx="2287674" cy="4000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3,4.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5CBC62F-8263-74BE-FC9F-8EBA8696F2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433263"/>
              </p:ext>
            </p:extLst>
          </p:nvPr>
        </p:nvGraphicFramePr>
        <p:xfrm>
          <a:off x="2678073" y="1045414"/>
          <a:ext cx="1371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371600" imgH="380880" progId="Equation.DSMT4">
                  <p:embed/>
                </p:oleObj>
              </mc:Choice>
              <mc:Fallback>
                <p:oleObj name="Equation" r:id="rId18" imgW="13716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678073" y="1045414"/>
                        <a:ext cx="13716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2034001" y="2417269"/>
            <a:ext cx="3200400" cy="4000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3,5</a:t>
            </a:r>
          </a:p>
        </p:txBody>
      </p:sp>
      <p:pic>
        <p:nvPicPr>
          <p:cNvPr id="15" name="1 phut">
            <a:hlinkClick r:id="" action="ppaction://media"/>
            <a:extLst>
              <a:ext uri="{FF2B5EF4-FFF2-40B4-BE49-F238E27FC236}">
                <a16:creationId xmlns:a16="http://schemas.microsoft.com/office/drawing/2014/main" id="{A15404CA-5EC0-DA44-5AB0-D03E94010F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76369" y="2905494"/>
            <a:ext cx="1138990" cy="64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2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0.56667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1" grpId="0"/>
      <p:bldP spid="32" grpId="0"/>
      <p:bldP spid="20" grpId="0"/>
      <p:bldP spid="19" grpId="0"/>
      <p:bldP spid="22" grpId="0" animBg="1"/>
      <p:bldP spid="23" grpId="0" animBg="1"/>
      <p:bldP spid="25" grpId="0" animBg="1"/>
      <p:bldP spid="3" grpId="0" animBg="1"/>
      <p:bldP spid="30" grpId="0" animBg="1"/>
      <p:bldP spid="29" grpId="0" animBg="1"/>
      <p:bldP spid="24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4522" y="-29819"/>
            <a:ext cx="9144000" cy="5143500"/>
          </a:xfrm>
          <a:prstGeom prst="rect">
            <a:avLst/>
          </a:prstGeom>
        </p:spPr>
      </p:pic>
      <p:sp>
        <p:nvSpPr>
          <p:cNvPr id="5" name="cauhoi">
            <a:extLst>
              <a:ext uri="{FF2B5EF4-FFF2-40B4-BE49-F238E27FC236}">
                <a16:creationId xmlns:a16="http://schemas.microsoft.com/office/drawing/2014/main" id="{6644B7BD-6F1B-3E1E-DE20-9EE9C3A3B1AA}"/>
              </a:ext>
            </a:extLst>
          </p:cNvPr>
          <p:cNvSpPr txBox="1"/>
          <p:nvPr/>
        </p:nvSpPr>
        <p:spPr>
          <a:xfrm>
            <a:off x="-34522" y="-13743"/>
            <a:ext cx="9291932" cy="291618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Một mảnh gỗ có dạng hình chữ nhật 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i="1" dirty="0">
                <a:solidFill>
                  <a:srgbClr val="000000"/>
                </a:solidFill>
                <a:latin typeface="+mj-lt"/>
              </a:rPr>
              <a:t>ABCD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v</a:t>
            </a:r>
            <a:r>
              <a:rPr lang="en-US" sz="2300" dirty="0" err="1">
                <a:solidFill>
                  <a:srgbClr val="000000"/>
                </a:solidFill>
                <a:latin typeface="+mj-lt"/>
              </a:rPr>
              <a:t>ới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 đường chéo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AC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= 8 dm. Do bảo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dirty="0">
                <a:solidFill>
                  <a:srgbClr val="000000"/>
                </a:solidFill>
                <a:latin typeface="+mj-lt"/>
              </a:rPr>
              <a:t>quản không tốt nên mảnh gỗ bị hỏn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g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phía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dirty="0">
                <a:solidFill>
                  <a:srgbClr val="000000"/>
                </a:solidFill>
                <a:latin typeface="+mj-lt"/>
              </a:rPr>
              <a:t>hai đỉnh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B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và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D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. Biết </a:t>
            </a:r>
            <a:r>
              <a:rPr lang="en-US" sz="2300" i="1" dirty="0">
                <a:solidFill>
                  <a:srgbClr val="000000"/>
                </a:solidFill>
                <a:latin typeface="+mj-lt"/>
              </a:rPr>
              <a:t>                   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Người ta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dirty="0">
                <a:solidFill>
                  <a:srgbClr val="000000"/>
                </a:solidFill>
                <a:latin typeface="+mj-lt"/>
              </a:rPr>
              <a:t>cần biết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độ dài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AB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và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AD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để khôi phục lại 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dirty="0">
                <a:solidFill>
                  <a:srgbClr val="000000"/>
                </a:solidFill>
                <a:latin typeface="+mj-lt"/>
              </a:rPr>
              <a:t>mảnh gỗ ban đầu. Độ dài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A</a:t>
            </a:r>
            <a:r>
              <a:rPr lang="en-US" sz="2300" i="1" dirty="0">
                <a:solidFill>
                  <a:srgbClr val="000000"/>
                </a:solidFill>
                <a:latin typeface="+mj-lt"/>
              </a:rPr>
              <a:t>D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bằng bao nhiêu 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2300" dirty="0">
                <a:solidFill>
                  <a:srgbClr val="000000"/>
                </a:solidFill>
                <a:latin typeface="+mj-lt"/>
              </a:rPr>
              <a:t>decim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e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t (làm tròn kết quả đến h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à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ng</a:t>
            </a:r>
            <a:r>
              <a:rPr lang="en-US" sz="23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2300" dirty="0">
                <a:solidFill>
                  <a:srgbClr val="000000"/>
                </a:solidFill>
                <a:latin typeface="+mj-lt"/>
              </a:rPr>
              <a:t>phần mười)?</a:t>
            </a:r>
            <a:endParaRPr lang="en-US" sz="2300" dirty="0">
              <a:solidFill>
                <a:srgbClr val="000000"/>
              </a:solidFill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4057650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43650" y="4114800"/>
            <a:ext cx="1358413" cy="13716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86255" y="2470146"/>
            <a:ext cx="1543050" cy="4000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3,4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36034" y="2470146"/>
            <a:ext cx="1543050" cy="4000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3,5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86300" y="2531513"/>
            <a:ext cx="1371600" cy="3429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7,1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00850" y="2546956"/>
            <a:ext cx="1200150" cy="3429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7,2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506738" y="2426275"/>
            <a:ext cx="2530351" cy="2296059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58000" y="4343401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43450" y="3789015"/>
            <a:ext cx="1257300" cy="13144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72743" y="4187350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C</a:t>
            </a:r>
          </a:p>
        </p:txBody>
      </p:sp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57950" y="3829050"/>
            <a:ext cx="1314450" cy="13144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43700" y="4229100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13498" y="4124030"/>
            <a:ext cx="971550" cy="6286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6" name="Right Arrow 25">
            <a:hlinkClick r:id="rId13" action="ppaction://hlinksldjump"/>
          </p:cNvPr>
          <p:cNvSpPr/>
          <p:nvPr/>
        </p:nvSpPr>
        <p:spPr>
          <a:xfrm>
            <a:off x="7658100" y="4857750"/>
            <a:ext cx="342900" cy="28575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39652" y="4114800"/>
            <a:ext cx="1358413" cy="1371601"/>
          </a:xfrm>
          <a:prstGeom prst="rect">
            <a:avLst/>
          </a:prstGeom>
        </p:spPr>
      </p:pic>
      <p:pic>
        <p:nvPicPr>
          <p:cNvPr id="40" name="Picture 3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47664" y="3795582"/>
            <a:ext cx="1314450" cy="131445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840561" y="4114800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669111" y="4160490"/>
            <a:ext cx="857250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pic>
        <p:nvPicPr>
          <p:cNvPr id="43" name="Picture 42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97814" y="4114800"/>
            <a:ext cx="1358413" cy="1371601"/>
          </a:xfrm>
          <a:prstGeom prst="rect">
            <a:avLst/>
          </a:prstGeom>
        </p:spPr>
      </p:pic>
      <p:pic>
        <p:nvPicPr>
          <p:cNvPr id="44" name="Picture 43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55823" y="3813888"/>
            <a:ext cx="1314450" cy="131445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298723" y="4201075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108574" y="4181180"/>
            <a:ext cx="857250" cy="571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0DF7A8-C60B-A1FA-846F-5B9D16A942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9769" y="119"/>
            <a:ext cx="3086100" cy="2065135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AC9C0C4-27DA-01D0-B924-203A15E6E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270445"/>
              </p:ext>
            </p:extLst>
          </p:nvPr>
        </p:nvGraphicFramePr>
        <p:xfrm>
          <a:off x="2678073" y="1045414"/>
          <a:ext cx="13716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71600" imgH="380880" progId="Equation.DSMT4">
                  <p:embed/>
                </p:oleObj>
              </mc:Choice>
              <mc:Fallback>
                <p:oleObj name="Equation" r:id="rId15" imgW="1371600" imgH="3808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5CBC62F-8263-74BE-FC9F-8EBA8696F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678073" y="1045414"/>
                        <a:ext cx="13716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1 phut">
            <a:hlinkClick r:id="" action="ppaction://media"/>
            <a:extLst>
              <a:ext uri="{FF2B5EF4-FFF2-40B4-BE49-F238E27FC236}">
                <a16:creationId xmlns:a16="http://schemas.microsoft.com/office/drawing/2014/main" id="{BF684ACC-2340-2FAC-C30E-56447ED162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70488" y="2923567"/>
            <a:ext cx="1138990" cy="64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9 0.02377 L 0.59236 0.029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4.81481E-6 C 0.02986 -0.02083 0.0599 -0.04144 0.06875 -0.075 C 0.0776 -0.10856 0.06979 -0.17014 0.05313 -0.20208 C 0.03646 -0.23403 0.00573 -0.25579 -0.03125 -0.26667 C -0.06823 -0.27755 -0.1191 -0.26667 -0.16875 -0.26667 C -0.2184 -0.26667 -0.29115 -0.27917 -0.32969 -0.26667 C -0.36823 -0.25417 -0.3842 -0.22292 -0.4 -0.19167 " pathEditMode="relative" ptsTypes="aaaaaaA">
                                      <p:cBhvr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24" grpId="0" animBg="1"/>
      <p:bldP spid="28" grpId="0" animBg="1"/>
      <p:bldP spid="29" grpId="0" animBg="1"/>
      <p:bldP spid="30" grpId="0" animBg="1"/>
      <p:bldP spid="20" grpId="0"/>
      <p:bldP spid="21" grpId="0"/>
      <p:bldP spid="23" grpId="0" animBg="1"/>
      <p:bldP spid="41" grpId="0"/>
      <p:bldP spid="42" grpId="0" animBg="1"/>
      <p:bldP spid="45" grpId="0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2"/>
          <a:stretch/>
        </p:blipFill>
        <p:spPr>
          <a:xfrm>
            <a:off x="-3660" y="28329"/>
            <a:ext cx="9147660" cy="514555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80745" y="1650030"/>
            <a:ext cx="7385375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indent="-342900">
              <a:spcBef>
                <a:spcPts val="0"/>
              </a:spcBef>
              <a:buClr>
                <a:srgbClr val="4400A8"/>
              </a:buClr>
              <a:buFontTx/>
              <a:buChar char="-"/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342900">
              <a:spcBef>
                <a:spcPts val="0"/>
              </a:spcBef>
              <a:buClr>
                <a:srgbClr val="4400A8"/>
              </a:buClr>
              <a:buFontTx/>
              <a:buChar char="-"/>
            </a:pP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3, 5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91</a:t>
            </a:r>
          </a:p>
          <a:p>
            <a:pPr indent="-342900">
              <a:spcBef>
                <a:spcPts val="0"/>
              </a:spcBef>
              <a:buClr>
                <a:srgbClr val="4400A8"/>
              </a:buClr>
              <a:buFontTx/>
              <a:buChar char="-"/>
            </a:pP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IV</a:t>
            </a:r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2294491" y="28329"/>
            <a:ext cx="5607130" cy="1689820"/>
            <a:chOff x="1632" y="0"/>
            <a:chExt cx="2400" cy="1157"/>
          </a:xfrm>
        </p:grpSpPr>
        <p:pic>
          <p:nvPicPr>
            <p:cNvPr id="23" name="Picture 5" descr="AP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0"/>
              <a:ext cx="2400" cy="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896" y="464"/>
              <a:ext cx="187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 dirty="0" err="1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Hướng</a:t>
              </a:r>
              <a:r>
                <a:rPr lang="en-US" sz="2700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dẫn</a:t>
              </a:r>
              <a:r>
                <a:rPr lang="en-US" sz="2700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về</a:t>
              </a:r>
              <a:r>
                <a:rPr lang="en-US" sz="2700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nhà</a:t>
              </a:r>
              <a:r>
                <a:rPr lang="en-US" sz="2700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/>
                  <a:cs typeface="Times New Roman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1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mmer Sun Sticker by Nutmeg and Arl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44" y="-33205"/>
            <a:ext cx="4954245" cy="51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7938" y="2840585"/>
            <a:ext cx="2635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KHỞI ĐỘNG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1550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Huong PC\Desktop\goodbye-1461323_19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2987" r="99" b="17368"/>
          <a:stretch/>
        </p:blipFill>
        <p:spPr bwMode="auto">
          <a:xfrm>
            <a:off x="-36600" y="0"/>
            <a:ext cx="9180600" cy="51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438132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A298FAFE-87CA-FFE9-F246-90BE6E8CFBCE}"/>
              </a:ext>
            </a:extLst>
          </p:cNvPr>
          <p:cNvSpPr/>
          <p:nvPr/>
        </p:nvSpPr>
        <p:spPr>
          <a:xfrm>
            <a:off x="1234607" y="2141191"/>
            <a:ext cx="3942801" cy="1889949"/>
          </a:xfrm>
          <a:prstGeom prst="cloudCallout">
            <a:avLst>
              <a:gd name="adj1" fmla="val -60666"/>
              <a:gd name="adj2" fmla="val -5744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8616" y="48310"/>
                <a:ext cx="5799154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28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họa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cất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cánh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sân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ngang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2600" i="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Sau 5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bay ở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6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110 m.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6" y="48310"/>
                <a:ext cx="5799154" cy="2092881"/>
              </a:xfrm>
              <a:prstGeom prst="rect">
                <a:avLst/>
              </a:prstGeom>
              <a:blipFill>
                <a:blip r:embed="rId3"/>
                <a:stretch>
                  <a:fillRect l="-1893" t="-2624" r="-1893" b="-64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629390" y="2619252"/>
            <a:ext cx="36136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45870" y="4646952"/>
            <a:ext cx="12682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7DBCCE1-C3D1-B327-BDE3-F84A39EA6A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423626"/>
              </p:ext>
            </p:extLst>
          </p:nvPr>
        </p:nvGraphicFramePr>
        <p:xfrm>
          <a:off x="4394200" y="2362200"/>
          <a:ext cx="914400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07360" progId="Equation.DSMT4">
                  <p:embed/>
                </p:oleObj>
              </mc:Choice>
              <mc:Fallback>
                <p:oleObj name="Equation" r:id="rId4" imgW="914400" imgH="207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0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C8545A6-F576-4FFB-8E3C-6FF79DD79C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901113"/>
              </p:ext>
            </p:extLst>
          </p:nvPr>
        </p:nvGraphicFramePr>
        <p:xfrm>
          <a:off x="4394200" y="2362200"/>
          <a:ext cx="914400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207360" progId="Equation.DSMT4">
                  <p:embed/>
                </p:oleObj>
              </mc:Choice>
              <mc:Fallback>
                <p:oleObj name="Equation" r:id="rId6" imgW="914400" imgH="207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0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10DF340-CC16-4712-E41A-9ACA8AE8A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7993" y="32853"/>
            <a:ext cx="3206007" cy="21293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DF544A-48C0-0706-B1AF-F70718852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7950" y="2162156"/>
            <a:ext cx="5568725" cy="2348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6409C4-1037-F43D-85D0-9F8A32668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6572" y="2466181"/>
            <a:ext cx="1010533" cy="112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7" b="4887"/>
          <a:stretch/>
        </p:blipFill>
        <p:spPr>
          <a:xfrm>
            <a:off x="0" y="0"/>
            <a:ext cx="9133114" cy="5137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77" y="527700"/>
            <a:ext cx="685800" cy="788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7150"/>
            <a:ext cx="18288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70" y="4221735"/>
            <a:ext cx="533400" cy="5334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 rot="3001882">
            <a:off x="2624952" y="212207"/>
            <a:ext cx="4785357" cy="4848375"/>
          </a:xfrm>
          <a:prstGeom prst="roundRect">
            <a:avLst>
              <a:gd name="adj" fmla="val 24545"/>
            </a:avLst>
          </a:prstGeom>
          <a:solidFill>
            <a:schemeClr val="bg1">
              <a:alpha val="83000"/>
            </a:schemeClr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1236"/>
            <a:ext cx="632325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 rot="2936893">
            <a:off x="2947061" y="805115"/>
            <a:ext cx="3209444" cy="3523408"/>
          </a:xfrm>
          <a:prstGeom prst="roundRect">
            <a:avLst>
              <a:gd name="adj" fmla="val 24545"/>
            </a:avLst>
          </a:prstGeom>
          <a:solidFill>
            <a:schemeClr val="bg1">
              <a:alpha val="83000"/>
            </a:schemeClr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34141" y="1472830"/>
            <a:ext cx="51152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... BÀI 3: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TỈ SỐ GIÁC CỦA GÓC NHỌN    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177693"/>
            <a:ext cx="838200" cy="838200"/>
          </a:xfrm>
          <a:prstGeom prst="rect">
            <a:avLst/>
          </a:prstGeom>
        </p:spPr>
      </p:pic>
      <p:pic>
        <p:nvPicPr>
          <p:cNvPr id="13" name="Picture 2" descr="Bông Tuyết, Mùa Đông, Giáng Sinh, Tuyế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150" y="3562350"/>
            <a:ext cx="901626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ha Lê, Quả Cam, Bông Tuyết, Trừu Tượ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67512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Scandia Giáng Sinh, Đỏ Và Xanh, Nordic, Con Na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77" y="2646678"/>
            <a:ext cx="914400" cy="9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-3577069" y="922051"/>
            <a:ext cx="5943599" cy="7872122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/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54F4736-96F9-F304-7D4B-5815BF443F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385446"/>
              </p:ext>
            </p:extLst>
          </p:nvPr>
        </p:nvGraphicFramePr>
        <p:xfrm>
          <a:off x="4394200" y="2362200"/>
          <a:ext cx="914400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14400" imgH="207360" progId="Equation.DSMT4">
                  <p:embed/>
                </p:oleObj>
              </mc:Choice>
              <mc:Fallback>
                <p:oleObj name="Equation" r:id="rId11" imgW="914400" imgH="207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0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316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4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indefinite" autoRev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8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indefinite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20" dur="3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22" dur="3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5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5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utoRev="1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7084 0.15195 L 1.1625 -0.82087 " pathEditMode="relative" rAng="0" ptsTypes="AA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583" y="-486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repeatCount="indefinite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4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indefinite" autoRev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8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indefinite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20" dur="3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22" dur="3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repeatCount="indefinite" autoRev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5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5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repeatCount="indefinite" autoRev="1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.07084 0.15195 L 1.1625 -0.82087 " pathEditMode="relative" rAng="0" ptsTypes="AA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4583" y="-486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mmer Sun Sticker by Nutmeg and Arl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44" y="-33205"/>
            <a:ext cx="4954245" cy="51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0141" y="2648560"/>
            <a:ext cx="26307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398792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7065" y="-9369"/>
            <a:ext cx="9161065" cy="555526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TỈ SỐ LƯỢNG GIÁC CỦA GÓC NHỌN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10" y="3074042"/>
            <a:ext cx="902698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AC;</a:t>
            </a:r>
          </a:p>
          <a:p>
            <a:pPr marL="342900" indent="-342900" algn="just">
              <a:buFontTx/>
              <a:buChar char="-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5601" y="951968"/>
            <a:ext cx="775993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29a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29b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35" y="556225"/>
            <a:ext cx="485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7C236-BED5-307E-3A7C-2EF79755A216}"/>
              </a:ext>
            </a:extLst>
          </p:cNvPr>
          <p:cNvSpPr txBox="1"/>
          <p:nvPr/>
        </p:nvSpPr>
        <p:spPr>
          <a:xfrm>
            <a:off x="108465" y="952985"/>
            <a:ext cx="123149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EA6BF-B5D8-88B0-D3A0-3D5CB7259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911" y="1791510"/>
            <a:ext cx="5657850" cy="1304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995703-20AC-E807-A196-1814131069FF}"/>
              </a:ext>
            </a:extLst>
          </p:cNvPr>
          <p:cNvSpPr txBox="1"/>
          <p:nvPr/>
        </p:nvSpPr>
        <p:spPr>
          <a:xfrm>
            <a:off x="117020" y="4128238"/>
            <a:ext cx="845631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BAC;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277A9-00B9-69F5-C487-0B3D78FF8830}"/>
              </a:ext>
            </a:extLst>
          </p:cNvPr>
          <p:cNvSpPr txBox="1"/>
          <p:nvPr/>
        </p:nvSpPr>
        <p:spPr>
          <a:xfrm>
            <a:off x="117020" y="4583144"/>
            <a:ext cx="845631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8AA12-C391-EE1E-56C5-BA0114156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354" y="3773036"/>
            <a:ext cx="1805313" cy="138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272" y="2504714"/>
            <a:ext cx="933241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B,C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020" y="554319"/>
            <a:ext cx="485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7C236-BED5-307E-3A7C-2EF79755A216}"/>
              </a:ext>
            </a:extLst>
          </p:cNvPr>
          <p:cNvSpPr txBox="1"/>
          <p:nvPr/>
        </p:nvSpPr>
        <p:spPr>
          <a:xfrm>
            <a:off x="232235" y="897804"/>
            <a:ext cx="119236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EA6BF-B5D8-88B0-D3A0-3D5CB7259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5" y="1213007"/>
            <a:ext cx="5657850" cy="1304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995703-20AC-E807-A196-1814131069FF}"/>
              </a:ext>
            </a:extLst>
          </p:cNvPr>
          <p:cNvSpPr txBox="1"/>
          <p:nvPr/>
        </p:nvSpPr>
        <p:spPr>
          <a:xfrm>
            <a:off x="46401" y="2944776"/>
            <a:ext cx="845631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B,C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= 4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6277A9-00B9-69F5-C487-0B3D78FF8830}"/>
              </a:ext>
            </a:extLst>
          </p:cNvPr>
          <p:cNvSpPr txBox="1"/>
          <p:nvPr/>
        </p:nvSpPr>
        <p:spPr>
          <a:xfrm>
            <a:off x="8455948" y="2952705"/>
            <a:ext cx="694897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72984"/>
              </p:ext>
            </p:extLst>
          </p:nvPr>
        </p:nvGraphicFramePr>
        <p:xfrm>
          <a:off x="7250178" y="2952705"/>
          <a:ext cx="1252537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380880" progId="Equation.DSMT4">
                  <p:embed/>
                </p:oleObj>
              </mc:Choice>
              <mc:Fallback>
                <p:oleObj name="Equation" r:id="rId4" imgW="1358640" imgH="3808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50178" y="2952705"/>
                        <a:ext cx="1252537" cy="35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159371C-FFDC-28F0-E229-01621EA02046}"/>
              </a:ext>
            </a:extLst>
          </p:cNvPr>
          <p:cNvSpPr txBox="1"/>
          <p:nvPr/>
        </p:nvSpPr>
        <p:spPr>
          <a:xfrm>
            <a:off x="337649" y="3371057"/>
            <a:ext cx="845631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49587D-CE76-6D85-D961-F4E5050212C7}"/>
              </a:ext>
            </a:extLst>
          </p:cNvPr>
          <p:cNvSpPr txBox="1"/>
          <p:nvPr/>
        </p:nvSpPr>
        <p:spPr>
          <a:xfrm>
            <a:off x="3511192" y="3746061"/>
            <a:ext cx="83037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AF377-B2DC-0A4E-8553-FBBBCF4BF55D}"/>
              </a:ext>
            </a:extLst>
          </p:cNvPr>
          <p:cNvSpPr txBox="1"/>
          <p:nvPr/>
        </p:nvSpPr>
        <p:spPr>
          <a:xfrm>
            <a:off x="46401" y="4127256"/>
            <a:ext cx="845631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= AC . tan A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CB0B9D-8E60-7ADC-CADA-6049ECA406F5}"/>
              </a:ext>
            </a:extLst>
          </p:cNvPr>
          <p:cNvSpPr txBox="1"/>
          <p:nvPr/>
        </p:nvSpPr>
        <p:spPr>
          <a:xfrm>
            <a:off x="65941" y="4576721"/>
            <a:ext cx="957264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Khi AC = 4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BC = 4 . tan 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7DBD7D57-E01F-E970-3784-F946C6FBBE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426020"/>
              </p:ext>
            </p:extLst>
          </p:nvPr>
        </p:nvGraphicFramePr>
        <p:xfrm>
          <a:off x="2669155" y="4565838"/>
          <a:ext cx="1431285" cy="402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52940" imgH="352224" progId="Equation.DSMT4">
                  <p:embed/>
                </p:oleObj>
              </mc:Choice>
              <mc:Fallback>
                <p:oleObj name="Equation" r:id="rId6" imgW="1252940" imgH="3522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9155" y="4565838"/>
                        <a:ext cx="1431285" cy="402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A570BF9F-8328-A62F-AC4F-63C3202EBB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285715"/>
              </p:ext>
            </p:extLst>
          </p:nvPr>
        </p:nvGraphicFramePr>
        <p:xfrm>
          <a:off x="6703653" y="4660270"/>
          <a:ext cx="2117790" cy="357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31840" imgH="342720" progId="Equation.DSMT4">
                  <p:embed/>
                </p:oleObj>
              </mc:Choice>
              <mc:Fallback>
                <p:oleObj name="Equation" r:id="rId8" imgW="20318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03653" y="4660270"/>
                        <a:ext cx="2117790" cy="357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C0321E5D-D720-CCC6-B271-62EA5AC48BE2}"/>
              </a:ext>
            </a:extLst>
          </p:cNvPr>
          <p:cNvSpPr/>
          <p:nvPr/>
        </p:nvSpPr>
        <p:spPr>
          <a:xfrm>
            <a:off x="-17065" y="-9369"/>
            <a:ext cx="9219004" cy="555526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:ỨNG DỤNG CỦA TỈ SỐ LƯỢNG GIÁC CỦA GÓC NHỌN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DAA32-79A2-B6D1-7D69-F19AED58C6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3024" y="708351"/>
            <a:ext cx="1253955" cy="124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2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020" y="4694746"/>
            <a:ext cx="933241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3,15 m.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40" y="489525"/>
            <a:ext cx="485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7C236-BED5-307E-3A7C-2EF79755A216}"/>
              </a:ext>
            </a:extLst>
          </p:cNvPr>
          <p:cNvSpPr txBox="1"/>
          <p:nvPr/>
        </p:nvSpPr>
        <p:spPr>
          <a:xfrm>
            <a:off x="92564" y="820497"/>
            <a:ext cx="7364219" cy="32855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1990,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Pisa (Italia)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10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AH = 45 m,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31).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H)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(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en-US" sz="2400" dirty="0">
                <a:solidFill>
                  <a:srgbClr val="009A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49587D-CE76-6D85-D961-F4E5050212C7}"/>
              </a:ext>
            </a:extLst>
          </p:cNvPr>
          <p:cNvSpPr txBox="1"/>
          <p:nvPr/>
        </p:nvSpPr>
        <p:spPr>
          <a:xfrm>
            <a:off x="3573470" y="3635840"/>
            <a:ext cx="845631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AF377-B2DC-0A4E-8553-FBBBCF4BF55D}"/>
              </a:ext>
            </a:extLst>
          </p:cNvPr>
          <p:cNvSpPr txBox="1"/>
          <p:nvPr/>
        </p:nvSpPr>
        <p:spPr>
          <a:xfrm>
            <a:off x="114757" y="3961797"/>
            <a:ext cx="868931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AH . tan A =45. tan 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7144682-CF02-2FA0-D798-1056EF3F42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371800"/>
              </p:ext>
            </p:extLst>
          </p:nvPr>
        </p:nvGraphicFramePr>
        <p:xfrm>
          <a:off x="6453845" y="1960830"/>
          <a:ext cx="268835" cy="291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4560" imgH="266400" progId="Equation.DSMT4">
                  <p:embed/>
                </p:oleObj>
              </mc:Choice>
              <mc:Fallback>
                <p:oleObj name="Equation" r:id="rId3" imgW="304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53845" y="1960830"/>
                        <a:ext cx="268835" cy="291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047F158-0E31-9C09-CACC-ED97CFEFF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783" y="680205"/>
            <a:ext cx="1673877" cy="2917974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CF3D67D-EA4A-8CA0-C504-B7B5D6A072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454619"/>
              </p:ext>
            </p:extLst>
          </p:nvPr>
        </p:nvGraphicFramePr>
        <p:xfrm>
          <a:off x="5674897" y="4376785"/>
          <a:ext cx="1883303" cy="394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38000" imgH="342720" progId="Equation.DSMT4">
                  <p:embed/>
                </p:oleObj>
              </mc:Choice>
              <mc:Fallback>
                <p:oleObj name="Equation" r:id="rId6" imgW="16380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74897" y="4376785"/>
                        <a:ext cx="1883303" cy="394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F5120DF6-E7FC-7C09-1B4C-B16B3A2BEFEE}"/>
              </a:ext>
            </a:extLst>
          </p:cNvPr>
          <p:cNvSpPr/>
          <p:nvPr/>
        </p:nvSpPr>
        <p:spPr>
          <a:xfrm>
            <a:off x="0" y="-9369"/>
            <a:ext cx="9144000" cy="555526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:ỨNG DỤNG CỦA TỈ SỐ LƯỢNG GIÁC CỦA GÓC NHỌN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DC267E-2999-1BBB-273C-E48824C7E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7574" y="3574151"/>
            <a:ext cx="1087106" cy="10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2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mmer Sun Sticker by Nutmeg and Arl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44" y="-33205"/>
            <a:ext cx="4954245" cy="510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6309" y="2802180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93862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PPTKNTT2122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8322</TotalTime>
  <Words>1258</Words>
  <Application>Microsoft Office PowerPoint</Application>
  <PresentationFormat>On-screen Show (16:9)</PresentationFormat>
  <Paragraphs>141</Paragraphs>
  <Slides>20</Slides>
  <Notes>6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AntykwaTorunska-Regular</vt:lpstr>
      <vt:lpstr>Arial</vt:lpstr>
      <vt:lpstr>Calibri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Đạt Thiệu Khắc</cp:lastModifiedBy>
  <cp:revision>808</cp:revision>
  <dcterms:created xsi:type="dcterms:W3CDTF">2017-10-28T07:47:21Z</dcterms:created>
  <dcterms:modified xsi:type="dcterms:W3CDTF">2024-05-05T09:50:40Z</dcterms:modified>
</cp:coreProperties>
</file>