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strictFirstAndLastChars="0" embedTrueTypeFonts="1" saveSubsetFonts="1" autoCompressPictures="0">
  <p:sldMasterIdLst>
    <p:sldMasterId id="2147483648" r:id="rId1"/>
  </p:sldMasterIdLst>
  <p:notesMasterIdLst>
    <p:notesMasterId r:id="rId4"/>
  </p:notesMasterIdLst>
  <p:sldIdLst>
    <p:sldId id="256" r:id="rId3"/>
    <p:sldId id="289" r:id="rId5"/>
    <p:sldId id="290" r:id="rId6"/>
    <p:sldId id="291" r:id="rId7"/>
    <p:sldId id="292" r:id="rId8"/>
    <p:sldId id="293" r:id="rId9"/>
    <p:sldId id="294" r:id="rId10"/>
    <p:sldId id="295" r:id="rId11"/>
    <p:sldId id="296" r:id="rId12"/>
    <p:sldId id="297" r:id="rId13"/>
    <p:sldId id="298" r:id="rId14"/>
    <p:sldId id="299" r:id="rId15"/>
    <p:sldId id="303" r:id="rId16"/>
    <p:sldId id="312" r:id="rId17"/>
    <p:sldId id="304" r:id="rId18"/>
    <p:sldId id="305" r:id="rId19"/>
    <p:sldId id="306" r:id="rId20"/>
    <p:sldId id="307" r:id="rId21"/>
    <p:sldId id="308" r:id="rId22"/>
    <p:sldId id="309" r:id="rId23"/>
    <p:sldId id="310" r:id="rId24"/>
    <p:sldId id="311" r:id="rId25"/>
    <p:sldId id="260" r:id="rId26"/>
    <p:sldId id="284" r:id="rId27"/>
    <p:sldId id="267" r:id="rId28"/>
    <p:sldId id="261" r:id="rId29"/>
    <p:sldId id="264" r:id="rId30"/>
    <p:sldId id="270" r:id="rId31"/>
  </p:sldIdLst>
  <p:sldSz cx="9144000" cy="5143500" type="screen16x9"/>
  <p:notesSz cx="6858000" cy="9144000"/>
  <p:embeddedFontLst>
    <p:embeddedFont>
      <p:font typeface="Fira Sans Extra Condensed SemiBold" panose="020B0603050000020004"/>
      <p:bold r:id="rId35"/>
      <p:boldItalic r:id="rId36"/>
    </p:embeddedFont>
    <p:embeddedFont>
      <p:font typeface="Roboto" panose="02000000000000000000"/>
      <p:regular r:id="rId37"/>
    </p:embeddedFont>
    <p:embeddedFont>
      <p:font typeface="Fira Sans Condensed Medium" panose="020B0603050000020004" pitchFamily="34" charset="0"/>
      <p:regular r:id="rId38"/>
      <p:italic r:id="rId39"/>
    </p:embeddedFont>
    <p:embeddedFont>
      <p:font typeface="#9Slide03 Arima Madurai Black" panose="00000A00000000000000" pitchFamily="2" charset="-93"/>
      <p:bold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55"/>
    <a:srgbClr val="FF9C6F"/>
    <a:srgbClr val="6B96FF"/>
    <a:srgbClr val="B6E8D0"/>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69"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
        <p:cNvGrpSpPr/>
        <p:nvPr/>
      </p:nvGrpSpPr>
      <p:grpSpPr>
        <a:xfrm>
          <a:off x="0" y="0"/>
          <a:ext cx="0" cy="0"/>
          <a:chOff x="0" y="0"/>
          <a:chExt cx="0" cy="0"/>
        </a:xfrm>
      </p:grpSpPr>
      <p:sp>
        <p:nvSpPr>
          <p:cNvPr id="244" name="Google Shape;244;gee49279b3d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49279b3d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2"/>
        <p:cNvGrpSpPr/>
        <p:nvPr/>
      </p:nvGrpSpPr>
      <p:grpSpPr>
        <a:xfrm>
          <a:off x="0" y="0"/>
          <a:ext cx="0" cy="0"/>
          <a:chOff x="0" y="0"/>
          <a:chExt cx="0" cy="0"/>
        </a:xfrm>
      </p:grpSpPr>
      <p:sp>
        <p:nvSpPr>
          <p:cNvPr id="2843" name="Google Shape;2843;gea65c9a01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a65c9a01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4"/>
        <p:cNvGrpSpPr/>
        <p:nvPr/>
      </p:nvGrpSpPr>
      <p:grpSpPr>
        <a:xfrm>
          <a:off x="0" y="0"/>
          <a:ext cx="0" cy="0"/>
          <a:chOff x="0" y="0"/>
          <a:chExt cx="0" cy="0"/>
        </a:xfrm>
      </p:grpSpPr>
      <p:sp>
        <p:nvSpPr>
          <p:cNvPr id="305" name="Google Shape;305;gee59479b6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e59479b63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4"/>
        <p:cNvGrpSpPr/>
        <p:nvPr/>
      </p:nvGrpSpPr>
      <p:grpSpPr>
        <a:xfrm>
          <a:off x="0" y="0"/>
          <a:ext cx="0" cy="0"/>
          <a:chOff x="0" y="0"/>
          <a:chExt cx="0" cy="0"/>
        </a:xfrm>
      </p:grpSpPr>
      <p:sp>
        <p:nvSpPr>
          <p:cNvPr id="1335" name="Google Shape;1335;gec8a61b89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c8a61b89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panose="020B0603050000020004"/>
              <a:buNone/>
              <a:defRPr sz="6000">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lvl="1"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lvl="2"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lvl="3"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lvl="4"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lvl="5"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lvl="6"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lvl="7"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lvl="8" algn="ctr">
              <a:spcBef>
                <a:spcPts val="0"/>
              </a:spcBef>
              <a:spcAft>
                <a:spcPts val="0"/>
              </a:spcAft>
              <a:buClr>
                <a:srgbClr val="191919"/>
              </a:buClr>
              <a:buSzPts val="5200"/>
              <a:buFont typeface="Fira Sans Extra Condensed SemiBold" panose="020B0603050000020004"/>
              <a:buNone/>
              <a:defRPr sz="5200">
                <a:solidFill>
                  <a:srgbClr val="191919"/>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panose="02000000000000000000"/>
              <a:buNone/>
              <a:defRPr/>
            </a:lvl1pPr>
            <a:lvl2pPr lvl="1"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2pPr>
            <a:lvl3pPr lvl="2"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3pPr>
            <a:lvl4pPr lvl="3"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4pPr>
            <a:lvl5pPr lvl="4"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5pPr>
            <a:lvl6pPr lvl="5"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6pPr>
            <a:lvl7pPr lvl="6"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7pPr>
            <a:lvl8pPr lvl="7"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8pPr>
            <a:lvl9pPr lvl="8" algn="ctr">
              <a:lnSpc>
                <a:spcPct val="100000"/>
              </a:lnSpc>
              <a:spcBef>
                <a:spcPts val="0"/>
              </a:spcBef>
              <a:spcAft>
                <a:spcPts val="0"/>
              </a:spcAft>
              <a:buSzPts val="1800"/>
              <a:buFont typeface="Roboto" panose="02000000000000000000"/>
              <a:buNone/>
              <a:defRPr sz="1800">
                <a:latin typeface="Roboto" panose="02000000000000000000"/>
                <a:ea typeface="Roboto" panose="02000000000000000000"/>
                <a:cs typeface="Roboto" panose="02000000000000000000"/>
                <a:sym typeface="Roboto" panose="02000000000000000000"/>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panose="02000000000000000000"/>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panose="02000000000000000000"/>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panose="02000000000000000000"/>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panose="02000000000000000000"/>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panose="02000000000000000000"/>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panose="02000000000000000000"/>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panose="02000000000000000000"/>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panose="02000000000000000000"/>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lvl="1"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lvl="2"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lvl="3"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lvl="4"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lvl="5"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lvl="6"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lvl="7"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lvl="8" rtl="0">
              <a:spcBef>
                <a:spcPts val="0"/>
              </a:spcBef>
              <a:spcAft>
                <a:spcPts val="0"/>
              </a:spcAft>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1600"/>
              </a:spcBef>
              <a:spcAft>
                <a:spcPts val="160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1.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8.GIF"/><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17"/>
          <p:cNvSpPr/>
          <p:nvPr/>
        </p:nvSpPr>
        <p:spPr>
          <a:xfrm>
            <a:off x="-1952125" y="-1947375"/>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17"/>
          <p:cNvSpPr/>
          <p:nvPr/>
        </p:nvSpPr>
        <p:spPr>
          <a:xfrm>
            <a:off x="4625725" y="-2770061"/>
            <a:ext cx="5700300" cy="570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17"/>
          <p:cNvSpPr txBox="1">
            <a:spLocks noGrp="1"/>
          </p:cNvSpPr>
          <p:nvPr>
            <p:ph type="ctrTitle"/>
          </p:nvPr>
        </p:nvSpPr>
        <p:spPr>
          <a:xfrm>
            <a:off x="1764110" y="1657181"/>
            <a:ext cx="5060400" cy="19722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8000" dirty="0"/>
              <a:t>BÀI 3</a:t>
            </a:r>
            <a:br>
              <a:rPr lang="en-GB" sz="8000" dirty="0"/>
            </a:br>
            <a:r>
              <a:rPr lang="en-GB" sz="8000" dirty="0"/>
              <a:t>CƠ NĂNG</a:t>
            </a:r>
            <a:endParaRPr sz="8000" dirty="0"/>
          </a:p>
        </p:txBody>
      </p:sp>
      <p:sp>
        <p:nvSpPr>
          <p:cNvPr id="55" name="Google Shape;55;p17"/>
          <p:cNvSpPr txBox="1">
            <a:spLocks noGrp="1"/>
          </p:cNvSpPr>
          <p:nvPr>
            <p:ph type="subTitle" idx="1"/>
          </p:nvPr>
        </p:nvSpPr>
        <p:spPr>
          <a:xfrm>
            <a:off x="1873753" y="3776561"/>
            <a:ext cx="4528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Giáo viên: </a:t>
            </a:r>
            <a:endParaRPr b="1" dirty="0"/>
          </a:p>
        </p:txBody>
      </p:sp>
      <p:grpSp>
        <p:nvGrpSpPr>
          <p:cNvPr id="56" name="Google Shape;56;p17"/>
          <p:cNvGrpSpPr/>
          <p:nvPr/>
        </p:nvGrpSpPr>
        <p:grpSpPr>
          <a:xfrm>
            <a:off x="5033705" y="-1815174"/>
            <a:ext cx="3975709" cy="4884800"/>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1737596" y="-1899679"/>
            <a:ext cx="3423790" cy="3485149"/>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p:cNvGrpSpPr/>
          <p:nvPr/>
        </p:nvGrpSpPr>
        <p:grpSpPr>
          <a:xfrm>
            <a:off x="101137" y="3154444"/>
            <a:ext cx="1924950" cy="1918277"/>
            <a:chOff x="2930556" y="1231691"/>
            <a:chExt cx="3282881" cy="3271500"/>
          </a:xfrm>
        </p:grpSpPr>
        <p:sp>
          <p:nvSpPr>
            <p:cNvPr id="3" name="Google Shape;1257;p30"/>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258;p30"/>
            <p:cNvGrpSpPr/>
            <p:nvPr/>
          </p:nvGrpSpPr>
          <p:grpSpPr>
            <a:xfrm>
              <a:off x="2930563" y="1644575"/>
              <a:ext cx="2900400" cy="2856300"/>
              <a:chOff x="6029275" y="1280718"/>
              <a:chExt cx="2900400" cy="2856300"/>
            </a:xfrm>
          </p:grpSpPr>
          <p:cxnSp>
            <p:nvCxnSpPr>
              <p:cNvPr id="43" name="Google Shape;1259;p30"/>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p:cNvGrpSpPr/>
            <p:nvPr/>
          </p:nvGrpSpPr>
          <p:grpSpPr>
            <a:xfrm>
              <a:off x="2930556" y="2454815"/>
              <a:ext cx="450939" cy="450300"/>
              <a:chOff x="720000" y="1649450"/>
              <a:chExt cx="584724" cy="583895"/>
            </a:xfrm>
          </p:grpSpPr>
          <p:sp>
            <p:nvSpPr>
              <p:cNvPr id="40" name="Google Shape;1264;p30"/>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265;p30"/>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266;p30"/>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 name="Google Shape;1267;p30"/>
            <p:cNvGrpSpPr/>
            <p:nvPr/>
          </p:nvGrpSpPr>
          <p:grpSpPr>
            <a:xfrm>
              <a:off x="4282756" y="2454815"/>
              <a:ext cx="450939" cy="450300"/>
              <a:chOff x="720000" y="1649450"/>
              <a:chExt cx="584724" cy="583895"/>
            </a:xfrm>
          </p:grpSpPr>
          <p:sp>
            <p:nvSpPr>
              <p:cNvPr id="37" name="Google Shape;1268;p30"/>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269;p30"/>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270;p30"/>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 name="Google Shape;1271;p30"/>
            <p:cNvGrpSpPr/>
            <p:nvPr/>
          </p:nvGrpSpPr>
          <p:grpSpPr>
            <a:xfrm>
              <a:off x="5379881" y="2454815"/>
              <a:ext cx="450939" cy="450300"/>
              <a:chOff x="720000" y="1649450"/>
              <a:chExt cx="584724" cy="583895"/>
            </a:xfrm>
          </p:grpSpPr>
          <p:sp>
            <p:nvSpPr>
              <p:cNvPr id="34" name="Google Shape;1272;p30"/>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273;p30"/>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274;p30"/>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 name="Google Shape;1275;p30"/>
            <p:cNvGrpSpPr/>
            <p:nvPr/>
          </p:nvGrpSpPr>
          <p:grpSpPr>
            <a:xfrm>
              <a:off x="5379881" y="4050515"/>
              <a:ext cx="450939" cy="450300"/>
              <a:chOff x="720000" y="1649450"/>
              <a:chExt cx="584724" cy="583895"/>
            </a:xfrm>
          </p:grpSpPr>
          <p:sp>
            <p:nvSpPr>
              <p:cNvPr id="31" name="Google Shape;1276;p30"/>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277;p30"/>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278;p30"/>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1" name="Google Shape;1279;p30"/>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p:cNvGrpSpPr/>
            <p:nvPr/>
          </p:nvGrpSpPr>
          <p:grpSpPr>
            <a:xfrm>
              <a:off x="4855585" y="4253815"/>
              <a:ext cx="402413" cy="80691"/>
              <a:chOff x="6431850" y="2651225"/>
              <a:chExt cx="500700" cy="100400"/>
            </a:xfrm>
          </p:grpSpPr>
          <p:cxnSp>
            <p:nvCxnSpPr>
              <p:cNvPr id="28" name="Google Shape;1284;p30"/>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p:cNvGrpSpPr/>
            <p:nvPr/>
          </p:nvGrpSpPr>
          <p:grpSpPr>
            <a:xfrm rot="-1799867">
              <a:off x="4855585" y="2927485"/>
              <a:ext cx="402389" cy="80687"/>
              <a:chOff x="6431850" y="2651225"/>
              <a:chExt cx="500700" cy="100400"/>
            </a:xfrm>
          </p:grpSpPr>
          <p:cxnSp>
            <p:nvCxnSpPr>
              <p:cNvPr id="25" name="Google Shape;1288;p30"/>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p:cNvGrpSpPr/>
            <p:nvPr/>
          </p:nvGrpSpPr>
          <p:grpSpPr>
            <a:xfrm rot="-2299212">
              <a:off x="3772619" y="3010225"/>
              <a:ext cx="402381" cy="80685"/>
              <a:chOff x="6431850" y="2651225"/>
              <a:chExt cx="500700" cy="100400"/>
            </a:xfrm>
          </p:grpSpPr>
          <p:cxnSp>
            <p:nvCxnSpPr>
              <p:cNvPr id="22" name="Google Shape;1292;p30"/>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p:cNvGrpSpPr/>
            <p:nvPr/>
          </p:nvGrpSpPr>
          <p:grpSpPr>
            <a:xfrm rot="5400000">
              <a:off x="2898470" y="2057461"/>
              <a:ext cx="402363" cy="80681"/>
              <a:chOff x="6431850" y="2651225"/>
              <a:chExt cx="500700" cy="100400"/>
            </a:xfrm>
          </p:grpSpPr>
          <p:cxnSp>
            <p:nvCxnSpPr>
              <p:cNvPr id="19" name="Google Shape;1296;p30"/>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p:cNvGrpSpPr/>
          <p:nvPr/>
        </p:nvGrpSpPr>
        <p:grpSpPr>
          <a:xfrm>
            <a:off x="4625725" y="4354947"/>
            <a:ext cx="4770804" cy="727424"/>
            <a:chOff x="4625725" y="4354947"/>
            <a:chExt cx="4770804" cy="727424"/>
          </a:xfrm>
        </p:grpSpPr>
        <p:grpSp>
          <p:nvGrpSpPr>
            <p:cNvPr id="155" name="Google Shape;257;p21"/>
            <p:cNvGrpSpPr/>
            <p:nvPr/>
          </p:nvGrpSpPr>
          <p:grpSpPr>
            <a:xfrm>
              <a:off x="4625725" y="4507789"/>
              <a:ext cx="1261962" cy="445049"/>
              <a:chOff x="932873" y="3439539"/>
              <a:chExt cx="1838394" cy="648336"/>
            </a:xfrm>
          </p:grpSpPr>
          <p:grpSp>
            <p:nvGrpSpPr>
              <p:cNvPr id="156" name="Google Shape;258;p21"/>
              <p:cNvGrpSpPr/>
              <p:nvPr/>
            </p:nvGrpSpPr>
            <p:grpSpPr>
              <a:xfrm flipH="1">
                <a:off x="2045375" y="3439539"/>
                <a:ext cx="725892" cy="642663"/>
                <a:chOff x="3628295" y="2294028"/>
                <a:chExt cx="352187" cy="311806"/>
              </a:xfrm>
            </p:grpSpPr>
            <p:sp>
              <p:nvSpPr>
                <p:cNvPr id="163" name="Google Shape;259;p21"/>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60;p21"/>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61;p21"/>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 name="Google Shape;262;p21"/>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63;p21"/>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64;p21"/>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65;p21"/>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66;p21"/>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67;p21"/>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268;p21"/>
            <p:cNvGrpSpPr/>
            <p:nvPr/>
          </p:nvGrpSpPr>
          <p:grpSpPr>
            <a:xfrm>
              <a:off x="5950987" y="4354947"/>
              <a:ext cx="1430829" cy="721692"/>
              <a:chOff x="3529809" y="3216883"/>
              <a:chExt cx="2084395" cy="1051342"/>
            </a:xfrm>
          </p:grpSpPr>
          <p:grpSp>
            <p:nvGrpSpPr>
              <p:cNvPr id="167" name="Google Shape;269;p21"/>
              <p:cNvGrpSpPr/>
              <p:nvPr/>
            </p:nvGrpSpPr>
            <p:grpSpPr>
              <a:xfrm rot="1322549" flipH="1">
                <a:off x="4794267" y="3439535"/>
                <a:ext cx="725875" cy="642648"/>
                <a:chOff x="3628295" y="2294028"/>
                <a:chExt cx="352187" cy="311806"/>
              </a:xfrm>
            </p:grpSpPr>
            <p:sp>
              <p:nvSpPr>
                <p:cNvPr id="177" name="Google Shape;270;p21"/>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71;p21"/>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72;p21"/>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8" name="Google Shape;273;p21"/>
              <p:cNvGrpSpPr/>
              <p:nvPr/>
            </p:nvGrpSpPr>
            <p:grpSpPr>
              <a:xfrm rot="1343388">
                <a:off x="3556562" y="3444259"/>
                <a:ext cx="1218277" cy="123298"/>
                <a:chOff x="2958868" y="2518750"/>
                <a:chExt cx="1218295" cy="123300"/>
              </a:xfrm>
            </p:grpSpPr>
            <p:sp>
              <p:nvSpPr>
                <p:cNvPr id="174" name="Google Shape;274;p21"/>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75;p21"/>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p:cNvGrpSpPr/>
              <p:nvPr/>
            </p:nvGrpSpPr>
            <p:grpSpPr>
              <a:xfrm rot="1507241">
                <a:off x="4347222" y="3459226"/>
                <a:ext cx="402422" cy="80693"/>
                <a:chOff x="6431850" y="2651225"/>
                <a:chExt cx="500700" cy="100400"/>
              </a:xfrm>
            </p:grpSpPr>
            <p:cxnSp>
              <p:nvCxnSpPr>
                <p:cNvPr id="171" name="Google Shape;279;p2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p:cNvGrpSpPr/>
            <p:nvPr/>
          </p:nvGrpSpPr>
          <p:grpSpPr>
            <a:xfrm>
              <a:off x="7282276" y="4513521"/>
              <a:ext cx="2114253" cy="568850"/>
              <a:chOff x="5746423" y="3447889"/>
              <a:chExt cx="3079988" cy="828686"/>
            </a:xfrm>
          </p:grpSpPr>
          <p:grpSp>
            <p:nvGrpSpPr>
              <p:cNvPr id="181" name="Google Shape;283;p21"/>
              <p:cNvGrpSpPr/>
              <p:nvPr/>
            </p:nvGrpSpPr>
            <p:grpSpPr>
              <a:xfrm>
                <a:off x="7018272" y="3447890"/>
                <a:ext cx="1356844" cy="642650"/>
                <a:chOff x="6952972" y="2261890"/>
                <a:chExt cx="1356844" cy="642650"/>
              </a:xfrm>
            </p:grpSpPr>
            <p:sp>
              <p:nvSpPr>
                <p:cNvPr id="196" name="Google Shape;284;p21"/>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285;p21"/>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286;p21"/>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287;p21"/>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88;p21"/>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89;p21"/>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2" name="Google Shape;290;p21"/>
              <p:cNvGrpSpPr/>
              <p:nvPr/>
            </p:nvGrpSpPr>
            <p:grpSpPr>
              <a:xfrm rot="10800000">
                <a:off x="6148825" y="3447889"/>
                <a:ext cx="725892" cy="642663"/>
                <a:chOff x="3628295" y="2294028"/>
                <a:chExt cx="352187" cy="311806"/>
              </a:xfrm>
            </p:grpSpPr>
            <p:sp>
              <p:nvSpPr>
                <p:cNvPr id="193" name="Google Shape;291;p21"/>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292;p21"/>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293;p21"/>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83" name="Google Shape;294;p21"/>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p:cNvGrpSpPr/>
              <p:nvPr/>
            </p:nvGrpSpPr>
            <p:grpSpPr>
              <a:xfrm>
                <a:off x="5746423" y="3735227"/>
                <a:ext cx="402413" cy="80691"/>
                <a:chOff x="6431850" y="2651225"/>
                <a:chExt cx="500700" cy="100400"/>
              </a:xfrm>
            </p:grpSpPr>
            <p:cxnSp>
              <p:nvCxnSpPr>
                <p:cNvPr id="190" name="Google Shape;297;p2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p:cNvGrpSpPr/>
              <p:nvPr/>
            </p:nvGrpSpPr>
            <p:grpSpPr>
              <a:xfrm flipH="1">
                <a:off x="8423998" y="3735227"/>
                <a:ext cx="402413" cy="80691"/>
                <a:chOff x="6431850" y="2651225"/>
                <a:chExt cx="500700" cy="100400"/>
              </a:xfrm>
            </p:grpSpPr>
            <p:cxnSp>
              <p:nvCxnSpPr>
                <p:cNvPr id="187" name="Google Shape;301;p2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pic>
        <p:nvPicPr>
          <p:cNvPr id="31" name="Picture 30"/>
          <p:cNvPicPr>
            <a:picLocks noChangeAspect="1"/>
          </p:cNvPicPr>
          <p:nvPr/>
        </p:nvPicPr>
        <p:blipFill>
          <a:blip r:embed="rId1"/>
          <a:stretch>
            <a:fillRect/>
          </a:stretch>
        </p:blipFill>
        <p:spPr>
          <a:xfrm>
            <a:off x="370507" y="830348"/>
            <a:ext cx="4165305" cy="4165305"/>
          </a:xfrm>
          <a:prstGeom prst="rect">
            <a:avLst/>
          </a:prstGeom>
        </p:spPr>
      </p:pic>
      <p:sp>
        <p:nvSpPr>
          <p:cNvPr id="32" name="Google Shape;118;p19"/>
          <p:cNvSpPr txBox="1">
            <a:spLocks noGrp="1"/>
          </p:cNvSpPr>
          <p:nvPr>
            <p:ph type="title"/>
          </p:nvPr>
        </p:nvSpPr>
        <p:spPr>
          <a:xfrm>
            <a:off x="4278540" y="138069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en-US" sz="4000" dirty="0" err="1"/>
              <a:t>Tổng</a:t>
            </a:r>
            <a:r>
              <a:rPr lang="en-US" sz="4000" dirty="0"/>
              <a:t> </a:t>
            </a:r>
            <a:r>
              <a:rPr lang="en-US" sz="4000" dirty="0" err="1"/>
              <a:t>động</a:t>
            </a:r>
            <a:r>
              <a:rPr lang="en-US" sz="4000" dirty="0"/>
              <a:t> </a:t>
            </a:r>
            <a:r>
              <a:rPr lang="en-US" sz="4000" dirty="0" err="1"/>
              <a:t>năng</a:t>
            </a:r>
            <a:r>
              <a:rPr lang="en-US" sz="4000" dirty="0"/>
              <a:t> </a:t>
            </a:r>
            <a:r>
              <a:rPr lang="en-US" sz="4000" dirty="0" err="1"/>
              <a:t>và</a:t>
            </a:r>
            <a:r>
              <a:rPr lang="en-US" sz="4000" dirty="0"/>
              <a:t> </a:t>
            </a:r>
            <a:r>
              <a:rPr lang="en-US" sz="4000" dirty="0" err="1"/>
              <a:t>thế</a:t>
            </a:r>
            <a:r>
              <a:rPr lang="en-US" sz="4000" dirty="0"/>
              <a:t> </a:t>
            </a:r>
            <a:r>
              <a:rPr lang="en-US" sz="4000" dirty="0" err="1"/>
              <a:t>năng</a:t>
            </a:r>
            <a:r>
              <a:rPr lang="en-US" sz="4000" dirty="0"/>
              <a:t> </a:t>
            </a:r>
            <a:r>
              <a:rPr lang="en-US" sz="4000" dirty="0" err="1"/>
              <a:t>của</a:t>
            </a:r>
            <a:r>
              <a:rPr lang="en-US" sz="4000" dirty="0"/>
              <a:t> </a:t>
            </a:r>
            <a:r>
              <a:rPr lang="en-US" sz="4000" dirty="0" err="1"/>
              <a:t>vật</a:t>
            </a:r>
            <a:r>
              <a:rPr lang="en-US" sz="4000" dirty="0"/>
              <a:t> </a:t>
            </a:r>
            <a:r>
              <a:rPr lang="en-US" sz="4000" dirty="0" err="1"/>
              <a:t>có</a:t>
            </a:r>
            <a:r>
              <a:rPr lang="en-US" sz="4000" dirty="0"/>
              <a:t> </a:t>
            </a:r>
            <a:r>
              <a:rPr lang="en-US" sz="4000" dirty="0" err="1"/>
              <a:t>thay</a:t>
            </a:r>
            <a:r>
              <a:rPr lang="en-US" sz="4000" dirty="0"/>
              <a:t> </a:t>
            </a:r>
            <a:r>
              <a:rPr lang="en-US" sz="4000" dirty="0" err="1"/>
              <a:t>đổi</a:t>
            </a:r>
            <a:r>
              <a:rPr lang="en-US" sz="4000" dirty="0"/>
              <a:t> </a:t>
            </a:r>
            <a:r>
              <a:rPr lang="en-US" sz="4000" dirty="0" err="1"/>
              <a:t>không</a:t>
            </a:r>
            <a:r>
              <a:rPr lang="en-US" sz="4000" dirty="0"/>
              <a:t>?</a:t>
            </a:r>
            <a:endParaRPr sz="4000" dirty="0"/>
          </a:p>
        </p:txBody>
      </p:sp>
      <p:grpSp>
        <p:nvGrpSpPr>
          <p:cNvPr id="8" name="Group 7"/>
          <p:cNvGrpSpPr/>
          <p:nvPr/>
        </p:nvGrpSpPr>
        <p:grpSpPr>
          <a:xfrm>
            <a:off x="249190" y="142596"/>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7" name="Rectangle: Rounded Corners 6"/>
          <p:cNvSpPr/>
          <p:nvPr/>
        </p:nvSpPr>
        <p:spPr>
          <a:xfrm>
            <a:off x="249189" y="704268"/>
            <a:ext cx="1267189" cy="39087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Rounded Corners 1"/>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8" name="Group 7"/>
          <p:cNvGrpSpPr/>
          <p:nvPr/>
        </p:nvGrpSpPr>
        <p:grpSpPr>
          <a:xfrm>
            <a:off x="249190" y="142596"/>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 name="Google Shape;2724;p44"/>
          <p:cNvSpPr txBox="1"/>
          <p:nvPr/>
        </p:nvSpPr>
        <p:spPr>
          <a:xfrm>
            <a:off x="249190" y="749786"/>
            <a:ext cx="1267189"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Thí</a:t>
            </a:r>
            <a:r>
              <a:rPr lang="en-US" sz="20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nghiệm</a:t>
            </a:r>
            <a:endParaRPr lang="vi-VN" sz="20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59" name="Google Shape;118;p19"/>
          <p:cNvSpPr txBox="1"/>
          <p:nvPr/>
        </p:nvSpPr>
        <p:spPr>
          <a:xfrm>
            <a:off x="5010583" y="1558600"/>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vi-VN" dirty="0"/>
              <a:t>Kéo vật nặng đến vị trí A ở độ cao h rồi thả nhẹ</a:t>
            </a:r>
            <a:endParaRPr lang="vi-VN" dirty="0">
              <a:sym typeface="Arial" panose="020B0604020202020204"/>
            </a:endParaRPr>
          </a:p>
        </p:txBody>
      </p:sp>
      <p:sp>
        <p:nvSpPr>
          <p:cNvPr id="61" name="Google Shape;118;p19"/>
          <p:cNvSpPr txBox="1"/>
          <p:nvPr/>
        </p:nvSpPr>
        <p:spPr>
          <a:xfrm>
            <a:off x="5010582" y="2303468"/>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vi-VN" dirty="0"/>
              <a:t>So sánh độ cao điểm B với độ cao điểm A</a:t>
            </a:r>
            <a:endParaRPr lang="vi-VN" dirty="0">
              <a:sym typeface="Arial" panose="020B0604020202020204"/>
            </a:endParaRPr>
          </a:p>
        </p:txBody>
      </p:sp>
      <p:sp>
        <p:nvSpPr>
          <p:cNvPr id="63" name="Google Shape;118;p19"/>
          <p:cNvSpPr txBox="1"/>
          <p:nvPr/>
        </p:nvSpPr>
        <p:spPr>
          <a:xfrm>
            <a:off x="5010582" y="3048336"/>
            <a:ext cx="3422987" cy="10188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lvl="0"/>
            <a:r>
              <a:rPr lang="vi-VN" dirty="0"/>
              <a:t>Quan sát vật nặng chuyển động qua lại điểm </a:t>
            </a:r>
            <a:r>
              <a:rPr lang="en-US" dirty="0"/>
              <a:t>O</a:t>
            </a:r>
            <a:r>
              <a:rPr lang="vi-VN" dirty="0"/>
              <a:t> sau</a:t>
            </a:r>
            <a:endParaRPr lang="en-US" dirty="0"/>
          </a:p>
          <a:p>
            <a:r>
              <a:rPr lang="vi-VN" dirty="0"/>
              <a:t>một khoảng thời gian.</a:t>
            </a:r>
            <a:endParaRPr lang="vi-VN" dirty="0">
              <a:sym typeface="Arial" panose="020B0604020202020204"/>
            </a:endParaRPr>
          </a:p>
        </p:txBody>
      </p:sp>
      <p:pic>
        <p:nvPicPr>
          <p:cNvPr id="75" name="Picture 74"/>
          <p:cNvPicPr>
            <a:picLocks noChangeAspect="1"/>
          </p:cNvPicPr>
          <p:nvPr/>
        </p:nvPicPr>
        <p:blipFill>
          <a:blip r:embed="rId1"/>
          <a:stretch>
            <a:fillRect/>
          </a:stretch>
        </p:blipFill>
        <p:spPr>
          <a:xfrm>
            <a:off x="249189" y="1224774"/>
            <a:ext cx="4703241" cy="3647124"/>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randombar(horizont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randombar(horizontal)">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1"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p:cNvSpPr/>
          <p:nvPr/>
        </p:nvSpPr>
        <p:spPr>
          <a:xfrm>
            <a:off x="293100" y="1569720"/>
            <a:ext cx="8515725" cy="268224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270345" y="448137"/>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08438" y="478559"/>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8" name="Group 7"/>
          <p:cNvGrpSpPr/>
          <p:nvPr/>
        </p:nvGrpSpPr>
        <p:grpSpPr>
          <a:xfrm>
            <a:off x="226435" y="425417"/>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 name="Group 16"/>
          <p:cNvGrpSpPr/>
          <p:nvPr/>
        </p:nvGrpSpPr>
        <p:grpSpPr>
          <a:xfrm>
            <a:off x="3130789" y="1287687"/>
            <a:ext cx="2836911" cy="563368"/>
            <a:chOff x="249189" y="704267"/>
            <a:chExt cx="2836911" cy="563368"/>
          </a:xfrm>
        </p:grpSpPr>
        <p:sp>
          <p:nvSpPr>
            <p:cNvPr id="7" name="Rectangle: Rounded Corners 6"/>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Google Shape;2724;p44"/>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Phiếu</a:t>
              </a:r>
              <a:r>
                <a:rPr lang="en-US" sz="28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8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Học</a:t>
              </a:r>
              <a:r>
                <a:rPr lang="en-US" sz="28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8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Tập</a:t>
              </a:r>
              <a:r>
                <a:rPr lang="en-US" sz="28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1</a:t>
              </a:r>
              <a:endParaRPr lang="vi-VN" sz="28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sp>
        <p:nvSpPr>
          <p:cNvPr id="59" name="Google Shape;118;p19"/>
          <p:cNvSpPr txBox="1"/>
          <p:nvPr/>
        </p:nvSpPr>
        <p:spPr>
          <a:xfrm>
            <a:off x="555600" y="2199456"/>
            <a:ext cx="621868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en-US" sz="2000" dirty="0"/>
              <a:t>1. </a:t>
            </a:r>
            <a:r>
              <a:rPr lang="vi-VN" sz="2000" dirty="0"/>
              <a:t>Có nhận xét gì về sự chuyển hoá giữa động năng và th</a:t>
            </a:r>
            <a:r>
              <a:rPr lang="en-US" sz="2000" dirty="0"/>
              <a:t>ế </a:t>
            </a:r>
            <a:r>
              <a:rPr lang="vi-VN" sz="2000" dirty="0"/>
              <a:t>năng của vật nặng?</a:t>
            </a:r>
            <a:endParaRPr lang="en-US" sz="2000" dirty="0"/>
          </a:p>
          <a:p>
            <a:endParaRPr lang="vi-VN" sz="2000" dirty="0">
              <a:sym typeface="Arial" panose="020B0604020202020204"/>
            </a:endParaRPr>
          </a:p>
        </p:txBody>
      </p:sp>
      <p:sp>
        <p:nvSpPr>
          <p:cNvPr id="61" name="Google Shape;118;p19"/>
          <p:cNvSpPr txBox="1"/>
          <p:nvPr/>
        </p:nvSpPr>
        <p:spPr>
          <a:xfrm>
            <a:off x="608438" y="3325858"/>
            <a:ext cx="6056129"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2. </a:t>
            </a:r>
            <a:r>
              <a:rPr lang="vi-VN" dirty="0"/>
              <a:t>Vì sao sau một thời gian chuyển động, độ cao của vật nặng giảm d</a:t>
            </a:r>
            <a:r>
              <a:rPr lang="en-US" dirty="0"/>
              <a:t>ầ</a:t>
            </a:r>
            <a:r>
              <a:rPr lang="vi-VN" dirty="0"/>
              <a:t>n?</a:t>
            </a:r>
            <a:endParaRPr lang="en-US" dirty="0"/>
          </a:p>
          <a:p>
            <a:endParaRPr lang="vi-VN" dirty="0"/>
          </a:p>
        </p:txBody>
      </p:sp>
      <p:pic>
        <p:nvPicPr>
          <p:cNvPr id="21" name="Picture 20"/>
          <p:cNvPicPr>
            <a:picLocks noChangeAspect="1"/>
          </p:cNvPicPr>
          <p:nvPr/>
        </p:nvPicPr>
        <p:blipFill>
          <a:blip r:embed="rId1"/>
          <a:stretch>
            <a:fillRect/>
          </a:stretch>
        </p:blipFill>
        <p:spPr>
          <a:xfrm>
            <a:off x="5949405" y="2006217"/>
            <a:ext cx="2794249" cy="2166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p:cNvSpPr/>
          <p:nvPr/>
        </p:nvSpPr>
        <p:spPr>
          <a:xfrm>
            <a:off x="293100" y="944880"/>
            <a:ext cx="8515725" cy="385572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270345" y="220411"/>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08438" y="250833"/>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8" name="Group 7"/>
          <p:cNvGrpSpPr/>
          <p:nvPr/>
        </p:nvGrpSpPr>
        <p:grpSpPr>
          <a:xfrm>
            <a:off x="226435" y="197691"/>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 name="Group 16"/>
          <p:cNvGrpSpPr/>
          <p:nvPr/>
        </p:nvGrpSpPr>
        <p:grpSpPr>
          <a:xfrm>
            <a:off x="3388396" y="657250"/>
            <a:ext cx="2325131" cy="563368"/>
            <a:chOff x="249189" y="704267"/>
            <a:chExt cx="2836911" cy="563368"/>
          </a:xfrm>
        </p:grpSpPr>
        <p:sp>
          <p:nvSpPr>
            <p:cNvPr id="7" name="Rectangle: Rounded Corners 6"/>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Google Shape;2724;p44"/>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Phiếu</a:t>
              </a:r>
              <a:r>
                <a:rPr lang="en-US" sz="24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4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Học</a:t>
              </a:r>
              <a:r>
                <a:rPr lang="en-US" sz="24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400" dirty="0" err="1">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Tập</a:t>
              </a:r>
              <a:r>
                <a:rPr lang="en-US" sz="24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1</a:t>
              </a:r>
              <a:endParaRPr lang="vi-VN" sz="2400" dirty="0">
                <a:solidFill>
                  <a:schemeClr val="bg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sp>
        <p:nvSpPr>
          <p:cNvPr id="59" name="Google Shape;118;p19"/>
          <p:cNvSpPr txBox="1"/>
          <p:nvPr/>
        </p:nvSpPr>
        <p:spPr>
          <a:xfrm>
            <a:off x="574497" y="108318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en-US" sz="2000" dirty="0"/>
              <a:t>1. </a:t>
            </a:r>
            <a:endParaRPr lang="en-US" sz="2000" dirty="0"/>
          </a:p>
          <a:p>
            <a:r>
              <a:rPr lang="en-US" sz="2000" dirty="0"/>
              <a:t>- </a:t>
            </a:r>
            <a:r>
              <a:rPr lang="en-US" sz="2000" dirty="0" err="1"/>
              <a:t>Từ</a:t>
            </a:r>
            <a:r>
              <a:rPr lang="en-US" sz="2000" dirty="0"/>
              <a:t> A </a:t>
            </a:r>
            <a:r>
              <a:rPr lang="en-US" sz="2000" dirty="0">
                <a:latin typeface="#9Slide03 Arima Madurai Black" panose="00000A00000000000000" pitchFamily="2" charset="-93"/>
                <a:cs typeface="#9Slide03 Arima Madurai Black" panose="00000A00000000000000" pitchFamily="2" charset="-93"/>
              </a:rPr>
              <a:t>→</a:t>
            </a:r>
            <a:r>
              <a:rPr lang="en-US" sz="2000" dirty="0"/>
              <a:t> O: </a:t>
            </a:r>
            <a:r>
              <a:rPr lang="en-US" sz="2000" dirty="0" err="1"/>
              <a:t>độ</a:t>
            </a:r>
            <a:r>
              <a:rPr lang="en-US" sz="2000" dirty="0"/>
              <a:t> </a:t>
            </a:r>
            <a:r>
              <a:rPr lang="en-US" sz="2000" dirty="0" err="1"/>
              <a:t>cao</a:t>
            </a:r>
            <a:r>
              <a:rPr lang="en-US" sz="2000" dirty="0"/>
              <a:t> </a:t>
            </a:r>
            <a:r>
              <a:rPr lang="en-US" sz="2000" dirty="0" err="1"/>
              <a:t>giảm</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tăng</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endParaRPr lang="vi-VN" sz="2000" dirty="0">
              <a:sym typeface="Arial" panose="020B0604020202020204"/>
            </a:endParaRPr>
          </a:p>
        </p:txBody>
      </p:sp>
      <p:sp>
        <p:nvSpPr>
          <p:cNvPr id="61" name="Google Shape;118;p19"/>
          <p:cNvSpPr txBox="1"/>
          <p:nvPr/>
        </p:nvSpPr>
        <p:spPr>
          <a:xfrm>
            <a:off x="574497" y="3063475"/>
            <a:ext cx="6056129" cy="16448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2. Con </a:t>
            </a:r>
            <a:r>
              <a:rPr lang="en-US" dirty="0" err="1"/>
              <a:t>lắc</a:t>
            </a:r>
            <a:r>
              <a:rPr lang="en-US" dirty="0"/>
              <a:t> ma </a:t>
            </a:r>
            <a:r>
              <a:rPr lang="en-US" dirty="0" err="1"/>
              <a:t>sát</a:t>
            </a:r>
            <a:r>
              <a:rPr lang="en-US" dirty="0"/>
              <a:t> </a:t>
            </a:r>
            <a:r>
              <a:rPr lang="en-US" dirty="0" err="1"/>
              <a:t>với</a:t>
            </a:r>
            <a:r>
              <a:rPr lang="en-US" dirty="0"/>
              <a:t> </a:t>
            </a:r>
            <a:r>
              <a:rPr lang="en-US" dirty="0" err="1"/>
              <a:t>không</a:t>
            </a:r>
            <a:r>
              <a:rPr lang="en-US" dirty="0"/>
              <a:t> </a:t>
            </a:r>
            <a:r>
              <a:rPr lang="en-US" dirty="0" err="1"/>
              <a:t>khí</a:t>
            </a:r>
            <a:r>
              <a:rPr lang="en-US" dirty="0"/>
              <a:t> </a:t>
            </a:r>
            <a:r>
              <a:rPr lang="en-US" dirty="0" err="1"/>
              <a:t>làm</a:t>
            </a:r>
            <a:r>
              <a:rPr lang="en-US" dirty="0"/>
              <a:t> </a:t>
            </a:r>
            <a:r>
              <a:rPr lang="en-US" dirty="0" err="1"/>
              <a:t>cơ</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nhiệt</a:t>
            </a:r>
            <a:r>
              <a:rPr lang="en-US" dirty="0"/>
              <a:t> </a:t>
            </a:r>
            <a:r>
              <a:rPr lang="en-US" dirty="0" err="1"/>
              <a:t>năng</a:t>
            </a:r>
            <a:r>
              <a:rPr lang="en-US" dirty="0"/>
              <a:t> </a:t>
            </a:r>
            <a:r>
              <a:rPr lang="en-US" dirty="0" err="1"/>
              <a:t>nên</a:t>
            </a:r>
            <a:r>
              <a:rPr lang="en-US" dirty="0"/>
              <a:t> </a:t>
            </a:r>
            <a:r>
              <a:rPr lang="en-US" dirty="0" err="1"/>
              <a:t>độ</a:t>
            </a:r>
            <a:r>
              <a:rPr lang="en-US" dirty="0"/>
              <a:t> </a:t>
            </a:r>
            <a:r>
              <a:rPr lang="en-US" dirty="0" err="1"/>
              <a:t>cao</a:t>
            </a:r>
            <a:r>
              <a:rPr lang="en-US" dirty="0"/>
              <a:t> </a:t>
            </a:r>
            <a:r>
              <a:rPr lang="en-US" dirty="0" err="1"/>
              <a:t>của</a:t>
            </a:r>
            <a:r>
              <a:rPr lang="en-US" dirty="0"/>
              <a:t> </a:t>
            </a:r>
            <a:r>
              <a:rPr lang="en-US" dirty="0" err="1"/>
              <a:t>vật</a:t>
            </a:r>
            <a:r>
              <a:rPr lang="en-US" dirty="0"/>
              <a:t> </a:t>
            </a:r>
            <a:r>
              <a:rPr lang="en-US" dirty="0" err="1"/>
              <a:t>giảm</a:t>
            </a:r>
            <a:r>
              <a:rPr lang="en-US" dirty="0"/>
              <a:t> </a:t>
            </a:r>
            <a:r>
              <a:rPr lang="en-US" dirty="0" err="1"/>
              <a:t>dần</a:t>
            </a:r>
            <a:r>
              <a:rPr lang="en-US" dirty="0"/>
              <a:t>. Khi </a:t>
            </a:r>
            <a:r>
              <a:rPr lang="en-US" dirty="0" err="1"/>
              <a:t>toàn</a:t>
            </a:r>
            <a:r>
              <a:rPr lang="en-US" dirty="0"/>
              <a:t> </a:t>
            </a:r>
            <a:r>
              <a:rPr lang="en-US" dirty="0" err="1"/>
              <a:t>bộ</a:t>
            </a:r>
            <a:r>
              <a:rPr lang="en-US" dirty="0"/>
              <a:t> </a:t>
            </a:r>
            <a:r>
              <a:rPr lang="vi-VN" dirty="0"/>
              <a:t>cơ năng chuyển hóa thành nhiệt năng thì</a:t>
            </a:r>
            <a:r>
              <a:rPr lang="en-US" dirty="0"/>
              <a:t> con </a:t>
            </a:r>
            <a:r>
              <a:rPr lang="en-US" dirty="0" err="1"/>
              <a:t>lắc</a:t>
            </a:r>
            <a:r>
              <a:rPr lang="en-US" dirty="0"/>
              <a:t> </a:t>
            </a:r>
            <a:r>
              <a:rPr lang="en-US" dirty="0" err="1"/>
              <a:t>dừng</a:t>
            </a:r>
            <a:r>
              <a:rPr lang="en-US" dirty="0"/>
              <a:t> </a:t>
            </a:r>
            <a:r>
              <a:rPr lang="en-US" dirty="0" err="1"/>
              <a:t>hẳn</a:t>
            </a:r>
            <a:endParaRPr lang="vi-VN" dirty="0"/>
          </a:p>
        </p:txBody>
      </p:sp>
      <p:pic>
        <p:nvPicPr>
          <p:cNvPr id="4" name="Picture 3"/>
          <p:cNvPicPr>
            <a:picLocks noChangeAspect="1"/>
          </p:cNvPicPr>
          <p:nvPr/>
        </p:nvPicPr>
        <p:blipFill>
          <a:blip r:embed="rId1"/>
          <a:stretch>
            <a:fillRect/>
          </a:stretch>
        </p:blipFill>
        <p:spPr>
          <a:xfrm>
            <a:off x="6176966" y="2872740"/>
            <a:ext cx="2411434" cy="1869944"/>
          </a:xfrm>
          <a:prstGeom prst="rect">
            <a:avLst/>
          </a:prstGeom>
        </p:spPr>
      </p:pic>
      <p:sp>
        <p:nvSpPr>
          <p:cNvPr id="5" name="Google Shape;118;p19"/>
          <p:cNvSpPr txBox="1"/>
          <p:nvPr/>
        </p:nvSpPr>
        <p:spPr>
          <a:xfrm>
            <a:off x="617305" y="209633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en-US" sz="2000" dirty="0"/>
              <a:t>- </a:t>
            </a:r>
            <a:r>
              <a:rPr lang="en-US" sz="2000" dirty="0" err="1"/>
              <a:t>Từ</a:t>
            </a:r>
            <a:r>
              <a:rPr lang="en-US" sz="2000" dirty="0"/>
              <a:t> O </a:t>
            </a:r>
            <a:r>
              <a:rPr lang="en-US" sz="2000" dirty="0">
                <a:latin typeface="#9Slide03 Arima Madurai Black" panose="00000A00000000000000" pitchFamily="2" charset="-93"/>
                <a:cs typeface="#9Slide03 Arima Madurai Black" panose="00000A00000000000000" pitchFamily="2" charset="-93"/>
              </a:rPr>
              <a:t>→</a:t>
            </a:r>
            <a:r>
              <a:rPr lang="en-US" sz="2000" dirty="0"/>
              <a:t> B: </a:t>
            </a:r>
            <a:r>
              <a:rPr lang="en-US" sz="2000" dirty="0" err="1"/>
              <a:t>độ</a:t>
            </a:r>
            <a:r>
              <a:rPr lang="en-US" sz="2000" dirty="0"/>
              <a:t> </a:t>
            </a:r>
            <a:r>
              <a:rPr lang="en-US" sz="2000" dirty="0" err="1"/>
              <a:t>cao</a:t>
            </a:r>
            <a:r>
              <a:rPr lang="en-US" sz="2000" dirty="0"/>
              <a:t> </a:t>
            </a:r>
            <a:r>
              <a:rPr lang="en-US" sz="2000" dirty="0" err="1"/>
              <a:t>tăng</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giảm</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endParaRPr lang="vi-VN" sz="2000" dirty="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p:cNvSpPr/>
          <p:nvPr/>
        </p:nvSpPr>
        <p:spPr>
          <a:xfrm>
            <a:off x="1055658" y="808579"/>
            <a:ext cx="6923437" cy="3595781"/>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3076"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6881" t="6573" r="5963" b="13415"/>
          <a:stretch>
            <a:fillRect/>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p:cNvSpPr txBox="1">
            <a:spLocks noGrp="1"/>
          </p:cNvSpPr>
          <p:nvPr>
            <p:ph type="title"/>
          </p:nvPr>
        </p:nvSpPr>
        <p:spPr>
          <a:xfrm>
            <a:off x="1164905" y="2708429"/>
            <a:ext cx="5182555" cy="1035884"/>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vi-VN" sz="1800" dirty="0">
                <a:solidFill>
                  <a:schemeClr val="tx1">
                    <a:lumMod val="90000"/>
                    <a:lumOff val="10000"/>
                  </a:schemeClr>
                </a:solidFill>
                <a:latin typeface="Roboto" panose="02000000000000000000"/>
                <a:ea typeface="Roboto" panose="02000000000000000000"/>
                <a:sym typeface="Arial" panose="020B0604020202020204"/>
              </a:rPr>
              <a:t>Trong nhiều trường hợp, cơ năng có thể chuyển hoá thành các dạng năng lượng khác, khi đó cơ năng không được bảo toàn</a:t>
            </a:r>
            <a:endParaRPr sz="1800" dirty="0">
              <a:solidFill>
                <a:schemeClr val="tx1">
                  <a:lumMod val="90000"/>
                  <a:lumOff val="10000"/>
                </a:schemeClr>
              </a:solidFill>
              <a:latin typeface="Roboto" panose="02000000000000000000"/>
              <a:ea typeface="Roboto" panose="02000000000000000000"/>
              <a:sym typeface="Arial" panose="020B0604020202020204"/>
            </a:endParaRPr>
          </a:p>
        </p:txBody>
      </p:sp>
      <p:sp>
        <p:nvSpPr>
          <p:cNvPr id="34" name="Google Shape;118;p19"/>
          <p:cNvSpPr txBox="1"/>
          <p:nvPr/>
        </p:nvSpPr>
        <p:spPr>
          <a:xfrm>
            <a:off x="1164905" y="1518070"/>
            <a:ext cx="6630355" cy="1035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tx1">
                    <a:lumMod val="90000"/>
                    <a:lumOff val="10000"/>
                  </a:schemeClr>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vi-VN" dirty="0"/>
              <a:t>Nếu cơ năng của vật không chuyển hoá thành dạng năng lượng khác thì tổng động năng và thế năng của vật luôn không đổi, cơ năng của vật được bảo toàn</a:t>
            </a:r>
            <a:endParaRPr lang="vi-VN" dirty="0">
              <a:sym typeface="Arial" panose="020B0604020202020204"/>
            </a:endParaRPr>
          </a:p>
        </p:txBody>
      </p:sp>
      <p:sp>
        <p:nvSpPr>
          <p:cNvPr id="2" name="Rectangle: Rounded Corners 1"/>
          <p:cNvSpPr/>
          <p:nvPr/>
        </p:nvSpPr>
        <p:spPr>
          <a:xfrm>
            <a:off x="1299045" y="989450"/>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Google Shape;2724;p44"/>
          <p:cNvSpPr txBox="1"/>
          <p:nvPr/>
        </p:nvSpPr>
        <p:spPr>
          <a:xfrm>
            <a:off x="1637138" y="1019872"/>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9" name="Group 8"/>
          <p:cNvGrpSpPr/>
          <p:nvPr/>
        </p:nvGrpSpPr>
        <p:grpSpPr>
          <a:xfrm>
            <a:off x="1255135" y="966730"/>
            <a:ext cx="390870" cy="390870"/>
            <a:chOff x="411486" y="2615932"/>
            <a:chExt cx="644100" cy="644100"/>
          </a:xfrm>
        </p:grpSpPr>
        <p:sp>
          <p:nvSpPr>
            <p:cNvPr id="10"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2" name="Google Shape;351;p22"/>
            <p:cNvGrpSpPr/>
            <p:nvPr/>
          </p:nvGrpSpPr>
          <p:grpSpPr>
            <a:xfrm>
              <a:off x="521341" y="2762302"/>
              <a:ext cx="418137" cy="339208"/>
              <a:chOff x="3109500" y="3259325"/>
              <a:chExt cx="1664524" cy="1350324"/>
            </a:xfrm>
          </p:grpSpPr>
          <p:sp>
            <p:nvSpPr>
              <p:cNvPr id="13"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062748" y="1672735"/>
            <a:ext cx="4081252" cy="3246047"/>
          </a:xfrm>
          <a:prstGeom prst="rect">
            <a:avLst/>
          </a:prstGeom>
        </p:spPr>
      </p:pic>
      <p:sp>
        <p:nvSpPr>
          <p:cNvPr id="2" name="Rectangle: Rounded Corners 1"/>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pic>
        <p:nvPicPr>
          <p:cNvPr id="31" name="Picture 30"/>
          <p:cNvPicPr>
            <a:picLocks noChangeAspect="1"/>
          </p:cNvPicPr>
          <p:nvPr/>
        </p:nvPicPr>
        <p:blipFill>
          <a:blip r:embed="rId2"/>
          <a:stretch>
            <a:fillRect/>
          </a:stretch>
        </p:blipFill>
        <p:spPr>
          <a:xfrm>
            <a:off x="142628" y="437265"/>
            <a:ext cx="1473625" cy="1473625"/>
          </a:xfrm>
          <a:prstGeom prst="rect">
            <a:avLst/>
          </a:prstGeom>
        </p:spPr>
      </p:pic>
      <p:grpSp>
        <p:nvGrpSpPr>
          <p:cNvPr id="8" name="Group 7"/>
          <p:cNvGrpSpPr/>
          <p:nvPr/>
        </p:nvGrpSpPr>
        <p:grpSpPr>
          <a:xfrm>
            <a:off x="249190" y="142596"/>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 name="Google Shape;118;p19"/>
          <p:cNvSpPr txBox="1">
            <a:spLocks noGrp="1"/>
          </p:cNvSpPr>
          <p:nvPr>
            <p:ph type="title"/>
          </p:nvPr>
        </p:nvSpPr>
        <p:spPr>
          <a:xfrm>
            <a:off x="249190" y="1417466"/>
            <a:ext cx="5042502" cy="3756587"/>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pPr>
            <a:r>
              <a:rPr lang="vi-VN" sz="2000" dirty="0">
                <a:latin typeface="Roboto" panose="02000000000000000000"/>
                <a:ea typeface="Roboto" panose="02000000000000000000"/>
                <a:sym typeface="Arial" panose="020B0604020202020204"/>
              </a:rPr>
              <a:t>Nếu bỏ qua lực cản của không khí, hãy mô tả sự chuyển hoá động năng và thế năng của các vật được ném với cùng tốc độ ban đầu (Hình 3.3) trong hai trường hợp:</a:t>
            </a:r>
            <a:br>
              <a:rPr lang="en-US" sz="2000" dirty="0">
                <a:latin typeface="Roboto" panose="02000000000000000000"/>
                <a:ea typeface="Roboto" panose="02000000000000000000"/>
                <a:sym typeface="Arial" panose="020B0604020202020204"/>
              </a:rPr>
            </a:br>
            <a:r>
              <a:rPr lang="en-US" sz="2000" dirty="0">
                <a:latin typeface="Roboto" panose="02000000000000000000"/>
                <a:ea typeface="Roboto" panose="02000000000000000000"/>
                <a:sym typeface="Arial" panose="020B0604020202020204"/>
              </a:rPr>
              <a:t>TH1: </a:t>
            </a:r>
            <a:r>
              <a:rPr lang="vi-VN" sz="2000" dirty="0">
                <a:latin typeface="Roboto" panose="02000000000000000000"/>
                <a:ea typeface="Roboto" panose="02000000000000000000"/>
              </a:rPr>
              <a:t>Ném theo phương ngang, vật chuyển động theo quỹ đạo (1).</a:t>
            </a:r>
            <a:br>
              <a:rPr lang="en-US" sz="2000" dirty="0">
                <a:latin typeface="Roboto" panose="02000000000000000000"/>
                <a:ea typeface="Roboto" panose="02000000000000000000"/>
              </a:rPr>
            </a:br>
            <a:r>
              <a:rPr lang="en-US" sz="2000" dirty="0">
                <a:latin typeface="Roboto" panose="02000000000000000000"/>
                <a:ea typeface="Roboto" panose="02000000000000000000"/>
              </a:rPr>
              <a:t>TH2: </a:t>
            </a:r>
            <a:r>
              <a:rPr lang="vi-VN" sz="2000" dirty="0">
                <a:latin typeface="Roboto" panose="02000000000000000000"/>
                <a:ea typeface="Roboto" panose="02000000000000000000"/>
              </a:rPr>
              <a:t>Ném theo hướng chếch lên trên, vật chuyển động theo quỹ đạo (2).</a:t>
            </a:r>
            <a:endParaRPr lang="en-US" sz="2000" dirty="0">
              <a:latin typeface="Roboto" panose="02000000000000000000"/>
              <a:ea typeface="Roboto" panose="02000000000000000000"/>
              <a:sym typeface="Arial" panose="020B0604020202020204"/>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24" name="Picture 23"/>
          <p:cNvPicPr>
            <a:picLocks noChangeAspect="1"/>
          </p:cNvPicPr>
          <p:nvPr/>
        </p:nvPicPr>
        <p:blipFill>
          <a:blip r:embed="rId1"/>
          <a:stretch>
            <a:fillRect/>
          </a:stretch>
        </p:blipFill>
        <p:spPr>
          <a:xfrm>
            <a:off x="60454" y="1866703"/>
            <a:ext cx="4081252" cy="3246047"/>
          </a:xfrm>
          <a:prstGeom prst="rect">
            <a:avLst/>
          </a:prstGeom>
        </p:spPr>
      </p:pic>
      <p:sp>
        <p:nvSpPr>
          <p:cNvPr id="18" name="Google Shape;118;p19"/>
          <p:cNvSpPr txBox="1">
            <a:spLocks noGrp="1"/>
          </p:cNvSpPr>
          <p:nvPr>
            <p:ph type="title"/>
          </p:nvPr>
        </p:nvSpPr>
        <p:spPr>
          <a:xfrm>
            <a:off x="1250588" y="960523"/>
            <a:ext cx="750479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vi-VN" sz="1800" dirty="0">
                <a:solidFill>
                  <a:srgbClr val="191919"/>
                </a:solidFill>
                <a:latin typeface="Roboto" panose="02000000000000000000"/>
                <a:ea typeface="Roboto" panose="02000000000000000000"/>
                <a:sym typeface="Arial" panose="020B0604020202020204"/>
              </a:rPr>
              <a:t>Lúc vừa được ném</a:t>
            </a:r>
            <a:r>
              <a:rPr lang="en-US" sz="1800" dirty="0">
                <a:solidFill>
                  <a:srgbClr val="191919"/>
                </a:solidFill>
                <a:latin typeface="Roboto" panose="02000000000000000000"/>
                <a:ea typeface="Roboto" panose="02000000000000000000"/>
                <a:sym typeface="Arial" panose="020B0604020202020204"/>
              </a:rPr>
              <a:t> </a:t>
            </a:r>
            <a:r>
              <a:rPr lang="en-US" sz="1800" dirty="0" err="1">
                <a:solidFill>
                  <a:srgbClr val="191919"/>
                </a:solidFill>
                <a:latin typeface="Roboto" panose="02000000000000000000"/>
                <a:ea typeface="Roboto" panose="02000000000000000000"/>
                <a:sym typeface="Arial" panose="020B0604020202020204"/>
              </a:rPr>
              <a:t>vật</a:t>
            </a:r>
            <a:r>
              <a:rPr lang="en-US" sz="1800" dirty="0">
                <a:solidFill>
                  <a:srgbClr val="191919"/>
                </a:solidFill>
                <a:latin typeface="Roboto" panose="02000000000000000000"/>
                <a:ea typeface="Roboto" panose="02000000000000000000"/>
                <a:sym typeface="Arial" panose="020B0604020202020204"/>
              </a:rPr>
              <a:t> </a:t>
            </a:r>
            <a:r>
              <a:rPr lang="vi-VN" sz="1800" dirty="0">
                <a:solidFill>
                  <a:srgbClr val="191919"/>
                </a:solidFill>
                <a:latin typeface="Roboto" panose="02000000000000000000"/>
                <a:ea typeface="Roboto" panose="02000000000000000000"/>
                <a:sym typeface="Arial" panose="020B0604020202020204"/>
              </a:rPr>
              <a:t>vừa có thế năng, vừa có động năng.</a:t>
            </a:r>
            <a:endParaRPr sz="1800" dirty="0">
              <a:solidFill>
                <a:srgbClr val="191919"/>
              </a:solidFill>
              <a:latin typeface="Roboto" panose="02000000000000000000"/>
              <a:ea typeface="Roboto" panose="02000000000000000000"/>
              <a:sym typeface="Arial" panose="020B0604020202020204"/>
            </a:endParaRPr>
          </a:p>
        </p:txBody>
      </p:sp>
      <p:sp>
        <p:nvSpPr>
          <p:cNvPr id="19" name="Google Shape;118;p19"/>
          <p:cNvSpPr txBox="1"/>
          <p:nvPr/>
        </p:nvSpPr>
        <p:spPr>
          <a:xfrm>
            <a:off x="1250588" y="145150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vi-VN" dirty="0"/>
              <a:t> Sau đó </a:t>
            </a:r>
            <a:r>
              <a:rPr lang="en-US" dirty="0" err="1"/>
              <a:t>vật</a:t>
            </a:r>
            <a:r>
              <a:rPr lang="en-US" dirty="0"/>
              <a:t> </a:t>
            </a:r>
            <a:r>
              <a:rPr lang="vi-VN" dirty="0"/>
              <a:t>rơi xuống, thế năng giảm, động năng tăng</a:t>
            </a:r>
            <a:endParaRPr lang="en-US" dirty="0"/>
          </a:p>
        </p:txBody>
      </p:sp>
      <p:sp>
        <p:nvSpPr>
          <p:cNvPr id="8" name="Google Shape;118;p19"/>
          <p:cNvSpPr txBox="1"/>
          <p:nvPr/>
        </p:nvSpPr>
        <p:spPr>
          <a:xfrm>
            <a:off x="2330515" y="211303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err="1"/>
              <a:t>Đến</a:t>
            </a:r>
            <a:r>
              <a:rPr lang="en-US" dirty="0"/>
              <a:t> </a:t>
            </a:r>
            <a:r>
              <a:rPr lang="en-US" dirty="0" err="1"/>
              <a:t>khi</a:t>
            </a:r>
            <a:r>
              <a:rPr lang="en-US" dirty="0"/>
              <a:t> </a:t>
            </a:r>
            <a:r>
              <a:rPr lang="en-US" dirty="0" err="1"/>
              <a:t>viên</a:t>
            </a:r>
            <a:r>
              <a:rPr lang="en-US" dirty="0"/>
              <a:t> bi </a:t>
            </a:r>
            <a:r>
              <a:rPr lang="en-US" dirty="0" err="1"/>
              <a:t>vừa</a:t>
            </a:r>
            <a:r>
              <a:rPr lang="en-US" dirty="0"/>
              <a:t> </a:t>
            </a:r>
            <a:r>
              <a:rPr lang="en-US" dirty="0" err="1"/>
              <a:t>chạm</a:t>
            </a:r>
            <a:r>
              <a:rPr lang="en-US" dirty="0"/>
              <a:t> </a:t>
            </a:r>
            <a:r>
              <a:rPr lang="en-US" dirty="0" err="1"/>
              <a:t>đất</a:t>
            </a:r>
            <a:r>
              <a:rPr lang="en-US" dirty="0"/>
              <a:t> </a:t>
            </a:r>
            <a:r>
              <a:rPr lang="en-US" dirty="0" err="1"/>
              <a:t>thì</a:t>
            </a:r>
            <a:r>
              <a:rPr lang="en-US" dirty="0"/>
              <a:t> </a:t>
            </a:r>
            <a:r>
              <a:rPr lang="en-US" dirty="0" err="1"/>
              <a:t>động</a:t>
            </a:r>
            <a:r>
              <a:rPr lang="en-US" dirty="0"/>
              <a:t> </a:t>
            </a:r>
            <a:r>
              <a:rPr lang="en-US" dirty="0" err="1"/>
              <a:t>năng</a:t>
            </a:r>
            <a:r>
              <a:rPr lang="en-US" dirty="0"/>
              <a:t> </a:t>
            </a:r>
            <a:r>
              <a:rPr lang="en-US" dirty="0" err="1"/>
              <a:t>viên</a:t>
            </a:r>
            <a:r>
              <a:rPr lang="en-US" dirty="0"/>
              <a:t> bi </a:t>
            </a:r>
            <a:r>
              <a:rPr lang="en-US" dirty="0" err="1"/>
              <a:t>cực</a:t>
            </a:r>
            <a:r>
              <a:rPr lang="en-US" dirty="0"/>
              <a:t> </a:t>
            </a:r>
            <a:r>
              <a:rPr lang="en-US" dirty="0" err="1"/>
              <a:t>đại</a:t>
            </a:r>
            <a:r>
              <a:rPr lang="en-US" dirty="0"/>
              <a:t>, </a:t>
            </a:r>
            <a:r>
              <a:rPr lang="en-US" dirty="0" err="1"/>
              <a:t>thế</a:t>
            </a:r>
            <a:r>
              <a:rPr lang="en-US" dirty="0"/>
              <a:t> </a:t>
            </a:r>
            <a:r>
              <a:rPr lang="en-US" dirty="0" err="1"/>
              <a:t>năng</a:t>
            </a:r>
            <a:r>
              <a:rPr lang="en-US" dirty="0"/>
              <a:t> </a:t>
            </a:r>
            <a:r>
              <a:rPr lang="en-US" dirty="0" err="1"/>
              <a:t>bằng</a:t>
            </a:r>
            <a:r>
              <a:rPr lang="en-US" dirty="0"/>
              <a:t> 0</a:t>
            </a:r>
            <a:endParaRPr lang="en-US" dirty="0">
              <a:sym typeface="Fira Sans Extra Condensed SemiBold" panose="020B0603050000020004"/>
            </a:endParaRPr>
          </a:p>
        </p:txBody>
      </p:sp>
      <p:sp>
        <p:nvSpPr>
          <p:cNvPr id="15" name="Rectangle: Rounded Corners 14"/>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7" name="Group 16"/>
          <p:cNvGrpSpPr/>
          <p:nvPr/>
        </p:nvGrpSpPr>
        <p:grpSpPr>
          <a:xfrm>
            <a:off x="249190" y="142596"/>
            <a:ext cx="390870" cy="390870"/>
            <a:chOff x="411486" y="2615932"/>
            <a:chExt cx="644100" cy="644100"/>
          </a:xfrm>
        </p:grpSpPr>
        <p:sp>
          <p:nvSpPr>
            <p:cNvPr id="20"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21" name="Google Shape;351;p22"/>
            <p:cNvGrpSpPr/>
            <p:nvPr/>
          </p:nvGrpSpPr>
          <p:grpSpPr>
            <a:xfrm>
              <a:off x="521341" y="2762302"/>
              <a:ext cx="418137" cy="339208"/>
              <a:chOff x="3109500" y="3259325"/>
              <a:chExt cx="1664524" cy="1350324"/>
            </a:xfrm>
          </p:grpSpPr>
          <p:sp>
            <p:nvSpPr>
              <p:cNvPr id="2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 name="Google Shape;118;p19"/>
          <p:cNvSpPr txBox="1"/>
          <p:nvPr/>
        </p:nvSpPr>
        <p:spPr>
          <a:xfrm>
            <a:off x="2802955" y="2894221"/>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err="1"/>
              <a:t>Toàn</a:t>
            </a:r>
            <a:r>
              <a:rPr lang="en-US" dirty="0"/>
              <a:t> </a:t>
            </a:r>
            <a:r>
              <a:rPr lang="en-US" dirty="0" err="1"/>
              <a:t>bộ</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lúc</a:t>
            </a:r>
            <a:r>
              <a:rPr lang="en-US" dirty="0"/>
              <a:t> </a:t>
            </a:r>
            <a:r>
              <a:rPr lang="en-US" dirty="0" err="1"/>
              <a:t>vừa</a:t>
            </a:r>
            <a:r>
              <a:rPr lang="en-US" dirty="0"/>
              <a:t> </a:t>
            </a:r>
            <a:r>
              <a:rPr lang="en-US" dirty="0" err="1"/>
              <a:t>ném</a:t>
            </a:r>
            <a:r>
              <a:rPr lang="en-US" dirty="0"/>
              <a:t> </a:t>
            </a:r>
            <a:r>
              <a:rPr lang="en-US" dirty="0" err="1"/>
              <a:t>lên</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động</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r>
              <a:rPr lang="en-US" dirty="0"/>
              <a:t>.</a:t>
            </a:r>
            <a:endParaRPr lang="en-US" dirty="0">
              <a:sym typeface="Fira Sans Extra Condensed SemiBold" panose="020B0603050000020004"/>
            </a:endParaRPr>
          </a:p>
        </p:txBody>
      </p:sp>
      <p:sp>
        <p:nvSpPr>
          <p:cNvPr id="31" name="Google Shape;118;p19"/>
          <p:cNvSpPr txBox="1"/>
          <p:nvPr/>
        </p:nvSpPr>
        <p:spPr>
          <a:xfrm>
            <a:off x="3556491" y="3662564"/>
            <a:ext cx="5396165"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Trong </a:t>
            </a:r>
            <a:r>
              <a:rPr lang="en-US" dirty="0" err="1"/>
              <a:t>quá</a:t>
            </a:r>
            <a:r>
              <a:rPr lang="en-US" dirty="0"/>
              <a:t> </a:t>
            </a:r>
            <a:r>
              <a:rPr lang="en-US" dirty="0" err="1"/>
              <a:t>trình</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viên</a:t>
            </a:r>
            <a:r>
              <a:rPr lang="en-US" dirty="0"/>
              <a:t> bi ở </a:t>
            </a:r>
            <a:r>
              <a:rPr lang="en-US" dirty="0" err="1"/>
              <a:t>vị</a:t>
            </a:r>
            <a:r>
              <a:rPr lang="en-US" dirty="0"/>
              <a:t> </a:t>
            </a:r>
            <a:r>
              <a:rPr lang="en-US" dirty="0" err="1"/>
              <a:t>trí</a:t>
            </a:r>
            <a:r>
              <a:rPr lang="en-US" dirty="0"/>
              <a:t> </a:t>
            </a:r>
            <a:r>
              <a:rPr lang="en-US" dirty="0" err="1"/>
              <a:t>bất</a:t>
            </a:r>
            <a:r>
              <a:rPr lang="en-US" dirty="0"/>
              <a:t> </a:t>
            </a:r>
            <a:r>
              <a:rPr lang="en-US" dirty="0" err="1"/>
              <a:t>kì</a:t>
            </a:r>
            <a:r>
              <a:rPr lang="en-US" dirty="0"/>
              <a:t>, </a:t>
            </a:r>
            <a:r>
              <a:rPr lang="en-US" dirty="0" err="1"/>
              <a:t>tổng</a:t>
            </a:r>
            <a:r>
              <a:rPr lang="en-US" dirty="0"/>
              <a:t> </a:t>
            </a:r>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không</a:t>
            </a:r>
            <a:r>
              <a:rPr lang="en-US" dirty="0"/>
              <a:t> </a:t>
            </a:r>
            <a:r>
              <a:rPr lang="en-US" dirty="0" err="1"/>
              <a:t>thay</a:t>
            </a:r>
            <a:r>
              <a:rPr lang="en-US" dirty="0"/>
              <a:t> </a:t>
            </a:r>
            <a:r>
              <a:rPr lang="en-US" dirty="0" err="1"/>
              <a:t>đổi</a:t>
            </a:r>
            <a:r>
              <a:rPr lang="en-US" dirty="0"/>
              <a:t>.</a:t>
            </a:r>
            <a:endParaRPr lang="en-US" dirty="0">
              <a:sym typeface="Fira Sans Extra Condensed SemiBold" panose="020B0603050000020004"/>
            </a:endParaRPr>
          </a:p>
        </p:txBody>
      </p:sp>
      <p:sp>
        <p:nvSpPr>
          <p:cNvPr id="32" name="Google Shape;2724;p44"/>
          <p:cNvSpPr txBox="1"/>
          <p:nvPr/>
        </p:nvSpPr>
        <p:spPr>
          <a:xfrm>
            <a:off x="1103632" y="712776"/>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Trường</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hợp</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1</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24" name="Picture 23"/>
          <p:cNvPicPr>
            <a:picLocks noChangeAspect="1"/>
          </p:cNvPicPr>
          <p:nvPr/>
        </p:nvPicPr>
        <p:blipFill>
          <a:blip r:embed="rId1"/>
          <a:stretch>
            <a:fillRect/>
          </a:stretch>
        </p:blipFill>
        <p:spPr>
          <a:xfrm>
            <a:off x="60454" y="1866703"/>
            <a:ext cx="4081252" cy="3246047"/>
          </a:xfrm>
          <a:prstGeom prst="rect">
            <a:avLst/>
          </a:prstGeom>
        </p:spPr>
      </p:pic>
      <p:sp>
        <p:nvSpPr>
          <p:cNvPr id="18" name="Google Shape;118;p19"/>
          <p:cNvSpPr txBox="1">
            <a:spLocks noGrp="1"/>
          </p:cNvSpPr>
          <p:nvPr>
            <p:ph type="title"/>
          </p:nvPr>
        </p:nvSpPr>
        <p:spPr>
          <a:xfrm>
            <a:off x="1722120" y="1304164"/>
            <a:ext cx="6637020"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vi-VN" sz="1800" dirty="0">
                <a:solidFill>
                  <a:srgbClr val="191919"/>
                </a:solidFill>
                <a:latin typeface="Roboto" panose="02000000000000000000"/>
                <a:ea typeface="Roboto" panose="02000000000000000000"/>
                <a:sym typeface="Arial" panose="020B0604020202020204"/>
              </a:rPr>
              <a:t>Lúc vừa được ném</a:t>
            </a:r>
            <a:r>
              <a:rPr lang="en-US" sz="1800" dirty="0">
                <a:solidFill>
                  <a:srgbClr val="191919"/>
                </a:solidFill>
                <a:latin typeface="Roboto" panose="02000000000000000000"/>
                <a:ea typeface="Roboto" panose="02000000000000000000"/>
                <a:sym typeface="Arial" panose="020B0604020202020204"/>
              </a:rPr>
              <a:t> </a:t>
            </a:r>
            <a:r>
              <a:rPr lang="en-US" sz="1800" dirty="0" err="1">
                <a:solidFill>
                  <a:srgbClr val="191919"/>
                </a:solidFill>
                <a:latin typeface="Roboto" panose="02000000000000000000"/>
                <a:ea typeface="Roboto" panose="02000000000000000000"/>
                <a:sym typeface="Arial" panose="020B0604020202020204"/>
              </a:rPr>
              <a:t>lên</a:t>
            </a:r>
            <a:r>
              <a:rPr lang="en-US" sz="1800" dirty="0">
                <a:solidFill>
                  <a:srgbClr val="191919"/>
                </a:solidFill>
                <a:latin typeface="Roboto" panose="02000000000000000000"/>
                <a:ea typeface="Roboto" panose="02000000000000000000"/>
                <a:sym typeface="Arial" panose="020B0604020202020204"/>
              </a:rPr>
              <a:t>, ở </a:t>
            </a:r>
            <a:r>
              <a:rPr lang="en-US" sz="1800" dirty="0" err="1">
                <a:solidFill>
                  <a:srgbClr val="191919"/>
                </a:solidFill>
                <a:latin typeface="Roboto" panose="02000000000000000000"/>
                <a:ea typeface="Roboto" panose="02000000000000000000"/>
                <a:sym typeface="Arial" panose="020B0604020202020204"/>
              </a:rPr>
              <a:t>độ</a:t>
            </a:r>
            <a:r>
              <a:rPr lang="en-US" sz="1800" dirty="0">
                <a:solidFill>
                  <a:srgbClr val="191919"/>
                </a:solidFill>
                <a:latin typeface="Roboto" panose="02000000000000000000"/>
                <a:ea typeface="Roboto" panose="02000000000000000000"/>
                <a:sym typeface="Arial" panose="020B0604020202020204"/>
              </a:rPr>
              <a:t> </a:t>
            </a:r>
            <a:r>
              <a:rPr lang="en-US" sz="1800" dirty="0" err="1">
                <a:solidFill>
                  <a:srgbClr val="191919"/>
                </a:solidFill>
                <a:latin typeface="Roboto" panose="02000000000000000000"/>
                <a:ea typeface="Roboto" panose="02000000000000000000"/>
                <a:sym typeface="Arial" panose="020B0604020202020204"/>
              </a:rPr>
              <a:t>cao</a:t>
            </a:r>
            <a:r>
              <a:rPr lang="en-US" sz="1800" dirty="0">
                <a:solidFill>
                  <a:srgbClr val="191919"/>
                </a:solidFill>
                <a:latin typeface="Roboto" panose="02000000000000000000"/>
                <a:ea typeface="Roboto" panose="02000000000000000000"/>
                <a:sym typeface="Arial" panose="020B0604020202020204"/>
              </a:rPr>
              <a:t> h,  </a:t>
            </a:r>
            <a:r>
              <a:rPr lang="en-US" sz="1800" dirty="0" err="1">
                <a:solidFill>
                  <a:srgbClr val="191919"/>
                </a:solidFill>
                <a:latin typeface="Roboto" panose="02000000000000000000"/>
                <a:ea typeface="Roboto" panose="02000000000000000000"/>
                <a:sym typeface="Arial" panose="020B0604020202020204"/>
              </a:rPr>
              <a:t>vật</a:t>
            </a:r>
            <a:r>
              <a:rPr lang="en-US" sz="1800" dirty="0">
                <a:solidFill>
                  <a:srgbClr val="191919"/>
                </a:solidFill>
                <a:latin typeface="Roboto" panose="02000000000000000000"/>
                <a:ea typeface="Roboto" panose="02000000000000000000"/>
                <a:sym typeface="Arial" panose="020B0604020202020204"/>
              </a:rPr>
              <a:t> </a:t>
            </a:r>
            <a:r>
              <a:rPr lang="vi-VN" sz="1800" dirty="0">
                <a:solidFill>
                  <a:srgbClr val="191919"/>
                </a:solidFill>
                <a:latin typeface="Roboto" panose="02000000000000000000"/>
                <a:ea typeface="Roboto" panose="02000000000000000000"/>
                <a:sym typeface="Arial" panose="020B0604020202020204"/>
              </a:rPr>
              <a:t>vừa có thế năng, vừa có động năng.</a:t>
            </a:r>
            <a:endParaRPr sz="1800" dirty="0">
              <a:solidFill>
                <a:srgbClr val="191919"/>
              </a:solidFill>
              <a:latin typeface="Roboto" panose="02000000000000000000"/>
              <a:ea typeface="Roboto" panose="02000000000000000000"/>
              <a:sym typeface="Arial" panose="020B0604020202020204"/>
            </a:endParaRPr>
          </a:p>
        </p:txBody>
      </p:sp>
      <p:sp>
        <p:nvSpPr>
          <p:cNvPr id="8" name="Google Shape;118;p19"/>
          <p:cNvSpPr txBox="1"/>
          <p:nvPr/>
        </p:nvSpPr>
        <p:spPr>
          <a:xfrm>
            <a:off x="2527791" y="2040349"/>
            <a:ext cx="6424865" cy="11579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Khi </a:t>
            </a:r>
            <a:r>
              <a:rPr lang="en-US" dirty="0" err="1"/>
              <a:t>lên</a:t>
            </a:r>
            <a:r>
              <a:rPr lang="en-US" dirty="0"/>
              <a:t> </a:t>
            </a:r>
            <a:r>
              <a:rPr lang="en-US" dirty="0" err="1"/>
              <a:t>cao</a:t>
            </a:r>
            <a:r>
              <a:rPr lang="en-US" dirty="0"/>
              <a:t>, </a:t>
            </a:r>
            <a:r>
              <a:rPr lang="en-US" dirty="0" err="1"/>
              <a:t>động</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 </a:t>
            </a:r>
            <a:r>
              <a:rPr lang="en-US" dirty="0" err="1"/>
              <a:t>dần</a:t>
            </a:r>
            <a:r>
              <a:rPr lang="en-US" dirty="0"/>
              <a:t>. Khi </a:t>
            </a:r>
            <a:r>
              <a:rPr lang="en-US" dirty="0" err="1"/>
              <a:t>viên</a:t>
            </a:r>
            <a:r>
              <a:rPr lang="en-US" dirty="0"/>
              <a:t> bi </a:t>
            </a:r>
            <a:r>
              <a:rPr lang="en-US" dirty="0" err="1"/>
              <a:t>đạt</a:t>
            </a:r>
            <a:r>
              <a:rPr lang="en-US" dirty="0"/>
              <a:t> </a:t>
            </a:r>
            <a:r>
              <a:rPr lang="en-US" dirty="0" err="1"/>
              <a:t>đến</a:t>
            </a:r>
            <a:r>
              <a:rPr lang="en-US" dirty="0"/>
              <a:t> </a:t>
            </a:r>
            <a:r>
              <a:rPr lang="en-US" dirty="0" err="1"/>
              <a:t>độ</a:t>
            </a:r>
            <a:r>
              <a:rPr lang="en-US" dirty="0"/>
              <a:t> </a:t>
            </a:r>
            <a:r>
              <a:rPr lang="en-US" dirty="0" err="1"/>
              <a:t>cao</a:t>
            </a:r>
            <a:r>
              <a:rPr lang="en-US" dirty="0"/>
              <a:t> </a:t>
            </a:r>
            <a:r>
              <a:rPr lang="en-US" dirty="0" err="1"/>
              <a:t>cực</a:t>
            </a:r>
            <a:r>
              <a:rPr lang="en-US" dirty="0"/>
              <a:t> </a:t>
            </a:r>
            <a:r>
              <a:rPr lang="en-US" dirty="0" err="1"/>
              <a:t>đại</a:t>
            </a:r>
            <a:r>
              <a:rPr lang="en-US" dirty="0"/>
              <a:t> ( h + h’) </a:t>
            </a:r>
            <a:r>
              <a:rPr lang="en-US" dirty="0" err="1"/>
              <a:t>thì</a:t>
            </a:r>
            <a:r>
              <a:rPr lang="en-US" dirty="0"/>
              <a:t> </a:t>
            </a:r>
            <a:r>
              <a:rPr lang="en-US" dirty="0" err="1"/>
              <a:t>vận</a:t>
            </a:r>
            <a:r>
              <a:rPr lang="en-US" dirty="0"/>
              <a:t> </a:t>
            </a:r>
            <a:r>
              <a:rPr lang="en-US" dirty="0" err="1"/>
              <a:t>tốc</a:t>
            </a:r>
            <a:r>
              <a:rPr lang="en-US" dirty="0"/>
              <a:t> </a:t>
            </a:r>
            <a:r>
              <a:rPr lang="en-US" dirty="0" err="1"/>
              <a:t>của</a:t>
            </a:r>
            <a:r>
              <a:rPr lang="en-US" dirty="0"/>
              <a:t> </a:t>
            </a:r>
            <a:r>
              <a:rPr lang="en-US" dirty="0" err="1"/>
              <a:t>nó</a:t>
            </a:r>
            <a:r>
              <a:rPr lang="en-US" dirty="0"/>
              <a:t> </a:t>
            </a:r>
            <a:r>
              <a:rPr lang="en-US" dirty="0" err="1"/>
              <a:t>bằng</a:t>
            </a:r>
            <a:r>
              <a:rPr lang="en-US" dirty="0"/>
              <a:t> 0, </a:t>
            </a:r>
            <a:r>
              <a:rPr lang="en-US" dirty="0" err="1"/>
              <a:t>động</a:t>
            </a:r>
            <a:r>
              <a:rPr lang="en-US" dirty="0"/>
              <a:t> </a:t>
            </a:r>
            <a:r>
              <a:rPr lang="en-US" dirty="0" err="1"/>
              <a:t>năng</a:t>
            </a:r>
            <a:r>
              <a:rPr lang="en-US" dirty="0"/>
              <a:t> </a:t>
            </a:r>
            <a:r>
              <a:rPr lang="en-US" dirty="0" err="1"/>
              <a:t>viên</a:t>
            </a:r>
            <a:r>
              <a:rPr lang="en-US" dirty="0"/>
              <a:t> bi </a:t>
            </a:r>
            <a:r>
              <a:rPr lang="en-US" dirty="0" err="1"/>
              <a:t>bằng</a:t>
            </a:r>
            <a:r>
              <a:rPr lang="en-US" dirty="0"/>
              <a:t> 0, </a:t>
            </a:r>
            <a:r>
              <a:rPr lang="en-US" dirty="0" err="1"/>
              <a:t>thế</a:t>
            </a:r>
            <a:r>
              <a:rPr lang="en-US" dirty="0"/>
              <a:t> </a:t>
            </a:r>
            <a:r>
              <a:rPr lang="en-US" dirty="0" err="1"/>
              <a:t>năng</a:t>
            </a:r>
            <a:r>
              <a:rPr lang="en-US" dirty="0"/>
              <a:t> </a:t>
            </a:r>
            <a:r>
              <a:rPr lang="en-US" dirty="0" err="1"/>
              <a:t>cực</a:t>
            </a:r>
            <a:r>
              <a:rPr lang="en-US" dirty="0"/>
              <a:t> </a:t>
            </a:r>
            <a:r>
              <a:rPr lang="en-US" dirty="0" err="1"/>
              <a:t>đại</a:t>
            </a:r>
            <a:r>
              <a:rPr lang="en-US" dirty="0"/>
              <a:t>.</a:t>
            </a:r>
            <a:endParaRPr lang="en-US" dirty="0">
              <a:sym typeface="Fira Sans Extra Condensed SemiBold" panose="020B0603050000020004"/>
            </a:endParaRPr>
          </a:p>
        </p:txBody>
      </p:sp>
      <p:sp>
        <p:nvSpPr>
          <p:cNvPr id="15" name="Rectangle: Rounded Corners 14"/>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7" name="Group 16"/>
          <p:cNvGrpSpPr/>
          <p:nvPr/>
        </p:nvGrpSpPr>
        <p:grpSpPr>
          <a:xfrm>
            <a:off x="249190" y="142596"/>
            <a:ext cx="390870" cy="390870"/>
            <a:chOff x="411486" y="2615932"/>
            <a:chExt cx="644100" cy="644100"/>
          </a:xfrm>
        </p:grpSpPr>
        <p:sp>
          <p:nvSpPr>
            <p:cNvPr id="20"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21" name="Google Shape;351;p22"/>
            <p:cNvGrpSpPr/>
            <p:nvPr/>
          </p:nvGrpSpPr>
          <p:grpSpPr>
            <a:xfrm>
              <a:off x="521341" y="2762302"/>
              <a:ext cx="418137" cy="339208"/>
              <a:chOff x="3109500" y="3259325"/>
              <a:chExt cx="1664524" cy="1350324"/>
            </a:xfrm>
          </p:grpSpPr>
          <p:sp>
            <p:nvSpPr>
              <p:cNvPr id="2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 name="Google Shape;118;p19"/>
          <p:cNvSpPr txBox="1"/>
          <p:nvPr/>
        </p:nvSpPr>
        <p:spPr>
          <a:xfrm>
            <a:off x="3551764" y="3489726"/>
            <a:ext cx="5592236"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err="1"/>
              <a:t>Toàn</a:t>
            </a:r>
            <a:r>
              <a:rPr lang="en-US" dirty="0"/>
              <a:t> </a:t>
            </a:r>
            <a:r>
              <a:rPr lang="en-US" dirty="0" err="1"/>
              <a:t>bộ</a:t>
            </a:r>
            <a:r>
              <a:rPr lang="en-US" dirty="0"/>
              <a:t> </a:t>
            </a:r>
            <a:r>
              <a:rPr lang="en-US" dirty="0" err="1"/>
              <a:t>động</a:t>
            </a:r>
            <a:r>
              <a:rPr lang="en-US" dirty="0"/>
              <a:t> </a:t>
            </a:r>
            <a:r>
              <a:rPr lang="en-US" dirty="0" err="1"/>
              <a:t>năng</a:t>
            </a:r>
            <a:r>
              <a:rPr lang="en-US" dirty="0"/>
              <a:t> </a:t>
            </a:r>
            <a:r>
              <a:rPr lang="en-US" dirty="0" err="1"/>
              <a:t>lúc</a:t>
            </a:r>
            <a:r>
              <a:rPr lang="en-US" dirty="0"/>
              <a:t> </a:t>
            </a:r>
            <a:r>
              <a:rPr lang="en-US" dirty="0" err="1"/>
              <a:t>ném</a:t>
            </a:r>
            <a:r>
              <a:rPr lang="en-US" dirty="0"/>
              <a:t> </a:t>
            </a:r>
            <a:r>
              <a:rPr lang="en-US" dirty="0" err="1"/>
              <a:t>của</a:t>
            </a:r>
            <a:r>
              <a:rPr lang="en-US" dirty="0"/>
              <a:t> </a:t>
            </a:r>
            <a:r>
              <a:rPr lang="en-US" dirty="0" err="1"/>
              <a:t>viên</a:t>
            </a:r>
            <a:r>
              <a:rPr lang="en-US" dirty="0"/>
              <a:t> bi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thế</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endParaRPr lang="en-US" dirty="0">
              <a:sym typeface="Fira Sans Extra Condensed SemiBold" panose="020B0603050000020004"/>
            </a:endParaRPr>
          </a:p>
        </p:txBody>
      </p:sp>
      <p:sp>
        <p:nvSpPr>
          <p:cNvPr id="2" name="Google Shape;2724;p44"/>
          <p:cNvSpPr txBox="1"/>
          <p:nvPr/>
        </p:nvSpPr>
        <p:spPr>
          <a:xfrm>
            <a:off x="1057913" y="827360"/>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Trường</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hợp</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2</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24" name="Picture 23"/>
          <p:cNvPicPr>
            <a:picLocks noChangeAspect="1"/>
          </p:cNvPicPr>
          <p:nvPr/>
        </p:nvPicPr>
        <p:blipFill>
          <a:blip r:embed="rId1"/>
          <a:stretch>
            <a:fillRect/>
          </a:stretch>
        </p:blipFill>
        <p:spPr>
          <a:xfrm>
            <a:off x="60454" y="1866703"/>
            <a:ext cx="4081252" cy="3246047"/>
          </a:xfrm>
          <a:prstGeom prst="rect">
            <a:avLst/>
          </a:prstGeom>
        </p:spPr>
      </p:pic>
      <p:sp>
        <p:nvSpPr>
          <p:cNvPr id="18" name="Google Shape;118;p19"/>
          <p:cNvSpPr txBox="1">
            <a:spLocks noGrp="1"/>
          </p:cNvSpPr>
          <p:nvPr>
            <p:ph type="title"/>
          </p:nvPr>
        </p:nvSpPr>
        <p:spPr>
          <a:xfrm>
            <a:off x="1722120" y="1304164"/>
            <a:ext cx="6637020"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vi-VN" sz="1800" dirty="0">
                <a:solidFill>
                  <a:srgbClr val="191919"/>
                </a:solidFill>
                <a:latin typeface="Roboto" panose="02000000000000000000"/>
                <a:ea typeface="Roboto" panose="02000000000000000000"/>
                <a:sym typeface="Arial" panose="020B0604020202020204"/>
              </a:rPr>
              <a:t>Sau đó viên bi rơi xuống, thế năng giảm, động năng tăng.</a:t>
            </a:r>
            <a:endParaRPr sz="1800" dirty="0">
              <a:solidFill>
                <a:srgbClr val="191919"/>
              </a:solidFill>
              <a:latin typeface="Roboto" panose="02000000000000000000"/>
              <a:ea typeface="Roboto" panose="02000000000000000000"/>
              <a:sym typeface="Arial" panose="020B0604020202020204"/>
            </a:endParaRPr>
          </a:p>
        </p:txBody>
      </p:sp>
      <p:sp>
        <p:nvSpPr>
          <p:cNvPr id="8" name="Google Shape;118;p19"/>
          <p:cNvSpPr txBox="1"/>
          <p:nvPr/>
        </p:nvSpPr>
        <p:spPr>
          <a:xfrm>
            <a:off x="2527791" y="2040349"/>
            <a:ext cx="6424865" cy="11579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err="1"/>
              <a:t>Đến</a:t>
            </a:r>
            <a:r>
              <a:rPr lang="en-US" dirty="0"/>
              <a:t> </a:t>
            </a:r>
            <a:r>
              <a:rPr lang="en-US" dirty="0" err="1"/>
              <a:t>khi</a:t>
            </a:r>
            <a:r>
              <a:rPr lang="en-US" dirty="0"/>
              <a:t> </a:t>
            </a:r>
            <a:r>
              <a:rPr lang="en-US" dirty="0" err="1"/>
              <a:t>viên</a:t>
            </a:r>
            <a:r>
              <a:rPr lang="en-US" dirty="0"/>
              <a:t> bi </a:t>
            </a:r>
            <a:r>
              <a:rPr lang="en-US" dirty="0" err="1"/>
              <a:t>vừa</a:t>
            </a:r>
            <a:r>
              <a:rPr lang="en-US" dirty="0"/>
              <a:t> </a:t>
            </a:r>
            <a:r>
              <a:rPr lang="en-US" dirty="0" err="1"/>
              <a:t>chạm</a:t>
            </a:r>
            <a:r>
              <a:rPr lang="en-US" dirty="0"/>
              <a:t> </a:t>
            </a:r>
            <a:r>
              <a:rPr lang="en-US" dirty="0" err="1"/>
              <a:t>đất</a:t>
            </a:r>
            <a:r>
              <a:rPr lang="en-US" dirty="0"/>
              <a:t> </a:t>
            </a:r>
            <a:r>
              <a:rPr lang="en-US" dirty="0" err="1"/>
              <a:t>thì</a:t>
            </a:r>
            <a:r>
              <a:rPr lang="en-US" dirty="0"/>
              <a:t> </a:t>
            </a:r>
            <a:r>
              <a:rPr lang="en-US" dirty="0" err="1"/>
              <a:t>động</a:t>
            </a:r>
            <a:r>
              <a:rPr lang="en-US" dirty="0"/>
              <a:t> </a:t>
            </a:r>
            <a:r>
              <a:rPr lang="en-US" dirty="0" err="1"/>
              <a:t>năng</a:t>
            </a:r>
            <a:r>
              <a:rPr lang="en-US" dirty="0"/>
              <a:t> </a:t>
            </a:r>
            <a:r>
              <a:rPr lang="en-US" dirty="0" err="1"/>
              <a:t>viên</a:t>
            </a:r>
            <a:r>
              <a:rPr lang="en-US" dirty="0"/>
              <a:t> bi </a:t>
            </a:r>
            <a:r>
              <a:rPr lang="en-US" dirty="0" err="1"/>
              <a:t>cực</a:t>
            </a:r>
            <a:r>
              <a:rPr lang="en-US" dirty="0"/>
              <a:t> </a:t>
            </a:r>
            <a:r>
              <a:rPr lang="en-US" dirty="0" err="1"/>
              <a:t>đại</a:t>
            </a:r>
            <a:r>
              <a:rPr lang="en-US" dirty="0"/>
              <a:t>, </a:t>
            </a:r>
            <a:r>
              <a:rPr lang="en-US" dirty="0" err="1"/>
              <a:t>thế</a:t>
            </a:r>
            <a:r>
              <a:rPr lang="en-US" dirty="0"/>
              <a:t> </a:t>
            </a:r>
            <a:r>
              <a:rPr lang="en-US" dirty="0" err="1"/>
              <a:t>năng</a:t>
            </a:r>
            <a:r>
              <a:rPr lang="en-US" dirty="0"/>
              <a:t> </a:t>
            </a:r>
            <a:r>
              <a:rPr lang="en-US" dirty="0" err="1"/>
              <a:t>bằng</a:t>
            </a:r>
            <a:r>
              <a:rPr lang="en-US" dirty="0"/>
              <a:t> 0, </a:t>
            </a:r>
            <a:r>
              <a:rPr lang="en-US" dirty="0" err="1"/>
              <a:t>toàn</a:t>
            </a:r>
            <a:r>
              <a:rPr lang="en-US" dirty="0"/>
              <a:t> </a:t>
            </a:r>
            <a:r>
              <a:rPr lang="en-US" dirty="0" err="1"/>
              <a:t>bộ</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lúc</a:t>
            </a:r>
            <a:r>
              <a:rPr lang="en-US" dirty="0"/>
              <a:t> </a:t>
            </a:r>
            <a:r>
              <a:rPr lang="en-US" dirty="0" err="1"/>
              <a:t>vừa</a:t>
            </a:r>
            <a:r>
              <a:rPr lang="en-US" dirty="0"/>
              <a:t> </a:t>
            </a:r>
            <a:r>
              <a:rPr lang="en-US" dirty="0" err="1"/>
              <a:t>ném</a:t>
            </a:r>
            <a:r>
              <a:rPr lang="en-US" dirty="0"/>
              <a:t> </a:t>
            </a:r>
            <a:r>
              <a:rPr lang="en-US" dirty="0" err="1"/>
              <a:t>lên</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động</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r>
              <a:rPr lang="en-US" dirty="0"/>
              <a:t>.</a:t>
            </a:r>
            <a:endParaRPr lang="en-US" dirty="0">
              <a:sym typeface="Fira Sans Extra Condensed SemiBold" panose="020B0603050000020004"/>
            </a:endParaRPr>
          </a:p>
        </p:txBody>
      </p:sp>
      <p:sp>
        <p:nvSpPr>
          <p:cNvPr id="15" name="Rectangle: Rounded Corners 14"/>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7" name="Group 16"/>
          <p:cNvGrpSpPr/>
          <p:nvPr/>
        </p:nvGrpSpPr>
        <p:grpSpPr>
          <a:xfrm>
            <a:off x="249190" y="142596"/>
            <a:ext cx="390870" cy="390870"/>
            <a:chOff x="411486" y="2615932"/>
            <a:chExt cx="644100" cy="644100"/>
          </a:xfrm>
        </p:grpSpPr>
        <p:sp>
          <p:nvSpPr>
            <p:cNvPr id="20"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21" name="Google Shape;351;p22"/>
            <p:cNvGrpSpPr/>
            <p:nvPr/>
          </p:nvGrpSpPr>
          <p:grpSpPr>
            <a:xfrm>
              <a:off x="521341" y="2762302"/>
              <a:ext cx="418137" cy="339208"/>
              <a:chOff x="3109500" y="3259325"/>
              <a:chExt cx="1664524" cy="1350324"/>
            </a:xfrm>
          </p:grpSpPr>
          <p:sp>
            <p:nvSpPr>
              <p:cNvPr id="2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 name="Google Shape;118;p19"/>
          <p:cNvSpPr txBox="1"/>
          <p:nvPr/>
        </p:nvSpPr>
        <p:spPr>
          <a:xfrm>
            <a:off x="3551764" y="3489726"/>
            <a:ext cx="5400892"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defRPr kumimoji="0" sz="1800" kern="0" spc="0" normalizeH="0" baseline="0">
                <a:ln>
                  <a:noFill/>
                </a:ln>
                <a:solidFill>
                  <a:srgbClr val="191919"/>
                </a:solidFill>
                <a:effectLst/>
                <a:uLnTx/>
                <a:uFillTx/>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Trong </a:t>
            </a:r>
            <a:r>
              <a:rPr lang="en-US" dirty="0" err="1"/>
              <a:t>quá</a:t>
            </a:r>
            <a:r>
              <a:rPr lang="en-US" dirty="0"/>
              <a:t> </a:t>
            </a:r>
            <a:r>
              <a:rPr lang="en-US" dirty="0" err="1"/>
              <a:t>trình</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viên</a:t>
            </a:r>
            <a:r>
              <a:rPr lang="en-US" dirty="0"/>
              <a:t> bi ở </a:t>
            </a:r>
            <a:r>
              <a:rPr lang="en-US" dirty="0" err="1"/>
              <a:t>vị</a:t>
            </a:r>
            <a:r>
              <a:rPr lang="en-US" dirty="0"/>
              <a:t> </a:t>
            </a:r>
            <a:r>
              <a:rPr lang="en-US" dirty="0" err="1"/>
              <a:t>trí</a:t>
            </a:r>
            <a:r>
              <a:rPr lang="en-US" dirty="0"/>
              <a:t> </a:t>
            </a:r>
            <a:r>
              <a:rPr lang="en-US" dirty="0" err="1"/>
              <a:t>bất</a:t>
            </a:r>
            <a:r>
              <a:rPr lang="en-US" dirty="0"/>
              <a:t> </a:t>
            </a:r>
            <a:r>
              <a:rPr lang="en-US" dirty="0" err="1"/>
              <a:t>kì</a:t>
            </a:r>
            <a:r>
              <a:rPr lang="en-US" dirty="0"/>
              <a:t>, </a:t>
            </a:r>
            <a:r>
              <a:rPr lang="en-US" dirty="0" err="1"/>
              <a:t>tổng</a:t>
            </a:r>
            <a:r>
              <a:rPr lang="en-US" dirty="0"/>
              <a:t> </a:t>
            </a:r>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không</a:t>
            </a:r>
            <a:r>
              <a:rPr lang="en-US" dirty="0"/>
              <a:t> </a:t>
            </a:r>
            <a:r>
              <a:rPr lang="en-US" dirty="0" err="1"/>
              <a:t>thay</a:t>
            </a:r>
            <a:r>
              <a:rPr lang="en-US" dirty="0"/>
              <a:t> </a:t>
            </a:r>
            <a:r>
              <a:rPr lang="en-US" dirty="0" err="1"/>
              <a:t>đổi</a:t>
            </a:r>
            <a:r>
              <a:rPr lang="en-US" dirty="0"/>
              <a:t>.</a:t>
            </a:r>
            <a:endParaRPr lang="en-US" dirty="0">
              <a:sym typeface="Fira Sans Extra Condensed SemiBold" panose="020B0603050000020004"/>
            </a:endParaRPr>
          </a:p>
        </p:txBody>
      </p:sp>
      <p:sp>
        <p:nvSpPr>
          <p:cNvPr id="2" name="Google Shape;2724;p44"/>
          <p:cNvSpPr txBox="1"/>
          <p:nvPr/>
        </p:nvSpPr>
        <p:spPr>
          <a:xfrm>
            <a:off x="1057913" y="827360"/>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Trường</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hợp</a:t>
            </a: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2</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8" name="Group 7"/>
          <p:cNvGrpSpPr/>
          <p:nvPr/>
        </p:nvGrpSpPr>
        <p:grpSpPr>
          <a:xfrm>
            <a:off x="249190" y="142596"/>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9" name="Google Shape;118;p19"/>
          <p:cNvSpPr txBox="1"/>
          <p:nvPr/>
        </p:nvSpPr>
        <p:spPr>
          <a:xfrm>
            <a:off x="338610" y="1127925"/>
            <a:ext cx="4960154" cy="18932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vi-VN" sz="2000" dirty="0"/>
              <a:t>Xe thế năng có cấu tạo được mô tả </a:t>
            </a:r>
            <a:r>
              <a:rPr lang="en-US" sz="2000" dirty="0" err="1"/>
              <a:t>như</a:t>
            </a:r>
            <a:r>
              <a:rPr lang="en-US" sz="2000" dirty="0"/>
              <a:t> </a:t>
            </a:r>
            <a:r>
              <a:rPr lang="en-US" sz="2000" dirty="0" err="1"/>
              <a:t>hình</a:t>
            </a:r>
            <a:r>
              <a:rPr lang="en-US" sz="2000" dirty="0"/>
              <a:t>. </a:t>
            </a:r>
            <a:r>
              <a:rPr lang="vi-VN" sz="2000" dirty="0"/>
              <a:t>Quả nặng được nối với trục xe qua một ròng rọc cố định bởi một sợi dây mềm, không dãn. Sợi dây được quấn nhiều vòng quanh trục xe.</a:t>
            </a:r>
            <a:endParaRPr lang="vi-VN" sz="2000" dirty="0">
              <a:sym typeface="Arial" panose="020B0604020202020204"/>
            </a:endParaRPr>
          </a:p>
        </p:txBody>
      </p:sp>
      <p:pic>
        <p:nvPicPr>
          <p:cNvPr id="4" name="Picture 3"/>
          <p:cNvPicPr>
            <a:picLocks noChangeAspect="1"/>
          </p:cNvPicPr>
          <p:nvPr/>
        </p:nvPicPr>
        <p:blipFill>
          <a:blip r:embed="rId1"/>
          <a:stretch>
            <a:fillRect/>
          </a:stretch>
        </p:blipFill>
        <p:spPr>
          <a:xfrm>
            <a:off x="5567005" y="11740"/>
            <a:ext cx="3576995" cy="5143500"/>
          </a:xfrm>
          <a:prstGeom prst="rect">
            <a:avLst/>
          </a:prstGeom>
        </p:spPr>
      </p:pic>
      <p:sp>
        <p:nvSpPr>
          <p:cNvPr id="11" name="Google Shape;118;p19"/>
          <p:cNvSpPr txBox="1"/>
          <p:nvPr/>
        </p:nvSpPr>
        <p:spPr>
          <a:xfrm>
            <a:off x="315855" y="2998470"/>
            <a:ext cx="4960154"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vi-VN" dirty="0"/>
              <a:t>Khi thả quả nặng chuyển động từ trên xuống, sợi dây sẽ kéo trục bánh xe làm bánh xe lăn, xe sẽ chuyển động.</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38054" y="147847"/>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p:cNvPicPr>
            <a:picLocks noChangeAspect="1"/>
          </p:cNvPicPr>
          <p:nvPr/>
        </p:nvPicPr>
        <p:blipFill>
          <a:blip r:embed="rId1"/>
          <a:stretch>
            <a:fillRect/>
          </a:stretch>
        </p:blipFill>
        <p:spPr>
          <a:xfrm>
            <a:off x="370507" y="830348"/>
            <a:ext cx="4165305" cy="4165305"/>
          </a:xfrm>
          <a:prstGeom prst="rect">
            <a:avLst/>
          </a:prstGeom>
        </p:spPr>
      </p:pic>
      <p:sp>
        <p:nvSpPr>
          <p:cNvPr id="32" name="Google Shape;118;p19"/>
          <p:cNvSpPr txBox="1">
            <a:spLocks noGrp="1"/>
          </p:cNvSpPr>
          <p:nvPr>
            <p:ph type="title"/>
          </p:nvPr>
        </p:nvSpPr>
        <p:spPr>
          <a:xfrm>
            <a:off x="4377600" y="1380690"/>
            <a:ext cx="4270214" cy="283689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hlink"/>
              </a:buClr>
              <a:buSzPts val="1100"/>
              <a:buFont typeface="Arial" panose="020B0604020202020204"/>
              <a:buNone/>
            </a:pPr>
            <a:r>
              <a:rPr lang="en-GB" dirty="0"/>
              <a:t>Quả bóng trong video có động năng không? Có thế năng không? Lúc nào có cơ năng, lúc nào có thế năng?</a:t>
            </a:r>
            <a:endParaRPr dirty="0"/>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II. SỰ CHUYỂN HÓA NĂNG LƯỢNG</a:t>
            </a:r>
            <a:endParaRPr lang="vi-VN" sz="2000" dirty="0">
              <a:solidFill>
                <a:srgbClr val="FF675A"/>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8" name="Group 7"/>
          <p:cNvGrpSpPr/>
          <p:nvPr/>
        </p:nvGrpSpPr>
        <p:grpSpPr>
          <a:xfrm>
            <a:off x="249190" y="142596"/>
            <a:ext cx="390870" cy="390870"/>
            <a:chOff x="411486" y="2615932"/>
            <a:chExt cx="644100" cy="644100"/>
          </a:xfrm>
        </p:grpSpPr>
        <p:sp>
          <p:nvSpPr>
            <p:cNvPr id="9"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10" name="Google Shape;351;p22"/>
            <p:cNvGrpSpPr/>
            <p:nvPr/>
          </p:nvGrpSpPr>
          <p:grpSpPr>
            <a:xfrm>
              <a:off x="521341" y="2762302"/>
              <a:ext cx="418137" cy="339208"/>
              <a:chOff x="3109500" y="3259325"/>
              <a:chExt cx="1664524" cy="1350324"/>
            </a:xfrm>
          </p:grpSpPr>
          <p:sp>
            <p:nvSpPr>
              <p:cNvPr id="1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9" name="Google Shape;118;p19"/>
          <p:cNvSpPr txBox="1"/>
          <p:nvPr/>
        </p:nvSpPr>
        <p:spPr>
          <a:xfrm>
            <a:off x="3230803" y="785024"/>
            <a:ext cx="4960154" cy="10436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en-US" dirty="0"/>
              <a:t>a. </a:t>
            </a:r>
            <a:r>
              <a:rPr lang="vi-VN" dirty="0"/>
              <a:t>Mô tả sự chuyển hoá năng lượng từ khi thả quả nặng đến khi quả nặng chạm sàn xe.</a:t>
            </a:r>
            <a:endParaRPr lang="en-US" dirty="0"/>
          </a:p>
        </p:txBody>
      </p:sp>
      <p:pic>
        <p:nvPicPr>
          <p:cNvPr id="4" name="Picture 3"/>
          <p:cNvPicPr>
            <a:picLocks noChangeAspect="1"/>
          </p:cNvPicPr>
          <p:nvPr/>
        </p:nvPicPr>
        <p:blipFill>
          <a:blip r:embed="rId1"/>
          <a:stretch>
            <a:fillRect/>
          </a:stretch>
        </p:blipFill>
        <p:spPr>
          <a:xfrm>
            <a:off x="163425" y="785024"/>
            <a:ext cx="2800755" cy="4027315"/>
          </a:xfrm>
          <a:prstGeom prst="rect">
            <a:avLst/>
          </a:prstGeom>
        </p:spPr>
      </p:pic>
      <p:sp>
        <p:nvSpPr>
          <p:cNvPr id="11" name="Google Shape;118;p19"/>
          <p:cNvSpPr txBox="1"/>
          <p:nvPr/>
        </p:nvSpPr>
        <p:spPr>
          <a:xfrm>
            <a:off x="3230804" y="2108315"/>
            <a:ext cx="5703945"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b. </a:t>
            </a:r>
            <a:r>
              <a:rPr lang="vi-VN" dirty="0"/>
              <a:t>Cho độ cao ban đầu của quả nặng so với sàn xe là 8 cm, khối lượng của quả nặng là </a:t>
            </a:r>
            <a:r>
              <a:rPr lang="en-US" dirty="0"/>
              <a:t>m</a:t>
            </a:r>
            <a:r>
              <a:rPr lang="en-US" baseline="-25000" dirty="0"/>
              <a:t>1</a:t>
            </a:r>
            <a:r>
              <a:rPr lang="vi-VN" dirty="0"/>
              <a:t> = 20 g, khối lượng của xe là m</a:t>
            </a:r>
            <a:r>
              <a:rPr lang="vi-VN" baseline="-25000" dirty="0"/>
              <a:t>2</a:t>
            </a:r>
            <a:r>
              <a:rPr lang="vi-VN" dirty="0"/>
              <a:t> = 50 g. Tính tốc độ của xe ngay khi quả nặng chạm sàn xe, nếu coi toàn bộ thê' năng của quả nặng chuyển hoá thành động năng.</a:t>
            </a:r>
            <a:endParaRPr lang="en-US" dirty="0"/>
          </a:p>
          <a:p>
            <a:endParaRPr lang="en-US" dirty="0"/>
          </a:p>
        </p:txBody>
      </p:sp>
      <p:sp>
        <p:nvSpPr>
          <p:cNvPr id="7" name="Google Shape;118;p19"/>
          <p:cNvSpPr txBox="1"/>
          <p:nvPr/>
        </p:nvSpPr>
        <p:spPr>
          <a:xfrm>
            <a:off x="3230803" y="3396253"/>
            <a:ext cx="5703945"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en-US" dirty="0"/>
              <a:t>c. </a:t>
            </a:r>
            <a:r>
              <a:rPr lang="vi-VN" dirty="0"/>
              <a:t>Trong thực tế, giá trị tốc độ thu được của xe khi quả nặng chạm sàn xe sẽ nhỏ hơn giá trị tính toán ở câu b. Hãy giải thích tại sao.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38" name="Google Shape;2738;p44"/>
          <p:cNvSpPr txBox="1">
            <a:spLocks noGrp="1"/>
          </p:cNvSpPr>
          <p:nvPr>
            <p:ph type="title"/>
          </p:nvPr>
        </p:nvSpPr>
        <p:spPr>
          <a:xfrm>
            <a:off x="685422" y="854745"/>
            <a:ext cx="77040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US" sz="4000" dirty="0"/>
              <a:t>CƠ NĂNG</a:t>
            </a:r>
            <a:endParaRPr sz="4000" dirty="0"/>
          </a:p>
        </p:txBody>
      </p:sp>
      <p:grpSp>
        <p:nvGrpSpPr>
          <p:cNvPr id="2739" name="Google Shape;2739;p44"/>
          <p:cNvGrpSpPr/>
          <p:nvPr/>
        </p:nvGrpSpPr>
        <p:grpSpPr>
          <a:xfrm>
            <a:off x="5381686" y="1515884"/>
            <a:ext cx="3426742" cy="2754103"/>
            <a:chOff x="4344045" y="1564221"/>
            <a:chExt cx="3906157" cy="3139413"/>
          </a:xfrm>
        </p:grpSpPr>
        <p:grpSp>
          <p:nvGrpSpPr>
            <p:cNvPr id="2740" name="Google Shape;2740;p44"/>
            <p:cNvGrpSpPr/>
            <p:nvPr/>
          </p:nvGrpSpPr>
          <p:grpSpPr>
            <a:xfrm flipH="1">
              <a:off x="4344045" y="2238434"/>
              <a:ext cx="3906157" cy="2465200"/>
              <a:chOff x="1086175" y="1622125"/>
              <a:chExt cx="4882696" cy="3081500"/>
            </a:xfrm>
          </p:grpSpPr>
          <p:sp>
            <p:nvSpPr>
              <p:cNvPr id="2741" name="Google Shape;2741;p44"/>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2" name="Google Shape;2742;p44"/>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3" name="Google Shape;2743;p44"/>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4" name="Google Shape;2744;p44"/>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5" name="Google Shape;2745;p44"/>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6" name="Google Shape;2746;p44"/>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7" name="Google Shape;2747;p44"/>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8" name="Google Shape;2748;p44"/>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9" name="Google Shape;2749;p44"/>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0" name="Google Shape;2750;p44"/>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1" name="Google Shape;2751;p44"/>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2" name="Google Shape;2752;p44"/>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3" name="Google Shape;2753;p44"/>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4" name="Google Shape;2754;p44"/>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5" name="Google Shape;2755;p44"/>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6" name="Google Shape;2756;p44"/>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7" name="Google Shape;2757;p44"/>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8" name="Google Shape;2758;p44"/>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9" name="Google Shape;2759;p44"/>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0" name="Google Shape;2760;p44"/>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1" name="Google Shape;2761;p44"/>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2" name="Google Shape;2762;p44"/>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3" name="Google Shape;2763;p44"/>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4" name="Google Shape;2764;p44"/>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5" name="Google Shape;2765;p44"/>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6" name="Google Shape;2766;p44"/>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7" name="Google Shape;2767;p44"/>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8" name="Google Shape;2768;p44"/>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69" name="Google Shape;2769;p44"/>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0" name="Google Shape;2770;p44"/>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1" name="Google Shape;2771;p44"/>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2" name="Google Shape;2772;p44"/>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3" name="Google Shape;2773;p44"/>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4" name="Google Shape;2774;p44"/>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5" name="Google Shape;2775;p44"/>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6" name="Google Shape;2776;p44"/>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7" name="Google Shape;2777;p44"/>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8" name="Google Shape;2778;p44"/>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79" name="Google Shape;2779;p44"/>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0" name="Google Shape;2780;p44"/>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1" name="Google Shape;2781;p44"/>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2" name="Google Shape;2782;p44"/>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3" name="Google Shape;2783;p44"/>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4" name="Google Shape;2784;p44"/>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5" name="Google Shape;2785;p44"/>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6" name="Google Shape;2786;p44"/>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7" name="Google Shape;2787;p44"/>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8" name="Google Shape;2788;p44"/>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89" name="Google Shape;2789;p44"/>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0" name="Google Shape;2790;p44"/>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1" name="Google Shape;2791;p44"/>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2" name="Google Shape;2792;p44"/>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3" name="Google Shape;2793;p44"/>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4" name="Google Shape;2794;p44"/>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5" name="Google Shape;2795;p44"/>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6" name="Google Shape;2796;p44"/>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7" name="Google Shape;2797;p44"/>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8" name="Google Shape;2798;p44"/>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99" name="Google Shape;2799;p44"/>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0" name="Google Shape;2800;p44"/>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1" name="Google Shape;2801;p44"/>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2" name="Google Shape;2802;p44"/>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3" name="Google Shape;2803;p44"/>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4" name="Google Shape;2804;p44"/>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5" name="Google Shape;2805;p44"/>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806" name="Google Shape;2806;p44"/>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7" name="Google Shape;2807;p44"/>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8" name="Google Shape;2808;p44"/>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9" name="Google Shape;2809;p44"/>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10" name="Google Shape;2810;p44"/>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11" name="Google Shape;2811;p44"/>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6146" name="Picture 2" descr="Functionality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1569" y="1631605"/>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18;p19"/>
          <p:cNvSpPr txBox="1"/>
          <p:nvPr/>
        </p:nvSpPr>
        <p:spPr>
          <a:xfrm>
            <a:off x="992008" y="1501863"/>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panose="02000000000000000000"/>
                <a:ea typeface="Roboto" panose="02000000000000000000"/>
                <a:cs typeface="Fira Sans Extra Condensed SemiBold" panose="020B0603050000020004"/>
                <a:sym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r>
              <a:rPr lang="vi-VN" sz="2000" dirty="0"/>
              <a:t>Động năng và thế năng có thể chuyển hoá qua lại l</a:t>
            </a:r>
            <a:r>
              <a:rPr lang="en-US" sz="2000" dirty="0"/>
              <a:t>ẫ</a:t>
            </a:r>
            <a:r>
              <a:rPr lang="vi-VN" sz="2000" dirty="0"/>
              <a:t>n nhau.</a:t>
            </a:r>
            <a:endParaRPr lang="en-US" sz="2000" dirty="0"/>
          </a:p>
        </p:txBody>
      </p:sp>
      <p:pic>
        <p:nvPicPr>
          <p:cNvPr id="10" name="Picture 2" descr="Functionality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1569" y="2559584"/>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8;p19"/>
          <p:cNvSpPr txBox="1"/>
          <p:nvPr/>
        </p:nvSpPr>
        <p:spPr>
          <a:xfrm>
            <a:off x="992008" y="2429842"/>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panose="02000000000000000000"/>
                <a:ea typeface="Roboto" panose="02000000000000000000"/>
                <a:cs typeface="Fira Sans Extra Condensed SemiBold" panose="020B0603050000020004"/>
              </a:defRPr>
            </a:lvl1pPr>
            <a:lvl2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2pPr>
            <a:lvl3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3pPr>
            <a:lvl4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4pPr>
            <a:lvl5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5pPr>
            <a:lvl6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6pPr>
            <a:lvl7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7pPr>
            <a:lvl8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8pPr>
            <a:lvl9pPr>
              <a:buClr>
                <a:schemeClr val="dk1"/>
              </a:buClr>
              <a:buSzPts val="3500"/>
              <a:buFont typeface="Fira Sans Extra Condensed SemiBold" panose="020B0603050000020004"/>
              <a:buNone/>
              <a:defRPr sz="3500">
                <a:solidFill>
                  <a:schemeClr val="dk1"/>
                </a:solidFill>
                <a:latin typeface="Fira Sans Extra Condensed SemiBold" panose="020B0603050000020004"/>
                <a:ea typeface="Fira Sans Extra Condensed SemiBold" panose="020B0603050000020004"/>
                <a:cs typeface="Fira Sans Extra Condensed SemiBold" panose="020B0603050000020004"/>
              </a:defRPr>
            </a:lvl9pPr>
          </a:lstStyle>
          <a:p>
            <a:r>
              <a:rPr lang="vi-VN" dirty="0"/>
              <a:t>Cơ năng của một vật là tổng động năng và thế năng</a:t>
            </a:r>
            <a:endParaRPr lang="en-US" dirty="0"/>
          </a:p>
        </p:txBody>
      </p:sp>
      <mc:AlternateContent xmlns:mc="http://schemas.openxmlformats.org/markup-compatibility/2006">
        <mc:Choice xmlns:a14="http://schemas.microsoft.com/office/drawing/2010/main" Requires="a14">
          <p:sp>
            <p:nvSpPr>
              <p:cNvPr id="14" name="TextBox 13"/>
              <p:cNvSpPr txBox="1"/>
              <p:nvPr/>
            </p:nvSpPr>
            <p:spPr>
              <a:xfrm>
                <a:off x="881167" y="3424599"/>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a:latin typeface="Cambria Math" panose="02040503050406030204" pitchFamily="18" charset="0"/>
                          </a:rPr>
                          <m:t>1</m:t>
                        </m:r>
                      </m:num>
                      <m:den>
                        <m:r>
                          <m:rPr>
                            <m:nor/>
                          </m:rPr>
                          <a:rPr lang="en-US" sz="2400" dirty="0">
                            <a:latin typeface="Cambria Math" panose="02040503050406030204" pitchFamily="18" charset="0"/>
                          </a:rPr>
                          <m:t>2</m:t>
                        </m:r>
                      </m:den>
                    </m:f>
                  </m:oMath>
                </a14:m>
                <a:r>
                  <a:rPr lang="en-US" sz="2400" dirty="0"/>
                  <a:t>mv</a:t>
                </a:r>
                <a:r>
                  <a:rPr lang="en-US" sz="2400" baseline="30000" dirty="0"/>
                  <a:t>2</a:t>
                </a:r>
                <a:r>
                  <a:rPr lang="en-US" sz="2400" dirty="0"/>
                  <a:t> + Ph (J)</a:t>
                </a:r>
                <a:endParaRPr lang="en-US" sz="2400" dirty="0"/>
              </a:p>
            </p:txBody>
          </p:sp>
        </mc:Choice>
        <mc:Fallback>
          <p:sp>
            <p:nvSpPr>
              <p:cNvPr id="14" name="TextBox 13"/>
              <p:cNvSpPr txBox="1">
                <a:spLocks noRot="1" noChangeAspect="1" noMove="1" noResize="1" noEditPoints="1" noAdjustHandles="1" noChangeArrowheads="1" noChangeShapeType="1" noTextEdit="1"/>
              </p:cNvSpPr>
              <p:nvPr/>
            </p:nvSpPr>
            <p:spPr>
              <a:xfrm>
                <a:off x="881167" y="3424599"/>
                <a:ext cx="4289778" cy="777022"/>
              </a:xfrm>
              <a:prstGeom prst="roundRect">
                <a:avLst/>
              </a:prstGeom>
              <a:blipFill rotWithShape="1">
                <a:blip r:embed="rId2"/>
                <a:stretch>
                  <a:fillRect l="-232" t="-1231" r="-219" b="-1167"/>
                </a:stretch>
              </a:blipFill>
              <a:ln w="19050">
                <a:solidFill>
                  <a:srgbClr val="FF675A"/>
                </a:solidFill>
              </a:ln>
            </p:spPr>
            <p:txBody>
              <a:bodyPr/>
              <a:lstStyle/>
              <a:p>
                <a:r>
                  <a:rPr lang="en-US" altLang="en-US">
                    <a:noFill/>
                  </a:rPr>
                  <a:t> </a:t>
                </a:r>
              </a:p>
            </p:txBody>
          </p:sp>
        </mc:Fallback>
      </mc:AlternateContent>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p:cNvSpPr txBox="1"/>
          <p:nvPr/>
        </p:nvSpPr>
        <p:spPr>
          <a:xfrm>
            <a:off x="3696583" y="2202471"/>
            <a:ext cx="7191514" cy="90548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6000" b="0" i="0" u="none" strike="noStrike" kern="0" cap="none" spc="0" normalizeH="0" baseline="0" noProof="0" dirty="0">
                <a:ln>
                  <a:noFill/>
                </a:ln>
                <a:solidFill>
                  <a:srgbClr val="C00000"/>
                </a:solidFill>
                <a:effectLst/>
                <a:uLnTx/>
                <a:uFillTx/>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LUYỆN TẬP</a:t>
            </a:r>
            <a:endParaRPr kumimoji="0" lang="en-US" sz="6000" b="0" i="0" u="none" strike="noStrike" kern="0" cap="none" spc="0" normalizeH="0" baseline="0" noProof="0" dirty="0">
              <a:ln>
                <a:noFill/>
              </a:ln>
              <a:solidFill>
                <a:srgbClr val="C00000"/>
              </a:solidFill>
              <a:effectLst/>
              <a:uLnTx/>
              <a:uFillTx/>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pic>
        <p:nvPicPr>
          <p:cNvPr id="11" name="Picture 10"/>
          <p:cNvPicPr>
            <a:picLocks noChangeAspect="1"/>
          </p:cNvPicPr>
          <p:nvPr/>
        </p:nvPicPr>
        <p:blipFill rotWithShape="1">
          <a:blip r:embed="rId1"/>
          <a:srcRect b="10370"/>
          <a:stretch>
            <a:fillRect/>
          </a:stretch>
        </p:blipFill>
        <p:spPr>
          <a:xfrm>
            <a:off x="339090" y="457200"/>
            <a:ext cx="5143500" cy="4610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 name="Rectangle: Rounded Corners 9"/>
          <p:cNvSpPr/>
          <p:nvPr/>
        </p:nvSpPr>
        <p:spPr>
          <a:xfrm>
            <a:off x="792480" y="1524000"/>
            <a:ext cx="1389147" cy="144275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1"/>
          <p:cNvSpPr txBox="1">
            <a:spLocks noGrp="1"/>
          </p:cNvSpPr>
          <p:nvPr>
            <p:ph type="title"/>
          </p:nvPr>
        </p:nvSpPr>
        <p:spPr>
          <a:xfrm>
            <a:off x="414513" y="431885"/>
            <a:ext cx="8225880" cy="1009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dirty="0"/>
              <a:t>Câu 1: </a:t>
            </a:r>
            <a:r>
              <a:rPr lang="vi-VN" dirty="0"/>
              <a:t>Một viên bi lăn từ đỉnh mặt phẳng nghiêng như hình vẽ. Ở tại vị trí nào viên bi có thế năng lớn nhất.</a:t>
            </a:r>
            <a:endParaRPr dirty="0"/>
          </a:p>
        </p:txBody>
      </p:sp>
      <p:sp>
        <p:nvSpPr>
          <p:cNvPr id="249" name="Google Shape;249;p21"/>
          <p:cNvSpPr txBox="1"/>
          <p:nvPr/>
        </p:nvSpPr>
        <p:spPr>
          <a:xfrm>
            <a:off x="2836669" y="2082335"/>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sz="2000" dirty="0">
                <a:solidFill>
                  <a:schemeClr val="dk1"/>
                </a:solidFill>
                <a:latin typeface="Roboto" panose="02000000000000000000"/>
                <a:ea typeface="Roboto" panose="02000000000000000000"/>
                <a:cs typeface="Roboto" panose="02000000000000000000"/>
                <a:sym typeface="Roboto" panose="02000000000000000000"/>
              </a:rPr>
              <a:t>Tại B</a:t>
            </a:r>
            <a:endParaRPr sz="20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250" name="Google Shape;250;p21"/>
          <p:cNvSpPr txBox="1"/>
          <p:nvPr/>
        </p:nvSpPr>
        <p:spPr>
          <a:xfrm>
            <a:off x="2836670" y="1686758"/>
            <a:ext cx="1145756" cy="336900"/>
          </a:xfrm>
          <a:prstGeom prst="rect">
            <a:avLst/>
          </a:prstGeom>
          <a:solidFill>
            <a:srgbClr val="5BC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52" name="Google Shape;252;p21"/>
          <p:cNvSpPr txBox="1"/>
          <p:nvPr/>
        </p:nvSpPr>
        <p:spPr>
          <a:xfrm>
            <a:off x="932875" y="1691371"/>
            <a:ext cx="1145756" cy="336900"/>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 </a:t>
            </a:r>
            <a:endParaRPr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53" name="Google Shape;253;p21"/>
          <p:cNvSpPr txBox="1"/>
          <p:nvPr/>
        </p:nvSpPr>
        <p:spPr>
          <a:xfrm>
            <a:off x="932875" y="2086948"/>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sz="2000" dirty="0">
                <a:solidFill>
                  <a:schemeClr val="dk1"/>
                </a:solidFill>
                <a:latin typeface="Roboto" panose="02000000000000000000"/>
                <a:ea typeface="Roboto" panose="02000000000000000000"/>
                <a:cs typeface="Roboto" panose="02000000000000000000"/>
                <a:sym typeface="Roboto" panose="02000000000000000000"/>
              </a:rPr>
              <a:t>Tại A</a:t>
            </a:r>
            <a:endParaRPr sz="20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255" name="Google Shape;255;p21"/>
          <p:cNvSpPr txBox="1"/>
          <p:nvPr/>
        </p:nvSpPr>
        <p:spPr>
          <a:xfrm>
            <a:off x="4694497" y="2086948"/>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sz="2000" dirty="0">
                <a:solidFill>
                  <a:schemeClr val="dk1"/>
                </a:solidFill>
                <a:latin typeface="Roboto" panose="02000000000000000000"/>
                <a:ea typeface="Roboto" panose="02000000000000000000"/>
                <a:cs typeface="Roboto" panose="02000000000000000000"/>
                <a:sym typeface="Roboto" panose="02000000000000000000"/>
              </a:rPr>
              <a:t>Giữa A và B</a:t>
            </a:r>
            <a:endParaRPr sz="20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256" name="Google Shape;256;p21"/>
          <p:cNvSpPr txBox="1"/>
          <p:nvPr/>
        </p:nvSpPr>
        <p:spPr>
          <a:xfrm>
            <a:off x="4747742" y="1691371"/>
            <a:ext cx="1145756" cy="336900"/>
          </a:xfrm>
          <a:prstGeom prst="rect">
            <a:avLst/>
          </a:prstGeom>
          <a:solidFill>
            <a:srgbClr val="FF67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a:t>
            </a:r>
            <a:endParaRPr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70" name="Google Shape;270;p21"/>
          <p:cNvSpPr/>
          <p:nvPr/>
        </p:nvSpPr>
        <p:spPr>
          <a:xfrm rot="1322549" flipH="1">
            <a:off x="2066648" y="2905997"/>
            <a:ext cx="590505" cy="522799"/>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77" name="Google Shape;277;p21"/>
          <p:cNvCxnSpPr/>
          <p:nvPr/>
        </p:nvCxnSpPr>
        <p:spPr>
          <a:xfrm>
            <a:off x="2623021" y="3291849"/>
            <a:ext cx="775769" cy="402835"/>
          </a:xfrm>
          <a:prstGeom prst="straightConnector1">
            <a:avLst/>
          </a:prstGeom>
          <a:noFill/>
          <a:ln w="19050" cap="flat" cmpd="sng">
            <a:solidFill>
              <a:schemeClr val="accent5"/>
            </a:solidFill>
            <a:prstDash val="solid"/>
            <a:round/>
            <a:headEnd type="none" w="med" len="med"/>
            <a:tailEnd type="triangle" w="med" len="med"/>
          </a:ln>
        </p:spPr>
      </p:cxnSp>
      <p:sp>
        <p:nvSpPr>
          <p:cNvPr id="3" name="Google Shape;255;p21"/>
          <p:cNvSpPr txBox="1"/>
          <p:nvPr/>
        </p:nvSpPr>
        <p:spPr>
          <a:xfrm>
            <a:off x="6606357" y="2081756"/>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US" sz="2000" dirty="0" err="1">
                <a:solidFill>
                  <a:schemeClr val="dk1"/>
                </a:solidFill>
                <a:latin typeface="Roboto" panose="02000000000000000000"/>
                <a:ea typeface="Roboto" panose="02000000000000000000"/>
                <a:cs typeface="Roboto" panose="02000000000000000000"/>
                <a:sym typeface="Roboto" panose="02000000000000000000"/>
              </a:rPr>
              <a:t>Giữa</a:t>
            </a:r>
            <a:r>
              <a:rPr lang="en-US" sz="2000" dirty="0">
                <a:solidFill>
                  <a:schemeClr val="dk1"/>
                </a:solidFill>
                <a:latin typeface="Roboto" panose="02000000000000000000"/>
                <a:ea typeface="Roboto" panose="02000000000000000000"/>
                <a:cs typeface="Roboto" panose="02000000000000000000"/>
                <a:sym typeface="Roboto" panose="02000000000000000000"/>
              </a:rPr>
              <a:t> B </a:t>
            </a:r>
            <a:r>
              <a:rPr lang="en-US" sz="2000" dirty="0" err="1">
                <a:solidFill>
                  <a:schemeClr val="dk1"/>
                </a:solidFill>
                <a:latin typeface="Roboto" panose="02000000000000000000"/>
                <a:ea typeface="Roboto" panose="02000000000000000000"/>
                <a:cs typeface="Roboto" panose="02000000000000000000"/>
                <a:sym typeface="Roboto" panose="02000000000000000000"/>
              </a:rPr>
              <a:t>và</a:t>
            </a:r>
            <a:r>
              <a:rPr lang="en-US" sz="2000" dirty="0">
                <a:solidFill>
                  <a:schemeClr val="dk1"/>
                </a:solidFill>
                <a:latin typeface="Roboto" panose="02000000000000000000"/>
                <a:ea typeface="Roboto" panose="02000000000000000000"/>
                <a:cs typeface="Roboto" panose="02000000000000000000"/>
                <a:sym typeface="Roboto" panose="02000000000000000000"/>
              </a:rPr>
              <a:t> C</a:t>
            </a:r>
            <a:endParaRPr lang="en-US" sz="20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4" name="Google Shape;256;p21"/>
          <p:cNvSpPr txBox="1"/>
          <p:nvPr/>
        </p:nvSpPr>
        <p:spPr>
          <a:xfrm>
            <a:off x="6658815" y="1686179"/>
            <a:ext cx="1145756"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2800" dirty="0">
              <a:solidFill>
                <a:srgbClr val="FFFF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5" name="Right Triangle 4"/>
          <p:cNvSpPr/>
          <p:nvPr/>
        </p:nvSpPr>
        <p:spPr>
          <a:xfrm>
            <a:off x="2324100" y="3429000"/>
            <a:ext cx="3040209" cy="1493520"/>
          </a:xfrm>
          <a:prstGeom prst="rtTriangle">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47;p21"/>
          <p:cNvSpPr txBox="1"/>
          <p:nvPr/>
        </p:nvSpPr>
        <p:spPr>
          <a:xfrm>
            <a:off x="2100778" y="257175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A</a:t>
            </a:r>
            <a:endParaRPr lang="vi-VN" sz="2400" dirty="0"/>
          </a:p>
        </p:txBody>
      </p:sp>
      <p:sp>
        <p:nvSpPr>
          <p:cNvPr id="8" name="Google Shape;247;p21"/>
          <p:cNvSpPr txBox="1"/>
          <p:nvPr/>
        </p:nvSpPr>
        <p:spPr>
          <a:xfrm>
            <a:off x="3583082" y="369620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B</a:t>
            </a:r>
            <a:endParaRPr lang="vi-VN" sz="2400" dirty="0"/>
          </a:p>
        </p:txBody>
      </p:sp>
      <p:sp>
        <p:nvSpPr>
          <p:cNvPr id="9" name="Google Shape;247;p21"/>
          <p:cNvSpPr txBox="1"/>
          <p:nvPr/>
        </p:nvSpPr>
        <p:spPr>
          <a:xfrm>
            <a:off x="4966326" y="437729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C</a:t>
            </a:r>
            <a:endParaRPr lang="vi-VN"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5"/>
          <p:cNvSpPr txBox="1">
            <a:spLocks noGrp="1"/>
          </p:cNvSpPr>
          <p:nvPr>
            <p:ph type="title"/>
          </p:nvPr>
        </p:nvSpPr>
        <p:spPr>
          <a:xfrm>
            <a:off x="480751" y="549778"/>
            <a:ext cx="8294459" cy="867341"/>
          </a:xfrm>
          <a:prstGeom prst="rect">
            <a:avLst/>
          </a:prstGeom>
          <a:noFill/>
          <a:ln>
            <a:noFill/>
          </a:ln>
        </p:spPr>
        <p:txBody>
          <a:bodyPr spcFirstLastPara="1" wrap="square" lIns="91425" tIns="91425" rIns="91425" bIns="91425" anchor="ctr" anchorCtr="0">
            <a:noAutofit/>
          </a:bodyPr>
          <a:lstStyle/>
          <a:p>
            <a:pPr>
              <a:buClr>
                <a:schemeClr val="hlink"/>
              </a:buClr>
              <a:buSzPts val="1100"/>
              <a:buFont typeface="Arial" panose="020B0604020202020204"/>
            </a:pPr>
            <a:r>
              <a:rPr lang="en-US" dirty="0" err="1"/>
              <a:t>Câu</a:t>
            </a:r>
            <a:r>
              <a:rPr lang="en-US" dirty="0"/>
              <a:t> 2: </a:t>
            </a:r>
            <a:r>
              <a:rPr lang="vi-VN" dirty="0"/>
              <a:t>Quan sát dao động một con lắc như hình vẽ. Tại vị trí nào thì thế năng hấp dẫn là lớn nhất, nhỏ nhất?</a:t>
            </a:r>
            <a:endParaRPr dirty="0"/>
          </a:p>
        </p:txBody>
      </p:sp>
      <p:sp>
        <p:nvSpPr>
          <p:cNvPr id="2848" name="Google Shape;2848;p45"/>
          <p:cNvSpPr txBox="1"/>
          <p:nvPr/>
        </p:nvSpPr>
        <p:spPr>
          <a:xfrm>
            <a:off x="659062" y="1829620"/>
            <a:ext cx="1363985"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849" name="Google Shape;2849;p45"/>
          <p:cNvSpPr txBox="1"/>
          <p:nvPr/>
        </p:nvSpPr>
        <p:spPr>
          <a:xfrm>
            <a:off x="597668" y="235722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panose="02000000000000000000"/>
                <a:ea typeface="Roboto" panose="02000000000000000000"/>
                <a:cs typeface="Roboto" panose="02000000000000000000"/>
              </a:defRPr>
            </a:lvl1pPr>
          </a:lstStyle>
          <a:p>
            <a:pPr algn="l"/>
            <a:r>
              <a:rPr lang="en-US" dirty="0" err="1"/>
              <a:t>Tại</a:t>
            </a:r>
            <a:r>
              <a:rPr lang="en-US" dirty="0"/>
              <a:t> A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panose="02000000000000000000"/>
            </a:endParaRPr>
          </a:p>
        </p:txBody>
      </p:sp>
      <p:sp>
        <p:nvSpPr>
          <p:cNvPr id="2851" name="Google Shape;2851;p45"/>
          <p:cNvSpPr txBox="1"/>
          <p:nvPr/>
        </p:nvSpPr>
        <p:spPr>
          <a:xfrm>
            <a:off x="6259528" y="2357228"/>
            <a:ext cx="2286804" cy="624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buClr>
                <a:schemeClr val="hlink"/>
              </a:buClr>
              <a:buSzPts val="1100"/>
              <a:buNone/>
              <a:defRPr sz="2000">
                <a:solidFill>
                  <a:schemeClr val="dk1"/>
                </a:solidFill>
                <a:latin typeface="Roboto" panose="02000000000000000000"/>
                <a:ea typeface="Roboto" panose="02000000000000000000"/>
                <a:cs typeface="Roboto" panose="02000000000000000000"/>
              </a:defRPr>
            </a:lvl1pPr>
          </a:lstStyle>
          <a:p>
            <a:pPr algn="r"/>
            <a:r>
              <a:rPr lang="en-US" dirty="0" err="1"/>
              <a:t>Tại</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panose="02000000000000000000"/>
            </a:endParaRPr>
          </a:p>
        </p:txBody>
      </p:sp>
      <p:sp>
        <p:nvSpPr>
          <p:cNvPr id="2852" name="Google Shape;2852;p45"/>
          <p:cNvSpPr txBox="1"/>
          <p:nvPr/>
        </p:nvSpPr>
        <p:spPr>
          <a:xfrm>
            <a:off x="7124562" y="1829620"/>
            <a:ext cx="1363985"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854" name="Google Shape;2854;p45"/>
          <p:cNvSpPr txBox="1"/>
          <p:nvPr/>
        </p:nvSpPr>
        <p:spPr>
          <a:xfrm>
            <a:off x="6776564" y="3827118"/>
            <a:ext cx="1769768" cy="1034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panose="02000000000000000000"/>
                <a:ea typeface="Roboto" panose="02000000000000000000"/>
                <a:cs typeface="Roboto" panose="02000000000000000000"/>
              </a:defRPr>
            </a:lvl1pPr>
          </a:lstStyle>
          <a:p>
            <a:r>
              <a:rPr lang="en-US" dirty="0" err="1"/>
              <a:t>Tại</a:t>
            </a:r>
            <a:r>
              <a:rPr lang="en-US" dirty="0"/>
              <a:t> A </a:t>
            </a:r>
            <a:r>
              <a:rPr lang="en-US" dirty="0" err="1"/>
              <a:t>và</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r>
              <a:rPr lang="en-US" dirty="0"/>
              <a:t>.</a:t>
            </a:r>
            <a:endParaRPr dirty="0">
              <a:sym typeface="Roboto" panose="02000000000000000000"/>
            </a:endParaRPr>
          </a:p>
        </p:txBody>
      </p:sp>
      <p:sp>
        <p:nvSpPr>
          <p:cNvPr id="2855" name="Google Shape;2855;p45"/>
          <p:cNvSpPr txBox="1"/>
          <p:nvPr/>
        </p:nvSpPr>
        <p:spPr>
          <a:xfrm>
            <a:off x="7124562" y="3368530"/>
            <a:ext cx="13639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2829" name="Group 2828"/>
          <p:cNvGrpSpPr/>
          <p:nvPr/>
        </p:nvGrpSpPr>
        <p:grpSpPr>
          <a:xfrm>
            <a:off x="3321960" y="1863761"/>
            <a:ext cx="2937568" cy="2741262"/>
            <a:chOff x="3321960" y="1863761"/>
            <a:chExt cx="2937568" cy="2741262"/>
          </a:xfrm>
        </p:grpSpPr>
        <p:sp>
          <p:nvSpPr>
            <p:cNvPr id="13" name="Google Shape;2494;p41"/>
            <p:cNvSpPr/>
            <p:nvPr/>
          </p:nvSpPr>
          <p:spPr>
            <a:xfrm>
              <a:off x="4466185" y="35695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9" name="Google Shape;2500;p41"/>
            <p:cNvCxnSpPr/>
            <p:nvPr/>
          </p:nvCxnSpPr>
          <p:spPr>
            <a:xfrm rot="10800000">
              <a:off x="4789602" y="1863761"/>
              <a:ext cx="4899" cy="1705760"/>
            </a:xfrm>
            <a:prstGeom prst="straightConnector1">
              <a:avLst/>
            </a:prstGeom>
            <a:noFill/>
            <a:ln w="28575" cap="flat" cmpd="sng">
              <a:solidFill>
                <a:schemeClr val="tx1"/>
              </a:solidFill>
              <a:prstDash val="solid"/>
              <a:round/>
              <a:headEnd type="none" w="med" len="med"/>
              <a:tailEnd type="none" w="med" len="med"/>
            </a:ln>
          </p:spPr>
        </p:cxnSp>
        <p:cxnSp>
          <p:nvCxnSpPr>
            <p:cNvPr id="7" name="Google Shape;2504;p41"/>
            <p:cNvCxnSpPr/>
            <p:nvPr/>
          </p:nvCxnSpPr>
          <p:spPr>
            <a:xfrm>
              <a:off x="4466185" y="1871370"/>
              <a:ext cx="646835" cy="0"/>
            </a:xfrm>
            <a:prstGeom prst="straightConnector1">
              <a:avLst/>
            </a:prstGeom>
            <a:noFill/>
            <a:ln w="57150" cap="flat" cmpd="sng">
              <a:solidFill>
                <a:schemeClr val="accent3"/>
              </a:solidFill>
              <a:prstDash val="solid"/>
              <a:round/>
              <a:headEnd type="none" w="med" len="med"/>
              <a:tailEnd type="none" w="med" len="med"/>
            </a:ln>
          </p:spPr>
        </p:cxnSp>
        <p:sp>
          <p:nvSpPr>
            <p:cNvPr id="2818" name="Google Shape;2494;p41"/>
            <p:cNvSpPr/>
            <p:nvPr/>
          </p:nvSpPr>
          <p:spPr>
            <a:xfrm>
              <a:off x="3326077" y="3258345"/>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819" name="Google Shape;2500;p41"/>
            <p:cNvCxnSpPr/>
            <p:nvPr/>
          </p:nvCxnSpPr>
          <p:spPr>
            <a:xfrm flipV="1">
              <a:off x="3679698" y="1863761"/>
              <a:ext cx="1109905" cy="1396669"/>
            </a:xfrm>
            <a:prstGeom prst="straightConnector1">
              <a:avLst/>
            </a:prstGeom>
            <a:noFill/>
            <a:ln w="28575" cap="flat" cmpd="sng">
              <a:solidFill>
                <a:schemeClr val="tx1"/>
              </a:solidFill>
              <a:prstDash val="solid"/>
              <a:round/>
              <a:headEnd type="none" w="med" len="med"/>
              <a:tailEnd type="none" w="med" len="med"/>
            </a:ln>
          </p:spPr>
        </p:cxnSp>
        <p:sp>
          <p:nvSpPr>
            <p:cNvPr id="2821" name="Google Shape;2494;p41"/>
            <p:cNvSpPr/>
            <p:nvPr/>
          </p:nvSpPr>
          <p:spPr>
            <a:xfrm flipH="1">
              <a:off x="5606293" y="32528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822" name="Google Shape;2500;p41"/>
            <p:cNvCxnSpPr/>
            <p:nvPr/>
          </p:nvCxnSpPr>
          <p:spPr>
            <a:xfrm flipH="1" flipV="1">
              <a:off x="4789602" y="1878980"/>
              <a:ext cx="1091765" cy="1373841"/>
            </a:xfrm>
            <a:prstGeom prst="straightConnector1">
              <a:avLst/>
            </a:prstGeom>
            <a:noFill/>
            <a:ln w="28575" cap="flat" cmpd="sng">
              <a:solidFill>
                <a:schemeClr val="tx1"/>
              </a:solidFill>
              <a:prstDash val="solid"/>
              <a:round/>
              <a:headEnd type="none" w="med" len="med"/>
              <a:tailEnd type="none" w="med" len="med"/>
            </a:ln>
          </p:spPr>
        </p:cxnSp>
        <p:sp>
          <p:nvSpPr>
            <p:cNvPr id="2826" name="Google Shape;247;p21"/>
            <p:cNvSpPr txBox="1"/>
            <p:nvPr/>
          </p:nvSpPr>
          <p:spPr>
            <a:xfrm>
              <a:off x="3321960" y="3896138"/>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A</a:t>
              </a:r>
              <a:endParaRPr lang="vi-VN" sz="2400" dirty="0"/>
            </a:p>
          </p:txBody>
        </p:sp>
        <p:sp>
          <p:nvSpPr>
            <p:cNvPr id="2827" name="Google Shape;247;p21"/>
            <p:cNvSpPr txBox="1"/>
            <p:nvPr/>
          </p:nvSpPr>
          <p:spPr>
            <a:xfrm>
              <a:off x="4511937" y="4234547"/>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B</a:t>
              </a:r>
              <a:endParaRPr lang="vi-VN" sz="2400" dirty="0"/>
            </a:p>
          </p:txBody>
        </p:sp>
        <p:sp>
          <p:nvSpPr>
            <p:cNvPr id="2828" name="Google Shape;247;p21"/>
            <p:cNvSpPr txBox="1"/>
            <p:nvPr/>
          </p:nvSpPr>
          <p:spPr>
            <a:xfrm>
              <a:off x="5737285" y="3906056"/>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buClr>
                  <a:schemeClr val="hlink"/>
                </a:buClr>
                <a:buSzPts val="1100"/>
                <a:buFont typeface="Arial" panose="020B0604020202020204"/>
                <a:buNone/>
              </a:pPr>
              <a:r>
                <a:rPr lang="en-US" sz="2400" dirty="0"/>
                <a:t>C</a:t>
              </a:r>
              <a:endParaRPr lang="vi-VN" sz="2400" dirty="0"/>
            </a:p>
          </p:txBody>
        </p:sp>
      </p:grpSp>
      <p:sp>
        <p:nvSpPr>
          <p:cNvPr id="2830" name="Google Shape;2848;p45"/>
          <p:cNvSpPr txBox="1"/>
          <p:nvPr/>
        </p:nvSpPr>
        <p:spPr>
          <a:xfrm>
            <a:off x="690720" y="3368530"/>
            <a:ext cx="1363985"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2831" name="Google Shape;2849;p45"/>
          <p:cNvSpPr txBox="1"/>
          <p:nvPr/>
        </p:nvSpPr>
        <p:spPr>
          <a:xfrm>
            <a:off x="629326" y="389613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panose="02000000000000000000"/>
                <a:ea typeface="Roboto" panose="02000000000000000000"/>
                <a:cs typeface="Roboto" panose="02000000000000000000"/>
              </a:defRPr>
            </a:lvl1pPr>
          </a:lstStyle>
          <a:p>
            <a:pPr algn="l"/>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B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lớn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C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nhỏ</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a:t>
            </a:r>
            <a:endParaRPr dirty="0">
              <a:sym typeface="Roboto" panose="02000000000000000000"/>
            </a:endParaRPr>
          </a:p>
        </p:txBody>
      </p:sp>
      <p:sp>
        <p:nvSpPr>
          <p:cNvPr id="2832" name="Rectangle: Rounded Corners 2831"/>
          <p:cNvSpPr/>
          <p:nvPr/>
        </p:nvSpPr>
        <p:spPr>
          <a:xfrm>
            <a:off x="6446254" y="3200310"/>
            <a:ext cx="2423426" cy="173745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2"/>
                                        </p:tgtEl>
                                        <p:attrNameLst>
                                          <p:attrName>style.visibility</p:attrName>
                                        </p:attrNameLst>
                                      </p:cBhvr>
                                      <p:to>
                                        <p:strVal val="visible"/>
                                      </p:to>
                                    </p:set>
                                    <p:animEffect transition="in" filter="wipe(up)">
                                      <p:cBhvr>
                                        <p:cTn id="7" dur="500"/>
                                        <p:tgtEl>
                                          <p:spTgt spid="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720000" y="445025"/>
            <a:ext cx="7704000" cy="86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dirty="0"/>
              <a:t>Câu 3: </a:t>
            </a:r>
            <a:r>
              <a:rPr lang="vi-VN" dirty="0"/>
              <a:t>Phát biểu nào sau đây đầy đủ nhất khi nói về sự chuyển hóa cơ năng?</a:t>
            </a:r>
            <a:endParaRPr dirty="0"/>
          </a:p>
        </p:txBody>
      </p:sp>
      <p:sp>
        <p:nvSpPr>
          <p:cNvPr id="872" name="Google Shape;872;p28"/>
          <p:cNvSpPr txBox="1"/>
          <p:nvPr/>
        </p:nvSpPr>
        <p:spPr>
          <a:xfrm>
            <a:off x="3239448" y="1511326"/>
            <a:ext cx="5440680" cy="730364"/>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panose="020B0604020202020204"/>
              <a:buNone/>
            </a:pPr>
            <a:r>
              <a:rPr lang="en-US" sz="2000" dirty="0" err="1">
                <a:solidFill>
                  <a:schemeClr val="dk1"/>
                </a:solidFill>
                <a:latin typeface="Roboto" panose="02000000000000000000"/>
                <a:ea typeface="Roboto" panose="02000000000000000000"/>
              </a:rPr>
              <a:t>Động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có</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thể</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chuyển</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hóa</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thành</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thế</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a:t>
            </a:r>
            <a:endParaRPr sz="2000" dirty="0">
              <a:solidFill>
                <a:schemeClr val="dk1"/>
              </a:solidFill>
              <a:latin typeface="Roboto" panose="02000000000000000000"/>
              <a:ea typeface="Roboto" panose="02000000000000000000"/>
              <a:sym typeface="Roboto" panose="02000000000000000000"/>
            </a:endParaRPr>
          </a:p>
        </p:txBody>
      </p:sp>
      <p:sp>
        <p:nvSpPr>
          <p:cNvPr id="873" name="Google Shape;873;p28"/>
          <p:cNvSpPr/>
          <p:nvPr/>
        </p:nvSpPr>
        <p:spPr>
          <a:xfrm>
            <a:off x="2397089" y="1533427"/>
            <a:ext cx="644100" cy="64728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a:t>
            </a:r>
            <a:endParaRPr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874" name="Google Shape;874;p28"/>
          <p:cNvCxnSpPr>
            <a:stCxn id="873" idx="2"/>
            <a:endCxn id="875" idx="6"/>
          </p:cNvCxnSpPr>
          <p:nvPr/>
        </p:nvCxnSpPr>
        <p:spPr>
          <a:xfrm rot="10800000" flipV="1">
            <a:off x="1977535" y="1857068"/>
            <a:ext cx="419554" cy="125662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76" name="Google Shape;876;p28"/>
          <p:cNvCxnSpPr>
            <a:stCxn id="873" idx="6"/>
            <a:endCxn id="872" idx="1"/>
          </p:cNvCxnSpPr>
          <p:nvPr/>
        </p:nvCxnSpPr>
        <p:spPr>
          <a:xfrm>
            <a:off x="3041189" y="1857069"/>
            <a:ext cx="198259" cy="19439"/>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79" name="Google Shape;879;p28"/>
          <p:cNvSpPr txBox="1"/>
          <p:nvPr/>
        </p:nvSpPr>
        <p:spPr>
          <a:xfrm>
            <a:off x="3239448" y="2409957"/>
            <a:ext cx="5440680" cy="73036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panose="020B0604020202020204"/>
              <a:buNone/>
            </a:pPr>
            <a:r>
              <a:rPr lang="en-US" sz="2000" dirty="0" err="1">
                <a:solidFill>
                  <a:schemeClr val="dk1"/>
                </a:solidFill>
                <a:latin typeface="Roboto" panose="02000000000000000000"/>
                <a:ea typeface="Roboto" panose="02000000000000000000"/>
              </a:rPr>
              <a:t>Thế</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có</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thể</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chuyển</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hóa</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thành</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động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a:t>
            </a:r>
            <a:endParaRPr sz="2000" dirty="0">
              <a:solidFill>
                <a:schemeClr val="dk1"/>
              </a:solidFill>
              <a:latin typeface="Roboto" panose="02000000000000000000"/>
              <a:ea typeface="Roboto" panose="02000000000000000000"/>
              <a:sym typeface="Roboto" panose="02000000000000000000"/>
            </a:endParaRPr>
          </a:p>
        </p:txBody>
      </p:sp>
      <p:sp>
        <p:nvSpPr>
          <p:cNvPr id="880" name="Google Shape;880;p28"/>
          <p:cNvSpPr/>
          <p:nvPr/>
        </p:nvSpPr>
        <p:spPr>
          <a:xfrm>
            <a:off x="2397089" y="2432123"/>
            <a:ext cx="644100" cy="647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881" name="Google Shape;881;p28"/>
          <p:cNvCxnSpPr>
            <a:stCxn id="875" idx="6"/>
            <a:endCxn id="880" idx="2"/>
          </p:cNvCxnSpPr>
          <p:nvPr/>
        </p:nvCxnSpPr>
        <p:spPr>
          <a:xfrm flipV="1">
            <a:off x="1977535" y="2755765"/>
            <a:ext cx="419554" cy="357925"/>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stCxn id="880" idx="6"/>
            <a:endCxn id="879" idx="1"/>
          </p:cNvCxnSpPr>
          <p:nvPr/>
        </p:nvCxnSpPr>
        <p:spPr>
          <a:xfrm>
            <a:off x="3041189" y="2755765"/>
            <a:ext cx="198259" cy="19374"/>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7" name="Google Shape;887;p28"/>
          <p:cNvSpPr txBox="1"/>
          <p:nvPr/>
        </p:nvSpPr>
        <p:spPr>
          <a:xfrm>
            <a:off x="3239448" y="3308586"/>
            <a:ext cx="5440680" cy="730364"/>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panose="020B0604020202020204"/>
              <a:buNone/>
            </a:pPr>
            <a:r>
              <a:rPr lang="vi-VN" sz="2000" dirty="0">
                <a:solidFill>
                  <a:schemeClr val="dk1"/>
                </a:solidFill>
                <a:latin typeface="Roboto" panose="02000000000000000000"/>
                <a:ea typeface="Roboto" panose="02000000000000000000"/>
              </a:rPr>
              <a:t>Động năng có thể chuyển hóa thành thế năng và ngược lại.</a:t>
            </a:r>
            <a:endParaRPr sz="2000" dirty="0">
              <a:solidFill>
                <a:schemeClr val="dk1"/>
              </a:solidFill>
              <a:latin typeface="Roboto" panose="02000000000000000000"/>
              <a:ea typeface="Roboto" panose="02000000000000000000"/>
              <a:sym typeface="Roboto" panose="02000000000000000000"/>
            </a:endParaRPr>
          </a:p>
        </p:txBody>
      </p:sp>
      <p:sp>
        <p:nvSpPr>
          <p:cNvPr id="888" name="Google Shape;888;p28"/>
          <p:cNvSpPr/>
          <p:nvPr/>
        </p:nvSpPr>
        <p:spPr>
          <a:xfrm>
            <a:off x="2397089" y="3330819"/>
            <a:ext cx="644100" cy="647284"/>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a:t>
            </a:r>
            <a:endParaRPr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889" name="Google Shape;889;p28"/>
          <p:cNvCxnSpPr>
            <a:stCxn id="875" idx="6"/>
            <a:endCxn id="888" idx="2"/>
          </p:cNvCxnSpPr>
          <p:nvPr/>
        </p:nvCxnSpPr>
        <p:spPr>
          <a:xfrm>
            <a:off x="1977535" y="3113690"/>
            <a:ext cx="419554" cy="54077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stCxn id="888" idx="6"/>
            <a:endCxn id="887" idx="1"/>
          </p:cNvCxnSpPr>
          <p:nvPr/>
        </p:nvCxnSpPr>
        <p:spPr>
          <a:xfrm>
            <a:off x="3041189" y="3654461"/>
            <a:ext cx="198259" cy="19307"/>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94" name="Google Shape;894;p28"/>
          <p:cNvSpPr txBox="1"/>
          <p:nvPr/>
        </p:nvSpPr>
        <p:spPr>
          <a:xfrm>
            <a:off x="3239448" y="4207217"/>
            <a:ext cx="5440680" cy="73036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dk1"/>
                </a:solidFill>
                <a:latin typeface="Roboto" panose="02000000000000000000"/>
                <a:ea typeface="Roboto" panose="02000000000000000000"/>
              </a:rPr>
              <a:t>Động năng và thế năng có thể chuyển hóa qua lại lẫn nhau, cơ năng không được bảo toàn.</a:t>
            </a:r>
            <a:endParaRPr sz="2000" dirty="0">
              <a:solidFill>
                <a:schemeClr val="dk1"/>
              </a:solidFill>
              <a:latin typeface="Roboto" panose="02000000000000000000"/>
              <a:ea typeface="Roboto" panose="02000000000000000000"/>
              <a:sym typeface="Roboto" panose="02000000000000000000"/>
            </a:endParaRPr>
          </a:p>
        </p:txBody>
      </p:sp>
      <p:sp>
        <p:nvSpPr>
          <p:cNvPr id="895" name="Google Shape;895;p28"/>
          <p:cNvSpPr/>
          <p:nvPr/>
        </p:nvSpPr>
        <p:spPr>
          <a:xfrm>
            <a:off x="2397089" y="4229516"/>
            <a:ext cx="644100" cy="6472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2800" b="1"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896" name="Google Shape;896;p28"/>
          <p:cNvCxnSpPr>
            <a:stCxn id="875" idx="6"/>
            <a:endCxn id="895" idx="2"/>
          </p:cNvCxnSpPr>
          <p:nvPr/>
        </p:nvCxnSpPr>
        <p:spPr>
          <a:xfrm>
            <a:off x="1977535" y="3113690"/>
            <a:ext cx="419554" cy="143946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stCxn id="895" idx="6"/>
            <a:endCxn id="894" idx="1"/>
          </p:cNvCxnSpPr>
          <p:nvPr/>
        </p:nvCxnSpPr>
        <p:spPr>
          <a:xfrm>
            <a:off x="3041189" y="4553158"/>
            <a:ext cx="198259" cy="19241"/>
          </a:xfrm>
          <a:prstGeom prst="bentConnector3">
            <a:avLst>
              <a:gd name="adj1" fmla="val 50000"/>
            </a:avLst>
          </a:prstGeom>
          <a:noFill/>
          <a:ln w="19050" cap="flat" cmpd="sng">
            <a:solidFill>
              <a:schemeClr val="accent5"/>
            </a:solidFill>
            <a:prstDash val="solid"/>
            <a:round/>
            <a:headEnd type="none" w="med" len="med"/>
            <a:tailEnd type="none" w="med" len="med"/>
          </a:ln>
        </p:spPr>
      </p:cxnSp>
      <p:grpSp>
        <p:nvGrpSpPr>
          <p:cNvPr id="899" name="Google Shape;899;p28"/>
          <p:cNvGrpSpPr/>
          <p:nvPr/>
        </p:nvGrpSpPr>
        <p:grpSpPr>
          <a:xfrm>
            <a:off x="243835" y="1703992"/>
            <a:ext cx="1733700" cy="2767404"/>
            <a:chOff x="411475" y="1726852"/>
            <a:chExt cx="1733700" cy="2767404"/>
          </a:xfrm>
        </p:grpSpPr>
        <p:grpSp>
          <p:nvGrpSpPr>
            <p:cNvPr id="900" name="Google Shape;900;p28"/>
            <p:cNvGrpSpPr/>
            <p:nvPr/>
          </p:nvGrpSpPr>
          <p:grpSpPr>
            <a:xfrm>
              <a:off x="411475" y="1726852"/>
              <a:ext cx="1733700" cy="2767404"/>
              <a:chOff x="411475" y="1726852"/>
              <a:chExt cx="1733700" cy="2767404"/>
            </a:xfrm>
          </p:grpSpPr>
          <p:sp>
            <p:nvSpPr>
              <p:cNvPr id="875" name="Google Shape;875;p28"/>
              <p:cNvSpPr/>
              <p:nvPr/>
            </p:nvSpPr>
            <p:spPr>
              <a:xfrm>
                <a:off x="411475" y="2269700"/>
                <a:ext cx="1733700" cy="173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1" name="Google Shape;901;p28"/>
              <p:cNvGrpSpPr/>
              <p:nvPr/>
            </p:nvGrpSpPr>
            <p:grpSpPr>
              <a:xfrm flipH="1">
                <a:off x="626396" y="1726852"/>
                <a:ext cx="1518771" cy="2767404"/>
                <a:chOff x="703817" y="2063650"/>
                <a:chExt cx="1149017" cy="2093505"/>
              </a:xfrm>
            </p:grpSpPr>
            <p:sp>
              <p:nvSpPr>
                <p:cNvPr id="902" name="Google Shape;902;p28"/>
                <p:cNvSpPr/>
                <p:nvPr/>
              </p:nvSpPr>
              <p:spPr>
                <a:xfrm>
                  <a:off x="756525" y="3430852"/>
                  <a:ext cx="268030" cy="150363"/>
                </a:xfrm>
                <a:custGeom>
                  <a:avLst/>
                  <a:gdLst/>
                  <a:ahLst/>
                  <a:cxnLst/>
                  <a:rect l="l" t="t" r="r" b="b"/>
                  <a:pathLst>
                    <a:path w="5517" h="3095" extrusionOk="0">
                      <a:moveTo>
                        <a:pt x="5164" y="1"/>
                      </a:moveTo>
                      <a:lnTo>
                        <a:pt x="1" y="991"/>
                      </a:lnTo>
                      <a:lnTo>
                        <a:pt x="231" y="2223"/>
                      </a:lnTo>
                      <a:cubicBezTo>
                        <a:pt x="326" y="2761"/>
                        <a:pt x="1101" y="3094"/>
                        <a:pt x="2117" y="3094"/>
                      </a:cubicBezTo>
                      <a:cubicBezTo>
                        <a:pt x="2407" y="3094"/>
                        <a:pt x="2717" y="3067"/>
                        <a:pt x="3036" y="3009"/>
                      </a:cubicBezTo>
                      <a:cubicBezTo>
                        <a:pt x="4459" y="2753"/>
                        <a:pt x="5516" y="1994"/>
                        <a:pt x="5395" y="1302"/>
                      </a:cubicBezTo>
                      <a:cubicBezTo>
                        <a:pt x="5381" y="1235"/>
                        <a:pt x="5164" y="1"/>
                        <a:pt x="5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28"/>
                <p:cNvSpPr/>
                <p:nvPr/>
              </p:nvSpPr>
              <p:spPr>
                <a:xfrm>
                  <a:off x="750598" y="3392229"/>
                  <a:ext cx="263414" cy="129035"/>
                </a:xfrm>
                <a:custGeom>
                  <a:avLst/>
                  <a:gdLst/>
                  <a:ahLst/>
                  <a:cxnLst/>
                  <a:rect l="l" t="t" r="r" b="b"/>
                  <a:pathLst>
                    <a:path w="5422" h="2656" extrusionOk="0">
                      <a:moveTo>
                        <a:pt x="3380" y="1"/>
                      </a:moveTo>
                      <a:cubicBezTo>
                        <a:pt x="3099" y="1"/>
                        <a:pt x="2800" y="26"/>
                        <a:pt x="2494" y="78"/>
                      </a:cubicBezTo>
                      <a:cubicBezTo>
                        <a:pt x="1071" y="335"/>
                        <a:pt x="0" y="1094"/>
                        <a:pt x="123" y="1786"/>
                      </a:cubicBezTo>
                      <a:cubicBezTo>
                        <a:pt x="217" y="2323"/>
                        <a:pt x="1002" y="2656"/>
                        <a:pt x="2022" y="2656"/>
                      </a:cubicBezTo>
                      <a:cubicBezTo>
                        <a:pt x="2313" y="2656"/>
                        <a:pt x="2623" y="2629"/>
                        <a:pt x="2942" y="2572"/>
                      </a:cubicBezTo>
                      <a:cubicBezTo>
                        <a:pt x="4364" y="2314"/>
                        <a:pt x="5421" y="1555"/>
                        <a:pt x="5300" y="864"/>
                      </a:cubicBezTo>
                      <a:cubicBezTo>
                        <a:pt x="5204" y="332"/>
                        <a:pt x="4407" y="1"/>
                        <a:pt x="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28"/>
                <p:cNvSpPr/>
                <p:nvPr/>
              </p:nvSpPr>
              <p:spPr>
                <a:xfrm>
                  <a:off x="1391206" y="2085269"/>
                  <a:ext cx="445113" cy="1471661"/>
                </a:xfrm>
                <a:custGeom>
                  <a:avLst/>
                  <a:gdLst/>
                  <a:ahLst/>
                  <a:cxnLst/>
                  <a:rect l="l" t="t" r="r" b="b"/>
                  <a:pathLst>
                    <a:path w="9162" h="30292" extrusionOk="0">
                      <a:moveTo>
                        <a:pt x="7698" y="1"/>
                      </a:moveTo>
                      <a:lnTo>
                        <a:pt x="0" y="30292"/>
                      </a:lnTo>
                      <a:lnTo>
                        <a:pt x="2087" y="29654"/>
                      </a:lnTo>
                      <a:cubicBezTo>
                        <a:pt x="4364" y="20465"/>
                        <a:pt x="9162" y="136"/>
                        <a:pt x="9162" y="136"/>
                      </a:cubicBezTo>
                      <a:cubicBezTo>
                        <a:pt x="8674" y="69"/>
                        <a:pt x="8105" y="69"/>
                        <a:pt x="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28"/>
                <p:cNvSpPr/>
                <p:nvPr/>
              </p:nvSpPr>
              <p:spPr>
                <a:xfrm>
                  <a:off x="703817" y="3581209"/>
                  <a:ext cx="775668" cy="575946"/>
                </a:xfrm>
                <a:custGeom>
                  <a:avLst/>
                  <a:gdLst/>
                  <a:ahLst/>
                  <a:cxnLst/>
                  <a:rect l="l" t="t" r="r" b="b"/>
                  <a:pathLst>
                    <a:path w="15966" h="11855" extrusionOk="0">
                      <a:moveTo>
                        <a:pt x="15965" y="1"/>
                      </a:moveTo>
                      <a:lnTo>
                        <a:pt x="13865" y="624"/>
                      </a:lnTo>
                      <a:lnTo>
                        <a:pt x="13282" y="2955"/>
                      </a:lnTo>
                      <a:cubicBezTo>
                        <a:pt x="12523" y="5069"/>
                        <a:pt x="4243" y="7333"/>
                        <a:pt x="1451" y="8038"/>
                      </a:cubicBezTo>
                      <a:cubicBezTo>
                        <a:pt x="556" y="8241"/>
                        <a:pt x="136" y="8241"/>
                        <a:pt x="68" y="9285"/>
                      </a:cubicBezTo>
                      <a:cubicBezTo>
                        <a:pt x="0" y="10044"/>
                        <a:pt x="407" y="11168"/>
                        <a:pt x="976" y="11656"/>
                      </a:cubicBezTo>
                      <a:cubicBezTo>
                        <a:pt x="1105" y="11792"/>
                        <a:pt x="1356" y="11854"/>
                        <a:pt x="1702" y="11854"/>
                      </a:cubicBezTo>
                      <a:cubicBezTo>
                        <a:pt x="4508" y="11854"/>
                        <a:pt x="13546" y="7766"/>
                        <a:pt x="14149" y="6439"/>
                      </a:cubicBezTo>
                      <a:cubicBezTo>
                        <a:pt x="14474" y="5720"/>
                        <a:pt x="15152" y="3240"/>
                        <a:pt x="15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28"/>
                <p:cNvSpPr/>
                <p:nvPr/>
              </p:nvSpPr>
              <p:spPr>
                <a:xfrm>
                  <a:off x="1377408" y="3525923"/>
                  <a:ext cx="115238" cy="85602"/>
                </a:xfrm>
                <a:custGeom>
                  <a:avLst/>
                  <a:gdLst/>
                  <a:ahLst/>
                  <a:cxnLst/>
                  <a:rect l="l" t="t" r="r" b="b"/>
                  <a:pathLst>
                    <a:path w="2372" h="1762" extrusionOk="0">
                      <a:moveTo>
                        <a:pt x="2371" y="0"/>
                      </a:moveTo>
                      <a:lnTo>
                        <a:pt x="284" y="638"/>
                      </a:lnTo>
                      <a:lnTo>
                        <a:pt x="0" y="1762"/>
                      </a:lnTo>
                      <a:lnTo>
                        <a:pt x="2100" y="1139"/>
                      </a:lnTo>
                      <a:cubicBezTo>
                        <a:pt x="2196" y="773"/>
                        <a:pt x="2277" y="394"/>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28"/>
                <p:cNvSpPr/>
                <p:nvPr/>
              </p:nvSpPr>
              <p:spPr>
                <a:xfrm>
                  <a:off x="1656027" y="2063650"/>
                  <a:ext cx="196808" cy="420822"/>
                </a:xfrm>
                <a:custGeom>
                  <a:avLst/>
                  <a:gdLst/>
                  <a:ahLst/>
                  <a:cxnLst/>
                  <a:rect l="l" t="t" r="r" b="b"/>
                  <a:pathLst>
                    <a:path w="4051" h="8662" extrusionOk="0">
                      <a:moveTo>
                        <a:pt x="2765" y="0"/>
                      </a:moveTo>
                      <a:cubicBezTo>
                        <a:pt x="2665" y="0"/>
                        <a:pt x="2571" y="9"/>
                        <a:pt x="2491" y="26"/>
                      </a:cubicBezTo>
                      <a:cubicBezTo>
                        <a:pt x="1759" y="229"/>
                        <a:pt x="675" y="6951"/>
                        <a:pt x="187" y="7887"/>
                      </a:cubicBezTo>
                      <a:lnTo>
                        <a:pt x="160" y="8104"/>
                      </a:lnTo>
                      <a:cubicBezTo>
                        <a:pt x="0" y="8394"/>
                        <a:pt x="592" y="8662"/>
                        <a:pt x="1191" y="8662"/>
                      </a:cubicBezTo>
                      <a:cubicBezTo>
                        <a:pt x="1655" y="8662"/>
                        <a:pt x="2123" y="8500"/>
                        <a:pt x="2247" y="8062"/>
                      </a:cubicBezTo>
                      <a:cubicBezTo>
                        <a:pt x="2491" y="7331"/>
                        <a:pt x="3738" y="1842"/>
                        <a:pt x="3873" y="1110"/>
                      </a:cubicBezTo>
                      <a:cubicBezTo>
                        <a:pt x="3982" y="622"/>
                        <a:pt x="4050" y="473"/>
                        <a:pt x="3602" y="202"/>
                      </a:cubicBezTo>
                      <a:cubicBezTo>
                        <a:pt x="3391" y="71"/>
                        <a:pt x="3053"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08" name="Google Shape;908;p28"/>
            <p:cNvGrpSpPr/>
            <p:nvPr/>
          </p:nvGrpSpPr>
          <p:grpSpPr>
            <a:xfrm rot="-1926716">
              <a:off x="831967" y="4284812"/>
              <a:ext cx="402387" cy="80686"/>
              <a:chOff x="6431850" y="2651225"/>
              <a:chExt cx="500700" cy="100400"/>
            </a:xfrm>
          </p:grpSpPr>
          <p:cxnSp>
            <p:nvCxnSpPr>
              <p:cNvPr id="909" name="Google Shape;909;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912" name="Google Shape;912;p28"/>
            <p:cNvGrpSpPr/>
            <p:nvPr/>
          </p:nvGrpSpPr>
          <p:grpSpPr>
            <a:xfrm rot="-1926716">
              <a:off x="1453704" y="3802212"/>
              <a:ext cx="402387" cy="80686"/>
              <a:chOff x="6431850" y="2651225"/>
              <a:chExt cx="500700" cy="100400"/>
            </a:xfrm>
          </p:grpSpPr>
          <p:cxnSp>
            <p:nvCxnSpPr>
              <p:cNvPr id="913" name="Google Shape;913;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sp>
        <p:nvSpPr>
          <p:cNvPr id="922" name="Rectangle: Rounded Corners 921"/>
          <p:cNvSpPr/>
          <p:nvPr/>
        </p:nvSpPr>
        <p:spPr>
          <a:xfrm>
            <a:off x="2142309" y="3170225"/>
            <a:ext cx="6757855" cy="93282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wipe(up)">
                                      <p:cBhvr>
                                        <p:cTn id="7"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22"/>
          <p:cNvGrpSpPr/>
          <p:nvPr/>
        </p:nvGrpSpPr>
        <p:grpSpPr>
          <a:xfrm>
            <a:off x="3543757" y="2011206"/>
            <a:ext cx="2056200" cy="2056200"/>
            <a:chOff x="3543757" y="1767366"/>
            <a:chExt cx="2056200" cy="2056200"/>
          </a:xfrm>
        </p:grpSpPr>
        <p:grpSp>
          <p:nvGrpSpPr>
            <p:cNvPr id="309" name="Google Shape;309;p22"/>
            <p:cNvGrpSpPr/>
            <p:nvPr/>
          </p:nvGrpSpPr>
          <p:grpSpPr>
            <a:xfrm>
              <a:off x="3543757" y="1767366"/>
              <a:ext cx="2056200" cy="2056200"/>
              <a:chOff x="3543757" y="1767366"/>
              <a:chExt cx="2056200" cy="2056200"/>
            </a:xfrm>
          </p:grpSpPr>
          <p:sp>
            <p:nvSpPr>
              <p:cNvPr id="310" name="Google Shape;310;p22"/>
              <p:cNvSpPr/>
              <p:nvPr/>
            </p:nvSpPr>
            <p:spPr>
              <a:xfrm>
                <a:off x="3543757" y="1767366"/>
                <a:ext cx="2056200" cy="2056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2"/>
              <p:cNvSpPr/>
              <p:nvPr/>
            </p:nvSpPr>
            <p:spPr>
              <a:xfrm>
                <a:off x="3755055" y="1978572"/>
                <a:ext cx="1633800" cy="163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2" name="Google Shape;312;p22"/>
            <p:cNvGrpSpPr/>
            <p:nvPr/>
          </p:nvGrpSpPr>
          <p:grpSpPr>
            <a:xfrm>
              <a:off x="4153900" y="2408175"/>
              <a:ext cx="836200" cy="774600"/>
              <a:chOff x="1268825" y="3581350"/>
              <a:chExt cx="836200" cy="774600"/>
            </a:xfrm>
          </p:grpSpPr>
          <p:sp>
            <p:nvSpPr>
              <p:cNvPr id="313" name="Google Shape;313;p22"/>
              <p:cNvSpPr/>
              <p:nvPr/>
            </p:nvSpPr>
            <p:spPr>
              <a:xfrm>
                <a:off x="1268825" y="3682950"/>
                <a:ext cx="836200" cy="673000"/>
              </a:xfrm>
              <a:custGeom>
                <a:avLst/>
                <a:gdLst/>
                <a:ahLst/>
                <a:cxnLst/>
                <a:rect l="l" t="t" r="r" b="b"/>
                <a:pathLst>
                  <a:path w="33448" h="26920" extrusionOk="0">
                    <a:moveTo>
                      <a:pt x="8239" y="1"/>
                    </a:moveTo>
                    <a:cubicBezTo>
                      <a:pt x="7932" y="1"/>
                      <a:pt x="7608" y="12"/>
                      <a:pt x="7265" y="34"/>
                    </a:cubicBezTo>
                    <a:cubicBezTo>
                      <a:pt x="2620" y="341"/>
                      <a:pt x="1" y="10704"/>
                      <a:pt x="4679" y="20257"/>
                    </a:cubicBezTo>
                    <a:cubicBezTo>
                      <a:pt x="7036" y="25077"/>
                      <a:pt x="9116" y="26245"/>
                      <a:pt x="10970" y="26245"/>
                    </a:cubicBezTo>
                    <a:cubicBezTo>
                      <a:pt x="11847" y="26245"/>
                      <a:pt x="12673" y="25984"/>
                      <a:pt x="13454" y="25723"/>
                    </a:cubicBezTo>
                    <a:cubicBezTo>
                      <a:pt x="14239" y="25469"/>
                      <a:pt x="14977" y="25205"/>
                      <a:pt x="15676" y="25205"/>
                    </a:cubicBezTo>
                    <a:cubicBezTo>
                      <a:pt x="15728" y="25205"/>
                      <a:pt x="15780" y="25206"/>
                      <a:pt x="15831" y="25209"/>
                    </a:cubicBezTo>
                    <a:cubicBezTo>
                      <a:pt x="17397" y="25317"/>
                      <a:pt x="18981" y="26919"/>
                      <a:pt x="21056" y="26919"/>
                    </a:cubicBezTo>
                    <a:cubicBezTo>
                      <a:pt x="22786" y="26919"/>
                      <a:pt x="24857" y="25805"/>
                      <a:pt x="27542" y="21780"/>
                    </a:cubicBezTo>
                    <a:cubicBezTo>
                      <a:pt x="33447" y="12939"/>
                      <a:pt x="32242" y="2313"/>
                      <a:pt x="27674" y="1393"/>
                    </a:cubicBezTo>
                    <a:cubicBezTo>
                      <a:pt x="26703" y="1196"/>
                      <a:pt x="25876" y="1120"/>
                      <a:pt x="25132" y="1120"/>
                    </a:cubicBezTo>
                    <a:cubicBezTo>
                      <a:pt x="23886" y="1120"/>
                      <a:pt x="22878" y="1333"/>
                      <a:pt x="21835" y="1546"/>
                    </a:cubicBezTo>
                    <a:cubicBezTo>
                      <a:pt x="20799" y="1753"/>
                      <a:pt x="19719" y="1960"/>
                      <a:pt x="18332" y="1960"/>
                    </a:cubicBezTo>
                    <a:cubicBezTo>
                      <a:pt x="18032" y="1960"/>
                      <a:pt x="17718" y="1950"/>
                      <a:pt x="17387" y="1929"/>
                    </a:cubicBezTo>
                    <a:cubicBezTo>
                      <a:pt x="13399" y="1665"/>
                      <a:pt x="12108" y="1"/>
                      <a:pt x="8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2"/>
              <p:cNvSpPr/>
              <p:nvPr/>
            </p:nvSpPr>
            <p:spPr>
              <a:xfrm>
                <a:off x="1497250" y="3582450"/>
                <a:ext cx="214200" cy="115050"/>
              </a:xfrm>
              <a:custGeom>
                <a:avLst/>
                <a:gdLst/>
                <a:ahLst/>
                <a:cxnLst/>
                <a:rect l="l" t="t" r="r" b="b"/>
                <a:pathLst>
                  <a:path w="8568" h="4602" extrusionOk="0">
                    <a:moveTo>
                      <a:pt x="0" y="1"/>
                    </a:moveTo>
                    <a:cubicBezTo>
                      <a:pt x="1085" y="690"/>
                      <a:pt x="2367" y="987"/>
                      <a:pt x="3616" y="1293"/>
                    </a:cubicBezTo>
                    <a:cubicBezTo>
                      <a:pt x="4952" y="1622"/>
                      <a:pt x="6333" y="1995"/>
                      <a:pt x="7396" y="2881"/>
                    </a:cubicBezTo>
                    <a:cubicBezTo>
                      <a:pt x="7735" y="3166"/>
                      <a:pt x="8031" y="3506"/>
                      <a:pt x="8228" y="3889"/>
                    </a:cubicBezTo>
                    <a:cubicBezTo>
                      <a:pt x="8348" y="4130"/>
                      <a:pt x="8513" y="4339"/>
                      <a:pt x="8567" y="4602"/>
                    </a:cubicBezTo>
                    <a:cubicBezTo>
                      <a:pt x="8535" y="3539"/>
                      <a:pt x="7593" y="2433"/>
                      <a:pt x="6848" y="1852"/>
                    </a:cubicBezTo>
                    <a:cubicBezTo>
                      <a:pt x="5862" y="1096"/>
                      <a:pt x="4645" y="702"/>
                      <a:pt x="3440" y="471"/>
                    </a:cubicBezTo>
                    <a:cubicBezTo>
                      <a:pt x="2301" y="264"/>
                      <a:pt x="1140" y="1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2"/>
              <p:cNvSpPr/>
              <p:nvPr/>
            </p:nvSpPr>
            <p:spPr>
              <a:xfrm>
                <a:off x="1492325" y="3581350"/>
                <a:ext cx="221325" cy="118900"/>
              </a:xfrm>
              <a:custGeom>
                <a:avLst/>
                <a:gdLst/>
                <a:ahLst/>
                <a:cxnLst/>
                <a:rect l="l" t="t" r="r" b="b"/>
                <a:pathLst>
                  <a:path w="8853" h="4756" extrusionOk="0">
                    <a:moveTo>
                      <a:pt x="0" y="1"/>
                    </a:moveTo>
                    <a:cubicBezTo>
                      <a:pt x="1468" y="1425"/>
                      <a:pt x="3101" y="2794"/>
                      <a:pt x="5062" y="3320"/>
                    </a:cubicBezTo>
                    <a:cubicBezTo>
                      <a:pt x="5719" y="3495"/>
                      <a:pt x="6354" y="3331"/>
                      <a:pt x="7023" y="3507"/>
                    </a:cubicBezTo>
                    <a:cubicBezTo>
                      <a:pt x="7834" y="3704"/>
                      <a:pt x="8666" y="4174"/>
                      <a:pt x="8808" y="4755"/>
                    </a:cubicBezTo>
                    <a:cubicBezTo>
                      <a:pt x="8816" y="4727"/>
                      <a:pt x="8825" y="4721"/>
                      <a:pt x="8832" y="4721"/>
                    </a:cubicBezTo>
                    <a:cubicBezTo>
                      <a:pt x="8836" y="4721"/>
                      <a:pt x="8841" y="4724"/>
                      <a:pt x="8844" y="4724"/>
                    </a:cubicBezTo>
                    <a:cubicBezTo>
                      <a:pt x="8849" y="4724"/>
                      <a:pt x="8852" y="4718"/>
                      <a:pt x="8852" y="4690"/>
                    </a:cubicBezTo>
                    <a:cubicBezTo>
                      <a:pt x="8808" y="4427"/>
                      <a:pt x="8545" y="4174"/>
                      <a:pt x="8425" y="3933"/>
                    </a:cubicBezTo>
                    <a:cubicBezTo>
                      <a:pt x="8228" y="3550"/>
                      <a:pt x="7932" y="3210"/>
                      <a:pt x="7593" y="2925"/>
                    </a:cubicBezTo>
                    <a:cubicBezTo>
                      <a:pt x="6530" y="2039"/>
                      <a:pt x="5149" y="1666"/>
                      <a:pt x="3813" y="1337"/>
                    </a:cubicBezTo>
                    <a:cubicBezTo>
                      <a:pt x="2564" y="1031"/>
                      <a:pt x="1282" y="734"/>
                      <a:pt x="197" y="45"/>
                    </a:cubicBezTo>
                    <a:cubicBezTo>
                      <a:pt x="132" y="33"/>
                      <a:pt x="66"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2"/>
              <p:cNvSpPr/>
              <p:nvPr/>
            </p:nvSpPr>
            <p:spPr>
              <a:xfrm>
                <a:off x="1690600" y="3623800"/>
                <a:ext cx="95075" cy="149550"/>
              </a:xfrm>
              <a:custGeom>
                <a:avLst/>
                <a:gdLst/>
                <a:ahLst/>
                <a:cxnLst/>
                <a:rect l="l" t="t" r="r" b="b"/>
                <a:pathLst>
                  <a:path w="3803" h="5982" extrusionOk="0">
                    <a:moveTo>
                      <a:pt x="3331" y="1"/>
                    </a:moveTo>
                    <a:cubicBezTo>
                      <a:pt x="3331" y="1"/>
                      <a:pt x="3309" y="22"/>
                      <a:pt x="3255" y="56"/>
                    </a:cubicBezTo>
                    <a:cubicBezTo>
                      <a:pt x="3211" y="88"/>
                      <a:pt x="3145" y="132"/>
                      <a:pt x="3058" y="198"/>
                    </a:cubicBezTo>
                    <a:cubicBezTo>
                      <a:pt x="2904" y="329"/>
                      <a:pt x="2685" y="516"/>
                      <a:pt x="2455" y="757"/>
                    </a:cubicBezTo>
                    <a:cubicBezTo>
                      <a:pt x="2335" y="877"/>
                      <a:pt x="2203" y="1008"/>
                      <a:pt x="2082" y="1151"/>
                    </a:cubicBezTo>
                    <a:cubicBezTo>
                      <a:pt x="1962" y="1305"/>
                      <a:pt x="1831" y="1458"/>
                      <a:pt x="1710" y="1622"/>
                    </a:cubicBezTo>
                    <a:cubicBezTo>
                      <a:pt x="1644" y="1710"/>
                      <a:pt x="1590" y="1797"/>
                      <a:pt x="1524" y="1885"/>
                    </a:cubicBezTo>
                    <a:cubicBezTo>
                      <a:pt x="1469" y="1972"/>
                      <a:pt x="1403" y="2060"/>
                      <a:pt x="1349" y="2148"/>
                    </a:cubicBezTo>
                    <a:cubicBezTo>
                      <a:pt x="1293" y="2235"/>
                      <a:pt x="1239" y="2334"/>
                      <a:pt x="1173" y="2422"/>
                    </a:cubicBezTo>
                    <a:cubicBezTo>
                      <a:pt x="1118" y="2520"/>
                      <a:pt x="1074" y="2619"/>
                      <a:pt x="1020" y="2717"/>
                    </a:cubicBezTo>
                    <a:lnTo>
                      <a:pt x="976" y="2783"/>
                    </a:lnTo>
                    <a:lnTo>
                      <a:pt x="954" y="2816"/>
                    </a:lnTo>
                    <a:lnTo>
                      <a:pt x="954" y="2827"/>
                    </a:lnTo>
                    <a:lnTo>
                      <a:pt x="943" y="2838"/>
                    </a:lnTo>
                    <a:lnTo>
                      <a:pt x="943" y="2849"/>
                    </a:lnTo>
                    <a:lnTo>
                      <a:pt x="932" y="2860"/>
                    </a:lnTo>
                    <a:lnTo>
                      <a:pt x="867" y="3002"/>
                    </a:lnTo>
                    <a:cubicBezTo>
                      <a:pt x="823" y="3101"/>
                      <a:pt x="779" y="3199"/>
                      <a:pt x="724" y="3287"/>
                    </a:cubicBezTo>
                    <a:cubicBezTo>
                      <a:pt x="702" y="3342"/>
                      <a:pt x="680" y="3386"/>
                      <a:pt x="658" y="3430"/>
                    </a:cubicBezTo>
                    <a:lnTo>
                      <a:pt x="626" y="3506"/>
                    </a:lnTo>
                    <a:lnTo>
                      <a:pt x="592" y="3583"/>
                    </a:lnTo>
                    <a:cubicBezTo>
                      <a:pt x="560" y="3671"/>
                      <a:pt x="516" y="3769"/>
                      <a:pt x="483" y="3868"/>
                    </a:cubicBezTo>
                    <a:cubicBezTo>
                      <a:pt x="450" y="3966"/>
                      <a:pt x="407" y="4054"/>
                      <a:pt x="373" y="4153"/>
                    </a:cubicBezTo>
                    <a:cubicBezTo>
                      <a:pt x="341" y="4241"/>
                      <a:pt x="319" y="4339"/>
                      <a:pt x="286" y="4426"/>
                    </a:cubicBezTo>
                    <a:cubicBezTo>
                      <a:pt x="264" y="4514"/>
                      <a:pt x="231" y="4602"/>
                      <a:pt x="209" y="4679"/>
                    </a:cubicBezTo>
                    <a:cubicBezTo>
                      <a:pt x="187" y="4766"/>
                      <a:pt x="166" y="4843"/>
                      <a:pt x="144" y="4930"/>
                    </a:cubicBezTo>
                    <a:cubicBezTo>
                      <a:pt x="132" y="5007"/>
                      <a:pt x="110" y="5084"/>
                      <a:pt x="100" y="5149"/>
                    </a:cubicBezTo>
                    <a:cubicBezTo>
                      <a:pt x="88" y="5227"/>
                      <a:pt x="67" y="5292"/>
                      <a:pt x="56" y="5358"/>
                    </a:cubicBezTo>
                    <a:cubicBezTo>
                      <a:pt x="34" y="5489"/>
                      <a:pt x="23" y="5599"/>
                      <a:pt x="23" y="5697"/>
                    </a:cubicBezTo>
                    <a:cubicBezTo>
                      <a:pt x="1" y="5785"/>
                      <a:pt x="12" y="5862"/>
                      <a:pt x="1" y="5906"/>
                    </a:cubicBezTo>
                    <a:lnTo>
                      <a:pt x="1" y="5982"/>
                    </a:lnTo>
                    <a:cubicBezTo>
                      <a:pt x="1" y="5982"/>
                      <a:pt x="12" y="5960"/>
                      <a:pt x="12" y="5906"/>
                    </a:cubicBezTo>
                    <a:cubicBezTo>
                      <a:pt x="23" y="5862"/>
                      <a:pt x="34" y="5785"/>
                      <a:pt x="56" y="5697"/>
                    </a:cubicBezTo>
                    <a:cubicBezTo>
                      <a:pt x="78" y="5610"/>
                      <a:pt x="110" y="5500"/>
                      <a:pt x="144" y="5380"/>
                    </a:cubicBezTo>
                    <a:lnTo>
                      <a:pt x="209" y="5183"/>
                    </a:lnTo>
                    <a:cubicBezTo>
                      <a:pt x="231" y="5117"/>
                      <a:pt x="264" y="5040"/>
                      <a:pt x="297" y="4974"/>
                    </a:cubicBezTo>
                    <a:cubicBezTo>
                      <a:pt x="319" y="4898"/>
                      <a:pt x="351" y="4821"/>
                      <a:pt x="385" y="4745"/>
                    </a:cubicBezTo>
                    <a:cubicBezTo>
                      <a:pt x="417" y="4667"/>
                      <a:pt x="461" y="4580"/>
                      <a:pt x="494" y="4504"/>
                    </a:cubicBezTo>
                    <a:cubicBezTo>
                      <a:pt x="538" y="4426"/>
                      <a:pt x="570" y="4339"/>
                      <a:pt x="614" y="4251"/>
                    </a:cubicBezTo>
                    <a:cubicBezTo>
                      <a:pt x="658" y="4175"/>
                      <a:pt x="713" y="4087"/>
                      <a:pt x="757" y="4000"/>
                    </a:cubicBezTo>
                    <a:cubicBezTo>
                      <a:pt x="801" y="3922"/>
                      <a:pt x="855" y="3835"/>
                      <a:pt x="899" y="3747"/>
                    </a:cubicBezTo>
                    <a:lnTo>
                      <a:pt x="943" y="3681"/>
                    </a:lnTo>
                    <a:lnTo>
                      <a:pt x="987" y="3616"/>
                    </a:lnTo>
                    <a:cubicBezTo>
                      <a:pt x="1009" y="3572"/>
                      <a:pt x="1042" y="3528"/>
                      <a:pt x="1074" y="3484"/>
                    </a:cubicBezTo>
                    <a:cubicBezTo>
                      <a:pt x="1130" y="3397"/>
                      <a:pt x="1184" y="3309"/>
                      <a:pt x="1250" y="3221"/>
                    </a:cubicBezTo>
                    <a:lnTo>
                      <a:pt x="1337" y="3090"/>
                    </a:lnTo>
                    <a:lnTo>
                      <a:pt x="1349" y="3079"/>
                    </a:lnTo>
                    <a:lnTo>
                      <a:pt x="1349" y="3068"/>
                    </a:lnTo>
                    <a:lnTo>
                      <a:pt x="1381" y="3036"/>
                    </a:lnTo>
                    <a:lnTo>
                      <a:pt x="1425" y="2970"/>
                    </a:lnTo>
                    <a:cubicBezTo>
                      <a:pt x="1491" y="2893"/>
                      <a:pt x="1546" y="2805"/>
                      <a:pt x="1612" y="2729"/>
                    </a:cubicBezTo>
                    <a:cubicBezTo>
                      <a:pt x="1677" y="2652"/>
                      <a:pt x="1743" y="2564"/>
                      <a:pt x="1809" y="2488"/>
                    </a:cubicBezTo>
                    <a:cubicBezTo>
                      <a:pt x="1875" y="2411"/>
                      <a:pt x="1940" y="2334"/>
                      <a:pt x="2006" y="2269"/>
                    </a:cubicBezTo>
                    <a:cubicBezTo>
                      <a:pt x="2072" y="2192"/>
                      <a:pt x="2148" y="2126"/>
                      <a:pt x="2214" y="2050"/>
                    </a:cubicBezTo>
                    <a:cubicBezTo>
                      <a:pt x="2345" y="1918"/>
                      <a:pt x="2477" y="1787"/>
                      <a:pt x="2608" y="1677"/>
                    </a:cubicBezTo>
                    <a:cubicBezTo>
                      <a:pt x="2740" y="1556"/>
                      <a:pt x="2871" y="1458"/>
                      <a:pt x="2992" y="1359"/>
                    </a:cubicBezTo>
                    <a:cubicBezTo>
                      <a:pt x="3233" y="1184"/>
                      <a:pt x="3441" y="1042"/>
                      <a:pt x="3584" y="965"/>
                    </a:cubicBezTo>
                    <a:cubicBezTo>
                      <a:pt x="3660" y="921"/>
                      <a:pt x="3715" y="888"/>
                      <a:pt x="3759" y="866"/>
                    </a:cubicBezTo>
                    <a:cubicBezTo>
                      <a:pt x="3791" y="855"/>
                      <a:pt x="3803" y="844"/>
                      <a:pt x="3803" y="844"/>
                    </a:cubicBezTo>
                    <a:lnTo>
                      <a:pt x="3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2"/>
              <p:cNvSpPr/>
              <p:nvPr/>
            </p:nvSpPr>
            <p:spPr>
              <a:xfrm>
                <a:off x="1590650" y="3738275"/>
                <a:ext cx="209275" cy="36725"/>
              </a:xfrm>
              <a:custGeom>
                <a:avLst/>
                <a:gdLst/>
                <a:ahLst/>
                <a:cxnLst/>
                <a:rect l="l" t="t" r="r" b="b"/>
                <a:pathLst>
                  <a:path w="8371" h="1469" extrusionOk="0">
                    <a:moveTo>
                      <a:pt x="1" y="1"/>
                    </a:moveTo>
                    <a:cubicBezTo>
                      <a:pt x="1" y="1"/>
                      <a:pt x="1688" y="1305"/>
                      <a:pt x="3999" y="1458"/>
                    </a:cubicBezTo>
                    <a:cubicBezTo>
                      <a:pt x="4152" y="1469"/>
                      <a:pt x="4317" y="1469"/>
                      <a:pt x="4470" y="1469"/>
                    </a:cubicBezTo>
                    <a:cubicBezTo>
                      <a:pt x="6584" y="1469"/>
                      <a:pt x="8370" y="560"/>
                      <a:pt x="8370" y="560"/>
                    </a:cubicBezTo>
                    <a:lnTo>
                      <a:pt x="8370" y="560"/>
                    </a:lnTo>
                    <a:cubicBezTo>
                      <a:pt x="8370" y="560"/>
                      <a:pt x="6759" y="889"/>
                      <a:pt x="4919" y="889"/>
                    </a:cubicBezTo>
                    <a:cubicBezTo>
                      <a:pt x="4656" y="889"/>
                      <a:pt x="4393" y="889"/>
                      <a:pt x="4120" y="867"/>
                    </a:cubicBezTo>
                    <a:cubicBezTo>
                      <a:pt x="4098" y="965"/>
                      <a:pt x="4076" y="1052"/>
                      <a:pt x="4054" y="1118"/>
                    </a:cubicBezTo>
                    <a:cubicBezTo>
                      <a:pt x="4032" y="1206"/>
                      <a:pt x="4021" y="1283"/>
                      <a:pt x="4010" y="1327"/>
                    </a:cubicBezTo>
                    <a:cubicBezTo>
                      <a:pt x="4010" y="1381"/>
                      <a:pt x="3999" y="1403"/>
                      <a:pt x="3999" y="1403"/>
                    </a:cubicBezTo>
                    <a:lnTo>
                      <a:pt x="3999" y="1327"/>
                    </a:lnTo>
                    <a:cubicBezTo>
                      <a:pt x="4010" y="1283"/>
                      <a:pt x="3999" y="1206"/>
                      <a:pt x="4021" y="1118"/>
                    </a:cubicBezTo>
                    <a:cubicBezTo>
                      <a:pt x="4021" y="1042"/>
                      <a:pt x="4032" y="954"/>
                      <a:pt x="4043" y="867"/>
                    </a:cubicBezTo>
                    <a:cubicBezTo>
                      <a:pt x="1874" y="72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2"/>
              <p:cNvSpPr/>
              <p:nvPr/>
            </p:nvSpPr>
            <p:spPr>
              <a:xfrm>
                <a:off x="1690600" y="3759925"/>
                <a:ext cx="3050" cy="13425"/>
              </a:xfrm>
              <a:custGeom>
                <a:avLst/>
                <a:gdLst/>
                <a:ahLst/>
                <a:cxnLst/>
                <a:rect l="l" t="t" r="r" b="b"/>
                <a:pathLst>
                  <a:path w="122" h="537" extrusionOk="0">
                    <a:moveTo>
                      <a:pt x="45" y="1"/>
                    </a:moveTo>
                    <a:cubicBezTo>
                      <a:pt x="34" y="88"/>
                      <a:pt x="23" y="176"/>
                      <a:pt x="23" y="252"/>
                    </a:cubicBezTo>
                    <a:cubicBezTo>
                      <a:pt x="1" y="340"/>
                      <a:pt x="12" y="417"/>
                      <a:pt x="1" y="461"/>
                    </a:cubicBezTo>
                    <a:lnTo>
                      <a:pt x="1" y="537"/>
                    </a:lnTo>
                    <a:cubicBezTo>
                      <a:pt x="1" y="537"/>
                      <a:pt x="12" y="515"/>
                      <a:pt x="12" y="461"/>
                    </a:cubicBezTo>
                    <a:cubicBezTo>
                      <a:pt x="23" y="417"/>
                      <a:pt x="34" y="340"/>
                      <a:pt x="56" y="252"/>
                    </a:cubicBezTo>
                    <a:cubicBezTo>
                      <a:pt x="78" y="186"/>
                      <a:pt x="100" y="99"/>
                      <a:pt x="122" y="1"/>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2"/>
              <p:cNvSpPr/>
              <p:nvPr/>
            </p:nvSpPr>
            <p:spPr>
              <a:xfrm>
                <a:off x="1957650" y="4141725"/>
                <a:ext cx="47675" cy="85475"/>
              </a:xfrm>
              <a:custGeom>
                <a:avLst/>
                <a:gdLst/>
                <a:ahLst/>
                <a:cxnLst/>
                <a:rect l="l" t="t" r="r" b="b"/>
                <a:pathLst>
                  <a:path w="1907" h="3419" extrusionOk="0">
                    <a:moveTo>
                      <a:pt x="1907" y="0"/>
                    </a:moveTo>
                    <a:cubicBezTo>
                      <a:pt x="1895" y="0"/>
                      <a:pt x="1895" y="0"/>
                      <a:pt x="1895" y="11"/>
                    </a:cubicBezTo>
                    <a:lnTo>
                      <a:pt x="1907" y="0"/>
                    </a:lnTo>
                    <a:close/>
                    <a:moveTo>
                      <a:pt x="1775" y="285"/>
                    </a:moveTo>
                    <a:cubicBezTo>
                      <a:pt x="1775" y="285"/>
                      <a:pt x="1764" y="285"/>
                      <a:pt x="1764" y="295"/>
                    </a:cubicBezTo>
                    <a:lnTo>
                      <a:pt x="1775" y="285"/>
                    </a:lnTo>
                    <a:close/>
                    <a:moveTo>
                      <a:pt x="1688" y="471"/>
                    </a:moveTo>
                    <a:cubicBezTo>
                      <a:pt x="1676" y="471"/>
                      <a:pt x="1676" y="471"/>
                      <a:pt x="1676" y="482"/>
                    </a:cubicBezTo>
                    <a:cubicBezTo>
                      <a:pt x="1676" y="471"/>
                      <a:pt x="1688" y="471"/>
                      <a:pt x="1688" y="471"/>
                    </a:cubicBezTo>
                    <a:close/>
                    <a:moveTo>
                      <a:pt x="405" y="2793"/>
                    </a:moveTo>
                    <a:cubicBezTo>
                      <a:pt x="395" y="2793"/>
                      <a:pt x="395" y="2805"/>
                      <a:pt x="395" y="2805"/>
                    </a:cubicBezTo>
                    <a:lnTo>
                      <a:pt x="405" y="2793"/>
                    </a:lnTo>
                    <a:close/>
                    <a:moveTo>
                      <a:pt x="263" y="3012"/>
                    </a:moveTo>
                    <a:cubicBezTo>
                      <a:pt x="263" y="3024"/>
                      <a:pt x="252" y="3024"/>
                      <a:pt x="252" y="3024"/>
                    </a:cubicBezTo>
                    <a:cubicBezTo>
                      <a:pt x="263" y="3024"/>
                      <a:pt x="263" y="3024"/>
                      <a:pt x="263" y="3012"/>
                    </a:cubicBezTo>
                    <a:close/>
                    <a:moveTo>
                      <a:pt x="11" y="3407"/>
                    </a:moveTo>
                    <a:cubicBezTo>
                      <a:pt x="0" y="3407"/>
                      <a:pt x="0" y="3418"/>
                      <a:pt x="0" y="3418"/>
                    </a:cubicBezTo>
                    <a:lnTo>
                      <a:pt x="11" y="3407"/>
                    </a:lnTo>
                    <a:close/>
                  </a:path>
                </a:pathLst>
              </a:custGeom>
              <a:solidFill>
                <a:srgbClr val="FAA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2"/>
              <p:cNvSpPr/>
              <p:nvPr/>
            </p:nvSpPr>
            <p:spPr>
              <a:xfrm>
                <a:off x="1417275" y="3736100"/>
                <a:ext cx="666100" cy="619825"/>
              </a:xfrm>
              <a:custGeom>
                <a:avLst/>
                <a:gdLst/>
                <a:ahLst/>
                <a:cxnLst/>
                <a:rect l="l" t="t" r="r" b="b"/>
                <a:pathLst>
                  <a:path w="26644" h="24793" extrusionOk="0">
                    <a:moveTo>
                      <a:pt x="23225" y="0"/>
                    </a:moveTo>
                    <a:cubicBezTo>
                      <a:pt x="22020" y="5095"/>
                      <a:pt x="19720" y="10003"/>
                      <a:pt x="15864" y="13519"/>
                    </a:cubicBezTo>
                    <a:cubicBezTo>
                      <a:pt x="12993" y="16137"/>
                      <a:pt x="9411" y="17857"/>
                      <a:pt x="5719" y="19084"/>
                    </a:cubicBezTo>
                    <a:cubicBezTo>
                      <a:pt x="3857" y="19697"/>
                      <a:pt x="1940" y="20191"/>
                      <a:pt x="1" y="20420"/>
                    </a:cubicBezTo>
                    <a:cubicBezTo>
                      <a:pt x="1852" y="23335"/>
                      <a:pt x="3518" y="24123"/>
                      <a:pt x="5040" y="24123"/>
                    </a:cubicBezTo>
                    <a:cubicBezTo>
                      <a:pt x="5916" y="24123"/>
                      <a:pt x="6738" y="23860"/>
                      <a:pt x="7516" y="23597"/>
                    </a:cubicBezTo>
                    <a:cubicBezTo>
                      <a:pt x="8294" y="23346"/>
                      <a:pt x="9028" y="23083"/>
                      <a:pt x="9718" y="23083"/>
                    </a:cubicBezTo>
                    <a:lnTo>
                      <a:pt x="9893" y="23083"/>
                    </a:lnTo>
                    <a:cubicBezTo>
                      <a:pt x="11460" y="23193"/>
                      <a:pt x="13049" y="24792"/>
                      <a:pt x="15119" y="24792"/>
                    </a:cubicBezTo>
                    <a:cubicBezTo>
                      <a:pt x="16850" y="24792"/>
                      <a:pt x="18921" y="23685"/>
                      <a:pt x="21604" y="19654"/>
                    </a:cubicBezTo>
                    <a:cubicBezTo>
                      <a:pt x="21604" y="19654"/>
                      <a:pt x="21615" y="19654"/>
                      <a:pt x="21615" y="19643"/>
                    </a:cubicBezTo>
                    <a:lnTo>
                      <a:pt x="21626" y="19632"/>
                    </a:lnTo>
                    <a:lnTo>
                      <a:pt x="21626" y="19621"/>
                    </a:lnTo>
                    <a:cubicBezTo>
                      <a:pt x="21626" y="19621"/>
                      <a:pt x="21637" y="19621"/>
                      <a:pt x="21637" y="19610"/>
                    </a:cubicBezTo>
                    <a:lnTo>
                      <a:pt x="21637" y="19599"/>
                    </a:lnTo>
                    <a:lnTo>
                      <a:pt x="21648" y="19599"/>
                    </a:lnTo>
                    <a:lnTo>
                      <a:pt x="21648" y="19588"/>
                    </a:lnTo>
                    <a:cubicBezTo>
                      <a:pt x="21648" y="19588"/>
                      <a:pt x="21659" y="19588"/>
                      <a:pt x="21659" y="19577"/>
                    </a:cubicBezTo>
                    <a:lnTo>
                      <a:pt x="21670" y="19566"/>
                    </a:lnTo>
                    <a:lnTo>
                      <a:pt x="21670" y="19555"/>
                    </a:lnTo>
                    <a:lnTo>
                      <a:pt x="21681" y="19555"/>
                    </a:lnTo>
                    <a:lnTo>
                      <a:pt x="21681" y="19544"/>
                    </a:lnTo>
                    <a:lnTo>
                      <a:pt x="21681" y="19534"/>
                    </a:lnTo>
                    <a:lnTo>
                      <a:pt x="21692" y="19534"/>
                    </a:lnTo>
                    <a:lnTo>
                      <a:pt x="21692" y="19522"/>
                    </a:lnTo>
                    <a:lnTo>
                      <a:pt x="21703" y="19522"/>
                    </a:lnTo>
                    <a:lnTo>
                      <a:pt x="21703" y="19512"/>
                    </a:lnTo>
                    <a:lnTo>
                      <a:pt x="21703" y="19500"/>
                    </a:lnTo>
                    <a:lnTo>
                      <a:pt x="21714" y="19500"/>
                    </a:lnTo>
                    <a:lnTo>
                      <a:pt x="21714" y="19490"/>
                    </a:lnTo>
                    <a:cubicBezTo>
                      <a:pt x="21725" y="19490"/>
                      <a:pt x="21725" y="19478"/>
                      <a:pt x="21725" y="19478"/>
                    </a:cubicBezTo>
                    <a:cubicBezTo>
                      <a:pt x="21725" y="19468"/>
                      <a:pt x="21736" y="19468"/>
                      <a:pt x="21736" y="19468"/>
                    </a:cubicBezTo>
                    <a:lnTo>
                      <a:pt x="21736" y="19456"/>
                    </a:lnTo>
                    <a:lnTo>
                      <a:pt x="21747" y="19446"/>
                    </a:lnTo>
                    <a:lnTo>
                      <a:pt x="21747" y="19435"/>
                    </a:lnTo>
                    <a:lnTo>
                      <a:pt x="21757" y="19435"/>
                    </a:lnTo>
                    <a:lnTo>
                      <a:pt x="21757" y="19424"/>
                    </a:lnTo>
                    <a:cubicBezTo>
                      <a:pt x="21769" y="19424"/>
                      <a:pt x="21769" y="19413"/>
                      <a:pt x="21769" y="19413"/>
                    </a:cubicBezTo>
                    <a:cubicBezTo>
                      <a:pt x="21769" y="19402"/>
                      <a:pt x="21769" y="19402"/>
                      <a:pt x="21779" y="19402"/>
                    </a:cubicBezTo>
                    <a:lnTo>
                      <a:pt x="21779" y="19391"/>
                    </a:lnTo>
                    <a:lnTo>
                      <a:pt x="21791" y="19380"/>
                    </a:lnTo>
                    <a:cubicBezTo>
                      <a:pt x="21791" y="19380"/>
                      <a:pt x="21801" y="19369"/>
                      <a:pt x="21801" y="19358"/>
                    </a:cubicBezTo>
                    <a:lnTo>
                      <a:pt x="21813" y="19347"/>
                    </a:lnTo>
                    <a:lnTo>
                      <a:pt x="21813" y="19336"/>
                    </a:lnTo>
                    <a:cubicBezTo>
                      <a:pt x="21823" y="19336"/>
                      <a:pt x="21823" y="19336"/>
                      <a:pt x="21823" y="19325"/>
                    </a:cubicBezTo>
                    <a:lnTo>
                      <a:pt x="21823" y="19314"/>
                    </a:lnTo>
                    <a:lnTo>
                      <a:pt x="21835" y="19314"/>
                    </a:lnTo>
                    <a:lnTo>
                      <a:pt x="21835" y="19303"/>
                    </a:lnTo>
                    <a:cubicBezTo>
                      <a:pt x="21835" y="19303"/>
                      <a:pt x="21845" y="19303"/>
                      <a:pt x="21845" y="19293"/>
                    </a:cubicBezTo>
                    <a:cubicBezTo>
                      <a:pt x="21845" y="19293"/>
                      <a:pt x="21845" y="19281"/>
                      <a:pt x="21856" y="19281"/>
                    </a:cubicBezTo>
                    <a:lnTo>
                      <a:pt x="21856" y="19271"/>
                    </a:lnTo>
                    <a:lnTo>
                      <a:pt x="21867" y="19259"/>
                    </a:lnTo>
                    <a:lnTo>
                      <a:pt x="21867" y="19249"/>
                    </a:lnTo>
                    <a:cubicBezTo>
                      <a:pt x="21867" y="19249"/>
                      <a:pt x="21878" y="19249"/>
                      <a:pt x="21878" y="19237"/>
                    </a:cubicBezTo>
                    <a:lnTo>
                      <a:pt x="21889" y="19227"/>
                    </a:lnTo>
                    <a:lnTo>
                      <a:pt x="21889" y="19215"/>
                    </a:lnTo>
                    <a:lnTo>
                      <a:pt x="21900" y="19215"/>
                    </a:lnTo>
                    <a:lnTo>
                      <a:pt x="21900" y="19205"/>
                    </a:lnTo>
                    <a:cubicBezTo>
                      <a:pt x="21911" y="19194"/>
                      <a:pt x="21922" y="19172"/>
                      <a:pt x="21922" y="19161"/>
                    </a:cubicBezTo>
                    <a:lnTo>
                      <a:pt x="21933" y="19161"/>
                    </a:lnTo>
                    <a:lnTo>
                      <a:pt x="21933" y="19150"/>
                    </a:lnTo>
                    <a:cubicBezTo>
                      <a:pt x="21944" y="19150"/>
                      <a:pt x="21944" y="19139"/>
                      <a:pt x="21944" y="19139"/>
                    </a:cubicBezTo>
                    <a:cubicBezTo>
                      <a:pt x="21944" y="19128"/>
                      <a:pt x="21944" y="19128"/>
                      <a:pt x="21955" y="19128"/>
                    </a:cubicBezTo>
                    <a:lnTo>
                      <a:pt x="21955" y="19117"/>
                    </a:lnTo>
                    <a:lnTo>
                      <a:pt x="21966" y="19106"/>
                    </a:lnTo>
                    <a:lnTo>
                      <a:pt x="21966" y="19095"/>
                    </a:lnTo>
                    <a:cubicBezTo>
                      <a:pt x="21977" y="19084"/>
                      <a:pt x="21988" y="19073"/>
                      <a:pt x="21988" y="19062"/>
                    </a:cubicBezTo>
                    <a:lnTo>
                      <a:pt x="21998" y="19062"/>
                    </a:lnTo>
                    <a:lnTo>
                      <a:pt x="21998" y="19052"/>
                    </a:lnTo>
                    <a:lnTo>
                      <a:pt x="21998" y="19040"/>
                    </a:lnTo>
                    <a:cubicBezTo>
                      <a:pt x="21998" y="19040"/>
                      <a:pt x="22010" y="19040"/>
                      <a:pt x="22010" y="19030"/>
                    </a:cubicBezTo>
                    <a:cubicBezTo>
                      <a:pt x="22010" y="19030"/>
                      <a:pt x="22010" y="19018"/>
                      <a:pt x="22020" y="19018"/>
                    </a:cubicBezTo>
                    <a:lnTo>
                      <a:pt x="22020" y="19008"/>
                    </a:lnTo>
                    <a:cubicBezTo>
                      <a:pt x="22032" y="18996"/>
                      <a:pt x="22042" y="18986"/>
                      <a:pt x="22054" y="18964"/>
                    </a:cubicBezTo>
                    <a:lnTo>
                      <a:pt x="22054" y="18953"/>
                    </a:lnTo>
                    <a:cubicBezTo>
                      <a:pt x="22064" y="18953"/>
                      <a:pt x="22064" y="18942"/>
                      <a:pt x="22064" y="18942"/>
                    </a:cubicBezTo>
                    <a:lnTo>
                      <a:pt x="22076" y="18931"/>
                    </a:lnTo>
                    <a:cubicBezTo>
                      <a:pt x="22076" y="18920"/>
                      <a:pt x="22076" y="18920"/>
                      <a:pt x="22086" y="18920"/>
                    </a:cubicBezTo>
                    <a:cubicBezTo>
                      <a:pt x="22097" y="18898"/>
                      <a:pt x="22108" y="18876"/>
                      <a:pt x="22119" y="18865"/>
                    </a:cubicBezTo>
                    <a:lnTo>
                      <a:pt x="22119" y="18854"/>
                    </a:lnTo>
                    <a:cubicBezTo>
                      <a:pt x="22130" y="18843"/>
                      <a:pt x="22130" y="18843"/>
                      <a:pt x="22130" y="18832"/>
                    </a:cubicBezTo>
                    <a:cubicBezTo>
                      <a:pt x="22130" y="18832"/>
                      <a:pt x="22141" y="18832"/>
                      <a:pt x="22141" y="18821"/>
                    </a:cubicBezTo>
                    <a:lnTo>
                      <a:pt x="22174" y="18755"/>
                    </a:lnTo>
                    <a:cubicBezTo>
                      <a:pt x="22185" y="18755"/>
                      <a:pt x="22185" y="18745"/>
                      <a:pt x="22185" y="18745"/>
                    </a:cubicBezTo>
                    <a:lnTo>
                      <a:pt x="22196" y="18733"/>
                    </a:lnTo>
                    <a:lnTo>
                      <a:pt x="22229" y="18668"/>
                    </a:lnTo>
                    <a:lnTo>
                      <a:pt x="22239" y="18657"/>
                    </a:lnTo>
                    <a:cubicBezTo>
                      <a:pt x="22239" y="18646"/>
                      <a:pt x="22251" y="18646"/>
                      <a:pt x="22251" y="18635"/>
                    </a:cubicBezTo>
                    <a:cubicBezTo>
                      <a:pt x="22634" y="18000"/>
                      <a:pt x="22974" y="17364"/>
                      <a:pt x="23291" y="16718"/>
                    </a:cubicBezTo>
                    <a:lnTo>
                      <a:pt x="23291" y="16707"/>
                    </a:lnTo>
                    <a:cubicBezTo>
                      <a:pt x="23291" y="16696"/>
                      <a:pt x="23303" y="16696"/>
                      <a:pt x="23303" y="16696"/>
                    </a:cubicBezTo>
                    <a:cubicBezTo>
                      <a:pt x="23313" y="16674"/>
                      <a:pt x="23313" y="16652"/>
                      <a:pt x="23324" y="16641"/>
                    </a:cubicBezTo>
                    <a:cubicBezTo>
                      <a:pt x="23324" y="16630"/>
                      <a:pt x="23324" y="16630"/>
                      <a:pt x="23335" y="16630"/>
                    </a:cubicBezTo>
                    <a:lnTo>
                      <a:pt x="23335" y="16620"/>
                    </a:lnTo>
                    <a:lnTo>
                      <a:pt x="23335" y="16608"/>
                    </a:lnTo>
                    <a:cubicBezTo>
                      <a:pt x="23335" y="16608"/>
                      <a:pt x="23346" y="16608"/>
                      <a:pt x="23346" y="16598"/>
                    </a:cubicBezTo>
                    <a:lnTo>
                      <a:pt x="23346" y="16586"/>
                    </a:lnTo>
                    <a:cubicBezTo>
                      <a:pt x="23357" y="16576"/>
                      <a:pt x="23368" y="16554"/>
                      <a:pt x="23368" y="16542"/>
                    </a:cubicBezTo>
                    <a:cubicBezTo>
                      <a:pt x="23368" y="16542"/>
                      <a:pt x="23368" y="16532"/>
                      <a:pt x="23379" y="16532"/>
                    </a:cubicBezTo>
                    <a:lnTo>
                      <a:pt x="23379" y="16520"/>
                    </a:lnTo>
                    <a:lnTo>
                      <a:pt x="23390" y="16510"/>
                    </a:lnTo>
                    <a:lnTo>
                      <a:pt x="23390" y="16499"/>
                    </a:lnTo>
                    <a:lnTo>
                      <a:pt x="23390" y="16488"/>
                    </a:lnTo>
                    <a:cubicBezTo>
                      <a:pt x="23401" y="16488"/>
                      <a:pt x="23401" y="16488"/>
                      <a:pt x="23401" y="16477"/>
                    </a:cubicBezTo>
                    <a:lnTo>
                      <a:pt x="23401" y="16466"/>
                    </a:lnTo>
                    <a:lnTo>
                      <a:pt x="23412" y="16466"/>
                    </a:lnTo>
                    <a:lnTo>
                      <a:pt x="23412" y="16455"/>
                    </a:lnTo>
                    <a:lnTo>
                      <a:pt x="23412" y="16444"/>
                    </a:lnTo>
                    <a:lnTo>
                      <a:pt x="23423" y="16444"/>
                    </a:lnTo>
                    <a:lnTo>
                      <a:pt x="23423" y="16433"/>
                    </a:lnTo>
                    <a:lnTo>
                      <a:pt x="23423" y="16422"/>
                    </a:lnTo>
                    <a:cubicBezTo>
                      <a:pt x="23434" y="16422"/>
                      <a:pt x="23434" y="16422"/>
                      <a:pt x="23434" y="16411"/>
                    </a:cubicBezTo>
                    <a:lnTo>
                      <a:pt x="23434" y="16400"/>
                    </a:lnTo>
                    <a:lnTo>
                      <a:pt x="23445" y="16400"/>
                    </a:lnTo>
                    <a:lnTo>
                      <a:pt x="23445" y="16389"/>
                    </a:lnTo>
                    <a:lnTo>
                      <a:pt x="23445" y="16378"/>
                    </a:lnTo>
                    <a:cubicBezTo>
                      <a:pt x="23445" y="16378"/>
                      <a:pt x="23445" y="16367"/>
                      <a:pt x="23456" y="16367"/>
                    </a:cubicBezTo>
                    <a:lnTo>
                      <a:pt x="23456" y="16357"/>
                    </a:lnTo>
                    <a:cubicBezTo>
                      <a:pt x="23456" y="16345"/>
                      <a:pt x="23466" y="16345"/>
                      <a:pt x="23466" y="16345"/>
                    </a:cubicBezTo>
                    <a:lnTo>
                      <a:pt x="23466" y="16335"/>
                    </a:lnTo>
                    <a:lnTo>
                      <a:pt x="23466" y="16323"/>
                    </a:lnTo>
                    <a:lnTo>
                      <a:pt x="23478" y="16323"/>
                    </a:lnTo>
                    <a:lnTo>
                      <a:pt x="23478" y="16313"/>
                    </a:lnTo>
                    <a:lnTo>
                      <a:pt x="23478" y="16301"/>
                    </a:lnTo>
                    <a:lnTo>
                      <a:pt x="23488" y="16301"/>
                    </a:lnTo>
                    <a:lnTo>
                      <a:pt x="23488" y="16291"/>
                    </a:lnTo>
                    <a:cubicBezTo>
                      <a:pt x="23500" y="16269"/>
                      <a:pt x="23500" y="16258"/>
                      <a:pt x="23510" y="16247"/>
                    </a:cubicBezTo>
                    <a:lnTo>
                      <a:pt x="23510" y="16236"/>
                    </a:lnTo>
                    <a:lnTo>
                      <a:pt x="23522" y="16225"/>
                    </a:lnTo>
                    <a:lnTo>
                      <a:pt x="23522" y="16214"/>
                    </a:lnTo>
                    <a:lnTo>
                      <a:pt x="23522" y="16203"/>
                    </a:lnTo>
                    <a:lnTo>
                      <a:pt x="23532" y="16203"/>
                    </a:lnTo>
                    <a:cubicBezTo>
                      <a:pt x="26643" y="9345"/>
                      <a:pt x="26008" y="2312"/>
                      <a:pt x="2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21" name="Google Shape;321;p22"/>
          <p:cNvSpPr txBox="1">
            <a:spLocks noGrp="1"/>
          </p:cNvSpPr>
          <p:nvPr>
            <p:ph type="title"/>
          </p:nvPr>
        </p:nvSpPr>
        <p:spPr>
          <a:xfrm>
            <a:off x="720000" y="349429"/>
            <a:ext cx="7704000" cy="1430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dirty="0"/>
              <a:t>Câu 4: </a:t>
            </a:r>
            <a:r>
              <a:rPr lang="vi-VN" dirty="0"/>
              <a:t>Thả một vật từ độ cao h xuống mặt đất. Hãy cho biết trong quá trình rơi cơ năng đã chuyển hóa như thế nào?</a:t>
            </a:r>
            <a:endParaRPr dirty="0"/>
          </a:p>
        </p:txBody>
      </p:sp>
      <p:sp>
        <p:nvSpPr>
          <p:cNvPr id="322" name="Google Shape;322;p22"/>
          <p:cNvSpPr/>
          <p:nvPr/>
        </p:nvSpPr>
        <p:spPr>
          <a:xfrm>
            <a:off x="3543770" y="1980376"/>
            <a:ext cx="773700" cy="773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23" name="Google Shape;323;p22"/>
          <p:cNvSpPr/>
          <p:nvPr/>
        </p:nvSpPr>
        <p:spPr>
          <a:xfrm>
            <a:off x="3543770" y="3314815"/>
            <a:ext cx="773700" cy="7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24" name="Google Shape;324;p22"/>
          <p:cNvSpPr/>
          <p:nvPr/>
        </p:nvSpPr>
        <p:spPr>
          <a:xfrm>
            <a:off x="4826634" y="1980376"/>
            <a:ext cx="773700" cy="773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25" name="Google Shape;325;p22"/>
          <p:cNvSpPr/>
          <p:nvPr/>
        </p:nvSpPr>
        <p:spPr>
          <a:xfrm>
            <a:off x="4826634" y="3314815"/>
            <a:ext cx="773700" cy="7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326" name="Google Shape;326;p22"/>
          <p:cNvCxnSpPr>
            <a:stCxn id="324" idx="6"/>
          </p:cNvCxnSpPr>
          <p:nvPr/>
        </p:nvCxnSpPr>
        <p:spPr>
          <a:xfrm>
            <a:off x="5600334" y="2367226"/>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7" name="Google Shape;327;p22"/>
          <p:cNvCxnSpPr>
            <a:stCxn id="325" idx="6"/>
          </p:cNvCxnSpPr>
          <p:nvPr/>
        </p:nvCxnSpPr>
        <p:spPr>
          <a:xfrm>
            <a:off x="5600334" y="3701665"/>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8" name="Google Shape;328;p22"/>
          <p:cNvCxnSpPr>
            <a:endCxn id="322" idx="2"/>
          </p:cNvCxnSpPr>
          <p:nvPr/>
        </p:nvCxnSpPr>
        <p:spPr>
          <a:xfrm>
            <a:off x="3132170" y="2367226"/>
            <a:ext cx="411600" cy="0"/>
          </a:xfrm>
          <a:prstGeom prst="straightConnector1">
            <a:avLst/>
          </a:prstGeom>
          <a:noFill/>
          <a:ln w="19050" cap="flat" cmpd="sng">
            <a:solidFill>
              <a:schemeClr val="accent5"/>
            </a:solidFill>
            <a:prstDash val="solid"/>
            <a:round/>
            <a:headEnd type="triangle" w="med" len="med"/>
            <a:tailEnd type="none" w="med" len="med"/>
          </a:ln>
        </p:spPr>
      </p:cxnSp>
      <p:cxnSp>
        <p:nvCxnSpPr>
          <p:cNvPr id="329" name="Google Shape;329;p22"/>
          <p:cNvCxnSpPr>
            <a:endCxn id="323" idx="2"/>
          </p:cNvCxnSpPr>
          <p:nvPr/>
        </p:nvCxnSpPr>
        <p:spPr>
          <a:xfrm>
            <a:off x="3132170" y="3701665"/>
            <a:ext cx="411600" cy="0"/>
          </a:xfrm>
          <a:prstGeom prst="straightConnector1">
            <a:avLst/>
          </a:prstGeom>
          <a:noFill/>
          <a:ln w="19050" cap="flat" cmpd="sng">
            <a:solidFill>
              <a:schemeClr val="accent5"/>
            </a:solidFill>
            <a:prstDash val="solid"/>
            <a:round/>
            <a:headEnd type="triangle" w="med" len="med"/>
            <a:tailEnd type="none" w="med" len="med"/>
          </a:ln>
        </p:spPr>
      </p:cxnSp>
      <p:sp>
        <p:nvSpPr>
          <p:cNvPr id="331" name="Google Shape;331;p22"/>
          <p:cNvSpPr txBox="1"/>
          <p:nvPr/>
        </p:nvSpPr>
        <p:spPr>
          <a:xfrm>
            <a:off x="7786261" y="2032316"/>
            <a:ext cx="959671"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32" name="Google Shape;332;p22"/>
          <p:cNvSpPr txBox="1"/>
          <p:nvPr/>
        </p:nvSpPr>
        <p:spPr>
          <a:xfrm>
            <a:off x="6125070" y="25876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panose="02000000000000000000"/>
                <a:ea typeface="Roboto" panose="02000000000000000000"/>
              </a:defRPr>
            </a:lvl1pPr>
          </a:lstStyle>
          <a:p>
            <a:pPr algn="r"/>
            <a:r>
              <a:rPr lang="en-US" dirty="0" err="1"/>
              <a:t>Thế</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động</a:t>
            </a:r>
            <a:r>
              <a:rPr lang="en-US" dirty="0"/>
              <a:t> </a:t>
            </a:r>
            <a:r>
              <a:rPr lang="en-US" dirty="0" err="1"/>
              <a:t>năng</a:t>
            </a:r>
            <a:endParaRPr dirty="0">
              <a:sym typeface="Roboto" panose="02000000000000000000"/>
            </a:endParaRPr>
          </a:p>
        </p:txBody>
      </p:sp>
      <p:sp>
        <p:nvSpPr>
          <p:cNvPr id="334" name="Google Shape;334;p22"/>
          <p:cNvSpPr txBox="1"/>
          <p:nvPr/>
        </p:nvSpPr>
        <p:spPr>
          <a:xfrm>
            <a:off x="442431" y="2032329"/>
            <a:ext cx="959385" cy="3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35" name="Google Shape;335;p22"/>
          <p:cNvSpPr txBox="1"/>
          <p:nvPr/>
        </p:nvSpPr>
        <p:spPr>
          <a:xfrm>
            <a:off x="341684" y="2543940"/>
            <a:ext cx="2575973" cy="5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panose="020B0604020202020204"/>
              <a:buNone/>
            </a:pPr>
            <a:r>
              <a:rPr lang="en-US" sz="2000" dirty="0" err="1">
                <a:solidFill>
                  <a:schemeClr val="dk1"/>
                </a:solidFill>
                <a:latin typeface="Roboto" panose="02000000000000000000"/>
                <a:ea typeface="Roboto" panose="02000000000000000000"/>
              </a:rPr>
              <a:t>Động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chuyển</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hóa</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thành</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thế</a:t>
            </a:r>
            <a:r>
              <a:rPr lang="en-US" sz="2000" dirty="0">
                <a:solidFill>
                  <a:schemeClr val="dk1"/>
                </a:solidFill>
                <a:latin typeface="Roboto" panose="02000000000000000000"/>
                <a:ea typeface="Roboto" panose="02000000000000000000"/>
              </a:rPr>
              <a:t> </a:t>
            </a:r>
            <a:r>
              <a:rPr lang="en-US" sz="2000" dirty="0" err="1">
                <a:solidFill>
                  <a:schemeClr val="dk1"/>
                </a:solidFill>
                <a:latin typeface="Roboto" panose="02000000000000000000"/>
                <a:ea typeface="Roboto" panose="02000000000000000000"/>
              </a:rPr>
              <a:t>năng</a:t>
            </a:r>
            <a:r>
              <a:rPr lang="en-US" sz="2000" dirty="0">
                <a:solidFill>
                  <a:schemeClr val="dk1"/>
                </a:solidFill>
                <a:latin typeface="Roboto" panose="02000000000000000000"/>
                <a:ea typeface="Roboto" panose="02000000000000000000"/>
              </a:rPr>
              <a:t>.</a:t>
            </a:r>
            <a:endParaRPr sz="2000" dirty="0">
              <a:solidFill>
                <a:schemeClr val="dk1"/>
              </a:solidFill>
              <a:latin typeface="Roboto" panose="02000000000000000000"/>
              <a:ea typeface="Roboto" panose="02000000000000000000"/>
              <a:sym typeface="Roboto" panose="02000000000000000000"/>
            </a:endParaRPr>
          </a:p>
        </p:txBody>
      </p:sp>
      <p:sp>
        <p:nvSpPr>
          <p:cNvPr id="337" name="Google Shape;337;p22"/>
          <p:cNvSpPr txBox="1"/>
          <p:nvPr/>
        </p:nvSpPr>
        <p:spPr>
          <a:xfrm>
            <a:off x="442431" y="3573353"/>
            <a:ext cx="9593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340" name="Google Shape;340;p22"/>
          <p:cNvSpPr txBox="1"/>
          <p:nvPr/>
        </p:nvSpPr>
        <p:spPr>
          <a:xfrm>
            <a:off x="7786261" y="3573353"/>
            <a:ext cx="959671"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342" name="Google Shape;342;p22"/>
          <p:cNvGrpSpPr/>
          <p:nvPr/>
        </p:nvGrpSpPr>
        <p:grpSpPr>
          <a:xfrm>
            <a:off x="3707355" y="2179674"/>
            <a:ext cx="446509" cy="374892"/>
            <a:chOff x="720000" y="4218851"/>
            <a:chExt cx="577407" cy="484795"/>
          </a:xfrm>
        </p:grpSpPr>
        <p:sp>
          <p:nvSpPr>
            <p:cNvPr id="343" name="Google Shape;343;p22"/>
            <p:cNvSpPr/>
            <p:nvPr/>
          </p:nvSpPr>
          <p:spPr>
            <a:xfrm>
              <a:off x="720000" y="4218851"/>
              <a:ext cx="577407" cy="484795"/>
            </a:xfrm>
            <a:custGeom>
              <a:avLst/>
              <a:gdLst/>
              <a:ahLst/>
              <a:cxnLst/>
              <a:rect l="l" t="t" r="r" b="b"/>
              <a:pathLst>
                <a:path w="15667" h="13155" extrusionOk="0">
                  <a:moveTo>
                    <a:pt x="4113" y="694"/>
                  </a:moveTo>
                  <a:lnTo>
                    <a:pt x="4113" y="1680"/>
                  </a:lnTo>
                  <a:lnTo>
                    <a:pt x="3481" y="1680"/>
                  </a:lnTo>
                  <a:cubicBezTo>
                    <a:pt x="3389" y="1680"/>
                    <a:pt x="3312" y="1602"/>
                    <a:pt x="3312" y="1510"/>
                  </a:cubicBezTo>
                  <a:lnTo>
                    <a:pt x="3312" y="863"/>
                  </a:lnTo>
                  <a:cubicBezTo>
                    <a:pt x="3312" y="770"/>
                    <a:pt x="3389" y="694"/>
                    <a:pt x="3481" y="694"/>
                  </a:cubicBezTo>
                  <a:close/>
                  <a:moveTo>
                    <a:pt x="9520" y="616"/>
                  </a:moveTo>
                  <a:cubicBezTo>
                    <a:pt x="9612" y="616"/>
                    <a:pt x="9690" y="694"/>
                    <a:pt x="9690" y="801"/>
                  </a:cubicBezTo>
                  <a:lnTo>
                    <a:pt x="9690" y="1571"/>
                  </a:lnTo>
                  <a:cubicBezTo>
                    <a:pt x="9690" y="1680"/>
                    <a:pt x="9612" y="1756"/>
                    <a:pt x="9520" y="1756"/>
                  </a:cubicBezTo>
                  <a:lnTo>
                    <a:pt x="8642" y="1756"/>
                  </a:lnTo>
                  <a:cubicBezTo>
                    <a:pt x="8550" y="1756"/>
                    <a:pt x="8472" y="1680"/>
                    <a:pt x="8472" y="1571"/>
                  </a:cubicBezTo>
                  <a:lnTo>
                    <a:pt x="8472" y="801"/>
                  </a:lnTo>
                  <a:cubicBezTo>
                    <a:pt x="8472" y="694"/>
                    <a:pt x="8550" y="616"/>
                    <a:pt x="8642" y="616"/>
                  </a:cubicBezTo>
                  <a:close/>
                  <a:moveTo>
                    <a:pt x="12124" y="1495"/>
                  </a:moveTo>
                  <a:lnTo>
                    <a:pt x="12124" y="2958"/>
                  </a:lnTo>
                  <a:lnTo>
                    <a:pt x="6116" y="2958"/>
                  </a:lnTo>
                  <a:lnTo>
                    <a:pt x="6116" y="1495"/>
                  </a:lnTo>
                  <a:lnTo>
                    <a:pt x="7856" y="1495"/>
                  </a:lnTo>
                  <a:lnTo>
                    <a:pt x="7856" y="1571"/>
                  </a:lnTo>
                  <a:cubicBezTo>
                    <a:pt x="7856" y="2019"/>
                    <a:pt x="8211" y="2372"/>
                    <a:pt x="8642" y="2372"/>
                  </a:cubicBezTo>
                  <a:lnTo>
                    <a:pt x="9520" y="2372"/>
                  </a:lnTo>
                  <a:cubicBezTo>
                    <a:pt x="9951" y="2372"/>
                    <a:pt x="10306" y="2019"/>
                    <a:pt x="10306" y="1571"/>
                  </a:cubicBezTo>
                  <a:lnTo>
                    <a:pt x="10306" y="1495"/>
                  </a:lnTo>
                  <a:close/>
                  <a:moveTo>
                    <a:pt x="5500" y="694"/>
                  </a:moveTo>
                  <a:lnTo>
                    <a:pt x="5500" y="5422"/>
                  </a:lnTo>
                  <a:lnTo>
                    <a:pt x="4730" y="5422"/>
                  </a:lnTo>
                  <a:lnTo>
                    <a:pt x="4730" y="694"/>
                  </a:lnTo>
                  <a:close/>
                  <a:moveTo>
                    <a:pt x="12124" y="3574"/>
                  </a:moveTo>
                  <a:lnTo>
                    <a:pt x="12124" y="5422"/>
                  </a:lnTo>
                  <a:lnTo>
                    <a:pt x="6116" y="5422"/>
                  </a:lnTo>
                  <a:lnTo>
                    <a:pt x="6116" y="3574"/>
                  </a:lnTo>
                  <a:close/>
                  <a:moveTo>
                    <a:pt x="13525" y="694"/>
                  </a:moveTo>
                  <a:lnTo>
                    <a:pt x="13525" y="5422"/>
                  </a:lnTo>
                  <a:lnTo>
                    <a:pt x="12740" y="5422"/>
                  </a:lnTo>
                  <a:lnTo>
                    <a:pt x="12740" y="694"/>
                  </a:lnTo>
                  <a:close/>
                  <a:moveTo>
                    <a:pt x="1848" y="4005"/>
                  </a:moveTo>
                  <a:lnTo>
                    <a:pt x="2943" y="6948"/>
                  </a:lnTo>
                  <a:lnTo>
                    <a:pt x="739" y="6948"/>
                  </a:lnTo>
                  <a:lnTo>
                    <a:pt x="1848" y="4005"/>
                  </a:lnTo>
                  <a:close/>
                  <a:moveTo>
                    <a:pt x="3081" y="7564"/>
                  </a:moveTo>
                  <a:lnTo>
                    <a:pt x="3081" y="7825"/>
                  </a:lnTo>
                  <a:cubicBezTo>
                    <a:pt x="3081" y="8503"/>
                    <a:pt x="2526" y="9058"/>
                    <a:pt x="1848" y="9058"/>
                  </a:cubicBezTo>
                  <a:cubicBezTo>
                    <a:pt x="1171" y="9058"/>
                    <a:pt x="616" y="8503"/>
                    <a:pt x="616" y="7825"/>
                  </a:cubicBezTo>
                  <a:lnTo>
                    <a:pt x="616" y="7564"/>
                  </a:lnTo>
                  <a:close/>
                  <a:moveTo>
                    <a:pt x="15050" y="11522"/>
                  </a:moveTo>
                  <a:lnTo>
                    <a:pt x="15050" y="12539"/>
                  </a:lnTo>
                  <a:lnTo>
                    <a:pt x="616" y="12539"/>
                  </a:lnTo>
                  <a:lnTo>
                    <a:pt x="616" y="11522"/>
                  </a:lnTo>
                  <a:close/>
                  <a:moveTo>
                    <a:pt x="8642" y="0"/>
                  </a:moveTo>
                  <a:cubicBezTo>
                    <a:pt x="8211" y="0"/>
                    <a:pt x="7856" y="355"/>
                    <a:pt x="7856" y="801"/>
                  </a:cubicBezTo>
                  <a:lnTo>
                    <a:pt x="7856" y="879"/>
                  </a:lnTo>
                  <a:lnTo>
                    <a:pt x="6116" y="879"/>
                  </a:lnTo>
                  <a:lnTo>
                    <a:pt x="6116" y="386"/>
                  </a:lnTo>
                  <a:cubicBezTo>
                    <a:pt x="6116" y="216"/>
                    <a:pt x="5977" y="78"/>
                    <a:pt x="5808" y="78"/>
                  </a:cubicBezTo>
                  <a:lnTo>
                    <a:pt x="3481" y="78"/>
                  </a:lnTo>
                  <a:cubicBezTo>
                    <a:pt x="3050" y="78"/>
                    <a:pt x="2696" y="431"/>
                    <a:pt x="2696" y="863"/>
                  </a:cubicBezTo>
                  <a:lnTo>
                    <a:pt x="2696" y="879"/>
                  </a:lnTo>
                  <a:lnTo>
                    <a:pt x="986" y="879"/>
                  </a:lnTo>
                  <a:cubicBezTo>
                    <a:pt x="817" y="879"/>
                    <a:pt x="678" y="1017"/>
                    <a:pt x="678" y="1187"/>
                  </a:cubicBezTo>
                  <a:cubicBezTo>
                    <a:pt x="678" y="1356"/>
                    <a:pt x="817" y="1495"/>
                    <a:pt x="986" y="1495"/>
                  </a:cubicBezTo>
                  <a:lnTo>
                    <a:pt x="1540" y="1495"/>
                  </a:lnTo>
                  <a:lnTo>
                    <a:pt x="1540" y="3081"/>
                  </a:lnTo>
                  <a:lnTo>
                    <a:pt x="16" y="7147"/>
                  </a:lnTo>
                  <a:cubicBezTo>
                    <a:pt x="0" y="7178"/>
                    <a:pt x="0" y="7225"/>
                    <a:pt x="0" y="7256"/>
                  </a:cubicBezTo>
                  <a:lnTo>
                    <a:pt x="0" y="7825"/>
                  </a:lnTo>
                  <a:cubicBezTo>
                    <a:pt x="0" y="8842"/>
                    <a:pt x="832" y="9674"/>
                    <a:pt x="1848" y="9674"/>
                  </a:cubicBezTo>
                  <a:cubicBezTo>
                    <a:pt x="2865" y="9674"/>
                    <a:pt x="3697" y="8842"/>
                    <a:pt x="3697" y="7825"/>
                  </a:cubicBezTo>
                  <a:lnTo>
                    <a:pt x="3697" y="7256"/>
                  </a:lnTo>
                  <a:cubicBezTo>
                    <a:pt x="3697" y="7225"/>
                    <a:pt x="3682" y="7178"/>
                    <a:pt x="3666" y="7147"/>
                  </a:cubicBezTo>
                  <a:lnTo>
                    <a:pt x="2157" y="3081"/>
                  </a:lnTo>
                  <a:lnTo>
                    <a:pt x="2157" y="1495"/>
                  </a:lnTo>
                  <a:lnTo>
                    <a:pt x="2696" y="1495"/>
                  </a:lnTo>
                  <a:lnTo>
                    <a:pt x="2696" y="1510"/>
                  </a:lnTo>
                  <a:cubicBezTo>
                    <a:pt x="2696" y="1941"/>
                    <a:pt x="3050" y="2296"/>
                    <a:pt x="3481" y="2296"/>
                  </a:cubicBezTo>
                  <a:lnTo>
                    <a:pt x="4113" y="2296"/>
                  </a:lnTo>
                  <a:lnTo>
                    <a:pt x="4113" y="5730"/>
                  </a:lnTo>
                  <a:cubicBezTo>
                    <a:pt x="4113" y="5900"/>
                    <a:pt x="4252" y="6038"/>
                    <a:pt x="4422" y="6038"/>
                  </a:cubicBezTo>
                  <a:lnTo>
                    <a:pt x="7486" y="6038"/>
                  </a:lnTo>
                  <a:lnTo>
                    <a:pt x="7486" y="10906"/>
                  </a:lnTo>
                  <a:lnTo>
                    <a:pt x="308" y="10906"/>
                  </a:lnTo>
                  <a:cubicBezTo>
                    <a:pt x="139" y="10906"/>
                    <a:pt x="0" y="11045"/>
                    <a:pt x="0" y="11214"/>
                  </a:cubicBezTo>
                  <a:lnTo>
                    <a:pt x="0" y="12847"/>
                  </a:lnTo>
                  <a:cubicBezTo>
                    <a:pt x="0" y="13017"/>
                    <a:pt x="139" y="13155"/>
                    <a:pt x="308" y="13155"/>
                  </a:cubicBezTo>
                  <a:lnTo>
                    <a:pt x="15358" y="13155"/>
                  </a:lnTo>
                  <a:cubicBezTo>
                    <a:pt x="15527" y="13155"/>
                    <a:pt x="15667" y="13017"/>
                    <a:pt x="15667" y="12847"/>
                  </a:cubicBezTo>
                  <a:lnTo>
                    <a:pt x="15667" y="11214"/>
                  </a:lnTo>
                  <a:cubicBezTo>
                    <a:pt x="15667" y="11045"/>
                    <a:pt x="15527" y="10906"/>
                    <a:pt x="15358" y="10906"/>
                  </a:cubicBezTo>
                  <a:lnTo>
                    <a:pt x="10844" y="10906"/>
                  </a:lnTo>
                  <a:lnTo>
                    <a:pt x="10844" y="9859"/>
                  </a:lnTo>
                  <a:cubicBezTo>
                    <a:pt x="10844" y="9690"/>
                    <a:pt x="10706" y="9550"/>
                    <a:pt x="10536" y="9550"/>
                  </a:cubicBezTo>
                  <a:cubicBezTo>
                    <a:pt x="10368" y="9550"/>
                    <a:pt x="10228" y="9690"/>
                    <a:pt x="10228" y="9859"/>
                  </a:cubicBezTo>
                  <a:lnTo>
                    <a:pt x="10228" y="10906"/>
                  </a:lnTo>
                  <a:lnTo>
                    <a:pt x="8088" y="10906"/>
                  </a:lnTo>
                  <a:lnTo>
                    <a:pt x="8088" y="6038"/>
                  </a:lnTo>
                  <a:lnTo>
                    <a:pt x="10228" y="6038"/>
                  </a:lnTo>
                  <a:lnTo>
                    <a:pt x="10228" y="7163"/>
                  </a:lnTo>
                  <a:cubicBezTo>
                    <a:pt x="10228" y="7332"/>
                    <a:pt x="10368" y="7472"/>
                    <a:pt x="10536" y="7472"/>
                  </a:cubicBezTo>
                  <a:cubicBezTo>
                    <a:pt x="10706" y="7472"/>
                    <a:pt x="10844" y="7332"/>
                    <a:pt x="10844" y="7163"/>
                  </a:cubicBezTo>
                  <a:lnTo>
                    <a:pt x="10844" y="6038"/>
                  </a:lnTo>
                  <a:lnTo>
                    <a:pt x="13833" y="6038"/>
                  </a:lnTo>
                  <a:cubicBezTo>
                    <a:pt x="14003" y="6038"/>
                    <a:pt x="14126" y="5900"/>
                    <a:pt x="14126" y="5730"/>
                  </a:cubicBezTo>
                  <a:lnTo>
                    <a:pt x="14126" y="5083"/>
                  </a:lnTo>
                  <a:lnTo>
                    <a:pt x="15358" y="5083"/>
                  </a:lnTo>
                  <a:cubicBezTo>
                    <a:pt x="15527" y="5083"/>
                    <a:pt x="15667" y="4945"/>
                    <a:pt x="15667" y="4775"/>
                  </a:cubicBezTo>
                  <a:cubicBezTo>
                    <a:pt x="15667" y="4606"/>
                    <a:pt x="15527" y="4467"/>
                    <a:pt x="15358" y="4467"/>
                  </a:cubicBezTo>
                  <a:lnTo>
                    <a:pt x="14126" y="4467"/>
                  </a:lnTo>
                  <a:lnTo>
                    <a:pt x="14126" y="386"/>
                  </a:lnTo>
                  <a:cubicBezTo>
                    <a:pt x="14126" y="216"/>
                    <a:pt x="14003" y="78"/>
                    <a:pt x="13833" y="78"/>
                  </a:cubicBezTo>
                  <a:lnTo>
                    <a:pt x="12432" y="78"/>
                  </a:lnTo>
                  <a:cubicBezTo>
                    <a:pt x="12262" y="78"/>
                    <a:pt x="12124" y="216"/>
                    <a:pt x="12124" y="386"/>
                  </a:cubicBezTo>
                  <a:lnTo>
                    <a:pt x="12124" y="879"/>
                  </a:lnTo>
                  <a:lnTo>
                    <a:pt x="10306" y="879"/>
                  </a:lnTo>
                  <a:lnTo>
                    <a:pt x="10306" y="801"/>
                  </a:lnTo>
                  <a:cubicBezTo>
                    <a:pt x="10306" y="355"/>
                    <a:pt x="9951"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2"/>
            <p:cNvSpPr/>
            <p:nvPr/>
          </p:nvSpPr>
          <p:spPr>
            <a:xfrm>
              <a:off x="1092990" y="4520816"/>
              <a:ext cx="28378" cy="22480"/>
            </a:xfrm>
            <a:custGeom>
              <a:avLst/>
              <a:gdLst/>
              <a:ahLst/>
              <a:cxnLst/>
              <a:rect l="l" t="t" r="r" b="b"/>
              <a:pathLst>
                <a:path w="770" h="610" extrusionOk="0">
                  <a:moveTo>
                    <a:pt x="415" y="1"/>
                  </a:moveTo>
                  <a:cubicBezTo>
                    <a:pt x="138" y="1"/>
                    <a:pt x="0" y="371"/>
                    <a:pt x="231" y="541"/>
                  </a:cubicBezTo>
                  <a:cubicBezTo>
                    <a:pt x="286" y="589"/>
                    <a:pt x="351" y="610"/>
                    <a:pt x="414" y="610"/>
                  </a:cubicBezTo>
                  <a:cubicBezTo>
                    <a:pt x="595" y="610"/>
                    <a:pt x="769" y="438"/>
                    <a:pt x="723" y="233"/>
                  </a:cubicBezTo>
                  <a:cubicBezTo>
                    <a:pt x="678" y="93"/>
                    <a:pt x="555"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5" name="Google Shape;345;p22"/>
          <p:cNvGrpSpPr/>
          <p:nvPr/>
        </p:nvGrpSpPr>
        <p:grpSpPr>
          <a:xfrm>
            <a:off x="5009939" y="2103792"/>
            <a:ext cx="446622" cy="493718"/>
            <a:chOff x="5824125" y="2073500"/>
            <a:chExt cx="2006386" cy="2218957"/>
          </a:xfrm>
        </p:grpSpPr>
        <p:sp>
          <p:nvSpPr>
            <p:cNvPr id="346" name="Google Shape;346;p22"/>
            <p:cNvSpPr/>
            <p:nvPr/>
          </p:nvSpPr>
          <p:spPr>
            <a:xfrm>
              <a:off x="5824125" y="3412995"/>
              <a:ext cx="2006386" cy="879461"/>
            </a:xfrm>
            <a:custGeom>
              <a:avLst/>
              <a:gdLst/>
              <a:ahLst/>
              <a:cxnLst/>
              <a:rect l="l" t="t" r="r" b="b"/>
              <a:pathLst>
                <a:path w="13433" h="5888" extrusionOk="0">
                  <a:moveTo>
                    <a:pt x="3938" y="572"/>
                  </a:moveTo>
                  <a:cubicBezTo>
                    <a:pt x="4249" y="572"/>
                    <a:pt x="4582" y="641"/>
                    <a:pt x="4960" y="775"/>
                  </a:cubicBezTo>
                  <a:lnTo>
                    <a:pt x="7164" y="1529"/>
                  </a:lnTo>
                  <a:cubicBezTo>
                    <a:pt x="7394" y="1607"/>
                    <a:pt x="7564" y="1822"/>
                    <a:pt x="7640" y="2038"/>
                  </a:cubicBezTo>
                  <a:cubicBezTo>
                    <a:pt x="7718" y="2299"/>
                    <a:pt x="7626" y="2577"/>
                    <a:pt x="7441" y="2761"/>
                  </a:cubicBezTo>
                  <a:cubicBezTo>
                    <a:pt x="7298" y="2893"/>
                    <a:pt x="7115" y="2970"/>
                    <a:pt x="6928" y="2970"/>
                  </a:cubicBezTo>
                  <a:cubicBezTo>
                    <a:pt x="6853" y="2970"/>
                    <a:pt x="6776" y="2958"/>
                    <a:pt x="6701" y="2931"/>
                  </a:cubicBezTo>
                  <a:lnTo>
                    <a:pt x="5130" y="2469"/>
                  </a:lnTo>
                  <a:cubicBezTo>
                    <a:pt x="5103" y="2461"/>
                    <a:pt x="5075" y="2457"/>
                    <a:pt x="5048" y="2457"/>
                  </a:cubicBezTo>
                  <a:cubicBezTo>
                    <a:pt x="4920" y="2457"/>
                    <a:pt x="4801" y="2542"/>
                    <a:pt x="4775" y="2669"/>
                  </a:cubicBezTo>
                  <a:cubicBezTo>
                    <a:pt x="4760" y="2700"/>
                    <a:pt x="4760" y="2731"/>
                    <a:pt x="4760" y="2747"/>
                  </a:cubicBezTo>
                  <a:cubicBezTo>
                    <a:pt x="4760" y="2870"/>
                    <a:pt x="4837" y="2993"/>
                    <a:pt x="4960" y="3024"/>
                  </a:cubicBezTo>
                  <a:lnTo>
                    <a:pt x="6531" y="3501"/>
                  </a:lnTo>
                  <a:cubicBezTo>
                    <a:pt x="6790" y="3574"/>
                    <a:pt x="7058" y="3610"/>
                    <a:pt x="7325" y="3610"/>
                  </a:cubicBezTo>
                  <a:cubicBezTo>
                    <a:pt x="7679" y="3610"/>
                    <a:pt x="8032" y="3547"/>
                    <a:pt x="8365" y="3424"/>
                  </a:cubicBezTo>
                  <a:lnTo>
                    <a:pt x="11877" y="2038"/>
                  </a:lnTo>
                  <a:cubicBezTo>
                    <a:pt x="11962" y="2003"/>
                    <a:pt x="12048" y="1987"/>
                    <a:pt x="12133" y="1987"/>
                  </a:cubicBezTo>
                  <a:cubicBezTo>
                    <a:pt x="12493" y="1987"/>
                    <a:pt x="12819" y="2283"/>
                    <a:pt x="12832" y="2669"/>
                  </a:cubicBezTo>
                  <a:cubicBezTo>
                    <a:pt x="12847" y="2962"/>
                    <a:pt x="12662" y="3239"/>
                    <a:pt x="12401" y="3347"/>
                  </a:cubicBezTo>
                  <a:lnTo>
                    <a:pt x="8365" y="4965"/>
                  </a:lnTo>
                  <a:cubicBezTo>
                    <a:pt x="8096" y="5072"/>
                    <a:pt x="7811" y="5128"/>
                    <a:pt x="7526" y="5128"/>
                  </a:cubicBezTo>
                  <a:cubicBezTo>
                    <a:pt x="7321" y="5128"/>
                    <a:pt x="7116" y="5099"/>
                    <a:pt x="6917" y="5041"/>
                  </a:cubicBezTo>
                  <a:lnTo>
                    <a:pt x="4175" y="4271"/>
                  </a:lnTo>
                  <a:cubicBezTo>
                    <a:pt x="4021" y="4227"/>
                    <a:pt x="3863" y="4207"/>
                    <a:pt x="3707" y="4207"/>
                  </a:cubicBezTo>
                  <a:cubicBezTo>
                    <a:pt x="3535" y="4207"/>
                    <a:pt x="3365" y="4231"/>
                    <a:pt x="3204" y="4271"/>
                  </a:cubicBezTo>
                  <a:cubicBezTo>
                    <a:pt x="3204" y="4287"/>
                    <a:pt x="3189" y="4287"/>
                    <a:pt x="3189" y="4287"/>
                  </a:cubicBezTo>
                  <a:lnTo>
                    <a:pt x="585" y="5180"/>
                  </a:lnTo>
                  <a:lnTo>
                    <a:pt x="585" y="2223"/>
                  </a:lnTo>
                  <a:lnTo>
                    <a:pt x="971" y="2114"/>
                  </a:lnTo>
                  <a:cubicBezTo>
                    <a:pt x="1571" y="1946"/>
                    <a:pt x="2003" y="1560"/>
                    <a:pt x="2327" y="1283"/>
                  </a:cubicBezTo>
                  <a:cubicBezTo>
                    <a:pt x="2419" y="1190"/>
                    <a:pt x="2511" y="1114"/>
                    <a:pt x="2573" y="1067"/>
                  </a:cubicBezTo>
                  <a:cubicBezTo>
                    <a:pt x="3038" y="732"/>
                    <a:pt x="3464" y="572"/>
                    <a:pt x="3938" y="572"/>
                  </a:cubicBezTo>
                  <a:close/>
                  <a:moveTo>
                    <a:pt x="3939" y="1"/>
                  </a:moveTo>
                  <a:cubicBezTo>
                    <a:pt x="3346" y="1"/>
                    <a:pt x="2799" y="195"/>
                    <a:pt x="2234" y="590"/>
                  </a:cubicBezTo>
                  <a:cubicBezTo>
                    <a:pt x="2142" y="666"/>
                    <a:pt x="2049" y="744"/>
                    <a:pt x="1941" y="851"/>
                  </a:cubicBezTo>
                  <a:cubicBezTo>
                    <a:pt x="1649" y="1114"/>
                    <a:pt x="1294" y="1422"/>
                    <a:pt x="817" y="1560"/>
                  </a:cubicBezTo>
                  <a:lnTo>
                    <a:pt x="216" y="1730"/>
                  </a:lnTo>
                  <a:cubicBezTo>
                    <a:pt x="92" y="1761"/>
                    <a:pt x="0" y="1868"/>
                    <a:pt x="0" y="2007"/>
                  </a:cubicBezTo>
                  <a:lnTo>
                    <a:pt x="0" y="5596"/>
                  </a:lnTo>
                  <a:cubicBezTo>
                    <a:pt x="0" y="5764"/>
                    <a:pt x="141" y="5888"/>
                    <a:pt x="295" y="5888"/>
                  </a:cubicBezTo>
                  <a:cubicBezTo>
                    <a:pt x="325" y="5888"/>
                    <a:pt x="356" y="5883"/>
                    <a:pt x="386" y="5873"/>
                  </a:cubicBezTo>
                  <a:lnTo>
                    <a:pt x="3374" y="4842"/>
                  </a:lnTo>
                  <a:cubicBezTo>
                    <a:pt x="3481" y="4808"/>
                    <a:pt x="3598" y="4793"/>
                    <a:pt x="3714" y="4793"/>
                  </a:cubicBezTo>
                  <a:cubicBezTo>
                    <a:pt x="3814" y="4793"/>
                    <a:pt x="3913" y="4804"/>
                    <a:pt x="4005" y="4825"/>
                  </a:cubicBezTo>
                  <a:lnTo>
                    <a:pt x="6763" y="5596"/>
                  </a:lnTo>
                  <a:cubicBezTo>
                    <a:pt x="7017" y="5668"/>
                    <a:pt x="7279" y="5704"/>
                    <a:pt x="7541" y="5704"/>
                  </a:cubicBezTo>
                  <a:cubicBezTo>
                    <a:pt x="7897" y="5704"/>
                    <a:pt x="8252" y="5637"/>
                    <a:pt x="8581" y="5503"/>
                  </a:cubicBezTo>
                  <a:lnTo>
                    <a:pt x="12617" y="3886"/>
                  </a:lnTo>
                  <a:cubicBezTo>
                    <a:pt x="13109" y="3686"/>
                    <a:pt x="13432" y="3193"/>
                    <a:pt x="13418" y="2654"/>
                  </a:cubicBezTo>
                  <a:cubicBezTo>
                    <a:pt x="13393" y="1940"/>
                    <a:pt x="12777" y="1410"/>
                    <a:pt x="12117" y="1410"/>
                  </a:cubicBezTo>
                  <a:cubicBezTo>
                    <a:pt x="11966" y="1410"/>
                    <a:pt x="11811" y="1438"/>
                    <a:pt x="11661" y="1498"/>
                  </a:cubicBezTo>
                  <a:lnTo>
                    <a:pt x="8164" y="2885"/>
                  </a:lnTo>
                  <a:cubicBezTo>
                    <a:pt x="8119" y="2901"/>
                    <a:pt x="8088" y="2901"/>
                    <a:pt x="8041" y="2915"/>
                  </a:cubicBezTo>
                  <a:cubicBezTo>
                    <a:pt x="8273" y="2546"/>
                    <a:pt x="8303" y="2084"/>
                    <a:pt x="8119" y="1699"/>
                  </a:cubicBezTo>
                  <a:cubicBezTo>
                    <a:pt x="7965" y="1375"/>
                    <a:pt x="7702" y="1098"/>
                    <a:pt x="7348" y="975"/>
                  </a:cubicBezTo>
                  <a:lnTo>
                    <a:pt x="5145" y="235"/>
                  </a:lnTo>
                  <a:cubicBezTo>
                    <a:pt x="4713" y="79"/>
                    <a:pt x="4317"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2"/>
            <p:cNvSpPr/>
            <p:nvPr/>
          </p:nvSpPr>
          <p:spPr>
            <a:xfrm>
              <a:off x="5842497" y="2454079"/>
              <a:ext cx="299173" cy="738759"/>
            </a:xfrm>
            <a:custGeom>
              <a:avLst/>
              <a:gdLst/>
              <a:ahLst/>
              <a:cxnLst/>
              <a:rect l="l" t="t" r="r" b="b"/>
              <a:pathLst>
                <a:path w="2003" h="4946" extrusionOk="0">
                  <a:moveTo>
                    <a:pt x="1002" y="1"/>
                  </a:moveTo>
                  <a:cubicBezTo>
                    <a:pt x="848" y="1"/>
                    <a:pt x="709" y="140"/>
                    <a:pt x="709" y="294"/>
                  </a:cubicBezTo>
                  <a:lnTo>
                    <a:pt x="709" y="3960"/>
                  </a:lnTo>
                  <a:lnTo>
                    <a:pt x="524" y="3775"/>
                  </a:lnTo>
                  <a:cubicBezTo>
                    <a:pt x="470" y="3721"/>
                    <a:pt x="397" y="3694"/>
                    <a:pt x="324" y="3694"/>
                  </a:cubicBezTo>
                  <a:cubicBezTo>
                    <a:pt x="251" y="3694"/>
                    <a:pt x="178" y="3721"/>
                    <a:pt x="123" y="3775"/>
                  </a:cubicBezTo>
                  <a:cubicBezTo>
                    <a:pt x="0" y="3898"/>
                    <a:pt x="0" y="4067"/>
                    <a:pt x="123" y="4190"/>
                  </a:cubicBezTo>
                  <a:lnTo>
                    <a:pt x="801" y="4853"/>
                  </a:lnTo>
                  <a:cubicBezTo>
                    <a:pt x="832" y="4915"/>
                    <a:pt x="924" y="4930"/>
                    <a:pt x="986" y="4946"/>
                  </a:cubicBezTo>
                  <a:cubicBezTo>
                    <a:pt x="1064" y="4946"/>
                    <a:pt x="1140" y="4915"/>
                    <a:pt x="1202" y="4853"/>
                  </a:cubicBezTo>
                  <a:lnTo>
                    <a:pt x="1880" y="4190"/>
                  </a:lnTo>
                  <a:cubicBezTo>
                    <a:pt x="2003" y="4067"/>
                    <a:pt x="2003" y="3898"/>
                    <a:pt x="1880" y="3775"/>
                  </a:cubicBezTo>
                  <a:cubicBezTo>
                    <a:pt x="1826" y="3721"/>
                    <a:pt x="1753" y="3694"/>
                    <a:pt x="1680" y="3694"/>
                  </a:cubicBezTo>
                  <a:cubicBezTo>
                    <a:pt x="1607" y="3694"/>
                    <a:pt x="1533" y="3721"/>
                    <a:pt x="1479" y="3775"/>
                  </a:cubicBezTo>
                  <a:lnTo>
                    <a:pt x="1294" y="3960"/>
                  </a:lnTo>
                  <a:lnTo>
                    <a:pt x="1294" y="294"/>
                  </a:lnTo>
                  <a:cubicBezTo>
                    <a:pt x="1294" y="140"/>
                    <a:pt x="1156"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2"/>
            <p:cNvSpPr/>
            <p:nvPr/>
          </p:nvSpPr>
          <p:spPr>
            <a:xfrm>
              <a:off x="7508199" y="2454079"/>
              <a:ext cx="299322" cy="736967"/>
            </a:xfrm>
            <a:custGeom>
              <a:avLst/>
              <a:gdLst/>
              <a:ahLst/>
              <a:cxnLst/>
              <a:rect l="l" t="t" r="r" b="b"/>
              <a:pathLst>
                <a:path w="2004" h="4934" extrusionOk="0">
                  <a:moveTo>
                    <a:pt x="1003" y="1"/>
                  </a:moveTo>
                  <a:cubicBezTo>
                    <a:pt x="849" y="1"/>
                    <a:pt x="709" y="140"/>
                    <a:pt x="709" y="294"/>
                  </a:cubicBezTo>
                  <a:lnTo>
                    <a:pt x="709" y="3960"/>
                  </a:lnTo>
                  <a:lnTo>
                    <a:pt x="525" y="3775"/>
                  </a:lnTo>
                  <a:cubicBezTo>
                    <a:pt x="471" y="3721"/>
                    <a:pt x="398" y="3694"/>
                    <a:pt x="325" y="3694"/>
                  </a:cubicBezTo>
                  <a:cubicBezTo>
                    <a:pt x="252" y="3694"/>
                    <a:pt x="178" y="3721"/>
                    <a:pt x="124" y="3775"/>
                  </a:cubicBezTo>
                  <a:cubicBezTo>
                    <a:pt x="1" y="3898"/>
                    <a:pt x="1" y="4067"/>
                    <a:pt x="124" y="4190"/>
                  </a:cubicBezTo>
                  <a:lnTo>
                    <a:pt x="802" y="4853"/>
                  </a:lnTo>
                  <a:cubicBezTo>
                    <a:pt x="856" y="4907"/>
                    <a:pt x="929" y="4934"/>
                    <a:pt x="1002" y="4934"/>
                  </a:cubicBezTo>
                  <a:cubicBezTo>
                    <a:pt x="1076" y="4934"/>
                    <a:pt x="1149" y="4907"/>
                    <a:pt x="1202" y="4853"/>
                  </a:cubicBezTo>
                  <a:lnTo>
                    <a:pt x="1880" y="4190"/>
                  </a:lnTo>
                  <a:cubicBezTo>
                    <a:pt x="2003" y="4067"/>
                    <a:pt x="2003" y="3898"/>
                    <a:pt x="1880" y="3775"/>
                  </a:cubicBezTo>
                  <a:cubicBezTo>
                    <a:pt x="1826" y="3721"/>
                    <a:pt x="1753" y="3694"/>
                    <a:pt x="1680" y="3694"/>
                  </a:cubicBezTo>
                  <a:cubicBezTo>
                    <a:pt x="1607" y="3694"/>
                    <a:pt x="1534" y="3721"/>
                    <a:pt x="1480" y="3775"/>
                  </a:cubicBezTo>
                  <a:lnTo>
                    <a:pt x="1295" y="3960"/>
                  </a:lnTo>
                  <a:lnTo>
                    <a:pt x="1295" y="294"/>
                  </a:lnTo>
                  <a:cubicBezTo>
                    <a:pt x="1295" y="140"/>
                    <a:pt x="1157" y="1"/>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2"/>
            <p:cNvSpPr/>
            <p:nvPr/>
          </p:nvSpPr>
          <p:spPr>
            <a:xfrm>
              <a:off x="6258922" y="2073500"/>
              <a:ext cx="1162040" cy="1266615"/>
            </a:xfrm>
            <a:custGeom>
              <a:avLst/>
              <a:gdLst/>
              <a:ahLst/>
              <a:cxnLst/>
              <a:rect l="l" t="t" r="r" b="b"/>
              <a:pathLst>
                <a:path w="7780" h="8480" extrusionOk="0">
                  <a:moveTo>
                    <a:pt x="4450" y="0"/>
                  </a:moveTo>
                  <a:cubicBezTo>
                    <a:pt x="4355" y="0"/>
                    <a:pt x="4263" y="45"/>
                    <a:pt x="4206" y="131"/>
                  </a:cubicBezTo>
                  <a:cubicBezTo>
                    <a:pt x="3805" y="731"/>
                    <a:pt x="3575" y="1409"/>
                    <a:pt x="3559" y="2133"/>
                  </a:cubicBezTo>
                  <a:lnTo>
                    <a:pt x="3544" y="2117"/>
                  </a:lnTo>
                  <a:cubicBezTo>
                    <a:pt x="3158" y="1871"/>
                    <a:pt x="2727" y="1748"/>
                    <a:pt x="2281" y="1748"/>
                  </a:cubicBezTo>
                  <a:lnTo>
                    <a:pt x="2265" y="1748"/>
                  </a:lnTo>
                  <a:cubicBezTo>
                    <a:pt x="1587" y="1748"/>
                    <a:pt x="940" y="2056"/>
                    <a:pt x="509" y="2579"/>
                  </a:cubicBezTo>
                  <a:cubicBezTo>
                    <a:pt x="186" y="2980"/>
                    <a:pt x="1" y="3489"/>
                    <a:pt x="1" y="4013"/>
                  </a:cubicBezTo>
                  <a:cubicBezTo>
                    <a:pt x="1" y="5337"/>
                    <a:pt x="525" y="6615"/>
                    <a:pt x="1464" y="7539"/>
                  </a:cubicBezTo>
                  <a:lnTo>
                    <a:pt x="1741" y="7817"/>
                  </a:lnTo>
                  <a:cubicBezTo>
                    <a:pt x="2172" y="8248"/>
                    <a:pt x="2743" y="8480"/>
                    <a:pt x="3359" y="8480"/>
                  </a:cubicBezTo>
                  <a:lnTo>
                    <a:pt x="4421" y="8480"/>
                  </a:lnTo>
                  <a:cubicBezTo>
                    <a:pt x="5023" y="8480"/>
                    <a:pt x="5592" y="8248"/>
                    <a:pt x="6023" y="7817"/>
                  </a:cubicBezTo>
                  <a:lnTo>
                    <a:pt x="6317" y="7539"/>
                  </a:lnTo>
                  <a:cubicBezTo>
                    <a:pt x="6594" y="7262"/>
                    <a:pt x="6840" y="6939"/>
                    <a:pt x="7056" y="6600"/>
                  </a:cubicBezTo>
                  <a:cubicBezTo>
                    <a:pt x="7132" y="6461"/>
                    <a:pt x="7087" y="6276"/>
                    <a:pt x="6964" y="6200"/>
                  </a:cubicBezTo>
                  <a:cubicBezTo>
                    <a:pt x="6914" y="6167"/>
                    <a:pt x="6859" y="6152"/>
                    <a:pt x="6805" y="6152"/>
                  </a:cubicBezTo>
                  <a:cubicBezTo>
                    <a:pt x="6707" y="6152"/>
                    <a:pt x="6612" y="6203"/>
                    <a:pt x="6563" y="6292"/>
                  </a:cubicBezTo>
                  <a:cubicBezTo>
                    <a:pt x="6378" y="6600"/>
                    <a:pt x="6147" y="6878"/>
                    <a:pt x="5900" y="7139"/>
                  </a:cubicBezTo>
                  <a:lnTo>
                    <a:pt x="5623" y="7416"/>
                  </a:lnTo>
                  <a:cubicBezTo>
                    <a:pt x="5300" y="7724"/>
                    <a:pt x="4869" y="7909"/>
                    <a:pt x="4421" y="7909"/>
                  </a:cubicBezTo>
                  <a:lnTo>
                    <a:pt x="3359" y="7909"/>
                  </a:lnTo>
                  <a:cubicBezTo>
                    <a:pt x="2897" y="7909"/>
                    <a:pt x="2466" y="7724"/>
                    <a:pt x="2158" y="7416"/>
                  </a:cubicBezTo>
                  <a:lnTo>
                    <a:pt x="1864" y="7139"/>
                  </a:lnTo>
                  <a:cubicBezTo>
                    <a:pt x="1048" y="6307"/>
                    <a:pt x="570" y="5183"/>
                    <a:pt x="570" y="4013"/>
                  </a:cubicBezTo>
                  <a:cubicBezTo>
                    <a:pt x="570" y="3627"/>
                    <a:pt x="710" y="3242"/>
                    <a:pt x="956" y="2949"/>
                  </a:cubicBezTo>
                  <a:cubicBezTo>
                    <a:pt x="1279" y="2549"/>
                    <a:pt x="1757" y="2333"/>
                    <a:pt x="2265" y="2333"/>
                  </a:cubicBezTo>
                  <a:lnTo>
                    <a:pt x="2281" y="2333"/>
                  </a:lnTo>
                  <a:cubicBezTo>
                    <a:pt x="2620" y="2333"/>
                    <a:pt x="2943" y="2425"/>
                    <a:pt x="3220" y="2610"/>
                  </a:cubicBezTo>
                  <a:cubicBezTo>
                    <a:pt x="3413" y="2726"/>
                    <a:pt x="3636" y="2784"/>
                    <a:pt x="3857" y="2784"/>
                  </a:cubicBezTo>
                  <a:cubicBezTo>
                    <a:pt x="4079" y="2784"/>
                    <a:pt x="4298" y="2726"/>
                    <a:pt x="4483" y="2610"/>
                  </a:cubicBezTo>
                  <a:cubicBezTo>
                    <a:pt x="4760" y="2425"/>
                    <a:pt x="5099" y="2333"/>
                    <a:pt x="5423" y="2333"/>
                  </a:cubicBezTo>
                  <a:lnTo>
                    <a:pt x="5516" y="2333"/>
                  </a:lnTo>
                  <a:cubicBezTo>
                    <a:pt x="6009" y="2333"/>
                    <a:pt x="6485" y="2549"/>
                    <a:pt x="6810" y="2949"/>
                  </a:cubicBezTo>
                  <a:cubicBezTo>
                    <a:pt x="7056" y="3242"/>
                    <a:pt x="7194" y="3627"/>
                    <a:pt x="7194" y="4013"/>
                  </a:cubicBezTo>
                  <a:cubicBezTo>
                    <a:pt x="7194" y="4167"/>
                    <a:pt x="7333" y="4290"/>
                    <a:pt x="7487" y="4290"/>
                  </a:cubicBezTo>
                  <a:cubicBezTo>
                    <a:pt x="7641" y="4290"/>
                    <a:pt x="7779" y="4167"/>
                    <a:pt x="7779" y="3997"/>
                  </a:cubicBezTo>
                  <a:cubicBezTo>
                    <a:pt x="7779" y="3489"/>
                    <a:pt x="7595" y="2980"/>
                    <a:pt x="7256" y="2579"/>
                  </a:cubicBezTo>
                  <a:cubicBezTo>
                    <a:pt x="6824" y="2056"/>
                    <a:pt x="6193" y="1748"/>
                    <a:pt x="5516" y="1748"/>
                  </a:cubicBezTo>
                  <a:lnTo>
                    <a:pt x="5423" y="1748"/>
                  </a:lnTo>
                  <a:cubicBezTo>
                    <a:pt x="4976" y="1748"/>
                    <a:pt x="4545" y="1871"/>
                    <a:pt x="4175" y="2117"/>
                  </a:cubicBezTo>
                  <a:cubicBezTo>
                    <a:pt x="4160" y="2117"/>
                    <a:pt x="4160" y="2133"/>
                    <a:pt x="4144" y="2133"/>
                  </a:cubicBezTo>
                  <a:cubicBezTo>
                    <a:pt x="4160" y="1532"/>
                    <a:pt x="4345" y="963"/>
                    <a:pt x="4684" y="454"/>
                  </a:cubicBezTo>
                  <a:cubicBezTo>
                    <a:pt x="4776" y="330"/>
                    <a:pt x="4745" y="146"/>
                    <a:pt x="4622" y="53"/>
                  </a:cubicBezTo>
                  <a:cubicBezTo>
                    <a:pt x="4569" y="18"/>
                    <a:pt x="4509" y="0"/>
                    <a:pt x="4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2"/>
            <p:cNvSpPr/>
            <p:nvPr/>
          </p:nvSpPr>
          <p:spPr>
            <a:xfrm>
              <a:off x="7306408" y="2814046"/>
              <a:ext cx="93949" cy="85736"/>
            </a:xfrm>
            <a:custGeom>
              <a:avLst/>
              <a:gdLst/>
              <a:ahLst/>
              <a:cxnLst/>
              <a:rect l="l" t="t" r="r" b="b"/>
              <a:pathLst>
                <a:path w="629" h="574" extrusionOk="0">
                  <a:moveTo>
                    <a:pt x="303" y="0"/>
                  </a:moveTo>
                  <a:cubicBezTo>
                    <a:pt x="279" y="0"/>
                    <a:pt x="253" y="3"/>
                    <a:pt x="228" y="10"/>
                  </a:cubicBezTo>
                  <a:cubicBezTo>
                    <a:pt x="119" y="40"/>
                    <a:pt x="27" y="148"/>
                    <a:pt x="12" y="271"/>
                  </a:cubicBezTo>
                  <a:cubicBezTo>
                    <a:pt x="1" y="445"/>
                    <a:pt x="160" y="574"/>
                    <a:pt x="320" y="574"/>
                  </a:cubicBezTo>
                  <a:cubicBezTo>
                    <a:pt x="385" y="574"/>
                    <a:pt x="451" y="552"/>
                    <a:pt x="505" y="503"/>
                  </a:cubicBezTo>
                  <a:cubicBezTo>
                    <a:pt x="612" y="410"/>
                    <a:pt x="628" y="240"/>
                    <a:pt x="551" y="133"/>
                  </a:cubicBezTo>
                  <a:cubicBezTo>
                    <a:pt x="490" y="47"/>
                    <a:pt x="400"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1" name="Google Shape;351;p22"/>
          <p:cNvGrpSpPr/>
          <p:nvPr/>
        </p:nvGrpSpPr>
        <p:grpSpPr>
          <a:xfrm>
            <a:off x="3683758" y="3491614"/>
            <a:ext cx="493698" cy="400506"/>
            <a:chOff x="3109500" y="3259325"/>
            <a:chExt cx="1664524" cy="1350324"/>
          </a:xfrm>
        </p:grpSpPr>
        <p:sp>
          <p:nvSpPr>
            <p:cNvPr id="35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4" name="Google Shape;354;p22"/>
          <p:cNvGrpSpPr/>
          <p:nvPr/>
        </p:nvGrpSpPr>
        <p:grpSpPr>
          <a:xfrm>
            <a:off x="4982408" y="3454767"/>
            <a:ext cx="493690" cy="493690"/>
            <a:chOff x="5305478" y="2041850"/>
            <a:chExt cx="2068245" cy="2068245"/>
          </a:xfrm>
        </p:grpSpPr>
        <p:sp>
          <p:nvSpPr>
            <p:cNvPr id="355" name="Google Shape;355;p22"/>
            <p:cNvSpPr/>
            <p:nvPr/>
          </p:nvSpPr>
          <p:spPr>
            <a:xfrm>
              <a:off x="5305478" y="2041850"/>
              <a:ext cx="2068245" cy="2068245"/>
            </a:xfrm>
            <a:custGeom>
              <a:avLst/>
              <a:gdLst/>
              <a:ahLst/>
              <a:cxnLst/>
              <a:rect l="l" t="t" r="r" b="b"/>
              <a:pathLst>
                <a:path w="13248" h="13248" extrusionOk="0">
                  <a:moveTo>
                    <a:pt x="9351" y="678"/>
                  </a:moveTo>
                  <a:lnTo>
                    <a:pt x="10460" y="1787"/>
                  </a:lnTo>
                  <a:cubicBezTo>
                    <a:pt x="10352" y="1833"/>
                    <a:pt x="10228" y="1863"/>
                    <a:pt x="10090" y="1863"/>
                  </a:cubicBezTo>
                  <a:cubicBezTo>
                    <a:pt x="9875" y="1863"/>
                    <a:pt x="9674" y="1787"/>
                    <a:pt x="9505" y="1633"/>
                  </a:cubicBezTo>
                  <a:cubicBezTo>
                    <a:pt x="9351" y="1479"/>
                    <a:pt x="9273" y="1263"/>
                    <a:pt x="9273" y="1048"/>
                  </a:cubicBezTo>
                  <a:cubicBezTo>
                    <a:pt x="9273" y="908"/>
                    <a:pt x="9304" y="785"/>
                    <a:pt x="9351" y="678"/>
                  </a:cubicBezTo>
                  <a:close/>
                  <a:moveTo>
                    <a:pt x="7644" y="2390"/>
                  </a:moveTo>
                  <a:cubicBezTo>
                    <a:pt x="7852" y="2390"/>
                    <a:pt x="8057" y="2427"/>
                    <a:pt x="8242" y="2526"/>
                  </a:cubicBezTo>
                  <a:lnTo>
                    <a:pt x="6562" y="4205"/>
                  </a:lnTo>
                  <a:cubicBezTo>
                    <a:pt x="6192" y="3851"/>
                    <a:pt x="5792" y="3512"/>
                    <a:pt x="5422" y="3235"/>
                  </a:cubicBezTo>
                  <a:cubicBezTo>
                    <a:pt x="5854" y="2942"/>
                    <a:pt x="6316" y="2695"/>
                    <a:pt x="6825" y="2526"/>
                  </a:cubicBezTo>
                  <a:cubicBezTo>
                    <a:pt x="7080" y="2456"/>
                    <a:pt x="7365" y="2390"/>
                    <a:pt x="7644" y="2390"/>
                  </a:cubicBezTo>
                  <a:close/>
                  <a:moveTo>
                    <a:pt x="2978" y="2623"/>
                  </a:moveTo>
                  <a:cubicBezTo>
                    <a:pt x="3262" y="2623"/>
                    <a:pt x="3676" y="2782"/>
                    <a:pt x="4005" y="2958"/>
                  </a:cubicBezTo>
                  <a:cubicBezTo>
                    <a:pt x="4175" y="3034"/>
                    <a:pt x="4344" y="3143"/>
                    <a:pt x="4529" y="3250"/>
                  </a:cubicBezTo>
                  <a:cubicBezTo>
                    <a:pt x="4298" y="3435"/>
                    <a:pt x="4067" y="3635"/>
                    <a:pt x="3851" y="3851"/>
                  </a:cubicBezTo>
                  <a:cubicBezTo>
                    <a:pt x="3635" y="4082"/>
                    <a:pt x="3436" y="4297"/>
                    <a:pt x="3251" y="4529"/>
                  </a:cubicBezTo>
                  <a:cubicBezTo>
                    <a:pt x="3128" y="4359"/>
                    <a:pt x="3035" y="4174"/>
                    <a:pt x="2958" y="4020"/>
                  </a:cubicBezTo>
                  <a:cubicBezTo>
                    <a:pt x="2711" y="3543"/>
                    <a:pt x="2495" y="2911"/>
                    <a:pt x="2711" y="2711"/>
                  </a:cubicBezTo>
                  <a:cubicBezTo>
                    <a:pt x="2769" y="2649"/>
                    <a:pt x="2863" y="2623"/>
                    <a:pt x="2978" y="2623"/>
                  </a:cubicBezTo>
                  <a:close/>
                  <a:moveTo>
                    <a:pt x="8612" y="2896"/>
                  </a:moveTo>
                  <a:lnTo>
                    <a:pt x="8612" y="2896"/>
                  </a:lnTo>
                  <a:cubicBezTo>
                    <a:pt x="8796" y="3250"/>
                    <a:pt x="8796" y="3774"/>
                    <a:pt x="8581" y="4406"/>
                  </a:cubicBezTo>
                  <a:cubicBezTo>
                    <a:pt x="8441" y="4821"/>
                    <a:pt x="8211" y="5268"/>
                    <a:pt x="7918" y="5714"/>
                  </a:cubicBezTo>
                  <a:cubicBezTo>
                    <a:pt x="7626" y="5330"/>
                    <a:pt x="7302" y="4944"/>
                    <a:pt x="6932" y="4575"/>
                  </a:cubicBezTo>
                  <a:lnTo>
                    <a:pt x="8612" y="2896"/>
                  </a:lnTo>
                  <a:close/>
                  <a:moveTo>
                    <a:pt x="5212" y="5075"/>
                  </a:moveTo>
                  <a:cubicBezTo>
                    <a:pt x="5388" y="5075"/>
                    <a:pt x="5671" y="5316"/>
                    <a:pt x="5746" y="5392"/>
                  </a:cubicBezTo>
                  <a:cubicBezTo>
                    <a:pt x="5839" y="5484"/>
                    <a:pt x="6178" y="5884"/>
                    <a:pt x="6024" y="6022"/>
                  </a:cubicBezTo>
                  <a:cubicBezTo>
                    <a:pt x="5998" y="6050"/>
                    <a:pt x="5965" y="6062"/>
                    <a:pt x="5926" y="6062"/>
                  </a:cubicBezTo>
                  <a:cubicBezTo>
                    <a:pt x="5750" y="6062"/>
                    <a:pt x="5467" y="5821"/>
                    <a:pt x="5391" y="5745"/>
                  </a:cubicBezTo>
                  <a:cubicBezTo>
                    <a:pt x="5315" y="5653"/>
                    <a:pt x="4960" y="5268"/>
                    <a:pt x="5114" y="5114"/>
                  </a:cubicBezTo>
                  <a:cubicBezTo>
                    <a:pt x="5139" y="5086"/>
                    <a:pt x="5173" y="5075"/>
                    <a:pt x="5212" y="5075"/>
                  </a:cubicBezTo>
                  <a:close/>
                  <a:moveTo>
                    <a:pt x="4976" y="3558"/>
                  </a:moveTo>
                  <a:cubicBezTo>
                    <a:pt x="5377" y="3851"/>
                    <a:pt x="5792" y="4190"/>
                    <a:pt x="6192" y="4575"/>
                  </a:cubicBezTo>
                  <a:lnTo>
                    <a:pt x="5915" y="4852"/>
                  </a:lnTo>
                  <a:cubicBezTo>
                    <a:pt x="5761" y="4745"/>
                    <a:pt x="5607" y="4652"/>
                    <a:pt x="5438" y="4621"/>
                  </a:cubicBezTo>
                  <a:cubicBezTo>
                    <a:pt x="5349" y="4592"/>
                    <a:pt x="5264" y="4578"/>
                    <a:pt x="5183" y="4578"/>
                  </a:cubicBezTo>
                  <a:cubicBezTo>
                    <a:pt x="5011" y="4578"/>
                    <a:pt x="4860" y="4640"/>
                    <a:pt x="4744" y="4745"/>
                  </a:cubicBezTo>
                  <a:cubicBezTo>
                    <a:pt x="4576" y="4913"/>
                    <a:pt x="4529" y="5160"/>
                    <a:pt x="4606" y="5437"/>
                  </a:cubicBezTo>
                  <a:cubicBezTo>
                    <a:pt x="4652" y="5607"/>
                    <a:pt x="4744" y="5761"/>
                    <a:pt x="4853" y="5915"/>
                  </a:cubicBezTo>
                  <a:lnTo>
                    <a:pt x="4576" y="6207"/>
                  </a:lnTo>
                  <a:cubicBezTo>
                    <a:pt x="4190" y="5792"/>
                    <a:pt x="3836" y="5376"/>
                    <a:pt x="3543" y="4975"/>
                  </a:cubicBezTo>
                  <a:cubicBezTo>
                    <a:pt x="3759" y="4714"/>
                    <a:pt x="3974" y="4467"/>
                    <a:pt x="4221" y="4221"/>
                  </a:cubicBezTo>
                  <a:cubicBezTo>
                    <a:pt x="4467" y="3974"/>
                    <a:pt x="4714" y="3759"/>
                    <a:pt x="4976" y="3558"/>
                  </a:cubicBezTo>
                  <a:close/>
                  <a:moveTo>
                    <a:pt x="6562" y="4944"/>
                  </a:moveTo>
                  <a:cubicBezTo>
                    <a:pt x="6948" y="5345"/>
                    <a:pt x="7302" y="5745"/>
                    <a:pt x="7595" y="6162"/>
                  </a:cubicBezTo>
                  <a:cubicBezTo>
                    <a:pt x="7394" y="6423"/>
                    <a:pt x="7164" y="6669"/>
                    <a:pt x="6917" y="6916"/>
                  </a:cubicBezTo>
                  <a:cubicBezTo>
                    <a:pt x="6671" y="7162"/>
                    <a:pt x="6408" y="7394"/>
                    <a:pt x="6147" y="7594"/>
                  </a:cubicBezTo>
                  <a:cubicBezTo>
                    <a:pt x="5746" y="7302"/>
                    <a:pt x="5346" y="6963"/>
                    <a:pt x="4945" y="6562"/>
                  </a:cubicBezTo>
                  <a:lnTo>
                    <a:pt x="5223" y="6285"/>
                  </a:lnTo>
                  <a:cubicBezTo>
                    <a:pt x="5469" y="6470"/>
                    <a:pt x="5730" y="6562"/>
                    <a:pt x="5946" y="6562"/>
                  </a:cubicBezTo>
                  <a:cubicBezTo>
                    <a:pt x="6131" y="6562"/>
                    <a:pt x="6285" y="6515"/>
                    <a:pt x="6393" y="6392"/>
                  </a:cubicBezTo>
                  <a:cubicBezTo>
                    <a:pt x="6655" y="6131"/>
                    <a:pt x="6609" y="5653"/>
                    <a:pt x="6285" y="5221"/>
                  </a:cubicBezTo>
                  <a:lnTo>
                    <a:pt x="6562" y="4944"/>
                  </a:lnTo>
                  <a:close/>
                  <a:moveTo>
                    <a:pt x="3235" y="5422"/>
                  </a:moveTo>
                  <a:cubicBezTo>
                    <a:pt x="3512" y="5807"/>
                    <a:pt x="3851" y="6193"/>
                    <a:pt x="4206" y="6562"/>
                  </a:cubicBezTo>
                  <a:lnTo>
                    <a:pt x="2526" y="8257"/>
                  </a:lnTo>
                  <a:cubicBezTo>
                    <a:pt x="2341" y="7902"/>
                    <a:pt x="2357" y="7363"/>
                    <a:pt x="2557" y="6747"/>
                  </a:cubicBezTo>
                  <a:cubicBezTo>
                    <a:pt x="2696" y="6316"/>
                    <a:pt x="2927" y="5868"/>
                    <a:pt x="3235" y="5422"/>
                  </a:cubicBezTo>
                  <a:close/>
                  <a:moveTo>
                    <a:pt x="7903" y="6593"/>
                  </a:moveTo>
                  <a:cubicBezTo>
                    <a:pt x="8041" y="6793"/>
                    <a:pt x="8149" y="6994"/>
                    <a:pt x="8242" y="7193"/>
                  </a:cubicBezTo>
                  <a:cubicBezTo>
                    <a:pt x="8488" y="7655"/>
                    <a:pt x="8704" y="8287"/>
                    <a:pt x="8488" y="8487"/>
                  </a:cubicBezTo>
                  <a:cubicBezTo>
                    <a:pt x="8430" y="8550"/>
                    <a:pt x="8335" y="8576"/>
                    <a:pt x="8218" y="8576"/>
                  </a:cubicBezTo>
                  <a:cubicBezTo>
                    <a:pt x="7933" y="8576"/>
                    <a:pt x="7517" y="8420"/>
                    <a:pt x="7178" y="8257"/>
                  </a:cubicBezTo>
                  <a:cubicBezTo>
                    <a:pt x="6993" y="8148"/>
                    <a:pt x="6794" y="8041"/>
                    <a:pt x="6593" y="7902"/>
                  </a:cubicBezTo>
                  <a:cubicBezTo>
                    <a:pt x="6825" y="7717"/>
                    <a:pt x="7055" y="7501"/>
                    <a:pt x="7287" y="7286"/>
                  </a:cubicBezTo>
                  <a:cubicBezTo>
                    <a:pt x="7502" y="7055"/>
                    <a:pt x="7718" y="6840"/>
                    <a:pt x="7903" y="6593"/>
                  </a:cubicBezTo>
                  <a:close/>
                  <a:moveTo>
                    <a:pt x="4576" y="6932"/>
                  </a:moveTo>
                  <a:cubicBezTo>
                    <a:pt x="4945" y="7302"/>
                    <a:pt x="5330" y="7624"/>
                    <a:pt x="5716" y="7918"/>
                  </a:cubicBezTo>
                  <a:cubicBezTo>
                    <a:pt x="5268" y="8210"/>
                    <a:pt x="4822" y="8442"/>
                    <a:pt x="4391" y="8580"/>
                  </a:cubicBezTo>
                  <a:cubicBezTo>
                    <a:pt x="4071" y="8692"/>
                    <a:pt x="3776" y="8745"/>
                    <a:pt x="3516" y="8745"/>
                  </a:cubicBezTo>
                  <a:cubicBezTo>
                    <a:pt x="3276" y="8745"/>
                    <a:pt x="3067" y="8699"/>
                    <a:pt x="2896" y="8610"/>
                  </a:cubicBezTo>
                  <a:lnTo>
                    <a:pt x="4576" y="6932"/>
                  </a:lnTo>
                  <a:close/>
                  <a:moveTo>
                    <a:pt x="5576" y="508"/>
                  </a:moveTo>
                  <a:cubicBezTo>
                    <a:pt x="6839" y="508"/>
                    <a:pt x="8026" y="970"/>
                    <a:pt x="8965" y="1818"/>
                  </a:cubicBezTo>
                  <a:lnTo>
                    <a:pt x="8626" y="2157"/>
                  </a:lnTo>
                  <a:cubicBezTo>
                    <a:pt x="8355" y="1967"/>
                    <a:pt x="8016" y="1876"/>
                    <a:pt x="7632" y="1876"/>
                  </a:cubicBezTo>
                  <a:cubicBezTo>
                    <a:pt x="6860" y="1876"/>
                    <a:pt x="5906" y="2243"/>
                    <a:pt x="4960" y="2911"/>
                  </a:cubicBezTo>
                  <a:cubicBezTo>
                    <a:pt x="4714" y="2757"/>
                    <a:pt x="4483" y="2603"/>
                    <a:pt x="4252" y="2496"/>
                  </a:cubicBezTo>
                  <a:cubicBezTo>
                    <a:pt x="3695" y="2213"/>
                    <a:pt x="3282" y="2112"/>
                    <a:pt x="2976" y="2112"/>
                  </a:cubicBezTo>
                  <a:cubicBezTo>
                    <a:pt x="2665" y="2112"/>
                    <a:pt x="2466" y="2217"/>
                    <a:pt x="2341" y="2342"/>
                  </a:cubicBezTo>
                  <a:cubicBezTo>
                    <a:pt x="2095" y="2588"/>
                    <a:pt x="1910" y="3127"/>
                    <a:pt x="2495" y="4252"/>
                  </a:cubicBezTo>
                  <a:cubicBezTo>
                    <a:pt x="2604" y="4482"/>
                    <a:pt x="2742" y="4729"/>
                    <a:pt x="2912" y="4960"/>
                  </a:cubicBezTo>
                  <a:cubicBezTo>
                    <a:pt x="2526" y="5499"/>
                    <a:pt x="2249" y="6053"/>
                    <a:pt x="2064" y="6577"/>
                  </a:cubicBezTo>
                  <a:cubicBezTo>
                    <a:pt x="1787" y="7425"/>
                    <a:pt x="1818" y="8133"/>
                    <a:pt x="2142" y="8626"/>
                  </a:cubicBezTo>
                  <a:lnTo>
                    <a:pt x="1818" y="8965"/>
                  </a:lnTo>
                  <a:cubicBezTo>
                    <a:pt x="971" y="8025"/>
                    <a:pt x="509" y="6840"/>
                    <a:pt x="509" y="5576"/>
                  </a:cubicBezTo>
                  <a:cubicBezTo>
                    <a:pt x="509" y="4221"/>
                    <a:pt x="1033" y="2958"/>
                    <a:pt x="1988" y="2003"/>
                  </a:cubicBezTo>
                  <a:cubicBezTo>
                    <a:pt x="2943" y="1048"/>
                    <a:pt x="4221" y="508"/>
                    <a:pt x="5576" y="508"/>
                  </a:cubicBezTo>
                  <a:close/>
                  <a:moveTo>
                    <a:pt x="1046" y="9269"/>
                  </a:moveTo>
                  <a:cubicBezTo>
                    <a:pt x="1171" y="9269"/>
                    <a:pt x="1295" y="9296"/>
                    <a:pt x="1402" y="9350"/>
                  </a:cubicBezTo>
                  <a:cubicBezTo>
                    <a:pt x="1495" y="9397"/>
                    <a:pt x="1556" y="9442"/>
                    <a:pt x="1633" y="9520"/>
                  </a:cubicBezTo>
                  <a:cubicBezTo>
                    <a:pt x="1879" y="9766"/>
                    <a:pt x="1941" y="10151"/>
                    <a:pt x="1787" y="10459"/>
                  </a:cubicBezTo>
                  <a:lnTo>
                    <a:pt x="1772" y="10459"/>
                  </a:lnTo>
                  <a:lnTo>
                    <a:pt x="678" y="9366"/>
                  </a:lnTo>
                  <a:lnTo>
                    <a:pt x="678" y="9350"/>
                  </a:lnTo>
                  <a:cubicBezTo>
                    <a:pt x="794" y="9296"/>
                    <a:pt x="921" y="9269"/>
                    <a:pt x="1046" y="9269"/>
                  </a:cubicBezTo>
                  <a:close/>
                  <a:moveTo>
                    <a:pt x="10814" y="693"/>
                  </a:moveTo>
                  <a:cubicBezTo>
                    <a:pt x="12046" y="2017"/>
                    <a:pt x="12724" y="3743"/>
                    <a:pt x="12724" y="5576"/>
                  </a:cubicBezTo>
                  <a:cubicBezTo>
                    <a:pt x="12724" y="7486"/>
                    <a:pt x="11984" y="9288"/>
                    <a:pt x="10629" y="10629"/>
                  </a:cubicBezTo>
                  <a:cubicBezTo>
                    <a:pt x="9273" y="11984"/>
                    <a:pt x="7486" y="12739"/>
                    <a:pt x="5576" y="12739"/>
                  </a:cubicBezTo>
                  <a:cubicBezTo>
                    <a:pt x="3744" y="12739"/>
                    <a:pt x="2019" y="12046"/>
                    <a:pt x="694" y="10814"/>
                  </a:cubicBezTo>
                  <a:lnTo>
                    <a:pt x="1048" y="10459"/>
                  </a:lnTo>
                  <a:lnTo>
                    <a:pt x="1633" y="11044"/>
                  </a:lnTo>
                  <a:cubicBezTo>
                    <a:pt x="1679" y="11098"/>
                    <a:pt x="1745" y="11126"/>
                    <a:pt x="1810" y="11126"/>
                  </a:cubicBezTo>
                  <a:cubicBezTo>
                    <a:pt x="1876" y="11126"/>
                    <a:pt x="1942" y="11098"/>
                    <a:pt x="1988" y="11044"/>
                  </a:cubicBezTo>
                  <a:cubicBezTo>
                    <a:pt x="2234" y="10814"/>
                    <a:pt x="2372" y="10490"/>
                    <a:pt x="2388" y="10151"/>
                  </a:cubicBezTo>
                  <a:cubicBezTo>
                    <a:pt x="3158" y="10674"/>
                    <a:pt x="4052" y="11013"/>
                    <a:pt x="4991" y="11122"/>
                  </a:cubicBezTo>
                  <a:cubicBezTo>
                    <a:pt x="5176" y="11137"/>
                    <a:pt x="5377" y="11153"/>
                    <a:pt x="5562" y="11153"/>
                  </a:cubicBezTo>
                  <a:cubicBezTo>
                    <a:pt x="6624" y="11153"/>
                    <a:pt x="7656" y="10845"/>
                    <a:pt x="8550" y="10290"/>
                  </a:cubicBezTo>
                  <a:cubicBezTo>
                    <a:pt x="8673" y="10212"/>
                    <a:pt x="8704" y="10044"/>
                    <a:pt x="8626" y="9935"/>
                  </a:cubicBezTo>
                  <a:cubicBezTo>
                    <a:pt x="8575" y="9853"/>
                    <a:pt x="8490" y="9805"/>
                    <a:pt x="8402" y="9805"/>
                  </a:cubicBezTo>
                  <a:cubicBezTo>
                    <a:pt x="8358" y="9805"/>
                    <a:pt x="8314" y="9817"/>
                    <a:pt x="8273" y="9843"/>
                  </a:cubicBezTo>
                  <a:cubicBezTo>
                    <a:pt x="7471" y="10360"/>
                    <a:pt x="6528" y="10628"/>
                    <a:pt x="5582" y="10628"/>
                  </a:cubicBezTo>
                  <a:cubicBezTo>
                    <a:pt x="5400" y="10628"/>
                    <a:pt x="5219" y="10618"/>
                    <a:pt x="5038" y="10598"/>
                  </a:cubicBezTo>
                  <a:cubicBezTo>
                    <a:pt x="3974" y="10490"/>
                    <a:pt x="2974" y="10044"/>
                    <a:pt x="2187" y="9319"/>
                  </a:cubicBezTo>
                  <a:lnTo>
                    <a:pt x="2512" y="8996"/>
                  </a:lnTo>
                  <a:cubicBezTo>
                    <a:pt x="2804" y="9191"/>
                    <a:pt x="3144" y="9265"/>
                    <a:pt x="3490" y="9265"/>
                  </a:cubicBezTo>
                  <a:cubicBezTo>
                    <a:pt x="3855" y="9265"/>
                    <a:pt x="4228" y="9183"/>
                    <a:pt x="4560" y="9072"/>
                  </a:cubicBezTo>
                  <a:cubicBezTo>
                    <a:pt x="5083" y="8904"/>
                    <a:pt x="5623" y="8610"/>
                    <a:pt x="6162" y="8241"/>
                  </a:cubicBezTo>
                  <a:cubicBezTo>
                    <a:pt x="6424" y="8426"/>
                    <a:pt x="6701" y="8580"/>
                    <a:pt x="6948" y="8703"/>
                  </a:cubicBezTo>
                  <a:cubicBezTo>
                    <a:pt x="7502" y="8996"/>
                    <a:pt x="7918" y="9088"/>
                    <a:pt x="8211" y="9088"/>
                  </a:cubicBezTo>
                  <a:cubicBezTo>
                    <a:pt x="8534" y="9088"/>
                    <a:pt x="8735" y="8980"/>
                    <a:pt x="8858" y="8857"/>
                  </a:cubicBezTo>
                  <a:cubicBezTo>
                    <a:pt x="9104" y="8610"/>
                    <a:pt x="9289" y="8072"/>
                    <a:pt x="8704" y="6947"/>
                  </a:cubicBezTo>
                  <a:cubicBezTo>
                    <a:pt x="8581" y="6700"/>
                    <a:pt x="8427" y="6439"/>
                    <a:pt x="8242" y="6162"/>
                  </a:cubicBezTo>
                  <a:cubicBezTo>
                    <a:pt x="9228" y="4759"/>
                    <a:pt x="9551" y="3327"/>
                    <a:pt x="8996" y="2510"/>
                  </a:cubicBezTo>
                  <a:lnTo>
                    <a:pt x="9320" y="2188"/>
                  </a:lnTo>
                  <a:cubicBezTo>
                    <a:pt x="10043" y="2989"/>
                    <a:pt x="10491" y="3989"/>
                    <a:pt x="10598" y="5067"/>
                  </a:cubicBezTo>
                  <a:cubicBezTo>
                    <a:pt x="10721" y="6207"/>
                    <a:pt x="10429" y="7363"/>
                    <a:pt x="9813" y="8318"/>
                  </a:cubicBezTo>
                  <a:cubicBezTo>
                    <a:pt x="9735" y="8442"/>
                    <a:pt x="9766" y="8596"/>
                    <a:pt x="9889" y="8672"/>
                  </a:cubicBezTo>
                  <a:cubicBezTo>
                    <a:pt x="9935" y="8701"/>
                    <a:pt x="9984" y="8714"/>
                    <a:pt x="10033" y="8714"/>
                  </a:cubicBezTo>
                  <a:cubicBezTo>
                    <a:pt x="10116" y="8714"/>
                    <a:pt x="10195" y="8673"/>
                    <a:pt x="10244" y="8596"/>
                  </a:cubicBezTo>
                  <a:cubicBezTo>
                    <a:pt x="10937" y="7548"/>
                    <a:pt x="11245" y="6269"/>
                    <a:pt x="11122" y="5022"/>
                  </a:cubicBezTo>
                  <a:cubicBezTo>
                    <a:pt x="11029" y="4067"/>
                    <a:pt x="10690" y="3157"/>
                    <a:pt x="10152" y="2387"/>
                  </a:cubicBezTo>
                  <a:cubicBezTo>
                    <a:pt x="10491" y="2372"/>
                    <a:pt x="10799" y="2233"/>
                    <a:pt x="11045" y="2003"/>
                  </a:cubicBezTo>
                  <a:cubicBezTo>
                    <a:pt x="11138" y="1894"/>
                    <a:pt x="11138" y="1725"/>
                    <a:pt x="11045" y="1633"/>
                  </a:cubicBezTo>
                  <a:lnTo>
                    <a:pt x="10460" y="1048"/>
                  </a:lnTo>
                  <a:lnTo>
                    <a:pt x="10814" y="693"/>
                  </a:lnTo>
                  <a:close/>
                  <a:moveTo>
                    <a:pt x="5576" y="0"/>
                  </a:moveTo>
                  <a:cubicBezTo>
                    <a:pt x="4083" y="0"/>
                    <a:pt x="2680" y="569"/>
                    <a:pt x="1633" y="1633"/>
                  </a:cubicBezTo>
                  <a:cubicBezTo>
                    <a:pt x="571" y="2680"/>
                    <a:pt x="0" y="4082"/>
                    <a:pt x="0" y="5576"/>
                  </a:cubicBezTo>
                  <a:cubicBezTo>
                    <a:pt x="0" y="6731"/>
                    <a:pt x="339" y="7825"/>
                    <a:pt x="986" y="8750"/>
                  </a:cubicBezTo>
                  <a:cubicBezTo>
                    <a:pt x="663" y="8764"/>
                    <a:pt x="339" y="8904"/>
                    <a:pt x="92" y="9150"/>
                  </a:cubicBezTo>
                  <a:cubicBezTo>
                    <a:pt x="0" y="9243"/>
                    <a:pt x="0" y="9411"/>
                    <a:pt x="92" y="9520"/>
                  </a:cubicBezTo>
                  <a:lnTo>
                    <a:pt x="678" y="10089"/>
                  </a:lnTo>
                  <a:lnTo>
                    <a:pt x="139" y="10629"/>
                  </a:lnTo>
                  <a:cubicBezTo>
                    <a:pt x="47" y="10736"/>
                    <a:pt x="47" y="10906"/>
                    <a:pt x="139" y="10999"/>
                  </a:cubicBezTo>
                  <a:cubicBezTo>
                    <a:pt x="1587" y="12447"/>
                    <a:pt x="3512" y="13248"/>
                    <a:pt x="5576" y="13248"/>
                  </a:cubicBezTo>
                  <a:cubicBezTo>
                    <a:pt x="7626" y="13248"/>
                    <a:pt x="9551" y="12447"/>
                    <a:pt x="10999" y="10999"/>
                  </a:cubicBezTo>
                  <a:cubicBezTo>
                    <a:pt x="12447" y="9551"/>
                    <a:pt x="13248" y="7624"/>
                    <a:pt x="13248" y="5576"/>
                  </a:cubicBezTo>
                  <a:cubicBezTo>
                    <a:pt x="13248" y="3527"/>
                    <a:pt x="12447" y="1586"/>
                    <a:pt x="10999" y="138"/>
                  </a:cubicBezTo>
                  <a:cubicBezTo>
                    <a:pt x="10945" y="92"/>
                    <a:pt x="10880" y="69"/>
                    <a:pt x="10814" y="69"/>
                  </a:cubicBezTo>
                  <a:cubicBezTo>
                    <a:pt x="10749" y="69"/>
                    <a:pt x="10683" y="92"/>
                    <a:pt x="10629" y="138"/>
                  </a:cubicBezTo>
                  <a:lnTo>
                    <a:pt x="10090" y="678"/>
                  </a:lnTo>
                  <a:lnTo>
                    <a:pt x="9505" y="93"/>
                  </a:lnTo>
                  <a:cubicBezTo>
                    <a:pt x="9459" y="46"/>
                    <a:pt x="9393" y="23"/>
                    <a:pt x="9327" y="23"/>
                  </a:cubicBezTo>
                  <a:cubicBezTo>
                    <a:pt x="9262" y="23"/>
                    <a:pt x="9196" y="46"/>
                    <a:pt x="9150" y="93"/>
                  </a:cubicBezTo>
                  <a:cubicBezTo>
                    <a:pt x="8904" y="339"/>
                    <a:pt x="8766" y="662"/>
                    <a:pt x="8750" y="1001"/>
                  </a:cubicBezTo>
                  <a:cubicBezTo>
                    <a:pt x="7825" y="339"/>
                    <a:pt x="6732" y="0"/>
                    <a:pt x="5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2"/>
            <p:cNvSpPr/>
            <p:nvPr/>
          </p:nvSpPr>
          <p:spPr>
            <a:xfrm>
              <a:off x="6717094" y="3458152"/>
              <a:ext cx="91641" cy="80869"/>
            </a:xfrm>
            <a:custGeom>
              <a:avLst/>
              <a:gdLst/>
              <a:ahLst/>
              <a:cxnLst/>
              <a:rect l="l" t="t" r="r" b="b"/>
              <a:pathLst>
                <a:path w="587" h="518" extrusionOk="0">
                  <a:moveTo>
                    <a:pt x="281" y="1"/>
                  </a:moveTo>
                  <a:cubicBezTo>
                    <a:pt x="249" y="1"/>
                    <a:pt x="217" y="6"/>
                    <a:pt x="186" y="16"/>
                  </a:cubicBezTo>
                  <a:cubicBezTo>
                    <a:pt x="62" y="78"/>
                    <a:pt x="1" y="232"/>
                    <a:pt x="46" y="355"/>
                  </a:cubicBezTo>
                  <a:cubicBezTo>
                    <a:pt x="92" y="457"/>
                    <a:pt x="187" y="517"/>
                    <a:pt x="284" y="517"/>
                  </a:cubicBezTo>
                  <a:cubicBezTo>
                    <a:pt x="318" y="517"/>
                    <a:pt x="353" y="510"/>
                    <a:pt x="385" y="493"/>
                  </a:cubicBezTo>
                  <a:cubicBezTo>
                    <a:pt x="509" y="448"/>
                    <a:pt x="586" y="294"/>
                    <a:pt x="525" y="155"/>
                  </a:cubicBezTo>
                  <a:cubicBezTo>
                    <a:pt x="488" y="59"/>
                    <a:pt x="388"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Google Shape;335;p22"/>
          <p:cNvSpPr txBox="1"/>
          <p:nvPr/>
        </p:nvSpPr>
        <p:spPr>
          <a:xfrm>
            <a:off x="355367" y="4072011"/>
            <a:ext cx="257597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panose="02000000000000000000"/>
                <a:ea typeface="Roboto" panose="02000000000000000000"/>
              </a:defRPr>
            </a:lvl1pPr>
          </a:lstStyle>
          <a:p>
            <a:r>
              <a:rPr lang="en-US" dirty="0" err="1"/>
              <a:t>Không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hóa</a:t>
            </a:r>
            <a:r>
              <a:rPr lang="en-US" dirty="0"/>
              <a:t> </a:t>
            </a:r>
            <a:r>
              <a:rPr lang="en-US" dirty="0" err="1"/>
              <a:t>nào</a:t>
            </a:r>
            <a:r>
              <a:rPr lang="en-US" dirty="0"/>
              <a:t>.</a:t>
            </a:r>
            <a:endParaRPr dirty="0">
              <a:sym typeface="Roboto" panose="02000000000000000000"/>
            </a:endParaRPr>
          </a:p>
        </p:txBody>
      </p:sp>
      <p:sp>
        <p:nvSpPr>
          <p:cNvPr id="3" name="Google Shape;332;p22"/>
          <p:cNvSpPr txBox="1"/>
          <p:nvPr/>
        </p:nvSpPr>
        <p:spPr>
          <a:xfrm>
            <a:off x="6212662" y="40885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panose="02000000000000000000"/>
                <a:ea typeface="Roboto" panose="02000000000000000000"/>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còn</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panose="02000000000000000000"/>
            </a:endParaRPr>
          </a:p>
        </p:txBody>
      </p:sp>
      <p:sp>
        <p:nvSpPr>
          <p:cNvPr id="4" name="Rectangle: Rounded Corners 3"/>
          <p:cNvSpPr/>
          <p:nvPr/>
        </p:nvSpPr>
        <p:spPr>
          <a:xfrm>
            <a:off x="6109121" y="1852569"/>
            <a:ext cx="2869763" cy="143067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720000" y="445024"/>
            <a:ext cx="7704000" cy="13583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GB" dirty="0"/>
              <a:t>Câu 5: </a:t>
            </a:r>
            <a:r>
              <a:rPr lang="vi-VN" dirty="0"/>
              <a:t>Quan sát trường hợp quả bóng rơi chạm đất, nó nảy lên. Trong thời gian nảy lên thế năng và động năng của nó thay đổi như thế nào?</a:t>
            </a:r>
            <a:endParaRPr dirty="0"/>
          </a:p>
        </p:txBody>
      </p:sp>
      <p:sp>
        <p:nvSpPr>
          <p:cNvPr id="511" name="Google Shape;511;p25"/>
          <p:cNvSpPr txBox="1"/>
          <p:nvPr/>
        </p:nvSpPr>
        <p:spPr>
          <a:xfrm>
            <a:off x="99470" y="2865165"/>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panose="02000000000000000000"/>
                <a:ea typeface="Roboto" panose="02000000000000000000"/>
              </a:defRPr>
            </a:lvl1pPr>
          </a:lstStyle>
          <a:p>
            <a:pPr algn="ctr"/>
            <a:r>
              <a:rPr lang="en-US" dirty="0" err="1"/>
              <a:t>Động</a:t>
            </a:r>
            <a:r>
              <a:rPr lang="en-US" dirty="0"/>
              <a:t> </a:t>
            </a:r>
            <a:r>
              <a:rPr lang="en-US" dirty="0" err="1"/>
              <a:t>năng</a:t>
            </a:r>
            <a:r>
              <a:rPr lang="en-US" dirty="0"/>
              <a:t> </a:t>
            </a:r>
            <a:r>
              <a:rPr lang="en-US" dirty="0" err="1"/>
              <a:t>tăng</a:t>
            </a:r>
            <a:r>
              <a:rPr lang="en-US" dirty="0"/>
              <a:t>, </a:t>
            </a:r>
            <a:r>
              <a:rPr lang="en-US" dirty="0" err="1"/>
              <a:t>thế</a:t>
            </a:r>
            <a:r>
              <a:rPr lang="en-US" dirty="0"/>
              <a:t> </a:t>
            </a:r>
            <a:r>
              <a:rPr lang="en-US" dirty="0" err="1"/>
              <a:t>năng</a:t>
            </a:r>
            <a:r>
              <a:rPr lang="en-US" dirty="0"/>
              <a:t> </a:t>
            </a:r>
            <a:r>
              <a:rPr lang="en-US" dirty="0" err="1"/>
              <a:t>giảm</a:t>
            </a:r>
            <a:r>
              <a:rPr lang="en-US" dirty="0"/>
              <a:t>.</a:t>
            </a:r>
            <a:endParaRPr dirty="0">
              <a:sym typeface="Roboto" panose="02000000000000000000"/>
            </a:endParaRPr>
          </a:p>
        </p:txBody>
      </p:sp>
      <p:grpSp>
        <p:nvGrpSpPr>
          <p:cNvPr id="518" name="Google Shape;518;p25"/>
          <p:cNvGrpSpPr/>
          <p:nvPr/>
        </p:nvGrpSpPr>
        <p:grpSpPr>
          <a:xfrm>
            <a:off x="1033603" y="4061121"/>
            <a:ext cx="812163" cy="885373"/>
            <a:chOff x="1044118" y="3710601"/>
            <a:chExt cx="812163" cy="885373"/>
          </a:xfrm>
        </p:grpSpPr>
        <p:grpSp>
          <p:nvGrpSpPr>
            <p:cNvPr id="519" name="Google Shape;519;p25"/>
            <p:cNvGrpSpPr/>
            <p:nvPr/>
          </p:nvGrpSpPr>
          <p:grpSpPr>
            <a:xfrm>
              <a:off x="1044118" y="3710601"/>
              <a:ext cx="812163" cy="813012"/>
              <a:chOff x="3551625" y="3607650"/>
              <a:chExt cx="232825" cy="233075"/>
            </a:xfrm>
          </p:grpSpPr>
          <p:sp>
            <p:nvSpPr>
              <p:cNvPr id="520" name="Google Shape;52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539" name="Google Shape;539;p25"/>
            <p:cNvCxnSpPr/>
            <p:nvPr/>
          </p:nvCxnSpPr>
          <p:spPr>
            <a:xfrm>
              <a:off x="1135180" y="4595974"/>
              <a:ext cx="6300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0" name="Google Shape;540;p25"/>
          <p:cNvGrpSpPr/>
          <p:nvPr/>
        </p:nvGrpSpPr>
        <p:grpSpPr>
          <a:xfrm>
            <a:off x="6950049" y="3938582"/>
            <a:ext cx="1473951" cy="1073721"/>
            <a:chOff x="6960564" y="3588062"/>
            <a:chExt cx="1473951" cy="1073721"/>
          </a:xfrm>
        </p:grpSpPr>
        <p:sp>
          <p:nvSpPr>
            <p:cNvPr id="541" name="Google Shape;541;p25"/>
            <p:cNvSpPr/>
            <p:nvPr/>
          </p:nvSpPr>
          <p:spPr>
            <a:xfrm>
              <a:off x="7068043" y="3588062"/>
              <a:ext cx="1366472" cy="898432"/>
            </a:xfrm>
            <a:custGeom>
              <a:avLst/>
              <a:gdLst/>
              <a:ahLst/>
              <a:cxnLst/>
              <a:rect l="l" t="t" r="r" b="b"/>
              <a:pathLst>
                <a:path w="14119" h="9283" extrusionOk="0">
                  <a:moveTo>
                    <a:pt x="2137" y="417"/>
                  </a:moveTo>
                  <a:lnTo>
                    <a:pt x="2663" y="965"/>
                  </a:lnTo>
                  <a:lnTo>
                    <a:pt x="1436" y="965"/>
                  </a:lnTo>
                  <a:cubicBezTo>
                    <a:pt x="1206" y="778"/>
                    <a:pt x="986" y="603"/>
                    <a:pt x="757" y="417"/>
                  </a:cubicBezTo>
                  <a:close/>
                  <a:moveTo>
                    <a:pt x="4010" y="417"/>
                  </a:moveTo>
                  <a:lnTo>
                    <a:pt x="4372" y="965"/>
                  </a:lnTo>
                  <a:lnTo>
                    <a:pt x="2816" y="965"/>
                  </a:lnTo>
                  <a:lnTo>
                    <a:pt x="2291" y="417"/>
                  </a:lnTo>
                  <a:close/>
                  <a:moveTo>
                    <a:pt x="6070" y="417"/>
                  </a:moveTo>
                  <a:lnTo>
                    <a:pt x="6179" y="965"/>
                  </a:lnTo>
                  <a:lnTo>
                    <a:pt x="4503" y="965"/>
                  </a:lnTo>
                  <a:lnTo>
                    <a:pt x="4153" y="417"/>
                  </a:lnTo>
                  <a:close/>
                  <a:moveTo>
                    <a:pt x="8053" y="417"/>
                  </a:moveTo>
                  <a:lnTo>
                    <a:pt x="7943" y="965"/>
                  </a:lnTo>
                  <a:lnTo>
                    <a:pt x="6300" y="965"/>
                  </a:lnTo>
                  <a:lnTo>
                    <a:pt x="6179" y="417"/>
                  </a:lnTo>
                  <a:close/>
                  <a:moveTo>
                    <a:pt x="10189" y="417"/>
                  </a:moveTo>
                  <a:lnTo>
                    <a:pt x="9828" y="965"/>
                  </a:lnTo>
                  <a:lnTo>
                    <a:pt x="8053" y="965"/>
                  </a:lnTo>
                  <a:lnTo>
                    <a:pt x="8163" y="417"/>
                  </a:lnTo>
                  <a:close/>
                  <a:moveTo>
                    <a:pt x="12041" y="417"/>
                  </a:moveTo>
                  <a:lnTo>
                    <a:pt x="11515" y="965"/>
                  </a:lnTo>
                  <a:lnTo>
                    <a:pt x="9959" y="965"/>
                  </a:lnTo>
                  <a:lnTo>
                    <a:pt x="10320" y="417"/>
                  </a:lnTo>
                  <a:close/>
                  <a:moveTo>
                    <a:pt x="13563" y="417"/>
                  </a:moveTo>
                  <a:cubicBezTo>
                    <a:pt x="13333" y="603"/>
                    <a:pt x="13114" y="778"/>
                    <a:pt x="12884" y="965"/>
                  </a:cubicBezTo>
                  <a:lnTo>
                    <a:pt x="11668" y="965"/>
                  </a:lnTo>
                  <a:lnTo>
                    <a:pt x="12194" y="417"/>
                  </a:lnTo>
                  <a:close/>
                  <a:moveTo>
                    <a:pt x="2773" y="1074"/>
                  </a:moveTo>
                  <a:lnTo>
                    <a:pt x="3430" y="1742"/>
                  </a:lnTo>
                  <a:lnTo>
                    <a:pt x="2411" y="1742"/>
                  </a:lnTo>
                  <a:cubicBezTo>
                    <a:pt x="2137" y="1523"/>
                    <a:pt x="1852" y="1293"/>
                    <a:pt x="1578" y="1074"/>
                  </a:cubicBezTo>
                  <a:close/>
                  <a:moveTo>
                    <a:pt x="4438" y="1074"/>
                  </a:moveTo>
                  <a:lnTo>
                    <a:pt x="4886" y="1742"/>
                  </a:lnTo>
                  <a:lnTo>
                    <a:pt x="3583" y="1742"/>
                  </a:lnTo>
                  <a:lnTo>
                    <a:pt x="2926" y="1074"/>
                  </a:lnTo>
                  <a:close/>
                  <a:moveTo>
                    <a:pt x="6201" y="1074"/>
                  </a:moveTo>
                  <a:lnTo>
                    <a:pt x="6344" y="1742"/>
                  </a:lnTo>
                  <a:lnTo>
                    <a:pt x="5018" y="1742"/>
                  </a:lnTo>
                  <a:lnTo>
                    <a:pt x="4580" y="1074"/>
                  </a:lnTo>
                  <a:close/>
                  <a:moveTo>
                    <a:pt x="7921" y="1074"/>
                  </a:moveTo>
                  <a:lnTo>
                    <a:pt x="7779" y="1742"/>
                  </a:lnTo>
                  <a:lnTo>
                    <a:pt x="6454" y="1742"/>
                  </a:lnTo>
                  <a:lnTo>
                    <a:pt x="6322" y="1074"/>
                  </a:lnTo>
                  <a:close/>
                  <a:moveTo>
                    <a:pt x="9751" y="1074"/>
                  </a:moveTo>
                  <a:lnTo>
                    <a:pt x="9312" y="1742"/>
                  </a:lnTo>
                  <a:lnTo>
                    <a:pt x="7900" y="1742"/>
                  </a:lnTo>
                  <a:lnTo>
                    <a:pt x="8031" y="1074"/>
                  </a:lnTo>
                  <a:close/>
                  <a:moveTo>
                    <a:pt x="11405" y="1074"/>
                  </a:moveTo>
                  <a:lnTo>
                    <a:pt x="10748" y="1742"/>
                  </a:lnTo>
                  <a:lnTo>
                    <a:pt x="9444" y="1742"/>
                  </a:lnTo>
                  <a:lnTo>
                    <a:pt x="9893" y="1074"/>
                  </a:lnTo>
                  <a:close/>
                  <a:moveTo>
                    <a:pt x="12742" y="1074"/>
                  </a:moveTo>
                  <a:cubicBezTo>
                    <a:pt x="12467" y="1293"/>
                    <a:pt x="12183" y="1523"/>
                    <a:pt x="11909" y="1742"/>
                  </a:cubicBezTo>
                  <a:lnTo>
                    <a:pt x="10901" y="1742"/>
                  </a:lnTo>
                  <a:lnTo>
                    <a:pt x="11559" y="1074"/>
                  </a:lnTo>
                  <a:close/>
                  <a:moveTo>
                    <a:pt x="3539" y="1851"/>
                  </a:moveTo>
                  <a:lnTo>
                    <a:pt x="3978" y="2301"/>
                  </a:lnTo>
                  <a:lnTo>
                    <a:pt x="3112" y="2301"/>
                  </a:lnTo>
                  <a:cubicBezTo>
                    <a:pt x="3036" y="2246"/>
                    <a:pt x="2958" y="2180"/>
                    <a:pt x="2871" y="2114"/>
                  </a:cubicBezTo>
                  <a:cubicBezTo>
                    <a:pt x="2773" y="2027"/>
                    <a:pt x="2663" y="1939"/>
                    <a:pt x="2553" y="1851"/>
                  </a:cubicBezTo>
                  <a:close/>
                  <a:moveTo>
                    <a:pt x="4952" y="1851"/>
                  </a:moveTo>
                  <a:lnTo>
                    <a:pt x="5248" y="2301"/>
                  </a:lnTo>
                  <a:lnTo>
                    <a:pt x="4131" y="2301"/>
                  </a:lnTo>
                  <a:lnTo>
                    <a:pt x="3693" y="1851"/>
                  </a:lnTo>
                  <a:close/>
                  <a:moveTo>
                    <a:pt x="6366" y="1851"/>
                  </a:moveTo>
                  <a:lnTo>
                    <a:pt x="6454" y="2301"/>
                  </a:lnTo>
                  <a:lnTo>
                    <a:pt x="5390" y="2301"/>
                  </a:lnTo>
                  <a:lnTo>
                    <a:pt x="5095" y="1851"/>
                  </a:lnTo>
                  <a:close/>
                  <a:moveTo>
                    <a:pt x="7757" y="1851"/>
                  </a:moveTo>
                  <a:lnTo>
                    <a:pt x="7669" y="2301"/>
                  </a:lnTo>
                  <a:lnTo>
                    <a:pt x="6574" y="2301"/>
                  </a:lnTo>
                  <a:lnTo>
                    <a:pt x="6475" y="1851"/>
                  </a:lnTo>
                  <a:close/>
                  <a:moveTo>
                    <a:pt x="9236" y="1851"/>
                  </a:moveTo>
                  <a:lnTo>
                    <a:pt x="8951" y="2301"/>
                  </a:lnTo>
                  <a:lnTo>
                    <a:pt x="7779" y="2301"/>
                  </a:lnTo>
                  <a:lnTo>
                    <a:pt x="7866" y="1851"/>
                  </a:lnTo>
                  <a:close/>
                  <a:moveTo>
                    <a:pt x="10638" y="1851"/>
                  </a:moveTo>
                  <a:lnTo>
                    <a:pt x="10200" y="2301"/>
                  </a:lnTo>
                  <a:lnTo>
                    <a:pt x="9083" y="2301"/>
                  </a:lnTo>
                  <a:lnTo>
                    <a:pt x="9378" y="1851"/>
                  </a:lnTo>
                  <a:close/>
                  <a:moveTo>
                    <a:pt x="11766" y="1851"/>
                  </a:moveTo>
                  <a:lnTo>
                    <a:pt x="11438" y="2114"/>
                  </a:lnTo>
                  <a:cubicBezTo>
                    <a:pt x="11361" y="2180"/>
                    <a:pt x="11284" y="2246"/>
                    <a:pt x="11208" y="2301"/>
                  </a:cubicBezTo>
                  <a:lnTo>
                    <a:pt x="10354" y="2301"/>
                  </a:lnTo>
                  <a:lnTo>
                    <a:pt x="10792" y="1851"/>
                  </a:lnTo>
                  <a:close/>
                  <a:moveTo>
                    <a:pt x="428" y="690"/>
                  </a:moveTo>
                  <a:lnTo>
                    <a:pt x="1052" y="1184"/>
                  </a:lnTo>
                  <a:lnTo>
                    <a:pt x="1052" y="2465"/>
                  </a:lnTo>
                  <a:lnTo>
                    <a:pt x="428" y="2071"/>
                  </a:lnTo>
                  <a:lnTo>
                    <a:pt x="428" y="690"/>
                  </a:lnTo>
                  <a:close/>
                  <a:moveTo>
                    <a:pt x="13694" y="844"/>
                  </a:moveTo>
                  <a:lnTo>
                    <a:pt x="13694" y="2158"/>
                  </a:lnTo>
                  <a:cubicBezTo>
                    <a:pt x="13531" y="2257"/>
                    <a:pt x="13366" y="2355"/>
                    <a:pt x="13202" y="2465"/>
                  </a:cubicBezTo>
                  <a:lnTo>
                    <a:pt x="13202" y="1238"/>
                  </a:lnTo>
                  <a:lnTo>
                    <a:pt x="13694" y="844"/>
                  </a:lnTo>
                  <a:close/>
                  <a:moveTo>
                    <a:pt x="1184" y="1293"/>
                  </a:moveTo>
                  <a:cubicBezTo>
                    <a:pt x="1403" y="1468"/>
                    <a:pt x="1622" y="1644"/>
                    <a:pt x="1830" y="1819"/>
                  </a:cubicBezTo>
                  <a:lnTo>
                    <a:pt x="1830" y="2947"/>
                  </a:lnTo>
                  <a:cubicBezTo>
                    <a:pt x="1622" y="2816"/>
                    <a:pt x="1403" y="2684"/>
                    <a:pt x="1184" y="2553"/>
                  </a:cubicBezTo>
                  <a:lnTo>
                    <a:pt x="1184" y="1293"/>
                  </a:lnTo>
                  <a:close/>
                  <a:moveTo>
                    <a:pt x="13059" y="1359"/>
                  </a:moveTo>
                  <a:lnTo>
                    <a:pt x="13059" y="2553"/>
                  </a:lnTo>
                  <a:cubicBezTo>
                    <a:pt x="12840" y="2684"/>
                    <a:pt x="12632" y="2816"/>
                    <a:pt x="12413" y="2947"/>
                  </a:cubicBezTo>
                  <a:lnTo>
                    <a:pt x="12413" y="1873"/>
                  </a:lnTo>
                  <a:cubicBezTo>
                    <a:pt x="12632" y="1698"/>
                    <a:pt x="12840" y="1523"/>
                    <a:pt x="13059" y="1359"/>
                  </a:cubicBezTo>
                  <a:close/>
                  <a:moveTo>
                    <a:pt x="4087" y="2421"/>
                  </a:moveTo>
                  <a:lnTo>
                    <a:pt x="4745" y="3090"/>
                  </a:lnTo>
                  <a:lnTo>
                    <a:pt x="3890" y="3090"/>
                  </a:lnTo>
                  <a:cubicBezTo>
                    <a:pt x="3890" y="3002"/>
                    <a:pt x="3868" y="2915"/>
                    <a:pt x="3813" y="2871"/>
                  </a:cubicBezTo>
                  <a:cubicBezTo>
                    <a:pt x="3627" y="2717"/>
                    <a:pt x="3440" y="2564"/>
                    <a:pt x="3255" y="2421"/>
                  </a:cubicBezTo>
                  <a:close/>
                  <a:moveTo>
                    <a:pt x="5325" y="2421"/>
                  </a:moveTo>
                  <a:lnTo>
                    <a:pt x="5763" y="3090"/>
                  </a:lnTo>
                  <a:lnTo>
                    <a:pt x="4876" y="3090"/>
                  </a:lnTo>
                  <a:lnTo>
                    <a:pt x="4876" y="3068"/>
                  </a:lnTo>
                  <a:lnTo>
                    <a:pt x="4241" y="2421"/>
                  </a:lnTo>
                  <a:close/>
                  <a:moveTo>
                    <a:pt x="6475" y="2421"/>
                  </a:moveTo>
                  <a:lnTo>
                    <a:pt x="6617" y="3090"/>
                  </a:lnTo>
                  <a:lnTo>
                    <a:pt x="5894" y="3090"/>
                  </a:lnTo>
                  <a:lnTo>
                    <a:pt x="5894" y="3078"/>
                  </a:lnTo>
                  <a:lnTo>
                    <a:pt x="5456" y="2421"/>
                  </a:lnTo>
                  <a:close/>
                  <a:moveTo>
                    <a:pt x="7647" y="2421"/>
                  </a:moveTo>
                  <a:lnTo>
                    <a:pt x="7505" y="3090"/>
                  </a:lnTo>
                  <a:lnTo>
                    <a:pt x="6727" y="3090"/>
                  </a:lnTo>
                  <a:lnTo>
                    <a:pt x="6595" y="2421"/>
                  </a:lnTo>
                  <a:close/>
                  <a:moveTo>
                    <a:pt x="8874" y="2421"/>
                  </a:moveTo>
                  <a:lnTo>
                    <a:pt x="8447" y="3078"/>
                  </a:lnTo>
                  <a:lnTo>
                    <a:pt x="8447" y="3090"/>
                  </a:lnTo>
                  <a:lnTo>
                    <a:pt x="7615" y="3090"/>
                  </a:lnTo>
                  <a:lnTo>
                    <a:pt x="7757" y="2421"/>
                  </a:lnTo>
                  <a:close/>
                  <a:moveTo>
                    <a:pt x="10091" y="2421"/>
                  </a:moveTo>
                  <a:lnTo>
                    <a:pt x="9466" y="3046"/>
                  </a:lnTo>
                  <a:lnTo>
                    <a:pt x="9455" y="3068"/>
                  </a:lnTo>
                  <a:lnTo>
                    <a:pt x="9455" y="3090"/>
                  </a:lnTo>
                  <a:lnTo>
                    <a:pt x="8567" y="3090"/>
                  </a:lnTo>
                  <a:lnTo>
                    <a:pt x="9006" y="2421"/>
                  </a:lnTo>
                  <a:close/>
                  <a:moveTo>
                    <a:pt x="11065" y="2421"/>
                  </a:moveTo>
                  <a:cubicBezTo>
                    <a:pt x="10879" y="2564"/>
                    <a:pt x="10693" y="2717"/>
                    <a:pt x="10507" y="2871"/>
                  </a:cubicBezTo>
                  <a:cubicBezTo>
                    <a:pt x="10452" y="2915"/>
                    <a:pt x="10430" y="3002"/>
                    <a:pt x="10419" y="3090"/>
                  </a:cubicBezTo>
                  <a:lnTo>
                    <a:pt x="9587" y="3090"/>
                  </a:lnTo>
                  <a:lnTo>
                    <a:pt x="10244" y="2421"/>
                  </a:lnTo>
                  <a:close/>
                  <a:moveTo>
                    <a:pt x="1972" y="1929"/>
                  </a:moveTo>
                  <a:cubicBezTo>
                    <a:pt x="2126" y="2049"/>
                    <a:pt x="2269" y="2170"/>
                    <a:pt x="2411" y="2279"/>
                  </a:cubicBezTo>
                  <a:cubicBezTo>
                    <a:pt x="2488" y="2334"/>
                    <a:pt x="2553" y="2389"/>
                    <a:pt x="2619" y="2443"/>
                  </a:cubicBezTo>
                  <a:lnTo>
                    <a:pt x="2619" y="3440"/>
                  </a:lnTo>
                  <a:cubicBezTo>
                    <a:pt x="2400" y="3298"/>
                    <a:pt x="2192" y="3166"/>
                    <a:pt x="1972" y="3035"/>
                  </a:cubicBezTo>
                  <a:lnTo>
                    <a:pt x="1972" y="1929"/>
                  </a:lnTo>
                  <a:close/>
                  <a:moveTo>
                    <a:pt x="12270" y="1983"/>
                  </a:moveTo>
                  <a:lnTo>
                    <a:pt x="12270" y="3035"/>
                  </a:lnTo>
                  <a:cubicBezTo>
                    <a:pt x="12063" y="3166"/>
                    <a:pt x="11843" y="3298"/>
                    <a:pt x="11624" y="3440"/>
                  </a:cubicBezTo>
                  <a:lnTo>
                    <a:pt x="11624" y="2498"/>
                  </a:lnTo>
                  <a:cubicBezTo>
                    <a:pt x="11722" y="2433"/>
                    <a:pt x="11810" y="2355"/>
                    <a:pt x="11898" y="2279"/>
                  </a:cubicBezTo>
                  <a:cubicBezTo>
                    <a:pt x="12029" y="2180"/>
                    <a:pt x="12150" y="2082"/>
                    <a:pt x="12270" y="1983"/>
                  </a:cubicBezTo>
                  <a:close/>
                  <a:moveTo>
                    <a:pt x="428" y="2235"/>
                  </a:moveTo>
                  <a:lnTo>
                    <a:pt x="1052" y="2630"/>
                  </a:lnTo>
                  <a:lnTo>
                    <a:pt x="1052" y="3780"/>
                  </a:lnTo>
                  <a:cubicBezTo>
                    <a:pt x="844" y="3692"/>
                    <a:pt x="636" y="3594"/>
                    <a:pt x="428" y="3495"/>
                  </a:cubicBezTo>
                  <a:lnTo>
                    <a:pt x="428" y="2235"/>
                  </a:lnTo>
                  <a:close/>
                  <a:moveTo>
                    <a:pt x="13694" y="2323"/>
                  </a:moveTo>
                  <a:lnTo>
                    <a:pt x="13694" y="3550"/>
                  </a:lnTo>
                  <a:lnTo>
                    <a:pt x="13202" y="3780"/>
                  </a:lnTo>
                  <a:lnTo>
                    <a:pt x="13202" y="2630"/>
                  </a:lnTo>
                  <a:cubicBezTo>
                    <a:pt x="13366" y="2520"/>
                    <a:pt x="13531" y="2421"/>
                    <a:pt x="13694" y="2323"/>
                  </a:cubicBezTo>
                  <a:close/>
                  <a:moveTo>
                    <a:pt x="11481" y="2618"/>
                  </a:moveTo>
                  <a:lnTo>
                    <a:pt x="11481" y="3517"/>
                  </a:lnTo>
                  <a:lnTo>
                    <a:pt x="10857" y="3911"/>
                  </a:lnTo>
                  <a:lnTo>
                    <a:pt x="10857" y="3484"/>
                  </a:lnTo>
                  <a:lnTo>
                    <a:pt x="10857" y="3122"/>
                  </a:lnTo>
                  <a:lnTo>
                    <a:pt x="10868" y="3112"/>
                  </a:lnTo>
                  <a:cubicBezTo>
                    <a:pt x="11077" y="2947"/>
                    <a:pt x="11284" y="2783"/>
                    <a:pt x="11481" y="2618"/>
                  </a:cubicBezTo>
                  <a:close/>
                  <a:moveTo>
                    <a:pt x="2761" y="2564"/>
                  </a:moveTo>
                  <a:cubicBezTo>
                    <a:pt x="2992" y="2739"/>
                    <a:pt x="3221" y="2925"/>
                    <a:pt x="3452" y="3112"/>
                  </a:cubicBezTo>
                  <a:cubicBezTo>
                    <a:pt x="3452" y="3122"/>
                    <a:pt x="3462" y="3122"/>
                    <a:pt x="3462" y="3122"/>
                  </a:cubicBezTo>
                  <a:lnTo>
                    <a:pt x="3462" y="3484"/>
                  </a:lnTo>
                  <a:lnTo>
                    <a:pt x="3462" y="3955"/>
                  </a:lnTo>
                  <a:cubicBezTo>
                    <a:pt x="3233" y="3813"/>
                    <a:pt x="2992" y="3670"/>
                    <a:pt x="2761" y="3517"/>
                  </a:cubicBezTo>
                  <a:lnTo>
                    <a:pt x="2761" y="2564"/>
                  </a:lnTo>
                  <a:close/>
                  <a:moveTo>
                    <a:pt x="4766" y="3199"/>
                  </a:moveTo>
                  <a:lnTo>
                    <a:pt x="4766" y="3988"/>
                  </a:lnTo>
                  <a:lnTo>
                    <a:pt x="3890" y="3988"/>
                  </a:lnTo>
                  <a:lnTo>
                    <a:pt x="3890" y="3429"/>
                  </a:lnTo>
                  <a:cubicBezTo>
                    <a:pt x="3890" y="3375"/>
                    <a:pt x="3890" y="3287"/>
                    <a:pt x="3901" y="3199"/>
                  </a:cubicBezTo>
                  <a:close/>
                  <a:moveTo>
                    <a:pt x="5774" y="3199"/>
                  </a:moveTo>
                  <a:lnTo>
                    <a:pt x="5774" y="3988"/>
                  </a:lnTo>
                  <a:lnTo>
                    <a:pt x="4876" y="3988"/>
                  </a:lnTo>
                  <a:lnTo>
                    <a:pt x="4876" y="3199"/>
                  </a:lnTo>
                  <a:close/>
                  <a:moveTo>
                    <a:pt x="6629" y="3199"/>
                  </a:moveTo>
                  <a:lnTo>
                    <a:pt x="6629" y="3988"/>
                  </a:lnTo>
                  <a:lnTo>
                    <a:pt x="5894" y="3988"/>
                  </a:lnTo>
                  <a:lnTo>
                    <a:pt x="5894" y="3199"/>
                  </a:lnTo>
                  <a:close/>
                  <a:moveTo>
                    <a:pt x="7494" y="3199"/>
                  </a:moveTo>
                  <a:lnTo>
                    <a:pt x="7494" y="3988"/>
                  </a:lnTo>
                  <a:lnTo>
                    <a:pt x="6738" y="3988"/>
                  </a:lnTo>
                  <a:lnTo>
                    <a:pt x="6738" y="3199"/>
                  </a:lnTo>
                  <a:close/>
                  <a:moveTo>
                    <a:pt x="8447" y="3199"/>
                  </a:moveTo>
                  <a:lnTo>
                    <a:pt x="8447" y="3988"/>
                  </a:lnTo>
                  <a:lnTo>
                    <a:pt x="7603" y="3988"/>
                  </a:lnTo>
                  <a:lnTo>
                    <a:pt x="7603" y="3199"/>
                  </a:lnTo>
                  <a:close/>
                  <a:moveTo>
                    <a:pt x="9455" y="3199"/>
                  </a:moveTo>
                  <a:lnTo>
                    <a:pt x="9455" y="3988"/>
                  </a:lnTo>
                  <a:lnTo>
                    <a:pt x="8557" y="3988"/>
                  </a:lnTo>
                  <a:lnTo>
                    <a:pt x="8557" y="3199"/>
                  </a:lnTo>
                  <a:close/>
                  <a:moveTo>
                    <a:pt x="10419" y="3199"/>
                  </a:moveTo>
                  <a:cubicBezTo>
                    <a:pt x="10430" y="3287"/>
                    <a:pt x="10430" y="3375"/>
                    <a:pt x="10430" y="3429"/>
                  </a:cubicBezTo>
                  <a:lnTo>
                    <a:pt x="10430" y="3988"/>
                  </a:lnTo>
                  <a:lnTo>
                    <a:pt x="9565" y="3988"/>
                  </a:lnTo>
                  <a:lnTo>
                    <a:pt x="9565" y="3199"/>
                  </a:lnTo>
                  <a:close/>
                  <a:moveTo>
                    <a:pt x="1184" y="2717"/>
                  </a:moveTo>
                  <a:cubicBezTo>
                    <a:pt x="1403" y="2849"/>
                    <a:pt x="1622" y="2980"/>
                    <a:pt x="1830" y="3112"/>
                  </a:cubicBezTo>
                  <a:lnTo>
                    <a:pt x="1830" y="4142"/>
                  </a:lnTo>
                  <a:cubicBezTo>
                    <a:pt x="1622" y="4043"/>
                    <a:pt x="1403" y="3944"/>
                    <a:pt x="1184" y="3845"/>
                  </a:cubicBezTo>
                  <a:lnTo>
                    <a:pt x="1184" y="2717"/>
                  </a:lnTo>
                  <a:close/>
                  <a:moveTo>
                    <a:pt x="13059" y="2717"/>
                  </a:moveTo>
                  <a:lnTo>
                    <a:pt x="13059" y="3845"/>
                  </a:lnTo>
                  <a:cubicBezTo>
                    <a:pt x="12840" y="3944"/>
                    <a:pt x="12632" y="4043"/>
                    <a:pt x="12413" y="4142"/>
                  </a:cubicBezTo>
                  <a:lnTo>
                    <a:pt x="12413" y="3112"/>
                  </a:lnTo>
                  <a:cubicBezTo>
                    <a:pt x="12632" y="2980"/>
                    <a:pt x="12840" y="2849"/>
                    <a:pt x="13059" y="2717"/>
                  </a:cubicBezTo>
                  <a:close/>
                  <a:moveTo>
                    <a:pt x="1972" y="3199"/>
                  </a:moveTo>
                  <a:cubicBezTo>
                    <a:pt x="2192" y="3331"/>
                    <a:pt x="2400" y="3462"/>
                    <a:pt x="2619" y="3604"/>
                  </a:cubicBezTo>
                  <a:lnTo>
                    <a:pt x="2619" y="4503"/>
                  </a:lnTo>
                  <a:cubicBezTo>
                    <a:pt x="2400" y="4404"/>
                    <a:pt x="2192" y="4305"/>
                    <a:pt x="1972" y="4207"/>
                  </a:cubicBezTo>
                  <a:lnTo>
                    <a:pt x="1972" y="3199"/>
                  </a:lnTo>
                  <a:close/>
                  <a:moveTo>
                    <a:pt x="12270" y="3199"/>
                  </a:moveTo>
                  <a:lnTo>
                    <a:pt x="12270" y="4207"/>
                  </a:lnTo>
                  <a:cubicBezTo>
                    <a:pt x="12063" y="4305"/>
                    <a:pt x="11843" y="4404"/>
                    <a:pt x="11624" y="4503"/>
                  </a:cubicBezTo>
                  <a:lnTo>
                    <a:pt x="11624" y="3604"/>
                  </a:lnTo>
                  <a:cubicBezTo>
                    <a:pt x="11843" y="3462"/>
                    <a:pt x="12063" y="3331"/>
                    <a:pt x="12270" y="3199"/>
                  </a:cubicBezTo>
                  <a:close/>
                  <a:moveTo>
                    <a:pt x="11481" y="3692"/>
                  </a:moveTo>
                  <a:lnTo>
                    <a:pt x="11481" y="4568"/>
                  </a:lnTo>
                  <a:lnTo>
                    <a:pt x="10857" y="4865"/>
                  </a:lnTo>
                  <a:lnTo>
                    <a:pt x="10857" y="4076"/>
                  </a:lnTo>
                  <a:cubicBezTo>
                    <a:pt x="11065" y="3944"/>
                    <a:pt x="11274" y="3813"/>
                    <a:pt x="11481" y="3692"/>
                  </a:cubicBezTo>
                  <a:close/>
                  <a:moveTo>
                    <a:pt x="4766" y="4098"/>
                  </a:moveTo>
                  <a:lnTo>
                    <a:pt x="4766" y="4886"/>
                  </a:lnTo>
                  <a:lnTo>
                    <a:pt x="3890" y="4886"/>
                  </a:lnTo>
                  <a:lnTo>
                    <a:pt x="3890" y="4098"/>
                  </a:lnTo>
                  <a:close/>
                  <a:moveTo>
                    <a:pt x="5774" y="4098"/>
                  </a:moveTo>
                  <a:lnTo>
                    <a:pt x="5774" y="4886"/>
                  </a:lnTo>
                  <a:lnTo>
                    <a:pt x="4876" y="4886"/>
                  </a:lnTo>
                  <a:lnTo>
                    <a:pt x="4876" y="4098"/>
                  </a:lnTo>
                  <a:close/>
                  <a:moveTo>
                    <a:pt x="6629" y="4098"/>
                  </a:moveTo>
                  <a:lnTo>
                    <a:pt x="6629" y="4886"/>
                  </a:lnTo>
                  <a:lnTo>
                    <a:pt x="5894" y="4886"/>
                  </a:lnTo>
                  <a:lnTo>
                    <a:pt x="5894" y="4098"/>
                  </a:lnTo>
                  <a:close/>
                  <a:moveTo>
                    <a:pt x="7494" y="4098"/>
                  </a:moveTo>
                  <a:lnTo>
                    <a:pt x="7494" y="4886"/>
                  </a:lnTo>
                  <a:lnTo>
                    <a:pt x="6738" y="4886"/>
                  </a:lnTo>
                  <a:lnTo>
                    <a:pt x="6738" y="4098"/>
                  </a:lnTo>
                  <a:close/>
                  <a:moveTo>
                    <a:pt x="8447" y="4098"/>
                  </a:moveTo>
                  <a:lnTo>
                    <a:pt x="8447" y="4886"/>
                  </a:lnTo>
                  <a:lnTo>
                    <a:pt x="7603" y="4886"/>
                  </a:lnTo>
                  <a:lnTo>
                    <a:pt x="7603" y="4098"/>
                  </a:lnTo>
                  <a:close/>
                  <a:moveTo>
                    <a:pt x="9455" y="4098"/>
                  </a:moveTo>
                  <a:lnTo>
                    <a:pt x="9455" y="4886"/>
                  </a:lnTo>
                  <a:lnTo>
                    <a:pt x="8557" y="4886"/>
                  </a:lnTo>
                  <a:lnTo>
                    <a:pt x="8557" y="4098"/>
                  </a:lnTo>
                  <a:close/>
                  <a:moveTo>
                    <a:pt x="10430" y="4098"/>
                  </a:moveTo>
                  <a:lnTo>
                    <a:pt x="10430" y="4886"/>
                  </a:lnTo>
                  <a:lnTo>
                    <a:pt x="9565" y="4886"/>
                  </a:lnTo>
                  <a:lnTo>
                    <a:pt x="9565" y="4098"/>
                  </a:lnTo>
                  <a:close/>
                  <a:moveTo>
                    <a:pt x="2761" y="3692"/>
                  </a:moveTo>
                  <a:cubicBezTo>
                    <a:pt x="2992" y="3835"/>
                    <a:pt x="3233" y="3977"/>
                    <a:pt x="3462" y="4120"/>
                  </a:cubicBezTo>
                  <a:lnTo>
                    <a:pt x="3462" y="4897"/>
                  </a:lnTo>
                  <a:cubicBezTo>
                    <a:pt x="3233" y="4787"/>
                    <a:pt x="2992" y="4678"/>
                    <a:pt x="2761" y="4568"/>
                  </a:cubicBezTo>
                  <a:lnTo>
                    <a:pt x="2761" y="3692"/>
                  </a:lnTo>
                  <a:close/>
                  <a:moveTo>
                    <a:pt x="428" y="3648"/>
                  </a:moveTo>
                  <a:cubicBezTo>
                    <a:pt x="636" y="3747"/>
                    <a:pt x="844" y="3845"/>
                    <a:pt x="1052" y="3933"/>
                  </a:cubicBezTo>
                  <a:lnTo>
                    <a:pt x="1052" y="5106"/>
                  </a:lnTo>
                  <a:cubicBezTo>
                    <a:pt x="844" y="5050"/>
                    <a:pt x="636" y="4996"/>
                    <a:pt x="428" y="4930"/>
                  </a:cubicBezTo>
                  <a:lnTo>
                    <a:pt x="428" y="3648"/>
                  </a:lnTo>
                  <a:close/>
                  <a:moveTo>
                    <a:pt x="13694" y="3714"/>
                  </a:moveTo>
                  <a:lnTo>
                    <a:pt x="13694" y="4974"/>
                  </a:lnTo>
                  <a:lnTo>
                    <a:pt x="13202" y="5106"/>
                  </a:lnTo>
                  <a:lnTo>
                    <a:pt x="13202" y="3933"/>
                  </a:lnTo>
                  <a:cubicBezTo>
                    <a:pt x="13366" y="3857"/>
                    <a:pt x="13531" y="3780"/>
                    <a:pt x="13694" y="3714"/>
                  </a:cubicBezTo>
                  <a:close/>
                  <a:moveTo>
                    <a:pt x="1184" y="3999"/>
                  </a:moveTo>
                  <a:cubicBezTo>
                    <a:pt x="1403" y="4098"/>
                    <a:pt x="1622" y="4196"/>
                    <a:pt x="1830" y="4295"/>
                  </a:cubicBezTo>
                  <a:lnTo>
                    <a:pt x="1830" y="5325"/>
                  </a:lnTo>
                  <a:cubicBezTo>
                    <a:pt x="1622" y="5269"/>
                    <a:pt x="1403" y="5204"/>
                    <a:pt x="1184" y="5149"/>
                  </a:cubicBezTo>
                  <a:lnTo>
                    <a:pt x="1184" y="3999"/>
                  </a:lnTo>
                  <a:close/>
                  <a:moveTo>
                    <a:pt x="13059" y="3999"/>
                  </a:moveTo>
                  <a:lnTo>
                    <a:pt x="13059" y="5149"/>
                  </a:lnTo>
                  <a:cubicBezTo>
                    <a:pt x="12840" y="5204"/>
                    <a:pt x="12632" y="5269"/>
                    <a:pt x="12413" y="5325"/>
                  </a:cubicBezTo>
                  <a:lnTo>
                    <a:pt x="12413" y="4295"/>
                  </a:lnTo>
                  <a:cubicBezTo>
                    <a:pt x="12632" y="4196"/>
                    <a:pt x="12840" y="4098"/>
                    <a:pt x="13059" y="3999"/>
                  </a:cubicBezTo>
                  <a:close/>
                  <a:moveTo>
                    <a:pt x="1972" y="4361"/>
                  </a:moveTo>
                  <a:cubicBezTo>
                    <a:pt x="2192" y="4459"/>
                    <a:pt x="2400" y="4558"/>
                    <a:pt x="2619" y="4656"/>
                  </a:cubicBezTo>
                  <a:lnTo>
                    <a:pt x="2619" y="5544"/>
                  </a:lnTo>
                  <a:cubicBezTo>
                    <a:pt x="2400" y="5489"/>
                    <a:pt x="2192" y="5423"/>
                    <a:pt x="1972" y="5369"/>
                  </a:cubicBezTo>
                  <a:lnTo>
                    <a:pt x="1972" y="4361"/>
                  </a:lnTo>
                  <a:close/>
                  <a:moveTo>
                    <a:pt x="12270" y="4361"/>
                  </a:moveTo>
                  <a:lnTo>
                    <a:pt x="12270" y="5369"/>
                  </a:lnTo>
                  <a:cubicBezTo>
                    <a:pt x="12063" y="5423"/>
                    <a:pt x="11843" y="5489"/>
                    <a:pt x="11624" y="5544"/>
                  </a:cubicBezTo>
                  <a:lnTo>
                    <a:pt x="11624" y="4656"/>
                  </a:lnTo>
                  <a:cubicBezTo>
                    <a:pt x="11843" y="4558"/>
                    <a:pt x="12063" y="4459"/>
                    <a:pt x="12270" y="4361"/>
                  </a:cubicBezTo>
                  <a:close/>
                  <a:moveTo>
                    <a:pt x="11481" y="4722"/>
                  </a:moveTo>
                  <a:lnTo>
                    <a:pt x="11481" y="5588"/>
                  </a:lnTo>
                  <a:cubicBezTo>
                    <a:pt x="11274" y="5642"/>
                    <a:pt x="11065" y="5697"/>
                    <a:pt x="10857" y="5763"/>
                  </a:cubicBezTo>
                  <a:lnTo>
                    <a:pt x="10857" y="5018"/>
                  </a:lnTo>
                  <a:lnTo>
                    <a:pt x="11481" y="4722"/>
                  </a:lnTo>
                  <a:close/>
                  <a:moveTo>
                    <a:pt x="2761" y="4722"/>
                  </a:moveTo>
                  <a:cubicBezTo>
                    <a:pt x="2992" y="4831"/>
                    <a:pt x="3233" y="4941"/>
                    <a:pt x="3462" y="5050"/>
                  </a:cubicBezTo>
                  <a:lnTo>
                    <a:pt x="3462" y="5773"/>
                  </a:lnTo>
                  <a:cubicBezTo>
                    <a:pt x="3233" y="5708"/>
                    <a:pt x="2992" y="5653"/>
                    <a:pt x="2761" y="5588"/>
                  </a:cubicBezTo>
                  <a:lnTo>
                    <a:pt x="2761" y="4722"/>
                  </a:lnTo>
                  <a:close/>
                  <a:moveTo>
                    <a:pt x="4766" y="4996"/>
                  </a:moveTo>
                  <a:lnTo>
                    <a:pt x="4766" y="5785"/>
                  </a:lnTo>
                  <a:lnTo>
                    <a:pt x="3890" y="5785"/>
                  </a:lnTo>
                  <a:lnTo>
                    <a:pt x="3890" y="4996"/>
                  </a:lnTo>
                  <a:close/>
                  <a:moveTo>
                    <a:pt x="5774" y="4996"/>
                  </a:moveTo>
                  <a:lnTo>
                    <a:pt x="5774" y="5785"/>
                  </a:lnTo>
                  <a:lnTo>
                    <a:pt x="4876" y="5785"/>
                  </a:lnTo>
                  <a:lnTo>
                    <a:pt x="4876" y="4996"/>
                  </a:lnTo>
                  <a:close/>
                  <a:moveTo>
                    <a:pt x="6629" y="4996"/>
                  </a:moveTo>
                  <a:lnTo>
                    <a:pt x="6629" y="5785"/>
                  </a:lnTo>
                  <a:lnTo>
                    <a:pt x="5894" y="5785"/>
                  </a:lnTo>
                  <a:lnTo>
                    <a:pt x="5894" y="4996"/>
                  </a:lnTo>
                  <a:close/>
                  <a:moveTo>
                    <a:pt x="7494" y="4996"/>
                  </a:moveTo>
                  <a:lnTo>
                    <a:pt x="7494" y="5785"/>
                  </a:lnTo>
                  <a:lnTo>
                    <a:pt x="6738" y="5785"/>
                  </a:lnTo>
                  <a:lnTo>
                    <a:pt x="6738" y="4996"/>
                  </a:lnTo>
                  <a:close/>
                  <a:moveTo>
                    <a:pt x="8447" y="4996"/>
                  </a:moveTo>
                  <a:lnTo>
                    <a:pt x="8447" y="5785"/>
                  </a:lnTo>
                  <a:lnTo>
                    <a:pt x="7603" y="5785"/>
                  </a:lnTo>
                  <a:lnTo>
                    <a:pt x="7603" y="4996"/>
                  </a:lnTo>
                  <a:close/>
                  <a:moveTo>
                    <a:pt x="9455" y="4996"/>
                  </a:moveTo>
                  <a:lnTo>
                    <a:pt x="9455" y="5785"/>
                  </a:lnTo>
                  <a:lnTo>
                    <a:pt x="8557" y="5785"/>
                  </a:lnTo>
                  <a:lnTo>
                    <a:pt x="8557" y="4996"/>
                  </a:lnTo>
                  <a:close/>
                  <a:moveTo>
                    <a:pt x="10430" y="4996"/>
                  </a:moveTo>
                  <a:lnTo>
                    <a:pt x="10430" y="5785"/>
                  </a:lnTo>
                  <a:lnTo>
                    <a:pt x="9565" y="5785"/>
                  </a:lnTo>
                  <a:lnTo>
                    <a:pt x="9565" y="4996"/>
                  </a:lnTo>
                  <a:close/>
                  <a:moveTo>
                    <a:pt x="428" y="5084"/>
                  </a:moveTo>
                  <a:lnTo>
                    <a:pt x="1052" y="5248"/>
                  </a:lnTo>
                  <a:lnTo>
                    <a:pt x="1052" y="6409"/>
                  </a:lnTo>
                  <a:cubicBezTo>
                    <a:pt x="844" y="6387"/>
                    <a:pt x="636" y="6365"/>
                    <a:pt x="428" y="6354"/>
                  </a:cubicBezTo>
                  <a:lnTo>
                    <a:pt x="428" y="5084"/>
                  </a:lnTo>
                  <a:close/>
                  <a:moveTo>
                    <a:pt x="13694" y="5116"/>
                  </a:moveTo>
                  <a:lnTo>
                    <a:pt x="13694" y="6365"/>
                  </a:lnTo>
                  <a:cubicBezTo>
                    <a:pt x="13531" y="6376"/>
                    <a:pt x="13366" y="6387"/>
                    <a:pt x="13202" y="6409"/>
                  </a:cubicBezTo>
                  <a:lnTo>
                    <a:pt x="13202" y="5248"/>
                  </a:lnTo>
                  <a:lnTo>
                    <a:pt x="13694" y="5116"/>
                  </a:lnTo>
                  <a:close/>
                  <a:moveTo>
                    <a:pt x="1184" y="5291"/>
                  </a:moveTo>
                  <a:cubicBezTo>
                    <a:pt x="1403" y="5347"/>
                    <a:pt x="1622" y="5412"/>
                    <a:pt x="1830" y="5467"/>
                  </a:cubicBezTo>
                  <a:lnTo>
                    <a:pt x="1830" y="6464"/>
                  </a:lnTo>
                  <a:cubicBezTo>
                    <a:pt x="1622" y="6453"/>
                    <a:pt x="1403" y="6431"/>
                    <a:pt x="1184" y="6420"/>
                  </a:cubicBezTo>
                  <a:lnTo>
                    <a:pt x="1184" y="5291"/>
                  </a:lnTo>
                  <a:close/>
                  <a:moveTo>
                    <a:pt x="13059" y="5291"/>
                  </a:moveTo>
                  <a:lnTo>
                    <a:pt x="13059" y="6420"/>
                  </a:lnTo>
                  <a:cubicBezTo>
                    <a:pt x="12840" y="6431"/>
                    <a:pt x="12632" y="6453"/>
                    <a:pt x="12413" y="6464"/>
                  </a:cubicBezTo>
                  <a:lnTo>
                    <a:pt x="12413" y="5467"/>
                  </a:lnTo>
                  <a:cubicBezTo>
                    <a:pt x="12632" y="5412"/>
                    <a:pt x="12840" y="5347"/>
                    <a:pt x="13059" y="5291"/>
                  </a:cubicBezTo>
                  <a:close/>
                  <a:moveTo>
                    <a:pt x="1972" y="5510"/>
                  </a:moveTo>
                  <a:cubicBezTo>
                    <a:pt x="2192" y="5566"/>
                    <a:pt x="2400" y="5631"/>
                    <a:pt x="2619" y="5686"/>
                  </a:cubicBezTo>
                  <a:lnTo>
                    <a:pt x="2619" y="6530"/>
                  </a:lnTo>
                  <a:cubicBezTo>
                    <a:pt x="2400" y="6518"/>
                    <a:pt x="2192" y="6496"/>
                    <a:pt x="1972" y="6486"/>
                  </a:cubicBezTo>
                  <a:lnTo>
                    <a:pt x="1972" y="5510"/>
                  </a:lnTo>
                  <a:close/>
                  <a:moveTo>
                    <a:pt x="12270" y="5510"/>
                  </a:moveTo>
                  <a:lnTo>
                    <a:pt x="12270" y="6486"/>
                  </a:lnTo>
                  <a:cubicBezTo>
                    <a:pt x="12063" y="6496"/>
                    <a:pt x="11843" y="6518"/>
                    <a:pt x="11624" y="6530"/>
                  </a:cubicBezTo>
                  <a:lnTo>
                    <a:pt x="11624" y="5686"/>
                  </a:lnTo>
                  <a:cubicBezTo>
                    <a:pt x="11843" y="5631"/>
                    <a:pt x="12063" y="5566"/>
                    <a:pt x="12270" y="5510"/>
                  </a:cubicBezTo>
                  <a:close/>
                  <a:moveTo>
                    <a:pt x="4766" y="5894"/>
                  </a:moveTo>
                  <a:lnTo>
                    <a:pt x="4766" y="6574"/>
                  </a:lnTo>
                  <a:lnTo>
                    <a:pt x="3890" y="6574"/>
                  </a:lnTo>
                  <a:lnTo>
                    <a:pt x="3890" y="5894"/>
                  </a:lnTo>
                  <a:close/>
                  <a:moveTo>
                    <a:pt x="5774" y="5894"/>
                  </a:moveTo>
                  <a:lnTo>
                    <a:pt x="5774" y="6574"/>
                  </a:lnTo>
                  <a:lnTo>
                    <a:pt x="4876" y="6574"/>
                  </a:lnTo>
                  <a:lnTo>
                    <a:pt x="4876" y="5894"/>
                  </a:lnTo>
                  <a:close/>
                  <a:moveTo>
                    <a:pt x="6629" y="5894"/>
                  </a:moveTo>
                  <a:lnTo>
                    <a:pt x="6629" y="6574"/>
                  </a:lnTo>
                  <a:lnTo>
                    <a:pt x="5894" y="6574"/>
                  </a:lnTo>
                  <a:lnTo>
                    <a:pt x="5894" y="5894"/>
                  </a:lnTo>
                  <a:close/>
                  <a:moveTo>
                    <a:pt x="7494" y="5894"/>
                  </a:moveTo>
                  <a:lnTo>
                    <a:pt x="7494" y="6574"/>
                  </a:lnTo>
                  <a:lnTo>
                    <a:pt x="6738" y="6574"/>
                  </a:lnTo>
                  <a:lnTo>
                    <a:pt x="6738" y="5894"/>
                  </a:lnTo>
                  <a:close/>
                  <a:moveTo>
                    <a:pt x="8447" y="5894"/>
                  </a:moveTo>
                  <a:lnTo>
                    <a:pt x="8447" y="6574"/>
                  </a:lnTo>
                  <a:lnTo>
                    <a:pt x="7603" y="6574"/>
                  </a:lnTo>
                  <a:lnTo>
                    <a:pt x="7603" y="5894"/>
                  </a:lnTo>
                  <a:close/>
                  <a:moveTo>
                    <a:pt x="9455" y="5894"/>
                  </a:moveTo>
                  <a:lnTo>
                    <a:pt x="9455" y="6574"/>
                  </a:lnTo>
                  <a:lnTo>
                    <a:pt x="8557" y="6574"/>
                  </a:lnTo>
                  <a:lnTo>
                    <a:pt x="8557" y="5894"/>
                  </a:lnTo>
                  <a:close/>
                  <a:moveTo>
                    <a:pt x="10430" y="5894"/>
                  </a:moveTo>
                  <a:lnTo>
                    <a:pt x="10430" y="6574"/>
                  </a:lnTo>
                  <a:lnTo>
                    <a:pt x="9565" y="6574"/>
                  </a:lnTo>
                  <a:lnTo>
                    <a:pt x="9565" y="5894"/>
                  </a:lnTo>
                  <a:close/>
                  <a:moveTo>
                    <a:pt x="11481" y="5730"/>
                  </a:moveTo>
                  <a:lnTo>
                    <a:pt x="11481" y="6540"/>
                  </a:lnTo>
                  <a:cubicBezTo>
                    <a:pt x="11274" y="6562"/>
                    <a:pt x="11065" y="6584"/>
                    <a:pt x="10857" y="6595"/>
                  </a:cubicBezTo>
                  <a:lnTo>
                    <a:pt x="10857" y="5905"/>
                  </a:lnTo>
                  <a:cubicBezTo>
                    <a:pt x="11065" y="5851"/>
                    <a:pt x="11274" y="5785"/>
                    <a:pt x="11481" y="5730"/>
                  </a:cubicBezTo>
                  <a:close/>
                  <a:moveTo>
                    <a:pt x="2761" y="5730"/>
                  </a:moveTo>
                  <a:cubicBezTo>
                    <a:pt x="2992" y="5795"/>
                    <a:pt x="3233" y="5861"/>
                    <a:pt x="3462" y="5927"/>
                  </a:cubicBezTo>
                  <a:lnTo>
                    <a:pt x="3462" y="6606"/>
                  </a:lnTo>
                  <a:cubicBezTo>
                    <a:pt x="3233" y="6584"/>
                    <a:pt x="2992" y="6562"/>
                    <a:pt x="2761" y="6540"/>
                  </a:cubicBezTo>
                  <a:lnTo>
                    <a:pt x="2761" y="5730"/>
                  </a:lnTo>
                  <a:close/>
                  <a:moveTo>
                    <a:pt x="4766" y="6683"/>
                  </a:moveTo>
                  <a:lnTo>
                    <a:pt x="4766" y="7351"/>
                  </a:lnTo>
                  <a:lnTo>
                    <a:pt x="3890" y="7351"/>
                  </a:lnTo>
                  <a:lnTo>
                    <a:pt x="3890" y="6683"/>
                  </a:lnTo>
                  <a:close/>
                  <a:moveTo>
                    <a:pt x="5774" y="6683"/>
                  </a:moveTo>
                  <a:lnTo>
                    <a:pt x="5774" y="7351"/>
                  </a:lnTo>
                  <a:lnTo>
                    <a:pt x="4876" y="7351"/>
                  </a:lnTo>
                  <a:lnTo>
                    <a:pt x="4876" y="6683"/>
                  </a:lnTo>
                  <a:close/>
                  <a:moveTo>
                    <a:pt x="6629" y="6683"/>
                  </a:moveTo>
                  <a:lnTo>
                    <a:pt x="6629" y="7351"/>
                  </a:lnTo>
                  <a:lnTo>
                    <a:pt x="5894" y="7351"/>
                  </a:lnTo>
                  <a:lnTo>
                    <a:pt x="5894" y="6683"/>
                  </a:lnTo>
                  <a:close/>
                  <a:moveTo>
                    <a:pt x="7494" y="6683"/>
                  </a:moveTo>
                  <a:lnTo>
                    <a:pt x="7494" y="7351"/>
                  </a:lnTo>
                  <a:lnTo>
                    <a:pt x="6738" y="7351"/>
                  </a:lnTo>
                  <a:lnTo>
                    <a:pt x="6738" y="6683"/>
                  </a:lnTo>
                  <a:close/>
                  <a:moveTo>
                    <a:pt x="8447" y="6683"/>
                  </a:moveTo>
                  <a:lnTo>
                    <a:pt x="8447" y="7351"/>
                  </a:lnTo>
                  <a:lnTo>
                    <a:pt x="7603" y="7351"/>
                  </a:lnTo>
                  <a:lnTo>
                    <a:pt x="7603" y="6683"/>
                  </a:lnTo>
                  <a:close/>
                  <a:moveTo>
                    <a:pt x="9455" y="6683"/>
                  </a:moveTo>
                  <a:lnTo>
                    <a:pt x="9455" y="7351"/>
                  </a:lnTo>
                  <a:lnTo>
                    <a:pt x="8557" y="7351"/>
                  </a:lnTo>
                  <a:lnTo>
                    <a:pt x="8557" y="6683"/>
                  </a:lnTo>
                  <a:close/>
                  <a:moveTo>
                    <a:pt x="10430" y="6683"/>
                  </a:moveTo>
                  <a:lnTo>
                    <a:pt x="10430" y="7351"/>
                  </a:lnTo>
                  <a:lnTo>
                    <a:pt x="9565" y="7351"/>
                  </a:lnTo>
                  <a:lnTo>
                    <a:pt x="9565" y="6683"/>
                  </a:lnTo>
                  <a:close/>
                  <a:moveTo>
                    <a:pt x="2761" y="6683"/>
                  </a:moveTo>
                  <a:cubicBezTo>
                    <a:pt x="2992" y="6705"/>
                    <a:pt x="3233" y="6727"/>
                    <a:pt x="3462" y="6749"/>
                  </a:cubicBezTo>
                  <a:lnTo>
                    <a:pt x="3462" y="7319"/>
                  </a:lnTo>
                  <a:cubicBezTo>
                    <a:pt x="3233" y="7351"/>
                    <a:pt x="2992" y="7384"/>
                    <a:pt x="2761" y="7428"/>
                  </a:cubicBezTo>
                  <a:lnTo>
                    <a:pt x="2761" y="6683"/>
                  </a:lnTo>
                  <a:close/>
                  <a:moveTo>
                    <a:pt x="11481" y="6683"/>
                  </a:moveTo>
                  <a:lnTo>
                    <a:pt x="11481" y="7428"/>
                  </a:lnTo>
                  <a:lnTo>
                    <a:pt x="10857" y="7329"/>
                  </a:lnTo>
                  <a:lnTo>
                    <a:pt x="10857" y="6737"/>
                  </a:lnTo>
                  <a:cubicBezTo>
                    <a:pt x="11065" y="6716"/>
                    <a:pt x="11274" y="6705"/>
                    <a:pt x="11481" y="6683"/>
                  </a:cubicBezTo>
                  <a:close/>
                  <a:moveTo>
                    <a:pt x="1972" y="6617"/>
                  </a:moveTo>
                  <a:cubicBezTo>
                    <a:pt x="2192" y="6639"/>
                    <a:pt x="2400" y="6661"/>
                    <a:pt x="2619" y="6672"/>
                  </a:cubicBezTo>
                  <a:lnTo>
                    <a:pt x="2619" y="7439"/>
                  </a:lnTo>
                  <a:cubicBezTo>
                    <a:pt x="2400" y="7472"/>
                    <a:pt x="2192" y="7504"/>
                    <a:pt x="1972" y="7538"/>
                  </a:cubicBezTo>
                  <a:lnTo>
                    <a:pt x="1972" y="6617"/>
                  </a:lnTo>
                  <a:close/>
                  <a:moveTo>
                    <a:pt x="12270" y="6617"/>
                  </a:moveTo>
                  <a:lnTo>
                    <a:pt x="12270" y="7538"/>
                  </a:lnTo>
                  <a:cubicBezTo>
                    <a:pt x="12063" y="7504"/>
                    <a:pt x="11843" y="7472"/>
                    <a:pt x="11624" y="7439"/>
                  </a:cubicBezTo>
                  <a:lnTo>
                    <a:pt x="11624" y="6672"/>
                  </a:lnTo>
                  <a:cubicBezTo>
                    <a:pt x="11843" y="6661"/>
                    <a:pt x="12063" y="6639"/>
                    <a:pt x="12270" y="6617"/>
                  </a:cubicBezTo>
                  <a:close/>
                  <a:moveTo>
                    <a:pt x="1184" y="6552"/>
                  </a:moveTo>
                  <a:cubicBezTo>
                    <a:pt x="1403" y="6574"/>
                    <a:pt x="1622" y="6595"/>
                    <a:pt x="1830" y="6606"/>
                  </a:cubicBezTo>
                  <a:lnTo>
                    <a:pt x="1830" y="7560"/>
                  </a:lnTo>
                  <a:cubicBezTo>
                    <a:pt x="1622" y="7592"/>
                    <a:pt x="1403" y="7614"/>
                    <a:pt x="1184" y="7647"/>
                  </a:cubicBezTo>
                  <a:lnTo>
                    <a:pt x="1184" y="6552"/>
                  </a:lnTo>
                  <a:close/>
                  <a:moveTo>
                    <a:pt x="13059" y="6552"/>
                  </a:moveTo>
                  <a:lnTo>
                    <a:pt x="13059" y="7647"/>
                  </a:lnTo>
                  <a:cubicBezTo>
                    <a:pt x="12840" y="7614"/>
                    <a:pt x="12632" y="7592"/>
                    <a:pt x="12413" y="7560"/>
                  </a:cubicBezTo>
                  <a:lnTo>
                    <a:pt x="12413" y="6606"/>
                  </a:lnTo>
                  <a:cubicBezTo>
                    <a:pt x="12632" y="6595"/>
                    <a:pt x="12840" y="6574"/>
                    <a:pt x="13059" y="6552"/>
                  </a:cubicBezTo>
                  <a:close/>
                  <a:moveTo>
                    <a:pt x="13694" y="6508"/>
                  </a:moveTo>
                  <a:lnTo>
                    <a:pt x="13694" y="7745"/>
                  </a:lnTo>
                  <a:cubicBezTo>
                    <a:pt x="13531" y="7723"/>
                    <a:pt x="13366" y="7691"/>
                    <a:pt x="13202" y="7669"/>
                  </a:cubicBezTo>
                  <a:lnTo>
                    <a:pt x="13202" y="6540"/>
                  </a:lnTo>
                  <a:lnTo>
                    <a:pt x="13694" y="6508"/>
                  </a:lnTo>
                  <a:close/>
                  <a:moveTo>
                    <a:pt x="428" y="6496"/>
                  </a:moveTo>
                  <a:cubicBezTo>
                    <a:pt x="636" y="6508"/>
                    <a:pt x="844" y="6530"/>
                    <a:pt x="1052" y="6540"/>
                  </a:cubicBezTo>
                  <a:lnTo>
                    <a:pt x="1052" y="7669"/>
                  </a:lnTo>
                  <a:cubicBezTo>
                    <a:pt x="844" y="7702"/>
                    <a:pt x="636" y="7735"/>
                    <a:pt x="428" y="7757"/>
                  </a:cubicBezTo>
                  <a:lnTo>
                    <a:pt x="428" y="6496"/>
                  </a:lnTo>
                  <a:close/>
                  <a:moveTo>
                    <a:pt x="4766" y="7472"/>
                  </a:moveTo>
                  <a:lnTo>
                    <a:pt x="4766" y="7877"/>
                  </a:lnTo>
                  <a:lnTo>
                    <a:pt x="3890" y="7877"/>
                  </a:lnTo>
                  <a:lnTo>
                    <a:pt x="3890" y="7472"/>
                  </a:lnTo>
                  <a:close/>
                  <a:moveTo>
                    <a:pt x="5774" y="7472"/>
                  </a:moveTo>
                  <a:lnTo>
                    <a:pt x="5774" y="7877"/>
                  </a:lnTo>
                  <a:lnTo>
                    <a:pt x="4876" y="7877"/>
                  </a:lnTo>
                  <a:lnTo>
                    <a:pt x="4876" y="7472"/>
                  </a:lnTo>
                  <a:close/>
                  <a:moveTo>
                    <a:pt x="6629" y="7472"/>
                  </a:moveTo>
                  <a:lnTo>
                    <a:pt x="6629" y="7877"/>
                  </a:lnTo>
                  <a:lnTo>
                    <a:pt x="5894" y="7877"/>
                  </a:lnTo>
                  <a:lnTo>
                    <a:pt x="5894" y="7472"/>
                  </a:lnTo>
                  <a:close/>
                  <a:moveTo>
                    <a:pt x="7494" y="7472"/>
                  </a:moveTo>
                  <a:lnTo>
                    <a:pt x="7494" y="7877"/>
                  </a:lnTo>
                  <a:lnTo>
                    <a:pt x="6738" y="7877"/>
                  </a:lnTo>
                  <a:lnTo>
                    <a:pt x="6738" y="7472"/>
                  </a:lnTo>
                  <a:close/>
                  <a:moveTo>
                    <a:pt x="8447" y="7472"/>
                  </a:moveTo>
                  <a:lnTo>
                    <a:pt x="8447" y="7877"/>
                  </a:lnTo>
                  <a:lnTo>
                    <a:pt x="7603" y="7877"/>
                  </a:lnTo>
                  <a:lnTo>
                    <a:pt x="7603" y="7472"/>
                  </a:lnTo>
                  <a:close/>
                  <a:moveTo>
                    <a:pt x="9455" y="7472"/>
                  </a:moveTo>
                  <a:lnTo>
                    <a:pt x="9455" y="7877"/>
                  </a:lnTo>
                  <a:lnTo>
                    <a:pt x="8557" y="7877"/>
                  </a:lnTo>
                  <a:lnTo>
                    <a:pt x="8557" y="7472"/>
                  </a:lnTo>
                  <a:close/>
                  <a:moveTo>
                    <a:pt x="10430" y="7472"/>
                  </a:moveTo>
                  <a:lnTo>
                    <a:pt x="10430" y="7877"/>
                  </a:lnTo>
                  <a:lnTo>
                    <a:pt x="9565" y="7877"/>
                  </a:lnTo>
                  <a:lnTo>
                    <a:pt x="9565" y="7472"/>
                  </a:lnTo>
                  <a:close/>
                  <a:moveTo>
                    <a:pt x="3462" y="7461"/>
                  </a:moveTo>
                  <a:lnTo>
                    <a:pt x="3462" y="7811"/>
                  </a:lnTo>
                  <a:cubicBezTo>
                    <a:pt x="3233" y="7910"/>
                    <a:pt x="2992" y="8008"/>
                    <a:pt x="2761" y="8096"/>
                  </a:cubicBezTo>
                  <a:lnTo>
                    <a:pt x="2761" y="7560"/>
                  </a:lnTo>
                  <a:cubicBezTo>
                    <a:pt x="2992" y="7526"/>
                    <a:pt x="3233" y="7494"/>
                    <a:pt x="3462" y="7461"/>
                  </a:cubicBezTo>
                  <a:close/>
                  <a:moveTo>
                    <a:pt x="10857" y="7472"/>
                  </a:moveTo>
                  <a:cubicBezTo>
                    <a:pt x="11065" y="7504"/>
                    <a:pt x="11274" y="7538"/>
                    <a:pt x="11481" y="7560"/>
                  </a:cubicBezTo>
                  <a:lnTo>
                    <a:pt x="11481" y="8096"/>
                  </a:lnTo>
                  <a:cubicBezTo>
                    <a:pt x="11274" y="8020"/>
                    <a:pt x="11065" y="7932"/>
                    <a:pt x="10857" y="7844"/>
                  </a:cubicBezTo>
                  <a:lnTo>
                    <a:pt x="10857" y="7472"/>
                  </a:lnTo>
                  <a:close/>
                  <a:moveTo>
                    <a:pt x="2619" y="7581"/>
                  </a:moveTo>
                  <a:lnTo>
                    <a:pt x="2619" y="8162"/>
                  </a:lnTo>
                  <a:cubicBezTo>
                    <a:pt x="2400" y="8239"/>
                    <a:pt x="2192" y="8326"/>
                    <a:pt x="1972" y="8414"/>
                  </a:cubicBezTo>
                  <a:lnTo>
                    <a:pt x="1972" y="7680"/>
                  </a:lnTo>
                  <a:cubicBezTo>
                    <a:pt x="2192" y="7647"/>
                    <a:pt x="2400" y="7614"/>
                    <a:pt x="2619" y="7581"/>
                  </a:cubicBezTo>
                  <a:close/>
                  <a:moveTo>
                    <a:pt x="11624" y="7581"/>
                  </a:moveTo>
                  <a:cubicBezTo>
                    <a:pt x="11843" y="7614"/>
                    <a:pt x="12063" y="7647"/>
                    <a:pt x="12270" y="7680"/>
                  </a:cubicBezTo>
                  <a:lnTo>
                    <a:pt x="12270" y="8414"/>
                  </a:lnTo>
                  <a:cubicBezTo>
                    <a:pt x="12063" y="8326"/>
                    <a:pt x="11843" y="8239"/>
                    <a:pt x="11624" y="8162"/>
                  </a:cubicBezTo>
                  <a:lnTo>
                    <a:pt x="11624" y="7581"/>
                  </a:lnTo>
                  <a:close/>
                  <a:moveTo>
                    <a:pt x="1830" y="7702"/>
                  </a:moveTo>
                  <a:lnTo>
                    <a:pt x="1830" y="8480"/>
                  </a:lnTo>
                  <a:cubicBezTo>
                    <a:pt x="1622" y="8556"/>
                    <a:pt x="1403" y="8644"/>
                    <a:pt x="1184" y="8731"/>
                  </a:cubicBezTo>
                  <a:lnTo>
                    <a:pt x="1184" y="7789"/>
                  </a:lnTo>
                  <a:cubicBezTo>
                    <a:pt x="1403" y="7757"/>
                    <a:pt x="1622" y="7723"/>
                    <a:pt x="1830" y="7702"/>
                  </a:cubicBezTo>
                  <a:close/>
                  <a:moveTo>
                    <a:pt x="12413" y="7702"/>
                  </a:moveTo>
                  <a:cubicBezTo>
                    <a:pt x="12632" y="7723"/>
                    <a:pt x="12840" y="7757"/>
                    <a:pt x="13059" y="7789"/>
                  </a:cubicBezTo>
                  <a:lnTo>
                    <a:pt x="13059" y="8731"/>
                  </a:lnTo>
                  <a:cubicBezTo>
                    <a:pt x="12840" y="8644"/>
                    <a:pt x="12632" y="8556"/>
                    <a:pt x="12413" y="8480"/>
                  </a:cubicBezTo>
                  <a:lnTo>
                    <a:pt x="12413" y="7702"/>
                  </a:lnTo>
                  <a:close/>
                  <a:moveTo>
                    <a:pt x="13202" y="7811"/>
                  </a:moveTo>
                  <a:cubicBezTo>
                    <a:pt x="13366" y="7833"/>
                    <a:pt x="13531" y="7855"/>
                    <a:pt x="13694" y="7888"/>
                  </a:cubicBezTo>
                  <a:lnTo>
                    <a:pt x="13694" y="8994"/>
                  </a:lnTo>
                  <a:lnTo>
                    <a:pt x="13202" y="8797"/>
                  </a:lnTo>
                  <a:lnTo>
                    <a:pt x="13202" y="7811"/>
                  </a:lnTo>
                  <a:close/>
                  <a:moveTo>
                    <a:pt x="1052" y="7811"/>
                  </a:moveTo>
                  <a:lnTo>
                    <a:pt x="1052" y="8797"/>
                  </a:lnTo>
                  <a:cubicBezTo>
                    <a:pt x="844" y="8874"/>
                    <a:pt x="636" y="8962"/>
                    <a:pt x="428" y="9049"/>
                  </a:cubicBezTo>
                  <a:lnTo>
                    <a:pt x="428" y="7899"/>
                  </a:lnTo>
                  <a:cubicBezTo>
                    <a:pt x="636" y="7866"/>
                    <a:pt x="844" y="7844"/>
                    <a:pt x="1052" y="7811"/>
                  </a:cubicBezTo>
                  <a:close/>
                  <a:moveTo>
                    <a:pt x="220" y="0"/>
                  </a:moveTo>
                  <a:cubicBezTo>
                    <a:pt x="100" y="0"/>
                    <a:pt x="0" y="88"/>
                    <a:pt x="0" y="208"/>
                  </a:cubicBezTo>
                  <a:lnTo>
                    <a:pt x="0" y="9082"/>
                  </a:lnTo>
                  <a:cubicBezTo>
                    <a:pt x="0" y="9203"/>
                    <a:pt x="88" y="9269"/>
                    <a:pt x="176" y="9279"/>
                  </a:cubicBezTo>
                  <a:lnTo>
                    <a:pt x="209" y="9279"/>
                  </a:lnTo>
                  <a:cubicBezTo>
                    <a:pt x="263" y="9279"/>
                    <a:pt x="329" y="9257"/>
                    <a:pt x="373" y="9213"/>
                  </a:cubicBezTo>
                  <a:cubicBezTo>
                    <a:pt x="603" y="9126"/>
                    <a:pt x="844" y="9028"/>
                    <a:pt x="1074" y="8929"/>
                  </a:cubicBezTo>
                  <a:cubicBezTo>
                    <a:pt x="1088" y="8939"/>
                    <a:pt x="1104" y="8944"/>
                    <a:pt x="1118" y="8944"/>
                  </a:cubicBezTo>
                  <a:cubicBezTo>
                    <a:pt x="1149" y="8944"/>
                    <a:pt x="1177" y="8922"/>
                    <a:pt x="1184" y="8885"/>
                  </a:cubicBezTo>
                  <a:cubicBezTo>
                    <a:pt x="1414" y="8797"/>
                    <a:pt x="1655" y="8699"/>
                    <a:pt x="1885" y="8600"/>
                  </a:cubicBezTo>
                  <a:cubicBezTo>
                    <a:pt x="1893" y="8603"/>
                    <a:pt x="1902" y="8604"/>
                    <a:pt x="1910" y="8604"/>
                  </a:cubicBezTo>
                  <a:cubicBezTo>
                    <a:pt x="1933" y="8604"/>
                    <a:pt x="1953" y="8592"/>
                    <a:pt x="1962" y="8567"/>
                  </a:cubicBezTo>
                  <a:cubicBezTo>
                    <a:pt x="2466" y="8370"/>
                    <a:pt x="2970" y="8162"/>
                    <a:pt x="3474" y="7964"/>
                  </a:cubicBezTo>
                  <a:cubicBezTo>
                    <a:pt x="3502" y="8056"/>
                    <a:pt x="3588" y="8103"/>
                    <a:pt x="3674" y="8103"/>
                  </a:cubicBezTo>
                  <a:cubicBezTo>
                    <a:pt x="3753" y="8103"/>
                    <a:pt x="3831" y="8065"/>
                    <a:pt x="3868" y="7986"/>
                  </a:cubicBezTo>
                  <a:lnTo>
                    <a:pt x="10452" y="7986"/>
                  </a:lnTo>
                  <a:cubicBezTo>
                    <a:pt x="10485" y="8063"/>
                    <a:pt x="10564" y="8101"/>
                    <a:pt x="10644" y="8101"/>
                  </a:cubicBezTo>
                  <a:cubicBezTo>
                    <a:pt x="10723" y="8101"/>
                    <a:pt x="10803" y="8063"/>
                    <a:pt x="10836" y="7986"/>
                  </a:cubicBezTo>
                  <a:cubicBezTo>
                    <a:pt x="11318" y="8184"/>
                    <a:pt x="11800" y="8381"/>
                    <a:pt x="12282" y="8567"/>
                  </a:cubicBezTo>
                  <a:cubicBezTo>
                    <a:pt x="12289" y="8592"/>
                    <a:pt x="12316" y="8604"/>
                    <a:pt x="12338" y="8604"/>
                  </a:cubicBezTo>
                  <a:cubicBezTo>
                    <a:pt x="12345" y="8604"/>
                    <a:pt x="12352" y="8603"/>
                    <a:pt x="12358" y="8600"/>
                  </a:cubicBezTo>
                  <a:cubicBezTo>
                    <a:pt x="12599" y="8699"/>
                    <a:pt x="12829" y="8797"/>
                    <a:pt x="13059" y="8885"/>
                  </a:cubicBezTo>
                  <a:cubicBezTo>
                    <a:pt x="13067" y="8922"/>
                    <a:pt x="13099" y="8944"/>
                    <a:pt x="13130" y="8944"/>
                  </a:cubicBezTo>
                  <a:cubicBezTo>
                    <a:pt x="13144" y="8944"/>
                    <a:pt x="13158" y="8939"/>
                    <a:pt x="13169" y="8929"/>
                  </a:cubicBezTo>
                  <a:cubicBezTo>
                    <a:pt x="13344" y="9006"/>
                    <a:pt x="13531" y="9071"/>
                    <a:pt x="13706" y="9148"/>
                  </a:cubicBezTo>
                  <a:cubicBezTo>
                    <a:pt x="13739" y="9240"/>
                    <a:pt x="13823" y="9280"/>
                    <a:pt x="13910" y="9280"/>
                  </a:cubicBezTo>
                  <a:cubicBezTo>
                    <a:pt x="13937" y="9280"/>
                    <a:pt x="13964" y="9276"/>
                    <a:pt x="13991" y="9269"/>
                  </a:cubicBezTo>
                  <a:cubicBezTo>
                    <a:pt x="14001" y="9269"/>
                    <a:pt x="14013" y="9269"/>
                    <a:pt x="14023" y="9279"/>
                  </a:cubicBezTo>
                  <a:cubicBezTo>
                    <a:pt x="14031" y="9282"/>
                    <a:pt x="14038" y="9283"/>
                    <a:pt x="14045" y="9283"/>
                  </a:cubicBezTo>
                  <a:cubicBezTo>
                    <a:pt x="14096" y="9283"/>
                    <a:pt x="14118" y="9218"/>
                    <a:pt x="14089" y="9170"/>
                  </a:cubicBezTo>
                  <a:cubicBezTo>
                    <a:pt x="14111" y="9148"/>
                    <a:pt x="14111" y="9115"/>
                    <a:pt x="14111" y="9082"/>
                  </a:cubicBezTo>
                  <a:lnTo>
                    <a:pt x="14111" y="208"/>
                  </a:lnTo>
                  <a:cubicBezTo>
                    <a:pt x="14111" y="88"/>
                    <a:pt x="14023" y="0"/>
                    <a:pt x="13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2" name="Google Shape;542;p25"/>
            <p:cNvGrpSpPr/>
            <p:nvPr/>
          </p:nvGrpSpPr>
          <p:grpSpPr>
            <a:xfrm>
              <a:off x="7360089" y="3984403"/>
              <a:ext cx="449934" cy="450417"/>
              <a:chOff x="3551625" y="3607650"/>
              <a:chExt cx="232825" cy="233075"/>
            </a:xfrm>
          </p:grpSpPr>
          <p:sp>
            <p:nvSpPr>
              <p:cNvPr id="543" name="Google Shape;543;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562" name="Google Shape;562;p25"/>
            <p:cNvCxnSpPr/>
            <p:nvPr/>
          </p:nvCxnSpPr>
          <p:spPr>
            <a:xfrm rot="10800000" flipH="1">
              <a:off x="6960564" y="4449084"/>
              <a:ext cx="450000" cy="212700"/>
            </a:xfrm>
            <a:prstGeom prst="straightConnector1">
              <a:avLst/>
            </a:prstGeom>
            <a:noFill/>
            <a:ln w="9525" cap="flat" cmpd="sng">
              <a:solidFill>
                <a:schemeClr val="accent5"/>
              </a:solidFill>
              <a:prstDash val="solid"/>
              <a:round/>
              <a:headEnd type="none" w="med" len="med"/>
              <a:tailEnd type="triangle" w="med" len="med"/>
            </a:ln>
          </p:spPr>
        </p:cxnSp>
      </p:grpSp>
      <p:grpSp>
        <p:nvGrpSpPr>
          <p:cNvPr id="563" name="Google Shape;563;p25"/>
          <p:cNvGrpSpPr/>
          <p:nvPr/>
        </p:nvGrpSpPr>
        <p:grpSpPr>
          <a:xfrm>
            <a:off x="2652378" y="4061121"/>
            <a:ext cx="1695505" cy="902945"/>
            <a:chOff x="2662893" y="3710601"/>
            <a:chExt cx="1695505" cy="902945"/>
          </a:xfrm>
        </p:grpSpPr>
        <p:grpSp>
          <p:nvGrpSpPr>
            <p:cNvPr id="564" name="Google Shape;564;p25"/>
            <p:cNvGrpSpPr/>
            <p:nvPr/>
          </p:nvGrpSpPr>
          <p:grpSpPr>
            <a:xfrm rot="1592876">
              <a:off x="2711030" y="3991633"/>
              <a:ext cx="934979" cy="435954"/>
              <a:chOff x="3058100" y="3638575"/>
              <a:chExt cx="367275" cy="171250"/>
            </a:xfrm>
          </p:grpSpPr>
          <p:sp>
            <p:nvSpPr>
              <p:cNvPr id="565" name="Google Shape;565;p25"/>
              <p:cNvSpPr/>
              <p:nvPr/>
            </p:nvSpPr>
            <p:spPr>
              <a:xfrm>
                <a:off x="3105450" y="3770325"/>
                <a:ext cx="32650" cy="32075"/>
              </a:xfrm>
              <a:custGeom>
                <a:avLst/>
                <a:gdLst/>
                <a:ahLst/>
                <a:cxnLst/>
                <a:rect l="l" t="t" r="r" b="b"/>
                <a:pathLst>
                  <a:path w="1306" h="1283" extrusionOk="0">
                    <a:moveTo>
                      <a:pt x="649" y="1"/>
                    </a:moveTo>
                    <a:cubicBezTo>
                      <a:pt x="307" y="1"/>
                      <a:pt x="23" y="271"/>
                      <a:pt x="12" y="625"/>
                    </a:cubicBezTo>
                    <a:cubicBezTo>
                      <a:pt x="1" y="976"/>
                      <a:pt x="286" y="1272"/>
                      <a:pt x="636" y="1282"/>
                    </a:cubicBezTo>
                    <a:cubicBezTo>
                      <a:pt x="643" y="1282"/>
                      <a:pt x="650" y="1283"/>
                      <a:pt x="657" y="1283"/>
                    </a:cubicBezTo>
                    <a:cubicBezTo>
                      <a:pt x="998" y="1283"/>
                      <a:pt x="1283" y="1002"/>
                      <a:pt x="1294" y="658"/>
                    </a:cubicBezTo>
                    <a:cubicBezTo>
                      <a:pt x="1305" y="308"/>
                      <a:pt x="1031" y="11"/>
                      <a:pt x="670" y="1"/>
                    </a:cubicBezTo>
                    <a:cubicBezTo>
                      <a:pt x="663" y="1"/>
                      <a:pt x="656"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25"/>
              <p:cNvSpPr/>
              <p:nvPr/>
            </p:nvSpPr>
            <p:spPr>
              <a:xfrm>
                <a:off x="3160225" y="3771675"/>
                <a:ext cx="32650" cy="32100"/>
              </a:xfrm>
              <a:custGeom>
                <a:avLst/>
                <a:gdLst/>
                <a:ahLst/>
                <a:cxnLst/>
                <a:rect l="l" t="t" r="r" b="b"/>
                <a:pathLst>
                  <a:path w="1306" h="1284" extrusionOk="0">
                    <a:moveTo>
                      <a:pt x="650" y="1"/>
                    </a:moveTo>
                    <a:cubicBezTo>
                      <a:pt x="297" y="1"/>
                      <a:pt x="12" y="282"/>
                      <a:pt x="12" y="626"/>
                    </a:cubicBezTo>
                    <a:cubicBezTo>
                      <a:pt x="1" y="987"/>
                      <a:pt x="275" y="1283"/>
                      <a:pt x="636" y="1283"/>
                    </a:cubicBezTo>
                    <a:cubicBezTo>
                      <a:pt x="643" y="1284"/>
                      <a:pt x="649" y="1284"/>
                      <a:pt x="656" y="1284"/>
                    </a:cubicBezTo>
                    <a:cubicBezTo>
                      <a:pt x="998" y="1284"/>
                      <a:pt x="1283" y="1014"/>
                      <a:pt x="1294" y="659"/>
                    </a:cubicBezTo>
                    <a:cubicBezTo>
                      <a:pt x="1305" y="308"/>
                      <a:pt x="1020" y="13"/>
                      <a:pt x="670" y="1"/>
                    </a:cubicBezTo>
                    <a:cubicBezTo>
                      <a:pt x="663" y="1"/>
                      <a:pt x="657"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25"/>
              <p:cNvSpPr/>
              <p:nvPr/>
            </p:nvSpPr>
            <p:spPr>
              <a:xfrm>
                <a:off x="3275000" y="3777425"/>
                <a:ext cx="33150" cy="32400"/>
              </a:xfrm>
              <a:custGeom>
                <a:avLst/>
                <a:gdLst/>
                <a:ahLst/>
                <a:cxnLst/>
                <a:rect l="l" t="t" r="r" b="b"/>
                <a:pathLst>
                  <a:path w="1326" h="1296" extrusionOk="0">
                    <a:moveTo>
                      <a:pt x="664" y="1"/>
                    </a:moveTo>
                    <a:cubicBezTo>
                      <a:pt x="651" y="1"/>
                      <a:pt x="638" y="1"/>
                      <a:pt x="625" y="2"/>
                    </a:cubicBezTo>
                    <a:cubicBezTo>
                      <a:pt x="264" y="34"/>
                      <a:pt x="1" y="341"/>
                      <a:pt x="23" y="692"/>
                    </a:cubicBezTo>
                    <a:cubicBezTo>
                      <a:pt x="44" y="1029"/>
                      <a:pt x="329" y="1296"/>
                      <a:pt x="663" y="1296"/>
                    </a:cubicBezTo>
                    <a:cubicBezTo>
                      <a:pt x="676" y="1296"/>
                      <a:pt x="689" y="1295"/>
                      <a:pt x="702" y="1294"/>
                    </a:cubicBezTo>
                    <a:cubicBezTo>
                      <a:pt x="1063" y="1261"/>
                      <a:pt x="1326" y="954"/>
                      <a:pt x="1304" y="604"/>
                    </a:cubicBezTo>
                    <a:cubicBezTo>
                      <a:pt x="1283" y="266"/>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25"/>
              <p:cNvSpPr/>
              <p:nvPr/>
            </p:nvSpPr>
            <p:spPr>
              <a:xfrm>
                <a:off x="3329500" y="3773850"/>
                <a:ext cx="33175" cy="32150"/>
              </a:xfrm>
              <a:custGeom>
                <a:avLst/>
                <a:gdLst/>
                <a:ahLst/>
                <a:cxnLst/>
                <a:rect l="l" t="t" r="r" b="b"/>
                <a:pathLst>
                  <a:path w="1327" h="1286" extrusionOk="0">
                    <a:moveTo>
                      <a:pt x="664" y="1"/>
                    </a:moveTo>
                    <a:cubicBezTo>
                      <a:pt x="651" y="1"/>
                      <a:pt x="638" y="1"/>
                      <a:pt x="625" y="2"/>
                    </a:cubicBezTo>
                    <a:cubicBezTo>
                      <a:pt x="263" y="24"/>
                      <a:pt x="0" y="331"/>
                      <a:pt x="22" y="693"/>
                    </a:cubicBezTo>
                    <a:cubicBezTo>
                      <a:pt x="43" y="1029"/>
                      <a:pt x="327" y="1285"/>
                      <a:pt x="671" y="1285"/>
                    </a:cubicBezTo>
                    <a:cubicBezTo>
                      <a:pt x="685" y="1285"/>
                      <a:pt x="699" y="1285"/>
                      <a:pt x="713" y="1284"/>
                    </a:cubicBezTo>
                    <a:cubicBezTo>
                      <a:pt x="1063" y="1262"/>
                      <a:pt x="1326" y="955"/>
                      <a:pt x="1304" y="605"/>
                    </a:cubicBezTo>
                    <a:cubicBezTo>
                      <a:pt x="1283" y="267"/>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25"/>
              <p:cNvSpPr/>
              <p:nvPr/>
            </p:nvSpPr>
            <p:spPr>
              <a:xfrm>
                <a:off x="3380175" y="3764500"/>
                <a:ext cx="33150" cy="32175"/>
              </a:xfrm>
              <a:custGeom>
                <a:avLst/>
                <a:gdLst/>
                <a:ahLst/>
                <a:cxnLst/>
                <a:rect l="l" t="t" r="r" b="b"/>
                <a:pathLst>
                  <a:path w="1326" h="1287" extrusionOk="0">
                    <a:moveTo>
                      <a:pt x="681" y="1"/>
                    </a:moveTo>
                    <a:cubicBezTo>
                      <a:pt x="662" y="1"/>
                      <a:pt x="643" y="2"/>
                      <a:pt x="624" y="3"/>
                    </a:cubicBezTo>
                    <a:cubicBezTo>
                      <a:pt x="263" y="25"/>
                      <a:pt x="0" y="332"/>
                      <a:pt x="22" y="683"/>
                    </a:cubicBezTo>
                    <a:cubicBezTo>
                      <a:pt x="43" y="1020"/>
                      <a:pt x="328" y="1287"/>
                      <a:pt x="672" y="1287"/>
                    </a:cubicBezTo>
                    <a:cubicBezTo>
                      <a:pt x="685" y="1287"/>
                      <a:pt x="699" y="1286"/>
                      <a:pt x="712" y="1286"/>
                    </a:cubicBezTo>
                    <a:cubicBezTo>
                      <a:pt x="1063" y="1252"/>
                      <a:pt x="1326" y="946"/>
                      <a:pt x="1304" y="595"/>
                    </a:cubicBezTo>
                    <a:cubicBezTo>
                      <a:pt x="1283" y="263"/>
                      <a:pt x="1007"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5"/>
              <p:cNvSpPr/>
              <p:nvPr/>
            </p:nvSpPr>
            <p:spPr>
              <a:xfrm>
                <a:off x="3058100" y="3658750"/>
                <a:ext cx="367275" cy="131050"/>
              </a:xfrm>
              <a:custGeom>
                <a:avLst/>
                <a:gdLst/>
                <a:ahLst/>
                <a:cxnLst/>
                <a:rect l="l" t="t" r="r" b="b"/>
                <a:pathLst>
                  <a:path w="14691" h="5242" extrusionOk="0">
                    <a:moveTo>
                      <a:pt x="1596" y="1"/>
                    </a:moveTo>
                    <a:cubicBezTo>
                      <a:pt x="1412" y="1"/>
                      <a:pt x="1157" y="1002"/>
                      <a:pt x="1019" y="1309"/>
                    </a:cubicBezTo>
                    <a:cubicBezTo>
                      <a:pt x="865" y="1648"/>
                      <a:pt x="0" y="3927"/>
                      <a:pt x="1490" y="4913"/>
                    </a:cubicBezTo>
                    <a:cubicBezTo>
                      <a:pt x="1490" y="4913"/>
                      <a:pt x="2038" y="4924"/>
                      <a:pt x="3659" y="4968"/>
                    </a:cubicBezTo>
                    <a:cubicBezTo>
                      <a:pt x="5269" y="5012"/>
                      <a:pt x="7910" y="5176"/>
                      <a:pt x="8742" y="5231"/>
                    </a:cubicBezTo>
                    <a:cubicBezTo>
                      <a:pt x="8872" y="5238"/>
                      <a:pt x="9048" y="5242"/>
                      <a:pt x="9255" y="5242"/>
                    </a:cubicBezTo>
                    <a:cubicBezTo>
                      <a:pt x="10378" y="5242"/>
                      <a:pt x="12439" y="5128"/>
                      <a:pt x="13300" y="4749"/>
                    </a:cubicBezTo>
                    <a:cubicBezTo>
                      <a:pt x="14308" y="4311"/>
                      <a:pt x="14691" y="3127"/>
                      <a:pt x="13606" y="2787"/>
                    </a:cubicBezTo>
                    <a:cubicBezTo>
                      <a:pt x="12533" y="2437"/>
                      <a:pt x="11985" y="2317"/>
                      <a:pt x="10868" y="1801"/>
                    </a:cubicBezTo>
                    <a:cubicBezTo>
                      <a:pt x="9761" y="1287"/>
                      <a:pt x="8961" y="574"/>
                      <a:pt x="8107" y="246"/>
                    </a:cubicBezTo>
                    <a:cubicBezTo>
                      <a:pt x="7872" y="154"/>
                      <a:pt x="7118" y="112"/>
                      <a:pt x="6587" y="112"/>
                    </a:cubicBezTo>
                    <a:cubicBezTo>
                      <a:pt x="6298" y="112"/>
                      <a:pt x="6075" y="124"/>
                      <a:pt x="6036" y="148"/>
                    </a:cubicBezTo>
                    <a:lnTo>
                      <a:pt x="5872" y="235"/>
                    </a:lnTo>
                    <a:cubicBezTo>
                      <a:pt x="5817" y="290"/>
                      <a:pt x="5763" y="345"/>
                      <a:pt x="5719" y="411"/>
                    </a:cubicBezTo>
                    <a:cubicBezTo>
                      <a:pt x="5522" y="717"/>
                      <a:pt x="4974" y="1210"/>
                      <a:pt x="4558" y="1265"/>
                    </a:cubicBezTo>
                    <a:cubicBezTo>
                      <a:pt x="4413" y="1288"/>
                      <a:pt x="4187" y="1303"/>
                      <a:pt x="3938" y="1303"/>
                    </a:cubicBezTo>
                    <a:cubicBezTo>
                      <a:pt x="3472" y="1303"/>
                      <a:pt x="2927" y="1251"/>
                      <a:pt x="2684" y="1100"/>
                    </a:cubicBezTo>
                    <a:cubicBezTo>
                      <a:pt x="2257" y="827"/>
                      <a:pt x="1895" y="355"/>
                      <a:pt x="1654" y="38"/>
                    </a:cubicBezTo>
                    <a:cubicBezTo>
                      <a:pt x="1636" y="12"/>
                      <a:pt x="1617"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5"/>
              <p:cNvSpPr/>
              <p:nvPr/>
            </p:nvSpPr>
            <p:spPr>
              <a:xfrm>
                <a:off x="3192300" y="3638575"/>
                <a:ext cx="161325" cy="84025"/>
              </a:xfrm>
              <a:custGeom>
                <a:avLst/>
                <a:gdLst/>
                <a:ahLst/>
                <a:cxnLst/>
                <a:rect l="l" t="t" r="r" b="b"/>
                <a:pathLst>
                  <a:path w="6453" h="3361" extrusionOk="0">
                    <a:moveTo>
                      <a:pt x="559" y="1"/>
                    </a:moveTo>
                    <a:cubicBezTo>
                      <a:pt x="487" y="1"/>
                      <a:pt x="427" y="11"/>
                      <a:pt x="383" y="34"/>
                    </a:cubicBezTo>
                    <a:cubicBezTo>
                      <a:pt x="0" y="242"/>
                      <a:pt x="351" y="1218"/>
                      <a:pt x="351" y="1218"/>
                    </a:cubicBezTo>
                    <a:cubicBezTo>
                      <a:pt x="351" y="1218"/>
                      <a:pt x="4261" y="2773"/>
                      <a:pt x="5215" y="3211"/>
                    </a:cubicBezTo>
                    <a:cubicBezTo>
                      <a:pt x="5455" y="3320"/>
                      <a:pt x="5653" y="3361"/>
                      <a:pt x="5815" y="3361"/>
                    </a:cubicBezTo>
                    <a:cubicBezTo>
                      <a:pt x="6288" y="3361"/>
                      <a:pt x="6452" y="3014"/>
                      <a:pt x="6452" y="3014"/>
                    </a:cubicBezTo>
                    <a:cubicBezTo>
                      <a:pt x="5642" y="2740"/>
                      <a:pt x="3703" y="1502"/>
                      <a:pt x="2903" y="965"/>
                    </a:cubicBezTo>
                    <a:cubicBezTo>
                      <a:pt x="2342" y="598"/>
                      <a:pt x="1099"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5"/>
              <p:cNvSpPr/>
              <p:nvPr/>
            </p:nvSpPr>
            <p:spPr>
              <a:xfrm>
                <a:off x="3149575" y="3689225"/>
                <a:ext cx="74075" cy="101150"/>
              </a:xfrm>
              <a:custGeom>
                <a:avLst/>
                <a:gdLst/>
                <a:ahLst/>
                <a:cxnLst/>
                <a:rect l="l" t="t" r="r" b="b"/>
                <a:pathLst>
                  <a:path w="2963" h="4046" extrusionOk="0">
                    <a:moveTo>
                      <a:pt x="2521" y="1"/>
                    </a:moveTo>
                    <a:cubicBezTo>
                      <a:pt x="2459" y="1"/>
                      <a:pt x="2394" y="21"/>
                      <a:pt x="2333" y="68"/>
                    </a:cubicBezTo>
                    <a:cubicBezTo>
                      <a:pt x="1271" y="889"/>
                      <a:pt x="0" y="2281"/>
                      <a:pt x="110" y="3759"/>
                    </a:cubicBezTo>
                    <a:cubicBezTo>
                      <a:pt x="126" y="3950"/>
                      <a:pt x="283" y="4046"/>
                      <a:pt x="430" y="4046"/>
                    </a:cubicBezTo>
                    <a:cubicBezTo>
                      <a:pt x="570" y="4046"/>
                      <a:pt x="701" y="3958"/>
                      <a:pt x="690" y="3781"/>
                    </a:cubicBezTo>
                    <a:cubicBezTo>
                      <a:pt x="592" y="2445"/>
                      <a:pt x="1775" y="1218"/>
                      <a:pt x="2728" y="484"/>
                    </a:cubicBezTo>
                    <a:cubicBezTo>
                      <a:pt x="2963" y="301"/>
                      <a:pt x="2762" y="1"/>
                      <a:pt x="2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5"/>
              <p:cNvSpPr/>
              <p:nvPr/>
            </p:nvSpPr>
            <p:spPr>
              <a:xfrm>
                <a:off x="3189000" y="3704700"/>
                <a:ext cx="74700" cy="86750"/>
              </a:xfrm>
              <a:custGeom>
                <a:avLst/>
                <a:gdLst/>
                <a:ahLst/>
                <a:cxnLst/>
                <a:rect l="l" t="t" r="r" b="b"/>
                <a:pathLst>
                  <a:path w="2988" h="3470" extrusionOk="0">
                    <a:moveTo>
                      <a:pt x="2532" y="1"/>
                    </a:moveTo>
                    <a:cubicBezTo>
                      <a:pt x="2473" y="1"/>
                      <a:pt x="2412" y="19"/>
                      <a:pt x="2356" y="62"/>
                    </a:cubicBezTo>
                    <a:cubicBezTo>
                      <a:pt x="1491" y="730"/>
                      <a:pt x="1" y="1925"/>
                      <a:pt x="33" y="3184"/>
                    </a:cubicBezTo>
                    <a:cubicBezTo>
                      <a:pt x="39" y="3373"/>
                      <a:pt x="189" y="3469"/>
                      <a:pt x="333" y="3469"/>
                    </a:cubicBezTo>
                    <a:cubicBezTo>
                      <a:pt x="473" y="3469"/>
                      <a:pt x="608" y="3379"/>
                      <a:pt x="603" y="3196"/>
                    </a:cubicBezTo>
                    <a:cubicBezTo>
                      <a:pt x="603" y="2977"/>
                      <a:pt x="724" y="2724"/>
                      <a:pt x="822" y="2527"/>
                    </a:cubicBezTo>
                    <a:cubicBezTo>
                      <a:pt x="1250" y="1694"/>
                      <a:pt x="2016" y="1048"/>
                      <a:pt x="2750" y="489"/>
                    </a:cubicBezTo>
                    <a:cubicBezTo>
                      <a:pt x="2988" y="305"/>
                      <a:pt x="2773" y="1"/>
                      <a:pt x="2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25"/>
              <p:cNvSpPr/>
              <p:nvPr/>
            </p:nvSpPr>
            <p:spPr>
              <a:xfrm>
                <a:off x="3229550" y="3719900"/>
                <a:ext cx="73800" cy="72550"/>
              </a:xfrm>
              <a:custGeom>
                <a:avLst/>
                <a:gdLst/>
                <a:ahLst/>
                <a:cxnLst/>
                <a:rect l="l" t="t" r="r" b="b"/>
                <a:pathLst>
                  <a:path w="2952" h="2902" extrusionOk="0">
                    <a:moveTo>
                      <a:pt x="2510" y="1"/>
                    </a:moveTo>
                    <a:cubicBezTo>
                      <a:pt x="2448" y="1"/>
                      <a:pt x="2383" y="21"/>
                      <a:pt x="2323" y="68"/>
                    </a:cubicBezTo>
                    <a:cubicBezTo>
                      <a:pt x="1588" y="616"/>
                      <a:pt x="833" y="1207"/>
                      <a:pt x="295" y="1963"/>
                    </a:cubicBezTo>
                    <a:cubicBezTo>
                      <a:pt x="175" y="2138"/>
                      <a:pt x="0" y="2401"/>
                      <a:pt x="22" y="2620"/>
                    </a:cubicBezTo>
                    <a:cubicBezTo>
                      <a:pt x="33" y="2805"/>
                      <a:pt x="190" y="2901"/>
                      <a:pt x="337" y="2901"/>
                    </a:cubicBezTo>
                    <a:cubicBezTo>
                      <a:pt x="477" y="2901"/>
                      <a:pt x="608" y="2813"/>
                      <a:pt x="592" y="2631"/>
                    </a:cubicBezTo>
                    <a:cubicBezTo>
                      <a:pt x="592" y="2627"/>
                      <a:pt x="592" y="2624"/>
                      <a:pt x="591" y="2621"/>
                    </a:cubicBezTo>
                    <a:lnTo>
                      <a:pt x="591" y="2621"/>
                    </a:lnTo>
                    <a:cubicBezTo>
                      <a:pt x="594" y="2614"/>
                      <a:pt x="598" y="2603"/>
                      <a:pt x="602" y="2588"/>
                    </a:cubicBezTo>
                    <a:cubicBezTo>
                      <a:pt x="646" y="2467"/>
                      <a:pt x="734" y="2335"/>
                      <a:pt x="821" y="2215"/>
                    </a:cubicBezTo>
                    <a:cubicBezTo>
                      <a:pt x="1315" y="1525"/>
                      <a:pt x="2048" y="988"/>
                      <a:pt x="2717" y="484"/>
                    </a:cubicBezTo>
                    <a:cubicBezTo>
                      <a:pt x="2952" y="301"/>
                      <a:pt x="2751"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5"/>
              <p:cNvSpPr/>
              <p:nvPr/>
            </p:nvSpPr>
            <p:spPr>
              <a:xfrm>
                <a:off x="3088300" y="3747575"/>
                <a:ext cx="332150" cy="47425"/>
              </a:xfrm>
              <a:custGeom>
                <a:avLst/>
                <a:gdLst/>
                <a:ahLst/>
                <a:cxnLst/>
                <a:rect l="l" t="t" r="r" b="b"/>
                <a:pathLst>
                  <a:path w="13286" h="1897" extrusionOk="0">
                    <a:moveTo>
                      <a:pt x="13013" y="1"/>
                    </a:moveTo>
                    <a:cubicBezTo>
                      <a:pt x="12930" y="1"/>
                      <a:pt x="12848" y="44"/>
                      <a:pt x="12815" y="144"/>
                    </a:cubicBezTo>
                    <a:cubicBezTo>
                      <a:pt x="12420" y="1371"/>
                      <a:pt x="10492" y="1360"/>
                      <a:pt x="9451" y="1425"/>
                    </a:cubicBezTo>
                    <a:cubicBezTo>
                      <a:pt x="9075" y="1452"/>
                      <a:pt x="8703" y="1463"/>
                      <a:pt x="8332" y="1463"/>
                    </a:cubicBezTo>
                    <a:cubicBezTo>
                      <a:pt x="7795" y="1463"/>
                      <a:pt x="7261" y="1441"/>
                      <a:pt x="6724" y="1415"/>
                    </a:cubicBezTo>
                    <a:cubicBezTo>
                      <a:pt x="4576" y="1283"/>
                      <a:pt x="2440" y="1206"/>
                      <a:pt x="293" y="1141"/>
                    </a:cubicBezTo>
                    <a:cubicBezTo>
                      <a:pt x="289" y="1140"/>
                      <a:pt x="286" y="1140"/>
                      <a:pt x="283" y="1140"/>
                    </a:cubicBezTo>
                    <a:cubicBezTo>
                      <a:pt x="19" y="1140"/>
                      <a:pt x="1" y="1568"/>
                      <a:pt x="282" y="1568"/>
                    </a:cubicBezTo>
                    <a:cubicBezTo>
                      <a:pt x="2583" y="1634"/>
                      <a:pt x="4883" y="1732"/>
                      <a:pt x="7184" y="1864"/>
                    </a:cubicBezTo>
                    <a:cubicBezTo>
                      <a:pt x="7546" y="1886"/>
                      <a:pt x="7910" y="1897"/>
                      <a:pt x="8275" y="1897"/>
                    </a:cubicBezTo>
                    <a:cubicBezTo>
                      <a:pt x="8982" y="1897"/>
                      <a:pt x="9693" y="1856"/>
                      <a:pt x="10393" y="1776"/>
                    </a:cubicBezTo>
                    <a:cubicBezTo>
                      <a:pt x="11478" y="1656"/>
                      <a:pt x="12837" y="1469"/>
                      <a:pt x="13231" y="276"/>
                    </a:cubicBezTo>
                    <a:cubicBezTo>
                      <a:pt x="13285" y="113"/>
                      <a:pt x="13147" y="1"/>
                      <a:pt x="1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576" name="Google Shape;576;p25"/>
            <p:cNvCxnSpPr/>
            <p:nvPr/>
          </p:nvCxnSpPr>
          <p:spPr>
            <a:xfrm>
              <a:off x="2797044" y="4338579"/>
              <a:ext cx="404400" cy="244200"/>
            </a:xfrm>
            <a:prstGeom prst="straightConnector1">
              <a:avLst/>
            </a:prstGeom>
            <a:noFill/>
            <a:ln w="9525" cap="flat" cmpd="sng">
              <a:solidFill>
                <a:schemeClr val="accent5"/>
              </a:solidFill>
              <a:prstDash val="solid"/>
              <a:round/>
              <a:headEnd type="none" w="med" len="med"/>
              <a:tailEnd type="triangle" w="med" len="med"/>
            </a:ln>
          </p:spPr>
        </p:cxnSp>
        <p:cxnSp>
          <p:nvCxnSpPr>
            <p:cNvPr id="577" name="Google Shape;577;p25"/>
            <p:cNvCxnSpPr/>
            <p:nvPr/>
          </p:nvCxnSpPr>
          <p:spPr>
            <a:xfrm>
              <a:off x="2662893" y="4432215"/>
              <a:ext cx="286500" cy="16350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25"/>
            <p:cNvCxnSpPr/>
            <p:nvPr/>
          </p:nvCxnSpPr>
          <p:spPr>
            <a:xfrm>
              <a:off x="2804144" y="4438251"/>
              <a:ext cx="263100" cy="162600"/>
            </a:xfrm>
            <a:prstGeom prst="straightConnector1">
              <a:avLst/>
            </a:prstGeom>
            <a:noFill/>
            <a:ln w="9525" cap="flat" cmpd="sng">
              <a:solidFill>
                <a:schemeClr val="accent5"/>
              </a:solidFill>
              <a:prstDash val="solid"/>
              <a:round/>
              <a:headEnd type="none" w="med" len="med"/>
              <a:tailEnd type="none" w="med" len="med"/>
            </a:ln>
          </p:spPr>
        </p:cxnSp>
        <p:grpSp>
          <p:nvGrpSpPr>
            <p:cNvPr id="579" name="Google Shape;579;p25"/>
            <p:cNvGrpSpPr/>
            <p:nvPr/>
          </p:nvGrpSpPr>
          <p:grpSpPr>
            <a:xfrm>
              <a:off x="3546235" y="3710601"/>
              <a:ext cx="812163" cy="813012"/>
              <a:chOff x="3551625" y="3607650"/>
              <a:chExt cx="232825" cy="233075"/>
            </a:xfrm>
          </p:grpSpPr>
          <p:sp>
            <p:nvSpPr>
              <p:cNvPr id="580" name="Google Shape;58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99" name="Google Shape;599;p25"/>
          <p:cNvGrpSpPr/>
          <p:nvPr/>
        </p:nvGrpSpPr>
        <p:grpSpPr>
          <a:xfrm>
            <a:off x="4983872" y="3938543"/>
            <a:ext cx="1241431" cy="1107655"/>
            <a:chOff x="4994387" y="3588023"/>
            <a:chExt cx="1241431" cy="1107655"/>
          </a:xfrm>
        </p:grpSpPr>
        <p:cxnSp>
          <p:nvCxnSpPr>
            <p:cNvPr id="600" name="Google Shape;600;p25"/>
            <p:cNvCxnSpPr/>
            <p:nvPr/>
          </p:nvCxnSpPr>
          <p:spPr>
            <a:xfrm rot="10800000" flipH="1">
              <a:off x="4994387" y="4309924"/>
              <a:ext cx="438600" cy="231900"/>
            </a:xfrm>
            <a:prstGeom prst="straightConnector1">
              <a:avLst/>
            </a:prstGeom>
            <a:noFill/>
            <a:ln w="9525" cap="flat" cmpd="sng">
              <a:solidFill>
                <a:schemeClr val="accent5"/>
              </a:solidFill>
              <a:prstDash val="solid"/>
              <a:round/>
              <a:headEnd type="none" w="med" len="med"/>
              <a:tailEnd type="triangle" w="med" len="med"/>
            </a:ln>
          </p:spPr>
        </p:cxnSp>
        <p:cxnSp>
          <p:nvCxnSpPr>
            <p:cNvPr id="601" name="Google Shape;601;p25"/>
            <p:cNvCxnSpPr/>
            <p:nvPr/>
          </p:nvCxnSpPr>
          <p:spPr>
            <a:xfrm rot="10800000" flipH="1">
              <a:off x="5037057" y="4554678"/>
              <a:ext cx="236700" cy="1410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25"/>
            <p:cNvCxnSpPr/>
            <p:nvPr/>
          </p:nvCxnSpPr>
          <p:spPr>
            <a:xfrm rot="10800000" flipH="1">
              <a:off x="5065170" y="4436625"/>
              <a:ext cx="306300" cy="165000"/>
            </a:xfrm>
            <a:prstGeom prst="straightConnector1">
              <a:avLst/>
            </a:prstGeom>
            <a:noFill/>
            <a:ln w="9525" cap="flat" cmpd="sng">
              <a:solidFill>
                <a:schemeClr val="accent5"/>
              </a:solidFill>
              <a:prstDash val="solid"/>
              <a:round/>
              <a:headEnd type="none" w="med" len="med"/>
              <a:tailEnd type="none" w="med" len="med"/>
            </a:ln>
          </p:spPr>
        </p:cxnSp>
        <p:grpSp>
          <p:nvGrpSpPr>
            <p:cNvPr id="603" name="Google Shape;603;p25"/>
            <p:cNvGrpSpPr/>
            <p:nvPr/>
          </p:nvGrpSpPr>
          <p:grpSpPr>
            <a:xfrm>
              <a:off x="5423654" y="3588023"/>
              <a:ext cx="812163" cy="813012"/>
              <a:chOff x="3551625" y="3607650"/>
              <a:chExt cx="232825" cy="233075"/>
            </a:xfrm>
          </p:grpSpPr>
          <p:sp>
            <p:nvSpPr>
              <p:cNvPr id="604" name="Google Shape;604;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23" name="Google Shape;623;p25"/>
          <p:cNvGrpSpPr/>
          <p:nvPr/>
        </p:nvGrpSpPr>
        <p:grpSpPr>
          <a:xfrm>
            <a:off x="860063" y="2023088"/>
            <a:ext cx="7522718" cy="644100"/>
            <a:chOff x="860063" y="1625607"/>
            <a:chExt cx="7522718" cy="644100"/>
          </a:xfrm>
        </p:grpSpPr>
        <p:sp>
          <p:nvSpPr>
            <p:cNvPr id="624" name="Google Shape;624;p25"/>
            <p:cNvSpPr/>
            <p:nvPr/>
          </p:nvSpPr>
          <p:spPr>
            <a:xfrm>
              <a:off x="860063" y="1625607"/>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625" name="Google Shape;625;p25"/>
            <p:cNvSpPr/>
            <p:nvPr/>
          </p:nvSpPr>
          <p:spPr>
            <a:xfrm>
              <a:off x="3114173" y="162560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626" name="Google Shape;626;p25"/>
            <p:cNvSpPr/>
            <p:nvPr/>
          </p:nvSpPr>
          <p:spPr>
            <a:xfrm>
              <a:off x="5569764" y="162560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627" name="Google Shape;627;p25"/>
            <p:cNvSpPr/>
            <p:nvPr/>
          </p:nvSpPr>
          <p:spPr>
            <a:xfrm>
              <a:off x="7738681" y="162560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28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cxnSp>
          <p:nvCxnSpPr>
            <p:cNvPr id="628" name="Google Shape;628;p25"/>
            <p:cNvCxnSpPr>
              <a:stCxn id="624" idx="6"/>
              <a:endCxn id="625" idx="2"/>
            </p:cNvCxnSpPr>
            <p:nvPr/>
          </p:nvCxnSpPr>
          <p:spPr>
            <a:xfrm>
              <a:off x="1504163" y="1947657"/>
              <a:ext cx="161001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758273" y="1947657"/>
              <a:ext cx="1811491"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stCxn id="626" idx="6"/>
              <a:endCxn id="627" idx="2"/>
            </p:cNvCxnSpPr>
            <p:nvPr/>
          </p:nvCxnSpPr>
          <p:spPr>
            <a:xfrm>
              <a:off x="6213864" y="1947657"/>
              <a:ext cx="1524817" cy="0"/>
            </a:xfrm>
            <a:prstGeom prst="straightConnector1">
              <a:avLst/>
            </a:prstGeom>
            <a:noFill/>
            <a:ln w="19050" cap="flat" cmpd="sng">
              <a:solidFill>
                <a:schemeClr val="accent5"/>
              </a:solidFill>
              <a:prstDash val="solid"/>
              <a:round/>
              <a:headEnd type="none" w="med" len="med"/>
              <a:tailEnd type="none" w="med" len="med"/>
            </a:ln>
          </p:spPr>
        </p:cxnSp>
      </p:grpSp>
      <p:sp>
        <p:nvSpPr>
          <p:cNvPr id="9" name="Google Shape;511;p25"/>
          <p:cNvSpPr txBox="1"/>
          <p:nvPr/>
        </p:nvSpPr>
        <p:spPr>
          <a:xfrm>
            <a:off x="2293050" y="2905483"/>
            <a:ext cx="2273839"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panose="02000000000000000000"/>
                <a:ea typeface="Roboto" panose="02000000000000000000"/>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tăng</a:t>
            </a:r>
            <a:r>
              <a:rPr lang="en-US" dirty="0"/>
              <a:t>.</a:t>
            </a:r>
            <a:endParaRPr dirty="0">
              <a:sym typeface="Roboto" panose="02000000000000000000"/>
            </a:endParaRPr>
          </a:p>
        </p:txBody>
      </p:sp>
      <p:sp>
        <p:nvSpPr>
          <p:cNvPr id="10" name="Google Shape;511;p25"/>
          <p:cNvSpPr txBox="1"/>
          <p:nvPr/>
        </p:nvSpPr>
        <p:spPr>
          <a:xfrm>
            <a:off x="4577112" y="2913268"/>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panose="02000000000000000000"/>
                <a:ea typeface="Roboto" panose="02000000000000000000"/>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giảm</a:t>
            </a:r>
            <a:r>
              <a:rPr lang="en-US" dirty="0"/>
              <a:t>.</a:t>
            </a:r>
            <a:endParaRPr dirty="0">
              <a:sym typeface="Roboto" panose="02000000000000000000"/>
            </a:endParaRPr>
          </a:p>
        </p:txBody>
      </p:sp>
      <p:sp>
        <p:nvSpPr>
          <p:cNvPr id="11" name="Google Shape;511;p25"/>
          <p:cNvSpPr txBox="1"/>
          <p:nvPr/>
        </p:nvSpPr>
        <p:spPr>
          <a:xfrm>
            <a:off x="6800192" y="2921053"/>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panose="02000000000000000000"/>
                <a:ea typeface="Roboto" panose="02000000000000000000"/>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panose="02000000000000000000"/>
            </a:endParaRPr>
          </a:p>
        </p:txBody>
      </p:sp>
      <p:sp>
        <p:nvSpPr>
          <p:cNvPr id="12" name="Rectangle: Rounded Corners 11"/>
          <p:cNvSpPr/>
          <p:nvPr/>
        </p:nvSpPr>
        <p:spPr>
          <a:xfrm>
            <a:off x="6857964" y="1928131"/>
            <a:ext cx="2087774" cy="173851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31"/>
          <p:cNvSpPr txBox="1"/>
          <p:nvPr/>
        </p:nvSpPr>
        <p:spPr>
          <a:xfrm>
            <a:off x="720000" y="1727692"/>
            <a:ext cx="1001055" cy="46686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A</a:t>
            </a:r>
            <a:endParaRPr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1340" name="Google Shape;1340;p31"/>
          <p:cNvSpPr txBox="1"/>
          <p:nvPr/>
        </p:nvSpPr>
        <p:spPr>
          <a:xfrm>
            <a:off x="301965" y="2425953"/>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panose="02000000000000000000"/>
                <a:ea typeface="Roboto" panose="02000000000000000000"/>
              </a:defRPr>
            </a:lvl1pPr>
          </a:lstStyle>
          <a:p>
            <a:r>
              <a:rPr lang="vi-VN" sz="2400" dirty="0"/>
              <a:t>Mũi tên được bắn đi từ cung.</a:t>
            </a:r>
            <a:endParaRPr sz="2400" dirty="0">
              <a:sym typeface="Roboto" panose="02000000000000000000"/>
            </a:endParaRPr>
          </a:p>
        </p:txBody>
      </p:sp>
      <p:sp>
        <p:nvSpPr>
          <p:cNvPr id="1342" name="Google Shape;1342;p31"/>
          <p:cNvSpPr txBox="1"/>
          <p:nvPr/>
        </p:nvSpPr>
        <p:spPr>
          <a:xfrm>
            <a:off x="2934948" y="1727692"/>
            <a:ext cx="1001055" cy="46686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1346" name="Google Shape;1346;p31"/>
          <p:cNvSpPr txBox="1"/>
          <p:nvPr/>
        </p:nvSpPr>
        <p:spPr>
          <a:xfrm>
            <a:off x="7457816" y="1727692"/>
            <a:ext cx="1001055" cy="466868"/>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D</a:t>
            </a:r>
            <a:endParaRPr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1347" name="Google Shape;1347;p31"/>
          <p:cNvSpPr txBox="1">
            <a:spLocks noGrp="1"/>
          </p:cNvSpPr>
          <p:nvPr>
            <p:ph type="title"/>
          </p:nvPr>
        </p:nvSpPr>
        <p:spPr>
          <a:xfrm>
            <a:off x="720000" y="399467"/>
            <a:ext cx="7704000" cy="10189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panose="020B0604020202020204"/>
              <a:buNone/>
            </a:pPr>
            <a:r>
              <a:rPr lang="en-US" dirty="0" err="1"/>
              <a:t>Câu</a:t>
            </a:r>
            <a:r>
              <a:rPr lang="en-GB" dirty="0"/>
              <a:t> 6: </a:t>
            </a:r>
            <a:r>
              <a:rPr lang="vi-VN" dirty="0"/>
              <a:t>Trong các trường hợp sau, trường hợp nào có sự chuyển hóa thế năng thành động năng?</a:t>
            </a:r>
            <a:r>
              <a:rPr lang="en-GB" dirty="0"/>
              <a:t> </a:t>
            </a:r>
            <a:endParaRPr dirty="0"/>
          </a:p>
        </p:txBody>
      </p:sp>
      <p:grpSp>
        <p:nvGrpSpPr>
          <p:cNvPr id="1348" name="Google Shape;1348;p31"/>
          <p:cNvGrpSpPr/>
          <p:nvPr/>
        </p:nvGrpSpPr>
        <p:grpSpPr>
          <a:xfrm>
            <a:off x="2481557" y="3855407"/>
            <a:ext cx="6575062" cy="1288093"/>
            <a:chOff x="525050" y="1778390"/>
            <a:chExt cx="8099400" cy="1586720"/>
          </a:xfrm>
        </p:grpSpPr>
        <p:cxnSp>
          <p:nvCxnSpPr>
            <p:cNvPr id="1349" name="Google Shape;1349;p31"/>
            <p:cNvCxnSpPr/>
            <p:nvPr/>
          </p:nvCxnSpPr>
          <p:spPr>
            <a:xfrm>
              <a:off x="525050" y="3321413"/>
              <a:ext cx="8099400" cy="0"/>
            </a:xfrm>
            <a:prstGeom prst="straightConnector1">
              <a:avLst/>
            </a:prstGeom>
            <a:noFill/>
            <a:ln w="19050" cap="flat" cmpd="sng">
              <a:solidFill>
                <a:schemeClr val="accent5"/>
              </a:solidFill>
              <a:prstDash val="solid"/>
              <a:round/>
              <a:headEnd type="oval" w="med" len="med"/>
              <a:tailEnd type="triangle" w="med" len="med"/>
            </a:ln>
          </p:spPr>
        </p:cxnSp>
        <p:grpSp>
          <p:nvGrpSpPr>
            <p:cNvPr id="1350" name="Google Shape;1350;p31"/>
            <p:cNvGrpSpPr/>
            <p:nvPr/>
          </p:nvGrpSpPr>
          <p:grpSpPr>
            <a:xfrm>
              <a:off x="870610" y="1778390"/>
              <a:ext cx="7553584" cy="1586720"/>
              <a:chOff x="870610" y="1778390"/>
              <a:chExt cx="7553584" cy="1586720"/>
            </a:xfrm>
          </p:grpSpPr>
          <p:grpSp>
            <p:nvGrpSpPr>
              <p:cNvPr id="1351" name="Google Shape;1351;p31"/>
              <p:cNvGrpSpPr/>
              <p:nvPr/>
            </p:nvGrpSpPr>
            <p:grpSpPr>
              <a:xfrm flipH="1">
                <a:off x="870610" y="1942622"/>
                <a:ext cx="1299484" cy="1374557"/>
                <a:chOff x="3565575" y="1771900"/>
                <a:chExt cx="795375" cy="841325"/>
              </a:xfrm>
            </p:grpSpPr>
            <p:sp>
              <p:nvSpPr>
                <p:cNvPr id="1352" name="Google Shape;135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6" name="Google Shape;1386;p31"/>
              <p:cNvGrpSpPr/>
              <p:nvPr/>
            </p:nvGrpSpPr>
            <p:grpSpPr>
              <a:xfrm>
                <a:off x="6823123" y="1942622"/>
                <a:ext cx="1601071" cy="1374557"/>
                <a:chOff x="6823123" y="1942622"/>
                <a:chExt cx="1601071" cy="1374557"/>
              </a:xfrm>
            </p:grpSpPr>
            <p:grpSp>
              <p:nvGrpSpPr>
                <p:cNvPr id="1387" name="Google Shape;1387;p31"/>
                <p:cNvGrpSpPr/>
                <p:nvPr/>
              </p:nvGrpSpPr>
              <p:grpSpPr>
                <a:xfrm flipH="1">
                  <a:off x="7124710" y="1942622"/>
                  <a:ext cx="1299484" cy="1374557"/>
                  <a:chOff x="3565575" y="1771900"/>
                  <a:chExt cx="795375" cy="841325"/>
                </a:xfrm>
              </p:grpSpPr>
              <p:sp>
                <p:nvSpPr>
                  <p:cNvPr id="1388" name="Google Shape;1388;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2" name="Google Shape;1422;p31"/>
                <p:cNvGrpSpPr/>
                <p:nvPr/>
              </p:nvGrpSpPr>
              <p:grpSpPr>
                <a:xfrm>
                  <a:off x="6823123" y="2709327"/>
                  <a:ext cx="402413" cy="80691"/>
                  <a:chOff x="6431850" y="2651225"/>
                  <a:chExt cx="500700" cy="100400"/>
                </a:xfrm>
              </p:grpSpPr>
              <p:cxnSp>
                <p:nvCxnSpPr>
                  <p:cNvPr id="1423" name="Google Shape;1423;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26" name="Google Shape;1426;p31"/>
                <p:cNvGrpSpPr/>
                <p:nvPr/>
              </p:nvGrpSpPr>
              <p:grpSpPr>
                <a:xfrm>
                  <a:off x="7367574" y="2120697"/>
                  <a:ext cx="402413" cy="80691"/>
                  <a:chOff x="6431850" y="2651225"/>
                  <a:chExt cx="500700" cy="100400"/>
                </a:xfrm>
              </p:grpSpPr>
              <p:cxnSp>
                <p:nvCxnSpPr>
                  <p:cNvPr id="1427" name="Google Shape;1427;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30" name="Google Shape;1430;p31"/>
              <p:cNvGrpSpPr/>
              <p:nvPr/>
            </p:nvGrpSpPr>
            <p:grpSpPr>
              <a:xfrm>
                <a:off x="3647759" y="1778390"/>
                <a:ext cx="1831316" cy="1586720"/>
                <a:chOff x="3647759" y="1778390"/>
                <a:chExt cx="1831316" cy="1586720"/>
              </a:xfrm>
            </p:grpSpPr>
            <p:grpSp>
              <p:nvGrpSpPr>
                <p:cNvPr id="1431" name="Google Shape;1431;p31"/>
                <p:cNvGrpSpPr/>
                <p:nvPr/>
              </p:nvGrpSpPr>
              <p:grpSpPr>
                <a:xfrm rot="-624577" flipH="1">
                  <a:off x="3761244" y="1884476"/>
                  <a:ext cx="1299476" cy="1374549"/>
                  <a:chOff x="3565575" y="1771900"/>
                  <a:chExt cx="795375" cy="841325"/>
                </a:xfrm>
              </p:grpSpPr>
              <p:sp>
                <p:nvSpPr>
                  <p:cNvPr id="1432" name="Google Shape;143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6" name="Google Shape;1466;p31"/>
                <p:cNvGrpSpPr/>
                <p:nvPr/>
              </p:nvGrpSpPr>
              <p:grpSpPr>
                <a:xfrm>
                  <a:off x="5013135" y="2719020"/>
                  <a:ext cx="465939" cy="601013"/>
                  <a:chOff x="404925" y="2810800"/>
                  <a:chExt cx="574950" cy="741625"/>
                </a:xfrm>
              </p:grpSpPr>
              <p:sp>
                <p:nvSpPr>
                  <p:cNvPr id="1467" name="Google Shape;1467;p31"/>
                  <p:cNvSpPr/>
                  <p:nvPr/>
                </p:nvSpPr>
                <p:spPr>
                  <a:xfrm>
                    <a:off x="479325" y="2810800"/>
                    <a:ext cx="426150" cy="718275"/>
                  </a:xfrm>
                  <a:custGeom>
                    <a:avLst/>
                    <a:gdLst/>
                    <a:ahLst/>
                    <a:cxnLst/>
                    <a:rect l="l" t="t" r="r" b="b"/>
                    <a:pathLst>
                      <a:path w="17046" h="28731" extrusionOk="0">
                        <a:moveTo>
                          <a:pt x="8525" y="0"/>
                        </a:moveTo>
                        <a:cubicBezTo>
                          <a:pt x="8268" y="0"/>
                          <a:pt x="8013" y="99"/>
                          <a:pt x="7822" y="298"/>
                        </a:cubicBezTo>
                        <a:cubicBezTo>
                          <a:pt x="7684" y="437"/>
                          <a:pt x="7580" y="610"/>
                          <a:pt x="7545" y="801"/>
                        </a:cubicBezTo>
                        <a:lnTo>
                          <a:pt x="1" y="28730"/>
                        </a:lnTo>
                        <a:lnTo>
                          <a:pt x="17045" y="28730"/>
                        </a:lnTo>
                        <a:lnTo>
                          <a:pt x="9500" y="801"/>
                        </a:lnTo>
                        <a:cubicBezTo>
                          <a:pt x="9466" y="610"/>
                          <a:pt x="9380" y="437"/>
                          <a:pt x="9241" y="298"/>
                        </a:cubicBezTo>
                        <a:cubicBezTo>
                          <a:pt x="9042" y="99"/>
                          <a:pt x="8782" y="0"/>
                          <a:pt x="8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31"/>
                  <p:cNvSpPr/>
                  <p:nvPr/>
                </p:nvSpPr>
                <p:spPr>
                  <a:xfrm>
                    <a:off x="593100" y="2945025"/>
                    <a:ext cx="198600" cy="163100"/>
                  </a:xfrm>
                  <a:custGeom>
                    <a:avLst/>
                    <a:gdLst/>
                    <a:ahLst/>
                    <a:cxnLst/>
                    <a:rect l="l" t="t" r="r" b="b"/>
                    <a:pathLst>
                      <a:path w="7944" h="6524" extrusionOk="0">
                        <a:moveTo>
                          <a:pt x="1765" y="0"/>
                        </a:moveTo>
                        <a:lnTo>
                          <a:pt x="0" y="6523"/>
                        </a:lnTo>
                        <a:lnTo>
                          <a:pt x="7944" y="6523"/>
                        </a:lnTo>
                        <a:lnTo>
                          <a:pt x="6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31"/>
                  <p:cNvSpPr/>
                  <p:nvPr/>
                </p:nvSpPr>
                <p:spPr>
                  <a:xfrm>
                    <a:off x="515675" y="3231825"/>
                    <a:ext cx="353450" cy="163125"/>
                  </a:xfrm>
                  <a:custGeom>
                    <a:avLst/>
                    <a:gdLst/>
                    <a:ahLst/>
                    <a:cxnLst/>
                    <a:rect l="l" t="t" r="r" b="b"/>
                    <a:pathLst>
                      <a:path w="14138" h="6525" extrusionOk="0">
                        <a:moveTo>
                          <a:pt x="1765" y="0"/>
                        </a:moveTo>
                        <a:lnTo>
                          <a:pt x="0" y="6525"/>
                        </a:lnTo>
                        <a:lnTo>
                          <a:pt x="14137" y="6525"/>
                        </a:lnTo>
                        <a:lnTo>
                          <a:pt x="12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31"/>
                  <p:cNvSpPr/>
                  <p:nvPr/>
                </p:nvSpPr>
                <p:spPr>
                  <a:xfrm>
                    <a:off x="789500" y="3100300"/>
                    <a:ext cx="115975" cy="428775"/>
                  </a:xfrm>
                  <a:custGeom>
                    <a:avLst/>
                    <a:gdLst/>
                    <a:ahLst/>
                    <a:cxnLst/>
                    <a:rect l="l" t="t" r="r" b="b"/>
                    <a:pathLst>
                      <a:path w="4639" h="17151" extrusionOk="0">
                        <a:moveTo>
                          <a:pt x="0" y="1"/>
                        </a:moveTo>
                        <a:lnTo>
                          <a:pt x="1437" y="5261"/>
                        </a:lnTo>
                        <a:lnTo>
                          <a:pt x="88" y="312"/>
                        </a:lnTo>
                        <a:lnTo>
                          <a:pt x="0" y="1"/>
                        </a:lnTo>
                        <a:close/>
                        <a:moveTo>
                          <a:pt x="2388" y="8844"/>
                        </a:moveTo>
                        <a:lnTo>
                          <a:pt x="3184" y="11786"/>
                        </a:lnTo>
                        <a:lnTo>
                          <a:pt x="4638" y="17150"/>
                        </a:lnTo>
                        <a:lnTo>
                          <a:pt x="2388" y="8844"/>
                        </a:lnTo>
                        <a:close/>
                      </a:path>
                    </a:pathLst>
                  </a:custGeom>
                  <a:solidFill>
                    <a:srgbClr val="FAF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31"/>
                  <p:cNvSpPr/>
                  <p:nvPr/>
                </p:nvSpPr>
                <p:spPr>
                  <a:xfrm>
                    <a:off x="479325" y="3108100"/>
                    <a:ext cx="426150" cy="420975"/>
                  </a:xfrm>
                  <a:custGeom>
                    <a:avLst/>
                    <a:gdLst/>
                    <a:ahLst/>
                    <a:cxnLst/>
                    <a:rect l="l" t="t" r="r" b="b"/>
                    <a:pathLst>
                      <a:path w="17046" h="16839" extrusionOk="0">
                        <a:moveTo>
                          <a:pt x="12391" y="0"/>
                        </a:moveTo>
                        <a:cubicBezTo>
                          <a:pt x="12200" y="1558"/>
                          <a:pt x="11888" y="3272"/>
                          <a:pt x="11352" y="4949"/>
                        </a:cubicBezTo>
                        <a:lnTo>
                          <a:pt x="13844" y="4949"/>
                        </a:lnTo>
                        <a:lnTo>
                          <a:pt x="12495" y="0"/>
                        </a:lnTo>
                        <a:close/>
                        <a:moveTo>
                          <a:pt x="7061" y="11474"/>
                        </a:moveTo>
                        <a:cubicBezTo>
                          <a:pt x="5486" y="12667"/>
                          <a:pt x="3462" y="13463"/>
                          <a:pt x="882" y="13585"/>
                        </a:cubicBezTo>
                        <a:lnTo>
                          <a:pt x="1" y="16838"/>
                        </a:lnTo>
                        <a:lnTo>
                          <a:pt x="17045" y="16838"/>
                        </a:lnTo>
                        <a:lnTo>
                          <a:pt x="15591" y="114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31"/>
                  <p:cNvSpPr/>
                  <p:nvPr/>
                </p:nvSpPr>
                <p:spPr>
                  <a:xfrm>
                    <a:off x="789075" y="3100300"/>
                    <a:ext cx="2625" cy="7825"/>
                  </a:xfrm>
                  <a:custGeom>
                    <a:avLst/>
                    <a:gdLst/>
                    <a:ahLst/>
                    <a:cxnLst/>
                    <a:rect l="l" t="t" r="r" b="b"/>
                    <a:pathLst>
                      <a:path w="105" h="313" extrusionOk="0">
                        <a:moveTo>
                          <a:pt x="17" y="1"/>
                        </a:moveTo>
                        <a:cubicBezTo>
                          <a:pt x="17" y="105"/>
                          <a:pt x="1" y="208"/>
                          <a:pt x="1" y="312"/>
                        </a:cubicBezTo>
                        <a:lnTo>
                          <a:pt x="105" y="312"/>
                        </a:lnTo>
                        <a:lnTo>
                          <a:pt x="17" y="1"/>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31"/>
                  <p:cNvSpPr/>
                  <p:nvPr/>
                </p:nvSpPr>
                <p:spPr>
                  <a:xfrm>
                    <a:off x="655825" y="3231825"/>
                    <a:ext cx="213300" cy="163125"/>
                  </a:xfrm>
                  <a:custGeom>
                    <a:avLst/>
                    <a:gdLst/>
                    <a:ahLst/>
                    <a:cxnLst/>
                    <a:rect l="l" t="t" r="r" b="b"/>
                    <a:pathLst>
                      <a:path w="8532" h="6525" extrusionOk="0">
                        <a:moveTo>
                          <a:pt x="4292" y="0"/>
                        </a:moveTo>
                        <a:cubicBezTo>
                          <a:pt x="3478" y="2492"/>
                          <a:pt x="2147" y="4880"/>
                          <a:pt x="1" y="6525"/>
                        </a:cubicBezTo>
                        <a:lnTo>
                          <a:pt x="8531" y="6525"/>
                        </a:lnTo>
                        <a:lnTo>
                          <a:pt x="7735" y="3583"/>
                        </a:lnTo>
                        <a:lnTo>
                          <a:pt x="6784" y="0"/>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31"/>
                  <p:cNvSpPr/>
                  <p:nvPr/>
                </p:nvSpPr>
                <p:spPr>
                  <a:xfrm>
                    <a:off x="404925" y="3510025"/>
                    <a:ext cx="574950" cy="42400"/>
                  </a:xfrm>
                  <a:custGeom>
                    <a:avLst/>
                    <a:gdLst/>
                    <a:ahLst/>
                    <a:cxnLst/>
                    <a:rect l="l" t="t" r="r" b="b"/>
                    <a:pathLst>
                      <a:path w="22998" h="1696" extrusionOk="0">
                        <a:moveTo>
                          <a:pt x="416" y="0"/>
                        </a:moveTo>
                        <a:cubicBezTo>
                          <a:pt x="190" y="0"/>
                          <a:pt x="0" y="190"/>
                          <a:pt x="0" y="415"/>
                        </a:cubicBezTo>
                        <a:lnTo>
                          <a:pt x="0" y="1281"/>
                        </a:lnTo>
                        <a:cubicBezTo>
                          <a:pt x="0" y="1505"/>
                          <a:pt x="190" y="1696"/>
                          <a:pt x="416" y="1696"/>
                        </a:cubicBezTo>
                        <a:lnTo>
                          <a:pt x="22582" y="1696"/>
                        </a:lnTo>
                        <a:cubicBezTo>
                          <a:pt x="22808" y="1696"/>
                          <a:pt x="22997" y="1505"/>
                          <a:pt x="22997" y="1281"/>
                        </a:cubicBezTo>
                        <a:lnTo>
                          <a:pt x="22997" y="415"/>
                        </a:lnTo>
                        <a:cubicBezTo>
                          <a:pt x="22997" y="190"/>
                          <a:pt x="22808" y="0"/>
                          <a:pt x="22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sp>
        <p:nvSpPr>
          <p:cNvPr id="2" name="Google Shape;1342;p31"/>
          <p:cNvSpPr txBox="1"/>
          <p:nvPr/>
        </p:nvSpPr>
        <p:spPr>
          <a:xfrm>
            <a:off x="5242868" y="1705248"/>
            <a:ext cx="1001055" cy="466868"/>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B</a:t>
            </a:r>
            <a:endParaRPr sz="3200" dirty="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5" name="Google Shape;1340;p31"/>
          <p:cNvSpPr txBox="1"/>
          <p:nvPr/>
        </p:nvSpPr>
        <p:spPr>
          <a:xfrm>
            <a:off x="2481557" y="2486961"/>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panose="02000000000000000000"/>
                <a:ea typeface="Roboto" panose="02000000000000000000"/>
              </a:defRPr>
            </a:lvl1pPr>
          </a:lstStyle>
          <a:p>
            <a:r>
              <a:rPr lang="vi-VN" dirty="0"/>
              <a:t>Hòn bi lăn từ đỉnh dốc xuống dưới.</a:t>
            </a:r>
            <a:endParaRPr dirty="0">
              <a:sym typeface="Roboto" panose="02000000000000000000"/>
            </a:endParaRPr>
          </a:p>
        </p:txBody>
      </p:sp>
      <p:sp>
        <p:nvSpPr>
          <p:cNvPr id="6" name="Google Shape;1340;p31"/>
          <p:cNvSpPr txBox="1"/>
          <p:nvPr/>
        </p:nvSpPr>
        <p:spPr>
          <a:xfrm>
            <a:off x="4759778" y="2486960"/>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panose="02000000000000000000"/>
                <a:ea typeface="Roboto" panose="02000000000000000000"/>
              </a:defRPr>
            </a:lvl1pPr>
          </a:lstStyle>
          <a:p>
            <a:r>
              <a:rPr lang="vi-VN" dirty="0"/>
              <a:t>Nước trên đập cao chảy xuống.</a:t>
            </a:r>
            <a:endParaRPr dirty="0">
              <a:sym typeface="Roboto" panose="02000000000000000000"/>
            </a:endParaRPr>
          </a:p>
        </p:txBody>
      </p:sp>
      <p:sp>
        <p:nvSpPr>
          <p:cNvPr id="7" name="Google Shape;1340;p31"/>
          <p:cNvSpPr txBox="1"/>
          <p:nvPr/>
        </p:nvSpPr>
        <p:spPr>
          <a:xfrm>
            <a:off x="7037999" y="2486959"/>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panose="02000000000000000000"/>
                <a:ea typeface="Roboto" panose="02000000000000000000"/>
              </a:defRPr>
            </a:lvl1pPr>
          </a:lstStyle>
          <a:p>
            <a:r>
              <a:rPr lang="vi-VN" dirty="0"/>
              <a:t>Cả ba trường hợp trên.</a:t>
            </a:r>
            <a:endParaRPr dirty="0">
              <a:sym typeface="Roboto" panose="02000000000000000000"/>
            </a:endParaRPr>
          </a:p>
        </p:txBody>
      </p:sp>
      <p:sp>
        <p:nvSpPr>
          <p:cNvPr id="8" name="Rectangle: Rounded Corners 7"/>
          <p:cNvSpPr/>
          <p:nvPr/>
        </p:nvSpPr>
        <p:spPr>
          <a:xfrm>
            <a:off x="6857964" y="1519883"/>
            <a:ext cx="2087774" cy="2146765"/>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38054" y="147847"/>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sp>
        <p:nvSpPr>
          <p:cNvPr id="32" name="Google Shape;118;p19"/>
          <p:cNvSpPr txBox="1">
            <a:spLocks noGrp="1"/>
          </p:cNvSpPr>
          <p:nvPr>
            <p:ph type="title"/>
          </p:nvPr>
        </p:nvSpPr>
        <p:spPr>
          <a:xfrm>
            <a:off x="913978" y="1120037"/>
            <a:ext cx="4270214"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en-US" sz="1800" dirty="0">
                <a:latin typeface="Roboto" panose="02000000000000000000"/>
                <a:ea typeface="Roboto" panose="02000000000000000000"/>
              </a:rPr>
              <a:t>Đ</a:t>
            </a:r>
            <a:r>
              <a:rPr lang="vi-VN" sz="1800" dirty="0">
                <a:latin typeface="Roboto" panose="02000000000000000000"/>
                <a:ea typeface="Roboto" panose="02000000000000000000"/>
              </a:rPr>
              <a:t>ộ cao của vật tăng dần </a:t>
            </a:r>
            <a:r>
              <a:rPr lang="vi-VN" sz="1800" dirty="0">
                <a:latin typeface="#9Slide03 Arima Madurai Black" panose="00000A00000000000000" pitchFamily="2" charset="-93"/>
                <a:ea typeface="Roboto" panose="02000000000000000000"/>
                <a:cs typeface="#9Slide03 Arima Madurai Black" panose="00000A00000000000000" pitchFamily="2" charset="-93"/>
              </a:rPr>
              <a:t>→</a:t>
            </a:r>
            <a:r>
              <a:rPr lang="vi-VN" sz="1800" dirty="0">
                <a:latin typeface="Roboto" panose="02000000000000000000"/>
                <a:ea typeface="Roboto" panose="02000000000000000000"/>
              </a:rPr>
              <a:t> thế năng của vật tăng d</a:t>
            </a:r>
            <a:r>
              <a:rPr lang="en-US" sz="1800" dirty="0" err="1">
                <a:latin typeface="Roboto" panose="02000000000000000000"/>
                <a:ea typeface="Roboto" panose="02000000000000000000"/>
              </a:rPr>
              <a:t>ần</a:t>
            </a:r>
            <a:endParaRPr sz="1800" dirty="0">
              <a:latin typeface="Roboto" panose="02000000000000000000"/>
              <a:ea typeface="Roboto" panose="02000000000000000000"/>
              <a:sym typeface="Arial" panose="020B0604020202020204"/>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6825" y="139895"/>
            <a:ext cx="4959337" cy="507548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724;p44"/>
          <p:cNvSpPr txBox="1"/>
          <p:nvPr/>
        </p:nvSpPr>
        <p:spPr>
          <a:xfrm>
            <a:off x="501811" y="687288"/>
            <a:ext cx="2210870"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Vật</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chuyển</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động</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lên</a:t>
            </a:r>
            <a:endParaRPr lang="vi-VN"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10" name="Google Shape;118;p19"/>
          <p:cNvSpPr txBox="1"/>
          <p:nvPr/>
        </p:nvSpPr>
        <p:spPr>
          <a:xfrm>
            <a:off x="913978" y="1705004"/>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Tốc</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endParaRPr lang="en-US" sz="1800" dirty="0">
              <a:latin typeface="Roboto" panose="02000000000000000000"/>
              <a:ea typeface="Roboto" panose="02000000000000000000"/>
              <a:sym typeface="Arial" panose="020B0604020202020204"/>
            </a:endParaRPr>
          </a:p>
        </p:txBody>
      </p:sp>
      <p:sp>
        <p:nvSpPr>
          <p:cNvPr id="12" name="Google Shape;118;p19"/>
          <p:cNvSpPr txBox="1"/>
          <p:nvPr/>
        </p:nvSpPr>
        <p:spPr>
          <a:xfrm>
            <a:off x="890041" y="3011327"/>
            <a:ext cx="4270214"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cao</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thế</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endParaRPr lang="en-US" sz="1800" dirty="0">
              <a:latin typeface="Roboto" panose="02000000000000000000"/>
              <a:ea typeface="Roboto" panose="02000000000000000000"/>
              <a:sym typeface="Arial" panose="020B0604020202020204"/>
            </a:endParaRPr>
          </a:p>
        </p:txBody>
      </p:sp>
      <p:sp>
        <p:nvSpPr>
          <p:cNvPr id="13" name="Google Shape;2724;p44"/>
          <p:cNvSpPr txBox="1"/>
          <p:nvPr/>
        </p:nvSpPr>
        <p:spPr>
          <a:xfrm>
            <a:off x="477874" y="2578578"/>
            <a:ext cx="285892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Vật</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rơi</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xuống</a:t>
            </a:r>
            <a:endParaRPr lang="vi-VN"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sp>
        <p:nvSpPr>
          <p:cNvPr id="14" name="Google Shape;118;p19"/>
          <p:cNvSpPr txBox="1"/>
          <p:nvPr/>
        </p:nvSpPr>
        <p:spPr>
          <a:xfrm>
            <a:off x="890041" y="3592798"/>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Tốc</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endParaRPr lang="en-US" sz="1800" dirty="0">
              <a:latin typeface="Roboto" panose="02000000000000000000"/>
              <a:ea typeface="Roboto" panose="02000000000000000000"/>
              <a:sym typeface="Arial" panose="020B0604020202020204"/>
            </a:endParaRPr>
          </a:p>
        </p:txBody>
      </p:sp>
      <p:sp>
        <p:nvSpPr>
          <p:cNvPr id="15" name="Google Shape;2724;p44"/>
          <p:cNvSpPr txBox="1"/>
          <p:nvPr/>
        </p:nvSpPr>
        <p:spPr>
          <a:xfrm>
            <a:off x="1467204" y="4498497"/>
            <a:ext cx="4767758"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Động</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năng</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thế</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năng</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chuyển</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hóa</a:t>
            </a:r>
            <a:r>
              <a:rPr lang="en-US"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 qua </a:t>
            </a:r>
            <a:r>
              <a:rPr lang="en-US" sz="2000" dirty="0" err="1">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lại</a:t>
            </a:r>
            <a:endParaRPr lang="vi-VN" sz="2000" dirty="0">
              <a:solidFill>
                <a:srgbClr val="C00000"/>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pic>
        <p:nvPicPr>
          <p:cNvPr id="17" name="Graphic 16" descr="Arrow Slight curv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898" y="4289881"/>
            <a:ext cx="795208" cy="79520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P spid="10"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p:cNvSpPr/>
          <p:nvPr/>
        </p:nvSpPr>
        <p:spPr>
          <a:xfrm>
            <a:off x="1055658" y="808579"/>
            <a:ext cx="6923437" cy="3595781"/>
          </a:xfrm>
          <a:prstGeom prst="roundRect">
            <a:avLst>
              <a:gd name="adj" fmla="val 5224"/>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724;p44"/>
          <p:cNvSpPr txBox="1"/>
          <p:nvPr/>
        </p:nvSpPr>
        <p:spPr>
          <a:xfrm>
            <a:off x="1752406" y="1078452"/>
            <a:ext cx="1802797"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tx1">
                    <a:lumMod val="90000"/>
                    <a:lumOff val="1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800" dirty="0">
                <a:solidFill>
                  <a:schemeClr val="tx1">
                    <a:lumMod val="90000"/>
                    <a:lumOff val="1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800" dirty="0">
              <a:solidFill>
                <a:schemeClr val="tx1">
                  <a:lumMod val="90000"/>
                  <a:lumOff val="1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235334" y="980775"/>
            <a:ext cx="502026" cy="502026"/>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076"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6881" t="6573" r="5963" b="13415"/>
          <a:stretch>
            <a:fillRect/>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p:cNvSpPr txBox="1">
            <a:spLocks noGrp="1"/>
          </p:cNvSpPr>
          <p:nvPr>
            <p:ph type="title"/>
          </p:nvPr>
        </p:nvSpPr>
        <p:spPr>
          <a:xfrm>
            <a:off x="1164905" y="2101136"/>
            <a:ext cx="6096430"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en-US" sz="1800" dirty="0" err="1">
                <a:solidFill>
                  <a:schemeClr val="tx1">
                    <a:lumMod val="90000"/>
                    <a:lumOff val="10000"/>
                  </a:schemeClr>
                </a:solidFill>
                <a:latin typeface="Roboto" panose="02000000000000000000"/>
                <a:ea typeface="Roboto" panose="02000000000000000000"/>
              </a:rPr>
              <a:t>Tổng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động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năng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và</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thế</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năng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được</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gọi</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là</a:t>
            </a:r>
            <a:r>
              <a:rPr lang="en-US" sz="1800" dirty="0">
                <a:solidFill>
                  <a:schemeClr val="tx1">
                    <a:lumMod val="90000"/>
                    <a:lumOff val="10000"/>
                  </a:schemeClr>
                </a:solidFill>
                <a:latin typeface="Roboto" panose="02000000000000000000"/>
                <a:ea typeface="Roboto" panose="02000000000000000000"/>
              </a:rPr>
              <a:t> </a:t>
            </a:r>
            <a:r>
              <a:rPr lang="en-US" sz="2000" b="1" dirty="0" err="1">
                <a:solidFill>
                  <a:schemeClr val="tx1">
                    <a:lumMod val="90000"/>
                    <a:lumOff val="10000"/>
                  </a:schemeClr>
                </a:solidFill>
                <a:latin typeface="Roboto" panose="02000000000000000000"/>
                <a:ea typeface="Roboto" panose="02000000000000000000"/>
              </a:rPr>
              <a:t>cơ</a:t>
            </a:r>
            <a:r>
              <a:rPr lang="en-US" sz="2000" b="1" dirty="0">
                <a:solidFill>
                  <a:schemeClr val="tx1">
                    <a:lumMod val="90000"/>
                    <a:lumOff val="10000"/>
                  </a:schemeClr>
                </a:solidFill>
                <a:latin typeface="Roboto" panose="02000000000000000000"/>
                <a:ea typeface="Roboto" panose="02000000000000000000"/>
              </a:rPr>
              <a:t> </a:t>
            </a:r>
            <a:r>
              <a:rPr lang="en-US" sz="2000" b="1" dirty="0" err="1">
                <a:solidFill>
                  <a:schemeClr val="tx1">
                    <a:lumMod val="90000"/>
                    <a:lumOff val="10000"/>
                  </a:schemeClr>
                </a:solidFill>
                <a:latin typeface="Roboto" panose="02000000000000000000"/>
                <a:ea typeface="Roboto" panose="02000000000000000000"/>
              </a:rPr>
              <a:t>năng</a:t>
            </a:r>
            <a:r>
              <a:rPr lang="en-US" sz="2000" b="1"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của</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vật</a:t>
            </a:r>
            <a:endParaRPr sz="1800" dirty="0">
              <a:solidFill>
                <a:schemeClr val="tx1">
                  <a:lumMod val="90000"/>
                  <a:lumOff val="10000"/>
                </a:schemeClr>
              </a:solidFill>
              <a:latin typeface="Roboto" panose="02000000000000000000"/>
              <a:ea typeface="Roboto" panose="02000000000000000000"/>
              <a:sym typeface="Arial" panose="020B0604020202020204"/>
            </a:endParaRPr>
          </a:p>
        </p:txBody>
      </p:sp>
      <mc:AlternateContent xmlns:mc="http://schemas.openxmlformats.org/markup-compatibility/2006">
        <mc:Choice xmlns:a14="http://schemas.microsoft.com/office/drawing/2010/main" Requires="a14">
          <p:sp>
            <p:nvSpPr>
              <p:cNvPr id="30" name="TextBox 29"/>
              <p:cNvSpPr txBox="1"/>
              <p:nvPr/>
            </p:nvSpPr>
            <p:spPr>
              <a:xfrm>
                <a:off x="1996722" y="2892126"/>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a:latin typeface="Cambria Math" panose="02040503050406030204" pitchFamily="18" charset="0"/>
                          </a:rPr>
                          <m:t>1</m:t>
                        </m:r>
                      </m:num>
                      <m:den>
                        <m:r>
                          <m:rPr>
                            <m:nor/>
                          </m:rPr>
                          <a:rPr lang="en-US" sz="2400" dirty="0">
                            <a:latin typeface="Cambria Math" panose="02040503050406030204" pitchFamily="18" charset="0"/>
                          </a:rPr>
                          <m:t>2</m:t>
                        </m:r>
                      </m:den>
                    </m:f>
                  </m:oMath>
                </a14:m>
                <a:r>
                  <a:rPr lang="en-US" sz="2400" dirty="0"/>
                  <a:t>mv</a:t>
                </a:r>
                <a:r>
                  <a:rPr lang="en-US" sz="2400" baseline="30000" dirty="0"/>
                  <a:t>2</a:t>
                </a:r>
                <a:r>
                  <a:rPr lang="en-US" sz="2400" dirty="0"/>
                  <a:t> + Ph (J)</a:t>
                </a:r>
                <a:endParaRPr lang="en-US" sz="2400" dirty="0"/>
              </a:p>
            </p:txBody>
          </p:sp>
        </mc:Choice>
        <mc:Fallback>
          <p:sp>
            <p:nvSpPr>
              <p:cNvPr id="30" name="TextBox 29"/>
              <p:cNvSpPr txBox="1">
                <a:spLocks noRot="1" noChangeAspect="1" noMove="1" noResize="1" noEditPoints="1" noAdjustHandles="1" noChangeArrowheads="1" noChangeShapeType="1" noTextEdit="1"/>
              </p:cNvSpPr>
              <p:nvPr/>
            </p:nvSpPr>
            <p:spPr>
              <a:xfrm>
                <a:off x="1996722" y="2892126"/>
                <a:ext cx="4289778" cy="777022"/>
              </a:xfrm>
              <a:prstGeom prst="roundRect">
                <a:avLst/>
              </a:prstGeom>
              <a:blipFill rotWithShape="1">
                <a:blip r:embed="rId2"/>
                <a:stretch>
                  <a:fillRect l="-229" t="-1269" r="-222" b="-1211"/>
                </a:stretch>
              </a:blipFill>
              <a:ln w="19050">
                <a:solidFill>
                  <a:srgbClr val="FF675A"/>
                </a:solidFill>
              </a:ln>
            </p:spPr>
            <p:txBody>
              <a:bodyPr/>
              <a:lstStyle/>
              <a:p>
                <a:r>
                  <a:rPr lang="en-US" altLang="en-US">
                    <a:noFill/>
                  </a:rPr>
                  <a:t> </a:t>
                </a:r>
              </a:p>
            </p:txBody>
          </p:sp>
        </mc:Fallback>
      </mc:AlternateContent>
      <p:sp>
        <p:nvSpPr>
          <p:cNvPr id="34" name="Google Shape;118;p19"/>
          <p:cNvSpPr txBox="1"/>
          <p:nvPr/>
        </p:nvSpPr>
        <p:spPr>
          <a:xfrm>
            <a:off x="1164905" y="1518071"/>
            <a:ext cx="6159133"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solidFill>
                  <a:schemeClr val="tx1">
                    <a:lumMod val="90000"/>
                    <a:lumOff val="10000"/>
                  </a:schemeClr>
                </a:solidFill>
                <a:latin typeface="Roboto" panose="02000000000000000000"/>
                <a:ea typeface="Roboto" panose="02000000000000000000"/>
              </a:rPr>
              <a:t>Động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năng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và</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thế</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năng</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có</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thể</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chuyển</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hóa</a:t>
            </a:r>
            <a:r>
              <a:rPr lang="en-US" sz="1800" dirty="0">
                <a:solidFill>
                  <a:schemeClr val="tx1">
                    <a:lumMod val="90000"/>
                    <a:lumOff val="10000"/>
                  </a:schemeClr>
                </a:solidFill>
                <a:latin typeface="Roboto" panose="02000000000000000000"/>
                <a:ea typeface="Roboto" panose="02000000000000000000"/>
              </a:rPr>
              <a:t> qua </a:t>
            </a:r>
            <a:r>
              <a:rPr lang="en-US" sz="1800" dirty="0" err="1">
                <a:solidFill>
                  <a:schemeClr val="tx1">
                    <a:lumMod val="90000"/>
                    <a:lumOff val="10000"/>
                  </a:schemeClr>
                </a:solidFill>
                <a:latin typeface="Roboto" panose="02000000000000000000"/>
                <a:ea typeface="Roboto" panose="02000000000000000000"/>
              </a:rPr>
              <a:t>lại</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lẫn</a:t>
            </a:r>
            <a:r>
              <a:rPr lang="en-US" sz="1800" dirty="0">
                <a:solidFill>
                  <a:schemeClr val="tx1">
                    <a:lumMod val="90000"/>
                    <a:lumOff val="10000"/>
                  </a:schemeClr>
                </a:solidFill>
                <a:latin typeface="Roboto" panose="02000000000000000000"/>
                <a:ea typeface="Roboto" panose="02000000000000000000"/>
              </a:rPr>
              <a:t> </a:t>
            </a:r>
            <a:r>
              <a:rPr lang="en-US" sz="1800" dirty="0" err="1">
                <a:solidFill>
                  <a:schemeClr val="tx1">
                    <a:lumMod val="90000"/>
                    <a:lumOff val="10000"/>
                  </a:schemeClr>
                </a:solidFill>
                <a:latin typeface="Roboto" panose="02000000000000000000"/>
                <a:ea typeface="Roboto" panose="02000000000000000000"/>
              </a:rPr>
              <a:t>nhau</a:t>
            </a:r>
            <a:endParaRPr lang="vi-VN" sz="1800" dirty="0">
              <a:solidFill>
                <a:schemeClr val="tx1">
                  <a:lumMod val="90000"/>
                  <a:lumOff val="10000"/>
                </a:schemeClr>
              </a:solidFill>
              <a:latin typeface="Roboto" panose="02000000000000000000"/>
              <a:ea typeface="Roboto" panose="0200000000000000000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0"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38054" y="147847"/>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p:cNvPicPr>
            <a:picLocks noChangeAspect="1"/>
          </p:cNvPicPr>
          <p:nvPr/>
        </p:nvPicPr>
        <p:blipFill>
          <a:blip r:embed="rId1"/>
          <a:stretch>
            <a:fillRect/>
          </a:stretch>
        </p:blipFill>
        <p:spPr>
          <a:xfrm>
            <a:off x="370507" y="830348"/>
            <a:ext cx="4165305" cy="4165305"/>
          </a:xfrm>
          <a:prstGeom prst="rect">
            <a:avLst/>
          </a:prstGeom>
        </p:spPr>
      </p:pic>
      <p:sp>
        <p:nvSpPr>
          <p:cNvPr id="32" name="Google Shape;118;p19"/>
          <p:cNvSpPr txBox="1">
            <a:spLocks noGrp="1"/>
          </p:cNvSpPr>
          <p:nvPr>
            <p:ph type="title"/>
          </p:nvPr>
        </p:nvSpPr>
        <p:spPr>
          <a:xfrm>
            <a:off x="4331880" y="163977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vi-VN" dirty="0"/>
              <a:t>Lấy ví dụ về trường hợp vật vừa có động năng, vừa có th</a:t>
            </a:r>
            <a:r>
              <a:rPr lang="en-US" dirty="0"/>
              <a:t>ế </a:t>
            </a:r>
            <a:r>
              <a:rPr lang="vi-VN" dirty="0"/>
              <a:t>năng. Mô tả sự chuyển hoá giữa động năng và th</a:t>
            </a:r>
            <a:r>
              <a:rPr lang="en-US" dirty="0"/>
              <a:t>ế </a:t>
            </a:r>
            <a:r>
              <a:rPr lang="vi-VN" dirty="0"/>
              <a:t>năng của vật đó.</a:t>
            </a:r>
            <a:br>
              <a:rPr lang="vi-VN" dirty="0"/>
            </a:br>
            <a:endParaRPr dirty="0"/>
          </a:p>
        </p:txBody>
      </p:sp>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p:cNvSpPr/>
          <p:nvPr/>
        </p:nvSpPr>
        <p:spPr>
          <a:xfrm>
            <a:off x="905936" y="758957"/>
            <a:ext cx="8046720" cy="4053840"/>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38054" y="147847"/>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p:cNvPicPr>
            <a:picLocks noChangeAspect="1"/>
          </p:cNvPicPr>
          <p:nvPr/>
        </p:nvPicPr>
        <p:blipFill>
          <a:blip r:embed="rId1"/>
          <a:stretch>
            <a:fillRect/>
          </a:stretch>
        </p:blipFill>
        <p:spPr>
          <a:xfrm>
            <a:off x="43436" y="3002357"/>
            <a:ext cx="2232660" cy="2232660"/>
          </a:xfrm>
          <a:prstGeom prst="rect">
            <a:avLst/>
          </a:prstGeom>
        </p:spPr>
      </p:pic>
      <p:pic>
        <p:nvPicPr>
          <p:cNvPr id="4098" name="Picture 2" descr="gif chơi xích đu on Make a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480" y="2231164"/>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78916" y="3957763"/>
            <a:ext cx="2781128" cy="400110"/>
          </a:xfrm>
          <a:prstGeom prst="rect">
            <a:avLst/>
          </a:prstGeom>
          <a:noFill/>
        </p:spPr>
        <p:txBody>
          <a:bodyPr wrap="square" rtlCol="0">
            <a:spAutoFit/>
          </a:bodyPr>
          <a:lstStyle/>
          <a:p>
            <a:r>
              <a:rPr lang="en-US" sz="2000" dirty="0" err="1">
                <a:latin typeface="Fira Sans Condensed Medium" panose="020B0603050000020004" pitchFamily="34" charset="0"/>
              </a:rPr>
              <a:t>Chuyển</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động</a:t>
            </a:r>
            <a:r>
              <a:rPr lang="en-US" sz="2000" dirty="0">
                <a:latin typeface="Fira Sans Condensed Medium" panose="020B0603050000020004" pitchFamily="34" charset="0"/>
              </a:rPr>
              <a:t> </a:t>
            </a:r>
            <a:r>
              <a:rPr lang="en-US" sz="2000" dirty="0" err="1">
                <a:latin typeface="Fira Sans Condensed Medium" panose="020B0603050000020004" pitchFamily="34" charset="0"/>
              </a:rPr>
              <a:t>của</a:t>
            </a:r>
            <a:r>
              <a:rPr lang="en-US" sz="2000" dirty="0">
                <a:latin typeface="Fira Sans Condensed Medium" panose="020B0603050000020004" pitchFamily="34" charset="0"/>
              </a:rPr>
              <a:t> </a:t>
            </a:r>
            <a:r>
              <a:rPr lang="en-US" sz="2000" dirty="0" err="1">
                <a:latin typeface="Fira Sans Condensed Medium" panose="020B0603050000020004" pitchFamily="34" charset="0"/>
              </a:rPr>
              <a:t>xích</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đu</a:t>
            </a:r>
            <a:endParaRPr lang="en-US" sz="2000" dirty="0">
              <a:latin typeface="Fira Sans Condensed Medium" panose="020B0603050000020004" pitchFamily="34" charset="0"/>
            </a:endParaRPr>
          </a:p>
        </p:txBody>
      </p:sp>
      <p:sp>
        <p:nvSpPr>
          <p:cNvPr id="18" name="Google Shape;118;p19"/>
          <p:cNvSpPr txBox="1">
            <a:spLocks noGrp="1"/>
          </p:cNvSpPr>
          <p:nvPr>
            <p:ph type="title"/>
          </p:nvPr>
        </p:nvSpPr>
        <p:spPr>
          <a:xfrm>
            <a:off x="1136288" y="1182642"/>
            <a:ext cx="5692562" cy="1036423"/>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en-US" sz="1800" dirty="0">
                <a:latin typeface="Roboto" panose="02000000000000000000"/>
                <a:ea typeface="Roboto" panose="02000000000000000000"/>
              </a:rPr>
              <a:t>Khi </a:t>
            </a:r>
            <a:r>
              <a:rPr lang="en-US" sz="1800" dirty="0" err="1">
                <a:latin typeface="Roboto" panose="02000000000000000000"/>
                <a:ea typeface="Roboto" panose="02000000000000000000"/>
              </a:rPr>
              <a:t>xích</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đu</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xuống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cao</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tốc</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tăng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br>
              <a:rPr lang="en-US" sz="1800" dirty="0">
                <a:latin typeface="Roboto" panose="02000000000000000000"/>
                <a:ea typeface="Roboto" panose="02000000000000000000"/>
              </a:rPr>
            </a:b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thế</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và</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tăng</a:t>
            </a:r>
            <a:r>
              <a:rPr lang="en-US" sz="1800" dirty="0">
                <a:latin typeface="Roboto" panose="02000000000000000000"/>
                <a:ea typeface="Roboto" panose="02000000000000000000"/>
              </a:rPr>
              <a:t> </a:t>
            </a:r>
            <a:br>
              <a:rPr lang="en-US" sz="1800" dirty="0">
                <a:latin typeface="Roboto" panose="02000000000000000000"/>
                <a:ea typeface="Roboto" panose="02000000000000000000"/>
              </a:rPr>
            </a:b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có</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sự</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chuyển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hóa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từ</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thế</a:t>
            </a:r>
            <a:r>
              <a:rPr lang="en-US" sz="1800" b="1" dirty="0">
                <a:latin typeface="Roboto" panose="02000000000000000000"/>
                <a:ea typeface="Roboto" panose="02000000000000000000"/>
              </a:rPr>
              <a:t> </a:t>
            </a:r>
            <a:r>
              <a:rPr lang="en-US" sz="1800" b="1" dirty="0" err="1">
                <a:latin typeface="Roboto" panose="02000000000000000000"/>
                <a:ea typeface="Roboto" panose="02000000000000000000"/>
              </a:rPr>
              <a:t>năng</a:t>
            </a:r>
            <a:r>
              <a:rPr lang="en-US" sz="1800" b="1" dirty="0">
                <a:latin typeface="Roboto" panose="02000000000000000000"/>
                <a:ea typeface="Roboto" panose="02000000000000000000"/>
              </a:rPr>
              <a:t> </a:t>
            </a:r>
            <a:r>
              <a:rPr lang="en-US" sz="1800" dirty="0">
                <a:latin typeface="Roboto" panose="02000000000000000000"/>
                <a:ea typeface="Roboto" panose="02000000000000000000"/>
              </a:rPr>
              <a:t>sang </a:t>
            </a:r>
            <a:r>
              <a:rPr lang="en-US" sz="1800" b="1" dirty="0" err="1">
                <a:latin typeface="Roboto" panose="02000000000000000000"/>
                <a:ea typeface="Roboto" panose="02000000000000000000"/>
              </a:rPr>
              <a:t>động</a:t>
            </a:r>
            <a:r>
              <a:rPr lang="en-US" sz="1800" b="1" dirty="0">
                <a:latin typeface="Roboto" panose="02000000000000000000"/>
                <a:ea typeface="Roboto" panose="02000000000000000000"/>
              </a:rPr>
              <a:t> </a:t>
            </a:r>
            <a:r>
              <a:rPr lang="en-US" sz="1800" b="1" dirty="0" err="1">
                <a:latin typeface="Roboto" panose="02000000000000000000"/>
                <a:ea typeface="Roboto" panose="02000000000000000000"/>
              </a:rPr>
              <a:t>năng</a:t>
            </a:r>
            <a:endParaRPr sz="1800" b="1" dirty="0">
              <a:latin typeface="Roboto" panose="02000000000000000000"/>
              <a:ea typeface="Roboto" panose="02000000000000000000"/>
              <a:sym typeface="Arial" panose="020B0604020202020204"/>
            </a:endParaRPr>
          </a:p>
        </p:txBody>
      </p:sp>
      <p:sp>
        <p:nvSpPr>
          <p:cNvPr id="19" name="Google Shape;118;p19"/>
          <p:cNvSpPr txBox="1"/>
          <p:nvPr/>
        </p:nvSpPr>
        <p:spPr>
          <a:xfrm>
            <a:off x="2018870" y="2318742"/>
            <a:ext cx="3852598" cy="22425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a:latin typeface="Roboto" panose="02000000000000000000"/>
                <a:ea typeface="Roboto" panose="02000000000000000000"/>
              </a:rPr>
              <a:t>Khi </a:t>
            </a:r>
            <a:r>
              <a:rPr lang="en-US" sz="1800" dirty="0" err="1">
                <a:latin typeface="Roboto" panose="02000000000000000000"/>
                <a:ea typeface="Roboto" panose="02000000000000000000"/>
              </a:rPr>
              <a:t>xích</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đu</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lên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cao</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tăng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endParaRPr lang="en-US" sz="1800" dirty="0">
              <a:latin typeface="Roboto" panose="02000000000000000000"/>
              <a:ea typeface="Roboto" panose="02000000000000000000"/>
            </a:endParaRPr>
          </a:p>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tốc</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giảm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dần</a:t>
            </a:r>
            <a:r>
              <a:rPr lang="en-US" sz="1800" dirty="0">
                <a:latin typeface="Roboto" panose="02000000000000000000"/>
                <a:ea typeface="Roboto" panose="02000000000000000000"/>
              </a:rPr>
              <a:t> </a:t>
            </a:r>
            <a:br>
              <a:rPr lang="en-US" sz="1800" dirty="0">
                <a:latin typeface="Roboto" panose="02000000000000000000"/>
                <a:ea typeface="Roboto" panose="02000000000000000000"/>
              </a:rPr>
            </a:b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thế</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tăng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và</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giảm</a:t>
            </a:r>
            <a:r>
              <a:rPr lang="en-US" sz="1800" dirty="0">
                <a:latin typeface="Roboto" panose="02000000000000000000"/>
                <a:ea typeface="Roboto" panose="02000000000000000000"/>
              </a:rPr>
              <a:t> </a:t>
            </a:r>
            <a:br>
              <a:rPr lang="en-US" sz="1800" dirty="0">
                <a:latin typeface="Roboto" panose="02000000000000000000"/>
                <a:ea typeface="Roboto" panose="02000000000000000000"/>
              </a:rPr>
            </a:b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có</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sự</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chuyển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hóa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từ</a:t>
            </a:r>
            <a:r>
              <a:rPr lang="en-US" sz="1800" dirty="0">
                <a:latin typeface="Roboto" panose="02000000000000000000"/>
                <a:ea typeface="Roboto" panose="02000000000000000000"/>
              </a:rPr>
              <a:t> </a:t>
            </a:r>
            <a:r>
              <a:rPr lang="en-US" sz="1800" b="1" dirty="0" err="1">
                <a:latin typeface="Roboto" panose="02000000000000000000"/>
                <a:ea typeface="Roboto" panose="02000000000000000000"/>
              </a:rPr>
              <a:t>động</a:t>
            </a:r>
            <a:r>
              <a:rPr lang="en-US" sz="1800" b="1" dirty="0">
                <a:latin typeface="Roboto" panose="02000000000000000000"/>
                <a:ea typeface="Roboto" panose="02000000000000000000"/>
              </a:rPr>
              <a:t> </a:t>
            </a:r>
            <a:r>
              <a:rPr lang="en-US" sz="1800" b="1" dirty="0" err="1">
                <a:latin typeface="Roboto" panose="02000000000000000000"/>
                <a:ea typeface="Roboto" panose="02000000000000000000"/>
              </a:rPr>
              <a:t>năng</a:t>
            </a:r>
            <a:r>
              <a:rPr lang="en-US" sz="1800" b="1" dirty="0">
                <a:latin typeface="Roboto" panose="02000000000000000000"/>
                <a:ea typeface="Roboto" panose="02000000000000000000"/>
              </a:rPr>
              <a:t> </a:t>
            </a:r>
            <a:r>
              <a:rPr lang="en-US" sz="1800" dirty="0">
                <a:latin typeface="Roboto" panose="02000000000000000000"/>
                <a:ea typeface="Roboto" panose="02000000000000000000"/>
              </a:rPr>
              <a:t>sang </a:t>
            </a:r>
            <a:r>
              <a:rPr lang="en-US" sz="1800" b="1" dirty="0" err="1">
                <a:latin typeface="Roboto" panose="02000000000000000000"/>
                <a:ea typeface="Roboto" panose="02000000000000000000"/>
              </a:rPr>
              <a:t>thế</a:t>
            </a:r>
            <a:r>
              <a:rPr lang="en-US" sz="1800" b="1" dirty="0">
                <a:latin typeface="Roboto" panose="02000000000000000000"/>
                <a:ea typeface="Roboto" panose="02000000000000000000"/>
              </a:rPr>
              <a:t> </a:t>
            </a:r>
            <a:r>
              <a:rPr lang="en-US" sz="1800" b="1" dirty="0" err="1">
                <a:latin typeface="Roboto" panose="02000000000000000000"/>
                <a:ea typeface="Roboto" panose="02000000000000000000"/>
              </a:rPr>
              <a:t>năng</a:t>
            </a:r>
            <a:endParaRPr lang="en-US" sz="1800" b="1" dirty="0">
              <a:latin typeface="Roboto" panose="02000000000000000000"/>
              <a:ea typeface="Roboto" panose="02000000000000000000"/>
              <a:sym typeface="Arial" panose="020B06040202020202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8" name="Rectangle: Rounded Corners 7"/>
          <p:cNvSpPr/>
          <p:nvPr/>
        </p:nvSpPr>
        <p:spPr>
          <a:xfrm>
            <a:off x="1356360" y="1117890"/>
            <a:ext cx="7338060" cy="2836891"/>
          </a:xfrm>
          <a:prstGeom prst="roundRect">
            <a:avLst>
              <a:gd name="adj" fmla="val 13618"/>
            </a:avLst>
          </a:prstGeom>
          <a:solidFill>
            <a:srgbClr val="FDB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293100" y="15769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08038" y="19437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38054" y="140227"/>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p:cNvPicPr>
            <a:picLocks noChangeAspect="1"/>
          </p:cNvPicPr>
          <p:nvPr/>
        </p:nvPicPr>
        <p:blipFill>
          <a:blip r:embed="rId1"/>
          <a:stretch>
            <a:fillRect/>
          </a:stretch>
        </p:blipFill>
        <p:spPr>
          <a:xfrm>
            <a:off x="-114784" y="2087648"/>
            <a:ext cx="3261591" cy="3261591"/>
          </a:xfrm>
          <a:prstGeom prst="rect">
            <a:avLst/>
          </a:prstGeom>
        </p:spPr>
      </p:pic>
      <p:sp>
        <p:nvSpPr>
          <p:cNvPr id="32" name="Google Shape;118;p19"/>
          <p:cNvSpPr txBox="1">
            <a:spLocks noGrp="1"/>
          </p:cNvSpPr>
          <p:nvPr>
            <p:ph type="title"/>
          </p:nvPr>
        </p:nvSpPr>
        <p:spPr>
          <a:xfrm>
            <a:off x="2171700" y="1449154"/>
            <a:ext cx="6454140" cy="2269289"/>
          </a:xfrm>
          <a:prstGeom prst="rect">
            <a:avLst/>
          </a:prstGeom>
        </p:spPr>
        <p:txBody>
          <a:bodyPr spcFirstLastPara="1" wrap="square" lIns="91425" tIns="91425" rIns="91425" bIns="91425" anchor="ctr" anchorCtr="0">
            <a:noAutofit/>
          </a:bodyPr>
          <a:lstStyle/>
          <a:p>
            <a:pPr marL="177800">
              <a:lnSpc>
                <a:spcPct val="120000"/>
              </a:lnSpc>
            </a:pPr>
            <a:r>
              <a:rPr lang="vi-VN" sz="2400" dirty="0"/>
              <a:t>Một vật có khối lượng m = 1,5 kg được thả rơi từ độ cao h = 4 m so với mặt đất. Chọn góc </a:t>
            </a:r>
            <a:r>
              <a:rPr lang="en-US" sz="2400" dirty="0" err="1"/>
              <a:t>thế</a:t>
            </a:r>
            <a:r>
              <a:rPr lang="en-US" sz="2400" dirty="0"/>
              <a:t> </a:t>
            </a:r>
            <a:r>
              <a:rPr lang="vi-VN" sz="2400" dirty="0"/>
              <a:t>năng ở mặt đất, tính tốc độ của vật ngay trước khi chạm đất. Biết toàn bộ thế năng của vật chuyển hoá thành động năng của vật.</a:t>
            </a:r>
            <a:endParaRPr sz="2400" dirty="0"/>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p:cNvSpPr/>
          <p:nvPr/>
        </p:nvSpPr>
        <p:spPr>
          <a:xfrm>
            <a:off x="300102" y="169619"/>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p:cNvSpPr txBox="1"/>
          <p:nvPr/>
        </p:nvSpPr>
        <p:spPr>
          <a:xfrm>
            <a:off x="515040" y="206294"/>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I. </a:t>
            </a:r>
            <a:r>
              <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CƠ NĂNG</a:t>
            </a:r>
            <a:endParaRPr lang="vi-VN" sz="2000" dirty="0">
              <a:solidFill>
                <a:schemeClr val="accent4">
                  <a:lumMod val="50000"/>
                </a:schemeClr>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4" name="Group 3"/>
          <p:cNvGrpSpPr/>
          <p:nvPr/>
        </p:nvGrpSpPr>
        <p:grpSpPr>
          <a:xfrm>
            <a:off x="145056" y="152150"/>
            <a:ext cx="390869" cy="390869"/>
            <a:chOff x="645915" y="1764236"/>
            <a:chExt cx="905480" cy="905480"/>
          </a:xfrm>
        </p:grpSpPr>
        <p:sp>
          <p:nvSpPr>
            <p:cNvPr id="5"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6" name="Google Shape;2812;p44"/>
            <p:cNvGrpSpPr/>
            <p:nvPr/>
          </p:nvGrpSpPr>
          <p:grpSpPr>
            <a:xfrm>
              <a:off x="828564" y="1940412"/>
              <a:ext cx="540308" cy="544936"/>
              <a:chOff x="1759975" y="2625800"/>
              <a:chExt cx="367825" cy="370975"/>
            </a:xfrm>
            <a:solidFill>
              <a:schemeClr val="bg1"/>
            </a:solidFill>
          </p:grpSpPr>
          <p:sp>
            <p:nvSpPr>
              <p:cNvPr id="7"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p:cNvPicPr>
            <a:picLocks noChangeAspect="1"/>
          </p:cNvPicPr>
          <p:nvPr/>
        </p:nvPicPr>
        <p:blipFill>
          <a:blip r:embed="rId1"/>
          <a:stretch>
            <a:fillRect/>
          </a:stretch>
        </p:blipFill>
        <p:spPr>
          <a:xfrm>
            <a:off x="167207" y="2274424"/>
            <a:ext cx="2913124" cy="2913124"/>
          </a:xfrm>
          <a:prstGeom prst="rect">
            <a:avLst/>
          </a:prstGeom>
        </p:spPr>
      </p:pic>
      <p:sp>
        <p:nvSpPr>
          <p:cNvPr id="18" name="Google Shape;118;p19"/>
          <p:cNvSpPr txBox="1">
            <a:spLocks noGrp="1"/>
          </p:cNvSpPr>
          <p:nvPr>
            <p:ph type="title"/>
          </p:nvPr>
        </p:nvSpPr>
        <p:spPr>
          <a:xfrm>
            <a:off x="1250588" y="762253"/>
            <a:ext cx="569256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panose="020B0604020202020204"/>
            </a:pPr>
            <a:r>
              <a:rPr lang="en-US" sz="1800" dirty="0" err="1">
                <a:latin typeface="Roboto" panose="02000000000000000000"/>
                <a:ea typeface="Roboto" panose="02000000000000000000"/>
              </a:rPr>
              <a:t>Trọng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lượng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P = 10m = 10.1,5 = 15 N</a:t>
            </a:r>
            <a:endParaRPr sz="1800" b="1" dirty="0">
              <a:latin typeface="Roboto" panose="02000000000000000000"/>
              <a:ea typeface="Roboto" panose="02000000000000000000"/>
              <a:sym typeface="Arial" panose="020B0604020202020204"/>
            </a:endParaRPr>
          </a:p>
        </p:txBody>
      </p:sp>
      <p:sp>
        <p:nvSpPr>
          <p:cNvPr id="19" name="Google Shape;118;p19"/>
          <p:cNvSpPr txBox="1"/>
          <p:nvPr/>
        </p:nvSpPr>
        <p:spPr>
          <a:xfrm>
            <a:off x="1250588" y="128594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Tại</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cao</a:t>
            </a:r>
            <a:r>
              <a:rPr lang="en-US" sz="1800" dirty="0">
                <a:latin typeface="Roboto" panose="02000000000000000000"/>
                <a:ea typeface="Roboto" panose="02000000000000000000"/>
              </a:rPr>
              <a:t> 4m,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có</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thế</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W</a:t>
            </a:r>
            <a:r>
              <a:rPr lang="en-US" sz="1800" baseline="-25000" dirty="0" err="1">
                <a:latin typeface="Roboto" panose="02000000000000000000"/>
                <a:ea typeface="Roboto" panose="02000000000000000000"/>
              </a:rPr>
              <a:t>t</a:t>
            </a:r>
            <a:r>
              <a:rPr lang="en-US" sz="1800" dirty="0">
                <a:latin typeface="Roboto" panose="02000000000000000000"/>
                <a:ea typeface="Roboto" panose="02000000000000000000"/>
              </a:rPr>
              <a:t> = Ph = 15.4 = 60 N</a:t>
            </a:r>
            <a:endParaRPr lang="en-US" sz="1800" b="1" dirty="0">
              <a:latin typeface="Roboto" panose="02000000000000000000"/>
              <a:ea typeface="Roboto" panose="02000000000000000000"/>
              <a:sym typeface="Arial" panose="020B0604020202020204"/>
            </a:endParaRPr>
          </a:p>
        </p:txBody>
      </p:sp>
      <p:sp>
        <p:nvSpPr>
          <p:cNvPr id="8" name="Google Shape;118;p19"/>
          <p:cNvSpPr txBox="1"/>
          <p:nvPr/>
        </p:nvSpPr>
        <p:spPr>
          <a:xfrm>
            <a:off x="1250588" y="1866703"/>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Toàn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bộ</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thế</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chuyển</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hóa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thành</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endParaRPr lang="en-US" sz="1800" dirty="0">
              <a:latin typeface="Roboto" panose="02000000000000000000"/>
              <a:ea typeface="Roboto" panose="02000000000000000000"/>
            </a:endParaRPr>
          </a:p>
        </p:txBody>
      </p:sp>
      <p:sp>
        <p:nvSpPr>
          <p:cNvPr id="9" name="Google Shape;118;p19"/>
          <p:cNvSpPr txBox="1"/>
          <p:nvPr/>
        </p:nvSpPr>
        <p:spPr>
          <a:xfrm>
            <a:off x="2871466" y="245872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buFont typeface="Arial" panose="020B0604020202020204"/>
              <a:buNone/>
            </a:pPr>
            <a:r>
              <a:rPr lang="en-US" sz="1800" dirty="0" err="1">
                <a:latin typeface="Roboto" panose="02000000000000000000"/>
                <a:ea typeface="Roboto" panose="02000000000000000000"/>
              </a:rPr>
              <a:t>Động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năng</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của</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vật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ngay</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trước</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khi</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chạm</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đất</a:t>
            </a:r>
            <a:r>
              <a:rPr lang="en-US" sz="1800" dirty="0">
                <a:latin typeface="Roboto" panose="02000000000000000000"/>
                <a:ea typeface="Roboto" panose="02000000000000000000"/>
              </a:rPr>
              <a:t>: </a:t>
            </a:r>
            <a:r>
              <a:rPr lang="en-US" sz="1800" dirty="0" err="1">
                <a:latin typeface="Roboto" panose="02000000000000000000"/>
                <a:ea typeface="Roboto" panose="02000000000000000000"/>
              </a:rPr>
              <a:t>W</a:t>
            </a:r>
            <a:r>
              <a:rPr lang="en-US" sz="1800" baseline="-25000" dirty="0" err="1">
                <a:latin typeface="Roboto" panose="02000000000000000000"/>
                <a:ea typeface="Roboto" panose="02000000000000000000"/>
              </a:rPr>
              <a:t>đ</a:t>
            </a:r>
            <a:r>
              <a:rPr lang="en-US" sz="1800" dirty="0">
                <a:latin typeface="Roboto" panose="02000000000000000000"/>
                <a:ea typeface="Roboto" panose="02000000000000000000"/>
              </a:rPr>
              <a:t> = 60 N</a:t>
            </a:r>
            <a:endParaRPr lang="en-US" sz="1800" dirty="0">
              <a:latin typeface="Roboto" panose="02000000000000000000"/>
              <a:ea typeface="Roboto" panose="02000000000000000000"/>
            </a:endParaRPr>
          </a:p>
        </p:txBody>
      </p:sp>
      <mc:AlternateContent xmlns:mc="http://schemas.openxmlformats.org/markup-compatibility/2006">
        <mc:Choice xmlns:a14="http://schemas.microsoft.com/office/drawing/2010/main" Requires="a14">
          <p:sp>
            <p:nvSpPr>
              <p:cNvPr id="10" name="Google Shape;118;p19"/>
              <p:cNvSpPr txBox="1"/>
              <p:nvPr/>
            </p:nvSpPr>
            <p:spPr>
              <a:xfrm>
                <a:off x="2931619" y="3039484"/>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pPr>
                <a:r>
                  <a:rPr lang="en-US" sz="1800" dirty="0" err="1">
                    <a:latin typeface="Roboto" panose="02000000000000000000"/>
                    <a:ea typeface="Roboto" panose="02000000000000000000"/>
                  </a:rPr>
                  <a:t>W</a:t>
                </a:r>
                <a:r>
                  <a:rPr lang="en-US" sz="1800" baseline="-25000" dirty="0" err="1">
                    <a:latin typeface="Roboto" panose="02000000000000000000"/>
                    <a:ea typeface="Roboto" panose="02000000000000000000"/>
                  </a:rPr>
                  <a:t>đ</a:t>
                </a:r>
                <a:r>
                  <a:rPr lang="en-US" sz="1800" dirty="0">
                    <a:latin typeface="Roboto" panose="02000000000000000000"/>
                    <a:ea typeface="Roboto" panose="02000000000000000000"/>
                  </a:rPr>
                  <a:t> = mv</a:t>
                </a:r>
                <a:r>
                  <a:rPr lang="en-US" sz="1800" baseline="30000" dirty="0">
                    <a:latin typeface="Roboto" panose="02000000000000000000"/>
                    <a:ea typeface="Roboto" panose="02000000000000000000"/>
                  </a:rPr>
                  <a:t>2</a:t>
                </a:r>
                <a:r>
                  <a:rPr lang="en-US" sz="1800" dirty="0">
                    <a:latin typeface="Roboto" panose="02000000000000000000"/>
                    <a:ea typeface="Roboto" panose="02000000000000000000"/>
                  </a:rPr>
                  <a:t> </a:t>
                </a: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v</a:t>
                </a:r>
                <a:r>
                  <a:rPr lang="en-US" sz="1800" baseline="30000" dirty="0">
                    <a:latin typeface="Roboto" panose="02000000000000000000"/>
                    <a:ea typeface="Roboto" panose="02000000000000000000"/>
                  </a:rPr>
                  <a:t>2</a:t>
                </a:r>
                <a:r>
                  <a:rPr lang="en-US" sz="1800" dirty="0">
                    <a:latin typeface="Roboto" panose="02000000000000000000"/>
                    <a:ea typeface="Roboto" panose="02000000000000000000"/>
                  </a:rPr>
                  <a:t> = </a:t>
                </a:r>
                <a14:m>
                  <m:oMath xmlns:m="http://schemas.openxmlformats.org/officeDocument/2006/math">
                    <m:f>
                      <m:fPr>
                        <m:ctrlPr>
                          <a:rPr lang="en-US" sz="1800" i="1" smtClean="0">
                            <a:latin typeface="Cambria Math" panose="02040503050406030204" pitchFamily="18" charset="0"/>
                            <a:ea typeface="Roboto" panose="02000000000000000000"/>
                          </a:rPr>
                        </m:ctrlPr>
                      </m:fPr>
                      <m:num>
                        <m:r>
                          <m:rPr>
                            <m:nor/>
                          </m:rPr>
                          <a:rPr lang="en-US" sz="1800" dirty="0">
                            <a:latin typeface="Roboto" panose="02000000000000000000"/>
                            <a:ea typeface="Roboto" panose="02000000000000000000"/>
                          </a:rPr>
                          <m:t>W</m:t>
                        </m:r>
                        <m:r>
                          <m:rPr>
                            <m:nor/>
                          </m:rPr>
                          <a:rPr lang="en-US" sz="1800" baseline="-25000" dirty="0">
                            <a:latin typeface="Roboto" panose="02000000000000000000"/>
                            <a:ea typeface="Roboto" panose="02000000000000000000"/>
                          </a:rPr>
                          <m:t>đ</m:t>
                        </m:r>
                      </m:num>
                      <m:den>
                        <m:r>
                          <m:rPr>
                            <m:nor/>
                          </m:rPr>
                          <a:rPr lang="en-US" sz="1800" dirty="0">
                            <a:latin typeface="Roboto" panose="02000000000000000000"/>
                            <a:ea typeface="Roboto" panose="02000000000000000000"/>
                          </a:rPr>
                          <m:t>m</m:t>
                        </m:r>
                      </m:den>
                    </m:f>
                  </m:oMath>
                </a14:m>
                <a:r>
                  <a:rPr lang="en-US" sz="1800" dirty="0">
                    <a:latin typeface="Roboto" panose="02000000000000000000"/>
                    <a:ea typeface="Roboto" panose="02000000000000000000"/>
                  </a:rPr>
                  <a:t> = </a:t>
                </a:r>
                <a14:m>
                  <m:oMath xmlns:m="http://schemas.openxmlformats.org/officeDocument/2006/math">
                    <m:f>
                      <m:fPr>
                        <m:ctrlPr>
                          <a:rPr lang="en-US" sz="1800" i="1" smtClean="0">
                            <a:latin typeface="Cambria Math" panose="02040503050406030204" pitchFamily="18" charset="0"/>
                            <a:ea typeface="Roboto" panose="02000000000000000000"/>
                          </a:rPr>
                        </m:ctrlPr>
                      </m:fPr>
                      <m:num>
                        <m:r>
                          <m:rPr>
                            <m:nor/>
                          </m:rPr>
                          <a:rPr lang="en-US" sz="1800" dirty="0">
                            <a:latin typeface="Roboto" panose="02000000000000000000"/>
                            <a:ea typeface="Roboto" panose="02000000000000000000"/>
                          </a:rPr>
                          <m:t>60</m:t>
                        </m:r>
                      </m:num>
                      <m:den>
                        <m:r>
                          <m:rPr>
                            <m:nor/>
                          </m:rPr>
                          <a:rPr lang="en-US" sz="1800" dirty="0">
                            <a:latin typeface="Roboto" panose="02000000000000000000"/>
                            <a:ea typeface="Roboto" panose="02000000000000000000"/>
                          </a:rPr>
                          <m:t>1</m:t>
                        </m:r>
                        <m:r>
                          <m:rPr>
                            <m:nor/>
                          </m:rPr>
                          <a:rPr lang="en-US" sz="1800" dirty="0">
                            <a:latin typeface="Roboto" panose="02000000000000000000"/>
                            <a:ea typeface="Roboto" panose="02000000000000000000"/>
                          </a:rPr>
                          <m:t>,</m:t>
                        </m:r>
                        <m:r>
                          <m:rPr>
                            <m:nor/>
                          </m:rPr>
                          <a:rPr lang="en-US" sz="1800" dirty="0">
                            <a:latin typeface="Roboto" panose="02000000000000000000"/>
                            <a:ea typeface="Roboto" panose="02000000000000000000"/>
                          </a:rPr>
                          <m:t>5</m:t>
                        </m:r>
                      </m:den>
                    </m:f>
                  </m:oMath>
                </a14:m>
                <a:r>
                  <a:rPr lang="en-US" sz="1800" dirty="0">
                    <a:latin typeface="Roboto" panose="02000000000000000000"/>
                    <a:ea typeface="Roboto" panose="02000000000000000000"/>
                  </a:rPr>
                  <a:t> = 40</a:t>
                </a:r>
                <a:endParaRPr lang="en-US" sz="1800" dirty="0">
                  <a:latin typeface="Roboto" panose="02000000000000000000"/>
                  <a:ea typeface="Roboto" panose="02000000000000000000"/>
                </a:endParaRPr>
              </a:p>
            </p:txBody>
          </p:sp>
        </mc:Choice>
        <mc:Fallback>
          <p:sp>
            <p:nvSpPr>
              <p:cNvPr id="10" name="Google Shape;118;p19"/>
              <p:cNvSpPr txBox="1">
                <a:spLocks noRot="1" noChangeAspect="1" noMove="1" noResize="1" noEditPoints="1" noAdjustHandles="1" noChangeArrowheads="1" noChangeShapeType="1" noTextEdit="1"/>
              </p:cNvSpPr>
              <p:nvPr/>
            </p:nvSpPr>
            <p:spPr>
              <a:xfrm>
                <a:off x="2931619" y="3039484"/>
                <a:ext cx="6081190" cy="554718"/>
              </a:xfrm>
              <a:prstGeom prst="rect">
                <a:avLst/>
              </a:prstGeom>
              <a:blipFill rotWithShape="1">
                <a:blip r:embed="rId2"/>
                <a:stretch>
                  <a:fillRect l="-8" t="-16437" r="4" b="18"/>
                </a:stretch>
              </a:blipFill>
              <a:ln>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Google Shape;118;p19"/>
              <p:cNvSpPr txBox="1"/>
              <p:nvPr/>
            </p:nvSpPr>
            <p:spPr>
              <a:xfrm>
                <a:off x="2975899" y="373098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panose="020B0603050000020004"/>
                  <a:buNone/>
                  <a:defRPr sz="30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1pPr>
                <a:lvl2pPr marR="0" lvl="1"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2pPr>
                <a:lvl3pPr marR="0" lvl="2"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3pPr>
                <a:lvl4pPr marR="0" lvl="3"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4pPr>
                <a:lvl5pPr marR="0" lvl="4"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5pPr>
                <a:lvl6pPr marR="0" lvl="5"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6pPr>
                <a:lvl7pPr marR="0" lvl="6"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7pPr>
                <a:lvl8pPr marR="0" lvl="7"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8pPr>
                <a:lvl9pPr marR="0" lvl="8" algn="l" rtl="0">
                  <a:lnSpc>
                    <a:spcPct val="100000"/>
                  </a:lnSpc>
                  <a:spcBef>
                    <a:spcPts val="0"/>
                  </a:spcBef>
                  <a:spcAft>
                    <a:spcPts val="0"/>
                  </a:spcAft>
                  <a:buClr>
                    <a:schemeClr val="dk1"/>
                  </a:buClr>
                  <a:buSzPts val="3500"/>
                  <a:buFont typeface="Fira Sans Extra Condensed SemiBold" panose="020B0603050000020004"/>
                  <a:buNone/>
                  <a:defRPr sz="3500" b="0" i="0" u="none" strike="noStrike" cap="none">
                    <a:solidFill>
                      <a:schemeClr val="dk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defRPr>
                </a:lvl9pPr>
              </a:lstStyle>
              <a:p>
                <a:pPr algn="l">
                  <a:lnSpc>
                    <a:spcPct val="120000"/>
                  </a:lnSpc>
                  <a:buClr>
                    <a:srgbClr val="000000"/>
                  </a:buClr>
                </a:pPr>
                <a:r>
                  <a:rPr lang="en-US" sz="1800" dirty="0">
                    <a:latin typeface="#9Slide03 Arima Madurai Black" panose="00000A00000000000000" pitchFamily="2" charset="-93"/>
                    <a:ea typeface="Roboto" panose="02000000000000000000"/>
                    <a:cs typeface="#9Slide03 Arima Madurai Black" panose="00000A00000000000000" pitchFamily="2" charset="-93"/>
                  </a:rPr>
                  <a:t>→</a:t>
                </a:r>
                <a:r>
                  <a:rPr lang="en-US" sz="1800" dirty="0">
                    <a:latin typeface="Roboto" panose="02000000000000000000"/>
                    <a:ea typeface="Roboto" panose="02000000000000000000"/>
                  </a:rPr>
                  <a:t> v = </a:t>
                </a:r>
                <a14:m>
                  <m:oMath xmlns:m="http://schemas.openxmlformats.org/officeDocument/2006/math">
                    <m:rad>
                      <m:radPr>
                        <m:degHide m:val="on"/>
                        <m:ctrlPr>
                          <a:rPr lang="en-US" sz="1800" i="1" smtClean="0">
                            <a:latin typeface="Cambria Math" panose="02040503050406030204" pitchFamily="18" charset="0"/>
                            <a:ea typeface="Roboto" panose="02000000000000000000"/>
                          </a:rPr>
                        </m:ctrlPr>
                      </m:radPr>
                      <m:deg/>
                      <m:e>
                        <m:r>
                          <m:rPr>
                            <m:nor/>
                          </m:rPr>
                          <a:rPr lang="en-US" sz="1800" dirty="0">
                            <a:latin typeface="Roboto" panose="02000000000000000000"/>
                            <a:ea typeface="Roboto" panose="02000000000000000000"/>
                          </a:rPr>
                          <m:t>40</m:t>
                        </m:r>
                      </m:e>
                    </m:rad>
                  </m:oMath>
                </a14:m>
                <a:r>
                  <a:rPr lang="en-US" sz="1800" dirty="0">
                    <a:latin typeface="Roboto" panose="02000000000000000000"/>
                    <a:ea typeface="Roboto" panose="02000000000000000000"/>
                  </a:rPr>
                  <a:t> = 6,324 m/s</a:t>
                </a:r>
                <a:endParaRPr lang="en-US" sz="1800" dirty="0">
                  <a:latin typeface="Roboto" panose="02000000000000000000"/>
                  <a:ea typeface="Roboto" panose="02000000000000000000"/>
                </a:endParaRPr>
              </a:p>
            </p:txBody>
          </p:sp>
        </mc:Choice>
        <mc:Fallback>
          <p:sp>
            <p:nvSpPr>
              <p:cNvPr id="14" name="Google Shape;118;p19"/>
              <p:cNvSpPr txBox="1">
                <a:spLocks noRot="1" noChangeAspect="1" noMove="1" noResize="1" noEditPoints="1" noAdjustHandles="1" noChangeArrowheads="1" noChangeShapeType="1" noTextEdit="1"/>
              </p:cNvSpPr>
              <p:nvPr/>
            </p:nvSpPr>
            <p:spPr>
              <a:xfrm>
                <a:off x="2975899" y="3730986"/>
                <a:ext cx="6081190" cy="554718"/>
              </a:xfrm>
              <a:prstGeom prst="rect">
                <a:avLst/>
              </a:prstGeom>
              <a:blipFill rotWithShape="1">
                <a:blip r:embed="rId3"/>
                <a:stretch>
                  <a:fillRect l="-5" t="-65" r="1" b="16"/>
                </a:stretch>
              </a:blipFill>
              <a:ln>
                <a:noFill/>
              </a:ln>
            </p:spPr>
            <p:txBody>
              <a:bodyPr/>
              <a:lstStyle/>
              <a:p>
                <a:r>
                  <a:rPr lang="en-US" alt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9" grpId="0"/>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p:cNvSpPr txBox="1"/>
          <p:nvPr/>
        </p:nvSpPr>
        <p:spPr>
          <a:xfrm>
            <a:off x="2053709" y="889895"/>
            <a:ext cx="7191514" cy="9054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solidFill>
                  <a:srgbClr val="6B96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rPr>
              <a:t>SỰ CHUYỂN HÓA NĂNG LƯỢNG</a:t>
            </a:r>
            <a:endParaRPr sz="4400" dirty="0">
              <a:solidFill>
                <a:srgbClr val="6B96FF"/>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3" name="Group 2"/>
          <p:cNvGrpSpPr/>
          <p:nvPr/>
        </p:nvGrpSpPr>
        <p:grpSpPr>
          <a:xfrm>
            <a:off x="494616" y="476323"/>
            <a:ext cx="1525401" cy="1525401"/>
            <a:chOff x="411486" y="2615932"/>
            <a:chExt cx="644100" cy="644100"/>
          </a:xfrm>
        </p:grpSpPr>
        <p:sp>
          <p:nvSpPr>
            <p:cNvPr id="4"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panose="020B0603050000020004"/>
                <a:ea typeface="Fira Sans Extra Condensed SemiBold" panose="020B0603050000020004"/>
                <a:cs typeface="Fira Sans Extra Condensed SemiBold" panose="020B0603050000020004"/>
                <a:sym typeface="Fira Sans Extra Condensed SemiBold" panose="020B0603050000020004"/>
              </a:endParaRPr>
            </a:p>
          </p:txBody>
        </p:sp>
        <p:grpSp>
          <p:nvGrpSpPr>
            <p:cNvPr id="5" name="Google Shape;351;p22"/>
            <p:cNvGrpSpPr/>
            <p:nvPr/>
          </p:nvGrpSpPr>
          <p:grpSpPr>
            <a:xfrm>
              <a:off x="521341" y="2762302"/>
              <a:ext cx="418137" cy="339208"/>
              <a:chOff x="3109500" y="3259325"/>
              <a:chExt cx="1664524" cy="1350324"/>
            </a:xfrm>
          </p:grpSpPr>
          <p:sp>
            <p:nvSpPr>
              <p:cNvPr id="6"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 name="Google Shape;2487;p41"/>
          <p:cNvGrpSpPr/>
          <p:nvPr/>
        </p:nvGrpSpPr>
        <p:grpSpPr>
          <a:xfrm>
            <a:off x="1942784" y="1868266"/>
            <a:ext cx="4794320" cy="3201781"/>
            <a:chOff x="2806850" y="2161067"/>
            <a:chExt cx="3522888" cy="2352683"/>
          </a:xfrm>
        </p:grpSpPr>
        <p:grpSp>
          <p:nvGrpSpPr>
            <p:cNvPr id="10" name="Google Shape;2488;p41"/>
            <p:cNvGrpSpPr/>
            <p:nvPr/>
          </p:nvGrpSpPr>
          <p:grpSpPr>
            <a:xfrm>
              <a:off x="2806850" y="2161067"/>
              <a:ext cx="3522888" cy="1735800"/>
              <a:chOff x="2806850" y="2131917"/>
              <a:chExt cx="3522888" cy="1735800"/>
            </a:xfrm>
          </p:grpSpPr>
          <p:grpSp>
            <p:nvGrpSpPr>
              <p:cNvPr id="14" name="Google Shape;2489;p41"/>
              <p:cNvGrpSpPr/>
              <p:nvPr/>
            </p:nvGrpSpPr>
            <p:grpSpPr>
              <a:xfrm>
                <a:off x="2806850" y="2131917"/>
                <a:ext cx="3522888" cy="1735800"/>
                <a:chOff x="2806850" y="2131917"/>
                <a:chExt cx="3522888" cy="1735800"/>
              </a:xfrm>
            </p:grpSpPr>
            <p:sp>
              <p:nvSpPr>
                <p:cNvPr id="16" name="Google Shape;2490;p41"/>
                <p:cNvSpPr/>
                <p:nvPr/>
              </p:nvSpPr>
              <p:spPr>
                <a:xfrm>
                  <a:off x="3291362"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485;p41"/>
                <p:cNvSpPr/>
                <p:nvPr/>
              </p:nvSpPr>
              <p:spPr>
                <a:xfrm>
                  <a:off x="5374277"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491;p41"/>
                <p:cNvSpPr/>
                <p:nvPr/>
              </p:nvSpPr>
              <p:spPr>
                <a:xfrm>
                  <a:off x="3610577" y="3387717"/>
                  <a:ext cx="480000" cy="480000"/>
                </a:xfrm>
                <a:prstGeom prst="ellipse">
                  <a:avLst/>
                </a:prstGeom>
                <a:solidFill>
                  <a:srgbClr val="FDB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492;p41"/>
                <p:cNvSpPr/>
                <p:nvPr/>
              </p:nvSpPr>
              <p:spPr>
                <a:xfrm>
                  <a:off x="4090563" y="3387717"/>
                  <a:ext cx="480000" cy="480000"/>
                </a:xfrm>
                <a:prstGeom prst="ellipse">
                  <a:avLst/>
                </a:prstGeom>
                <a:solidFill>
                  <a:srgbClr val="FF6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493;p41"/>
                <p:cNvSpPr/>
                <p:nvPr/>
              </p:nvSpPr>
              <p:spPr>
                <a:xfrm>
                  <a:off x="4570550" y="3387717"/>
                  <a:ext cx="480000" cy="480000"/>
                </a:xfrm>
                <a:prstGeom prst="ellipse">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94;p41"/>
                <p:cNvSpPr/>
                <p:nvPr/>
              </p:nvSpPr>
              <p:spPr>
                <a:xfrm>
                  <a:off x="5050537" y="3387717"/>
                  <a:ext cx="480000" cy="4800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95;p41"/>
                <p:cNvSpPr/>
                <p:nvPr/>
              </p:nvSpPr>
              <p:spPr>
                <a:xfrm>
                  <a:off x="5849738" y="3067698"/>
                  <a:ext cx="480000" cy="480000"/>
                </a:xfrm>
                <a:prstGeom prst="ellipse">
                  <a:avLst/>
                </a:prstGeom>
                <a:solidFill>
                  <a:srgbClr val="FF9C6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6;p41"/>
                <p:cNvSpPr/>
                <p:nvPr/>
              </p:nvSpPr>
              <p:spPr>
                <a:xfrm>
                  <a:off x="2806850" y="3067698"/>
                  <a:ext cx="480000" cy="48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4" name="Google Shape;2497;p41"/>
                <p:cNvCxnSpPr/>
                <p:nvPr/>
              </p:nvCxnSpPr>
              <p:spPr>
                <a:xfrm rot="10800000">
                  <a:off x="3850270" y="2136717"/>
                  <a:ext cx="300" cy="12510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498;p41"/>
                <p:cNvCxnSpPr/>
                <p:nvPr/>
              </p:nvCxnSpPr>
              <p:spPr>
                <a:xfrm rot="10800000">
                  <a:off x="4330557"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499;p41"/>
                <p:cNvCxnSpPr/>
                <p:nvPr/>
              </p:nvCxnSpPr>
              <p:spPr>
                <a:xfrm rot="10800000">
                  <a:off x="4810544"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500;p41"/>
                <p:cNvCxnSpPr/>
                <p:nvPr/>
              </p:nvCxnSpPr>
              <p:spPr>
                <a:xfrm rot="10800000">
                  <a:off x="5286931" y="2134317"/>
                  <a:ext cx="3600" cy="12534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501;p41"/>
                <p:cNvCxnSpPr>
                  <a:endCxn id="23" idx="0"/>
                </p:cNvCxnSpPr>
                <p:nvPr/>
              </p:nvCxnSpPr>
              <p:spPr>
                <a:xfrm flipH="1">
                  <a:off x="3046850" y="2139198"/>
                  <a:ext cx="798600" cy="928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502;p41"/>
                <p:cNvCxnSpPr>
                  <a:endCxn id="22" idx="0"/>
                </p:cNvCxnSpPr>
                <p:nvPr/>
              </p:nvCxnSpPr>
              <p:spPr>
                <a:xfrm>
                  <a:off x="5292338" y="2137398"/>
                  <a:ext cx="797400" cy="9303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2503;p41"/>
                <p:cNvCxnSpPr>
                  <a:endCxn id="16" idx="0"/>
                </p:cNvCxnSpPr>
                <p:nvPr/>
              </p:nvCxnSpPr>
              <p:spPr>
                <a:xfrm flipH="1">
                  <a:off x="3531362" y="2131917"/>
                  <a:ext cx="318900" cy="1255800"/>
                </a:xfrm>
                <a:prstGeom prst="straightConnector1">
                  <a:avLst/>
                </a:prstGeom>
                <a:noFill/>
                <a:ln w="19050" cap="flat" cmpd="sng">
                  <a:solidFill>
                    <a:schemeClr val="accent5"/>
                  </a:solidFill>
                  <a:prstDash val="solid"/>
                  <a:round/>
                  <a:headEnd type="none" w="med" len="med"/>
                  <a:tailEnd type="none" w="med" len="med"/>
                </a:ln>
              </p:spPr>
            </p:cxnSp>
          </p:grpSp>
          <p:cxnSp>
            <p:nvCxnSpPr>
              <p:cNvPr id="15" name="Google Shape;2504;p41"/>
              <p:cNvCxnSpPr/>
              <p:nvPr/>
            </p:nvCxnSpPr>
            <p:spPr>
              <a:xfrm>
                <a:off x="3821175" y="2134198"/>
                <a:ext cx="1487700" cy="0"/>
              </a:xfrm>
              <a:prstGeom prst="straightConnector1">
                <a:avLst/>
              </a:prstGeom>
              <a:noFill/>
              <a:ln w="38100" cap="flat" cmpd="sng">
                <a:solidFill>
                  <a:schemeClr val="accent3"/>
                </a:solidFill>
                <a:prstDash val="solid"/>
                <a:round/>
                <a:headEnd type="none" w="med" len="med"/>
                <a:tailEnd type="none" w="med" len="med"/>
              </a:ln>
            </p:spPr>
          </p:cxnSp>
        </p:grpSp>
        <p:sp>
          <p:nvSpPr>
            <p:cNvPr id="12" name="Google Shape;2505;p41"/>
            <p:cNvSpPr/>
            <p:nvPr/>
          </p:nvSpPr>
          <p:spPr>
            <a:xfrm>
              <a:off x="3469575" y="4176850"/>
              <a:ext cx="906600" cy="3369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506;p41"/>
            <p:cNvSpPr/>
            <p:nvPr/>
          </p:nvSpPr>
          <p:spPr>
            <a:xfrm flipH="1">
              <a:off x="4767825" y="4176850"/>
              <a:ext cx="906600" cy="336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6539</Words>
  <Application>WPS Slides</Application>
  <PresentationFormat>On-screen Show (16:9)</PresentationFormat>
  <Paragraphs>290</Paragraphs>
  <Slides>28</Slides>
  <Notes>33</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SimSun</vt:lpstr>
      <vt:lpstr>Wingdings</vt:lpstr>
      <vt:lpstr>Arial</vt:lpstr>
      <vt:lpstr>Fira Sans Extra Condensed SemiBold</vt:lpstr>
      <vt:lpstr>Roboto</vt:lpstr>
      <vt:lpstr>Roboto Condensed Light</vt:lpstr>
      <vt:lpstr>Fira Sans Condensed Medium</vt:lpstr>
      <vt:lpstr>#9Slide03 Arima Madurai Black</vt:lpstr>
      <vt:lpstr>Cambria Math</vt:lpstr>
      <vt:lpstr>Microsoft YaHei</vt:lpstr>
      <vt:lpstr>Arial Unicode MS</vt:lpstr>
      <vt:lpstr>Open Sans</vt:lpstr>
      <vt:lpstr>Newton's Laws Infographics by Slidesgo</vt:lpstr>
      <vt:lpstr>BÀI 3 CƠ NĂNG</vt:lpstr>
      <vt:lpstr>Quả bóng trong video có động năng không? Có thế năng không? Lúc nào có cơ năng, lúc nào có thế năng?</vt:lpstr>
      <vt:lpstr>Độ cao của vật tăng dần → thế năng của vật tăng dần</vt:lpstr>
      <vt:lpstr>Tổng động năng và thế năng được gọi là cơ năng của vật</vt:lpstr>
      <vt:lpstr>Lấy ví dụ về trường hợp vật vừa có động năng, vừa có thế năng. Mô tả sự chuyển hoá giữa động năng và thế năng của vật đó. </vt:lpstr>
      <vt:lpstr>Khi xích đu xuống, độ cao giảm dần; tốc độ tăng dần  → thế năng giảm và động năng tăng  → có sự chuyển hóa từ thế năng sang động năng</vt:lpstr>
      <vt:lpstr>Một vật có khối lượng m = 1,5 kg được thả rơi từ độ cao h = 4 m so với mặt đất. Chọn góc thế năng ở mặt đất, tính tốc độ của vật ngay trước khi chạm đất. Biết toàn bộ thế năng của vật chuyển hoá thành động năng của vật.</vt:lpstr>
      <vt:lpstr>Trọng lượng của vật: P = 10m = 10.1,5 = 15 N</vt:lpstr>
      <vt:lpstr>PowerPoint 演示文稿</vt:lpstr>
      <vt:lpstr>Tổng động năng và thế năng của vật có thay đổi không?</vt:lpstr>
      <vt:lpstr>PowerPoint 演示文稿</vt:lpstr>
      <vt:lpstr>PowerPoint 演示文稿</vt:lpstr>
      <vt:lpstr>PowerPoint 演示文稿</vt:lpstr>
      <vt:lpstr>Trong nhiều trường hợp, cơ năng có thể chuyển hoá thành các dạng năng lượng khác, khi đó cơ năng không được bảo toàn</vt:lpstr>
      <vt:lpstr>Nếu bỏ qua lực cản của không khí, hãy mô tả sự chuyển hoá động năng và thế năng của các vật được ném với cùng tốc độ ban đầu (Hình 3.3) trong hai trường hợp: TH1: Ném theo phương ngang, vật chuyển động theo quỹ đạo (1). TH2: Ném theo hướng chếch lên trên, vật chuyển động theo quỹ đạo (2).</vt:lpstr>
      <vt:lpstr>Lúc vừa được ném vật vừa có thế năng, vừa có động năng.</vt:lpstr>
      <vt:lpstr>Lúc vừa được ném lên, ở độ cao h,  vật vừa có thế năng, vừa có động năng.</vt:lpstr>
      <vt:lpstr>Sau đó viên bi rơi xuống, thế năng giảm, động năng tăng.</vt:lpstr>
      <vt:lpstr>PowerPoint 演示文稿</vt:lpstr>
      <vt:lpstr>PowerPoint 演示文稿</vt:lpstr>
      <vt:lpstr>CƠ NĂNG</vt:lpstr>
      <vt:lpstr>PowerPoint 演示文稿</vt:lpstr>
      <vt:lpstr>Câu 1: Một viên bi lăn từ đỉnh mặt phẳng nghiêng như hình vẽ. Ở tại vị trí nào viên bi có thế năng lớn nhất.</vt:lpstr>
      <vt:lpstr>Câu 2: Quan sát dao động một con lắc như hình vẽ. Tại vị trí nào thì thế năng hấp dẫn là lớn nhất, nhỏ nhất?</vt:lpstr>
      <vt:lpstr>Câu 3: Phát biểu nào sau đây đầy đủ nhất khi nói về sự chuyển hóa cơ năng?</vt:lpstr>
      <vt:lpstr>Câu 4: Thả một vật từ độ cao h xuống mặt đất. Hãy cho biết trong quá trình rơi cơ năng đã chuyển hóa như thế nào?</vt:lpstr>
      <vt:lpstr>Câu 5: Quan sát trường hợp quả bóng rơi chạm đất, nó nảy lên. Trong thời gian nảy lên thế năng và động năng của nó thay đổi như thế nào?</vt:lpstr>
      <vt:lpstr>Câu 6: Trong các trường hợp sau, trường hợp nào có sự chuyển hóa thế năng thành động năng?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ADMIN</cp:lastModifiedBy>
  <cp:revision>11</cp:revision>
  <dcterms:created xsi:type="dcterms:W3CDTF">2025-05-13T01:14:18Z</dcterms:created>
  <dcterms:modified xsi:type="dcterms:W3CDTF">2025-05-13T01:15:09Z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1931B4F44F8F4BE687D457B3D03911D9_13</vt:lpwstr>
  </property>
  <property fmtid="{D5CDD505-2E9C-101B-9397-08002B2CF9AE}" pid="3" name="KSOProductBuildVer">
    <vt:lpwstr>1033-12.2.0.20795</vt:lpwstr>
  </property>
</Properties>
</file>