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</p:sldMasterIdLst>
  <p:notesMasterIdLst>
    <p:notesMasterId r:id="rId26"/>
  </p:notesMasterIdLst>
  <p:sldIdLst>
    <p:sldId id="291" r:id="rId8"/>
    <p:sldId id="854" r:id="rId9"/>
    <p:sldId id="874" r:id="rId10"/>
    <p:sldId id="875" r:id="rId11"/>
    <p:sldId id="876" r:id="rId12"/>
    <p:sldId id="877" r:id="rId13"/>
    <p:sldId id="878" r:id="rId14"/>
    <p:sldId id="879" r:id="rId15"/>
    <p:sldId id="880" r:id="rId16"/>
    <p:sldId id="349" r:id="rId17"/>
    <p:sldId id="757" r:id="rId18"/>
    <p:sldId id="855" r:id="rId19"/>
    <p:sldId id="785" r:id="rId20"/>
    <p:sldId id="786" r:id="rId21"/>
    <p:sldId id="853" r:id="rId22"/>
    <p:sldId id="864" r:id="rId23"/>
    <p:sldId id="309" r:id="rId24"/>
    <p:sldId id="83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0099"/>
    <a:srgbClr val="0033CC"/>
    <a:srgbClr val="0C0D0E"/>
    <a:srgbClr val="FFFFFF"/>
    <a:srgbClr val="0000CC"/>
    <a:srgbClr val="0066CC"/>
    <a:srgbClr val="F2B800"/>
    <a:srgbClr val="FF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8" autoAdjust="0"/>
    <p:restoredTop sz="86467" autoAdjust="0"/>
  </p:normalViewPr>
  <p:slideViewPr>
    <p:cSldViewPr snapToGrid="0">
      <p:cViewPr varScale="1">
        <p:scale>
          <a:sx n="69" d="100"/>
          <a:sy n="69" d="100"/>
        </p:scale>
        <p:origin x="216" y="6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17/6/2024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027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0991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906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928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845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608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Kí hiệu ngôi nhà tiến đến Slde sơ đồ tư duy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5683C57-D5B7-4940-BEB5-A9D383E9E617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/>
            </a:pPr>
            <a:fld id="{29BA9F64-2DB0-473F-A224-CC5D79D4BFF1}" type="slidenum">
              <a:rPr lang="en-US" sz="1400" kern="0" smtClean="0">
                <a:solidFill>
                  <a:prstClr val="black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5</a:t>
            </a:fld>
            <a:endParaRPr lang="en-US" sz="1400" kern="0">
              <a:solidFill>
                <a:prstClr val="black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205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1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7848F3F0-BBE0-4656-ADE2-E0CA7BB6F2D1}" type="datetime1">
              <a:rPr lang="en-US" smtClean="0"/>
              <a:t>17/6/2024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3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1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87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  <p:sldLayoutId id="214748385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17/6/2024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9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4.m4a"/><Relationship Id="rId7" Type="http://schemas.openxmlformats.org/officeDocument/2006/relationships/image" Target="../media/image37.jpg"/><Relationship Id="rId12" Type="http://schemas.openxmlformats.org/officeDocument/2006/relationships/image" Target="../media/image44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3.png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microsoft.com/office/2007/relationships/media" Target="../media/media6.m4a"/><Relationship Id="rId7" Type="http://schemas.openxmlformats.org/officeDocument/2006/relationships/image" Target="../media/image37.jpg"/><Relationship Id="rId12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6.m4a"/><Relationship Id="rId9" Type="http://schemas.openxmlformats.org/officeDocument/2006/relationships/image" Target="../media/image6.png"/><Relationship Id="rId1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9.emf"/><Relationship Id="rId3" Type="http://schemas.openxmlformats.org/officeDocument/2006/relationships/image" Target="../media/image37.jpg"/><Relationship Id="rId7" Type="http://schemas.openxmlformats.org/officeDocument/2006/relationships/image" Target="../media/image53.svg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57.emf"/><Relationship Id="rId5" Type="http://schemas.openxmlformats.org/officeDocument/2006/relationships/image" Target="../media/image51.svg"/><Relationship Id="rId15" Type="http://schemas.openxmlformats.org/officeDocument/2006/relationships/image" Target="../media/image61.emf"/><Relationship Id="rId10" Type="http://schemas.openxmlformats.org/officeDocument/2006/relationships/image" Target="../media/image56.emf"/><Relationship Id="rId4" Type="http://schemas.openxmlformats.org/officeDocument/2006/relationships/image" Target="../media/image50.png"/><Relationship Id="rId9" Type="http://schemas.openxmlformats.org/officeDocument/2006/relationships/image" Target="../media/image55.emf"/><Relationship Id="rId14" Type="http://schemas.openxmlformats.org/officeDocument/2006/relationships/image" Target="../media/image6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microsoft.com/office/2007/relationships/hdphoto" Target="../media/hdphoto1.wdp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slideLayout" Target="../slideLayouts/slideLayout5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slide" Target="slide9.xml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gif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4.wav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20.jpe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slide" Target="slide3.xml"/><Relationship Id="rId3" Type="http://schemas.openxmlformats.org/officeDocument/2006/relationships/audio" Target="../media/audio1.wav"/><Relationship Id="rId21" Type="http://schemas.openxmlformats.org/officeDocument/2006/relationships/image" Target="../media/image25.emf"/><Relationship Id="rId7" Type="http://schemas.openxmlformats.org/officeDocument/2006/relationships/audio" Target="../media/audio5.wav"/><Relationship Id="rId12" Type="http://schemas.openxmlformats.org/officeDocument/2006/relationships/audio" Target="../media/audio6.wav"/><Relationship Id="rId17" Type="http://schemas.openxmlformats.org/officeDocument/2006/relationships/image" Target="../media/image24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4.wav"/><Relationship Id="rId11" Type="http://schemas.openxmlformats.org/officeDocument/2006/relationships/image" Target="../media/image20.jpe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1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4.wav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image" Target="../media/image27.wmf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slide" Target="slide3.xml"/><Relationship Id="rId1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57348" y="5506602"/>
            <a:ext cx="5817090" cy="28382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00054" y="5286701"/>
            <a:ext cx="4991322" cy="1853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28272" y="4637087"/>
            <a:ext cx="7803253" cy="306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717330">
            <a:off x="-1048834" y="-2236597"/>
            <a:ext cx="3836405" cy="41587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3203" y="3622758"/>
            <a:ext cx="9719212" cy="678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717330">
            <a:off x="9524878" y="-1941993"/>
            <a:ext cx="3449769" cy="3739586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F99E038-E71B-401D-BA33-D4F0320D91F2}"/>
              </a:ext>
            </a:extLst>
          </p:cNvPr>
          <p:cNvSpPr txBox="1"/>
          <p:nvPr/>
        </p:nvSpPr>
        <p:spPr>
          <a:xfrm>
            <a:off x="1236394" y="469580"/>
            <a:ext cx="97192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- ĐT....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A9177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THCS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9177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Tieng-vo-tay-trong-powerpoint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AB03AC52-9110-A608-A387-A39C9C5C4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5845" y="2781812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B324D7-015F-4C5E-8A95-87D9177CF960}"/>
              </a:ext>
            </a:extLst>
          </p:cNvPr>
          <p:cNvSpPr txBox="1"/>
          <p:nvPr/>
        </p:nvSpPr>
        <p:spPr>
          <a:xfrm>
            <a:off x="247972" y="2076773"/>
            <a:ext cx="1171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 DỰ GIỜ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 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461473" y="782170"/>
            <a:ext cx="96704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38530" y="2421780"/>
            <a:ext cx="988343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TIẾT -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120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BÀI TẬP CUỐI CHƯƠNG VIII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DBFB0ED-621C-499E-A332-25E6CE96C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1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689316" y="419463"/>
            <a:ext cx="9344913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120. BÀI TẬP CUỐI CHƯƠNG VIII</a:t>
            </a:r>
            <a:endParaRPr lang="en-US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7238" y="1300163"/>
            <a:ext cx="884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57238" y="1069330"/>
            <a:ext cx="241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u="sng"/>
              <a:t>BÀI TẬP 1</a:t>
            </a:r>
            <a:r>
              <a:rPr lang="vi-VN" u="sng"/>
              <a:t>:</a:t>
            </a:r>
            <a:endParaRPr lang="en-US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0808" y="2794508"/>
                <a:ext cx="9614812" cy="11435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>
                    <a:solidFill>
                      <a:srgbClr val="0C0D0E"/>
                    </a:solidFill>
                    <a:latin typeface="+mj-lt"/>
                  </a:rPr>
                  <a:t>Xét đường tròn (I), ta có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b="0" i="0">
                            <a:latin typeface="Cambria Math"/>
                          </a:rPr>
                          <m:t>PMN</m:t>
                        </m:r>
                      </m:e>
                    </m:acc>
                    <m:r>
                      <a:rPr lang="vi-VN" sz="2800" b="0" i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vi-VN" sz="2800" b="0" i="0">
                            <a:latin typeface="Cambria Math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b="0" i="0">
                            <a:latin typeface="Cambria Math"/>
                          </a:rPr>
                          <m:t>PIN</m:t>
                        </m:r>
                      </m:e>
                    </m:acc>
                  </m:oMath>
                </a14:m>
                <a:r>
                  <a:rPr lang="vi-VN" sz="2800">
                    <a:solidFill>
                      <a:srgbClr val="0C0D0E"/>
                    </a:solidFill>
                    <a:latin typeface="+mj-lt"/>
                  </a:rPr>
                  <a:t> ( quan hệ giữa góc ở tâm</a:t>
                </a:r>
              </a:p>
              <a:p>
                <a:r>
                  <a:rPr lang="vi-VN" sz="2800">
                    <a:solidFill>
                      <a:srgbClr val="0C0D0E"/>
                    </a:solidFill>
                    <a:latin typeface="+mj-lt"/>
                  </a:rPr>
                  <a:t> và góc nội tiếp cùng chắn cung PN) </a:t>
                </a:r>
                <a:endParaRPr lang="en-US" sz="2800">
                  <a:solidFill>
                    <a:srgbClr val="0C0D0E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08" y="2794508"/>
                <a:ext cx="9614812" cy="1143518"/>
              </a:xfrm>
              <a:prstGeom prst="rect">
                <a:avLst/>
              </a:prstGeom>
              <a:blipFill rotWithShape="1">
                <a:blip r:embed="rId5"/>
                <a:stretch>
                  <a:fillRect l="-1267" r="-127" b="-1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57288" y="3514725"/>
            <a:ext cx="215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4239" y="3865639"/>
                <a:ext cx="7516786" cy="1585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>
                    <a:solidFill>
                      <a:srgbClr val="0C0D0E"/>
                    </a:solidFill>
                    <a:latin typeface="+mj-lt"/>
                  </a:rPr>
                  <a:t>Ta lại có : (I) nội tiếp tam giác ABC nên AB, AC là hai tiếp tuyến của (I)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b="0" i="0">
                            <a:latin typeface="Cambria Math"/>
                          </a:rPr>
                          <m:t>AIN</m:t>
                        </m:r>
                      </m:e>
                    </m:acc>
                    <m:r>
                      <a:rPr lang="vi-VN" sz="2800" b="0" i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vi-VN" sz="2800" b="0" i="0">
                            <a:latin typeface="Cambria Math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b="0" i="0">
                            <a:latin typeface="Cambria Math"/>
                          </a:rPr>
                          <m:t>PIN</m:t>
                        </m:r>
                      </m:e>
                    </m:acc>
                  </m:oMath>
                </a14:m>
                <a:endParaRPr lang="vi-VN" sz="2800">
                  <a:solidFill>
                    <a:srgbClr val="0C0D0E"/>
                  </a:solidFill>
                  <a:latin typeface="+mj-lt"/>
                </a:endParaRPr>
              </a:p>
              <a:p>
                <a:r>
                  <a:rPr lang="vi-VN" sz="2800">
                    <a:solidFill>
                      <a:srgbClr val="0C0D0E"/>
                    </a:solidFill>
                    <a:latin typeface="+mj-lt"/>
                  </a:rPr>
                  <a:t>=&gt; IA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b="0" i="0">
                            <a:latin typeface="Cambria Math"/>
                          </a:rPr>
                          <m:t>PIN</m:t>
                        </m:r>
                      </m:e>
                    </m:acc>
                  </m:oMath>
                </a14:m>
                <a:endParaRPr lang="en-US" sz="2800">
                  <a:solidFill>
                    <a:srgbClr val="0C0D0E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39" y="3865639"/>
                <a:ext cx="7516786" cy="1585627"/>
              </a:xfrm>
              <a:prstGeom prst="rect">
                <a:avLst/>
              </a:prstGeom>
              <a:blipFill rotWithShape="1">
                <a:blip r:embed="rId6"/>
                <a:stretch>
                  <a:fillRect l="-1622" t="-3846" r="-210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4239" y="2526648"/>
            <a:ext cx="202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>
                <a:solidFill>
                  <a:srgbClr val="0C0D0E"/>
                </a:solidFill>
              </a:rPr>
              <a:t>Chứng minh</a:t>
            </a:r>
            <a:r>
              <a:rPr lang="vi-VN"/>
              <a:t>: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5651" y="1613963"/>
                <a:ext cx="11788227" cy="1143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>
                    <a:latin typeface="+mj-lt"/>
                  </a:rPr>
                  <a:t>Cho đường tròn (I) nội tiếp tam giác ABC và lần lượt tiếp xúc với các cạnh</a:t>
                </a:r>
              </a:p>
              <a:p>
                <a:r>
                  <a:rPr lang="vi-VN" sz="2800" b="1">
                    <a:latin typeface="+mj-lt"/>
                  </a:rPr>
                  <a:t> BC, CA, AB tại M, N, P. Chứng minh: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0">
                            <a:latin typeface="Cambria Math"/>
                          </a:rPr>
                          <m:t>𝐀𝐈𝐍</m:t>
                        </m:r>
                      </m:e>
                    </m:acc>
                    <m:r>
                      <a:rPr lang="vi-VN" sz="2800" b="1" i="0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0">
                            <a:latin typeface="Cambria Math"/>
                          </a:rPr>
                          <m:t>𝐏𝐌𝐍</m:t>
                        </m:r>
                      </m:e>
                    </m:acc>
                    <m:r>
                      <a:rPr lang="vi-VN" sz="2800" b="1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1" i="0" smtClean="0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vi-VN" sz="28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acc>
                      <m:accPr>
                        <m:chr m:val="̂"/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0">
                            <a:latin typeface="Cambria Math"/>
                          </a:rPr>
                          <m:t>𝐏𝐈𝐍</m:t>
                        </m:r>
                      </m:e>
                    </m:acc>
                  </m:oMath>
                </a14:m>
                <a:endParaRPr lang="en-US" sz="2800" b="1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51" y="1613963"/>
                <a:ext cx="11788227" cy="1143518"/>
              </a:xfrm>
              <a:prstGeom prst="rect">
                <a:avLst/>
              </a:prstGeom>
              <a:blipFill rotWithShape="1">
                <a:blip r:embed="rId7"/>
                <a:stretch>
                  <a:fillRect l="-1034" t="-534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4854" y="5472098"/>
                <a:ext cx="3856377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0" i="0" smtClean="0">
                          <a:latin typeface="Cambria Math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vi-VN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vi-VN" sz="28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2800" b="0" i="0">
                              <a:latin typeface="Cambria Math"/>
                            </a:rPr>
                            <m:t>AIN</m:t>
                          </m:r>
                        </m:e>
                      </m:acc>
                      <m:r>
                        <a:rPr lang="vi-VN" sz="2800" b="0" i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sz="2800" b="0" i="0">
                              <a:latin typeface="Cambria Math"/>
                            </a:rPr>
                            <m:t>PMN</m:t>
                          </m:r>
                        </m:e>
                      </m:acc>
                      <m:r>
                        <a:rPr lang="vi-VN" sz="2800" b="0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0" i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2800" b="0" i="0">
                              <a:latin typeface="Cambria Math"/>
                            </a:rPr>
                            <m:t>2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vi-VN" sz="2800" b="0" i="0">
                              <a:latin typeface="Cambria Math"/>
                            </a:rPr>
                            <m:t>PIN</m:t>
                          </m:r>
                        </m:e>
                      </m:acc>
                    </m:oMath>
                  </m:oMathPara>
                </a14:m>
                <a:endParaRPr lang="en-US" sz="2800"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54" y="5472098"/>
                <a:ext cx="3856377" cy="8989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">
            <a:extLst>
              <a:ext uri="{FF2B5EF4-FFF2-40B4-BE49-F238E27FC236}">
                <a16:creationId xmlns:a16="http://schemas.microsoft.com/office/drawing/2014/main" id="{CD1CB7B0-8B36-8D32-D904-7317F7F9A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0" y="3514725"/>
            <a:ext cx="3865384" cy="31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8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1" grpId="0"/>
      <p:bldP spid="21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iOngNauVaEmBe-CandyNgocHa-6490120 (mp3cut.net).mp3">
            <a:hlinkClick r:id="" action="ppaction://media"/>
            <a:extLst>
              <a:ext uri="{FF2B5EF4-FFF2-40B4-BE49-F238E27FC236}">
                <a16:creationId xmlns:a16="http://schemas.microsoft.com/office/drawing/2014/main" id="{F12D51BC-895D-F5B7-D0F2-BDACCCBF0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166" y="-1505545"/>
            <a:ext cx="1083733" cy="1083733"/>
          </a:xfrm>
          <a:prstGeom prst="rect">
            <a:avLst/>
          </a:prstGeom>
        </p:spPr>
      </p:pic>
      <p:pic>
        <p:nvPicPr>
          <p:cNvPr id="5" name="Câu 2 (mp3cut (mp3cut.net)">
            <a:hlinkClick r:id="" action="ppaction://media"/>
            <a:extLst>
              <a:ext uri="{FF2B5EF4-FFF2-40B4-BE49-F238E27FC236}">
                <a16:creationId xmlns:a16="http://schemas.microsoft.com/office/drawing/2014/main" id="{43F7FFAB-0C32-4AF6-9832-94235FA14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63947" y="-625012"/>
            <a:ext cx="406400" cy="406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F59118-2C86-4B91-A9F2-BF98AD60B776}"/>
              </a:ext>
            </a:extLst>
          </p:cNvPr>
          <p:cNvSpPr/>
          <p:nvPr/>
        </p:nvSpPr>
        <p:spPr>
          <a:xfrm>
            <a:off x="1689316" y="419463"/>
            <a:ext cx="9344913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BBDCF633-76E8-40CA-A9B8-412A6B4B3E8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2230" y="5011356"/>
            <a:ext cx="1716013" cy="18576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EF6D53C-ECB5-4244-A156-1D0C4E083591}"/>
              </a:ext>
            </a:extLst>
          </p:cNvPr>
          <p:cNvSpPr txBox="1"/>
          <p:nvPr/>
        </p:nvSpPr>
        <p:spPr>
          <a:xfrm>
            <a:off x="4206103" y="5484430"/>
            <a:ext cx="3779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85868" y="968725"/>
                <a:ext cx="10370111" cy="3399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b="1" u="sng">
                    <a:latin typeface="+mj-lt"/>
                  </a:rPr>
                  <a:t>Bài tập 2</a:t>
                </a:r>
                <a:r>
                  <a:rPr lang="vi-VN" sz="2800" b="1">
                    <a:latin typeface="+mj-lt"/>
                  </a:rPr>
                  <a:t>: </a:t>
                </a:r>
                <a:r>
                  <a:rPr lang="en-US" sz="2800" b="1">
                    <a:latin typeface="+mj-lt"/>
                  </a:rPr>
                  <a:t>Cho tam giác nhọn </a:t>
                </a:r>
                <a:r>
                  <a:rPr lang="vi-VN" sz="2800" b="1">
                    <a:latin typeface="+mj-lt"/>
                  </a:rPr>
                  <a:t>ABC</a:t>
                </a:r>
                <a:r>
                  <a:rPr lang="en-US" sz="2800" b="1">
                    <a:latin typeface="+mj-lt"/>
                  </a:rPr>
                  <a:t> nội tiếp đường tròn</a:t>
                </a:r>
                <a:r>
                  <a:rPr lang="vi-VN" sz="2800" b="1">
                    <a:latin typeface="+mj-lt"/>
                  </a:rPr>
                  <a:t> (O)</a:t>
                </a:r>
                <a:r>
                  <a:rPr lang="en-US" sz="2800" b="1">
                    <a:latin typeface="+mj-lt"/>
                  </a:rPr>
                  <a:t>. Các đường cao </a:t>
                </a:r>
                <a:r>
                  <a:rPr lang="vi-VN" sz="2800" b="1">
                    <a:latin typeface="+mj-lt"/>
                  </a:rPr>
                  <a:t>AK, BM</a:t>
                </a:r>
                <a:r>
                  <a:rPr lang="en-US" sz="2800" b="1">
                    <a:latin typeface="+mj-lt"/>
                  </a:rPr>
                  <a:t> cắt nhau tại trực tâm</a:t>
                </a:r>
                <a:r>
                  <a:rPr lang="vi-VN" sz="2800" b="1">
                    <a:latin typeface="+mj-lt"/>
                  </a:rPr>
                  <a:t> H </a:t>
                </a:r>
                <a:r>
                  <a:rPr lang="en-US" sz="2800" b="1">
                    <a:latin typeface="+mj-lt"/>
                  </a:rPr>
                  <a:t>của tam giác</a:t>
                </a:r>
                <a:r>
                  <a:rPr lang="vi-VN" sz="2800" b="1">
                    <a:latin typeface="+mj-lt"/>
                  </a:rPr>
                  <a:t> ABC.</a:t>
                </a:r>
                <a:r>
                  <a:rPr lang="en-US" sz="2800" b="1">
                    <a:latin typeface="+mj-lt"/>
                  </a:rPr>
                  <a:t> Tia</a:t>
                </a:r>
                <a:r>
                  <a:rPr lang="vi-VN" sz="2800" b="1">
                    <a:latin typeface="+mj-lt"/>
                  </a:rPr>
                  <a:t> AK </a:t>
                </a:r>
                <a:r>
                  <a:rPr lang="en-US" sz="2800" b="1">
                    <a:latin typeface="+mj-lt"/>
                  </a:rPr>
                  <a:t>cắt đường tròn</a:t>
                </a:r>
                <a:r>
                  <a:rPr lang="vi-VN" sz="2800" b="1">
                    <a:latin typeface="+mj-lt"/>
                  </a:rPr>
                  <a:t> (O) </a:t>
                </a:r>
                <a:r>
                  <a:rPr lang="en-US" sz="2800" b="1">
                    <a:latin typeface="+mj-lt"/>
                  </a:rPr>
                  <a:t>tại điểm</a:t>
                </a:r>
                <a:r>
                  <a:rPr lang="vi-VN" sz="2800" b="1">
                    <a:latin typeface="+mj-lt"/>
                  </a:rPr>
                  <a:t> N (</a:t>
                </a:r>
                <a:r>
                  <a:rPr lang="en-US" sz="2800" b="1">
                    <a:latin typeface="+mj-lt"/>
                  </a:rPr>
                  <a:t>khác</a:t>
                </a:r>
                <a:r>
                  <a:rPr lang="vi-VN" sz="2800" b="1">
                    <a:latin typeface="+mj-lt"/>
                  </a:rPr>
                  <a:t> A)</a:t>
                </a:r>
                <a:r>
                  <a:rPr lang="en-US" sz="2800" b="1">
                    <a:latin typeface="+mj-lt"/>
                  </a:rPr>
                  <a:t>.</a:t>
                </a:r>
                <a:r>
                  <a:rPr lang="vi-VN" sz="2800" b="1">
                    <a:latin typeface="+mj-lt"/>
                  </a:rPr>
                  <a:t> </a:t>
                </a:r>
                <a:r>
                  <a:rPr lang="en-US" sz="2800" b="1">
                    <a:latin typeface="+mj-lt"/>
                  </a:rPr>
                  <a:t>Chứng minh:</a:t>
                </a:r>
                <a:br>
                  <a:rPr lang="en-US" sz="2800" b="1">
                    <a:latin typeface="+mj-lt"/>
                  </a:rPr>
                </a:br>
                <a:r>
                  <a:rPr lang="en-US" sz="2800" b="1">
                    <a:latin typeface="+mj-lt"/>
                  </a:rPr>
                  <a:t>a)</a:t>
                </a:r>
                <a:r>
                  <a:rPr lang="vi-VN" sz="2800" b="1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1">
                            <a:latin typeface="Cambria Math"/>
                          </a:rPr>
                          <m:t>𝑪𝑩𝑴</m:t>
                        </m:r>
                      </m:e>
                    </m:acc>
                    <m:r>
                      <a:rPr lang="vi-VN" sz="2800" b="1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1">
                            <a:latin typeface="Cambria Math"/>
                          </a:rPr>
                          <m:t>𝑪𝑨𝑲</m:t>
                        </m:r>
                      </m:e>
                    </m:acc>
                  </m:oMath>
                </a14:m>
                <a:r>
                  <a:rPr lang="en-US" sz="2800" b="1">
                    <a:latin typeface="+mj-lt"/>
                  </a:rPr>
                  <a:t> </a:t>
                </a:r>
              </a:p>
              <a:p>
                <a:r>
                  <a:rPr lang="en-US" sz="2800" b="1">
                    <a:latin typeface="+mj-lt"/>
                  </a:rPr>
                  <a:t>b) Tam giác</a:t>
                </a:r>
                <a:r>
                  <a:rPr lang="vi-VN" sz="2800" b="1">
                    <a:latin typeface="+mj-lt"/>
                  </a:rPr>
                  <a:t> BHN </a:t>
                </a:r>
                <a:r>
                  <a:rPr lang="en-US" sz="2800" b="1">
                    <a:latin typeface="+mj-lt"/>
                  </a:rPr>
                  <a:t>cân;</a:t>
                </a:r>
                <a:br>
                  <a:rPr lang="en-US" sz="2800" b="1">
                    <a:latin typeface="+mj-lt"/>
                  </a:rPr>
                </a:br>
                <a:r>
                  <a:rPr lang="en-US" sz="2800" b="1">
                    <a:latin typeface="+mj-lt"/>
                  </a:rPr>
                  <a:t>c)</a:t>
                </a:r>
                <a:r>
                  <a:rPr lang="vi-VN" sz="2800" b="1">
                    <a:latin typeface="+mj-lt"/>
                  </a:rPr>
                  <a:t> BC </a:t>
                </a:r>
                <a:r>
                  <a:rPr lang="en-US" sz="2800" b="1">
                    <a:latin typeface="+mj-lt"/>
                  </a:rPr>
                  <a:t>là đường trung trực của</a:t>
                </a:r>
                <a:r>
                  <a:rPr lang="vi-VN" sz="2800" b="1">
                    <a:latin typeface="+mj-lt"/>
                  </a:rPr>
                  <a:t> HN</a:t>
                </a:r>
                <a:r>
                  <a:rPr lang="en-US" sz="2800" b="1">
                    <a:latin typeface="+mj-lt"/>
                  </a:rPr>
                  <a:t>.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68" y="968725"/>
                <a:ext cx="10370111" cy="3399905"/>
              </a:xfrm>
              <a:prstGeom prst="rect">
                <a:avLst/>
              </a:prstGeom>
              <a:blipFill rotWithShape="1">
                <a:blip r:embed="rId11"/>
                <a:stretch>
                  <a:fillRect l="-1235" t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811066" y="419463"/>
            <a:ext cx="9344913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120. BÀI TẬP CUỐI CHƯƠNG VIII</a:t>
            </a:r>
            <a:endParaRPr lang="en-US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2">
            <a:extLst>
              <a:ext uri="{FF2B5EF4-FFF2-40B4-BE49-F238E27FC236}">
                <a16:creationId xmlns:a16="http://schemas.microsoft.com/office/drawing/2014/main" id="{87B224DE-5413-037B-ABD6-537D7F32E8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2307" y="2931493"/>
            <a:ext cx="3831336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hoToiDiLamMuaVoi-VA-4763900 (mp3cut.net).mp3">
            <a:hlinkClick r:id="" action="ppaction://media"/>
            <a:extLst>
              <a:ext uri="{FF2B5EF4-FFF2-40B4-BE49-F238E27FC236}">
                <a16:creationId xmlns:a16="http://schemas.microsoft.com/office/drawing/2014/main" id="{9C4CC1BD-AA1C-30CF-2F77-7C7107D43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3191" y="-1610254"/>
            <a:ext cx="1083733" cy="1083733"/>
          </a:xfrm>
          <a:prstGeom prst="rect">
            <a:avLst/>
          </a:prstGeom>
        </p:spPr>
      </p:pic>
      <p:pic>
        <p:nvPicPr>
          <p:cNvPr id="9" name="Câu 3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4E68ED7-7479-45E4-A37B-A606159CA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5600" y="-729721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1689316" y="419463"/>
            <a:ext cx="9344913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120. BÀI TẬP CUỐI CHƯƠNG VIII</a:t>
            </a:r>
            <a:endParaRPr lang="en-US" sz="32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5011" y="1032195"/>
            <a:ext cx="2440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u="sng"/>
              <a:t>Chứng minh:</a:t>
            </a:r>
            <a:endParaRPr lang="en-US" sz="2800"/>
          </a:p>
        </p:txBody>
      </p:sp>
      <p:sp>
        <p:nvSpPr>
          <p:cNvPr id="4" name="TextBox 3"/>
          <p:cNvSpPr txBox="1"/>
          <p:nvPr/>
        </p:nvSpPr>
        <p:spPr>
          <a:xfrm>
            <a:off x="835011" y="1728788"/>
            <a:ext cx="447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5011" y="1728788"/>
            <a:ext cx="632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5011" y="2652867"/>
            <a:ext cx="447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3542" y="4386263"/>
            <a:ext cx="613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5763" y="4567847"/>
                <a:ext cx="955200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latin typeface="+mj-lt"/>
                  </a:rPr>
                  <a:t>Mà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>
                        <a:latin typeface="Cambria Math"/>
                      </a:rPr>
                      <m:t>BC</m:t>
                    </m:r>
                    <m:r>
                      <a:rPr lang="vi-VN" sz="2800" i="1" smtClean="0">
                        <a:latin typeface="Cambria Math"/>
                        <a:ea typeface="Cambria Math"/>
                      </a:rPr>
                      <m:t>⊥</m:t>
                    </m:r>
                    <m:r>
                      <m:rPr>
                        <m:sty m:val="p"/>
                      </m:rPr>
                      <a:rPr lang="vi-VN" sz="2800" i="1">
                        <a:latin typeface="Cambria Math"/>
                        <a:ea typeface="Cambria Math"/>
                      </a:rPr>
                      <m:t>HN</m:t>
                    </m:r>
                    <m:r>
                      <a:rPr lang="vi-VN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vi-VN" sz="2800">
                    <a:latin typeface="+mj-lt"/>
                  </a:rPr>
                  <a:t>nên BK là đường cao vừa là đường phân giác của tam giác BHN =&gt; Tam giác BHN cân tại B</a:t>
                </a:r>
                <a:endParaRPr lang="en-US" sz="2800"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63" y="4567847"/>
                <a:ext cx="9552002" cy="954107"/>
              </a:xfrm>
              <a:prstGeom prst="rect">
                <a:avLst/>
              </a:prstGeom>
              <a:blipFill rotWithShape="1">
                <a:blip r:embed="rId11"/>
                <a:stretch>
                  <a:fillRect l="-1340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63542" y="5443548"/>
            <a:ext cx="10950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c) Vì tam giác BHN cân tại B có BK là đường cao nên BK là đường trung trực của HN =&gt; BC là đường trung trực của HN.</a:t>
            </a:r>
            <a:endParaRPr lang="en-US" sz="28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3542" y="1576189"/>
                <a:ext cx="8194696" cy="1440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latin typeface="+mj-lt"/>
                  </a:rPr>
                  <a:t>a) Ta có : Các đường cao AK, BM cắt nhau tại trực tâm H của tam giác ABC(gt)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CBM</m:t>
                        </m:r>
                      </m:e>
                    </m:acc>
                    <m:r>
                      <a:rPr lang="vi-VN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CAK</m:t>
                        </m:r>
                      </m:e>
                    </m:acc>
                    <m:d>
                      <m:dPr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c</m:t>
                        </m:r>
                        <m:r>
                          <a:rPr lang="vi-VN" sz="2800" i="1">
                            <a:latin typeface="Cambria Math"/>
                          </a:rPr>
                          <m:t>ù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ng</m:t>
                        </m:r>
                        <m:r>
                          <a:rPr lang="vi-VN" sz="2800" b="0" i="1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ph</m:t>
                        </m:r>
                        <m:r>
                          <a:rPr lang="vi-VN" sz="2800" i="1">
                            <a:latin typeface="Cambria Math"/>
                          </a:rPr>
                          <m:t>ụ </m:t>
                        </m:r>
                        <m:acc>
                          <m:accPr>
                            <m:chr m:val="̂"/>
                            <m:ctrlPr>
                              <a:rPr lang="vi-VN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vi-VN" sz="2800" i="1">
                                <a:latin typeface="Cambria Math"/>
                              </a:rPr>
                              <m:t>ACB</m:t>
                            </m:r>
                          </m:e>
                        </m:acc>
                      </m:e>
                    </m:d>
                    <m:r>
                      <a:rPr lang="vi-VN" sz="2800" b="0" i="1" smtClean="0">
                        <a:latin typeface="Cambria Math"/>
                      </a:rPr>
                      <m:t>  </m:t>
                    </m:r>
                    <m:d>
                      <m:dPr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2800" b="0" i="1" smtClean="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sz="280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42" y="1576189"/>
                <a:ext cx="8194696" cy="1440459"/>
              </a:xfrm>
              <a:prstGeom prst="rect">
                <a:avLst/>
              </a:prstGeom>
              <a:blipFill rotWithShape="1">
                <a:blip r:embed="rId12"/>
                <a:stretch>
                  <a:fillRect l="-1487" t="-4237" r="-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4359" y="2867187"/>
                <a:ext cx="7509515" cy="1844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>
                    <a:latin typeface="+mj-lt"/>
                  </a:rPr>
                  <a:t>b) Xét đường tròn (O),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NBC</m:t>
                        </m:r>
                      </m:e>
                    </m:acc>
                    <m:r>
                      <a:rPr lang="vi-VN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NAC</m:t>
                        </m:r>
                      </m:e>
                    </m:acc>
                    <m:r>
                      <a:rPr lang="vi-VN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KAC</m:t>
                        </m:r>
                        <m:r>
                          <a:rPr lang="vi-VN" sz="2800" b="0" i="1" smtClean="0"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vi-VN" sz="28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vi-VN" sz="2800">
                    <a:latin typeface="+mj-lt"/>
                  </a:rPr>
                  <a:t> (hai góc nội tiếp cùng chắn cung NC)  (2)</a:t>
                </a:r>
              </a:p>
              <a:p>
                <a:r>
                  <a:rPr lang="vi-VN" sz="2800">
                    <a:latin typeface="+mj-lt"/>
                  </a:rPr>
                  <a:t>Từ (1) và (2) ta suy ra: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CBN</m:t>
                        </m:r>
                      </m:e>
                    </m:acc>
                    <m:r>
                      <a:rPr lang="vi-VN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/>
                          </a:rPr>
                          <m:t>CBM</m:t>
                        </m:r>
                      </m:e>
                    </m:acc>
                  </m:oMath>
                </a14:m>
                <a:endParaRPr lang="vi-VN" sz="2800">
                  <a:latin typeface="+mj-lt"/>
                </a:endParaRPr>
              </a:p>
              <a:p>
                <a:r>
                  <a:rPr lang="vi-VN" sz="2800">
                    <a:latin typeface="+mj-lt"/>
                  </a:rPr>
                  <a:t>=&gt; BK là đường phân giác của tam giác BHC</a:t>
                </a:r>
                <a:endParaRPr lang="en-US" sz="280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59" y="2867187"/>
                <a:ext cx="7509515" cy="1844608"/>
              </a:xfrm>
              <a:prstGeom prst="rect">
                <a:avLst/>
              </a:prstGeom>
              <a:blipFill rotWithShape="1">
                <a:blip r:embed="rId13"/>
                <a:stretch>
                  <a:fillRect l="-1623" t="-2310" b="-8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2">
            <a:extLst>
              <a:ext uri="{FF2B5EF4-FFF2-40B4-BE49-F238E27FC236}">
                <a16:creationId xmlns:a16="http://schemas.microsoft.com/office/drawing/2014/main" id="{87B224DE-5413-037B-ABD6-537D7F32E8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1405" y="931707"/>
            <a:ext cx="3831336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9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22" grpId="0"/>
      <p:bldP spid="24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180192" y="284815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4CB9059-54B0-4F38-8FB9-DFB34D4A2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9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5A29AB-CCCD-4F2F-8923-36E9828BB74C}"/>
              </a:ext>
            </a:extLst>
          </p:cNvPr>
          <p:cNvSpPr/>
          <p:nvPr/>
        </p:nvSpPr>
        <p:spPr>
          <a:xfrm>
            <a:off x="3424665" y="551468"/>
            <a:ext cx="5557337" cy="786063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0099"/>
                </a:solidFill>
                <a:latin typeface="+mj-lt"/>
                <a:cs typeface="Times New Roman" panose="02020603050405020304" pitchFamily="18" charset="0"/>
              </a:rPr>
              <a:t>HOẠT ĐỘNG NHÓM</a:t>
            </a:r>
            <a:endParaRPr lang="en-US" sz="3600" b="1" dirty="0">
              <a:solidFill>
                <a:srgbClr val="00009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75D323-973C-466B-B0DF-AECF456FD173}"/>
              </a:ext>
            </a:extLst>
          </p:cNvPr>
          <p:cNvSpPr/>
          <p:nvPr/>
        </p:nvSpPr>
        <p:spPr>
          <a:xfrm>
            <a:off x="664485" y="1532586"/>
            <a:ext cx="5119526" cy="3683969"/>
          </a:xfrm>
          <a:prstGeom prst="roundRect">
            <a:avLst/>
          </a:prstGeom>
          <a:noFill/>
          <a:ln w="38100">
            <a:solidFill>
              <a:srgbClr val="000099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>
                <a:latin typeface="+mj-lt"/>
              </a:rPr>
              <a:t>Đố</a:t>
            </a:r>
            <a:r>
              <a:rPr lang="en-US" sz="2800" i="1">
                <a:latin typeface="+mj-lt"/>
              </a:rPr>
              <a:t>.</a:t>
            </a:r>
            <a:r>
              <a:rPr lang="en-US" sz="2800">
                <a:latin typeface="+mj-lt"/>
              </a:rPr>
              <a:t> Một tấm bìa cứng hình tròn không còn dấu vết của tâm. Hãy tìm lại tâm của hình tròn đó.</a:t>
            </a:r>
          </a:p>
          <a:p>
            <a:pPr algn="just"/>
            <a:endParaRPr lang="en-US" sz="2800" dirty="0">
              <a:solidFill>
                <a:srgbClr val="000099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548846AF-2E37-43CF-901E-30D45C25E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374039">
            <a:off x="417636" y="361133"/>
            <a:ext cx="1313859" cy="85042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B2D9FD-19E6-41D1-BD44-F6EC58CE41C7}"/>
              </a:ext>
            </a:extLst>
          </p:cNvPr>
          <p:cNvSpPr/>
          <p:nvPr/>
        </p:nvSpPr>
        <p:spPr>
          <a:xfrm>
            <a:off x="4883190" y="4909828"/>
            <a:ext cx="6714520" cy="153189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 hành xác định tâm hình tròn - -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xác định tâm của tấm bìa hình tròn</a:t>
            </a:r>
          </a:p>
          <a:p>
            <a:pPr algn="just"/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248BBB5-B1AD-4F61-873F-E5272FE6C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65949" y="27864"/>
            <a:ext cx="1277810" cy="1321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0855" y="1700213"/>
            <a:ext cx="4832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Một tấm bìa cứng hình tròn không còn dấu vết của tâm. Hãy tìm lại tâm của hình tròn đó</a:t>
            </a:r>
            <a:r>
              <a:rPr lang="vi-VN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499468" y="3061449"/>
            <a:ext cx="3929063" cy="1057275"/>
          </a:xfrm>
          <a:prstGeom prst="wedgeRoundRectCallout">
            <a:avLst>
              <a:gd name="adj1" fmla="val 64717"/>
              <a:gd name="adj2" fmla="val 8508"/>
              <a:gd name="adj3" fmla="val 16667"/>
            </a:avLst>
          </a:prstGeom>
          <a:solidFill>
            <a:srgbClr val="FFFF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Trên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lấy ba điểm A, B, C.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3632342" y="3332459"/>
            <a:ext cx="3810001" cy="604537"/>
          </a:xfrm>
          <a:prstGeom prst="wedgeRoundRectCallout">
            <a:avLst>
              <a:gd name="adj1" fmla="val 64717"/>
              <a:gd name="adj2" fmla="val 8508"/>
              <a:gd name="adj3" fmla="val 16667"/>
            </a:avLst>
          </a:prstGeom>
          <a:solidFill>
            <a:srgbClr val="FFFF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hai dây AB, AC.</a:t>
            </a:r>
          </a:p>
          <a:p>
            <a:endParaRPr lang="en-US" sz="24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529836" y="2997033"/>
            <a:ext cx="3929063" cy="1781476"/>
          </a:xfrm>
          <a:prstGeom prst="wedgeRoundRectCallout">
            <a:avLst>
              <a:gd name="adj1" fmla="val 64717"/>
              <a:gd name="adj2" fmla="val 8508"/>
              <a:gd name="adj3" fmla="val 16667"/>
            </a:avLst>
          </a:prstGeom>
          <a:solidFill>
            <a:srgbClr val="FFFF0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Vẽ các đường trung trực của AB, AC chúng cắt nhau tại O, đó là tâm của đường tròn.</a:t>
            </a:r>
          </a:p>
          <a:p>
            <a:endParaRPr lang="en-US" sz="24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1F7B58-3A94-AFE6-DD20-0F72B5B8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5756" y="1243993"/>
            <a:ext cx="3544824" cy="3544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7B82A-07A0-EDB5-5463-3592631054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3212" y="3999251"/>
            <a:ext cx="2755392" cy="2042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58851-0713-2565-E746-F88BCE9C43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844" y="1661677"/>
            <a:ext cx="356616" cy="2499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B11D5F-9C16-27AC-683F-FBF76575FE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5771" y="1276105"/>
            <a:ext cx="3374136" cy="3270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31F858-2B7F-D784-E37C-0F59FE0C24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4570" y="2063455"/>
            <a:ext cx="2383536" cy="23073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FB2EE6-7093-008E-06FA-7514A73019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0044" y="2666701"/>
            <a:ext cx="4319016" cy="6035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FFF2D0-5AD8-58AA-A355-E85E71CED6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83164" y="932614"/>
            <a:ext cx="402336" cy="41452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DA90B9-30E8-D879-A1EF-7F8543B74B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84332" y="2529541"/>
            <a:ext cx="563880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35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7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8" y="5099059"/>
            <a:ext cx="1430652" cy="1113632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" y="46590"/>
            <a:ext cx="11795760" cy="62504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28851" y="550941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6" y="6028687"/>
            <a:ext cx="12176209" cy="8649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594" y="5515566"/>
            <a:ext cx="1820851" cy="106595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1173" y="4389120"/>
            <a:ext cx="1560502" cy="1730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06" y="398338"/>
            <a:ext cx="652882" cy="72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652E2-94D0-4C88-8005-07DF41B5B319}"/>
              </a:ext>
            </a:extLst>
          </p:cNvPr>
          <p:cNvSpPr/>
          <p:nvPr/>
        </p:nvSpPr>
        <p:spPr>
          <a:xfrm>
            <a:off x="1127374" y="1452221"/>
            <a:ext cx="103797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vi-VN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lại các bài tập đã chữa</a:t>
            </a:r>
            <a:endParaRPr lang="en-US" sz="3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Về ôn lại các kiến thức về tứ giác nội tiếp</a:t>
            </a:r>
            <a:endParaRPr lang="en-US" sz="3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Làm các bài tập 4,5,6 chuẩn bị tốt cho tiết sau thực hiện “ Bài tập cuối chương VIII” tiết 2</a:t>
            </a:r>
            <a:endParaRPr lang="en-US" sz="3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t-B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053441"/>
            <a:ext cx="12588361" cy="2655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9987" y="4888754"/>
            <a:ext cx="2791457" cy="19692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3063666"/>
            <a:ext cx="116416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48" b="1" i="0" u="none" strike="noStrike" kern="1200" cap="none" spc="231" normalizeH="0" baseline="0" noProof="0" dirty="0">
                <a:ln>
                  <a:noFill/>
                </a:ln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  <a:endParaRPr kumimoji="0" lang="en-US" sz="10048" b="1" i="0" u="none" strike="noStrike" kern="1200" cap="none" spc="231" normalizeH="0" baseline="0" noProof="0" dirty="0">
              <a:ln>
                <a:noFill/>
              </a:ln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04328" y="1748966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38802" y="1499600"/>
            <a:ext cx="1085335" cy="11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79257" y="4843457"/>
            <a:ext cx="1126943" cy="862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454025" y="-224780"/>
            <a:ext cx="4876800" cy="19820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04328" y="-136373"/>
            <a:ext cx="4876800" cy="1982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431323" y="4725544"/>
            <a:ext cx="3022812" cy="2132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182764-8CF3-42B2-8323-D5082A562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37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>
            <a:grpSpLocks/>
          </p:cNvGrpSpPr>
          <p:nvPr/>
        </p:nvGrpSpPr>
        <p:grpSpPr bwMode="auto">
          <a:xfrm>
            <a:off x="4536474" y="923677"/>
            <a:ext cx="5111924" cy="4978652"/>
            <a:chOff x="5342761" y="263497"/>
            <a:chExt cx="5932096" cy="5847881"/>
          </a:xfrm>
        </p:grpSpPr>
        <p:pic>
          <p:nvPicPr>
            <p:cNvPr id="6185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479" y="283098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6" name="TextBox 8"/>
            <p:cNvSpPr txBox="1">
              <a:spLocks noChangeArrowheads="1"/>
            </p:cNvSpPr>
            <p:nvPr/>
          </p:nvSpPr>
          <p:spPr bwMode="auto">
            <a:xfrm rot="14394928">
              <a:off x="6622687" y="1210119"/>
              <a:ext cx="1941060" cy="67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vi-VN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Bạn được điểm 10</a:t>
              </a:r>
            </a:p>
          </p:txBody>
        </p:sp>
        <p:sp>
          <p:nvSpPr>
            <p:cNvPr id="6187" name="TextBox 9"/>
            <p:cNvSpPr txBox="1">
              <a:spLocks noChangeArrowheads="1"/>
            </p:cNvSpPr>
            <p:nvPr/>
          </p:nvSpPr>
          <p:spPr bwMode="auto">
            <a:xfrm rot="12232592">
              <a:off x="5719924" y="1970144"/>
              <a:ext cx="2069178" cy="976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Bạn nhận được</a:t>
              </a:r>
              <a:r>
                <a:rPr lang="vi-VN" sz="16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một phần quà </a:t>
              </a:r>
            </a:p>
            <a:p>
              <a:pPr algn="ctr"/>
              <a:endParaRPr lang="vi-VN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88" name="TextBox 10"/>
            <p:cNvSpPr txBox="1">
              <a:spLocks noChangeArrowheads="1"/>
            </p:cNvSpPr>
            <p:nvPr/>
          </p:nvSpPr>
          <p:spPr bwMode="auto">
            <a:xfrm rot="16859370">
              <a:off x="7841679" y="1044412"/>
              <a:ext cx="2526156" cy="96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203864"/>
                  </a:solidFill>
                  <a:latin typeface="Tahoma" pitchFamily="34" charset="0"/>
                  <a:cs typeface="Tahoma" pitchFamily="34" charset="0"/>
                </a:rPr>
                <a:t>Bạn nhận được một tràng pháo tay!!</a:t>
              </a:r>
              <a:endParaRPr lang="vi-VN" sz="1600" b="1">
                <a:solidFill>
                  <a:srgbClr val="203864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89" name="TextBox 11"/>
            <p:cNvSpPr txBox="1">
              <a:spLocks noChangeArrowheads="1"/>
            </p:cNvSpPr>
            <p:nvPr/>
          </p:nvSpPr>
          <p:spPr bwMode="auto">
            <a:xfrm rot="19209149">
              <a:off x="9045353" y="2070818"/>
              <a:ext cx="2025647" cy="686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GB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Bạn được một </a:t>
              </a:r>
              <a:r>
                <a:rPr lang="vi-VN" sz="16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phần quà</a:t>
              </a:r>
            </a:p>
          </p:txBody>
        </p:sp>
        <p:sp>
          <p:nvSpPr>
            <p:cNvPr id="6190" name="TextBox 16"/>
            <p:cNvSpPr txBox="1">
              <a:spLocks noChangeArrowheads="1"/>
            </p:cNvSpPr>
            <p:nvPr/>
          </p:nvSpPr>
          <p:spPr bwMode="auto">
            <a:xfrm rot="9501114">
              <a:off x="5342761" y="3130723"/>
              <a:ext cx="2442906" cy="126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Bạn </a:t>
              </a:r>
              <a:r>
                <a:rPr lang="vi-VN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nhận được một tràng pháo tay.</a:t>
              </a:r>
            </a:p>
            <a:p>
              <a:pPr algn="ctr"/>
              <a:endParaRPr lang="vi-VN" sz="1600" b="1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91" name="TextBox 18"/>
            <p:cNvSpPr txBox="1">
              <a:spLocks noChangeArrowheads="1"/>
            </p:cNvSpPr>
            <p:nvPr/>
          </p:nvSpPr>
          <p:spPr bwMode="auto">
            <a:xfrm rot="6703311">
              <a:off x="6600477" y="4515050"/>
              <a:ext cx="1708756" cy="96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GB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Chúc bạn may mắn lần sau</a:t>
              </a:r>
              <a:r>
                <a:rPr lang="en-GB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  <a:sym typeface="Wingdings" pitchFamily="2" charset="2"/>
                </a:rPr>
                <a:t></a:t>
              </a:r>
              <a:endParaRPr lang="vi-VN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92" name="TextBox 19"/>
            <p:cNvSpPr txBox="1">
              <a:spLocks noChangeArrowheads="1"/>
            </p:cNvSpPr>
            <p:nvPr/>
          </p:nvSpPr>
          <p:spPr bwMode="auto">
            <a:xfrm rot="3829829">
              <a:off x="8020471" y="4499346"/>
              <a:ext cx="2023975" cy="67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GB" sz="1600" b="1">
                  <a:solidFill>
                    <a:srgbClr val="203864"/>
                  </a:solidFill>
                  <a:latin typeface="Tahoma" pitchFamily="34" charset="0"/>
                  <a:cs typeface="Tahoma" pitchFamily="34" charset="0"/>
                </a:rPr>
                <a:t>Bạn được một điểm 10</a:t>
              </a:r>
              <a:endParaRPr lang="vi-VN" sz="1600" b="1">
                <a:solidFill>
                  <a:srgbClr val="203864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193" name="TextBox 20"/>
            <p:cNvSpPr txBox="1">
              <a:spLocks noChangeArrowheads="1"/>
            </p:cNvSpPr>
            <p:nvPr/>
          </p:nvSpPr>
          <p:spPr bwMode="auto">
            <a:xfrm rot="1321648">
              <a:off x="8994847" y="3618160"/>
              <a:ext cx="2275345" cy="686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GB" sz="1600" b="1">
                  <a:solidFill>
                    <a:srgbClr val="FFFFFF"/>
                  </a:solidFill>
                  <a:latin typeface="Tahoma" pitchFamily="34" charset="0"/>
                  <a:cs typeface="Tahoma" pitchFamily="34" charset="0"/>
                </a:rPr>
                <a:t>Bạn được tặng một phần quà</a:t>
              </a:r>
              <a:endParaRPr lang="vi-VN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8663998" y="5474448"/>
            <a:ext cx="2027767" cy="63658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en-GB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933454" y="1490663"/>
            <a:ext cx="1003300" cy="10017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en-GB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43721" y="1420529"/>
            <a:ext cx="1003300" cy="1003300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en-GB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933454" y="2792145"/>
            <a:ext cx="1003300" cy="1003300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en-GB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52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85" y="1490665"/>
            <a:ext cx="370416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20" y="1762127"/>
            <a:ext cx="370416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4" y="1366841"/>
            <a:ext cx="37253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322" y="1216025"/>
            <a:ext cx="535516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2C530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568" y="-520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9418161" y="2606148"/>
            <a:ext cx="454025" cy="98848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9801278" y="2754217"/>
            <a:ext cx="587375" cy="588432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endParaRPr lang="vi-VN" sz="1600">
              <a:solidFill>
                <a:prstClr val="white"/>
              </a:solidFill>
            </a:endParaRPr>
          </a:p>
        </p:txBody>
      </p:sp>
      <p:sp>
        <p:nvSpPr>
          <p:cNvPr id="81" name="Rectangle 80">
            <a:hlinkClick r:id="rId12" action="ppaction://hlinksldjump"/>
          </p:cNvPr>
          <p:cNvSpPr/>
          <p:nvPr/>
        </p:nvSpPr>
        <p:spPr>
          <a:xfrm>
            <a:off x="1253981" y="0"/>
            <a:ext cx="10098164" cy="1015660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algn="ctr" defTabSz="914332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643721" y="2754745"/>
            <a:ext cx="1003300" cy="1003300"/>
          </a:xfrm>
          <a:prstGeom prst="roundRect">
            <a:avLst/>
          </a:prstGeom>
          <a:solidFill>
            <a:srgbClr val="0000FF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vi-VN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5" name="Rounded Rectangle 44">
            <a:hlinkClick r:id="rId14" action="ppaction://hlinksldjump"/>
          </p:cNvPr>
          <p:cNvSpPr/>
          <p:nvPr/>
        </p:nvSpPr>
        <p:spPr>
          <a:xfrm>
            <a:off x="1009273" y="4032593"/>
            <a:ext cx="1003300" cy="1003300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vi-VN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6" name="Rounded Rectangle 45">
            <a:hlinkClick r:id="rId15" action="ppaction://hlinksldjump"/>
          </p:cNvPr>
          <p:cNvSpPr/>
          <p:nvPr/>
        </p:nvSpPr>
        <p:spPr>
          <a:xfrm>
            <a:off x="2719539" y="3995193"/>
            <a:ext cx="1003300" cy="1003300"/>
          </a:xfrm>
          <a:prstGeom prst="roundRect">
            <a:avLst/>
          </a:prstGeom>
          <a:solidFill>
            <a:srgbClr val="C47812"/>
          </a:solidFill>
          <a:ln w="762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anchor="ctr"/>
          <a:lstStyle/>
          <a:p>
            <a:pPr algn="ctr" defTabSz="914332">
              <a:defRPr/>
            </a:pPr>
            <a:r>
              <a:rPr lang="vi-VN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26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 nodeType="clickPar">
                      <p:stCondLst>
                        <p:cond delay="0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34874" y="294359"/>
            <a:ext cx="9415493" cy="9343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chemeClr val="bg1"/>
            </a:solidFill>
            <a:round/>
          </a:ln>
        </p:spPr>
        <p:txBody>
          <a:bodyPr wrap="none" lIns="91438" tIns="45719" rIns="91438" bIns="45719" anchor="ctr"/>
          <a:lstStyle/>
          <a:p>
            <a:r>
              <a:rPr lang="vi-VN" sz="2800" b="1">
                <a:solidFill>
                  <a:srgbClr val="FFFFFF"/>
                </a:solidFill>
                <a:latin typeface="+mj-lt"/>
              </a:rPr>
              <a:t>Tâm đường tròn ngoại tiếp một tam giác bất kì là </a:t>
            </a:r>
            <a:endParaRPr lang="en-US" sz="2800" b="1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10" name="Group 51"/>
          <p:cNvGrpSpPr/>
          <p:nvPr/>
        </p:nvGrpSpPr>
        <p:grpSpPr bwMode="auto">
          <a:xfrm>
            <a:off x="47329" y="332656"/>
            <a:ext cx="427568" cy="5678811"/>
            <a:chOff x="202295" y="-322943"/>
            <a:chExt cx="319314" cy="718094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242852">
                <a:lumMod val="95000"/>
                <a:lumOff val="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ysClr val="windowText" lastClr="00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+mj-lt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120446" y="2165969"/>
            <a:ext cx="5823404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trung trực</a:t>
            </a:r>
            <a:r>
              <a:rPr lang="vi-VN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2240757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2232648"/>
            <a:ext cx="1741867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5" y="2280268"/>
            <a:ext cx="912408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832189" y="233742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j-lt"/>
                <a:cs typeface="Arial" panose="020B0604020202020204" pitchFamily="34" charset="0"/>
                <a:sym typeface="Arial" panose="020B0604020202020204"/>
              </a:rPr>
              <a:t>A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2024435" y="3035125"/>
            <a:ext cx="5919415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trung tuyến</a:t>
            </a:r>
            <a:r>
              <a:rPr lang="vi-VN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3098007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050609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829541" y="3189910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j-lt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2104723" y="3994772"/>
            <a:ext cx="5919417" cy="66295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cao</a:t>
            </a:r>
            <a:r>
              <a:rPr lang="vi-VN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3955259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907858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8" y="3937623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8" name="WordArt 226"/>
          <p:cNvSpPr>
            <a:spLocks noChangeArrowheads="1" noChangeShapeType="1" noTextEdit="1"/>
          </p:cNvSpPr>
          <p:nvPr/>
        </p:nvSpPr>
        <p:spPr bwMode="auto">
          <a:xfrm>
            <a:off x="832189" y="4047159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j-lt"/>
                <a:cs typeface="Arial" panose="020B0604020202020204" pitchFamily="34" charset="0"/>
                <a:sym typeface="Arial" panose="020B0604020202020204"/>
              </a:rPr>
              <a:t>c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27817" y="188642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07870" y="531542"/>
            <a:ext cx="580623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Times New Roman" panose="02020603050405020304"/>
                <a:sym typeface="Arial" panose="020B0604020202020204"/>
              </a:rPr>
              <a:t>1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Times New Roman" panose="02020603050405020304"/>
              <a:sym typeface="Arial" panose="020B0604020202020204"/>
            </a:endParaRPr>
          </a:p>
        </p:txBody>
      </p:sp>
      <p:grpSp>
        <p:nvGrpSpPr>
          <p:cNvPr id="32" name="Group 33"/>
          <p:cNvGrpSpPr/>
          <p:nvPr/>
        </p:nvGrpSpPr>
        <p:grpSpPr bwMode="auto">
          <a:xfrm>
            <a:off x="1126823" y="5894369"/>
            <a:ext cx="1828800" cy="1028700"/>
            <a:chOff x="4320" y="2928"/>
            <a:chExt cx="1104" cy="1104"/>
          </a:xfrm>
        </p:grpSpPr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ysClr val="windowText" lastClr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35" name="WordArt 36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6" name="WordArt 37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7" name="WordArt 38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40" name="WordArt 41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41" name="WordArt 42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42" name="WordArt 43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43" name="WordArt 44"/>
          <p:cNvSpPr>
            <a:spLocks noChangeArrowheads="1" noChangeShapeType="1" noTextEdit="1"/>
          </p:cNvSpPr>
          <p:nvPr/>
        </p:nvSpPr>
        <p:spPr bwMode="auto">
          <a:xfrm>
            <a:off x="16348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4" name="WordArt 45"/>
          <p:cNvSpPr>
            <a:spLocks noChangeArrowheads="1" noChangeShapeType="1" noTextEdit="1"/>
          </p:cNvSpPr>
          <p:nvPr/>
        </p:nvSpPr>
        <p:spPr bwMode="auto">
          <a:xfrm>
            <a:off x="1660223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45" name="WordArt 46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019173" y="4948693"/>
            <a:ext cx="6004967" cy="6430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phân giác.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6" y="5037851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1" y="4990453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728" y="5020216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26929" y="512975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+mj-lt"/>
                <a:cs typeface="Arial" panose="020B0604020202020204" pitchFamily="34" charset="0"/>
                <a:sym typeface="Arial" panose="020B0604020202020204"/>
              </a:rPr>
              <a:t>D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+mj-lt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53" name="Hình ảnh 3">
            <a:hlinkClick r:id="" action="ppaction://noaction"/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58" y="5155993"/>
            <a:ext cx="1127857" cy="1310755"/>
          </a:xfrm>
          <a:prstGeom prst="rect">
            <a:avLst/>
          </a:prstGeom>
        </p:spPr>
      </p:pic>
      <p:sp>
        <p:nvSpPr>
          <p:cNvPr id="2" name="Striped Right Arrow 1">
            <a:hlinkClick r:id="rId12" action="ppaction://hlinksldjump"/>
          </p:cNvPr>
          <p:cNvSpPr/>
          <p:nvPr/>
        </p:nvSpPr>
        <p:spPr>
          <a:xfrm>
            <a:off x="11230120" y="6076684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0"/>
                            </p:stCondLst>
                            <p:childTnLst>
                              <p:par>
                                <p:cTn id="1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500"/>
                            </p:stCondLst>
                            <p:childTnLst>
                              <p:par>
                                <p:cTn id="1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8" grpId="0" animBg="1"/>
      <p:bldP spid="23" grpId="0" animBg="1"/>
      <p:bldP spid="28" grpId="0" animBg="1"/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608829" y="101338"/>
            <a:ext cx="9583171" cy="10702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rgbClr val="0000FF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vi-VN" sz="3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đường tròn nội tiếp tam giác bất kì là</a:t>
            </a:r>
          </a:p>
        </p:txBody>
      </p:sp>
      <p:grpSp>
        <p:nvGrpSpPr>
          <p:cNvPr id="13315" name="Group 51"/>
          <p:cNvGrpSpPr/>
          <p:nvPr/>
        </p:nvGrpSpPr>
        <p:grpSpPr bwMode="auto">
          <a:xfrm>
            <a:off x="342907" y="-27382"/>
            <a:ext cx="427568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34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8" y="2154275"/>
            <a:ext cx="791632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2" y="2026882"/>
            <a:ext cx="2133601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00" y="2074503"/>
            <a:ext cx="1117601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753136" y="2055458"/>
            <a:ext cx="660928" cy="39052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8" y="3011525"/>
            <a:ext cx="791632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844842"/>
            <a:ext cx="200025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10" y="2931752"/>
            <a:ext cx="1090084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781712" y="2984145"/>
            <a:ext cx="613833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8" y="3868775"/>
            <a:ext cx="791632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702093"/>
            <a:ext cx="200025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24010" y="3731856"/>
            <a:ext cx="109008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727210" y="3841394"/>
            <a:ext cx="613833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714230" y="142875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222230" y="485777"/>
            <a:ext cx="711201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2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-23041"/>
            <a:ext cx="11379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/>
          <p:nvPr/>
        </p:nvGrpSpPr>
        <p:grpSpPr bwMode="auto">
          <a:xfrm>
            <a:off x="1422401" y="5379706"/>
            <a:ext cx="1828800" cy="1028700"/>
            <a:chOff x="4320" y="2928"/>
            <a:chExt cx="1104" cy="1104"/>
          </a:xfrm>
        </p:grpSpPr>
        <p:sp>
          <p:nvSpPr>
            <p:cNvPr id="13346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34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828801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854203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854203" y="5622596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854203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854203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828801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854203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854203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930400" y="5608308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955801" y="5622596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854203" y="5622596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608" y="3790953"/>
            <a:ext cx="8378853" cy="37959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en-US" b="1" dirty="0">
                <a:solidFill>
                  <a:srgbClr val="ACCBF9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/>
              </a:rPr>
              <a:t>        </a:t>
            </a:r>
            <a:endParaRPr lang="en-SG" b="1" dirty="0">
              <a:solidFill>
                <a:srgbClr val="ACCBF9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4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9" y="4819355"/>
            <a:ext cx="791632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40" y="4652673"/>
            <a:ext cx="200025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18750" y="4739583"/>
            <a:ext cx="1090084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5" name="WordArt 226"/>
          <p:cNvSpPr>
            <a:spLocks noChangeArrowheads="1" noChangeShapeType="1" noTextEdit="1"/>
          </p:cNvSpPr>
          <p:nvPr/>
        </p:nvSpPr>
        <p:spPr bwMode="auto">
          <a:xfrm>
            <a:off x="1819316" y="4791974"/>
            <a:ext cx="613833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D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" name="AutoShape 2" descr="phim hoạt hình học sinh suy nghĩ về câu hỏi png dưới trong suố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phim hoạt hình học sinh suy nghĩ về câu hỏi png dưới trong suố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83" y="1304080"/>
            <a:ext cx="3073878" cy="307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AutoShape 51"/>
          <p:cNvSpPr>
            <a:spLocks noChangeArrowheads="1"/>
          </p:cNvSpPr>
          <p:nvPr/>
        </p:nvSpPr>
        <p:spPr bwMode="auto">
          <a:xfrm>
            <a:off x="3441245" y="3766728"/>
            <a:ext cx="5745617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phân giác</a:t>
            </a:r>
          </a:p>
        </p:txBody>
      </p:sp>
      <p:sp>
        <p:nvSpPr>
          <p:cNvPr id="51" name="AutoShape 51"/>
          <p:cNvSpPr>
            <a:spLocks noChangeArrowheads="1"/>
          </p:cNvSpPr>
          <p:nvPr/>
        </p:nvSpPr>
        <p:spPr bwMode="auto">
          <a:xfrm>
            <a:off x="3441246" y="2735305"/>
            <a:ext cx="5745617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trung tuyến</a:t>
            </a:r>
          </a:p>
        </p:txBody>
      </p:sp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3407708" y="4660825"/>
            <a:ext cx="5779155" cy="64302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trung trực</a:t>
            </a:r>
          </a:p>
        </p:txBody>
      </p:sp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3424915" y="1914959"/>
            <a:ext cx="5761947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Giao điểm ba đường cao</a:t>
            </a:r>
          </a:p>
        </p:txBody>
      </p:sp>
      <p:sp>
        <p:nvSpPr>
          <p:cNvPr id="48" name="Striped Right Arrow 47">
            <a:hlinkClick r:id="rId14" action="ppaction://hlinksldjump"/>
          </p:cNvPr>
          <p:cNvSpPr/>
          <p:nvPr/>
        </p:nvSpPr>
        <p:spPr>
          <a:xfrm>
            <a:off x="11172968" y="5948092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3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8" grpId="0" animBg="1"/>
      <p:bldP spid="13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2" grpId="0"/>
      <p:bldP spid="45" grpId="0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92010" y="156361"/>
            <a:ext cx="9983511" cy="140017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chemeClr val="bg1"/>
            </a:solidFill>
            <a:round/>
          </a:ln>
        </p:spPr>
        <p:txBody>
          <a:bodyPr wrap="none" lIns="91438" tIns="45719" rIns="91438" bIns="45719" anchor="ctr"/>
          <a:lstStyle/>
          <a:p>
            <a:pPr algn="ctr" defTabSz="1600160">
              <a:lnSpc>
                <a:spcPct val="90000"/>
              </a:lnSpc>
              <a:spcAft>
                <a:spcPct val="35000"/>
              </a:spcAft>
            </a:pPr>
            <a:endParaRPr lang="en-US" sz="2700" b="1">
              <a:solidFill>
                <a:schemeClr val="bg1"/>
              </a:solidFill>
            </a:endParaRPr>
          </a:p>
        </p:txBody>
      </p:sp>
      <p:grpSp>
        <p:nvGrpSpPr>
          <p:cNvPr id="10" name="Group 51"/>
          <p:cNvGrpSpPr/>
          <p:nvPr/>
        </p:nvGrpSpPr>
        <p:grpSpPr bwMode="auto">
          <a:xfrm>
            <a:off x="47329" y="332656"/>
            <a:ext cx="427568" cy="5678811"/>
            <a:chOff x="202295" y="-322943"/>
            <a:chExt cx="319314" cy="718094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242852">
                <a:lumMod val="95000"/>
                <a:lumOff val="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ysClr val="windowText" lastClr="00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utoShape 51"/>
              <p:cNvSpPr>
                <a:spLocks noChangeArrowheads="1"/>
              </p:cNvSpPr>
              <p:nvPr/>
            </p:nvSpPr>
            <p:spPr bwMode="auto">
              <a:xfrm>
                <a:off x="2010672" y="3066755"/>
                <a:ext cx="2763761" cy="616744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76200">
                <a:solidFill>
                  <a:srgbClr val="FFFF00"/>
                </a:solidFill>
                <a:round/>
              </a:ln>
            </p:spPr>
            <p:txBody>
              <a:bodyPr wrap="none" lIns="91438" tIns="45719" rIns="91438" bIns="45719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SG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</m:ctrlPr>
                        </m:sSupPr>
                        <m:e>
                          <m:r>
                            <a:rPr lang="vi-VN" sz="2400" b="1" i="1">
                              <a:solidFill>
                                <a:prstClr val="white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𝟏𝟐𝟎</m:t>
                          </m:r>
                        </m:e>
                        <m:sup>
                          <m:r>
                            <a:rPr lang="vi-VN" sz="2400" b="1" i="1" smtClean="0">
                              <a:solidFill>
                                <a:prstClr val="white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SG" sz="2400" b="1" dirty="0">
                  <a:solidFill>
                    <a:prstClr val="white"/>
                  </a:solidFill>
                  <a:latin typeface="Times New Roman" panose="02020603050405020304"/>
                  <a:ea typeface="SimSun" panose="02010600030101010101" pitchFamily="2" charset="-122"/>
                  <a:cs typeface="Times New Roman" panose="020206030504050203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4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0672" y="3066755"/>
                <a:ext cx="2763761" cy="616744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9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" y="3141545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7" y="3133434"/>
            <a:ext cx="1741867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19211" y="3181055"/>
            <a:ext cx="912408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 b="1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722414" y="3238210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B</a:t>
            </a:r>
            <a:endParaRPr lang="en-SG" sz="3600" b="1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2024435" y="3969132"/>
            <a:ext cx="2735491" cy="61674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vi-VN" sz="2400" b="1">
                <a:solidFill>
                  <a:prstClr val="white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Arial" panose="020B0604020202020204"/>
              </a:rPr>
              <a:t> </a:t>
            </a:r>
            <a:endParaRPr lang="en-SG" sz="2400" b="1" dirty="0">
              <a:solidFill>
                <a:prstClr val="white"/>
              </a:solidFill>
              <a:latin typeface="Times New Roman" panose="02020603050405020304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4032013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984616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8" y="4071525"/>
            <a:ext cx="889944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 b="1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929557" y="4123917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C</a:t>
            </a:r>
            <a:endParaRPr lang="en-SG" sz="3600" b="1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27817" y="188642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07870" y="531542"/>
            <a:ext cx="580623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3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  <a:sym typeface="Arial" panose="020B0604020202020204"/>
            </a:endParaRPr>
          </a:p>
        </p:txBody>
      </p:sp>
      <p:grpSp>
        <p:nvGrpSpPr>
          <p:cNvPr id="32" name="Group 33"/>
          <p:cNvGrpSpPr/>
          <p:nvPr/>
        </p:nvGrpSpPr>
        <p:grpSpPr bwMode="auto">
          <a:xfrm>
            <a:off x="1126823" y="5894369"/>
            <a:ext cx="1828800" cy="1028700"/>
            <a:chOff x="4320" y="2928"/>
            <a:chExt cx="1104" cy="1104"/>
          </a:xfrm>
        </p:grpSpPr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ysClr val="windowText" lastClr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35" name="WordArt 36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6" name="WordArt 37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7" name="WordArt 38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40" name="WordArt 41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41" name="WordArt 42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42" name="WordArt 43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43" name="WordArt 44"/>
          <p:cNvSpPr>
            <a:spLocks noChangeArrowheads="1" noChangeShapeType="1" noTextEdit="1"/>
          </p:cNvSpPr>
          <p:nvPr/>
        </p:nvSpPr>
        <p:spPr bwMode="auto">
          <a:xfrm>
            <a:off x="16348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4" name="WordArt 45"/>
          <p:cNvSpPr>
            <a:spLocks noChangeArrowheads="1" noChangeShapeType="1" noTextEdit="1"/>
          </p:cNvSpPr>
          <p:nvPr/>
        </p:nvSpPr>
        <p:spPr bwMode="auto">
          <a:xfrm>
            <a:off x="1660223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45" name="WordArt 46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AutoShape 51"/>
              <p:cNvSpPr>
                <a:spLocks noChangeArrowheads="1"/>
              </p:cNvSpPr>
              <p:nvPr/>
            </p:nvSpPr>
            <p:spPr bwMode="auto">
              <a:xfrm>
                <a:off x="2019175" y="4948692"/>
                <a:ext cx="2740751" cy="643025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76200">
                <a:solidFill>
                  <a:srgbClr val="FFFF00"/>
                </a:solidFill>
                <a:round/>
              </a:ln>
            </p:spPr>
            <p:txBody>
              <a:bodyPr wrap="none" lIns="91438" tIns="45719" rIns="91438" bIns="45719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SG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</m:ctrlPr>
                        </m:sSupPr>
                        <m:e>
                          <m:r>
                            <a:rPr lang="vi-VN" sz="2400" b="1" i="1">
                              <a:solidFill>
                                <a:prstClr val="white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𝟓𝟎</m:t>
                          </m:r>
                        </m:e>
                        <m:sup>
                          <m:r>
                            <a:rPr lang="vi-VN" sz="2400" b="1" i="1" smtClean="0">
                              <a:solidFill>
                                <a:prstClr val="white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SG" sz="2400" b="1" dirty="0">
                  <a:solidFill>
                    <a:prstClr val="white"/>
                  </a:solidFill>
                  <a:latin typeface="Times New Roman" panose="02020603050405020304"/>
                  <a:ea typeface="SimSun" panose="02010600030101010101" pitchFamily="2" charset="-122"/>
                  <a:cs typeface="Times New Roman" panose="020206030504050203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175" y="4948692"/>
                <a:ext cx="2740751" cy="643025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3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6" y="5037851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1" y="4990453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728" y="5020216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 b="1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26929" y="512975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D</a:t>
            </a:r>
            <a:endParaRPr lang="en-SG" sz="3600" b="1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AutoShape 51"/>
              <p:cNvSpPr>
                <a:spLocks noChangeArrowheads="1"/>
              </p:cNvSpPr>
              <p:nvPr/>
            </p:nvSpPr>
            <p:spPr bwMode="auto">
              <a:xfrm>
                <a:off x="2036381" y="2126665"/>
                <a:ext cx="2735491" cy="616744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76200">
                <a:solidFill>
                  <a:srgbClr val="FFFF00"/>
                </a:solidFill>
                <a:round/>
              </a:ln>
            </p:spPr>
            <p:txBody>
              <a:bodyPr wrap="none" lIns="91438" tIns="45719" rIns="91438" bIns="45719" anchor="ctr"/>
              <a:lstStyle/>
              <a:p>
                <a:pPr algn="ctr"/>
                <a:r>
                  <a:rPr lang="vi-VN" sz="2400" b="1">
                    <a:solidFill>
                      <a:prstClr val="white"/>
                    </a:solidFill>
                    <a:latin typeface="Times New Roman" panose="02020603050405020304"/>
                    <a:ea typeface="SimSun" panose="02010600030101010101" pitchFamily="2" charset="-122"/>
                    <a:cs typeface="Times New Roman" panose="02020603050405020304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4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prstClr val="white"/>
                            </a:solidFill>
                            <a:latin typeface="Cambria Math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  <m:t>𝟑𝟎</m:t>
                        </m:r>
                      </m:e>
                      <m:sup>
                        <m:r>
                          <a:rPr lang="vi-VN" sz="2400" b="1" i="1" smtClean="0">
                            <a:solidFill>
                              <a:prstClr val="white"/>
                            </a:solidFill>
                            <a:latin typeface="Cambria Math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  <m:t>𝟎</m:t>
                        </m:r>
                      </m:sup>
                    </m:sSup>
                  </m:oMath>
                </a14:m>
                <a:endParaRPr lang="en-SG" sz="2400" b="1" dirty="0">
                  <a:solidFill>
                    <a:prstClr val="white"/>
                  </a:solidFill>
                  <a:latin typeface="Times New Roman" panose="02020603050405020304"/>
                  <a:ea typeface="SimSun" panose="02010600030101010101" pitchFamily="2" charset="-122"/>
                  <a:cs typeface="Times New Roman" panose="020206030504050203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6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6381" y="2126665"/>
                <a:ext cx="2735491" cy="616744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4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1" y="2189547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Classicmode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" y="2142149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40935" y="2229059"/>
            <a:ext cx="889944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 b="1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855775" y="2281450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SG" sz="3600" b="1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" name="AutoShape 4" descr="phim hoạt hình học sinh suy nghĩ về câu hỏi png dưới trong suốt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/>
              <p:cNvSpPr txBox="1"/>
              <p:nvPr/>
            </p:nvSpPr>
            <p:spPr>
              <a:xfrm>
                <a:off x="2104723" y="416985"/>
                <a:ext cx="9653890" cy="1327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b="1">
                    <a:solidFill>
                      <a:srgbClr val="EAEAEA"/>
                    </a:solidFill>
                    <a:latin typeface="Times New Roman" pitchFamily="18" charset="0"/>
                    <a:cs typeface="Times New Roman" pitchFamily="18" charset="0"/>
                  </a:rPr>
                  <a:t>Cho tam giác  có số đo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1">
                            <a:solidFill>
                              <a:srgbClr val="EAEAEA"/>
                            </a:solidFill>
                            <a:latin typeface="Cambria Math"/>
                          </a:rPr>
                          <m:t>𝑩𝑨𝑪</m:t>
                        </m:r>
                      </m:e>
                    </m:acc>
                    <m:r>
                      <a:rPr lang="vi-VN" sz="2800" b="1" i="1" smtClean="0">
                        <a:solidFill>
                          <a:srgbClr val="EAEAEA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b="1" i="1">
                            <a:solidFill>
                              <a:srgbClr val="EAEAEA"/>
                            </a:solidFill>
                            <a:latin typeface="Cambria Math"/>
                          </a:rPr>
                          <m:t>𝟔𝟎</m:t>
                        </m:r>
                      </m:e>
                      <m:sup>
                        <m: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vi-VN" sz="2800" b="1" i="0" smtClean="0">
                        <a:solidFill>
                          <a:srgbClr val="EAEAEA"/>
                        </a:solidFill>
                        <a:latin typeface="Cambria Math"/>
                      </a:rPr>
                      <m:t>. </m:t>
                    </m:r>
                  </m:oMath>
                </a14:m>
                <a:r>
                  <a:rPr lang="vi-VN" sz="2800" b="1">
                    <a:solidFill>
                      <a:srgbClr val="EAEAEA"/>
                    </a:solidFill>
                    <a:latin typeface="Times New Roman" pitchFamily="18" charset="0"/>
                    <a:cs typeface="Times New Roman" pitchFamily="18" charset="0"/>
                  </a:rPr>
                  <a:t>Gọi O là tâm đường tròn ngoại tiếp tam giác, số đo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2800" b="1" i="1">
                            <a:solidFill>
                              <a:srgbClr val="EAEAEA"/>
                            </a:solidFill>
                            <a:latin typeface="Cambria Math"/>
                          </a:rPr>
                          <m:t>𝑩𝑶𝑪</m:t>
                        </m:r>
                      </m:e>
                    </m:acc>
                  </m:oMath>
                </a14:m>
                <a:r>
                  <a:rPr lang="vi-VN" sz="2800" b="1">
                    <a:solidFill>
                      <a:srgbClr val="EAEAEA"/>
                    </a:solidFill>
                    <a:latin typeface="Times New Roman" pitchFamily="18" charset="0"/>
                    <a:cs typeface="Times New Roman" pitchFamily="18" charset="0"/>
                  </a:rPr>
                  <a:t> là:</a:t>
                </a:r>
                <a:endParaRPr lang="en-US" sz="2800" b="1">
                  <a:solidFill>
                    <a:srgbClr val="EAEAEA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l"/>
                <a:endParaRPr lang="en-US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7" name="TextBox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723" y="416985"/>
                <a:ext cx="9653890" cy="1327479"/>
              </a:xfrm>
              <a:prstGeom prst="rect">
                <a:avLst/>
              </a:prstGeom>
              <a:blipFill rotWithShape="1">
                <a:blip r:embed="rId15"/>
                <a:stretch>
                  <a:fillRect l="-1263" t="-3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770" name="Rectangle 11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772" name="Rectangle 120"/>
          <p:cNvSpPr>
            <a:spLocks noChangeArrowheads="1"/>
          </p:cNvSpPr>
          <p:nvPr/>
        </p:nvSpPr>
        <p:spPr bwMode="auto">
          <a:xfrm>
            <a:off x="0" y="200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776" name="Rectangle 126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778" name="Rectangle 127"/>
          <p:cNvSpPr>
            <a:spLocks noChangeArrowheads="1"/>
          </p:cNvSpPr>
          <p:nvPr/>
        </p:nvSpPr>
        <p:spPr bwMode="auto">
          <a:xfrm>
            <a:off x="152400" y="35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782" name="Rectangle 13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784" name="Object 28783"/>
          <p:cNvGraphicFramePr>
            <a:graphicFrameLocks noChangeAspect="1"/>
          </p:cNvGraphicFramePr>
          <p:nvPr/>
        </p:nvGraphicFramePr>
        <p:xfrm>
          <a:off x="304800" y="304800"/>
          <a:ext cx="23812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1195" imgH="203112" progId="Equation.DSMT4">
                  <p:embed/>
                </p:oleObj>
              </mc:Choice>
              <mc:Fallback>
                <p:oleObj name="Equation" r:id="rId16" imgW="241195" imgH="203112" progId="Equation.DSMT4">
                  <p:embed/>
                  <p:pic>
                    <p:nvPicPr>
                      <p:cNvPr id="0" name="Object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238125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85" name="Rectangle 134"/>
          <p:cNvSpPr>
            <a:spLocks noChangeArrowheads="1"/>
          </p:cNvSpPr>
          <p:nvPr/>
        </p:nvSpPr>
        <p:spPr bwMode="auto">
          <a:xfrm>
            <a:off x="304800" y="504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792" name="Rectangle 14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794" name="Rectangle 14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" name="Striped Right Arrow 65">
            <a:hlinkClick r:id="rId18" action="ppaction://hlinksldjump"/>
          </p:cNvPr>
          <p:cNvSpPr/>
          <p:nvPr/>
        </p:nvSpPr>
        <p:spPr>
          <a:xfrm>
            <a:off x="11172968" y="5948092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55623" y="4032013"/>
                <a:ext cx="970074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EAEAE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2400" b="1" i="1">
                              <a:solidFill>
                                <a:srgbClr val="EAEAEA"/>
                              </a:solidFill>
                              <a:latin typeface="Cambria Math"/>
                            </a:rPr>
                            <m:t>𝟏𝟎𝟎</m:t>
                          </m:r>
                        </m:e>
                        <m:sup>
                          <m:r>
                            <a:rPr lang="vi-VN" sz="2400" b="1" i="1" smtClean="0">
                              <a:solidFill>
                                <a:srgbClr val="EAEAEA"/>
                              </a:solidFill>
                              <a:latin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sz="2400" b="1" i="1" dirty="0">
                  <a:solidFill>
                    <a:srgbClr val="EAEAEA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23" y="4032013"/>
                <a:ext cx="970074" cy="47000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Hình ảnh 5">
            <a:extLst>
              <a:ext uri="{FF2B5EF4-FFF2-40B4-BE49-F238E27FC236}">
                <a16:creationId xmlns:a16="http://schemas.microsoft.com/office/drawing/2014/main" id="{466AA96C-0634-62D2-1940-19EEF74A33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58720" y="2262252"/>
            <a:ext cx="3481908" cy="382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5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500"/>
                            </p:stCondLst>
                            <p:childTnLst>
                              <p:par>
                                <p:cTn id="16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500"/>
                            </p:stCondLst>
                            <p:childTnLst>
                              <p:par>
                                <p:cTn id="1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8500"/>
                            </p:stCondLst>
                            <p:childTnLst>
                              <p:par>
                                <p:cTn id="18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9500"/>
                            </p:stCondLst>
                            <p:childTnLst>
                              <p:par>
                                <p:cTn id="19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8" grpId="0" animBg="1"/>
      <p:bldP spid="23" grpId="0" animBg="1"/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5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77724" y="71439"/>
            <a:ext cx="9415493" cy="212666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chemeClr val="bg1"/>
            </a:solidFill>
            <a:round/>
          </a:ln>
        </p:spPr>
        <p:txBody>
          <a:bodyPr wrap="none" lIns="91438" tIns="45719" rIns="91438" bIns="45719" anchor="ctr"/>
          <a:lstStyle/>
          <a:p>
            <a:pPr algn="ctr" defTabSz="1600160">
              <a:lnSpc>
                <a:spcPct val="90000"/>
              </a:lnSpc>
              <a:spcAft>
                <a:spcPct val="35000"/>
              </a:spcAft>
            </a:pP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10" name="Group 51"/>
          <p:cNvGrpSpPr/>
          <p:nvPr/>
        </p:nvGrpSpPr>
        <p:grpSpPr bwMode="auto">
          <a:xfrm>
            <a:off x="47329" y="332656"/>
            <a:ext cx="427568" cy="5678811"/>
            <a:chOff x="202295" y="-322943"/>
            <a:chExt cx="319314" cy="718094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242852">
                <a:lumMod val="95000"/>
                <a:lumOff val="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ysClr val="windowText" lastClr="00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27817" y="188642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07870" y="531542"/>
            <a:ext cx="580623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4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  <a:sym typeface="Arial" panose="020B0604020202020204"/>
            </a:endParaRPr>
          </a:p>
        </p:txBody>
      </p:sp>
      <p:grpSp>
        <p:nvGrpSpPr>
          <p:cNvPr id="32" name="Group 33"/>
          <p:cNvGrpSpPr/>
          <p:nvPr/>
        </p:nvGrpSpPr>
        <p:grpSpPr bwMode="auto">
          <a:xfrm>
            <a:off x="1126823" y="5894369"/>
            <a:ext cx="1828800" cy="1028700"/>
            <a:chOff x="4320" y="2928"/>
            <a:chExt cx="1104" cy="1104"/>
          </a:xfrm>
        </p:grpSpPr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ysClr val="windowText" lastClr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35" name="WordArt 36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6" name="WordArt 37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7" name="WordArt 38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40" name="WordArt 41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41" name="WordArt 42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42" name="WordArt 43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43" name="WordArt 44"/>
          <p:cNvSpPr>
            <a:spLocks noChangeArrowheads="1" noChangeShapeType="1" noTextEdit="1"/>
          </p:cNvSpPr>
          <p:nvPr/>
        </p:nvSpPr>
        <p:spPr bwMode="auto">
          <a:xfrm>
            <a:off x="16348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4" name="WordArt 45"/>
          <p:cNvSpPr>
            <a:spLocks noChangeArrowheads="1" noChangeShapeType="1" noTextEdit="1"/>
          </p:cNvSpPr>
          <p:nvPr/>
        </p:nvSpPr>
        <p:spPr bwMode="auto">
          <a:xfrm>
            <a:off x="1660223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45" name="WordArt 46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pic>
        <p:nvPicPr>
          <p:cNvPr id="53" name="Hình ảnh 3">
            <a:hlinkClick r:id="" action="ppaction://noaction"/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58" y="5155993"/>
            <a:ext cx="1127857" cy="1310755"/>
          </a:xfrm>
          <a:prstGeom prst="rect">
            <a:avLst/>
          </a:prstGeom>
        </p:spPr>
      </p:pic>
      <p:sp>
        <p:nvSpPr>
          <p:cNvPr id="2" name="AutoShape 2" descr="Hình ảnh lăng mộ trên núi của cố tổng bí thư Trần Phú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ảnh lăng mộ trên núi của cố tổng bí thư Trần Phú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ảnh lăng mộ trên núi của cố tổng bí thư Trần Phú"/>
          <p:cNvSpPr>
            <a:spLocks noChangeAspect="1" noChangeArrowheads="1"/>
          </p:cNvSpPr>
          <p:nvPr/>
        </p:nvSpPr>
        <p:spPr bwMode="auto">
          <a:xfrm>
            <a:off x="613833" y="2137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5122" y="149077"/>
            <a:ext cx="8901349" cy="18466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2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Điền vào chỗ trống cho phù hợp:</a:t>
            </a:r>
            <a:endParaRPr lang="en-US" sz="2800" b="1" i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Đường tròn ngoại tiếp tam giác vuông có tâm là ……………… cạnh huyền và bán kính đường tròn ngoại tiếp tam giác vuông bằng …………..độ dài cạnh huyền</a:t>
            </a:r>
            <a:r>
              <a:rPr lang="vi-VN" sz="2700">
                <a:solidFill>
                  <a:srgbClr val="FFFFFF"/>
                </a:solidFill>
              </a:rPr>
              <a:t>.</a:t>
            </a: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0882" y="1005356"/>
            <a:ext cx="35406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700">
                <a:solidFill>
                  <a:srgbClr val="FF0000"/>
                </a:solidFill>
              </a:rPr>
              <a:t>trung điểm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2219" y="1441747"/>
            <a:ext cx="2200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700">
                <a:solidFill>
                  <a:srgbClr val="FF0000"/>
                </a:solidFill>
              </a:rPr>
              <a:t>một nửa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6" name="Striped Right Arrow 45">
            <a:hlinkClick r:id="rId7" action="ppaction://hlinksldjump"/>
          </p:cNvPr>
          <p:cNvSpPr/>
          <p:nvPr/>
        </p:nvSpPr>
        <p:spPr>
          <a:xfrm>
            <a:off x="11172968" y="5948092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47" name="Hình ảnh 13">
            <a:extLst>
              <a:ext uri="{FF2B5EF4-FFF2-40B4-BE49-F238E27FC236}">
                <a16:creationId xmlns:a16="http://schemas.microsoft.com/office/drawing/2014/main" id="{5930E53C-277F-8EBA-B1A8-9C85D1DAD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8514" y="2627617"/>
            <a:ext cx="4094563" cy="35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977723" y="130442"/>
            <a:ext cx="10034080" cy="138588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chemeClr val="bg1"/>
            </a:solidFill>
            <a:round/>
          </a:ln>
        </p:spPr>
        <p:txBody>
          <a:bodyPr wrap="none" lIns="91438" tIns="45719" rIns="91438" bIns="45719" anchor="ctr"/>
          <a:lstStyle/>
          <a:p>
            <a:pPr algn="ctr" defTabSz="1600160">
              <a:lnSpc>
                <a:spcPct val="90000"/>
              </a:lnSpc>
              <a:spcAft>
                <a:spcPct val="35000"/>
              </a:spcAft>
            </a:pPr>
            <a:endParaRPr lang="en-US" sz="2400" b="1">
              <a:solidFill>
                <a:srgbClr val="0C0D0E"/>
              </a:solidFill>
            </a:endParaRPr>
          </a:p>
        </p:txBody>
      </p:sp>
      <p:grpSp>
        <p:nvGrpSpPr>
          <p:cNvPr id="10" name="Group 51"/>
          <p:cNvGrpSpPr/>
          <p:nvPr/>
        </p:nvGrpSpPr>
        <p:grpSpPr bwMode="auto">
          <a:xfrm>
            <a:off x="47329" y="332656"/>
            <a:ext cx="427568" cy="5678811"/>
            <a:chOff x="202295" y="-322943"/>
            <a:chExt cx="319314" cy="718094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242852">
                <a:lumMod val="95000"/>
                <a:lumOff val="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ysClr val="windowText" lastClr="00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27817" y="188642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07870" y="531542"/>
            <a:ext cx="580623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5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53" name="Hình ảnh 3">
            <a:hlinkClick r:id="" action="ppaction://noaction"/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58" y="5155993"/>
            <a:ext cx="1127857" cy="1310755"/>
          </a:xfrm>
          <a:prstGeom prst="rect">
            <a:avLst/>
          </a:prstGeom>
        </p:spPr>
      </p:pic>
      <p:sp>
        <p:nvSpPr>
          <p:cNvPr id="2" name="AutoShape 2" descr="blob:https://chat.zalo.me/c888bd91-870d-43fd-a83f-515aba05a073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b:https://chat.zalo.me/c888bd91-870d-43fd-a83f-515aba05a073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b:https://chat.zalo.me/c888bd91-870d-43fd-a83f-515aba05a073"/>
          <p:cNvSpPr>
            <a:spLocks noChangeAspect="1" noChangeArrowheads="1"/>
          </p:cNvSpPr>
          <p:nvPr/>
        </p:nvSpPr>
        <p:spPr bwMode="auto">
          <a:xfrm>
            <a:off x="613833" y="2137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blob:https://chat.zalo.me/c888bd91-870d-43fd-a83f-515aba05a073"/>
          <p:cNvSpPr>
            <a:spLocks noChangeAspect="1" noChangeArrowheads="1"/>
          </p:cNvSpPr>
          <p:nvPr/>
        </p:nvSpPr>
        <p:spPr bwMode="auto">
          <a:xfrm>
            <a:off x="817033" y="4169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723" y="224997"/>
            <a:ext cx="9907080" cy="14157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vi-VN" sz="2800" b="1">
                <a:solidFill>
                  <a:srgbClr val="EAEAEA"/>
                </a:solidFill>
                <a:latin typeface="+mj-lt"/>
              </a:rPr>
              <a:t>Cho tam giác  có độ dài các cạnh là </a:t>
            </a:r>
            <a:r>
              <a:rPr lang="vi-VN" sz="2800" b="1" i="1">
                <a:solidFill>
                  <a:srgbClr val="EAEAEA"/>
                </a:solidFill>
                <a:latin typeface="+mj-lt"/>
              </a:rPr>
              <a:t>AB</a:t>
            </a:r>
            <a:r>
              <a:rPr lang="vi-VN" sz="2800" b="1">
                <a:solidFill>
                  <a:srgbClr val="EAEAEA"/>
                </a:solidFill>
                <a:latin typeface="+mj-lt"/>
              </a:rPr>
              <a:t> = 30 cm, </a:t>
            </a:r>
            <a:r>
              <a:rPr lang="vi-VN" sz="2800" b="1" i="1">
                <a:solidFill>
                  <a:srgbClr val="EAEAEA"/>
                </a:solidFill>
                <a:latin typeface="+mj-lt"/>
              </a:rPr>
              <a:t>AC</a:t>
            </a:r>
            <a:r>
              <a:rPr lang="vi-VN" sz="2800" b="1">
                <a:solidFill>
                  <a:srgbClr val="EAEAEA"/>
                </a:solidFill>
                <a:latin typeface="+mj-lt"/>
              </a:rPr>
              <a:t> = 40 cm, </a:t>
            </a:r>
            <a:r>
              <a:rPr lang="vi-VN" sz="2800" b="1" i="1">
                <a:solidFill>
                  <a:srgbClr val="EAEAEA"/>
                </a:solidFill>
                <a:latin typeface="+mj-lt"/>
              </a:rPr>
              <a:t>BC </a:t>
            </a:r>
            <a:r>
              <a:rPr lang="vi-VN" sz="2800" b="1">
                <a:solidFill>
                  <a:srgbClr val="EAEAEA"/>
                </a:solidFill>
                <a:latin typeface="+mj-lt"/>
              </a:rPr>
              <a:t>= 50 cm. Khẳng định nào sau đây là </a:t>
            </a:r>
            <a:r>
              <a:rPr lang="vi-VN" sz="2800" b="1" i="1" u="sng">
                <a:solidFill>
                  <a:srgbClr val="EAEAEA"/>
                </a:solidFill>
                <a:latin typeface="+mj-lt"/>
              </a:rPr>
              <a:t>sai</a:t>
            </a:r>
            <a:r>
              <a:rPr lang="vi-VN" sz="2800" b="1">
                <a:solidFill>
                  <a:srgbClr val="EAEAEA"/>
                </a:solidFill>
                <a:latin typeface="+mj-lt"/>
              </a:rPr>
              <a:t>?</a:t>
            </a:r>
            <a:endParaRPr lang="en-US" sz="2800" b="1">
              <a:solidFill>
                <a:srgbClr val="EAEAEA"/>
              </a:solidFill>
              <a:latin typeface="+mj-lt"/>
            </a:endParaRPr>
          </a:p>
          <a:p>
            <a:pPr algn="just"/>
            <a:endParaRPr lang="en-US" sz="2800" b="1">
              <a:solidFill>
                <a:srgbClr val="0C0D0E"/>
              </a:solidFill>
              <a:latin typeface="Palatino Linotype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2234749" y="1963826"/>
            <a:ext cx="6598673" cy="86175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r>
              <a:rPr lang="vi-VN" sz="2800" b="1">
                <a:solidFill>
                  <a:srgbClr val="EAEAEA"/>
                </a:solidFill>
                <a:latin typeface="+mj-lt"/>
              </a:rPr>
              <a:t>Tam giác  có tâm đường tròn ngoại tiếp </a:t>
            </a:r>
          </a:p>
          <a:p>
            <a:r>
              <a:rPr lang="vi-VN" sz="2800" b="1">
                <a:solidFill>
                  <a:srgbClr val="EAEAEA"/>
                </a:solidFill>
                <a:latin typeface="+mj-lt"/>
              </a:rPr>
              <a:t>trùng với trọng tâm. </a:t>
            </a:r>
            <a:endParaRPr lang="en-SG" sz="2800" b="1" dirty="0">
              <a:solidFill>
                <a:srgbClr val="EAEAEA"/>
              </a:solidFill>
              <a:latin typeface="+mj-lt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54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2240757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2232648"/>
            <a:ext cx="1741867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5" y="2280268"/>
            <a:ext cx="912408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7" name="WordArt 226"/>
          <p:cNvSpPr>
            <a:spLocks noChangeArrowheads="1" noChangeShapeType="1" noTextEdit="1"/>
          </p:cNvSpPr>
          <p:nvPr/>
        </p:nvSpPr>
        <p:spPr bwMode="auto">
          <a:xfrm>
            <a:off x="832189" y="233742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A</a:t>
            </a: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2142480" y="2970239"/>
            <a:ext cx="6648078" cy="87273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r>
              <a:rPr lang="vi-VN" sz="2800" b="1">
                <a:solidFill>
                  <a:srgbClr val="EAEAEA"/>
                </a:solidFill>
                <a:latin typeface="+mj-lt"/>
              </a:rPr>
              <a:t>Tam giác  là tam giác vuông.	</a:t>
            </a:r>
            <a:endParaRPr lang="en-SG" sz="2800" b="1">
              <a:solidFill>
                <a:srgbClr val="EAEAEA"/>
              </a:solidFill>
              <a:latin typeface="+mj-lt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5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3183735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136337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WordArt 226"/>
          <p:cNvSpPr>
            <a:spLocks noChangeArrowheads="1" noChangeShapeType="1" noTextEdit="1"/>
          </p:cNvSpPr>
          <p:nvPr/>
        </p:nvSpPr>
        <p:spPr bwMode="auto">
          <a:xfrm>
            <a:off x="829541" y="3275638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b</a:t>
            </a:r>
          </a:p>
        </p:txBody>
      </p:sp>
      <p:sp>
        <p:nvSpPr>
          <p:cNvPr id="63" name="AutoShape 51"/>
          <p:cNvSpPr>
            <a:spLocks noChangeArrowheads="1"/>
          </p:cNvSpPr>
          <p:nvPr/>
        </p:nvSpPr>
        <p:spPr bwMode="auto">
          <a:xfrm>
            <a:off x="2067297" y="3980334"/>
            <a:ext cx="6694685" cy="84884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r>
              <a:rPr lang="vi-VN" sz="2400" b="1">
                <a:solidFill>
                  <a:srgbClr val="0C0D0E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2800" b="1">
                <a:solidFill>
                  <a:srgbClr val="EAEAEA"/>
                </a:solidFill>
                <a:latin typeface="+mj-lt"/>
              </a:rPr>
              <a:t>Bán kính đường tròn ngoại tiếp tam giác </a:t>
            </a:r>
          </a:p>
          <a:p>
            <a:r>
              <a:rPr lang="vi-VN" sz="2800" b="1">
                <a:solidFill>
                  <a:srgbClr val="EAEAEA"/>
                </a:solidFill>
                <a:latin typeface="+mj-lt"/>
              </a:rPr>
              <a:t> bằng 25 cm.	</a:t>
            </a:r>
            <a:endParaRPr lang="en-SG" sz="2800" b="1" dirty="0">
              <a:solidFill>
                <a:srgbClr val="EAEAEA"/>
              </a:solidFill>
              <a:latin typeface="+mj-lt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64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4155291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107890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8" y="4137655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832189" y="4247191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AutoShape 51"/>
              <p:cNvSpPr>
                <a:spLocks noChangeArrowheads="1"/>
              </p:cNvSpPr>
              <p:nvPr/>
            </p:nvSpPr>
            <p:spPr bwMode="auto">
              <a:xfrm>
                <a:off x="2019173" y="4948693"/>
                <a:ext cx="6742809" cy="862677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76200">
                <a:solidFill>
                  <a:srgbClr val="FFFF00"/>
                </a:solidFill>
                <a:round/>
              </a:ln>
            </p:spPr>
            <p:txBody>
              <a:bodyPr wrap="none" lIns="91438" tIns="45719" rIns="91438" bIns="45719" anchor="ctr"/>
              <a:lstStyle/>
              <a:p>
                <a:pPr algn="ctr"/>
                <a:r>
                  <a:rPr lang="vi-VN" sz="2800" b="1">
                    <a:solidFill>
                      <a:srgbClr val="EAEAEA"/>
                    </a:solidFill>
                    <a:latin typeface="Times New Roman" panose="02020603050405020304"/>
                    <a:ea typeface="SimSun" panose="02010600030101010101" pitchFamily="2" charset="-122"/>
                    <a:cs typeface="Times New Roman" panose="02020603050405020304"/>
                    <a:sym typeface="Arial" panose="020B0604020202020204"/>
                  </a:rPr>
                  <a:t>Số đo cung BC của đường tròn ngoại tiếp </a:t>
                </a:r>
              </a:p>
              <a:p>
                <a:r>
                  <a:rPr lang="vi-VN" sz="2800" b="1">
                    <a:solidFill>
                      <a:srgbClr val="EAEAEA"/>
                    </a:solidFill>
                    <a:latin typeface="Times New Roman" panose="02020603050405020304"/>
                    <a:ea typeface="SimSun" panose="02010600030101010101" pitchFamily="2" charset="-122"/>
                    <a:cs typeface="Times New Roman" panose="02020603050405020304"/>
                    <a:sym typeface="Arial" panose="020B0604020202020204"/>
                  </a:rPr>
                  <a:t>tam giác  ABC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vi-VN" sz="2800" b="1" i="1">
                            <a:solidFill>
                              <a:srgbClr val="EAEAEA"/>
                            </a:solidFill>
                            <a:latin typeface="Cambria Math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  <m:t>𝟏𝟖𝟎</m:t>
                        </m:r>
                      </m:e>
                      <m:sup>
                        <m:r>
                          <a:rPr lang="vi-VN" sz="2800" b="1" i="1" smtClean="0">
                            <a:solidFill>
                              <a:srgbClr val="EAEAEA"/>
                            </a:solidFill>
                            <a:latin typeface="Cambria Math"/>
                            <a:ea typeface="SimSun" panose="02010600030101010101" pitchFamily="2" charset="-122"/>
                            <a:cs typeface="Times New Roman" panose="02020603050405020304"/>
                            <a:sym typeface="Arial" panose="020B0604020202020204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vi-VN" sz="2800" b="1">
                    <a:solidFill>
                      <a:srgbClr val="EAEAEA"/>
                    </a:solidFill>
                    <a:latin typeface="Times New Roman" panose="02020603050405020304"/>
                    <a:ea typeface="SimSun" panose="02010600030101010101" pitchFamily="2" charset="-122"/>
                    <a:cs typeface="Times New Roman" panose="02020603050405020304"/>
                    <a:sym typeface="Arial" panose="020B0604020202020204"/>
                  </a:rPr>
                  <a:t> </a:t>
                </a:r>
                <a:endParaRPr lang="en-SG" sz="2800" b="1" dirty="0">
                  <a:solidFill>
                    <a:srgbClr val="EAEAEA"/>
                  </a:solidFill>
                  <a:latin typeface="Times New Roman" panose="02020603050405020304"/>
                  <a:ea typeface="SimSun" panose="02010600030101010101" pitchFamily="2" charset="-122"/>
                  <a:cs typeface="Times New Roman" panose="020206030504050203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68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9173" y="4948693"/>
                <a:ext cx="6742809" cy="862677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3"/>
                <a:stretch>
                  <a:fillRect l="-626" t="-7792" b="-18831"/>
                </a:stretch>
              </a:blipFill>
              <a:ln w="7620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6" y="5037851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1" y="4990453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728" y="5020216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826929" y="512975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D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48" name="Group 33"/>
          <p:cNvGrpSpPr/>
          <p:nvPr/>
        </p:nvGrpSpPr>
        <p:grpSpPr bwMode="auto">
          <a:xfrm>
            <a:off x="1126823" y="5894369"/>
            <a:ext cx="1828800" cy="1028700"/>
            <a:chOff x="4320" y="2928"/>
            <a:chExt cx="1104" cy="1104"/>
          </a:xfrm>
        </p:grpSpPr>
        <p:sp>
          <p:nvSpPr>
            <p:cNvPr id="49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5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ysClr val="windowText" lastClr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73" name="WordArt 36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74" name="WordArt 37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75" name="WordArt 38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76" name="WordArt 39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77" name="WordArt 40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78" name="WordArt 41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79" name="WordArt 42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80" name="WordArt 43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1" name="WordArt 44"/>
          <p:cNvSpPr>
            <a:spLocks noChangeArrowheads="1" noChangeShapeType="1" noTextEdit="1"/>
          </p:cNvSpPr>
          <p:nvPr/>
        </p:nvSpPr>
        <p:spPr bwMode="auto">
          <a:xfrm>
            <a:off x="16348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82" name="WordArt 45"/>
          <p:cNvSpPr>
            <a:spLocks noChangeArrowheads="1" noChangeShapeType="1" noTextEdit="1"/>
          </p:cNvSpPr>
          <p:nvPr/>
        </p:nvSpPr>
        <p:spPr bwMode="auto">
          <a:xfrm>
            <a:off x="1660223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83" name="WordArt 46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C0D0E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0" y="0"/>
          <a:ext cx="3048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36" imgH="203024" progId="Equation.DSMT4">
                  <p:embed/>
                </p:oleObj>
              </mc:Choice>
              <mc:Fallback>
                <p:oleObj name="Equation" r:id="rId14" imgW="304536" imgH="203024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04800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Striped Right Arrow 83">
            <a:hlinkClick r:id="rId16" action="ppaction://hlinksldjump"/>
          </p:cNvPr>
          <p:cNvSpPr/>
          <p:nvPr/>
        </p:nvSpPr>
        <p:spPr>
          <a:xfrm>
            <a:off x="11230120" y="6033820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0"/>
                            </p:stCondLst>
                            <p:childTnLst>
                              <p:par>
                                <p:cTn id="1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500"/>
                            </p:stCondLst>
                            <p:childTnLst>
                              <p:par>
                                <p:cTn id="1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52" grpId="0" animBg="1"/>
      <p:bldP spid="52" grpId="1" animBg="1"/>
      <p:bldP spid="56" grpId="0" animBg="1"/>
      <p:bldP spid="57" grpId="0" animBg="1"/>
      <p:bldP spid="62" grpId="0" animBg="1"/>
      <p:bldP spid="67" grpId="0" animBg="1"/>
      <p:bldP spid="72" grpId="0" animBg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868858" y="10583"/>
            <a:ext cx="10323143" cy="158961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57150">
            <a:solidFill>
              <a:schemeClr val="bg1"/>
            </a:solidFill>
            <a:round/>
          </a:ln>
        </p:spPr>
        <p:txBody>
          <a:bodyPr wrap="none" lIns="91438" tIns="45719" rIns="91438" bIns="45719" anchor="ctr"/>
          <a:lstStyle/>
          <a:p>
            <a:pPr algn="ctr" defTabSz="1600160">
              <a:lnSpc>
                <a:spcPct val="90000"/>
              </a:lnSpc>
              <a:spcAft>
                <a:spcPct val="35000"/>
              </a:spcAft>
            </a:pPr>
            <a:endParaRPr lang="en-US" sz="2400" b="1"/>
          </a:p>
        </p:txBody>
      </p:sp>
      <p:grpSp>
        <p:nvGrpSpPr>
          <p:cNvPr id="10" name="Group 51"/>
          <p:cNvGrpSpPr/>
          <p:nvPr/>
        </p:nvGrpSpPr>
        <p:grpSpPr bwMode="auto">
          <a:xfrm>
            <a:off x="47329" y="332656"/>
            <a:ext cx="427568" cy="5678811"/>
            <a:chOff x="202295" y="-322943"/>
            <a:chExt cx="319314" cy="718094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242852">
                <a:lumMod val="95000"/>
                <a:lumOff val="5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ysClr val="windowText" lastClr="00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104724" y="5157793"/>
            <a:ext cx="2646763" cy="748438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endParaRPr lang="en-SG" sz="3200" b="1" dirty="0">
              <a:solidFill>
                <a:schemeClr val="bg1"/>
              </a:solidFill>
              <a:latin typeface="Palatino Linotype" pitchFamily="18" charset="0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2" y="5343289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9" y="5335178"/>
            <a:ext cx="1741867" cy="504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13263" y="5382799"/>
            <a:ext cx="912408" cy="4572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816466" y="5439954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D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2024435" y="3344479"/>
            <a:ext cx="2735491" cy="75603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vi-VN" sz="2700" b="1">
                <a:solidFill>
                  <a:prstClr val="white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Arial" panose="020B0604020202020204"/>
              </a:rPr>
              <a:t> </a:t>
            </a:r>
            <a:endParaRPr lang="en-SG" sz="3200" b="1">
              <a:solidFill>
                <a:schemeClr val="bg1"/>
              </a:solidFill>
              <a:latin typeface="Palatino Linotype" pitchFamily="18" charset="0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3407363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359964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786677" y="3499265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b</a:t>
            </a:r>
          </a:p>
        </p:txBody>
      </p:sp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2024433" y="4289689"/>
            <a:ext cx="2737219" cy="68236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rgbClr val="FFFF00"/>
            </a:solidFill>
            <a:round/>
          </a:ln>
        </p:spPr>
        <p:txBody>
          <a:bodyPr wrap="none" lIns="91438" tIns="45719" rIns="91438" bIns="45719" anchor="ctr"/>
          <a:lstStyle/>
          <a:p>
            <a:pPr algn="ctr"/>
            <a:r>
              <a:rPr lang="vi-VN" sz="2700" b="1">
                <a:solidFill>
                  <a:prstClr val="white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  <a:sym typeface="Arial" panose="020B0604020202020204"/>
              </a:rPr>
              <a:t> </a:t>
            </a:r>
            <a:endParaRPr lang="en-SG" sz="3200" b="1">
              <a:solidFill>
                <a:schemeClr val="bg1"/>
              </a:solidFill>
              <a:latin typeface="Palatino Linotype" pitchFamily="18" charset="0"/>
              <a:ea typeface="SimSun" panose="02010600030101010101" pitchFamily="2" charset="-122"/>
              <a:cs typeface="Times New Roman" panose="02020603050405020304"/>
              <a:sym typeface="Arial" panose="020B0604020202020204"/>
            </a:endParaRPr>
          </a:p>
        </p:txBody>
      </p:sp>
      <p:pic>
        <p:nvPicPr>
          <p:cNvPr id="2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5" y="4264613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217213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988" y="4246979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8" name="WordArt 226"/>
          <p:cNvSpPr>
            <a:spLocks noChangeArrowheads="1" noChangeShapeType="1" noTextEdit="1"/>
          </p:cNvSpPr>
          <p:nvPr/>
        </p:nvSpPr>
        <p:spPr bwMode="auto">
          <a:xfrm>
            <a:off x="832189" y="4356516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SG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c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327817" y="188642"/>
            <a:ext cx="1727201" cy="10287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91438" tIns="45719" rIns="91438" bIns="45719" anchor="ctr"/>
          <a:lstStyle/>
          <a:p>
            <a:endParaRPr lang="en-US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807869" y="531542"/>
            <a:ext cx="733520" cy="28575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b="1" kern="10" err="1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Câu</a:t>
            </a:r>
            <a:r>
              <a:rPr lang="en-SG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 </a:t>
            </a:r>
            <a:r>
              <a:rPr lang="vi-VN" sz="3600" b="1" kern="10">
                <a:ln w="19050">
                  <a:solidFill>
                    <a:srgbClr val="00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  <a:sym typeface="Arial" panose="020B0604020202020204"/>
              </a:rPr>
              <a:t>6</a:t>
            </a:r>
            <a:endParaRPr lang="en-SG" sz="3600" b="1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  <a:sym typeface="Arial" panose="020B0604020202020204"/>
            </a:endParaRPr>
          </a:p>
        </p:txBody>
      </p:sp>
      <p:grpSp>
        <p:nvGrpSpPr>
          <p:cNvPr id="32" name="Group 33"/>
          <p:cNvGrpSpPr/>
          <p:nvPr/>
        </p:nvGrpSpPr>
        <p:grpSpPr bwMode="auto">
          <a:xfrm>
            <a:off x="1126823" y="5894369"/>
            <a:ext cx="1828800" cy="1028700"/>
            <a:chOff x="4320" y="2928"/>
            <a:chExt cx="1104" cy="1104"/>
          </a:xfrm>
        </p:grpSpPr>
        <p:sp>
          <p:nvSpPr>
            <p:cNvPr id="3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6000" b="1">
                <a:solidFill>
                  <a:srgbClr val="FF0066"/>
                </a:solidFill>
                <a:latin typeface=".VnHelvetInsH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SG" sz="2800" kern="10">
                  <a:ln w="9525">
                    <a:solidFill>
                      <a:srgbClr val="000000"/>
                    </a:solidFill>
                    <a:round/>
                  </a:ln>
                  <a:solidFill>
                    <a:sysClr val="windowText" lastClr="000000"/>
                  </a:solidFill>
                  <a:latin typeface="Times New Roman" panose="02020603050405020304"/>
                  <a:cs typeface="Times New Roman" panose="02020603050405020304"/>
                  <a:sym typeface="Arial" panose="020B0604020202020204"/>
                </a:rPr>
                <a:t>Hết giờ</a:t>
              </a:r>
            </a:p>
          </p:txBody>
        </p:sp>
      </p:grpSp>
      <p:sp>
        <p:nvSpPr>
          <p:cNvPr id="35" name="WordArt 36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6" name="WordArt 37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7" name="WordArt 38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8" name="WordArt 39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9" name="WordArt 40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40" name="WordArt 41"/>
          <p:cNvSpPr>
            <a:spLocks noChangeArrowheads="1" noChangeShapeType="1" noTextEdit="1"/>
          </p:cNvSpPr>
          <p:nvPr/>
        </p:nvSpPr>
        <p:spPr bwMode="auto">
          <a:xfrm>
            <a:off x="1533223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41" name="WordArt 42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42" name="WordArt 43"/>
          <p:cNvSpPr>
            <a:spLocks noChangeArrowheads="1" noChangeShapeType="1" noTextEdit="1"/>
          </p:cNvSpPr>
          <p:nvPr/>
        </p:nvSpPr>
        <p:spPr bwMode="auto">
          <a:xfrm>
            <a:off x="15586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43" name="WordArt 44"/>
          <p:cNvSpPr>
            <a:spLocks noChangeArrowheads="1" noChangeShapeType="1" noTextEdit="1"/>
          </p:cNvSpPr>
          <p:nvPr/>
        </p:nvSpPr>
        <p:spPr bwMode="auto">
          <a:xfrm>
            <a:off x="1634824" y="6122972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4" name="WordArt 45"/>
          <p:cNvSpPr>
            <a:spLocks noChangeArrowheads="1" noChangeShapeType="1" noTextEdit="1"/>
          </p:cNvSpPr>
          <p:nvPr/>
        </p:nvSpPr>
        <p:spPr bwMode="auto">
          <a:xfrm>
            <a:off x="1660223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45" name="WordArt 46"/>
          <p:cNvSpPr>
            <a:spLocks noChangeArrowheads="1" noChangeShapeType="1" noTextEdit="1"/>
          </p:cNvSpPr>
          <p:nvPr/>
        </p:nvSpPr>
        <p:spPr bwMode="auto">
          <a:xfrm>
            <a:off x="1558624" y="6137260"/>
            <a:ext cx="889000" cy="5572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24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AutoShape 51"/>
              <p:cNvSpPr>
                <a:spLocks noChangeArrowheads="1"/>
              </p:cNvSpPr>
              <p:nvPr/>
            </p:nvSpPr>
            <p:spPr bwMode="auto">
              <a:xfrm>
                <a:off x="2014268" y="2371726"/>
                <a:ext cx="2737219" cy="820539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76200">
                <a:solidFill>
                  <a:srgbClr val="FFFF00"/>
                </a:solidFill>
                <a:round/>
              </a:ln>
            </p:spPr>
            <p:txBody>
              <a:bodyPr wrap="none" lIns="91438" tIns="45719" rIns="91438" bIns="45719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2000" b="1" i="1" smtClean="0">
                              <a:solidFill>
                                <a:srgbClr val="EAEAEA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</m:ctrlPr>
                        </m:fPr>
                        <m:num>
                          <m:r>
                            <a:rPr lang="vi-VN" sz="2000" b="1" i="0" smtClean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vi-VN" sz="2000" b="1" i="1" smtClean="0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000" b="1" i="0" smtClean="0">
                                  <a:solidFill>
                                    <a:srgbClr val="EAEAEA"/>
                                  </a:solidFill>
                                  <a:latin typeface="Cambria Math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vi-VN" sz="2000" b="1" i="0" smtClean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𝟐</m:t>
                          </m:r>
                        </m:den>
                      </m:f>
                      <m:r>
                        <a:rPr lang="vi-VN" sz="2000" b="1" i="0">
                          <a:solidFill>
                            <a:srgbClr val="EAEAEA"/>
                          </a:solidFill>
                          <a:latin typeface="Cambria Math"/>
                          <a:ea typeface="SimSun" panose="02010600030101010101" pitchFamily="2" charset="-122"/>
                          <a:cs typeface="Times New Roman" panose="02020603050405020304"/>
                          <a:sym typeface="Arial" panose="020B0604020202020204"/>
                        </a:rPr>
                        <m:t>𝐜𝐦</m:t>
                      </m:r>
                    </m:oMath>
                  </m:oMathPara>
                </a14:m>
                <a:endParaRPr lang="en-SG" sz="2000" b="1">
                  <a:solidFill>
                    <a:srgbClr val="EAEAEA"/>
                  </a:solidFill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7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268" y="2371726"/>
                <a:ext cx="2737219" cy="820539"/>
              </a:xfrm>
              <a:prstGeom prst="roundRect">
                <a:avLst>
                  <a:gd name="adj" fmla="val 16667"/>
                </a:avLst>
              </a:prstGeom>
              <a:blipFill rotWithShape="1">
                <a:blip r:embed="rId11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" y="2594132"/>
            <a:ext cx="646288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7" y="2546734"/>
            <a:ext cx="163300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8004" y="2576498"/>
            <a:ext cx="889944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anchor="ctr"/>
          <a:lstStyle/>
          <a:p>
            <a:pPr eaLnBrk="0" hangingPunct="0"/>
            <a:endParaRPr lang="en-US" sz="2000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731205" y="2686036"/>
            <a:ext cx="501132" cy="290513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 panose="020B7200000000000000"/>
                <a:cs typeface="Arial" panose="020B0604020202020204" pitchFamily="34" charset="0"/>
                <a:sym typeface="Arial" panose="020B0604020202020204"/>
              </a:rPr>
              <a:t>A</a:t>
            </a:r>
            <a:endParaRPr lang="en-SG" sz="3600" kern="1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latin typeface=".VnTimeH" panose="020B720000000000000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3450" y="47789"/>
            <a:ext cx="10323143" cy="5078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2500" b="1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3" name="AutoShape 2" descr="Tất cả hành tinh của Hệ Mặt trời cùng 'diễu hành' - Tuổi Trẻ ...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Striped Right Arrow 53">
            <a:hlinkClick r:id="rId12" action="ppaction://hlinksldjump"/>
          </p:cNvPr>
          <p:cNvSpPr/>
          <p:nvPr/>
        </p:nvSpPr>
        <p:spPr>
          <a:xfrm>
            <a:off x="11172968" y="5948092"/>
            <a:ext cx="802553" cy="576473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53526" y="213784"/>
            <a:ext cx="972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>
                <a:solidFill>
                  <a:srgbClr val="EAEAEA"/>
                </a:solidFill>
                <a:latin typeface="Times New Roman" pitchFamily="18" charset="0"/>
                <a:cs typeface="Times New Roman" pitchFamily="18" charset="0"/>
              </a:rPr>
              <a:t>Cho tam giác đều ABC có độ dài cạnh là 5cm và đường tròn nội tiếp (I). Khoảng cách từ I đến A là:</a:t>
            </a:r>
            <a:endParaRPr lang="en-US" sz="2800" b="1" dirty="0">
              <a:solidFill>
                <a:srgbClr val="EAEAEA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08453" y="3357288"/>
                <a:ext cx="1123641" cy="739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2000" b="1" i="1" smtClean="0">
                              <a:solidFill>
                                <a:srgbClr val="EAEAEA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</m:ctrlPr>
                        </m:fPr>
                        <m:num>
                          <m:r>
                            <a:rPr lang="vi-VN" sz="2000" b="1" i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vi-VN" sz="2000" b="1" i="1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000" b="1" i="0">
                                  <a:solidFill>
                                    <a:srgbClr val="EAEAEA"/>
                                  </a:solidFill>
                                  <a:latin typeface="Cambria Math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vi-VN" sz="2000" b="1" i="0" smtClean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𝟔</m:t>
                          </m:r>
                        </m:den>
                      </m:f>
                      <m:r>
                        <a:rPr lang="vi-VN" sz="2000" b="1" i="0">
                          <a:solidFill>
                            <a:srgbClr val="EAEAEA"/>
                          </a:solidFill>
                          <a:latin typeface="Cambria Math"/>
                          <a:ea typeface="SimSun" panose="02010600030101010101" pitchFamily="2" charset="-122"/>
                          <a:cs typeface="Times New Roman" panose="02020603050405020304"/>
                          <a:sym typeface="Arial" panose="020B0604020202020204"/>
                        </a:rPr>
                        <m:t>𝐜𝐦</m:t>
                      </m:r>
                    </m:oMath>
                  </m:oMathPara>
                </a14:m>
                <a:endParaRPr lang="en-SG" sz="2000" b="1">
                  <a:solidFill>
                    <a:srgbClr val="EAEAEA"/>
                  </a:solidFill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453" y="3357288"/>
                <a:ext cx="1123641" cy="73981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715549" y="4353262"/>
                <a:ext cx="1080872" cy="436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0" smtClean="0">
                          <a:solidFill>
                            <a:srgbClr val="EAEAEA"/>
                          </a:solidFill>
                          <a:latin typeface="Cambria Math"/>
                          <a:ea typeface="SimSun" panose="02010600030101010101" pitchFamily="2" charset="-122"/>
                          <a:cs typeface="Times New Roman" pitchFamily="18" charset="0"/>
                          <a:sym typeface="Arial" panose="020B0604020202020204"/>
                        </a:rPr>
                        <m:t>𝟓</m:t>
                      </m:r>
                      <m:rad>
                        <m:radPr>
                          <m:degHide m:val="on"/>
                          <m:ctrlPr>
                            <a:rPr lang="vi-VN" sz="2000" b="1" i="1" smtClean="0">
                              <a:solidFill>
                                <a:srgbClr val="EAEAEA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itchFamily="18" charset="0"/>
                              <a:sym typeface="Arial" panose="020B0604020202020204"/>
                            </a:rPr>
                          </m:ctrlPr>
                        </m:radPr>
                        <m:deg/>
                        <m:e>
                          <m:r>
                            <a:rPr lang="vi-VN" sz="2000" b="1" i="0" smtClean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itchFamily="18" charset="0"/>
                              <a:sym typeface="Arial" panose="020B0604020202020204"/>
                            </a:rPr>
                            <m:t>𝟑</m:t>
                          </m:r>
                        </m:e>
                      </m:rad>
                      <m:r>
                        <a:rPr lang="vi-VN" sz="2000" b="1" i="0">
                          <a:solidFill>
                            <a:srgbClr val="EAEAEA"/>
                          </a:solidFill>
                          <a:latin typeface="Cambria Math"/>
                          <a:ea typeface="SimSun" panose="02010600030101010101" pitchFamily="2" charset="-122"/>
                          <a:cs typeface="Times New Roman" pitchFamily="18" charset="0"/>
                          <a:sym typeface="Arial" panose="020B0604020202020204"/>
                        </a:rPr>
                        <m:t>𝐜𝐦</m:t>
                      </m:r>
                    </m:oMath>
                  </m:oMathPara>
                </a14:m>
                <a:endParaRPr lang="en-SG" sz="2000" b="1">
                  <a:solidFill>
                    <a:srgbClr val="EAEAEA"/>
                  </a:solidFill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549" y="4353262"/>
                <a:ext cx="1080872" cy="43640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37042" y="5204393"/>
                <a:ext cx="1134862" cy="7398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2000" b="1" i="1" smtClean="0">
                              <a:solidFill>
                                <a:srgbClr val="EAEAEA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</m:ctrlPr>
                        </m:fPr>
                        <m:num>
                          <m:r>
                            <a:rPr lang="vi-VN" sz="2000" b="1" i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vi-VN" sz="2000" b="1" i="1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2000" b="1" i="0">
                                  <a:solidFill>
                                    <a:srgbClr val="EAEAEA"/>
                                  </a:solidFill>
                                  <a:latin typeface="Cambria Math"/>
                                  <a:ea typeface="SimSun" panose="02010600030101010101" pitchFamily="2" charset="-122"/>
                                  <a:cs typeface="Times New Roman" panose="02020603050405020304"/>
                                  <a:sym typeface="Arial" panose="020B0604020202020204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vi-VN" sz="2000" b="1" i="0" smtClean="0">
                              <a:solidFill>
                                <a:srgbClr val="EAEAEA"/>
                              </a:solidFill>
                              <a:latin typeface="Cambria Math"/>
                              <a:ea typeface="SimSun" panose="02010600030101010101" pitchFamily="2" charset="-122"/>
                              <a:cs typeface="Times New Roman" panose="02020603050405020304"/>
                              <a:sym typeface="Arial" panose="020B0604020202020204"/>
                            </a:rPr>
                            <m:t>𝟑</m:t>
                          </m:r>
                        </m:den>
                      </m:f>
                      <m:r>
                        <a:rPr lang="vi-VN" sz="2000" b="1" i="0">
                          <a:solidFill>
                            <a:srgbClr val="EAEAEA"/>
                          </a:solidFill>
                          <a:latin typeface="Cambria Math"/>
                          <a:ea typeface="SimSun" panose="02010600030101010101" pitchFamily="2" charset="-122"/>
                          <a:cs typeface="Times New Roman" panose="02020603050405020304"/>
                          <a:sym typeface="Arial" panose="020B0604020202020204"/>
                        </a:rPr>
                        <m:t>𝐜𝐦</m:t>
                      </m:r>
                    </m:oMath>
                  </m:oMathPara>
                </a14:m>
                <a:endParaRPr lang="en-SG" sz="2000" b="1">
                  <a:solidFill>
                    <a:srgbClr val="EAEAEA"/>
                  </a:solidFill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042" y="5204393"/>
                <a:ext cx="1134862" cy="73981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Hình ảnh 4">
            <a:extLst>
              <a:ext uri="{FF2B5EF4-FFF2-40B4-BE49-F238E27FC236}">
                <a16:creationId xmlns:a16="http://schemas.microsoft.com/office/drawing/2014/main" id="{147D3831-12E3-1EE5-EEBB-4610F4BC1F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6980" y="2419330"/>
            <a:ext cx="3861816" cy="36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500"/>
                            </p:stCondLst>
                            <p:childTnLst>
                              <p:par>
                                <p:cTn id="16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500"/>
                            </p:stCondLst>
                            <p:childTnLst>
                              <p:par>
                                <p:cTn id="1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0"/>
                            </p:stCondLst>
                            <p:childTnLst>
                              <p:par>
                                <p:cTn id="18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500"/>
                            </p:stCondLst>
                            <p:childTnLst>
                              <p:par>
                                <p:cTn id="19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500"/>
                            </p:stCondLst>
                            <p:childTnLst>
                              <p:par>
                                <p:cTn id="20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8" grpId="0" animBg="1"/>
      <p:bldP spid="23" grpId="0" animBg="1"/>
      <p:bldP spid="28" grpId="0" animBg="1"/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1" grpId="0" animBg="1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16316</TotalTime>
  <Words>1060</Words>
  <Application>Microsoft Office PowerPoint</Application>
  <PresentationFormat>Widescreen</PresentationFormat>
  <Paragraphs>207</Paragraphs>
  <Slides>18</Slides>
  <Notes>14</Notes>
  <HiddenSlides>0</HiddenSlides>
  <MMClips>6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.VnHelvetInsH</vt:lpstr>
      <vt:lpstr>.VnTime</vt:lpstr>
      <vt:lpstr>.VnTimeH</vt:lpstr>
      <vt:lpstr>Arial</vt:lpstr>
      <vt:lpstr>Bahiana</vt:lpstr>
      <vt:lpstr>Bebas Neue</vt:lpstr>
      <vt:lpstr>Bellota Text</vt:lpstr>
      <vt:lpstr>Calibri</vt:lpstr>
      <vt:lpstr>Calibri Light</vt:lpstr>
      <vt:lpstr>Cambria Math</vt:lpstr>
      <vt:lpstr>Commissioner</vt:lpstr>
      <vt:lpstr>Didact Gothic</vt:lpstr>
      <vt:lpstr>Fredoka</vt:lpstr>
      <vt:lpstr>Impact</vt:lpstr>
      <vt:lpstr>Nunito Light</vt:lpstr>
      <vt:lpstr>Odibee Sans</vt:lpstr>
      <vt:lpstr>Palatino Linotype</vt:lpstr>
      <vt:lpstr>Permanent Marker</vt:lpstr>
      <vt:lpstr>Roboto Condensed</vt:lpstr>
      <vt:lpstr>Tahoma</vt:lpstr>
      <vt:lpstr>Times New Roman</vt:lpstr>
      <vt:lpstr>Climate Change Lesson by Slidesgo</vt:lpstr>
      <vt:lpstr>End of the School Year by Slidesgo</vt:lpstr>
      <vt:lpstr>Math Mystery Escape Room by Slidesgo</vt:lpstr>
      <vt:lpstr>1_Office Theme</vt:lpstr>
      <vt:lpstr>Equation</vt:lpstr>
      <vt:lpstr>PowerPoint Presentation</vt:lpstr>
      <vt:lpstr>HOẠT ĐỘNG  MỞ ĐẦU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HOẠT ĐỘNG  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Trần Đình Hoàng</cp:lastModifiedBy>
  <cp:revision>755</cp:revision>
  <cp:lastPrinted>2024-03-14T23:59:10Z</cp:lastPrinted>
  <dcterms:created xsi:type="dcterms:W3CDTF">2021-06-07T13:44:30Z</dcterms:created>
  <dcterms:modified xsi:type="dcterms:W3CDTF">2024-06-17T15:59:19Z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