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55" r:id="rId2"/>
    <p:sldId id="439" r:id="rId3"/>
    <p:sldId id="442" r:id="rId4"/>
    <p:sldId id="440" r:id="rId5"/>
    <p:sldId id="258" r:id="rId6"/>
    <p:sldId id="522" r:id="rId7"/>
    <p:sldId id="265" r:id="rId8"/>
    <p:sldId id="523" r:id="rId9"/>
    <p:sldId id="524" r:id="rId10"/>
    <p:sldId id="525" r:id="rId11"/>
    <p:sldId id="526" r:id="rId12"/>
    <p:sldId id="527" r:id="rId13"/>
    <p:sldId id="528" r:id="rId14"/>
    <p:sldId id="289" r:id="rId15"/>
    <p:sldId id="530" r:id="rId16"/>
    <p:sldId id="531" r:id="rId17"/>
    <p:sldId id="529" r:id="rId18"/>
    <p:sldId id="306" r:id="rId19"/>
    <p:sldId id="532" r:id="rId20"/>
    <p:sldId id="533" r:id="rId21"/>
    <p:sldId id="308" r:id="rId22"/>
    <p:sldId id="534" r:id="rId23"/>
    <p:sldId id="535" r:id="rId24"/>
    <p:sldId id="536" r:id="rId25"/>
    <p:sldId id="537" r:id="rId26"/>
    <p:sldId id="538" r:id="rId27"/>
    <p:sldId id="5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4" userDrawn="1">
          <p15:clr>
            <a:srgbClr val="A4A3A4"/>
          </p15:clr>
        </p15:guide>
        <p15:guide id="2" pos="312" userDrawn="1">
          <p15:clr>
            <a:srgbClr val="A4A3A4"/>
          </p15:clr>
        </p15:guide>
        <p15:guide id="3" orient="horz" pos="42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F54B9"/>
    <a:srgbClr val="FFFFFF"/>
    <a:srgbClr val="007E39"/>
    <a:srgbClr val="007434"/>
    <a:srgbClr val="FF00FF"/>
    <a:srgbClr val="7CAFDE"/>
    <a:srgbClr val="F6BC94"/>
    <a:srgbClr val="FFFFC5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330"/>
      </p:cViewPr>
      <p:guideLst>
        <p:guide orient="horz" pos="3384"/>
        <p:guide pos="312"/>
        <p:guide orient="horz" pos="42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07T07:24:34.221" idx="1">
    <p:pos x="10" y="10"/>
    <p:text>Chương trình mới không có kỹ năng, thái độ mà là năng lực, phầm chất. Sửa lại phần b và c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7F50C-3910-4F08-B245-BF1329D5B58E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8185E-30AC-496E-A98A-6DD22BBC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2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41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7021-3AF5-AB6F-2267-F005304E3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7F90E-0289-6916-9134-76EC84946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95389-CCE2-E3AE-4911-5536654C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E6A7E-29F5-8EF9-F665-05F59C8B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8758E-6964-D349-0DA7-786A367D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FD13B-E8FB-9570-5480-33A7663E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B571E-959D-AD50-5594-475074849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543E-1396-2A70-4DC7-84C772A4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C47C1-A006-4DF0-87BB-BDC4E1BA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E08D-43CA-2F1C-91BE-6AAA697D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8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25CC3-A230-76D9-7338-48A3046B9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D14A2-78A9-80A2-ABC9-EDEC89311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66D6-422C-213A-6003-093DBE2C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565F4-7767-D58A-9D72-A1AF8300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49404-3878-1CD5-D022-D0D2CA4F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9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</p:spTree>
    <p:extLst>
      <p:ext uri="{BB962C8B-B14F-4D97-AF65-F5344CB8AC3E}">
        <p14:creationId xmlns:p14="http://schemas.microsoft.com/office/powerpoint/2010/main" val="2497729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2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99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99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99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99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99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99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689829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9C0E-76CB-DCED-DED5-3EEB7622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183E-0A74-FD06-00BB-135DD69D7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65896-2843-F3AE-54E8-475D3CC5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10B9C-4D44-96FF-1987-2167543C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3AB9A-62C7-9805-6769-167A0C6B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4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B4A2-D82A-D3B9-3876-880897A9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2029A-59A4-F051-6EA2-E57CEE085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9EFF7-9652-009E-3CA7-606F4228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4D69E-FBA9-5E19-4AC2-65321076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86046-BC8C-1019-7C32-2BC52470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6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24ED-2C09-8EDE-C3F8-9BDB9028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76148-0BC9-04AB-2661-6D6CF145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74873-4E8F-95E5-C659-DCE3A5DA2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C1C75-E7C7-FC5B-3CB7-56EA6B301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A5F78-C8E7-278D-2A2A-621F830D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69C27-25E2-99C6-0A60-DEA7491F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805B2-23FB-2C29-B8B4-D7A2473C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19341-E257-4149-E660-A34DE4D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089A5-2DC8-35B8-2A3C-10C111C80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78284-8CFF-CBAC-F56C-6A553A86D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EFB429-020A-0A6A-9F5F-A575508EE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4A70C-411E-D595-76C1-10DEE50E3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E8D71-C69B-75A0-FCF4-E6C6A237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F3B340-956B-FF59-4BDA-5938EAA8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3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6E1E-00C3-F918-F50D-F356C11D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838E7-1A0C-339E-CDCF-307AC773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BDD43-2F0B-33E6-8D78-51F7B5C8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1145F-CF7F-E31F-7C4A-5DB3653D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80A4AB-3005-8340-9924-0D21F4FE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5DCB3-DE72-634B-8718-3DDD4EE8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25086-B55B-ACA6-2AD5-C92D4043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3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F885-518A-6567-7BC3-666AD759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204E4-5B0E-A7BF-DF8A-C693A16E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030C-A03D-9E12-8E85-A48E292A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DF95E-C2AD-2B2B-01E7-1F17EE01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8FA99-6508-BBD9-90D0-712ABD66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0224E-8664-C743-BADD-DB309CFF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514D-8A51-EB29-BB16-0773F56B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C33F9A-6EC9-A035-1E79-4A0D7BAD4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DEE45-99E8-010E-157D-BB2DD1CB4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BD844-C6DF-647B-3481-BACB9BA7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6DB8-C0D6-E13B-8C86-391ADA26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71A2-2A13-8D67-D2CF-2578C68F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EA215-9D6F-50E1-1CC2-6352C4F6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85789-2484-3163-66C7-3C7F6788A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2A4BB-98F8-7C03-A8D1-6782C00F2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A330D-4F72-4AB8-8723-72D7917D8B8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5E6ED-E77C-B2B8-6F1E-F5871C223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31842-83A9-E4B8-D4B7-ED41CF8F7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0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slide" Target="slide7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2.png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40.png"/><Relationship Id="rId9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wmf"/><Relationship Id="rId7" Type="http://schemas.openxmlformats.org/officeDocument/2006/relationships/image" Target="../media/image5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9.wmf"/><Relationship Id="rId7" Type="http://schemas.openxmlformats.org/officeDocument/2006/relationships/image" Target="../media/image5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9.wmf"/><Relationship Id="rId7" Type="http://schemas.openxmlformats.org/officeDocument/2006/relationships/image" Target="../media/image6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58" y="526167"/>
            <a:ext cx="9667793" cy="41119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60" y="5151617"/>
            <a:ext cx="886118" cy="13941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27" y="3091808"/>
            <a:ext cx="7251887" cy="36418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05" y="5092791"/>
            <a:ext cx="3897366" cy="1452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720" y="4609117"/>
            <a:ext cx="1491284" cy="1317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387" y="4457075"/>
            <a:ext cx="1047868" cy="16501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6" y="4184921"/>
            <a:ext cx="2900293" cy="251332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2254" y="1222924"/>
            <a:ext cx="8966341" cy="912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1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5331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…..</a:t>
            </a:r>
            <a:endParaRPr lang="zh-CN" altLang="en-US" sz="5331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7167" y="2175090"/>
            <a:ext cx="6811770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99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1999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99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1999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99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1999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99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1999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99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1999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99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1999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99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1999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99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1999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99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1999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99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1999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1999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6675" y="3225289"/>
            <a:ext cx="6384637" cy="461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399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399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399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9  		 GV:……………………….</a:t>
            </a:r>
            <a:endParaRPr lang="zh-CN" altLang="en-US" sz="2799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333" y="-1060571"/>
            <a:ext cx="609441" cy="6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8" name="Rectangle 7"/>
          <p:cNvSpPr/>
          <p:nvPr/>
        </p:nvSpPr>
        <p:spPr>
          <a:xfrm>
            <a:off x="656104" y="776387"/>
            <a:ext cx="103698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+mj-lt"/>
              </a:rPr>
              <a:t>1. Tam giác đều có tâm đường tròn nội tiếp là?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7A6982-2C52-8998-F87B-E63190ADD772}"/>
              </a:ext>
            </a:extLst>
          </p:cNvPr>
          <p:cNvSpPr/>
          <p:nvPr/>
        </p:nvSpPr>
        <p:spPr>
          <a:xfrm>
            <a:off x="1100451" y="4717171"/>
            <a:ext cx="8841693" cy="9008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76441-A1AC-8B49-698B-ABDA20EABC0F}"/>
              </a:ext>
            </a:extLst>
          </p:cNvPr>
          <p:cNvSpPr txBox="1"/>
          <p:nvPr/>
        </p:nvSpPr>
        <p:spPr>
          <a:xfrm>
            <a:off x="1100451" y="1821675"/>
            <a:ext cx="7680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 điểm ba đường phân giác </a:t>
            </a:r>
            <a:endParaRPr lang="en-US" sz="4000" b="1" kern="1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6F1C4-64BE-EF21-CB4C-F88B38F7C9C8}"/>
              </a:ext>
            </a:extLst>
          </p:cNvPr>
          <p:cNvSpPr txBox="1"/>
          <p:nvPr/>
        </p:nvSpPr>
        <p:spPr>
          <a:xfrm>
            <a:off x="1100452" y="2710807"/>
            <a:ext cx="7680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 điểm ba đường trung trực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4AE12-9A98-29C6-33C5-AA955952835D}"/>
              </a:ext>
            </a:extLst>
          </p:cNvPr>
          <p:cNvSpPr txBox="1"/>
          <p:nvPr/>
        </p:nvSpPr>
        <p:spPr>
          <a:xfrm>
            <a:off x="1100452" y="3719863"/>
            <a:ext cx="7929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 điểm ba đường trung tuyến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A3E37-9BB6-29CA-8D63-C29162764783}"/>
              </a:ext>
            </a:extLst>
          </p:cNvPr>
          <p:cNvSpPr txBox="1"/>
          <p:nvPr/>
        </p:nvSpPr>
        <p:spPr>
          <a:xfrm>
            <a:off x="1116694" y="4822111"/>
            <a:ext cx="8841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 ba giao điểm trên đều trùng nhau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AC1768-EF40-4F38-1074-1B516CAC626C}"/>
              </a:ext>
            </a:extLst>
          </p:cNvPr>
          <p:cNvSpPr txBox="1"/>
          <p:nvPr/>
        </p:nvSpPr>
        <p:spPr>
          <a:xfrm>
            <a:off x="2836727" y="0"/>
            <a:ext cx="6093618" cy="705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 ĐÁP ÁN ĐÚNG</a:t>
            </a:r>
            <a:endParaRPr lang="en-US" sz="4000" b="1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5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2" grpId="0" animBg="1"/>
      <p:bldP spid="4" grpId="0"/>
      <p:bldP spid="7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b="1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321" y="588430"/>
            <a:ext cx="11248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</a:rPr>
              <a:t>2.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+mj-lt"/>
              </a:rPr>
              <a:t>Tâm đường tròn ngoại tiếp tam giác vuông nằm ở đâu?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7A6982-2C52-8998-F87B-E63190ADD772}"/>
              </a:ext>
            </a:extLst>
          </p:cNvPr>
          <p:cNvSpPr/>
          <p:nvPr/>
        </p:nvSpPr>
        <p:spPr>
          <a:xfrm>
            <a:off x="714688" y="2998953"/>
            <a:ext cx="7214875" cy="9008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76441-A1AC-8B49-698B-ABDA20EABC0F}"/>
              </a:ext>
            </a:extLst>
          </p:cNvPr>
          <p:cNvSpPr txBox="1"/>
          <p:nvPr/>
        </p:nvSpPr>
        <p:spPr>
          <a:xfrm>
            <a:off x="714688" y="2146356"/>
            <a:ext cx="7680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000" b="1" dirty="0">
                <a:solidFill>
                  <a:srgbClr val="3333FF"/>
                </a:solidFill>
                <a:latin typeface="+mj-lt"/>
              </a:rPr>
              <a:t>Trung điểm cạnh huyền.</a:t>
            </a:r>
            <a:endParaRPr lang="en-US" sz="4000" b="1" kern="100" dirty="0">
              <a:solidFill>
                <a:srgbClr val="3333FF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6F1C4-64BE-EF21-CB4C-F88B38F7C9C8}"/>
              </a:ext>
            </a:extLst>
          </p:cNvPr>
          <p:cNvSpPr txBox="1"/>
          <p:nvPr/>
        </p:nvSpPr>
        <p:spPr>
          <a:xfrm>
            <a:off x="714688" y="3035488"/>
            <a:ext cx="7486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000" b="1" dirty="0">
                <a:solidFill>
                  <a:srgbClr val="3333FF"/>
                </a:solidFill>
                <a:latin typeface="+mj-lt"/>
              </a:rPr>
              <a:t>Trung điểm cạnh góc vuông.</a:t>
            </a:r>
            <a:endParaRPr lang="en-US" sz="4000" b="1" dirty="0">
              <a:solidFill>
                <a:srgbClr val="3333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4AE12-9A98-29C6-33C5-AA955952835D}"/>
              </a:ext>
            </a:extLst>
          </p:cNvPr>
          <p:cNvSpPr txBox="1"/>
          <p:nvPr/>
        </p:nvSpPr>
        <p:spPr>
          <a:xfrm>
            <a:off x="714689" y="4044544"/>
            <a:ext cx="9672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>
                <a:solidFill>
                  <a:srgbClr val="3333FF"/>
                </a:solidFill>
                <a:latin typeface="+mj-lt"/>
              </a:rPr>
              <a:t>Giao điểm đường cao và cạnh huyền.</a:t>
            </a:r>
            <a:endParaRPr lang="en-US" sz="4000" b="1" dirty="0">
              <a:solidFill>
                <a:srgbClr val="3333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A3E37-9BB6-29CA-8D63-C29162764783}"/>
              </a:ext>
            </a:extLst>
          </p:cNvPr>
          <p:cNvSpPr txBox="1"/>
          <p:nvPr/>
        </p:nvSpPr>
        <p:spPr>
          <a:xfrm>
            <a:off x="730932" y="5146792"/>
            <a:ext cx="5941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000" b="1" dirty="0">
                <a:solidFill>
                  <a:srgbClr val="3333FF"/>
                </a:solidFill>
                <a:latin typeface="+mj-lt"/>
              </a:rPr>
              <a:t>Tại đỉnh góc vuông.</a:t>
            </a:r>
            <a:endParaRPr lang="en-US" sz="4000" b="1" dirty="0">
              <a:solidFill>
                <a:srgbClr val="3333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AC1768-EF40-4F38-1074-1B516CAC626C}"/>
              </a:ext>
            </a:extLst>
          </p:cNvPr>
          <p:cNvSpPr txBox="1"/>
          <p:nvPr/>
        </p:nvSpPr>
        <p:spPr>
          <a:xfrm>
            <a:off x="2836726" y="0"/>
            <a:ext cx="5558037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 ĐÁP ÁN ĐÚNG</a:t>
            </a:r>
            <a:endParaRPr lang="en-US" sz="4000" b="1" kern="100" dirty="0">
              <a:solidFill>
                <a:srgbClr val="FF00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2" grpId="0" animBg="1"/>
      <p:bldP spid="4" grpId="0"/>
      <p:bldP spid="7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b="1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53038" y="625736"/>
            <a:ext cx="11248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Tâm đường tròn nội tiếp tam giác là?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7A6982-2C52-8998-F87B-E63190ADD772}"/>
              </a:ext>
            </a:extLst>
          </p:cNvPr>
          <p:cNvSpPr/>
          <p:nvPr/>
        </p:nvSpPr>
        <p:spPr>
          <a:xfrm>
            <a:off x="51480" y="4812815"/>
            <a:ext cx="11197634" cy="9008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76441-A1AC-8B49-698B-ABDA20EABC0F}"/>
              </a:ext>
            </a:extLst>
          </p:cNvPr>
          <p:cNvSpPr txBox="1"/>
          <p:nvPr/>
        </p:nvSpPr>
        <p:spPr>
          <a:xfrm>
            <a:off x="278218" y="1884746"/>
            <a:ext cx="1191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 điểm của 2 đường trung tuyến trong tam giác</a:t>
            </a:r>
            <a:endParaRPr lang="en-US" sz="4000" b="1" kern="100" dirty="0">
              <a:solidFill>
                <a:srgbClr val="3333FF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6F1C4-64BE-EF21-CB4C-F88B38F7C9C8}"/>
              </a:ext>
            </a:extLst>
          </p:cNvPr>
          <p:cNvSpPr txBox="1"/>
          <p:nvPr/>
        </p:nvSpPr>
        <p:spPr>
          <a:xfrm>
            <a:off x="278218" y="2773878"/>
            <a:ext cx="1071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 điểm của 2 đường cao trong tam giác </a:t>
            </a:r>
            <a:endParaRPr lang="en-US" sz="4000" b="1" dirty="0">
              <a:solidFill>
                <a:srgbClr val="3333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4AE12-9A98-29C6-33C5-AA955952835D}"/>
              </a:ext>
            </a:extLst>
          </p:cNvPr>
          <p:cNvSpPr txBox="1"/>
          <p:nvPr/>
        </p:nvSpPr>
        <p:spPr>
          <a:xfrm>
            <a:off x="278218" y="3782934"/>
            <a:ext cx="11934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 điểm của 2 đường trung trực trong tam giác</a:t>
            </a:r>
            <a:endParaRPr lang="en-US" sz="4000" b="1" dirty="0">
              <a:solidFill>
                <a:srgbClr val="3333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A3E37-9BB6-29CA-8D63-C29162764783}"/>
              </a:ext>
            </a:extLst>
          </p:cNvPr>
          <p:cNvSpPr txBox="1"/>
          <p:nvPr/>
        </p:nvSpPr>
        <p:spPr>
          <a:xfrm>
            <a:off x="294461" y="4885182"/>
            <a:ext cx="11454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 điểm 2 đường phân giác trong tam giác.</a:t>
            </a:r>
            <a:endParaRPr lang="en-US" sz="4000" b="1" dirty="0">
              <a:solidFill>
                <a:srgbClr val="3333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AC1768-EF40-4F38-1074-1B516CAC626C}"/>
              </a:ext>
            </a:extLst>
          </p:cNvPr>
          <p:cNvSpPr txBox="1"/>
          <p:nvPr/>
        </p:nvSpPr>
        <p:spPr>
          <a:xfrm>
            <a:off x="2836727" y="0"/>
            <a:ext cx="5558036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 ĐÁP ÁN ĐÚNG</a:t>
            </a:r>
            <a:endParaRPr lang="en-US" sz="4000" b="1" kern="100" dirty="0">
              <a:solidFill>
                <a:srgbClr val="FF00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8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2" grpId="0" animBg="1"/>
      <p:bldP spid="4" grpId="0"/>
      <p:bldP spid="7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b="1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3916" y="697041"/>
            <a:ext cx="121050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C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4. Tam giác đều có cạnh là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 </a:t>
            </a:r>
            <a:r>
              <a:rPr lang="vi-VN" altLang="en-US" sz="4000" b="1" dirty="0">
                <a:solidFill>
                  <a:srgbClr val="C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thì độ dài tâm đường tròn nội tiếp bằng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7A6982-2C52-8998-F87B-E63190ADD772}"/>
              </a:ext>
            </a:extLst>
          </p:cNvPr>
          <p:cNvSpPr/>
          <p:nvPr/>
        </p:nvSpPr>
        <p:spPr>
          <a:xfrm>
            <a:off x="602106" y="4443264"/>
            <a:ext cx="3709960" cy="9008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 b="1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76441-A1AC-8B49-698B-ABDA20EABC0F}"/>
                  </a:ext>
                </a:extLst>
              </p:cNvPr>
              <p:cNvSpPr txBox="1"/>
              <p:nvPr/>
            </p:nvSpPr>
            <p:spPr>
              <a:xfrm>
                <a:off x="759268" y="2498930"/>
                <a:ext cx="3393670" cy="1128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2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𝐫</m:t>
                    </m:r>
                    <m:r>
                      <a:rPr lang="en-US" sz="42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4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sz="4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200" b="1" kern="100" dirty="0">
                  <a:solidFill>
                    <a:srgbClr val="3333FF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76441-A1AC-8B49-698B-ABDA20EAB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68" y="2498930"/>
                <a:ext cx="3393670" cy="1128963"/>
              </a:xfrm>
              <a:prstGeom prst="rect">
                <a:avLst/>
              </a:prstGeom>
              <a:blipFill>
                <a:blip r:embed="rId6"/>
                <a:stretch>
                  <a:fillRect l="-7014" b="-1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6F1C4-64BE-EF21-CB4C-F88B38F7C9C8}"/>
                  </a:ext>
                </a:extLst>
              </p:cNvPr>
              <p:cNvSpPr txBox="1"/>
              <p:nvPr/>
            </p:nvSpPr>
            <p:spPr>
              <a:xfrm>
                <a:off x="761234" y="4353908"/>
                <a:ext cx="3709960" cy="1132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200" b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𝐫</m:t>
                    </m:r>
                    <m:r>
                      <a:rPr lang="en-US" sz="4200" b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4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sz="4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200" b="1" dirty="0">
                  <a:solidFill>
                    <a:srgbClr val="3333FF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6F1C4-64BE-EF21-CB4C-F88B38F7C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34" y="4353908"/>
                <a:ext cx="3709960" cy="1132041"/>
              </a:xfrm>
              <a:prstGeom prst="rect">
                <a:avLst/>
              </a:prstGeom>
              <a:blipFill>
                <a:blip r:embed="rId7"/>
                <a:stretch>
                  <a:fillRect l="-6414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4AE12-9A98-29C6-33C5-AA955952835D}"/>
                  </a:ext>
                </a:extLst>
              </p:cNvPr>
              <p:cNvSpPr txBox="1"/>
              <p:nvPr/>
            </p:nvSpPr>
            <p:spPr>
              <a:xfrm>
                <a:off x="6342227" y="2451152"/>
                <a:ext cx="3393670" cy="1128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200" b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𝐫</m:t>
                    </m:r>
                    <m:r>
                      <a:rPr lang="en-US" sz="4200" b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4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sz="4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200" b="1" dirty="0">
                  <a:solidFill>
                    <a:srgbClr val="3333FF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4AE12-9A98-29C6-33C5-AA9559528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227" y="2451152"/>
                <a:ext cx="3393670" cy="1128963"/>
              </a:xfrm>
              <a:prstGeom prst="rect">
                <a:avLst/>
              </a:prstGeom>
              <a:blipFill>
                <a:blip r:embed="rId8"/>
                <a:stretch>
                  <a:fillRect l="-6822" b="-1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A3E37-9BB6-29CA-8D63-C29162764783}"/>
                  </a:ext>
                </a:extLst>
              </p:cNvPr>
              <p:cNvSpPr txBox="1"/>
              <p:nvPr/>
            </p:nvSpPr>
            <p:spPr>
              <a:xfrm>
                <a:off x="6342227" y="4186958"/>
                <a:ext cx="2948801" cy="1132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200" b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𝐫</m:t>
                    </m:r>
                    <m:r>
                      <a:rPr lang="en-US" sz="4200" b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4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sz="4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A3E37-9BB6-29CA-8D63-C29162764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227" y="4186958"/>
                <a:ext cx="2948801" cy="1132041"/>
              </a:xfrm>
              <a:prstGeom prst="rect">
                <a:avLst/>
              </a:prstGeom>
              <a:blipFill>
                <a:blip r:embed="rId9"/>
                <a:stretch>
                  <a:fillRect l="-7851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FAC1768-EF40-4F38-1074-1B516CAC626C}"/>
              </a:ext>
            </a:extLst>
          </p:cNvPr>
          <p:cNvSpPr txBox="1"/>
          <p:nvPr/>
        </p:nvSpPr>
        <p:spPr>
          <a:xfrm>
            <a:off x="2836727" y="0"/>
            <a:ext cx="5464311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 ĐÁP ÁN ĐÚNG</a:t>
            </a:r>
            <a:endParaRPr lang="en-US" sz="4000" b="1" kern="100" dirty="0">
              <a:solidFill>
                <a:srgbClr val="FF00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3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2" grpId="0" animBg="1"/>
      <p:bldP spid="4" grpId="0"/>
      <p:bldP spid="7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86275E-9F76-BDB0-EB4C-6215CFCA2C4B}"/>
              </a:ext>
            </a:extLst>
          </p:cNvPr>
          <p:cNvSpPr txBox="1"/>
          <p:nvPr/>
        </p:nvSpPr>
        <p:spPr>
          <a:xfrm>
            <a:off x="985838" y="2198318"/>
            <a:ext cx="10601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§1. ĐƯỜNG TRÒN NGOẠI TIẾP TAM GIÁC, ĐƯỜNG TRÒN NỘI TIẾP TAM GIÁC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8094E-2B56-B22D-50FB-BC81C76ADD4E}"/>
              </a:ext>
            </a:extLst>
          </p:cNvPr>
          <p:cNvSpPr/>
          <p:nvPr/>
        </p:nvSpPr>
        <p:spPr>
          <a:xfrm>
            <a:off x="4896711" y="3521757"/>
            <a:ext cx="23985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</a:p>
        </p:txBody>
      </p:sp>
    </p:spTree>
    <p:extLst>
      <p:ext uri="{BB962C8B-B14F-4D97-AF65-F5344CB8AC3E}">
        <p14:creationId xmlns:p14="http://schemas.microsoft.com/office/powerpoint/2010/main" val="148263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B4E18D-3E2C-D920-2229-E8F04142F18B}"/>
              </a:ext>
            </a:extLst>
          </p:cNvPr>
          <p:cNvSpPr txBox="1"/>
          <p:nvPr/>
        </p:nvSpPr>
        <p:spPr>
          <a:xfrm>
            <a:off x="0" y="954157"/>
            <a:ext cx="11675166" cy="1364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40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 định hình nào là đường tròn nội tiếp, đường tròn ngoại tiếp và hoàn thiện bảng sa</a:t>
            </a:r>
            <a:r>
              <a:rPr lang="vi-VN" sz="40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u:</a:t>
            </a:r>
            <a:endParaRPr lang="en-US" sz="4000" b="1" kern="100" dirty="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C32B47-BB42-8A2E-9B16-3CA775A4E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470" y="2693430"/>
            <a:ext cx="6944139" cy="38578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D84BD2-1628-0117-6B3A-C04DB7E2AA9C}"/>
              </a:ext>
            </a:extLst>
          </p:cNvPr>
          <p:cNvGrpSpPr/>
          <p:nvPr/>
        </p:nvGrpSpPr>
        <p:grpSpPr>
          <a:xfrm>
            <a:off x="3040895" y="-25978"/>
            <a:ext cx="5890223" cy="792769"/>
            <a:chOff x="3467296" y="704160"/>
            <a:chExt cx="4990904" cy="792769"/>
          </a:xfrm>
        </p:grpSpPr>
        <p:pic>
          <p:nvPicPr>
            <p:cNvPr id="13" name="图片 30">
              <a:extLst>
                <a:ext uri="{FF2B5EF4-FFF2-40B4-BE49-F238E27FC236}">
                  <a16:creationId xmlns:a16="http://schemas.microsoft.com/office/drawing/2014/main" id="{8AAFE2D1-6DE1-D27B-BD2B-4EB219B09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DFAC8BC0-67DA-F426-D88F-6E1D695476D0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61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9835ACE-2C4F-3045-EC01-3B4EDFD59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069939"/>
              </p:ext>
            </p:extLst>
          </p:nvPr>
        </p:nvGraphicFramePr>
        <p:xfrm>
          <a:off x="145768" y="204169"/>
          <a:ext cx="11834192" cy="64796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5964">
                  <a:extLst>
                    <a:ext uri="{9D8B030D-6E8A-4147-A177-3AD203B41FA5}">
                      <a16:colId xmlns:a16="http://schemas.microsoft.com/office/drawing/2014/main" val="2289043497"/>
                    </a:ext>
                  </a:extLst>
                </a:gridCol>
                <a:gridCol w="4081673">
                  <a:extLst>
                    <a:ext uri="{9D8B030D-6E8A-4147-A177-3AD203B41FA5}">
                      <a16:colId xmlns:a16="http://schemas.microsoft.com/office/drawing/2014/main" val="2138124741"/>
                    </a:ext>
                  </a:extLst>
                </a:gridCol>
                <a:gridCol w="4916555">
                  <a:extLst>
                    <a:ext uri="{9D8B030D-6E8A-4147-A177-3AD203B41FA5}">
                      <a16:colId xmlns:a16="http://schemas.microsoft.com/office/drawing/2014/main" val="3668323968"/>
                    </a:ext>
                  </a:extLst>
                </a:gridCol>
              </a:tblGrid>
              <a:tr h="2703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5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5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0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30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30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0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0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30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0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521750"/>
                  </a:ext>
                </a:extLst>
              </a:tr>
              <a:tr h="13285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5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5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5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5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5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500" kern="1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5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5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695288"/>
                  </a:ext>
                </a:extLst>
              </a:tr>
              <a:tr h="1570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500" kern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5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5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5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35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500" kern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5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5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5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5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500" kern="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55905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1B1E5AB-1F3B-BD27-FAB8-EA6613947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180" y="715547"/>
            <a:ext cx="2499360" cy="2337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77F84B-3582-6B49-6315-B2BB4CEF2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621" y="715547"/>
            <a:ext cx="2154936" cy="2337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EE317-AAF0-35B2-B3E6-4484C85802D8}"/>
              </a:ext>
            </a:extLst>
          </p:cNvPr>
          <p:cNvSpPr txBox="1"/>
          <p:nvPr/>
        </p:nvSpPr>
        <p:spPr>
          <a:xfrm>
            <a:off x="3111610" y="3036439"/>
            <a:ext cx="40419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kern="1200" dirty="0">
                <a:solidFill>
                  <a:srgbClr val="3333FF"/>
                </a:solidFill>
                <a:effectLst/>
                <a:latin typeface="+mj-lt"/>
              </a:rPr>
              <a:t>Là đường tròn đi qua 3 đỉnh của  tam giác.</a:t>
            </a:r>
            <a:endParaRPr lang="en-US" sz="3500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0DC448-86ED-39C9-A744-10735AF66148}"/>
              </a:ext>
            </a:extLst>
          </p:cNvPr>
          <p:cNvSpPr txBox="1"/>
          <p:nvPr/>
        </p:nvSpPr>
        <p:spPr>
          <a:xfrm>
            <a:off x="7036904" y="3036438"/>
            <a:ext cx="47840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 đường tròn tiếp xúc với 3 cạnh của tam giác.</a:t>
            </a:r>
            <a:endParaRPr lang="en-US" sz="3500" dirty="0">
              <a:solidFill>
                <a:srgbClr val="0F54B9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F8D06B-7EFC-3D0B-4B78-203257D310CD}"/>
              </a:ext>
            </a:extLst>
          </p:cNvPr>
          <p:cNvSpPr txBox="1"/>
          <p:nvPr/>
        </p:nvSpPr>
        <p:spPr>
          <a:xfrm>
            <a:off x="2994991" y="4437045"/>
            <a:ext cx="40419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Tâm đường tròn là giao điểm 2 đường trung trực bất kì của ta giác đó.</a:t>
            </a:r>
            <a:endParaRPr lang="en-US" sz="3500" dirty="0">
              <a:solidFill>
                <a:srgbClr val="0F54B9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38CEBB-AC6F-DA53-0266-C72BC86A3A84}"/>
              </a:ext>
            </a:extLst>
          </p:cNvPr>
          <p:cNvSpPr txBox="1"/>
          <p:nvPr/>
        </p:nvSpPr>
        <p:spPr>
          <a:xfrm>
            <a:off x="7176052" y="4402336"/>
            <a:ext cx="464488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Tâm đường tròn là giao điểm 2 đường trung trực bất kì của ta giác đó.</a:t>
            </a:r>
            <a:endParaRPr lang="en-US" sz="3500" dirty="0">
              <a:solidFill>
                <a:srgbClr val="0F54B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600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13DEB0-924B-3CF9-59D9-86300F1B2541}"/>
              </a:ext>
            </a:extLst>
          </p:cNvPr>
          <p:cNvSpPr txBox="1"/>
          <p:nvPr/>
        </p:nvSpPr>
        <p:spPr>
          <a:xfrm>
            <a:off x="473145" y="154257"/>
            <a:ext cx="11472861" cy="654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Kiến thức cần nhớ</a:t>
            </a:r>
            <a:endParaRPr lang="en-US" sz="40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b="1" kern="100" dirty="0">
                <a:solidFill>
                  <a:srgbClr val="0F54B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Đường tròn ngoại tiếp:</a:t>
            </a:r>
            <a:endParaRPr lang="en-US" sz="4000" kern="100" dirty="0">
              <a:solidFill>
                <a:srgbClr val="0F54B9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Là đường tròn đi qua 3 đỉnh của  tam giác.</a:t>
            </a:r>
            <a:endParaRPr lang="en-US" sz="4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Tâm đường tròn là giao điểm 2 đường trung trực bất kì của ta giác đó.</a:t>
            </a:r>
            <a:endParaRPr lang="en-US" sz="4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b="1" kern="100" dirty="0">
                <a:solidFill>
                  <a:srgbClr val="0F54B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Đường tròn nội tiếp: </a:t>
            </a:r>
            <a:endParaRPr lang="en-US" sz="4000" kern="100" dirty="0">
              <a:solidFill>
                <a:srgbClr val="0F54B9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Là đường tròn tiếp xúc với 3 cạnh của tam giác.</a:t>
            </a:r>
            <a:endParaRPr lang="en-US" sz="4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Tâm đường tròn là giao điểm 2 đường trung trực bất kì của ta giác đó.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24402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2457889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086696" y="3036585"/>
            <a:ext cx="43241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en-US" altLang="zh-CN" sz="4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D4BBFA-CF4C-F171-1451-CEE0F2BC3849}"/>
              </a:ext>
            </a:extLst>
          </p:cNvPr>
          <p:cNvSpPr txBox="1"/>
          <p:nvPr/>
        </p:nvSpPr>
        <p:spPr>
          <a:xfrm>
            <a:off x="410817" y="-106016"/>
            <a:ext cx="3366053" cy="705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II. Luyện tập</a:t>
            </a:r>
            <a:endParaRPr lang="en-US" sz="4000" kern="100" dirty="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A2CDF-26BF-1CAD-7266-70E3A23FD256}"/>
              </a:ext>
            </a:extLst>
          </p:cNvPr>
          <p:cNvSpPr txBox="1"/>
          <p:nvPr/>
        </p:nvSpPr>
        <p:spPr>
          <a:xfrm>
            <a:off x="291548" y="469833"/>
            <a:ext cx="4353339" cy="55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0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vi-VN" sz="3000" b="1" u="sng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Chữa bài tập về nhà</a:t>
            </a:r>
            <a:endParaRPr lang="en-US" sz="3000" u="sng" kern="100" dirty="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AD2635-E234-81E5-E2B3-3E5F29310D30}"/>
              </a:ext>
            </a:extLst>
          </p:cNvPr>
          <p:cNvSpPr txBox="1"/>
          <p:nvPr/>
        </p:nvSpPr>
        <p:spPr>
          <a:xfrm>
            <a:off x="536713" y="1074921"/>
            <a:ext cx="1075414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2 (SGK 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73)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bán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ngoại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A,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 = 5 cm, AC = 12 cm.</a:t>
            </a:r>
            <a:endParaRPr lang="en-US" sz="3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3C9AC6-D0D3-416A-8DDD-30790E86D59D}"/>
              </a:ext>
            </a:extLst>
          </p:cNvPr>
          <p:cNvSpPr txBox="1"/>
          <p:nvPr/>
        </p:nvSpPr>
        <p:spPr>
          <a:xfrm>
            <a:off x="5784574" y="2094857"/>
            <a:ext cx="940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37BD75-E03E-1207-753E-E4C2E8236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2" y="2495686"/>
            <a:ext cx="3923872" cy="3345779"/>
          </a:xfrm>
          <a:prstGeom prst="rect">
            <a:avLst/>
          </a:prstGeom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B7B22E2C-F58E-A7CB-1646-DEFBFA340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35" y="2638555"/>
            <a:ext cx="59515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Xét tam giác 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ABC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vuông tại A, ta có: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F8C6FC-935C-E8C3-D1DA-068DABD51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0739" y="3141297"/>
            <a:ext cx="34720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(Định lý  Pythagore)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9E04AD2A-309C-4B56-D85F-119E0E63C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444" y="4191756"/>
                <a:ext cx="4465710" cy="5974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</a:t>
                </a: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ên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169</m:t>
                        </m:r>
                      </m:e>
                    </m:rad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 (cm).</a:t>
                </a:r>
                <a:endParaRPr kumimoji="0" lang="vi-VN" altLang="en-US" sz="3000" b="0" i="0" u="none" strike="noStrike" cap="none" normalizeH="0" baseline="0" dirty="0">
                  <a:ln>
                    <a:noFill/>
                  </a:ln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9E04AD2A-309C-4B56-D85F-119E0E63C5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8444" y="4191756"/>
                <a:ext cx="4465710" cy="597471"/>
              </a:xfrm>
              <a:prstGeom prst="rect">
                <a:avLst/>
              </a:prstGeom>
              <a:blipFill>
                <a:blip r:embed="rId3"/>
                <a:stretch>
                  <a:fillRect l="-3274" t="-5102" r="-2319" b="-316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7">
            <a:extLst>
              <a:ext uri="{FF2B5EF4-FFF2-40B4-BE49-F238E27FC236}">
                <a16:creationId xmlns:a16="http://schemas.microsoft.com/office/drawing/2014/main" id="{C829FE01-05CD-0B6F-F1FA-9104BCB6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826" y="471777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00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6E080DA-2A42-99E7-DB48-76F9273EEB5A}"/>
                  </a:ext>
                </a:extLst>
              </p:cNvPr>
              <p:cNvSpPr txBox="1"/>
              <p:nvPr/>
            </p:nvSpPr>
            <p:spPr>
              <a:xfrm>
                <a:off x="5314122" y="3200028"/>
                <a:ext cx="3125531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6E080DA-2A42-99E7-DB48-76F9273EE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122" y="3200028"/>
                <a:ext cx="312553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B15AA0-7A2C-9FDC-8D92-E4A5184D1D47}"/>
                  </a:ext>
                </a:extLst>
              </p:cNvPr>
              <p:cNvSpPr txBox="1"/>
              <p:nvPr/>
            </p:nvSpPr>
            <p:spPr>
              <a:xfrm>
                <a:off x="4608444" y="3653966"/>
                <a:ext cx="4863547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Hay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+144=169</m:t>
                    </m:r>
                  </m:oMath>
                </a14:m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vi-VN" alt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B15AA0-7A2C-9FDC-8D92-E4A5184D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444" y="3653966"/>
                <a:ext cx="4863547" cy="553998"/>
              </a:xfrm>
              <a:prstGeom prst="rect">
                <a:avLst/>
              </a:prstGeom>
              <a:blipFill>
                <a:blip r:embed="rId5"/>
                <a:stretch>
                  <a:fillRect l="-3008" t="-15385" b="-31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8A58BAA9-275F-2093-2AD7-3A692C366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4486" y="4672303"/>
            <a:ext cx="693889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Vì tam giác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ABC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vuông tại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thì bán kính của đường tròn ngoại tiếp tam giác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ABC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bằng nửa cạnh huyền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BC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kumimoji="0" lang="vi-VN" altLang="en-US" sz="3000" b="0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11">
                <a:extLst>
                  <a:ext uri="{FF2B5EF4-FFF2-40B4-BE49-F238E27FC236}">
                    <a16:creationId xmlns:a16="http://schemas.microsoft.com/office/drawing/2014/main" id="{FF681858-3B86-9457-BB88-FA39CC0DE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8119" y="6030362"/>
                <a:ext cx="6805261" cy="744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𝑂𝐶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.13=6,5(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en-US" altLang="en-US" sz="3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vi-VN" alt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11">
                <a:extLst>
                  <a:ext uri="{FF2B5EF4-FFF2-40B4-BE49-F238E27FC236}">
                    <a16:creationId xmlns:a16="http://schemas.microsoft.com/office/drawing/2014/main" id="{FF681858-3B86-9457-BB88-FA39CC0DEB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8119" y="6030362"/>
                <a:ext cx="6805261" cy="744306"/>
              </a:xfrm>
              <a:prstGeom prst="rect">
                <a:avLst/>
              </a:prstGeom>
              <a:blipFill>
                <a:blip r:embed="rId6"/>
                <a:stretch>
                  <a:fillRect l="-2061" b="-114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D359E13D-2561-B6E6-1B25-B868BF788902}"/>
              </a:ext>
            </a:extLst>
          </p:cNvPr>
          <p:cNvGrpSpPr/>
          <p:nvPr/>
        </p:nvGrpSpPr>
        <p:grpSpPr>
          <a:xfrm>
            <a:off x="4095105" y="-29090"/>
            <a:ext cx="5890223" cy="792769"/>
            <a:chOff x="3467296" y="704160"/>
            <a:chExt cx="4990904" cy="792769"/>
          </a:xfrm>
        </p:grpSpPr>
        <p:pic>
          <p:nvPicPr>
            <p:cNvPr id="34" name="图片 30">
              <a:extLst>
                <a:ext uri="{FF2B5EF4-FFF2-40B4-BE49-F238E27FC236}">
                  <a16:creationId xmlns:a16="http://schemas.microsoft.com/office/drawing/2014/main" id="{3A60369A-7D3F-291B-66CA-C3307930D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35" name="文本框 32">
              <a:extLst>
                <a:ext uri="{FF2B5EF4-FFF2-40B4-BE49-F238E27FC236}">
                  <a16:creationId xmlns:a16="http://schemas.microsoft.com/office/drawing/2014/main" id="{4B21EA12-F3CD-DA58-6405-2DF857897B33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6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5" grpId="0"/>
      <p:bldP spid="16" grpId="0"/>
      <p:bldP spid="19" grpId="0"/>
      <p:bldP spid="21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58" y="2242567"/>
            <a:ext cx="2255129" cy="262082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26" y="2509918"/>
            <a:ext cx="3041465" cy="183816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66" y="1725726"/>
            <a:ext cx="3420139" cy="2835916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1188" y="820190"/>
            <a:ext cx="2814353" cy="11728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799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370" y="233746"/>
            <a:ext cx="2814353" cy="11728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799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126" y="647706"/>
            <a:ext cx="2639735" cy="1401122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799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8131" y="747123"/>
            <a:ext cx="2248592" cy="680684"/>
          </a:xfrm>
          <a:prstGeom prst="rect">
            <a:avLst/>
          </a:prstGeom>
          <a:noFill/>
        </p:spPr>
        <p:txBody>
          <a:bodyPr wrap="none" lIns="91416" tIns="45708" rIns="91416" bIns="45708" numCol="1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799" b="1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799" b="1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81051" y="587337"/>
            <a:ext cx="1629968" cy="1560974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5608" y="748320"/>
            <a:ext cx="1345331" cy="1316624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3886" y="1121729"/>
            <a:ext cx="170658" cy="284902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4466" y="774878"/>
            <a:ext cx="302898" cy="48930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3887" y="387776"/>
            <a:ext cx="302898" cy="48930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3307" y="20800"/>
            <a:ext cx="302898" cy="48930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4814" y="16653"/>
            <a:ext cx="302898" cy="48930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11155" y="23192"/>
            <a:ext cx="302898" cy="48930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9948" y="14667"/>
            <a:ext cx="302898" cy="48930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4739" y="-541"/>
            <a:ext cx="216878" cy="341459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38075BF-FF86-F0CC-C0D9-367A75605261}"/>
              </a:ext>
            </a:extLst>
          </p:cNvPr>
          <p:cNvSpPr txBox="1"/>
          <p:nvPr/>
        </p:nvSpPr>
        <p:spPr>
          <a:xfrm>
            <a:off x="0" y="-95059"/>
            <a:ext cx="3366053" cy="705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II. </a:t>
            </a:r>
            <a:r>
              <a:rPr lang="vi-VN" sz="4000" b="1" u="sng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 tập</a:t>
            </a:r>
            <a:endParaRPr lang="en-US" sz="4000" u="sng" kern="100" dirty="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AFD9A7-D48D-76B2-933B-96F1297C0592}"/>
              </a:ext>
            </a:extLst>
          </p:cNvPr>
          <p:cNvSpPr txBox="1"/>
          <p:nvPr/>
        </p:nvSpPr>
        <p:spPr>
          <a:xfrm>
            <a:off x="662609" y="445133"/>
            <a:ext cx="4353339" cy="629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5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vi-VN" sz="35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500" u="sng" kern="1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A42B58-F5F9-5A0A-AE0C-1C2812AFCAFA}"/>
              </a:ext>
            </a:extLst>
          </p:cNvPr>
          <p:cNvSpPr txBox="1"/>
          <p:nvPr/>
        </p:nvSpPr>
        <p:spPr>
          <a:xfrm>
            <a:off x="536713" y="1074921"/>
            <a:ext cx="1075414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(SGK 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7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>
                <a:solidFill>
                  <a:srgbClr val="0F54B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3000" b="1" kern="100" dirty="0" err="1">
                <a:solidFill>
                  <a:srgbClr val="0F54B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cm.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0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8F5BBA-6D4B-B12D-FBEE-84F5D11CD682}"/>
              </a:ext>
            </a:extLst>
          </p:cNvPr>
          <p:cNvSpPr txBox="1"/>
          <p:nvPr/>
        </p:nvSpPr>
        <p:spPr>
          <a:xfrm>
            <a:off x="5784574" y="2094857"/>
            <a:ext cx="940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13BB95-031B-2065-CEF7-C8665C977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63" y="2672648"/>
            <a:ext cx="3414424" cy="3717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6420C7-6CB0-A014-0E96-19DD42567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1520" y="3141297"/>
                <a:ext cx="2618024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có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vi-VN" alt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6420C7-6CB0-A014-0E96-19DD42567B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1520" y="3141297"/>
                <a:ext cx="2618024" cy="553998"/>
              </a:xfrm>
              <a:prstGeom prst="rect">
                <a:avLst/>
              </a:prstGeom>
              <a:blipFill>
                <a:blip r:embed="rId3"/>
                <a:stretch>
                  <a:fillRect l="-5594" t="-14286" b="-329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A36A78C-7231-B9C4-C0AB-CF9F9B273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1520" y="3723126"/>
                <a:ext cx="2823722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vi-VN" alt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A36A78C-7231-B9C4-C0AB-CF9F9B2732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1520" y="3723126"/>
                <a:ext cx="2823722" cy="553998"/>
              </a:xfrm>
              <a:prstGeom prst="rect">
                <a:avLst/>
              </a:prstGeom>
              <a:blipFill>
                <a:blip r:embed="rId4"/>
                <a:stretch>
                  <a:fillRect l="-5184" t="-15385" b="-318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610E28A-689F-5644-5F4E-7E52B8F6E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7718" y="4221461"/>
                <a:ext cx="2013693" cy="8268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kumimoji="0" lang="en-US" altLang="en-US" sz="3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altLang="en-US" sz="3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kumimoji="0" lang="vi-VN" alt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610E28A-689F-5644-5F4E-7E52B8F6EC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7718" y="4221461"/>
                <a:ext cx="2013693" cy="826829"/>
              </a:xfrm>
              <a:prstGeom prst="rect">
                <a:avLst/>
              </a:prstGeom>
              <a:blipFill>
                <a:blip r:embed="rId5"/>
                <a:stretch>
                  <a:fillRect l="-7273" b="-102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4E50060-4C12-5FC2-ECCF-1AE7DFB1B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7907" y="4992627"/>
                <a:ext cx="5814669" cy="7745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altLang="en-US" sz="3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altLang="en-US" sz="3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kumimoji="0" lang="en-US" altLang="en-US" sz="3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6.4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altLang="en-US" sz="3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altLang="en-US" sz="3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altLang="en-US" sz="3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altLang="en-US" sz="3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=8</m:t>
                    </m:r>
                    <m:rad>
                      <m:radPr>
                        <m:degHide m:val="on"/>
                        <m:ctrlP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altLang="en-US" sz="3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en-US" altLang="en-US" sz="3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vi-VN" alt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4E50060-4C12-5FC2-ECCF-1AE7DFB1BA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7907" y="4992627"/>
                <a:ext cx="5814669" cy="774571"/>
              </a:xfrm>
              <a:prstGeom prst="rect">
                <a:avLst/>
              </a:prstGeom>
              <a:blipFill>
                <a:blip r:embed="rId6"/>
                <a:stretch>
                  <a:fillRect l="-2516" b="-78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84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17990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2457889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086696" y="3036585"/>
            <a:ext cx="43241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en-US" altLang="zh-CN" sz="4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8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4A4A9B-96D8-F386-802A-A3225BDC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804" y="2601323"/>
            <a:ext cx="2605179" cy="394151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DE132AF-4A83-EE95-6DAC-FA71577787B7}"/>
              </a:ext>
            </a:extLst>
          </p:cNvPr>
          <p:cNvGrpSpPr/>
          <p:nvPr/>
        </p:nvGrpSpPr>
        <p:grpSpPr>
          <a:xfrm>
            <a:off x="3467296" y="0"/>
            <a:ext cx="4990904" cy="792769"/>
            <a:chOff x="3467296" y="704160"/>
            <a:chExt cx="4990904" cy="792769"/>
          </a:xfrm>
        </p:grpSpPr>
        <p:pic>
          <p:nvPicPr>
            <p:cNvPr id="12" name="图片 30">
              <a:extLst>
                <a:ext uri="{FF2B5EF4-FFF2-40B4-BE49-F238E27FC236}">
                  <a16:creationId xmlns:a16="http://schemas.microsoft.com/office/drawing/2014/main" id="{0DC4E086-48C0-72C8-9CF1-D92584AB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13" name="文本框 32">
              <a:extLst>
                <a:ext uri="{FF2B5EF4-FFF2-40B4-BE49-F238E27FC236}">
                  <a16:creationId xmlns:a16="http://schemas.microsoft.com/office/drawing/2014/main" id="{A2670819-128D-6645-28A6-536C812A3955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9D8C0D-1B85-1DE0-C86B-D0CC14CC1020}"/>
                  </a:ext>
                </a:extLst>
              </p:cNvPr>
              <p:cNvSpPr txBox="1"/>
              <p:nvPr/>
            </p:nvSpPr>
            <p:spPr>
              <a:xfrm>
                <a:off x="99390" y="865987"/>
                <a:ext cx="11774557" cy="1540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3000" b="1" u="sng" kern="100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000" b="1" u="sng" kern="100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vi-VN" sz="3000" b="1" u="sng" kern="100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(SGK </a:t>
                </a:r>
                <a:r>
                  <a:rPr lang="en-US" sz="3000" b="1" u="sng" kern="100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vi-VN" sz="3000" b="1" u="sng" kern="100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7</a:t>
                </a:r>
                <a:r>
                  <a:rPr lang="en-US" sz="3000" b="1" u="sng" kern="100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vi-VN" sz="3000" b="1" u="sng" kern="100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3000" b="1" u="sng" kern="100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ABC (AB &lt; AC)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tân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O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ABC.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9D8C0D-1B85-1DE0-C86B-D0CC14CC1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0" y="865987"/>
                <a:ext cx="11774557" cy="1540935"/>
              </a:xfrm>
              <a:prstGeom prst="rect">
                <a:avLst/>
              </a:prstGeom>
              <a:blipFill>
                <a:blip r:embed="rId4"/>
                <a:stretch>
                  <a:fillRect l="-1190" t="-5138" r="-725" b="-1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C118A8F-DE43-0FCC-6263-5789D83B4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402" y="2231220"/>
            <a:ext cx="4494693" cy="41298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E8C034-8F04-94DD-485A-675D48CD736F}"/>
                  </a:ext>
                </a:extLst>
              </p:cNvPr>
              <p:cNvSpPr txBox="1"/>
              <p:nvPr/>
            </p:nvSpPr>
            <p:spPr>
              <a:xfrm>
                <a:off x="107869" y="2448500"/>
                <a:ext cx="6122504" cy="2836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𝐷𝐵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endParaRPr lang="en-US" sz="3000" kern="100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𝐵𝐻𝐶𝐷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3000" b="0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b="0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𝐵𝐻</m:t>
                        </m:r>
                      </m:e>
                      <m:sup>
                        <m:r>
                          <a:rPr lang="en-US" sz="3000" b="0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=4</m:t>
                        </m:r>
                        <m:r>
                          <a:rPr lang="en-US" sz="3000" b="0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3000" b="0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0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000" kern="100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d) Ba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000" kern="1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E8C034-8F04-94DD-485A-675D48CD7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9" y="2448500"/>
                <a:ext cx="6122504" cy="2836674"/>
              </a:xfrm>
              <a:prstGeom prst="rect">
                <a:avLst/>
              </a:prstGeom>
              <a:blipFill>
                <a:blip r:embed="rId6"/>
                <a:stretch>
                  <a:fillRect l="-2390" t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567333C-B8F0-DEC8-03EE-52930B55B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835" y="4638341"/>
            <a:ext cx="2118642" cy="109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0BB12-D4E6-7F1A-C4C7-81970F2549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21" y="2561567"/>
            <a:ext cx="2118642" cy="29998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43252B-EBAE-7F71-2C94-34D001A006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9906" y="2274258"/>
            <a:ext cx="3641781" cy="42524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A93254-3709-9D2C-11B7-DF31563292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4883" y="2261006"/>
            <a:ext cx="3668527" cy="42524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96A824-8D60-86D4-72DC-C9CE382D20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2264" y="4023255"/>
            <a:ext cx="3061639" cy="11691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FA08D2-A447-3ACA-4AAE-913C1772E6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2766" y="4090667"/>
            <a:ext cx="2123188" cy="19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2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E9D8C0D-1B85-1DE0-C86B-D0CC14CC1020}"/>
              </a:ext>
            </a:extLst>
          </p:cNvPr>
          <p:cNvSpPr txBox="1"/>
          <p:nvPr/>
        </p:nvSpPr>
        <p:spPr>
          <a:xfrm>
            <a:off x="0" y="295699"/>
            <a:ext cx="3054627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(SGK 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7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3000" kern="1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F804F8F-83FF-8C20-44E9-228A2E3995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515760"/>
              </p:ext>
            </p:extLst>
          </p:nvPr>
        </p:nvGraphicFramePr>
        <p:xfrm>
          <a:off x="10009187" y="1000523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F804F8F-83FF-8C20-44E9-228A2E3995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09187" y="1000523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9037D-4CCE-934A-776E-CA8F5785A822}"/>
                  </a:ext>
                </a:extLst>
              </p:cNvPr>
              <p:cNvSpPr txBox="1"/>
              <p:nvPr/>
            </p:nvSpPr>
            <p:spPr>
              <a:xfrm>
                <a:off x="5459979" y="1178024"/>
                <a:ext cx="4676775" cy="1418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000" b="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vi-VN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ó: </m:t>
                    </m:r>
                  </m:oMath>
                </a14:m>
                <a:endParaRPr lang="vi-VN" sz="3000" b="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𝑂𝐴</m:t>
                      </m:r>
                      <m:r>
                        <a:rPr lang="vi-VN" sz="3000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𝑂𝐵</m:t>
                      </m:r>
                      <m:r>
                        <a:rPr lang="vi-VN" sz="3000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𝑂𝐷</m:t>
                      </m:r>
                      <m:r>
                        <a:rPr lang="en-US" sz="3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vi-VN" sz="30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𝐴𝐷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vi-VN" sz="3000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</m:oMath>
                  </m:oMathPara>
                </a14:m>
                <a:endParaRPr lang="en-US" sz="3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9037D-4CCE-934A-776E-CA8F5785A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979" y="1178024"/>
                <a:ext cx="4676775" cy="1418337"/>
              </a:xfrm>
              <a:prstGeom prst="rect">
                <a:avLst/>
              </a:prstGeom>
              <a:blipFill>
                <a:blip r:embed="rId4"/>
                <a:stretch>
                  <a:fillRect l="-3129" t="-5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3B645B1-1447-243F-6282-13C2CCB09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35" y="857648"/>
            <a:ext cx="3983067" cy="38074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F40EF8-2286-541A-82AA-79182F2C5AF0}"/>
                  </a:ext>
                </a:extLst>
              </p:cNvPr>
              <p:cNvSpPr txBox="1"/>
              <p:nvPr/>
            </p:nvSpPr>
            <p:spPr>
              <a:xfrm>
                <a:off x="4892330" y="453650"/>
                <a:ext cx="6579963" cy="552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Chứng minh: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𝐷𝐵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0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endParaRPr lang="en-US" sz="3000" kern="1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F40EF8-2286-541A-82AA-79182F2C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330" y="453650"/>
                <a:ext cx="6579963" cy="552972"/>
              </a:xfrm>
              <a:prstGeom prst="rect">
                <a:avLst/>
              </a:prstGeom>
              <a:blipFill>
                <a:blip r:embed="rId6"/>
                <a:stretch>
                  <a:fillRect l="-2224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1DC426BB-D422-D7F2-9C03-F080E55A8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9690" y="2464266"/>
                <a:ext cx="4277219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vi-VN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vi-VN" alt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en-US" alt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Arial" panose="020B0604020202020204" pitchFamily="34" charset="0"/>
                  </a:rPr>
                  <a:t>, </a:t>
                </a:r>
                <a:r>
                  <a:rPr lang="vi-VN" alt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𝐷𝐵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vi-VN" altLang="en-US" sz="3000" b="0" i="0" u="none" strike="noStrike" cap="none" normalizeH="0" baseline="0" dirty="0">
                  <a:ln>
                    <a:noFill/>
                  </a:ln>
                  <a:solidFill>
                    <a:srgbClr val="3333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1DC426BB-D422-D7F2-9C03-F080E55A8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9690" y="2464266"/>
                <a:ext cx="4277219" cy="1015663"/>
              </a:xfrm>
              <a:prstGeom prst="rect">
                <a:avLst/>
              </a:prstGeom>
              <a:blipFill>
                <a:blip r:embed="rId7"/>
                <a:stretch>
                  <a:fillRect l="-3276" t="-7784" b="-179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4">
            <a:extLst>
              <a:ext uri="{FF2B5EF4-FFF2-40B4-BE49-F238E27FC236}">
                <a16:creationId xmlns:a16="http://schemas.microsoft.com/office/drawing/2014/main" id="{35582862-6E56-D565-A2A0-ED18BCBEE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441" y="3259435"/>
            <a:ext cx="34529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vi-VN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1B8EB4BB-15B0-6EF6-AEB1-12FC8D3FB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114" y="4988959"/>
            <a:ext cx="259895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vi-VN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D7C30BF-D043-8CD4-2570-2320FBBDF560}"/>
                  </a:ext>
                </a:extLst>
              </p:cNvPr>
              <p:cNvSpPr txBox="1"/>
              <p:nvPr/>
            </p:nvSpPr>
            <p:spPr>
              <a:xfrm>
                <a:off x="5459980" y="3976301"/>
                <a:ext cx="4676775" cy="1418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000" b="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vi-VN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𝐶𝐷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ó: </m:t>
                    </m:r>
                  </m:oMath>
                </a14:m>
                <a:endParaRPr lang="vi-VN" sz="3000" b="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𝑂𝐴</m:t>
                      </m:r>
                      <m:r>
                        <a:rPr lang="vi-VN" sz="3000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𝑂𝐶</m:t>
                      </m:r>
                      <m:r>
                        <a:rPr lang="vi-VN" sz="3000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𝑂𝐷</m:t>
                      </m:r>
                      <m:r>
                        <a:rPr lang="en-US" sz="3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vi-VN" sz="30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𝐴𝐷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vi-VN" sz="3000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</m:oMath>
                  </m:oMathPara>
                </a14:m>
                <a:endParaRPr lang="en-US" sz="3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D7C30BF-D043-8CD4-2570-2320FBBDF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980" y="3976301"/>
                <a:ext cx="4676775" cy="1418337"/>
              </a:xfrm>
              <a:prstGeom prst="rect">
                <a:avLst/>
              </a:prstGeom>
              <a:blipFill>
                <a:blip r:embed="rId8"/>
                <a:stretch>
                  <a:fillRect l="-3129" t="-5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">
                <a:extLst>
                  <a:ext uri="{FF2B5EF4-FFF2-40B4-BE49-F238E27FC236}">
                    <a16:creationId xmlns:a16="http://schemas.microsoft.com/office/drawing/2014/main" id="{E1AF9070-75D7-D55E-E0A6-7795FF493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9835" y="5174145"/>
                <a:ext cx="4277219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vi-VN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𝐶𝐷</m:t>
                    </m:r>
                  </m:oMath>
                </a14:m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vi-VN" alt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en-US" alt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Arial" panose="020B0604020202020204" pitchFamily="34" charset="0"/>
                  </a:rPr>
                  <a:t>, </a:t>
                </a:r>
                <a:r>
                  <a:rPr lang="vi-VN" alt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endParaRPr kumimoji="0" lang="vi-VN" altLang="en-US" sz="3000" b="0" i="0" u="none" strike="noStrike" cap="none" normalizeH="0" baseline="0" dirty="0">
                  <a:ln>
                    <a:noFill/>
                  </a:ln>
                  <a:solidFill>
                    <a:srgbClr val="3333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1" name="Rectangle 3">
                <a:extLst>
                  <a:ext uri="{FF2B5EF4-FFF2-40B4-BE49-F238E27FC236}">
                    <a16:creationId xmlns:a16="http://schemas.microsoft.com/office/drawing/2014/main" id="{E1AF9070-75D7-D55E-E0A6-7795FF4932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9835" y="5174145"/>
                <a:ext cx="4277219" cy="1015663"/>
              </a:xfrm>
              <a:prstGeom prst="rect">
                <a:avLst/>
              </a:prstGeom>
              <a:blipFill>
                <a:blip r:embed="rId9"/>
                <a:stretch>
                  <a:fillRect l="-3276" t="-7831" b="-186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0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E9D8C0D-1B85-1DE0-C86B-D0CC14CC1020}"/>
              </a:ext>
            </a:extLst>
          </p:cNvPr>
          <p:cNvSpPr txBox="1"/>
          <p:nvPr/>
        </p:nvSpPr>
        <p:spPr>
          <a:xfrm>
            <a:off x="0" y="295699"/>
            <a:ext cx="3054627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(SGK 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7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3000" kern="1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F804F8F-83FF-8C20-44E9-228A2E3995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09187" y="1000523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F804F8F-83FF-8C20-44E9-228A2E3995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09187" y="1000523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9037D-4CCE-934A-776E-CA8F5785A822}"/>
                  </a:ext>
                </a:extLst>
              </p:cNvPr>
              <p:cNvSpPr txBox="1"/>
              <p:nvPr/>
            </p:nvSpPr>
            <p:spPr>
              <a:xfrm>
                <a:off x="4428316" y="1107891"/>
                <a:ext cx="763997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000" b="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en-US" sz="3000" b="0" i="0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𝐶𝐻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∥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  <m:r>
                      <a:rPr lang="en-US" sz="3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  </a:t>
                </a:r>
                <a:endParaRPr lang="en-US" sz="3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9037D-4CCE-934A-776E-CA8F5785A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316" y="1107891"/>
                <a:ext cx="7639973" cy="553998"/>
              </a:xfrm>
              <a:prstGeom prst="rect">
                <a:avLst/>
              </a:prstGeom>
              <a:blipFill>
                <a:blip r:embed="rId4"/>
                <a:stretch>
                  <a:fillRect l="-1834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F40EF8-2286-541A-82AA-79182F2C5AF0}"/>
                  </a:ext>
                </a:extLst>
              </p:cNvPr>
              <p:cNvSpPr txBox="1"/>
              <p:nvPr/>
            </p:nvSpPr>
            <p:spPr>
              <a:xfrm>
                <a:off x="3969542" y="350436"/>
                <a:ext cx="8448676" cy="552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𝐵𝐻𝐶𝐷</m:t>
                    </m:r>
                  </m:oMath>
                </a14:m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F40EF8-2286-541A-82AA-79182F2C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542" y="350436"/>
                <a:ext cx="8448676" cy="552972"/>
              </a:xfrm>
              <a:prstGeom prst="rect">
                <a:avLst/>
              </a:prstGeom>
              <a:blipFill>
                <a:blip r:embed="rId5"/>
                <a:stretch>
                  <a:fillRect l="-1659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1DC426BB-D422-D7F2-9C03-F080E55A8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3276" y="1701264"/>
                <a:ext cx="7488724" cy="1477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altLang="en-US" sz="3000" b="0" i="0" u="none" strike="noStrike" cap="none" normalizeH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vi-VN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m:rPr>
                        <m:sty m:val="p"/>
                      </m:rPr>
                      <a:rPr lang="en-US" sz="3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altLang="en-US" sz="30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altLang="en-US" sz="3000" b="0" i="1" dirty="0">
                  <a:solidFill>
                    <a:srgbClr val="3333FF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𝐵𝐻</m:t>
                    </m:r>
                    <m:r>
                      <a:rPr lang="en-US" alt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alt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alt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alt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alt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𝐵𝐻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={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endParaRPr lang="en-US" altLang="en-US" sz="3000" dirty="0">
                  <a:solidFill>
                    <a:srgbClr val="3333FF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alt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vi-VN" alt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altLang="en-US" sz="2800" dirty="0">
                    <a:solidFill>
                      <a:srgbClr val="0000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à</a:t>
                </a:r>
                <a:r>
                  <a:rPr lang="vi-VN" alt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trực tâm của tam gi</a:t>
                </a:r>
                <a:r>
                  <a:rPr lang="vi-VN" altLang="en-US" sz="2800" dirty="0">
                    <a:solidFill>
                      <a:srgbClr val="0000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á</a:t>
                </a:r>
                <a:r>
                  <a:rPr lang="vi-VN" alt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</a:t>
                </a:r>
                <a:endParaRPr lang="vi-VN" altLang="en-US" sz="2800" dirty="0"/>
              </a:p>
            </p:txBody>
          </p:sp>
        </mc:Choice>
        <mc:Fallback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1DC426BB-D422-D7F2-9C03-F080E55A8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03276" y="1701264"/>
                <a:ext cx="7488724" cy="1477328"/>
              </a:xfrm>
              <a:prstGeom prst="rect">
                <a:avLst/>
              </a:prstGeom>
              <a:blipFill>
                <a:blip r:embed="rId6"/>
                <a:stretch>
                  <a:fillRect l="-1954" t="-4959" b="-123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9D4F0C5-09B9-304F-3C84-7A8EB97FC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10" y="793026"/>
            <a:ext cx="4139398" cy="3956900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B2846B49-4E64-5FCD-EA9F-52647927E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494415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06D0B9-92D6-1934-9260-57EF27E1AEAD}"/>
                  </a:ext>
                </a:extLst>
              </p:cNvPr>
              <p:cNvSpPr txBox="1"/>
              <p:nvPr/>
            </p:nvSpPr>
            <p:spPr>
              <a:xfrm>
                <a:off x="4703276" y="3398917"/>
                <a:ext cx="565785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</a:t>
                </a:r>
                <a14:m>
                  <m:oMath xmlns:m="http://schemas.openxmlformats.org/officeDocument/2006/math">
                    <m:r>
                      <a:rPr lang="en-US" sz="3000" b="0" i="0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endParaRPr lang="en-US" sz="3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 </a:t>
                </a:r>
                <a:r>
                  <a:rPr lang="en-US" sz="3000" b="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a))</a:t>
                </a:r>
                <a:endParaRPr lang="en-US" sz="3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𝐶𝐻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∥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(2)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06D0B9-92D6-1934-9260-57EF27E1A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276" y="3398917"/>
                <a:ext cx="5657850" cy="1477328"/>
              </a:xfrm>
              <a:prstGeom prst="rect">
                <a:avLst/>
              </a:prstGeom>
              <a:blipFill>
                <a:blip r:embed="rId8"/>
                <a:stretch>
                  <a:fillRect l="-2586" t="-5372" b="-11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93068E2-5324-4210-5B2E-32AD282D984C}"/>
                  </a:ext>
                </a:extLst>
              </p:cNvPr>
              <p:cNvSpPr txBox="1"/>
              <p:nvPr/>
            </p:nvSpPr>
            <p:spPr>
              <a:xfrm>
                <a:off x="3743324" y="4988091"/>
                <a:ext cx="890111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0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Từ (1) và (2) suy ra: tứ </a:t>
                </a:r>
                <a:r>
                  <a:rPr lang="vi-VN" sz="30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giác </a:t>
                </a:r>
                <a14:m>
                  <m:oMath xmlns:m="http://schemas.openxmlformats.org/officeDocument/2006/math"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𝐵𝐻𝐶𝐷</m:t>
                    </m:r>
                  </m:oMath>
                </a14:m>
                <a:r>
                  <a:rPr lang="vi-VN" sz="30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là hình </a:t>
                </a:r>
                <a:r>
                  <a:rPr lang="vi-VN" sz="30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bình hành </a:t>
                </a:r>
                <a:endParaRPr lang="en-US" sz="30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93068E2-5324-4210-5B2E-32AD282D9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324" y="4988091"/>
                <a:ext cx="8901113" cy="553998"/>
              </a:xfrm>
              <a:prstGeom prst="rect">
                <a:avLst/>
              </a:prstGeom>
              <a:blipFill>
                <a:blip r:embed="rId9"/>
                <a:stretch>
                  <a:fillRect l="-1575" t="-15385" b="-31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E9D8C0D-1B85-1DE0-C86B-D0CC14CC1020}"/>
              </a:ext>
            </a:extLst>
          </p:cNvPr>
          <p:cNvSpPr txBox="1"/>
          <p:nvPr/>
        </p:nvSpPr>
        <p:spPr>
          <a:xfrm>
            <a:off x="0" y="0"/>
            <a:ext cx="3054627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(SGK 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7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3000" kern="1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F804F8F-83FF-8C20-44E9-228A2E3995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09187" y="1000523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F804F8F-83FF-8C20-44E9-228A2E3995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09187" y="1000523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9037D-4CCE-934A-776E-CA8F5785A822}"/>
                  </a:ext>
                </a:extLst>
              </p:cNvPr>
              <p:cNvSpPr txBox="1"/>
              <p:nvPr/>
            </p:nvSpPr>
            <p:spPr>
              <a:xfrm>
                <a:off x="4428316" y="773967"/>
                <a:ext cx="7639973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30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vi-VN" sz="30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0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𝐶𝐷</m:t>
                    </m:r>
                    <m:r>
                      <a:rPr lang="en-US" sz="3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vi-VN" sz="3000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Theo</m:t>
                    </m:r>
                    <m:r>
                      <m:rPr>
                        <m:nor/>
                      </m:rPr>
                      <a:rPr lang="vi-VN" sz="3000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đị</m:t>
                    </m:r>
                    <m:r>
                      <m:rPr>
                        <m:nor/>
                      </m:rPr>
                      <a:rPr lang="vi-VN" sz="3000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vi-VN" sz="3000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000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vi-VN" sz="3000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ý </m:t>
                    </m:r>
                    <m:r>
                      <m:rPr>
                        <m:nor/>
                      </m:rPr>
                      <a:rPr lang="vi-VN" sz="3000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Pythagore</m:t>
                    </m:r>
                    <m:r>
                      <m:rPr>
                        <m:nor/>
                      </m:rPr>
                      <a:rPr lang="vi-VN" sz="3000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000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m:rPr>
                        <m:nor/>
                      </m:rPr>
                      <a:rPr lang="vi-VN" sz="3000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000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vi-VN" sz="3000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ó:</m:t>
                    </m:r>
                  </m:oMath>
                </a14:m>
                <a:br>
                  <a:rPr lang="en-US" alt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i="1" kern="10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0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𝐴𝐷</m:t>
                          </m:r>
                        </m:e>
                        <m:sup>
                          <m:r>
                            <a:rPr lang="en-US" sz="3000" i="1" kern="10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b="0" i="1" kern="10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i="1" kern="10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0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en-US" sz="3000" i="1" kern="10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i="1" kern="10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i="1" kern="10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0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𝐷𝐶</m:t>
                          </m:r>
                        </m:e>
                        <m:sup>
                          <m:r>
                            <a:rPr lang="en-US" sz="3000" i="1" kern="10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en-US" sz="3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 tứ giác</a:t>
                </a:r>
                <a:r>
                  <a:rPr 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𝐵𝐻𝐶𝐷</m:t>
                    </m:r>
                  </m:oMath>
                </a14:m>
                <a:r>
                  <a:rPr 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hình bình hành (cmt)</a:t>
                </a:r>
                <a:endParaRPr lang="en-US" sz="3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9037D-4CCE-934A-776E-CA8F5785A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316" y="773967"/>
                <a:ext cx="7639973" cy="1477328"/>
              </a:xfrm>
              <a:prstGeom prst="rect">
                <a:avLst/>
              </a:prstGeom>
              <a:blipFill>
                <a:blip r:embed="rId4"/>
                <a:stretch>
                  <a:fillRect l="-1834" t="-5372" b="-11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F40EF8-2286-541A-82AA-79182F2C5AF0}"/>
                  </a:ext>
                </a:extLst>
              </p:cNvPr>
              <p:cNvSpPr txBox="1"/>
              <p:nvPr/>
            </p:nvSpPr>
            <p:spPr>
              <a:xfrm>
                <a:off x="4428316" y="226729"/>
                <a:ext cx="6579963" cy="552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c) Chứng minh: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3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𝐵𝐻</m:t>
                        </m:r>
                      </m:e>
                      <m:sup>
                        <m:r>
                          <a:rPr lang="en-US" sz="3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=4</m:t>
                        </m:r>
                        <m:r>
                          <a:rPr lang="en-US" sz="3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3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F40EF8-2286-541A-82AA-79182F2C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316" y="226729"/>
                <a:ext cx="6579963" cy="552972"/>
              </a:xfrm>
              <a:prstGeom prst="rect">
                <a:avLst/>
              </a:prstGeom>
              <a:blipFill>
                <a:blip r:embed="rId5"/>
                <a:stretch>
                  <a:fillRect l="-2130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06D0B9-92D6-1934-9260-57EF27E1AEAD}"/>
                  </a:ext>
                </a:extLst>
              </p:cNvPr>
              <p:cNvSpPr txBox="1"/>
              <p:nvPr/>
            </p:nvSpPr>
            <p:spPr>
              <a:xfrm>
                <a:off x="4428316" y="2120398"/>
                <a:ext cx="740807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14:m>
                  <m:oMath xmlns:m="http://schemas.openxmlformats.org/officeDocument/2006/math">
                    <m:r>
                      <a:rPr lang="en-US" sz="3000" kern="100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3000" b="0" i="0" kern="100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3000" b="0" i="0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0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30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𝑠𝑢𝑦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𝑟𝑎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000" b="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3000" b="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en-US" sz="3000" b="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endParaRPr lang="en-US" sz="3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3000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𝐵𝐻</m:t>
                        </m:r>
                      </m:e>
                      <m:sup>
                        <m:r>
                          <a:rPr lang="en-US" sz="3000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=4</m:t>
                        </m:r>
                        <m:r>
                          <a:rPr lang="en-US" sz="3000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3000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06D0B9-92D6-1934-9260-57EF27E1A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316" y="2120398"/>
                <a:ext cx="7408070" cy="1477328"/>
              </a:xfrm>
              <a:prstGeom prst="rect">
                <a:avLst/>
              </a:prstGeom>
              <a:blipFill>
                <a:blip r:embed="rId6"/>
                <a:stretch>
                  <a:fillRect l="-1891" t="-5372" b="-11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61D7A6D-B8F6-9AE1-F1E0-EEEA633F3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7042"/>
            <a:ext cx="4106690" cy="39256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4B3B47-B8DD-C9E8-FD95-06493AA2CC34}"/>
                  </a:ext>
                </a:extLst>
              </p:cNvPr>
              <p:cNvSpPr txBox="1"/>
              <p:nvPr/>
            </p:nvSpPr>
            <p:spPr>
              <a:xfrm>
                <a:off x="4128914" y="3697165"/>
                <a:ext cx="7808118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d)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Ba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0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𝑂𝑀</m:t>
                    </m:r>
                  </m:oMath>
                </a14:m>
                <a:endParaRPr lang="en-US" sz="3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4B3B47-B8DD-C9E8-FD95-06493AA2C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914" y="3697165"/>
                <a:ext cx="7808118" cy="1015663"/>
              </a:xfrm>
              <a:prstGeom prst="rect">
                <a:avLst/>
              </a:prstGeom>
              <a:blipFill>
                <a:blip r:embed="rId8"/>
                <a:stretch>
                  <a:fillRect l="-1795" t="-7784" r="-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8D067B-A659-43FF-13E9-8720AC035201}"/>
                  </a:ext>
                </a:extLst>
              </p:cNvPr>
              <p:cNvSpPr txBox="1"/>
              <p:nvPr/>
            </p:nvSpPr>
            <p:spPr>
              <a:xfrm>
                <a:off x="4128913" y="4690248"/>
                <a:ext cx="8644111" cy="3401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*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𝐵𝐻𝐶𝐷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(cm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b)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 trung điểm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kern="100" dirty="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3000" kern="100" dirty="0">
                  <a:solidFill>
                    <a:srgbClr val="3333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kern="100" dirty="0" err="1">
                    <a:solidFill>
                      <a:srgbClr val="3333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kern="100" dirty="0">
                    <a:solidFill>
                      <a:srgbClr val="3333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 trung điểm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𝐻𝐷</m:t>
                    </m:r>
                  </m:oMath>
                </a14:m>
                <a:endParaRPr lang="en-US" sz="3000" b="0" kern="100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000" b="0" kern="100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sz="3000" kern="100" dirty="0">
                  <a:solidFill>
                    <a:srgbClr val="3333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endParaRPr lang="en-US" sz="3000" dirty="0">
                  <a:solidFill>
                    <a:srgbClr val="3333FF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8D067B-A659-43FF-13E9-8720AC035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913" y="4690248"/>
                <a:ext cx="8644111" cy="3401957"/>
              </a:xfrm>
              <a:prstGeom prst="rect">
                <a:avLst/>
              </a:prstGeom>
              <a:blipFill>
                <a:blip r:embed="rId9"/>
                <a:stretch>
                  <a:fillRect l="-1622" t="-2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934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E9D8C0D-1B85-1DE0-C86B-D0CC14CC1020}"/>
              </a:ext>
            </a:extLst>
          </p:cNvPr>
          <p:cNvSpPr txBox="1"/>
          <p:nvPr/>
        </p:nvSpPr>
        <p:spPr>
          <a:xfrm>
            <a:off x="0" y="0"/>
            <a:ext cx="3054627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(SGK 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7</a:t>
            </a:r>
            <a:r>
              <a:rPr lang="en-US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vi-VN" sz="3000" b="1" u="sng" kern="1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3000" kern="1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D7A6D-B8F6-9AE1-F1E0-EEEA633F3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042"/>
            <a:ext cx="4106690" cy="39256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4B3B47-B8DD-C9E8-FD95-06493AA2CC34}"/>
                  </a:ext>
                </a:extLst>
              </p:cNvPr>
              <p:cNvSpPr txBox="1"/>
              <p:nvPr/>
            </p:nvSpPr>
            <p:spPr>
              <a:xfrm>
                <a:off x="3971752" y="280974"/>
                <a:ext cx="7808118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d)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Ba </a:t>
                </a:r>
                <a:r>
                  <a:rPr lang="en-US" sz="3000" kern="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0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0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000" b="0" i="1" kern="10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𝑂𝑀</m:t>
                    </m:r>
                  </m:oMath>
                </a14:m>
                <a:endParaRPr lang="en-US" sz="3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4B3B47-B8DD-C9E8-FD95-06493AA2C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752" y="280974"/>
                <a:ext cx="7808118" cy="1015663"/>
              </a:xfrm>
              <a:prstGeom prst="rect">
                <a:avLst/>
              </a:prstGeom>
              <a:blipFill>
                <a:blip r:embed="rId3"/>
                <a:stretch>
                  <a:fillRect l="-1875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8D067B-A659-43FF-13E9-8720AC035201}"/>
                  </a:ext>
                </a:extLst>
              </p:cNvPr>
              <p:cNvSpPr txBox="1"/>
              <p:nvPr/>
            </p:nvSpPr>
            <p:spPr>
              <a:xfrm>
                <a:off x="4106690" y="1370719"/>
                <a:ext cx="8644111" cy="2216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*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𝐵𝐻𝐶𝐷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(cm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b)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 trung điểm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kern="100" dirty="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3000" kern="100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 trung điểm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𝐻𝐷</m:t>
                    </m:r>
                  </m:oMath>
                </a14:m>
                <a:endParaRPr lang="en-US" sz="3000" b="0" kern="100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100" dirty="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8D067B-A659-43FF-13E9-8720AC035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690" y="1370719"/>
                <a:ext cx="8644111" cy="2216761"/>
              </a:xfrm>
              <a:prstGeom prst="rect">
                <a:avLst/>
              </a:prstGeom>
              <a:blipFill>
                <a:blip r:embed="rId4"/>
                <a:stretch>
                  <a:fillRect l="-1693" t="-3581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019B3D-6DF4-1BB1-7AC1-935040C8A0F2}"/>
                  </a:ext>
                </a:extLst>
              </p:cNvPr>
              <p:cNvSpPr txBox="1"/>
              <p:nvPr/>
            </p:nvSpPr>
            <p:spPr>
              <a:xfrm>
                <a:off x="4279106" y="3803180"/>
                <a:ext cx="6443662" cy="2400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000" b="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vi-VN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𝐶𝐷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ó:</m:t>
                    </m:r>
                  </m:oMath>
                </a14:m>
                <a:endParaRPr lang="en-US" sz="3000" b="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 trung điểm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 b="0" i="0" kern="100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endParaRPr lang="en-US" sz="3000" b="0" i="0" kern="100" dirty="0">
                  <a:solidFill>
                    <a:srgbClr val="3333FF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i="1" kern="10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 trung điểm </a:t>
                </a:r>
                <a:r>
                  <a:rPr lang="en-US" sz="3000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kern="100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3000" i="1" kern="100" dirty="0">
                  <a:solidFill>
                    <a:srgbClr val="3333FF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000" b="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đường trung bình của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vi-VN" sz="30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0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3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000" b="0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b="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000" b="0" i="1" kern="10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𝑂𝑀</m:t>
                    </m:r>
                  </m:oMath>
                </a14:m>
                <a:endParaRPr lang="vi-VN" sz="3000" b="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019B3D-6DF4-1BB1-7AC1-935040C8A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106" y="3803180"/>
                <a:ext cx="6443662" cy="2400657"/>
              </a:xfrm>
              <a:prstGeom prst="rect">
                <a:avLst/>
              </a:prstGeom>
              <a:blipFill>
                <a:blip r:embed="rId5"/>
                <a:stretch>
                  <a:fillRect l="-2271" t="-3299" b="-6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7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1" y="1592631"/>
            <a:ext cx="112484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Hoàn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75,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4,5,6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sbt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869876-294F-0C24-9ECB-3B9C13987AC4}"/>
              </a:ext>
            </a:extLst>
          </p:cNvPr>
          <p:cNvSpPr/>
          <p:nvPr/>
        </p:nvSpPr>
        <p:spPr>
          <a:xfrm>
            <a:off x="1589" y="0"/>
            <a:ext cx="12188825" cy="7078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BÀI Ở NHÀ</a:t>
            </a:r>
          </a:p>
        </p:txBody>
      </p:sp>
    </p:spTree>
    <p:extLst>
      <p:ext uri="{BB962C8B-B14F-4D97-AF65-F5344CB8AC3E}">
        <p14:creationId xmlns:p14="http://schemas.microsoft.com/office/powerpoint/2010/main" val="125013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2888" y="-61670"/>
            <a:ext cx="12188825" cy="685621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3607" y="-347492"/>
            <a:ext cx="11844786" cy="68562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5120" y="-2793581"/>
            <a:ext cx="6997848" cy="1244516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40" y="2945623"/>
            <a:ext cx="5954913" cy="3675387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09723" y="229687"/>
            <a:ext cx="7157833" cy="2717616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70460" y="2957672"/>
            <a:ext cx="5819631" cy="3556483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4212" y="5828209"/>
            <a:ext cx="3981879" cy="556113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4515" y="5116317"/>
            <a:ext cx="1476354" cy="2002485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4066" y="3039185"/>
            <a:ext cx="599769" cy="599769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13" y="3054059"/>
            <a:ext cx="599769" cy="599769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297" y="5100951"/>
            <a:ext cx="599769" cy="599769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2744" y="5153577"/>
            <a:ext cx="599769" cy="599769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4381" y="5166586"/>
            <a:ext cx="599769" cy="599769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070" y="5066648"/>
            <a:ext cx="599769" cy="599769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662" y="3037112"/>
            <a:ext cx="599769" cy="599769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3173" y="3103318"/>
            <a:ext cx="599769" cy="599769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66838" y="348151"/>
            <a:ext cx="599769" cy="599769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9155111" y="1523785"/>
            <a:ext cx="599769" cy="599769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816195" y="1546528"/>
            <a:ext cx="599769" cy="599769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9155111" y="266943"/>
            <a:ext cx="599769" cy="599769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7370" y="914631"/>
            <a:ext cx="5020743" cy="846702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1159" y="887672"/>
            <a:ext cx="3505176" cy="646163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99" b="1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599" b="1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599" b="1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599" b="1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599" b="1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6836" y="314695"/>
            <a:ext cx="69975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</a:t>
            </a:r>
            <a:r>
              <a:rPr lang="vi-VN" sz="2800" dirty="0" err="1">
                <a:latin typeface="+mj-lt"/>
              </a:rPr>
              <a:t>Nhận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biết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đường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tròn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ngoại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tiếp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nội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tiếp</a:t>
            </a:r>
            <a:r>
              <a:rPr lang="vi-VN" sz="2800" dirty="0">
                <a:latin typeface="+mj-lt"/>
              </a:rPr>
              <a:t> tam </a:t>
            </a:r>
            <a:r>
              <a:rPr lang="vi-VN" sz="2800" dirty="0" err="1">
                <a:latin typeface="+mj-lt"/>
              </a:rPr>
              <a:t>giác</a:t>
            </a:r>
            <a:r>
              <a:rPr lang="vi-VN" sz="2800" dirty="0">
                <a:latin typeface="+mj-lt"/>
              </a:rPr>
              <a:t>.</a:t>
            </a:r>
          </a:p>
          <a:p>
            <a:r>
              <a:rPr lang="vi-VN" sz="2800" dirty="0">
                <a:latin typeface="+mj-lt"/>
              </a:rPr>
              <a:t>- </a:t>
            </a:r>
            <a:r>
              <a:rPr lang="vi-VN" sz="2800" dirty="0" err="1">
                <a:latin typeface="+mj-lt"/>
              </a:rPr>
              <a:t>Xác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định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tâm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bán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kính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đường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tròn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ngoại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tiếp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nội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tiếp</a:t>
            </a:r>
            <a:r>
              <a:rPr lang="vi-VN" sz="2800" dirty="0">
                <a:latin typeface="+mj-lt"/>
              </a:rPr>
              <a:t> tam </a:t>
            </a:r>
            <a:r>
              <a:rPr lang="vi-VN" sz="2800" dirty="0" err="1">
                <a:latin typeface="+mj-lt"/>
              </a:rPr>
              <a:t>giác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106217" y="3244382"/>
            <a:ext cx="184683" cy="3692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799" dirty="0"/>
          </a:p>
        </p:txBody>
      </p:sp>
      <p:sp>
        <p:nvSpPr>
          <p:cNvPr id="79" name="Rectangle 78"/>
          <p:cNvSpPr/>
          <p:nvPr/>
        </p:nvSpPr>
        <p:spPr>
          <a:xfrm>
            <a:off x="334857" y="3232485"/>
            <a:ext cx="2810294" cy="52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99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799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799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799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799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799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799" dirty="0"/>
          </a:p>
        </p:txBody>
      </p:sp>
      <p:sp>
        <p:nvSpPr>
          <p:cNvPr id="81" name="Rectangle 80"/>
          <p:cNvSpPr/>
          <p:nvPr/>
        </p:nvSpPr>
        <p:spPr>
          <a:xfrm>
            <a:off x="325939" y="3755569"/>
            <a:ext cx="4618973" cy="52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799" dirty="0"/>
          </a:p>
        </p:txBody>
      </p:sp>
      <p:sp>
        <p:nvSpPr>
          <p:cNvPr id="83" name="Rectangle 82"/>
          <p:cNvSpPr/>
          <p:nvPr/>
        </p:nvSpPr>
        <p:spPr>
          <a:xfrm>
            <a:off x="339306" y="4831452"/>
            <a:ext cx="5340237" cy="953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799" dirty="0"/>
          </a:p>
        </p:txBody>
      </p:sp>
      <p:sp>
        <p:nvSpPr>
          <p:cNvPr id="85" name="Rectangle 84"/>
          <p:cNvSpPr/>
          <p:nvPr/>
        </p:nvSpPr>
        <p:spPr>
          <a:xfrm>
            <a:off x="324595" y="4276993"/>
            <a:ext cx="5700717" cy="52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799" dirty="0"/>
          </a:p>
        </p:txBody>
      </p:sp>
      <p:sp>
        <p:nvSpPr>
          <p:cNvPr id="87" name="Rectangle 86"/>
          <p:cNvSpPr/>
          <p:nvPr/>
        </p:nvSpPr>
        <p:spPr>
          <a:xfrm>
            <a:off x="6469718" y="3244382"/>
            <a:ext cx="1867333" cy="52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799" dirty="0"/>
          </a:p>
        </p:txBody>
      </p:sp>
      <p:sp>
        <p:nvSpPr>
          <p:cNvPr id="88" name="Rectangle 87"/>
          <p:cNvSpPr/>
          <p:nvPr/>
        </p:nvSpPr>
        <p:spPr>
          <a:xfrm>
            <a:off x="6466792" y="4338727"/>
            <a:ext cx="2197594" cy="52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799" dirty="0"/>
          </a:p>
        </p:txBody>
      </p:sp>
      <p:sp>
        <p:nvSpPr>
          <p:cNvPr id="89" name="Rectangle 88"/>
          <p:cNvSpPr/>
          <p:nvPr/>
        </p:nvSpPr>
        <p:spPr>
          <a:xfrm>
            <a:off x="6475325" y="3791554"/>
            <a:ext cx="1994457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799" dirty="0"/>
          </a:p>
        </p:txBody>
      </p:sp>
      <p:sp>
        <p:nvSpPr>
          <p:cNvPr id="72" name="TextBox 71"/>
          <p:cNvSpPr txBox="1"/>
          <p:nvPr/>
        </p:nvSpPr>
        <p:spPr>
          <a:xfrm>
            <a:off x="4440558" y="2180404"/>
            <a:ext cx="3993794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4314607" y="2201064"/>
            <a:ext cx="3981879" cy="556113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4145551" y="2174653"/>
            <a:ext cx="3993794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6567" y="5792567"/>
            <a:ext cx="3993794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NĂNG LỰC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096" y="5913057"/>
            <a:ext cx="3981879" cy="556113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054" y="5855844"/>
            <a:ext cx="3993794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599">
                <a:latin typeface="Times New Roman" panose="02020603050405020304" pitchFamily="18" charset="0"/>
                <a:cs typeface="Times New Roman" panose="02020603050405020304" pitchFamily="18" charset="0"/>
              </a:rPr>
              <a:t>. PHẨM CHẤT</a:t>
            </a:r>
            <a:endParaRPr lang="en-US" sz="35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5"/>
            <a:ext cx="12188825" cy="68562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795" y="2967455"/>
            <a:ext cx="6094413" cy="36923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799"/>
          </a:p>
        </p:txBody>
      </p:sp>
      <p:sp>
        <p:nvSpPr>
          <p:cNvPr id="8" name="Rectangle 7"/>
          <p:cNvSpPr/>
          <p:nvPr/>
        </p:nvSpPr>
        <p:spPr>
          <a:xfrm>
            <a:off x="3048795" y="3105919"/>
            <a:ext cx="6094413" cy="36923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799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9" y="-1033111"/>
            <a:ext cx="11541294" cy="7554152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676" y="254932"/>
            <a:ext cx="8178803" cy="1141684"/>
          </a:xfrm>
          <a:prstGeom prst="rect">
            <a:avLst/>
          </a:prstGeom>
        </p:spPr>
        <p:txBody>
          <a:bodyPr spcFirstLastPara="1" vert="horz" wrap="square" lIns="91401" tIns="91401" rIns="91401" bIns="91401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599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599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781" y="1235987"/>
            <a:ext cx="8421970" cy="206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299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Giáo viên: </a:t>
            </a:r>
            <a:r>
              <a:rPr lang="en-US" sz="31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 tính, Ti vi, bảng phụ (máy chiếu), thước thẳng, </a:t>
            </a:r>
            <a:r>
              <a:rPr lang="nl-NL" sz="31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compa, </a:t>
            </a:r>
            <a:r>
              <a:rPr lang="en-US" sz="31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</a:t>
            </a:r>
            <a:r>
              <a:rPr lang="en-US" sz="3199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hình ảnh về đường tròn ngoại tiếp, nội tiếp tam giác trong thực tiễn.</a:t>
            </a:r>
            <a:endParaRPr lang="en-US" sz="3199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08781" y="3191449"/>
            <a:ext cx="8421970" cy="1179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99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99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9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9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199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199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9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199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199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compa</a:t>
            </a:r>
            <a:r>
              <a:rPr lang="en-US" sz="3199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199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199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9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199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9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199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199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199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687" y="3806607"/>
            <a:ext cx="2548010" cy="296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88" y="893"/>
            <a:ext cx="12188825" cy="685621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34" name="矩形 33"/>
          <p:cNvSpPr/>
          <p:nvPr/>
        </p:nvSpPr>
        <p:spPr>
          <a:xfrm>
            <a:off x="-820057" y="2249019"/>
            <a:ext cx="658734" cy="1032102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4" y="3698433"/>
            <a:ext cx="4600325" cy="1715023"/>
          </a:xfrm>
          <a:prstGeom prst="rect">
            <a:avLst/>
          </a:prstGeom>
        </p:spPr>
      </p:pic>
      <p:sp>
        <p:nvSpPr>
          <p:cNvPr id="8" name="AutoShape 71"/>
          <p:cNvSpPr>
            <a:spLocks noChangeArrowheads="1"/>
          </p:cNvSpPr>
          <p:nvPr/>
        </p:nvSpPr>
        <p:spPr bwMode="gray">
          <a:xfrm>
            <a:off x="4769276" y="1070345"/>
            <a:ext cx="6969985" cy="977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gamma/>
                  <a:tint val="21176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28575" algn="ctr">
            <a:solidFill>
              <a:schemeClr val="accent2"/>
            </a:solidFill>
            <a:round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3199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</a:t>
            </a:r>
          </a:p>
        </p:txBody>
      </p:sp>
      <p:sp>
        <p:nvSpPr>
          <p:cNvPr id="9" name="AutoShape 76"/>
          <p:cNvSpPr>
            <a:spLocks noChangeArrowheads="1"/>
          </p:cNvSpPr>
          <p:nvPr/>
        </p:nvSpPr>
        <p:spPr bwMode="gray">
          <a:xfrm>
            <a:off x="4769277" y="2229433"/>
            <a:ext cx="6969985" cy="977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folHlink">
                  <a:gamma/>
                  <a:tint val="2117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28575" algn="ctr">
            <a:solidFill>
              <a:schemeClr val="folHlink"/>
            </a:solidFill>
            <a:round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HÌNH THÀNH KIẾN THỨC MỚI</a:t>
            </a:r>
          </a:p>
        </p:txBody>
      </p:sp>
      <p:sp>
        <p:nvSpPr>
          <p:cNvPr id="10" name="AutoShape 81"/>
          <p:cNvSpPr>
            <a:spLocks noChangeArrowheads="1"/>
          </p:cNvSpPr>
          <p:nvPr/>
        </p:nvSpPr>
        <p:spPr bwMode="gray">
          <a:xfrm>
            <a:off x="4800265" y="3456371"/>
            <a:ext cx="6969985" cy="977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>
                  <a:gamma/>
                  <a:tint val="21176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3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  <p:sp>
        <p:nvSpPr>
          <p:cNvPr id="11" name="AutoShape 90"/>
          <p:cNvSpPr>
            <a:spLocks noChangeArrowheads="1"/>
          </p:cNvSpPr>
          <p:nvPr/>
        </p:nvSpPr>
        <p:spPr bwMode="gray">
          <a:xfrm>
            <a:off x="4815759" y="4648201"/>
            <a:ext cx="6969985" cy="977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gamma/>
                  <a:tint val="21176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28575" algn="ctr">
            <a:solidFill>
              <a:schemeClr val="accent2"/>
            </a:solidFill>
            <a:round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3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DỤNG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87827" y="392616"/>
            <a:ext cx="5469169" cy="4570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99" b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  <a:endParaRPr lang="en-US" sz="3599" b="1" dirty="0">
              <a:solidFill>
                <a:srgbClr val="0D06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88" y="893"/>
            <a:ext cx="12188825" cy="685621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34" name="矩形 33"/>
          <p:cNvSpPr/>
          <p:nvPr/>
        </p:nvSpPr>
        <p:spPr>
          <a:xfrm>
            <a:off x="-820057" y="2249019"/>
            <a:ext cx="658734" cy="1032102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4" y="3698433"/>
            <a:ext cx="4600325" cy="171502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31" y="2861074"/>
            <a:ext cx="5478269" cy="233005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6452" y="2019566"/>
            <a:ext cx="1218286" cy="1861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497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497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00" y="3429001"/>
            <a:ext cx="3744625" cy="110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598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62955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hlinkClick r:id="rId5" action="ppaction://hlinksldjump"/>
          </p:cNvPr>
          <p:cNvSpPr/>
          <p:nvPr/>
        </p:nvSpPr>
        <p:spPr>
          <a:xfrm rot="8775890">
            <a:off x="5167123" y="1459260"/>
            <a:ext cx="2295197" cy="2266575"/>
          </a:xfrm>
          <a:prstGeom prst="teardrop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ardrop 3">
            <a:hlinkClick r:id="rId6" action="ppaction://hlinksldjump"/>
          </p:cNvPr>
          <p:cNvSpPr/>
          <p:nvPr/>
        </p:nvSpPr>
        <p:spPr>
          <a:xfrm rot="12594623">
            <a:off x="6675936" y="2578953"/>
            <a:ext cx="2140130" cy="2095233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ardrop 4">
            <a:hlinkClick r:id="rId7" action="ppaction://hlinksldjump"/>
          </p:cNvPr>
          <p:cNvSpPr/>
          <p:nvPr/>
        </p:nvSpPr>
        <p:spPr>
          <a:xfrm rot="3515146">
            <a:off x="3528579" y="2475051"/>
            <a:ext cx="2355908" cy="2313123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ardrop 5">
            <a:hlinkClick r:id="rId8" action="ppaction://hlinksldjump"/>
          </p:cNvPr>
          <p:cNvSpPr/>
          <p:nvPr/>
        </p:nvSpPr>
        <p:spPr>
          <a:xfrm rot="16200000">
            <a:off x="6326223" y="3912364"/>
            <a:ext cx="2251469" cy="2371010"/>
          </a:xfrm>
          <a:prstGeom prst="teardrop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ardrop 7">
            <a:hlinkClick r:id="rId9" action="ppaction://hlinksldjump"/>
          </p:cNvPr>
          <p:cNvSpPr/>
          <p:nvPr/>
        </p:nvSpPr>
        <p:spPr>
          <a:xfrm rot="20679156">
            <a:off x="4343838" y="4245768"/>
            <a:ext cx="2307792" cy="2325139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3275067" y="23150"/>
            <a:ext cx="6065162" cy="13344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KHỞI ĐỘNG</a:t>
            </a:r>
          </a:p>
        </p:txBody>
      </p:sp>
      <p:pic>
        <p:nvPicPr>
          <p:cNvPr id="11" name="bensound-happyro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0763" y="-989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00148" y="119268"/>
            <a:ext cx="43602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PHIẾU HỌC TẬP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8EB3930-EC34-5228-1312-512BA5891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866864"/>
            <a:ext cx="11329988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Câu 1: Điền vào chỗ trống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Đường tròn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..</a:t>
            </a:r>
            <a:r>
              <a:rPr lang="en-US" altLang="en-US" sz="3000" b="1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 tam giác là đường tròn nội tiếp tiếp tam giác đó.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Tâm đường tròn ngoại tiếp tam giác là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…………………………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 tam giác đó. bán kính bằng khoảng cách từ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 tam giác.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Trong tam giác đều, trọng tâm của tam giác đồng thời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tam giác đó.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Tam giác đều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cạnh 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bán kính đường tròn nội tiếp tam giác là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</a:t>
            </a:r>
            <a:endParaRPr kumimoji="0" lang="vi-VN" altLang="en-US" sz="3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57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00148" y="119268"/>
            <a:ext cx="43602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PHIẾU HỌC TẬP</a:t>
            </a:r>
            <a:endParaRPr lang="en-US" sz="40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0444DBC-D602-CB03-895D-D82D1AB30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789920"/>
            <a:ext cx="11329988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0F54B9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Câu 1: Điền vào chỗ trống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0F54B9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Đường tròn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..</a:t>
            </a:r>
            <a:r>
              <a:rPr lang="en-US" altLang="en-US" sz="3000" b="1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 tam giác là đường tròn nội tiếp tiếp tam giác đó.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Tâm đường tròn ngoại tiếp tam giác là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…………………………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 tam giác đó. bán kính bằng khoảng cách từ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đến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 tam giác.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Trong tam giác đều, trọng tâm của tam giác đồng thời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tam giác đó.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Tam giác đều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cạnh 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bán kính đường tròn nội tiếp tam giác là 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</a:t>
            </a:r>
            <a:endParaRPr kumimoji="0" lang="vi-VN" altLang="en-US" sz="3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D7B16C-372F-B608-5B24-3886386CBCAF}"/>
              </a:ext>
            </a:extLst>
          </p:cNvPr>
          <p:cNvSpPr txBox="1"/>
          <p:nvPr/>
        </p:nvSpPr>
        <p:spPr>
          <a:xfrm>
            <a:off x="2581340" y="1498360"/>
            <a:ext cx="3459344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tiếp xúc với ba cạnh </a:t>
            </a: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18BE1-8A3F-FA1D-9E00-B55000B7BA1C}"/>
              </a:ext>
            </a:extLst>
          </p:cNvPr>
          <p:cNvSpPr txBox="1"/>
          <p:nvPr/>
        </p:nvSpPr>
        <p:spPr>
          <a:xfrm>
            <a:off x="6900862" y="2545511"/>
            <a:ext cx="5081530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giao điểm ba đường phân giác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45AB5-281F-60FE-6A18-58F025A48681}"/>
              </a:ext>
            </a:extLst>
          </p:cNvPr>
          <p:cNvSpPr txBox="1"/>
          <p:nvPr/>
        </p:nvSpPr>
        <p:spPr>
          <a:xfrm>
            <a:off x="7774678" y="3014663"/>
            <a:ext cx="1790701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giao điểm</a:t>
            </a:r>
            <a:endParaRPr lang="en-US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78FCB-DBA8-7765-D617-FEA88066312A}"/>
              </a:ext>
            </a:extLst>
          </p:cNvPr>
          <p:cNvSpPr txBox="1"/>
          <p:nvPr/>
        </p:nvSpPr>
        <p:spPr>
          <a:xfrm>
            <a:off x="10165529" y="3024919"/>
            <a:ext cx="993009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ạnh</a:t>
            </a:r>
            <a:endParaRPr lang="en-US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A9304F-65E3-3E68-415B-AA9DA5633313}"/>
              </a:ext>
            </a:extLst>
          </p:cNvPr>
          <p:cNvSpPr txBox="1"/>
          <p:nvPr/>
        </p:nvSpPr>
        <p:spPr>
          <a:xfrm>
            <a:off x="9286876" y="4103384"/>
            <a:ext cx="2557463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tâm đường tròn</a:t>
            </a:r>
            <a:endParaRPr lang="en-US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88CB09-2309-5A26-DD7A-2B692BD6C923}"/>
              </a:ext>
            </a:extLst>
          </p:cNvPr>
          <p:cNvSpPr txBox="1"/>
          <p:nvPr/>
        </p:nvSpPr>
        <p:spPr>
          <a:xfrm>
            <a:off x="619194" y="4557368"/>
            <a:ext cx="1395343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nội tiếp 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883761-11F1-76E0-2979-0C0094748E52}"/>
                  </a:ext>
                </a:extLst>
              </p:cNvPr>
              <p:cNvSpPr txBox="1"/>
              <p:nvPr/>
            </p:nvSpPr>
            <p:spPr>
              <a:xfrm>
                <a:off x="619194" y="5649452"/>
                <a:ext cx="2100193" cy="108196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pt-BR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ad>
                            <m:radPr>
                              <m:degHide m:val="on"/>
                              <m:ctrlPr>
                                <a:rPr lang="pt-BR" sz="3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883761-11F1-76E0-2979-0C0094748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94" y="5649452"/>
                <a:ext cx="2100193" cy="10819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288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4" grpId="0"/>
      <p:bldP spid="26" grpId="0" animBg="1"/>
      <p:bldP spid="5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</TotalTime>
  <Words>1622</Words>
  <Application>Microsoft Office PowerPoint</Application>
  <PresentationFormat>Widescreen</PresentationFormat>
  <Paragraphs>185</Paragraphs>
  <Slides>27</Slides>
  <Notes>3</Notes>
  <HiddenSlides>0</HiddenSlides>
  <MMClips>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Agency FB</vt:lpstr>
      <vt:lpstr>Arial</vt:lpstr>
      <vt:lpstr>Calibri</vt:lpstr>
      <vt:lpstr>Calibri Light</vt:lpstr>
      <vt:lpstr>Cambria Math</vt:lpstr>
      <vt:lpstr>Times New Roman</vt:lpstr>
      <vt:lpstr>思源黑体 Heavy</vt:lpstr>
      <vt:lpstr>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Tran Dinh</dc:creator>
  <cp:lastModifiedBy>ADMIN</cp:lastModifiedBy>
  <cp:revision>81</cp:revision>
  <dcterms:created xsi:type="dcterms:W3CDTF">2023-06-03T01:05:27Z</dcterms:created>
  <dcterms:modified xsi:type="dcterms:W3CDTF">2024-07-01T04:01:23Z</dcterms:modified>
</cp:coreProperties>
</file>