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3" r:id="rId2"/>
    <p:sldId id="291" r:id="rId3"/>
    <p:sldId id="256" r:id="rId4"/>
    <p:sldId id="258" r:id="rId5"/>
    <p:sldId id="284" r:id="rId6"/>
    <p:sldId id="293" r:id="rId7"/>
    <p:sldId id="294" r:id="rId8"/>
    <p:sldId id="292" r:id="rId9"/>
    <p:sldId id="295" r:id="rId10"/>
    <p:sldId id="270" r:id="rId11"/>
    <p:sldId id="296" r:id="rId12"/>
    <p:sldId id="299" r:id="rId13"/>
    <p:sldId id="300" r:id="rId14"/>
    <p:sldId id="265" r:id="rId15"/>
    <p:sldId id="267" r:id="rId16"/>
    <p:sldId id="301" r:id="rId17"/>
    <p:sldId id="302" r:id="rId18"/>
    <p:sldId id="288" r:id="rId19"/>
    <p:sldId id="279" r:id="rId20"/>
    <p:sldId id="266" r:id="rId21"/>
    <p:sldId id="271" r:id="rId22"/>
    <p:sldId id="273" r:id="rId23"/>
    <p:sldId id="303" r:id="rId24"/>
    <p:sldId id="304" r:id="rId25"/>
    <p:sldId id="274" r:id="rId26"/>
    <p:sldId id="261" r:id="rId27"/>
    <p:sldId id="305" r:id="rId28"/>
    <p:sldId id="259"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94721"/>
  </p:normalViewPr>
  <p:slideViewPr>
    <p:cSldViewPr snapToGrid="0" showGuides="1">
      <p:cViewPr varScale="1">
        <p:scale>
          <a:sx n="73" d="100"/>
          <a:sy n="73" d="100"/>
        </p:scale>
        <p:origin x="58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33:36.811"/>
    </inkml:context>
    <inkml:brush xml:id="br0">
      <inkml:brushProperty name="width" value="0.05292" units="cm"/>
      <inkml:brushProperty name="height" value="0.05292" units="cm"/>
      <inkml:brushProperty name="color" value="#FF0000"/>
    </inkml:brush>
  </inkml:definitions>
  <inkml:trace contextRef="#ctx0" brushRef="#br0">10432 11553 345 0,'0'0'15'0,"0"0"4"0,-7-3-19 0,7 3 0 0,14-9 0 0,-7 3 0 0,-7 6 96 0,7-10 15 15,3 7 3-15,5-3 1 0,-8-4-83 0,3 10-16 16,1-6-3-16,-1 6-1 0,4-3-12 0,-7 3 0 0,-7 0 8 16,8-6-8-16,6 6 0 0,-14 0 0 0,0 0 0 0,0 0 0 15,10 0 12-15,1 0-1 0,-11 0 0 0,10 6 0 16,-3-6 21-16,4 0 4 0,3 0 0 0,0-6 1 16,-3 6-1-16,3 0 0 0,0 0 0 0,0-3 0 15,0-4-5-15,0 7-2 16,8-3 0-16,-5 3 0 0,1-6 3 15,-4 6 1-15,4-3 0 0,3 3 0 0,0 0-33 0,-3-7 0 0,-4 7-12 0,3 0 3 16,4 0 9-16,-3 0 0 16,-18 0 8-16,11 0-8 0,6 7 8 0,-3-4-8 15,-3-3 8-15,3 0-8 0,0 0 0 0,0 0 0 16,4 0 0-16,0 0 0 0,-4 6 0 16,0-6 0-16,7-6 0 0,0 6 0 0,-7 0 0 0,0 0 0 0,4 0 0 15,0 0 0-15,-4 0 0 0,0 0 0 0,0 0 0 16,0 6 0-16,4-6 8 0,-4 3-8 15,-4-3 8-15,5 0-8 0,2 0 0 0,1 0 8 16,-8 7-8-16,8-4 0 0,0-3 0 0,3 6 0 16,0-3 0-16,-3-3 0 0,-4 6 0 0,3-6 8 15,8 0-8-15,-4 3 0 0,-3 4 0 0,0-7 8 16,6 0-8-16,1 0 0 0,0 0 0 0,-1 0 8 0,1 0-8 16,-4 0 0-16,4 0 0 0,0 0 8 0,-4 0-8 15,0 0 0-15,4 0 9 0,-4 0-9 16,4-7 12-16,-1 7-12 0,1-3 0 0,0 3 0 0,-4 0 0 15,3 0-12-15,1 0 12 0,3 0 0 0,1 0 0 0,2 0 0 16,-2 0 0-16,-5 3 0 0,1 4 8 0,0-7-8 0,-4 6 0 0,4-6 0 16,-8 3 0-16,4-3 0 0,0 0 0 0,1 6 0 15,-5-2 8-15,4-4-8 0,-3 0 0 0,3 0 0 16,-3 0 0-16,3 0 0 0,0 6 0 0,0-6 0 16,4 0 0-16,0 0 0 0,-1-6 0 0,1 6 0 15,3 0 0-15,-3 0 0 0,3 0 0 0,-3 0 0 0,0 0 8 0,-1 0-8 16,-2 0 0-16,2 0 0 0,-3 0 0 0,1 0 0 15,-5 0 0-15,4 0 0 0,-3 0 0 0,7 6 0 16,-8-6 0-16,5 3 0 0,-1-3 0 0,3 0 0 16,-2 0 0-1,2 0 0-15,1 6 0 0,0-6 0 0,-1-6 0 16,1 6 0-16,3 6 8 0,0-6-8 16,1 0 0-16,2 0 0 15,-2 0 0-15,-5 0 0 0,5 0 0 0,-5 0 0 16,1 0 8-16,0 0-8 0,3 0 0 15,-3 0 0-15,-1-6 0 0,5 6 0 0,-1 0 0 16,0 0 0-16,-3 0 8 16,3 0-8-16,0 0 0 0,4 0 0 0,0 0 0 0,-1 0 0 0,33-3 0 15,-32 3 0-15,-4 0 0 0,28 3 0 16,-28-3 0-16,4 0 0 0,-4 0 0 0,1 6 0 16,-1-6 0-16,4 3 0 0,3-3 0 0,-3 0 0 0,-1 0 0 0,1 7 0 0,0-7 0 0,0 0 0 15,-1 0 0-15,1 3 0 0,0-3 0 0,-4 0 0 0,4 0 0 0,-4 0-9 0,4 6 9 16,0-6 0-16,3-6 8 0,0 3-8 0,0 3 0 0,4-7 0 15,0 7 0-15,0 0 0 0,-4 0 0 0,0 0 0 16,-3-3 0-16,0 3 0 0,-4 0 0 0,0 3 0 16,1-3 0-16,-5 0 0 0,1 0 0 0,0 7 0 15,-1-7 0-15,5 0 0 0,-1 3 0 0,0-3 0 0,0 6 0 0,-3-6 0 16,3 0 0-16,4 6 0 16,0-3 0-16,-1-3 0 0,5 0 0 0,-5 0 0 15,1 0 0-15,0 0 0 0,0 0 0 0,-1 0 8 16,1-3-8-16,0 3 0 0,3-6 0 0,1 6 0 0,-5 0 0 15,8 0 0-15,0-6 0 0,-4 3 0 0,4 3 0 16,-4 0 0-16,-3 0 0 0,3 0 0 16,-3 0 0-16,-4 0 0 0,0 0 0 0,1 0 8 15,-1 0-8-15,4 3 0 0,3 3 8 0,0-6-8 0,-3 0 8 0,3 0-8 16,4 0 9-16,0-6-9 0,3 6 12 0,4-3-12 16,-7 3 0-16,3 0 0 0,-7 0 0 0,1 0 0 15,-5-7 0-15,5 7 0 0,6-3 0 16,0-3 0-16,-3 6 8 0,4-3-8 0,-1-3 0 15,0 6 0-15,-6-4 0 0,2-2 0 0,-6 6 0 16,3-3 0-16,-6-3 0 0,2 6 0 0,-2 0 0 0,2 0 0 16,5 0 0-16,-5 0 0 0,5 0 0 0,-5-7 0 15,5 7 0-15,-1-3 0 0,0 3 0 0,4 0 0 16,0 0 0-16,-4-6 0 0,0 6 0 0,1 0 0 0,-5 0 0 16,-2 0 0-16,6 0 10 0,-7 0-10 15,4-3 8-15,-4 3-8 0,4-6 8 0,3 6-8 0,-3 0 0 0,3 0 8 16,-3 0-8-16,7-3 0 0,-4 3 13 15,0 0-2-15,1 0-1 0,-1 0 0 0,0 0-10 0,0-7 0 0,-3 7 0 0,3 0 8 16,4-3-8-16,-4-3 0 16,4 6 0-16,0 0 0 0,0-3 0 0,0 3-9 15,-4-7 9-15,4 7-10 0,-4 0 10 0,0 0 0 0,-3 0 8 16,0 7-8-16,3-7 0 0,-3 3 8 16,0-3-8-16,3 0 0 0,0 0 0 0,0 0 0 0,-3 0-12 15,7 0 4-15,0 0 8 0,3 0 9 16,-3 0-1-16,0 0-8 0,-4 0 0 0,0 0 0 0,1 0 0 0,-1 0 0 15,-7 0 0-15,7 0 0 16,-3 0 0-16,7 0 0 0,-4 0 0 0,0 0 0 16,1 0 0-16,3 0 0 0,-4 0 0 0,4 0 0 15,-4-3 0-15,0 3 0 0,0 0 0 0,-6 0 0 16,-1 0 0-16,4 0 0 0,-4-7 8 0,4 7-8 16,-1 0 0-16,5-3 0 0,-1-3 0 15,0 6 8-15,4 0-8 0,0 0 0 0,0 0 10 16,-1 0-10-16,1-6 8 0,-3 6-8 15,-1 0 0-15,-3-3 0 0,-1 3 0 16,1 0 0-16,-4 0 0 0,4-7-9 0,-4 7 9 16,8 0-10-16,-5-3 10 0,1 3 0 0,-4-6 0 15,8 6 0-15,-8-3 11 0,3-3-3 16,1 6 0-16,-4 0 0 0,1 0-8 0,2 0 0 0,-6-4 0 16,0 4 0-16,0 0 8 0,-1 0-8 15,1 0 8-15,0 4-8 0,-1-4 8 0,1 0-8 0,7 0 8 16,-8 0-8-16,5 0 0 0,-1 0 8 0,7-4-8 15,-3 4 0-15,0-6 10 0,-4 6-10 0,4 0 12 16,-4 0-12-16,-3 0 0 0,3 0 0 0,-4 0 0 16,1 0 0-16,-4 0 0 0,4 0 0 0,0 0 0 15,-4 0 0-15,0 0 0 0,4 0 12 16,3 0-4-16,0 0-8 0,-7 0 10 16,8 0-10-16,2 0 8 0,1 0-8 15,0 0 10-15,0 6-10 0,-1-6 12 16,1 4-12-16,3-4 0 0,-6 0 0 0,-5 0 0 15,1 0 0-15,3 0 0 0,0 6 0 16,-3-12 0-16,0 6 0 0,-1 0 0 0,8 0 0 16,0 0 0-16,-4 0 0 0,-7 0 0 0,8 0 0 15,9-4 0-15,-2 4 0 0,-5 0 8 0,1 0-8 0,7 0 0 16,-4 0 0-16,-7 0 0 0,4 0 0 0,-4 4 0 0,1-4 0 16,2 0 0-16,1 0 0 0,0 0 0 15,3 0 0-15,4 0 18 0,0 0 0 0,-7 0 0 16,3-4 0-16,4 4-18 0,-4 0 0 0,-3 0 8 0,-4 4-8 15,4-4-12-15,-4 0-7 0,-3 0-1 16,3 0 0-16,-4 0 20 0,1 0 0 16,-4 0 0-16,4 0 0 0,0 0 11 0,-1 0 5 15,1 0 2-15,0 0 0 0,0 0-18 16,3 0 0-16,-4 0 0 0,1 0 0 16,3 0 0-16,-3 0 0 0,0-4 0 0,-1 4 0 0,1 0 0 15,-4 4 13-15,0-4-1 0,-3 0 0 0,0-4-12 0,-1 4 0 16,-3 0 0-16,1 0 0 0,-1 0 0 0,3-6 0 15,-3 6 0-15,4 0 0 0,0 0 0 0,-1 0 0 16,1 0 0-16,3 0 0 0,-3-3 0 0,7 3 0 0,-4-6 0 16,-4 6 0-16,1 0 0 0,0 0 0 0,-1 0 0 0,4-7 0 15,-6 7 0-15,2-3 0 0,1 3 0 0,-4 0 9 0,0 0 8 0,0 0 2 16,0 0 0-16,-3 0 0 0,-1 0 13 0,-3 0 4 16,1-6 0-16,2 6 0 0,-3 0-23 0,0 0-4 15,0 0-1-15,-7 0 0 0,11 0-8 0,-11 0 0 16,0 0 0-16,7 0 0 0,0 0 0 0,-7 0 8 0,0 0-8 15,0 0 8-15,0 0-8 0,11 6 0 0,-11-6 0 16,0 0 0-16,0 0 0 0,7 0 0 0,-7 0 0 0,0 0 0 0,0 0 0 0,0 0 0 16,0 0 0-16,0 0 0 0,7 0 0 0,-7 0 0 0,0 0 9 0,0 0-9 15,0 0 8-15,0 0-8 0,0 0 10 0,7 0-10 0,-7 0 12 0,0 0-3 16,0 0-1-16,0 0 0 0,0 0 0 0,0 0-8 0,0 0 12 0,0 0-4 0,0 0 0 16,0 0-8-16,0 0 12 0,0 0-4 0,0 0 12 0,7 0 1 0,-7 0 1 0,0 0 0 15,0 0-22-15,0 0 0 0,0 0 0 0,0 0 0 16,0 0 0-16,0 0 0 0,0 0 0 0,7 0 0 0,-7 0 0 15,0 0 0-15,0 0 0 0,0 0 0 16,0 0 0-16,0 0 0 0,0 0 0 0,0 0 0 16,0 0 0-16,0 0 0 0,0 0 0 0,0 0 0 15,0 0 0-15,0 0-13 0,0 0 1 0,0 0 1 16,0 0-27-16,0 0-6 0,0 0 0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2024/11/24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197385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9785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763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98066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5805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19</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21</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22</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91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261769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229154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9</a:t>
            </a:fld>
            <a:endParaRPr lang="zh-CN" altLang="en-US"/>
          </a:p>
        </p:txBody>
      </p:sp>
    </p:spTree>
    <p:extLst>
      <p:ext uri="{BB962C8B-B14F-4D97-AF65-F5344CB8AC3E}">
        <p14:creationId xmlns:p14="http://schemas.microsoft.com/office/powerpoint/2010/main" val="302435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1.xml"/><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4.pn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014164" y="1740728"/>
            <a:ext cx="6545588" cy="2554545"/>
          </a:xfrm>
          <a:prstGeom prst="rect">
            <a:avLst/>
          </a:prstGeom>
          <a:noFill/>
        </p:spPr>
        <p:txBody>
          <a:bodyPr wrap="square" rtlCol="0">
            <a:spAutoFit/>
          </a:bodyPr>
          <a:lstStyle/>
          <a:p>
            <a:r>
              <a:rPr lang="en-US" altLang="zh-CN" sz="8000" b="1" dirty="0" smtClean="0">
                <a:solidFill>
                  <a:schemeClr val="bg1"/>
                </a:solidFill>
                <a:latin typeface="Fira Sans Condensed Medium" panose="020B0603050000020004" pitchFamily="34" charset="0"/>
                <a:ea typeface="Roboto" pitchFamily="2" charset="0"/>
              </a:rPr>
              <a:t>ĐOẠN </a:t>
            </a:r>
            <a:r>
              <a:rPr lang="en-US" altLang="zh-CN" sz="8000" b="1" dirty="0">
                <a:solidFill>
                  <a:schemeClr val="bg1"/>
                </a:solidFill>
                <a:latin typeface="Fira Sans Condensed Medium" panose="020B0603050000020004" pitchFamily="34" charset="0"/>
                <a:ea typeface="Roboto" pitchFamily="2" charset="0"/>
              </a:rPr>
              <a:t>MẠCH </a:t>
            </a:r>
            <a:endParaRPr lang="en-US" altLang="zh-CN" sz="8000" b="1" dirty="0" smtClean="0">
              <a:solidFill>
                <a:schemeClr val="bg1"/>
              </a:solidFill>
              <a:latin typeface="Fira Sans Condensed Medium" panose="020B0603050000020004" pitchFamily="34" charset="0"/>
              <a:ea typeface="Roboto" pitchFamily="2" charset="0"/>
            </a:endParaRPr>
          </a:p>
          <a:p>
            <a:r>
              <a:rPr lang="en-US" altLang="zh-CN" sz="8000" b="1" dirty="0" smtClean="0">
                <a:solidFill>
                  <a:schemeClr val="bg1"/>
                </a:solidFill>
                <a:latin typeface="Fira Sans Condensed Medium" panose="020B0603050000020004" pitchFamily="34" charset="0"/>
                <a:ea typeface="Roboto" pitchFamily="2" charset="0"/>
              </a:rPr>
              <a:t>NỐI </a:t>
            </a:r>
            <a:r>
              <a:rPr lang="en-US" altLang="zh-CN" sz="8000" b="1" dirty="0">
                <a:solidFill>
                  <a:schemeClr val="bg1"/>
                </a:solidFill>
                <a:latin typeface="Fira Sans Condensed Medium" panose="020B0603050000020004" pitchFamily="34" charset="0"/>
                <a:ea typeface="Roboto" pitchFamily="2" charset="0"/>
              </a:rPr>
              <a:t>TIẾP</a:t>
            </a:r>
            <a:endParaRPr lang="zh-CN" altLang="en-US" sz="8000" b="1" dirty="0">
              <a:solidFill>
                <a:schemeClr val="bg1"/>
              </a:solidFill>
              <a:latin typeface="Fira Sans Condensed Medium" panose="020B0603050000020004" pitchFamily="34" charset="0"/>
              <a:ea typeface="汉仪喵魂体W" panose="00020600040101010101" pitchFamily="18" charset="-122"/>
            </a:endParaRP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8730" y="1068306"/>
            <a:ext cx="4800429" cy="4800429"/>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4" presetClass="emph" presetSubtype="0" fill="hold" grpId="1" nodeType="clickEffect">
                                  <p:stCondLst>
                                    <p:cond delay="0"/>
                                  </p:stCondLst>
                                  <p:iterate type="lt">
                                    <p:tmPct val="10000"/>
                                  </p:iterate>
                                  <p:childTnLst>
                                    <p:animMotion origin="layout" path="M 1.25E-6 -2.96296E-6 L 1.25E-6 -0.07222 " pathEditMode="relative" rAng="0" ptsTypes="AA">
                                      <p:cBhvr>
                                        <p:cTn id="98" dur="250" accel="50000" decel="50000" autoRev="1" fill="hold">
                                          <p:stCondLst>
                                            <p:cond delay="0"/>
                                          </p:stCondLst>
                                        </p:cTn>
                                        <p:tgtEl>
                                          <p:spTgt spid="14"/>
                                        </p:tgtEl>
                                        <p:attrNameLst>
                                          <p:attrName>ppt_x</p:attrName>
                                          <p:attrName>ppt_y</p:attrName>
                                        </p:attrNameLst>
                                      </p:cBhvr>
                                      <p:rCtr x="0" y="-3611"/>
                                    </p:animMotion>
                                    <p:animRot by="1500000">
                                      <p:cBhvr>
                                        <p:cTn id="99" dur="125" fill="hold">
                                          <p:stCondLst>
                                            <p:cond delay="0"/>
                                          </p:stCondLst>
                                        </p:cTn>
                                        <p:tgtEl>
                                          <p:spTgt spid="14"/>
                                        </p:tgtEl>
                                        <p:attrNameLst>
                                          <p:attrName>r</p:attrName>
                                        </p:attrNameLst>
                                      </p:cBhvr>
                                    </p:animRot>
                                    <p:animRot by="-1500000">
                                      <p:cBhvr>
                                        <p:cTn id="100" dur="125" fill="hold">
                                          <p:stCondLst>
                                            <p:cond delay="125"/>
                                          </p:stCondLst>
                                        </p:cTn>
                                        <p:tgtEl>
                                          <p:spTgt spid="14"/>
                                        </p:tgtEl>
                                        <p:attrNameLst>
                                          <p:attrName>r</p:attrName>
                                        </p:attrNameLst>
                                      </p:cBhvr>
                                    </p:animRot>
                                    <p:animRot by="-1500000">
                                      <p:cBhvr>
                                        <p:cTn id="101" dur="125" fill="hold">
                                          <p:stCondLst>
                                            <p:cond delay="250"/>
                                          </p:stCondLst>
                                        </p:cTn>
                                        <p:tgtEl>
                                          <p:spTgt spid="14"/>
                                        </p:tgtEl>
                                        <p:attrNameLst>
                                          <p:attrName>r</p:attrName>
                                        </p:attrNameLst>
                                      </p:cBhvr>
                                    </p:animRot>
                                    <p:animRot by="1500000">
                                      <p:cBhvr>
                                        <p:cTn id="102"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1198571954"/>
              </p:ext>
            </p:extLst>
          </p:nvPr>
        </p:nvGraphicFramePr>
        <p:xfrm>
          <a:off x="856340" y="2042535"/>
          <a:ext cx="9995160"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452365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b="1" dirty="0" err="1">
                          <a:solidFill>
                            <a:schemeClr val="tx1"/>
                          </a:solidFill>
                          <a:latin typeface="Calibri" panose="020F0502020204030204" pitchFamily="34" charset="0"/>
                          <a:cs typeface="Calibri" panose="020F0502020204030204" pitchFamily="34" charset="0"/>
                        </a:rPr>
                        <a:t>Số</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chỉ</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ampe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kế</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1 (R</a:t>
                      </a:r>
                      <a:r>
                        <a:rPr lang="en-US" sz="2400" baseline="-25000" dirty="0">
                          <a:solidFill>
                            <a:schemeClr val="tx1"/>
                          </a:solidFill>
                          <a:latin typeface="Calibri" panose="020F0502020204030204" pitchFamily="34" charset="0"/>
                          <a:cs typeface="Calibri" panose="020F0502020204030204" pitchFamily="34" charset="0"/>
                        </a:rPr>
                        <a:t>b1</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2 (R</a:t>
                      </a:r>
                      <a:r>
                        <a:rPr lang="en-US" sz="2400" baseline="-25000" dirty="0">
                          <a:solidFill>
                            <a:schemeClr val="tx1"/>
                          </a:solidFill>
                          <a:latin typeface="Calibri" panose="020F0502020204030204" pitchFamily="34" charset="0"/>
                          <a:cs typeface="Calibri" panose="020F0502020204030204" pitchFamily="34" charset="0"/>
                        </a:rPr>
                        <a:t>b2</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10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3 (R</a:t>
                      </a:r>
                      <a:r>
                        <a:rPr lang="en-US" sz="2400" baseline="-25000" dirty="0">
                          <a:solidFill>
                            <a:schemeClr val="tx1"/>
                          </a:solidFill>
                          <a:latin typeface="Calibri" panose="020F0502020204030204" pitchFamily="34" charset="0"/>
                          <a:cs typeface="Calibri" panose="020F0502020204030204" pitchFamily="34" charset="0"/>
                        </a:rPr>
                        <a:t>b3</a:t>
                      </a:r>
                      <a:r>
                        <a:rPr lang="en-US" sz="2400" dirty="0">
                          <a:solidFill>
                            <a:schemeClr val="tx1"/>
                          </a:solidFill>
                          <a:latin typeface="Calibri" panose="020F0502020204030204" pitchFamily="34" charset="0"/>
                          <a:cs typeface="Calibri" panose="020F0502020204030204" pitchFamily="34" charset="0"/>
                        </a:rPr>
                        <a:t> = 1</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7582"/>
            <a:ext cx="10418658" cy="1077218"/>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N</a:t>
            </a:r>
            <a:r>
              <a:rPr lang="vi-VN" sz="3200" dirty="0">
                <a:solidFill>
                  <a:schemeClr val="bg1"/>
                </a:solidFill>
                <a:latin typeface="Calibri" panose="020F0502020204030204" pitchFamily="34" charset="0"/>
                <a:cs typeface="Calibri" panose="020F0502020204030204" pitchFamily="34" charset="0"/>
              </a:rPr>
              <a:t>êu nhận xét về cường độ dòng điện chạy trong mạch chính và cường độ dòng điện chạy qua từng điện trở</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15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7" y="581889"/>
            <a:ext cx="2380461" cy="495365"/>
            <a:chOff x="3532281" y="5381090"/>
            <a:chExt cx="2178408" cy="495365"/>
          </a:xfrm>
        </p:grpSpPr>
        <p:sp>
          <p:nvSpPr>
            <p:cNvPr id="5" name="Freeform 34"/>
            <p:cNvSpPr>
              <a:spLocks noEditPoints="1"/>
            </p:cNvSpPr>
            <p:nvPr/>
          </p:nvSpPr>
          <p:spPr bwMode="auto">
            <a:xfrm>
              <a:off x="4917295"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1" y="5475339"/>
              <a:ext cx="1762212"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912429" cy="584775"/>
          </a:xfrm>
          <a:prstGeom prst="rect">
            <a:avLst/>
          </a:prstGeom>
          <a:noFill/>
        </p:spPr>
        <p:txBody>
          <a:bodyPr wrap="none" rtlCol="0">
            <a:spAutoFit/>
          </a:bodyPr>
          <a:lstStyle/>
          <a:p>
            <a:pPr algn="l"/>
            <a:r>
              <a:rPr lang="en-US" sz="3200" b="1" i="0" dirty="0">
                <a:solidFill>
                  <a:schemeClr val="bg1"/>
                </a:solidFill>
                <a:effectLst/>
                <a:latin typeface="Calibri" panose="020F0502020204030204" pitchFamily="34" charset="0"/>
                <a:cs typeface="Calibri" panose="020F0502020204030204" pitchFamily="34" charset="0"/>
              </a:rPr>
              <a:t>GIẢI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A87103D-7673-7331-F9AA-2BD0C06747FC}"/>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33" name="Table 32">
            <a:extLst>
              <a:ext uri="{FF2B5EF4-FFF2-40B4-BE49-F238E27FC236}">
                <a16:creationId xmlns:a16="http://schemas.microsoft.com/office/drawing/2014/main" id="{6D1C3301-A0A7-EA16-FF8E-0C5438C6E0C6}"/>
              </a:ext>
            </a:extLst>
          </p:cNvPr>
          <p:cNvGraphicFramePr>
            <a:graphicFrameLocks noGrp="1"/>
          </p:cNvGraphicFramePr>
          <p:nvPr>
            <p:extLst>
              <p:ext uri="{D42A27DB-BD31-4B8C-83A1-F6EECF244321}">
                <p14:modId xmlns:p14="http://schemas.microsoft.com/office/powerpoint/2010/main" val="1925189487"/>
              </p:ext>
            </p:extLst>
          </p:nvPr>
        </p:nvGraphicFramePr>
        <p:xfrm>
          <a:off x="1098420" y="1418962"/>
          <a:ext cx="9995160"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452365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b="1" dirty="0" err="1">
                          <a:solidFill>
                            <a:schemeClr val="tx1"/>
                          </a:solidFill>
                          <a:latin typeface="Calibri" panose="020F0502020204030204" pitchFamily="34" charset="0"/>
                          <a:cs typeface="Calibri" panose="020F0502020204030204" pitchFamily="34" charset="0"/>
                        </a:rPr>
                        <a:t>Số</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chỉ</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ampe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kế</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1 (R</a:t>
                      </a:r>
                      <a:r>
                        <a:rPr lang="en-US" sz="2400" baseline="-25000" dirty="0">
                          <a:solidFill>
                            <a:schemeClr val="tx1"/>
                          </a:solidFill>
                          <a:latin typeface="Calibri" panose="020F0502020204030204" pitchFamily="34" charset="0"/>
                          <a:cs typeface="Calibri" panose="020F0502020204030204" pitchFamily="34" charset="0"/>
                        </a:rPr>
                        <a:t>b1</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2 (R</a:t>
                      </a:r>
                      <a:r>
                        <a:rPr lang="en-US" sz="2400" baseline="-25000" dirty="0">
                          <a:solidFill>
                            <a:schemeClr val="tx1"/>
                          </a:solidFill>
                          <a:latin typeface="Calibri" panose="020F0502020204030204" pitchFamily="34" charset="0"/>
                          <a:cs typeface="Calibri" panose="020F0502020204030204" pitchFamily="34" charset="0"/>
                        </a:rPr>
                        <a:t>b2</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10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3 (R</a:t>
                      </a:r>
                      <a:r>
                        <a:rPr lang="en-US" sz="2400" baseline="-25000" dirty="0">
                          <a:solidFill>
                            <a:schemeClr val="tx1"/>
                          </a:solidFill>
                          <a:latin typeface="Calibri" panose="020F0502020204030204" pitchFamily="34" charset="0"/>
                          <a:cs typeface="Calibri" panose="020F0502020204030204" pitchFamily="34" charset="0"/>
                        </a:rPr>
                        <a:t>b3</a:t>
                      </a:r>
                      <a:r>
                        <a:rPr lang="en-US" sz="2400" dirty="0">
                          <a:solidFill>
                            <a:schemeClr val="tx1"/>
                          </a:solidFill>
                          <a:latin typeface="Calibri" panose="020F0502020204030204" pitchFamily="34" charset="0"/>
                          <a:cs typeface="Calibri" panose="020F0502020204030204" pitchFamily="34" charset="0"/>
                        </a:rPr>
                        <a:t> = 1</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34" name="TextBox 33">
            <a:extLst>
              <a:ext uri="{FF2B5EF4-FFF2-40B4-BE49-F238E27FC236}">
                <a16:creationId xmlns:a16="http://schemas.microsoft.com/office/drawing/2014/main" id="{725C4B94-F874-194C-49C4-2F0B1128697A}"/>
              </a:ext>
            </a:extLst>
          </p:cNvPr>
          <p:cNvSpPr txBox="1"/>
          <p:nvPr/>
        </p:nvSpPr>
        <p:spPr>
          <a:xfrm>
            <a:off x="674922" y="4706451"/>
            <a:ext cx="10418658" cy="1569660"/>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K</a:t>
            </a:r>
            <a:r>
              <a:rPr lang="vi-VN" sz="3200" dirty="0">
                <a:solidFill>
                  <a:schemeClr val="bg1"/>
                </a:solidFill>
                <a:latin typeface="Calibri" panose="020F0502020204030204" pitchFamily="34" charset="0"/>
                <a:cs typeface="Calibri" panose="020F0502020204030204" pitchFamily="34" charset="0"/>
              </a:rPr>
              <a:t>hi giá trị các điện trở tăng dần, cường độ dòng điện chạy trong mạch chính I và cường độ dòng điện chạy qua từng điện trở I</a:t>
            </a:r>
            <a:r>
              <a:rPr lang="vi-VN" sz="3200" baseline="-25000" dirty="0">
                <a:solidFill>
                  <a:schemeClr val="bg1"/>
                </a:solidFill>
                <a:latin typeface="Calibri" panose="020F0502020204030204" pitchFamily="34" charset="0"/>
                <a:cs typeface="Calibri" panose="020F0502020204030204" pitchFamily="34" charset="0"/>
              </a:rPr>
              <a:t>1</a:t>
            </a:r>
            <a:r>
              <a:rPr lang="vi-VN" sz="3200" dirty="0">
                <a:solidFill>
                  <a:schemeClr val="bg1"/>
                </a:solidFill>
                <a:latin typeface="Calibri" panose="020F0502020204030204" pitchFamily="34" charset="0"/>
                <a:cs typeface="Calibri" panose="020F0502020204030204" pitchFamily="34" charset="0"/>
              </a:rPr>
              <a:t>, I</a:t>
            </a:r>
            <a:r>
              <a:rPr lang="vi-VN" sz="3200" baseline="-25000" dirty="0">
                <a:solidFill>
                  <a:schemeClr val="bg1"/>
                </a:solidFill>
                <a:latin typeface="Calibri" panose="020F0502020204030204" pitchFamily="34" charset="0"/>
                <a:cs typeface="Calibri" panose="020F0502020204030204" pitchFamily="34" charset="0"/>
              </a:rPr>
              <a:t>2</a:t>
            </a:r>
            <a:r>
              <a:rPr lang="vi-VN" sz="3200" dirty="0">
                <a:solidFill>
                  <a:schemeClr val="bg1"/>
                </a:solidFill>
                <a:latin typeface="Calibri" panose="020F0502020204030204" pitchFamily="34" charset="0"/>
                <a:cs typeface="Calibri" panose="020F0502020204030204" pitchFamily="34" charset="0"/>
              </a:rPr>
              <a:t> giảm dần theo và có giá trị như nhau.</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5096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15"/>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 name="文本框 12">
            <a:extLst>
              <a:ext uri="{FF2B5EF4-FFF2-40B4-BE49-F238E27FC236}">
                <a16:creationId xmlns:a16="http://schemas.microsoft.com/office/drawing/2014/main" id="{1959D927-91DA-468A-01E1-668EAC4DD1FA}"/>
              </a:ext>
            </a:extLst>
          </p:cNvPr>
          <p:cNvSpPr txBox="1"/>
          <p:nvPr/>
        </p:nvSpPr>
        <p:spPr>
          <a:xfrm>
            <a:off x="574426" y="1109760"/>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dirty="0">
                <a:latin typeface="Calibri" panose="020F0502020204030204" pitchFamily="34" charset="0"/>
                <a:cs typeface="Calibri" panose="020F0502020204030204" pitchFamily="34" charset="0"/>
              </a:rPr>
              <a:t>c</a:t>
            </a:r>
            <a:r>
              <a:rPr lang="vi-VN" sz="3200" dirty="0">
                <a:latin typeface="Calibri" panose="020F0502020204030204" pitchFamily="34" charset="0"/>
                <a:cs typeface="Calibri" panose="020F0502020204030204" pitchFamily="34" charset="0"/>
              </a:rPr>
              <a:t>ường độ dòng điện có giá trị như nhau tại mọi điểm</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nối tiếp</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 .... =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10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II</a:t>
            </a: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lang="en-US" sz="54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ĐIỆN TRỞ TƯƠNG ĐƯƠNG CỦA </a:t>
            </a: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NỐI TIẾP</a:t>
            </a:r>
          </a:p>
        </p:txBody>
      </p:sp>
      <p:pic>
        <p:nvPicPr>
          <p:cNvPr id="4" name="Picture 3">
            <a:extLst>
              <a:ext uri="{FF2B5EF4-FFF2-40B4-BE49-F238E27FC236}">
                <a16:creationId xmlns:a16="http://schemas.microsoft.com/office/drawing/2014/main" id="{36B1B30E-5CE7-2817-297B-ABE236482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628" y="1015037"/>
            <a:ext cx="6858000" cy="6858000"/>
          </a:xfrm>
          <a:prstGeom prst="rect">
            <a:avLst/>
          </a:prstGeom>
        </p:spPr>
      </p:pic>
    </p:spTree>
    <p:extLst>
      <p:ext uri="{BB962C8B-B14F-4D97-AF65-F5344CB8AC3E}">
        <p14:creationId xmlns:p14="http://schemas.microsoft.com/office/powerpoint/2010/main" val="182065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3534" y="936456"/>
            <a:ext cx="6989855" cy="4822660"/>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102" name="TextBox 101">
            <a:extLst>
              <a:ext uri="{FF2B5EF4-FFF2-40B4-BE49-F238E27FC236}">
                <a16:creationId xmlns:a16="http://schemas.microsoft.com/office/drawing/2014/main" id="{BEF6FA9D-FDF7-4125-9D26-54F056BD7E19}"/>
              </a:ext>
            </a:extLst>
          </p:cNvPr>
          <p:cNvSpPr txBox="1"/>
          <p:nvPr/>
        </p:nvSpPr>
        <p:spPr>
          <a:xfrm>
            <a:off x="3370942" y="2361200"/>
            <a:ext cx="5585486" cy="1938992"/>
          </a:xfrm>
          <a:prstGeom prst="rect">
            <a:avLst/>
          </a:prstGeom>
          <a:noFill/>
        </p:spPr>
        <p:txBody>
          <a:bodyPr wrap="square">
            <a:spAutoFit/>
          </a:bodyPr>
          <a:lstStyle/>
          <a:p>
            <a:pPr algn="ctr"/>
            <a:r>
              <a:rPr lang="vi-VN" sz="6000" b="1" i="0" dirty="0">
                <a:solidFill>
                  <a:schemeClr val="bg1"/>
                </a:solidFill>
                <a:effectLst/>
                <a:latin typeface="Calibri" panose="020F0502020204030204" pitchFamily="34" charset="0"/>
                <a:cs typeface="Calibri" panose="020F0502020204030204" pitchFamily="34" charset="0"/>
              </a:rPr>
              <a:t>Điện trở tương đương là gì?</a:t>
            </a:r>
            <a:endParaRPr lang="vi-VN" sz="6000" dirty="0"/>
          </a:p>
        </p:txBody>
      </p:sp>
      <mc:AlternateContent xmlns:mc="http://schemas.openxmlformats.org/markup-compatibility/2006" xmlns:p14="http://schemas.microsoft.com/office/powerpoint/2010/main">
        <mc:Choice Requires="p14">
          <p:contentPart p14:bwMode="auto" r:id="rId3">
            <p14:nvContentPartPr>
              <p14:cNvPr id="92" name="Ink 91">
                <a:extLst>
                  <a:ext uri="{FF2B5EF4-FFF2-40B4-BE49-F238E27FC236}">
                    <a16:creationId xmlns:a16="http://schemas.microsoft.com/office/drawing/2014/main" id="{04E13F9C-30FD-44F6-9798-9EDFED927E26}"/>
                  </a:ext>
                </a:extLst>
              </p14:cNvPr>
              <p14:cNvContentPartPr/>
              <p14:nvPr/>
            </p14:nvContentPartPr>
            <p14:xfrm>
              <a:off x="3753000" y="4098240"/>
              <a:ext cx="4948200" cy="70200"/>
            </p14:xfrm>
          </p:contentPart>
        </mc:Choice>
        <mc:Fallback xmlns="">
          <p:pic>
            <p:nvPicPr>
              <p:cNvPr id="92" name="Ink 91">
                <a:extLst>
                  <a:ext uri="{FF2B5EF4-FFF2-40B4-BE49-F238E27FC236}">
                    <a16:creationId xmlns:a16="http://schemas.microsoft.com/office/drawing/2014/main" id="{04E13F9C-30FD-44F6-9798-9EDFED927E26}"/>
                  </a:ext>
                </a:extLst>
              </p:cNvPr>
              <p:cNvPicPr/>
              <p:nvPr/>
            </p:nvPicPr>
            <p:blipFill>
              <a:blip r:embed="rId4"/>
              <a:stretch>
                <a:fillRect/>
              </a:stretch>
            </p:blipFill>
            <p:spPr>
              <a:xfrm>
                <a:off x="3743640" y="4088880"/>
                <a:ext cx="4966920" cy="88920"/>
              </a:xfrm>
              <a:prstGeom prst="rect">
                <a:avLst/>
              </a:prstGeom>
            </p:spPr>
          </p:pic>
        </mc:Fallback>
      </mc:AlternateContent>
    </p:spTree>
    <p:extLst>
      <p:ext uri="{BB962C8B-B14F-4D97-AF65-F5344CB8AC3E}">
        <p14:creationId xmlns:p14="http://schemas.microsoft.com/office/powerpoint/2010/main" val="177932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in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8836" y="1018145"/>
            <a:ext cx="639880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a:extLst>
              <a:ext uri="{FF2B5EF4-FFF2-40B4-BE49-F238E27FC236}">
                <a16:creationId xmlns:a16="http://schemas.microsoft.com/office/drawing/2014/main" id="{E4A10F67-4109-44C5-BE2A-9171F415B8C2}"/>
              </a:ext>
            </a:extLst>
          </p:cNvPr>
          <p:cNvSpPr txBox="1"/>
          <p:nvPr/>
        </p:nvSpPr>
        <p:spPr>
          <a:xfrm>
            <a:off x="1384513" y="955438"/>
            <a:ext cx="6096000" cy="646331"/>
          </a:xfrm>
          <a:prstGeom prst="rect">
            <a:avLst/>
          </a:prstGeom>
          <a:noFill/>
        </p:spPr>
        <p:txBody>
          <a:bodyPr wrap="square">
            <a:spAutoFit/>
          </a:bodyPr>
          <a:lstStyle/>
          <a:p>
            <a:pPr algn="l"/>
            <a:r>
              <a:rPr lang="vi-VN" sz="3600" b="1" i="0" dirty="0">
                <a:solidFill>
                  <a:srgbClr val="FFC000"/>
                </a:solidFill>
                <a:effectLst/>
                <a:latin typeface="Calibri" panose="020F0502020204030204" pitchFamily="34" charset="0"/>
                <a:cs typeface="Calibri" panose="020F0502020204030204" pitchFamily="34" charset="0"/>
              </a:rPr>
              <a:t>Điện trở tương đương</a:t>
            </a:r>
          </a:p>
        </p:txBody>
      </p:sp>
      <p:sp>
        <p:nvSpPr>
          <p:cNvPr id="45" name="TextBox 44">
            <a:extLst>
              <a:ext uri="{FF2B5EF4-FFF2-40B4-BE49-F238E27FC236}">
                <a16:creationId xmlns:a16="http://schemas.microsoft.com/office/drawing/2014/main" id="{A23868ED-6BA0-4677-A5A7-E78D2E4CA966}"/>
              </a:ext>
            </a:extLst>
          </p:cNvPr>
          <p:cNvSpPr txBox="1"/>
          <p:nvPr/>
        </p:nvSpPr>
        <p:spPr>
          <a:xfrm>
            <a:off x="938836" y="1758725"/>
            <a:ext cx="10364019" cy="2062103"/>
          </a:xfrm>
          <a:prstGeom prst="rect">
            <a:avLst/>
          </a:prstGeom>
          <a:noFill/>
        </p:spPr>
        <p:txBody>
          <a:bodyPr wrap="square">
            <a:spAutoFit/>
          </a:bodyPr>
          <a:lstStyle/>
          <a:p>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tđ </a:t>
            </a:r>
            <a:r>
              <a:rPr lang="vi-VN" sz="3200" b="0" i="0" dirty="0">
                <a:solidFill>
                  <a:schemeClr val="bg1"/>
                </a:solidFill>
                <a:effectLst/>
                <a:latin typeface="Calibri" panose="020F0502020204030204" pitchFamily="34" charset="0"/>
                <a:cs typeface="Calibri" panose="020F0502020204030204" pitchFamily="34" charset="0"/>
              </a:rPr>
              <a:t>của một đoạn mạch gồm các điện trở là điện trở có thể thay thế cho đoạn mạch này, sao cho với cùng hiệu điện thế thì cường độ dòng điện chạy qua đoạn mạch vẫn có giá trị như trước.</a:t>
            </a:r>
            <a:endParaRPr lang="vi-VN" sz="32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2D6BF37-2343-EDD5-E835-44CE27B7C51F}"/>
              </a:ext>
            </a:extLst>
          </p:cNvPr>
          <p:cNvSpPr/>
          <p:nvPr/>
        </p:nvSpPr>
        <p:spPr>
          <a:xfrm>
            <a:off x="2072149" y="4033726"/>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0B0E4A-1A9F-FAE4-3218-63A63A4005C4}"/>
              </a:ext>
            </a:extLst>
          </p:cNvPr>
          <p:cNvGrpSpPr/>
          <p:nvPr/>
        </p:nvGrpSpPr>
        <p:grpSpPr>
          <a:xfrm>
            <a:off x="2449391" y="4688641"/>
            <a:ext cx="7498491" cy="1139259"/>
            <a:chOff x="2346754" y="4572185"/>
            <a:chExt cx="7498491" cy="1139259"/>
          </a:xfrm>
        </p:grpSpPr>
        <p:sp>
          <p:nvSpPr>
            <p:cNvPr id="5" name="Oval 4">
              <a:extLst>
                <a:ext uri="{FF2B5EF4-FFF2-40B4-BE49-F238E27FC236}">
                  <a16:creationId xmlns:a16="http://schemas.microsoft.com/office/drawing/2014/main" id="{6A7C8659-8666-0D1E-B22E-2A0B26FFFED9}"/>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F88EB2CF-B1AF-9D3A-0FC1-4B875CC703BD}"/>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E517C3-733D-098F-51E5-BF88A38DF7E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ED7FA14-3DFC-E1F8-9816-E180B8FF7E48}"/>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A44AB9-C6B6-804E-3E42-FD4C6D9D5283}"/>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94DD0-D2EA-47E6-CA40-F417D082F1EA}"/>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4DE3DC-DDCB-9D1D-3E14-5A2BC45641F5}"/>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A8BE0-1B1A-29E8-BA24-0F294CDD4A47}"/>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AE3F8C5-730A-CA40-B770-A9C2CDA9BA4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48029DC-31E1-1A01-C58F-1CBEB9745679}"/>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106183C2-EA99-5AF4-F696-54697D9A3C41}"/>
                </a:ext>
              </a:extLst>
            </p:cNvPr>
            <p:cNvGrpSpPr/>
            <p:nvPr/>
          </p:nvGrpSpPr>
          <p:grpSpPr>
            <a:xfrm>
              <a:off x="3089320" y="5115690"/>
              <a:ext cx="2360617" cy="252388"/>
              <a:chOff x="2790263" y="5179162"/>
              <a:chExt cx="1695163" cy="181240"/>
            </a:xfrm>
          </p:grpSpPr>
          <p:cxnSp>
            <p:nvCxnSpPr>
              <p:cNvPr id="24" name="Straight Connector 23">
                <a:extLst>
                  <a:ext uri="{FF2B5EF4-FFF2-40B4-BE49-F238E27FC236}">
                    <a16:creationId xmlns:a16="http://schemas.microsoft.com/office/drawing/2014/main" id="{A43936C2-0AFB-0847-27C5-C4AD4875316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D62DE019-2331-E138-6192-7103C56C3C3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3450D0-446D-FEA4-5CFD-B8809F65939F}"/>
                </a:ext>
              </a:extLst>
            </p:cNvPr>
            <p:cNvGrpSpPr/>
            <p:nvPr/>
          </p:nvGrpSpPr>
          <p:grpSpPr>
            <a:xfrm>
              <a:off x="5441072" y="5119606"/>
              <a:ext cx="1671281" cy="252388"/>
              <a:chOff x="3312195" y="5179162"/>
              <a:chExt cx="1200150" cy="181240"/>
            </a:xfrm>
          </p:grpSpPr>
          <p:cxnSp>
            <p:nvCxnSpPr>
              <p:cNvPr id="22" name="Straight Connector 21">
                <a:extLst>
                  <a:ext uri="{FF2B5EF4-FFF2-40B4-BE49-F238E27FC236}">
                    <a16:creationId xmlns:a16="http://schemas.microsoft.com/office/drawing/2014/main" id="{FC862851-2C9A-7C05-48AC-5467B54E0ED1}"/>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B5638EA-DD3B-536A-621E-7F60588C1192}"/>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E2AE5D4-7F84-E618-BACA-1B50280F7130}"/>
                </a:ext>
              </a:extLst>
            </p:cNvPr>
            <p:cNvGrpSpPr/>
            <p:nvPr/>
          </p:nvGrpSpPr>
          <p:grpSpPr>
            <a:xfrm>
              <a:off x="7057364" y="5119606"/>
              <a:ext cx="1995685" cy="252388"/>
              <a:chOff x="3312195" y="5179162"/>
              <a:chExt cx="1433105" cy="181240"/>
            </a:xfrm>
          </p:grpSpPr>
          <p:cxnSp>
            <p:nvCxnSpPr>
              <p:cNvPr id="20" name="Straight Connector 19">
                <a:extLst>
                  <a:ext uri="{FF2B5EF4-FFF2-40B4-BE49-F238E27FC236}">
                    <a16:creationId xmlns:a16="http://schemas.microsoft.com/office/drawing/2014/main" id="{98CF40FD-E8BB-9555-6FC2-54CA2F1517A5}"/>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A00A68DE-B598-1DF9-A252-29222246BA05}"/>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459BD736-1D17-8501-830F-3C7F0D76026B}"/>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0756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2" name="文本框 12">
            <a:extLst>
              <a:ext uri="{FF2B5EF4-FFF2-40B4-BE49-F238E27FC236}">
                <a16:creationId xmlns:a16="http://schemas.microsoft.com/office/drawing/2014/main" id="{1959D927-91DA-468A-01E1-668EAC4DD1FA}"/>
              </a:ext>
            </a:extLst>
          </p:cNvPr>
          <p:cNvSpPr txBox="1"/>
          <p:nvPr/>
        </p:nvSpPr>
        <p:spPr>
          <a:xfrm>
            <a:off x="574426" y="1109760"/>
            <a:ext cx="10490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CƯỜNG ĐỘ DÒNG ĐIỆN TRONG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NỐI TIẾP</a:t>
            </a:r>
          </a:p>
        </p:txBody>
      </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870493" cy="707886"/>
          </a:xfrm>
          <a:prstGeom prst="rect">
            <a:avLst/>
          </a:prstGeom>
          <a:noFill/>
        </p:spPr>
        <p:txBody>
          <a:bodyPr wrap="square">
            <a:spAutoFit/>
          </a:bodyPr>
          <a:lstStyle/>
          <a:p>
            <a:pPr lvl="0" algn="ct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endParaRPr kumimoji="0" lang="en-US" sz="4000" b="1" i="0" u="none" strike="noStrike" kern="1200" cap="none" spc="0" normalizeH="0" baseline="0" noProof="0" dirty="0">
              <a:ln>
                <a:noFill/>
              </a:ln>
              <a:effectLst/>
              <a:uLnTx/>
              <a:uFillTx/>
              <a:latin typeface="Arial"/>
              <a:ea typeface="微软雅黑"/>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mắc nối tiếp</a:t>
            </a:r>
          </a:p>
        </p:txBody>
      </p:sp>
      <p:sp>
        <p:nvSpPr>
          <p:cNvPr id="12" name="TextBox 11">
            <a:extLst>
              <a:ext uri="{FF2B5EF4-FFF2-40B4-BE49-F238E27FC236}">
                <a16:creationId xmlns:a16="http://schemas.microsoft.com/office/drawing/2014/main" id="{B647B3B8-4814-4908-4154-8F9AC6205AA5}"/>
              </a:ext>
            </a:extLst>
          </p:cNvPr>
          <p:cNvSpPr txBox="1"/>
          <p:nvPr/>
        </p:nvSpPr>
        <p:spPr>
          <a:xfrm>
            <a:off x="4311497" y="4671688"/>
            <a:ext cx="4948195"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1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920621"/>
            <a:ext cx="11293641" cy="5078313"/>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Phát biểu nào sau đây là đúng khi nói về cường độ dòng điện trong đoạn mạch mắc nối tiếp</a:t>
            </a:r>
          </a:p>
          <a:p>
            <a:pPr algn="just"/>
            <a:r>
              <a:rPr lang="vi-VN" sz="3200" b="0" i="0" dirty="0">
                <a:solidFill>
                  <a:schemeClr val="bg1"/>
                </a:solidFill>
                <a:effectLst/>
                <a:latin typeface="Calibri" panose="020F0502020204030204" pitchFamily="34" charset="0"/>
                <a:cs typeface="Calibri" panose="020F0502020204030204" pitchFamily="34" charset="0"/>
              </a:rPr>
              <a:t>A. Trong đoạn mạch mắc nối tiếp, cường độ dòng điện qua vật dẫn sẽ càng lớn nếu điện trở vật dẫn đó càng nhỏ.</a:t>
            </a:r>
          </a:p>
          <a:p>
            <a:pPr algn="just"/>
            <a:r>
              <a:rPr lang="vi-VN" sz="3200" b="0" i="0" dirty="0">
                <a:solidFill>
                  <a:schemeClr val="bg1"/>
                </a:solidFill>
                <a:effectLst/>
                <a:latin typeface="Calibri" panose="020F0502020204030204" pitchFamily="34" charset="0"/>
                <a:cs typeface="Calibri" panose="020F0502020204030204" pitchFamily="34" charset="0"/>
              </a:rPr>
              <a:t>B. Trong đoạn mạch mắc nối tiếp, cường độ dòng điện qua vật dẫn sẽ càng lớn nếu điện trở vật dẫn đó càng lớn.</a:t>
            </a:r>
          </a:p>
          <a:p>
            <a:pPr algn="just"/>
            <a:r>
              <a:rPr lang="vi-VN" sz="3200" b="1" i="0" dirty="0">
                <a:solidFill>
                  <a:schemeClr val="bg1"/>
                </a:solidFill>
                <a:effectLst/>
                <a:latin typeface="Calibri" panose="020F0502020204030204" pitchFamily="34" charset="0"/>
                <a:cs typeface="Calibri" panose="020F0502020204030204" pitchFamily="34" charset="0"/>
              </a:rPr>
              <a:t>C. Cường độ dòng điện ở bất kì vật dẫn nào mắc nối tiếp với nhau cũng bằng nhau.</a:t>
            </a:r>
          </a:p>
          <a:p>
            <a:pPr algn="just"/>
            <a:r>
              <a:rPr lang="vi-VN" sz="3200" b="0" i="0" dirty="0">
                <a:solidFill>
                  <a:schemeClr val="bg1"/>
                </a:solidFill>
                <a:effectLst/>
                <a:latin typeface="Calibri" panose="020F0502020204030204" pitchFamily="34" charset="0"/>
                <a:cs typeface="Calibri" panose="020F0502020204030204" pitchFamily="34" charset="0"/>
              </a:rPr>
              <a:t>D. Trong đoạn mạch mắc nối tiếp, cường độ dòng điện qua các vật dẫn không phụ thuộc vào điện trở các vật dẫn đó.</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98831" y="3818020"/>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268195"/>
            <a:ext cx="11085095" cy="3539430"/>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Trong đoạn mạch mắc nối tiếp, hiệu điện thế giữa hai đầu đoạn mạch</a:t>
            </a:r>
          </a:p>
          <a:p>
            <a:pPr marL="514350" indent="-514350" algn="just">
              <a:buAutoNum type="alphaUcPeriod"/>
            </a:pPr>
            <a:r>
              <a:rPr lang="vi-VN" sz="3200" b="1" i="0" dirty="0">
                <a:solidFill>
                  <a:schemeClr val="bg1"/>
                </a:solidFill>
                <a:effectLst/>
                <a:latin typeface="Calibri" panose="020F0502020204030204" pitchFamily="34" charset="0"/>
                <a:cs typeface="Calibri" panose="020F0502020204030204" pitchFamily="34" charset="0"/>
              </a:rPr>
              <a:t>Bằng tổng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B. Bằng hiệu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C. Bằng các hiệu điện thế của các điện trở thành phần .</a:t>
            </a:r>
          </a:p>
          <a:p>
            <a:pPr algn="just"/>
            <a:r>
              <a:rPr lang="vi-VN" sz="3200" b="0" i="0" dirty="0">
                <a:solidFill>
                  <a:schemeClr val="bg1"/>
                </a:solidFill>
                <a:effectLst/>
                <a:latin typeface="Calibri" panose="020F0502020204030204" pitchFamily="34" charset="0"/>
                <a:cs typeface="Calibri" panose="020F0502020204030204" pitchFamily="34" charset="0"/>
              </a:rPr>
              <a:t>D. Luôn nhỏ hơn tổng các hiệu điện thế của các điện trở thành phần.</a:t>
            </a: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11126" y="2085472"/>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E7A3C60F-02C6-C62A-1130-72187419F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5" y="900050"/>
            <a:ext cx="11315050" cy="3302580"/>
          </a:xfrm>
          <a:prstGeom prst="rect">
            <a:avLst/>
          </a:prstGeom>
          <a:effectLst>
            <a:glow rad="101600">
              <a:schemeClr val="bg1">
                <a:alpha val="40000"/>
              </a:schemeClr>
            </a:glow>
          </a:effectLst>
        </p:spPr>
      </p:pic>
      <p:sp>
        <p:nvSpPr>
          <p:cNvPr id="2" name="TextBox 1">
            <a:extLst>
              <a:ext uri="{FF2B5EF4-FFF2-40B4-BE49-F238E27FC236}">
                <a16:creationId xmlns:a16="http://schemas.microsoft.com/office/drawing/2014/main" id="{75B38E84-7B49-039C-C999-C92FE24F6BEE}"/>
              </a:ext>
            </a:extLst>
          </p:cNvPr>
          <p:cNvSpPr txBox="1"/>
          <p:nvPr/>
        </p:nvSpPr>
        <p:spPr>
          <a:xfrm>
            <a:off x="922467" y="4451278"/>
            <a:ext cx="10089243" cy="1569660"/>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674400"/>
            <a:ext cx="11004884" cy="5509200"/>
          </a:xfrm>
          <a:prstGeom prst="rect">
            <a:avLst/>
          </a:prstGeom>
          <a:noFill/>
        </p:spPr>
        <p:txBody>
          <a:bodyPr wrap="square">
            <a:spAutoFit/>
          </a:bodyPr>
          <a:lstStyle/>
          <a:p>
            <a:pPr algn="just"/>
            <a:r>
              <a:rPr lang="vi-VN" sz="3200" b="0" i="0" dirty="0">
                <a:solidFill>
                  <a:schemeClr val="bg1"/>
                </a:solidFill>
                <a:effectLst/>
                <a:latin typeface="Calibri" panose="020F0502020204030204" pitchFamily="34" charset="0"/>
                <a:cs typeface="Calibri" panose="020F0502020204030204" pitchFamily="34" charset="0"/>
              </a:rPr>
              <a:t>Có ba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ba điện trở này nối tiếp với nhau rồi đặt vào hai đầu đoạn mạch hiệu điện thế U = 90V.</a:t>
            </a:r>
          </a:p>
          <a:p>
            <a:pPr algn="just"/>
            <a:r>
              <a:rPr lang="vi-VN" sz="3200" b="1" i="0" dirty="0">
                <a:solidFill>
                  <a:srgbClr val="FFC000"/>
                </a:solidFill>
                <a:effectLst/>
                <a:latin typeface="Calibri" panose="020F0502020204030204" pitchFamily="34" charset="0"/>
                <a:cs typeface="Calibri" panose="020F0502020204030204" pitchFamily="34" charset="0"/>
              </a:rPr>
              <a:t>Câu 3:</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Cường độ dòng điện trong mạch có thể nhận giá trị</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I = 6A. 						</a:t>
            </a:r>
            <a:r>
              <a:rPr lang="vi-VN" sz="3200" b="1" i="0" dirty="0">
                <a:solidFill>
                  <a:schemeClr val="bg1"/>
                </a:solidFill>
                <a:effectLst/>
                <a:latin typeface="Calibri" panose="020F0502020204030204" pitchFamily="34" charset="0"/>
                <a:cs typeface="Calibri" panose="020F0502020204030204" pitchFamily="34" charset="0"/>
              </a:rPr>
              <a:t>B. I = 1,5A. </a:t>
            </a:r>
          </a:p>
          <a:p>
            <a:pPr algn="just"/>
            <a:r>
              <a:rPr lang="vi-VN" sz="3200" b="0" i="0" dirty="0">
                <a:solidFill>
                  <a:schemeClr val="bg1"/>
                </a:solidFill>
                <a:effectLst/>
                <a:latin typeface="Calibri" panose="020F0502020204030204" pitchFamily="34" charset="0"/>
                <a:cs typeface="Calibri" panose="020F0502020204030204" pitchFamily="34" charset="0"/>
              </a:rPr>
              <a:t>C. I = 3,6A. 					D. I = 4,5A.</a:t>
            </a:r>
          </a:p>
          <a:p>
            <a:pPr algn="just"/>
            <a:r>
              <a:rPr lang="vi-VN" sz="3200" b="1" i="0" dirty="0">
                <a:solidFill>
                  <a:srgbClr val="FFC000"/>
                </a:solidFill>
                <a:effectLst/>
                <a:latin typeface="Calibri" panose="020F0502020204030204" pitchFamily="34" charset="0"/>
                <a:cs typeface="Calibri" panose="020F0502020204030204" pitchFamily="34" charset="0"/>
              </a:rPr>
              <a:t>Câu 4:</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Để dòng điện trong mạch giảm đi chỉ còn một nửa, người ta mắc thêm vào mạch một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có thể nhận giá trị nào trong các giá trị sau đây.</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60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4</a:t>
            </a:r>
            <a:r>
              <a:rPr lang="vi-VN" sz="3200" b="1" i="0" dirty="0">
                <a:solidFill>
                  <a:schemeClr val="bg1"/>
                </a:solidFill>
                <a:effectLst/>
                <a:latin typeface="Calibri" panose="020F0502020204030204" pitchFamily="34" charset="0"/>
                <a:cs typeface="Calibri" panose="020F0502020204030204" pitchFamily="34" charset="0"/>
              </a:rPr>
              <a:t> = 15</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44009" y="2486526"/>
            <a:ext cx="751927" cy="751927"/>
          </a:xfrm>
          <a:prstGeom prst="rect">
            <a:avLst/>
          </a:prstGeom>
        </p:spPr>
      </p:pic>
      <p:pic>
        <p:nvPicPr>
          <p:cNvPr id="16" name="Graphic 15" descr="Wreath">
            <a:extLst>
              <a:ext uri="{FF2B5EF4-FFF2-40B4-BE49-F238E27FC236}">
                <a16:creationId xmlns:a16="http://schemas.microsoft.com/office/drawing/2014/main" id="{8CAF062B-5D38-41AF-844B-6266A1548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5294" y="4973052"/>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581326"/>
            <a:ext cx="11325727" cy="5368136"/>
          </a:xfrm>
          <a:prstGeom prst="rect">
            <a:avLst/>
          </a:prstGeom>
          <a:noFill/>
        </p:spPr>
        <p:txBody>
          <a:bodyPr wrap="square">
            <a:spAutoFit/>
          </a:bodyPr>
          <a:lstStyle/>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Cho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được mắc nối tiếp với nhau.</a:t>
            </a: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5:</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của đoạn mạch đó có thể nhận giá trị nào trong các giá trị sau?</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vi-VN" sz="3200" b="1" i="0" dirty="0">
                <a:solidFill>
                  <a:schemeClr val="bg1"/>
                </a:solidFill>
                <a:effectLst/>
                <a:latin typeface="Calibri" panose="020F0502020204030204" pitchFamily="34" charset="0"/>
                <a:cs typeface="Calibri" panose="020F0502020204030204" pitchFamily="34" charset="0"/>
              </a:rPr>
              <a:t> = 30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6:</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Mắc nối tiếp thêm 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vào đoạn mạch trên, thì điện trở tương đương của đoạn mạch mới là</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32</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en-US" sz="3200" b="1" i="0" baseline="-25000" dirty="0">
                <a:solidFill>
                  <a:schemeClr val="bg1"/>
                </a:solidFill>
                <a:effectLst/>
                <a:latin typeface="Calibri" panose="020F0502020204030204" pitchFamily="34" charset="0"/>
                <a:cs typeface="Calibri" panose="020F0502020204030204" pitchFamily="34" charset="0"/>
              </a:rPr>
              <a:t>3</a:t>
            </a:r>
            <a:r>
              <a:rPr lang="vi-VN" sz="3200" b="1" i="0" dirty="0">
                <a:solidFill>
                  <a:schemeClr val="bg1"/>
                </a:solidFill>
                <a:effectLst/>
                <a:latin typeface="Calibri" panose="020F0502020204030204" pitchFamily="34" charset="0"/>
                <a:cs typeface="Calibri" panose="020F0502020204030204" pitchFamily="34" charset="0"/>
              </a:rPr>
              <a:t> = 50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25836" y="2889430"/>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25835" y="5197534"/>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EBCC690-A551-4DF3-AEC8-D3100141183C}"/>
              </a:ext>
            </a:extLst>
          </p:cNvPr>
          <p:cNvSpPr txBox="1"/>
          <p:nvPr/>
        </p:nvSpPr>
        <p:spPr>
          <a:xfrm>
            <a:off x="465221" y="299072"/>
            <a:ext cx="11261557" cy="6259855"/>
          </a:xfrm>
          <a:prstGeom prst="rect">
            <a:avLst/>
          </a:prstGeom>
          <a:noFill/>
        </p:spPr>
        <p:txBody>
          <a:bodyPr wrap="square">
            <a:spAutoFit/>
          </a:bodyPr>
          <a:lstStyle/>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Người ta chọn một số điện trở loại 2</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để nối tiếp thành đoạn mạch có điện trở tổng cộng là 16</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7:</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nào sau đây, phương án nào sai?</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Chỉ dùng 8 điện trở loại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1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6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chemeClr val="bg1"/>
                </a:solidFill>
                <a:effectLst/>
                <a:latin typeface="Calibri" panose="020F0502020204030204" pitchFamily="34" charset="0"/>
                <a:cs typeface="Calibri" panose="020F0502020204030204" pitchFamily="34" charset="0"/>
              </a:rPr>
              <a:t>C.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b="1"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D. Chỉ dùng 4 điện trở loại 4</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8:</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sau đây, phương án nào không phù hợp?</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Dùng 2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3 điện trở 4</a:t>
            </a:r>
            <a:r>
              <a:rPr lang="el-GR" sz="2800" b="0" i="0" dirty="0">
                <a:solidFill>
                  <a:schemeClr val="bg1"/>
                </a:solidFill>
                <a:effectLst/>
                <a:latin typeface="Arial" panose="020B0604020202020204" pitchFamily="34" charset="0"/>
                <a:cs typeface="Calibri" panose="020F0502020204030204" pitchFamily="34" charset="0"/>
              </a:rPr>
              <a:t>Ω</a:t>
            </a:r>
            <a:r>
              <a:rPr lang="vi-VN" sz="2800" b="0" i="0" dirty="0">
                <a:solidFill>
                  <a:schemeClr val="bg1"/>
                </a:solidFill>
                <a:effectLst/>
                <a:latin typeface="Calibri" panose="020F0502020204030204" pitchFamily="34" charset="0"/>
                <a:cs typeface="Calibri" panose="020F0502020204030204" pitchFamily="34" charset="0"/>
              </a:rPr>
              <a:t>và 2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C. Chỉ dùng 4 điện trở 4</a:t>
            </a:r>
            <a:r>
              <a:rPr lang="el-GR" sz="2800" b="0" i="0" dirty="0">
                <a:solidFill>
                  <a:schemeClr val="bg1"/>
                </a:solidFill>
                <a:effectLst/>
                <a:latin typeface="Arial" panose="020B0604020202020204" pitchFamily="34" charset="0"/>
                <a:cs typeface="Calibri" panose="020F0502020204030204" pitchFamily="34" charset="0"/>
              </a:rPr>
              <a:t>Ω</a:t>
            </a:r>
          </a:p>
          <a:p>
            <a:pPr>
              <a:lnSpc>
                <a:spcPct val="120000"/>
              </a:lnSpc>
            </a:pPr>
            <a:r>
              <a:rPr lang="vi-VN" sz="2800" b="1" i="0" dirty="0">
                <a:solidFill>
                  <a:schemeClr val="bg1"/>
                </a:solidFill>
                <a:effectLst/>
                <a:latin typeface="Calibri" panose="020F0502020204030204" pitchFamily="34" charset="0"/>
                <a:cs typeface="Calibri" panose="020F0502020204030204" pitchFamily="34" charset="0"/>
              </a:rPr>
              <a:t>D.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dirty="0">
              <a:solidFill>
                <a:schemeClr val="bg1"/>
              </a:solidFill>
              <a:latin typeface="Calibri" panose="020F0502020204030204" pitchFamily="34" charset="0"/>
              <a:cs typeface="Calibri" panose="020F0502020204030204" pitchFamily="34" charset="0"/>
            </a:endParaRPr>
          </a:p>
        </p:txBody>
      </p:sp>
      <p:pic>
        <p:nvPicPr>
          <p:cNvPr id="5" name="Graphic 4" descr="Wreath">
            <a:extLst>
              <a:ext uri="{FF2B5EF4-FFF2-40B4-BE49-F238E27FC236}">
                <a16:creationId xmlns:a16="http://schemas.microsoft.com/office/drawing/2014/main" id="{80E3289D-C675-4436-A8EE-75B255F6E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0915" y="2871536"/>
            <a:ext cx="751927" cy="751927"/>
          </a:xfrm>
          <a:prstGeom prst="rect">
            <a:avLst/>
          </a:prstGeom>
        </p:spPr>
      </p:pic>
      <p:pic>
        <p:nvPicPr>
          <p:cNvPr id="18" name="Graphic 17" descr="Wreath">
            <a:extLst>
              <a:ext uri="{FF2B5EF4-FFF2-40B4-BE49-F238E27FC236}">
                <a16:creationId xmlns:a16="http://schemas.microsoft.com/office/drawing/2014/main" id="{FA005A82-0EE8-4AB6-A42B-6D8071B6C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0915" y="5905308"/>
            <a:ext cx="751927" cy="751927"/>
          </a:xfrm>
          <a:prstGeom prst="rect">
            <a:avLst/>
          </a:prstGeom>
        </p:spPr>
      </p:pic>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E7A3C60F-02C6-C62A-1130-72187419F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5" y="2075707"/>
            <a:ext cx="11315050" cy="3302580"/>
          </a:xfrm>
          <a:prstGeom prst="rect">
            <a:avLst/>
          </a:prstGeom>
          <a:effectLst>
            <a:glow rad="101600">
              <a:schemeClr val="bg1">
                <a:alpha val="40000"/>
              </a:schemeClr>
            </a:glow>
          </a:effectLst>
        </p:spPr>
      </p:pic>
      <p:sp>
        <p:nvSpPr>
          <p:cNvPr id="2" name="TextBox 1">
            <a:extLst>
              <a:ext uri="{FF2B5EF4-FFF2-40B4-BE49-F238E27FC236}">
                <a16:creationId xmlns:a16="http://schemas.microsoft.com/office/drawing/2014/main" id="{75B38E84-7B49-039C-C999-C92FE24F6BEE}"/>
              </a:ext>
            </a:extLst>
          </p:cNvPr>
          <p:cNvSpPr txBox="1"/>
          <p:nvPr/>
        </p:nvSpPr>
        <p:spPr>
          <a:xfrm>
            <a:off x="782508" y="392462"/>
            <a:ext cx="10330251" cy="1569660"/>
          </a:xfrm>
          <a:prstGeom prst="rect">
            <a:avLst/>
          </a:prstGeom>
          <a:noFill/>
        </p:spPr>
        <p:txBody>
          <a:bodyPr wrap="square">
            <a:spAutoFit/>
          </a:bodyPr>
          <a:lstStyle/>
          <a:p>
            <a:pPr lvl="0" algn="ct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340100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E7A3C60F-02C6-C62A-1130-72187419F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5" y="452180"/>
            <a:ext cx="11315050" cy="3302580"/>
          </a:xfrm>
          <a:prstGeom prst="rect">
            <a:avLst/>
          </a:prstGeom>
          <a:effectLst>
            <a:glow rad="101600">
              <a:schemeClr val="bg1">
                <a:alpha val="40000"/>
              </a:schemeClr>
            </a:glow>
          </a:effectLst>
        </p:spPr>
      </p:pic>
      <p:sp>
        <p:nvSpPr>
          <p:cNvPr id="2" name="TextBox 1">
            <a:extLst>
              <a:ext uri="{FF2B5EF4-FFF2-40B4-BE49-F238E27FC236}">
                <a16:creationId xmlns:a16="http://schemas.microsoft.com/office/drawing/2014/main" id="{75B38E84-7B49-039C-C999-C92FE24F6BEE}"/>
              </a:ext>
            </a:extLst>
          </p:cNvPr>
          <p:cNvSpPr txBox="1"/>
          <p:nvPr/>
        </p:nvSpPr>
        <p:spPr>
          <a:xfrm>
            <a:off x="773177" y="3984748"/>
            <a:ext cx="10330251" cy="255454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 </a:t>
            </a:r>
            <a:r>
              <a:rPr lang="vi-VN" sz="3200" dirty="0">
                <a:solidFill>
                  <a:prstClr val="white"/>
                </a:solidFill>
                <a:latin typeface="Calibri" panose="020F0502020204030204" pitchFamily="34" charset="0"/>
                <a:cs typeface="Calibri" panose="020F0502020204030204" pitchFamily="34" charset="0"/>
              </a:rPr>
              <a:t>Vì mạch gồm hai đèn mắc nối tiếp. Khi đóng công tắc, mạch kín, dòng điện đi qua cả hai đèn nên hai đèn cùng sáng. Khi mở công tắc, mạch hở, dòng điện không đi qua cả hai đèn nên hai đèn đều không sáng.</a:t>
            </a:r>
            <a:endParaRPr lang="en-US" sz="3200" dirty="0">
              <a:solidFill>
                <a:prstClr val="white"/>
              </a:solidFill>
              <a:latin typeface="Calibri" panose="020F0502020204030204" pitchFamily="34" charset="0"/>
              <a:cs typeface="Calibri" panose="020F0502020204030204" pitchFamily="34" charset="0"/>
            </a:endParaRPr>
          </a:p>
          <a:p>
            <a:pPr lvl="0"/>
            <a:r>
              <a:rPr lang="vi-VN" sz="3200" dirty="0">
                <a:solidFill>
                  <a:prstClr val="white"/>
                </a:solidFill>
                <a:latin typeface="Calibri" panose="020F0502020204030204" pitchFamily="34" charset="0"/>
                <a:cs typeface="Calibri" panose="020F0502020204030204" pitchFamily="34" charset="0"/>
              </a:rPr>
              <a:t>Nếu một trong hai đèn bị hỏng thì đèn kia cũng không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7509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519731" y="684691"/>
            <a:ext cx="9743941" cy="2970685"/>
          </a:xfrm>
          <a:prstGeom prst="rect">
            <a:avLst/>
          </a:prstGeom>
          <a:noFill/>
        </p:spPr>
        <p:txBody>
          <a:bodyPr wrap="square">
            <a:spAutoFit/>
          </a:bodyPr>
          <a:lstStyle/>
          <a:p>
            <a:pPr>
              <a:lnSpc>
                <a:spcPct val="15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10. </a:t>
            </a:r>
            <a:r>
              <a:rPr lang="vi-VN" sz="3200" b="0" i="0" dirty="0">
                <a:solidFill>
                  <a:schemeClr val="bg1"/>
                </a:solidFill>
                <a:effectLst/>
                <a:latin typeface="Calibri" panose="020F0502020204030204" pitchFamily="34" charset="0"/>
                <a:cs typeface="Calibri" panose="020F0502020204030204" pitchFamily="34" charset="0"/>
              </a:rPr>
              <a:t>Cho đoạn mạch điện AB như hình bên dưới. Biết R1 = 10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R2 = 15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UAB = 12 V.</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Tính cường độ dòng điện qua mỗi điện trở.</a:t>
            </a:r>
            <a:endParaRPr lang="vi-VN" sz="3200" dirty="0">
              <a:solidFill>
                <a:schemeClr val="bg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22F4B03-6132-5EE7-8EC6-8A6F7E050C60}"/>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A82D6A-B187-D1F9-AC57-C7247A80A70A}"/>
              </a:ext>
            </a:extLst>
          </p:cNvPr>
          <p:cNvSpPr/>
          <p:nvPr/>
        </p:nvSpPr>
        <p:spPr>
          <a:xfrm>
            <a:off x="3776462" y="495516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7AF424EF-12EE-8D9D-07FD-303FE985D8C9}"/>
              </a:ext>
            </a:extLst>
          </p:cNvPr>
          <p:cNvCxnSpPr>
            <a:cxnSpLocks/>
          </p:cNvCxnSpPr>
          <p:nvPr/>
        </p:nvCxnSpPr>
        <p:spPr>
          <a:xfrm flipH="1">
            <a:off x="3688387" y="481951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CEE2776-65B9-A6BE-C0DE-D522D9750D59}"/>
              </a:ext>
            </a:extLst>
          </p:cNvPr>
          <p:cNvSpPr/>
          <p:nvPr/>
        </p:nvSpPr>
        <p:spPr>
          <a:xfrm>
            <a:off x="8349280" y="496469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7F43F969-C264-600F-422F-13A1B41A8AD1}"/>
              </a:ext>
            </a:extLst>
          </p:cNvPr>
          <p:cNvCxnSpPr>
            <a:cxnSpLocks/>
          </p:cNvCxnSpPr>
          <p:nvPr/>
        </p:nvCxnSpPr>
        <p:spPr>
          <a:xfrm flipH="1">
            <a:off x="8261205" y="482904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183F7-88F9-7AEC-5E95-9E13AF675748}"/>
              </a:ext>
            </a:extLst>
          </p:cNvPr>
          <p:cNvSpPr txBox="1"/>
          <p:nvPr/>
        </p:nvSpPr>
        <p:spPr>
          <a:xfrm>
            <a:off x="3205170" y="468680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9F20B8-B61F-6849-C4F3-0EB1AD0A0191}"/>
              </a:ext>
            </a:extLst>
          </p:cNvPr>
          <p:cNvSpPr txBox="1"/>
          <p:nvPr/>
        </p:nvSpPr>
        <p:spPr>
          <a:xfrm>
            <a:off x="8521143" y="469632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E1BCBB-12C3-A3E2-DBEB-B472058E80E9}"/>
              </a:ext>
            </a:extLst>
          </p:cNvPr>
          <p:cNvSpPr txBox="1"/>
          <p:nvPr/>
        </p:nvSpPr>
        <p:spPr>
          <a:xfrm>
            <a:off x="3652795" y="4408211"/>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C5C1E-0CA2-EFE3-8D4E-B08B0A4F9966}"/>
              </a:ext>
            </a:extLst>
          </p:cNvPr>
          <p:cNvSpPr txBox="1"/>
          <p:nvPr/>
        </p:nvSpPr>
        <p:spPr>
          <a:xfrm>
            <a:off x="8217083" y="4471329"/>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6D493FF-62EF-5DC4-21F3-D06517D04AC1}"/>
              </a:ext>
            </a:extLst>
          </p:cNvPr>
          <p:cNvSpPr txBox="1"/>
          <p:nvPr/>
        </p:nvSpPr>
        <p:spPr>
          <a:xfrm>
            <a:off x="4851160" y="437140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DE42C60-468A-C3E9-5721-3CED94A53751}"/>
              </a:ext>
            </a:extLst>
          </p:cNvPr>
          <p:cNvSpPr txBox="1"/>
          <p:nvPr/>
        </p:nvSpPr>
        <p:spPr>
          <a:xfrm>
            <a:off x="6381997" y="4371400"/>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7ECFA313-5171-2A57-17B7-4929069A6AD2}"/>
              </a:ext>
            </a:extLst>
          </p:cNvPr>
          <p:cNvGrpSpPr/>
          <p:nvPr/>
        </p:nvGrpSpPr>
        <p:grpSpPr>
          <a:xfrm>
            <a:off x="3947736" y="4914905"/>
            <a:ext cx="2360617" cy="252388"/>
            <a:chOff x="2790263" y="5179162"/>
            <a:chExt cx="1695163" cy="181240"/>
          </a:xfrm>
        </p:grpSpPr>
        <p:cxnSp>
          <p:nvCxnSpPr>
            <p:cNvPr id="24" name="Straight Connector 23">
              <a:extLst>
                <a:ext uri="{FF2B5EF4-FFF2-40B4-BE49-F238E27FC236}">
                  <a16:creationId xmlns:a16="http://schemas.microsoft.com/office/drawing/2014/main" id="{3348937A-68CB-0E3B-E3A5-39E21F71D0D5}"/>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0AACF7EC-7814-F9AC-B2AF-0E13DA15E876}"/>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B46820-B169-2A8E-3CDC-F01A5947B5F3}"/>
              </a:ext>
            </a:extLst>
          </p:cNvPr>
          <p:cNvGrpSpPr/>
          <p:nvPr/>
        </p:nvGrpSpPr>
        <p:grpSpPr>
          <a:xfrm>
            <a:off x="6299488" y="4918821"/>
            <a:ext cx="2070071" cy="252388"/>
            <a:chOff x="3312195" y="5179162"/>
            <a:chExt cx="1486522" cy="181240"/>
          </a:xfrm>
        </p:grpSpPr>
        <p:cxnSp>
          <p:nvCxnSpPr>
            <p:cNvPr id="22" name="Straight Connector 21">
              <a:extLst>
                <a:ext uri="{FF2B5EF4-FFF2-40B4-BE49-F238E27FC236}">
                  <a16:creationId xmlns:a16="http://schemas.microsoft.com/office/drawing/2014/main" id="{7DDDD496-5134-DCDB-7AA1-80622C475526}"/>
                </a:ext>
              </a:extLst>
            </p:cNvPr>
            <p:cNvCxnSpPr>
              <a:cxnSpLocks/>
            </p:cNvCxnSpPr>
            <p:nvPr/>
          </p:nvCxnSpPr>
          <p:spPr>
            <a:xfrm>
              <a:off x="3312195" y="5272720"/>
              <a:ext cx="1486522"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D7A7F75-02ED-67FA-FDB8-A12DDDD23DA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19820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tđ</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10 + 15 = 25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R1 vàR2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U</m:t>
                        </m:r>
                        <m:r>
                          <m:rPr>
                            <m:nor/>
                          </m:rPr>
                          <a:rPr lang="vi-VN" sz="3200" baseline="-25000" dirty="0">
                            <a:solidFill>
                              <a:schemeClr val="bg1"/>
                            </a:solidFill>
                            <a:latin typeface="Calibri" panose="020F0502020204030204" pitchFamily="34" charset="0"/>
                            <a:cs typeface="Calibri" panose="020F0502020204030204" pitchFamily="34" charset="0"/>
                          </a:rPr>
                          <m:t>AB</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td</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12</m:t>
                        </m:r>
                      </m:num>
                      <m:den>
                        <m:r>
                          <m:rPr>
                            <m:nor/>
                          </m:rPr>
                          <a:rPr lang="vi-VN" sz="3200" dirty="0">
                            <a:solidFill>
                              <a:schemeClr val="bg1"/>
                            </a:solidFill>
                            <a:latin typeface="Calibri" panose="020F0502020204030204" pitchFamily="34" charset="0"/>
                            <a:cs typeface="Calibri" panose="020F0502020204030204" pitchFamily="34" charset="0"/>
                          </a:rPr>
                          <m:t>25</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0,48A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198201"/>
              </a:xfrm>
              <a:prstGeom prst="rect">
                <a:avLst/>
              </a:prstGeom>
              <a:blipFill>
                <a:blip r:embed="rId3"/>
                <a:stretch>
                  <a:fillRect l="-1434" b="-1744"/>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22" y="977354"/>
            <a:ext cx="7348451" cy="1200329"/>
          </a:xfrm>
          <a:prstGeom prst="rect">
            <a:avLst/>
          </a:prstGeom>
        </p:spPr>
        <p:txBody>
          <a:bodyPr wrap="square">
            <a:spAutoFit/>
          </a:bodyPr>
          <a:lstStyle/>
          <a:p>
            <a:pPr algn="ctr"/>
            <a:r>
              <a:rPr lang="en-US" sz="2400" b="1" i="1" dirty="0" err="1" smtClean="0">
                <a:solidFill>
                  <a:schemeClr val="bg1"/>
                </a:solidFill>
                <a:latin typeface="Times New Roman" panose="02020603050405020304" pitchFamily="18" charset="0"/>
                <a:cs typeface="Times New Roman" panose="02020603050405020304" pitchFamily="18" charset="0"/>
              </a:rPr>
              <a:t>Thời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gian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là</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vàng</a:t>
            </a:r>
            <a:r>
              <a:rPr lang="en-US" sz="2400" b="1" i="1" dirty="0" smtClean="0">
                <a:solidFill>
                  <a:schemeClr val="bg1"/>
                </a:solidFill>
                <a:latin typeface="Times New Roman" panose="02020603050405020304" pitchFamily="18" charset="0"/>
                <a:cs typeface="Times New Roman" panose="02020603050405020304" pitchFamily="18" charset="0"/>
              </a:rPr>
              <a:t> – </a:t>
            </a:r>
            <a:r>
              <a:rPr lang="en-US" sz="2400" b="1" i="1" dirty="0" err="1" smtClean="0">
                <a:solidFill>
                  <a:schemeClr val="bg1"/>
                </a:solidFill>
                <a:latin typeface="Times New Roman" panose="02020603050405020304" pitchFamily="18" charset="0"/>
                <a:cs typeface="Times New Roman" panose="02020603050405020304" pitchFamily="18" charset="0"/>
              </a:rPr>
              <a:t>Tiết</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kiệm</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thời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gian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của</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Quý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thầy</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cô</a:t>
            </a:r>
            <a:endParaRPr lang="en-US" sz="2400" b="1" i="1" dirty="0" smtClean="0">
              <a:solidFill>
                <a:schemeClr val="bg1"/>
              </a:solidFill>
              <a:latin typeface="Times New Roman" panose="02020603050405020304" pitchFamily="18" charset="0"/>
              <a:cs typeface="Times New Roman" panose="02020603050405020304" pitchFamily="18" charset="0"/>
            </a:endParaRPr>
          </a:p>
          <a:p>
            <a:pPr algn="ctr"/>
            <a:r>
              <a:rPr lang="en-US" sz="2400" b="1" i="1" dirty="0" err="1" smtClean="0">
                <a:solidFill>
                  <a:schemeClr val="bg1"/>
                </a:solidFill>
                <a:latin typeface="Times New Roman" panose="02020603050405020304" pitchFamily="18" charset="0"/>
                <a:cs typeface="Times New Roman" panose="02020603050405020304" pitchFamily="18" charset="0"/>
              </a:rPr>
              <a:t>Sở</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hữu</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Trọn</a:t>
            </a:r>
            <a:r>
              <a:rPr lang="en-US" sz="2400" b="1" i="1" dirty="0" smtClean="0">
                <a:solidFill>
                  <a:schemeClr val="bg1"/>
                </a:solidFill>
                <a:latin typeface="Times New Roman" panose="02020603050405020304" pitchFamily="18" charset="0"/>
                <a:cs typeface="Times New Roman" panose="02020603050405020304" pitchFamily="18" charset="0"/>
              </a:rPr>
              <a:t> bộ Giáo án Word + Power Point KHTN 9 </a:t>
            </a:r>
          </a:p>
          <a:p>
            <a:pPr algn="ctr"/>
            <a:r>
              <a:rPr lang="en-US" sz="2400" b="1" i="1" dirty="0" err="1" smtClean="0">
                <a:solidFill>
                  <a:schemeClr val="bg1"/>
                </a:solidFill>
                <a:latin typeface="Times New Roman" panose="02020603050405020304" pitchFamily="18" charset="0"/>
                <a:cs typeface="Times New Roman" panose="02020603050405020304" pitchFamily="18" charset="0"/>
              </a:rPr>
              <a:t>cả</a:t>
            </a:r>
            <a:r>
              <a:rPr lang="en-US" sz="2400" b="1" i="1" dirty="0" smtClean="0">
                <a:solidFill>
                  <a:schemeClr val="bg1"/>
                </a:solidFill>
                <a:latin typeface="Times New Roman" panose="02020603050405020304" pitchFamily="18" charset="0"/>
                <a:cs typeface="Times New Roman" panose="02020603050405020304" pitchFamily="18" charset="0"/>
              </a:rPr>
              <a:t> 3 bộ sách (KNTT + CTST + Cánh Diều) </a:t>
            </a:r>
            <a:r>
              <a:rPr lang="en-US" sz="2400" b="1" i="1" dirty="0" err="1" smtClean="0">
                <a:solidFill>
                  <a:schemeClr val="bg1"/>
                </a:solidFill>
                <a:latin typeface="Times New Roman" panose="02020603050405020304" pitchFamily="18" charset="0"/>
                <a:cs typeface="Times New Roman" panose="02020603050405020304" pitchFamily="18" charset="0"/>
              </a:rPr>
              <a:t>Chỉ</a:t>
            </a:r>
            <a:r>
              <a:rPr lang="en-US" sz="2400" b="1" i="1" dirty="0" smtClean="0">
                <a:solidFill>
                  <a:schemeClr val="bg1"/>
                </a:solidFill>
                <a:latin typeface="Times New Roman" panose="02020603050405020304" pitchFamily="18" charset="0"/>
                <a:cs typeface="Times New Roman" panose="02020603050405020304" pitchFamily="18" charset="0"/>
              </a:rPr>
              <a:t> 99k</a:t>
            </a:r>
          </a:p>
        </p:txBody>
      </p:sp>
      <p:sp>
        <p:nvSpPr>
          <p:cNvPr id="3" name="Google Shape;322;p15"/>
          <p:cNvSpPr/>
          <p:nvPr/>
        </p:nvSpPr>
        <p:spPr>
          <a:xfrm>
            <a:off x="4424145" y="120399"/>
            <a:ext cx="3724597" cy="775552"/>
          </a:xfrm>
          <a:prstGeom prst="roundRect">
            <a:avLst>
              <a:gd name="adj" fmla="val 16667"/>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500" b="1" dirty="0" smtClean="0">
                <a:solidFill>
                  <a:schemeClr val="lt1"/>
                </a:solidFill>
                <a:latin typeface="Arial"/>
                <a:ea typeface="Arial"/>
                <a:cs typeface="Arial"/>
                <a:sym typeface="Arial"/>
              </a:rPr>
              <a:t>CHÚ Ý</a:t>
            </a:r>
            <a:endParaRPr sz="4500" b="1" dirty="0">
              <a:solidFill>
                <a:schemeClr val="lt1"/>
              </a:solidFill>
              <a:latin typeface="Arial"/>
              <a:ea typeface="Arial"/>
              <a:cs typeface="Arial"/>
              <a:sym typeface="Arial"/>
            </a:endParaRPr>
          </a:p>
        </p:txBody>
      </p:sp>
      <p:sp>
        <p:nvSpPr>
          <p:cNvPr id="7" name="Rectangle 6"/>
          <p:cNvSpPr/>
          <p:nvPr/>
        </p:nvSpPr>
        <p:spPr>
          <a:xfrm>
            <a:off x="6452061" y="3625033"/>
            <a:ext cx="6231774" cy="3416320"/>
          </a:xfrm>
          <a:prstGeom prst="rect">
            <a:avLst/>
          </a:prstGeom>
        </p:spPr>
        <p:txBody>
          <a:bodyPr wrap="square">
            <a:spAutoFit/>
          </a:bodyPr>
          <a:lstStyle/>
          <a:p>
            <a:pPr algn="ctr"/>
            <a:r>
              <a:rPr lang="en-US" sz="2400" b="1" i="1" dirty="0" err="1" smtClean="0">
                <a:solidFill>
                  <a:schemeClr val="bg1"/>
                </a:solidFill>
                <a:latin typeface="Times New Roman" panose="02020603050405020304" pitchFamily="18" charset="0"/>
                <a:cs typeface="Times New Roman" panose="02020603050405020304" pitchFamily="18" charset="0"/>
              </a:rPr>
              <a:t>Dành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cho</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Quý</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thầy</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cô</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còn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thiếu</a:t>
            </a:r>
            <a:r>
              <a:rPr lang="en-US" sz="2400" b="1" i="1" dirty="0" smtClean="0">
                <a:solidFill>
                  <a:schemeClr val="bg1"/>
                </a:solidFill>
                <a:latin typeface="Times New Roman" panose="02020603050405020304" pitchFamily="18" charset="0"/>
                <a:cs typeface="Times New Roman" panose="02020603050405020304" pitchFamily="18" charset="0"/>
              </a:rPr>
              <a:t> </a:t>
            </a:r>
          </a:p>
          <a:p>
            <a:pPr algn="ctr"/>
            <a:r>
              <a:rPr lang="en-US" sz="2400" b="1" i="1" dirty="0" err="1" smtClean="0">
                <a:solidFill>
                  <a:schemeClr val="bg1"/>
                </a:solidFill>
                <a:latin typeface="Times New Roman" panose="02020603050405020304" pitchFamily="18" charset="0"/>
                <a:cs typeface="Times New Roman" panose="02020603050405020304" pitchFamily="18" charset="0"/>
              </a:rPr>
              <a:t>Bằng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cấp</a:t>
            </a:r>
            <a:r>
              <a:rPr lang="en-US" sz="2400" b="1" i="1" dirty="0" smtClean="0">
                <a:solidFill>
                  <a:schemeClr val="bg1"/>
                </a:solidFill>
                <a:latin typeface="Times New Roman" panose="02020603050405020304" pitchFamily="18" charset="0"/>
                <a:cs typeface="Times New Roman" panose="02020603050405020304" pitchFamily="18" charset="0"/>
              </a:rPr>
              <a:t> – </a:t>
            </a:r>
            <a:r>
              <a:rPr lang="en-US" sz="2400" b="1" i="1" dirty="0" err="1" smtClean="0">
                <a:solidFill>
                  <a:schemeClr val="bg1"/>
                </a:solidFill>
                <a:latin typeface="Times New Roman" panose="02020603050405020304" pitchFamily="18" charset="0"/>
                <a:cs typeface="Times New Roman" panose="02020603050405020304" pitchFamily="18" charset="0"/>
              </a:rPr>
              <a:t>Chứng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chỉ</a:t>
            </a:r>
            <a:endParaRPr lang="en-US" sz="2400" b="1" i="1" dirty="0" smtClean="0">
              <a:solidFill>
                <a:schemeClr val="bg1"/>
              </a:solidFill>
              <a:latin typeface="Times New Roman" panose="02020603050405020304" pitchFamily="18" charset="0"/>
              <a:cs typeface="Times New Roman" panose="02020603050405020304" pitchFamily="18" charset="0"/>
            </a:endParaRPr>
          </a:p>
          <a:p>
            <a:pPr algn="ctr"/>
            <a:r>
              <a:rPr lang="en-US" sz="2400" b="1" i="1" dirty="0" err="1" smtClean="0">
                <a:solidFill>
                  <a:schemeClr val="bg1"/>
                </a:solidFill>
                <a:latin typeface="Times New Roman" panose="02020603050405020304" pitchFamily="18" charset="0"/>
                <a:cs typeface="Times New Roman" panose="02020603050405020304" pitchFamily="18" charset="0"/>
              </a:rPr>
              <a:t>Khai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giảng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liên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tục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các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lớp</a:t>
            </a:r>
            <a:r>
              <a:rPr lang="en-US" sz="2400" b="1" i="1" dirty="0" smtClean="0">
                <a:solidFill>
                  <a:schemeClr val="bg1"/>
                </a:solidFill>
                <a:latin typeface="Times New Roman" panose="02020603050405020304" pitchFamily="18" charset="0"/>
                <a:cs typeface="Times New Roman" panose="02020603050405020304" pitchFamily="18" charset="0"/>
              </a:rPr>
              <a:t> </a:t>
            </a:r>
          </a:p>
          <a:p>
            <a:pPr algn="ctr"/>
            <a:r>
              <a:rPr lang="en-US" sz="2400" b="1" i="1" dirty="0" smtClean="0">
                <a:solidFill>
                  <a:schemeClr val="bg1"/>
                </a:solidFill>
                <a:latin typeface="Times New Roman" panose="02020603050405020304" pitchFamily="18" charset="0"/>
                <a:cs typeface="Times New Roman" panose="02020603050405020304" pitchFamily="18" charset="0"/>
              </a:rPr>
              <a:t>Tin, </a:t>
            </a:r>
            <a:r>
              <a:rPr lang="en-US" sz="2400" b="1" i="1" dirty="0" err="1" smtClean="0">
                <a:solidFill>
                  <a:schemeClr val="bg1"/>
                </a:solidFill>
                <a:latin typeface="Times New Roman" panose="02020603050405020304" pitchFamily="18" charset="0"/>
                <a:cs typeface="Times New Roman" panose="02020603050405020304" pitchFamily="18" charset="0"/>
              </a:rPr>
              <a:t>Anh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văn</a:t>
            </a:r>
            <a:r>
              <a:rPr lang="en-US" sz="2400" b="1" i="1" dirty="0" smtClean="0">
                <a:solidFill>
                  <a:schemeClr val="bg1"/>
                </a:solidFill>
                <a:latin typeface="Times New Roman" panose="02020603050405020304" pitchFamily="18" charset="0"/>
                <a:cs typeface="Times New Roman" panose="02020603050405020304" pitchFamily="18" charset="0"/>
              </a:rPr>
              <a:t>, CDNN, NVSP, TLHĐ…</a:t>
            </a:r>
          </a:p>
          <a:p>
            <a:pPr algn="ctr"/>
            <a:r>
              <a:rPr lang="en-US" sz="2400" b="1" i="1" dirty="0" err="1" smtClean="0">
                <a:solidFill>
                  <a:schemeClr val="bg1"/>
                </a:solidFill>
                <a:latin typeface="Times New Roman" panose="02020603050405020304" pitchFamily="18" charset="0"/>
                <a:cs typeface="Times New Roman" panose="02020603050405020304" pitchFamily="18" charset="0"/>
              </a:rPr>
              <a:t>Hình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thức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học</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và</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Thi</a:t>
            </a:r>
            <a:r>
              <a:rPr lang="en-US" sz="2400" b="1" i="1" dirty="0" smtClean="0">
                <a:solidFill>
                  <a:schemeClr val="bg1"/>
                </a:solidFill>
                <a:latin typeface="Times New Roman" panose="02020603050405020304" pitchFamily="18" charset="0"/>
                <a:cs typeface="Times New Roman" panose="02020603050405020304" pitchFamily="18" charset="0"/>
              </a:rPr>
              <a:t>: Online</a:t>
            </a:r>
          </a:p>
          <a:p>
            <a:pPr algn="ctr"/>
            <a:r>
              <a:rPr lang="en-US" sz="2400" b="1" i="1" dirty="0" err="1" smtClean="0">
                <a:solidFill>
                  <a:schemeClr val="bg1"/>
                </a:solidFill>
                <a:latin typeface="Times New Roman" panose="02020603050405020304" pitchFamily="18" charset="0"/>
                <a:cs typeface="Times New Roman" panose="02020603050405020304" pitchFamily="18" charset="0"/>
              </a:rPr>
              <a:t>Tuyển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sinh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Toàn</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quốc</a:t>
            </a:r>
            <a:r>
              <a:rPr lang="en-US" sz="2400" b="1" i="1" dirty="0" smtClean="0">
                <a:solidFill>
                  <a:schemeClr val="bg1"/>
                </a:solidFill>
                <a:latin typeface="Times New Roman" panose="02020603050405020304" pitchFamily="18" charset="0"/>
                <a:cs typeface="Times New Roman" panose="02020603050405020304" pitchFamily="18" charset="0"/>
              </a:rPr>
              <a:t>!</a:t>
            </a:r>
          </a:p>
          <a:p>
            <a:pPr algn="ctr"/>
            <a:r>
              <a:rPr lang="en-US" sz="2400" b="1" i="1" dirty="0" err="1">
                <a:solidFill>
                  <a:schemeClr val="bg1"/>
                </a:solidFill>
                <a:latin typeface="Times New Roman" panose="02020603050405020304" pitchFamily="18" charset="0"/>
                <a:cs typeface="Times New Roman" panose="02020603050405020304" pitchFamily="18" charset="0"/>
              </a:rPr>
              <a:t>Zalo</a:t>
            </a:r>
            <a:r>
              <a:rPr lang="en-US" sz="2400" b="1" i="1" dirty="0">
                <a:solidFill>
                  <a:schemeClr val="bg1"/>
                </a:solidFill>
                <a:latin typeface="Times New Roman" panose="02020603050405020304" pitchFamily="18" charset="0"/>
                <a:cs typeface="Times New Roman" panose="02020603050405020304" pitchFamily="18" charset="0"/>
              </a:rPr>
              <a:t>: 0914.058.850 (</a:t>
            </a:r>
            <a:r>
              <a:rPr lang="en-US" sz="2400" b="1" i="1" dirty="0" err="1">
                <a:solidFill>
                  <a:schemeClr val="bg1"/>
                </a:solidFill>
                <a:latin typeface="Times New Roman" panose="02020603050405020304" pitchFamily="18" charset="0"/>
                <a:cs typeface="Times New Roman" panose="02020603050405020304" pitchFamily="18" charset="0"/>
              </a:rPr>
              <a:t>Mr</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Tuấn</a:t>
            </a:r>
            <a:r>
              <a:rPr lang="en-US" sz="2400" b="1" i="1" dirty="0">
                <a:solidFill>
                  <a:schemeClr val="bg1"/>
                </a:solidFill>
                <a:latin typeface="Times New Roman" panose="02020603050405020304" pitchFamily="18" charset="0"/>
                <a:cs typeface="Times New Roman" panose="02020603050405020304" pitchFamily="18" charset="0"/>
              </a:rPr>
              <a:t> Thành)</a:t>
            </a:r>
          </a:p>
          <a:p>
            <a:pPr algn="ctr"/>
            <a:r>
              <a:rPr lang="en-US" sz="2400" b="1" i="1" dirty="0" err="1">
                <a:solidFill>
                  <a:schemeClr val="bg1"/>
                </a:solidFill>
                <a:latin typeface="Times New Roman" panose="02020603050405020304" pitchFamily="18" charset="0"/>
                <a:cs typeface="Times New Roman" panose="02020603050405020304" pitchFamily="18" charset="0"/>
              </a:rPr>
              <a:t>Trân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trọng</a:t>
            </a:r>
            <a:r>
              <a:rPr lang="en-US" sz="2400" b="1" i="1" dirty="0">
                <a:solidFill>
                  <a:schemeClr val="bg1"/>
                </a:solidFill>
                <a:latin typeface="Times New Roman" panose="02020603050405020304" pitchFamily="18" charset="0"/>
                <a:cs typeface="Times New Roman" panose="02020603050405020304" pitchFamily="18" charset="0"/>
              </a:rPr>
              <a:t>!</a:t>
            </a:r>
            <a:endParaRPr lang="vi-VN" sz="2400" b="1" i="1" dirty="0">
              <a:solidFill>
                <a:schemeClr val="bg1"/>
              </a:solidFill>
              <a:latin typeface="Times New Roman" panose="02020603050405020304" pitchFamily="18" charset="0"/>
              <a:cs typeface="Times New Roman" panose="02020603050405020304" pitchFamily="18" charset="0"/>
            </a:endParaRPr>
          </a:p>
          <a:p>
            <a:pPr algn="ctr"/>
            <a:endParaRPr lang="en-US" sz="2400" b="1" i="1" dirty="0" smtClean="0">
              <a:solidFill>
                <a:srgbClr val="002060"/>
              </a:solidFill>
              <a:latin typeface="Times New Roman" panose="02020603050405020304" pitchFamily="18" charset="0"/>
              <a:cs typeface="Times New Roman" panose="02020603050405020304" pitchFamily="18" charset="0"/>
            </a:endParaRPr>
          </a:p>
        </p:txBody>
      </p:sp>
      <p:sp>
        <p:nvSpPr>
          <p:cNvPr id="9" name="Snip Diagonal Corner Rectangle 8"/>
          <p:cNvSpPr/>
          <p:nvPr/>
        </p:nvSpPr>
        <p:spPr>
          <a:xfrm>
            <a:off x="404990" y="2291697"/>
            <a:ext cx="6668009" cy="4235419"/>
          </a:xfrm>
          <a:prstGeom prst="snip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Diagonal Corner Rectangle 9"/>
          <p:cNvSpPr/>
          <p:nvPr/>
        </p:nvSpPr>
        <p:spPr>
          <a:xfrm>
            <a:off x="7830589" y="977354"/>
            <a:ext cx="2344189" cy="1134079"/>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p:cNvSpPr/>
          <p:nvPr/>
        </p:nvSpPr>
        <p:spPr>
          <a:xfrm>
            <a:off x="9191358" y="1078039"/>
            <a:ext cx="2876203" cy="1213658"/>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11"/>
          <p:cNvSpPr/>
          <p:nvPr/>
        </p:nvSpPr>
        <p:spPr>
          <a:xfrm>
            <a:off x="8314868" y="1973736"/>
            <a:ext cx="2985528" cy="1651297"/>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5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 0 L 0 -0.07222 " pathEditMode="relative" rAng="0" ptsTypes="AA">
                                      <p:cBhvr>
                                        <p:cTn id="13" dur="250" accel="50000" decel="50000" autoRev="1" fill="hold">
                                          <p:stCondLst>
                                            <p:cond delay="0"/>
                                          </p:stCondLst>
                                        </p:cTn>
                                        <p:tgtEl>
                                          <p:spTgt spid="37"/>
                                        </p:tgtEl>
                                        <p:attrNameLst>
                                          <p:attrName>ppt_x</p:attrName>
                                          <p:attrName>ppt_y</p:attrName>
                                        </p:attrNameLst>
                                      </p:cBhvr>
                                      <p:rCtr x="0" y="-3611"/>
                                    </p:animMotion>
                                    <p:animRot by="1500000">
                                      <p:cBhvr>
                                        <p:cTn id="14" dur="125" fill="hold">
                                          <p:stCondLst>
                                            <p:cond delay="0"/>
                                          </p:stCondLst>
                                        </p:cTn>
                                        <p:tgtEl>
                                          <p:spTgt spid="37"/>
                                        </p:tgtEl>
                                        <p:attrNameLst>
                                          <p:attrName>r</p:attrName>
                                        </p:attrNameLst>
                                      </p:cBhvr>
                                    </p:animRot>
                                    <p:animRot by="-1500000">
                                      <p:cBhvr>
                                        <p:cTn id="15" dur="125" fill="hold">
                                          <p:stCondLst>
                                            <p:cond delay="125"/>
                                          </p:stCondLst>
                                        </p:cTn>
                                        <p:tgtEl>
                                          <p:spTgt spid="37"/>
                                        </p:tgtEl>
                                        <p:attrNameLst>
                                          <p:attrName>r</p:attrName>
                                        </p:attrNameLst>
                                      </p:cBhvr>
                                    </p:animRot>
                                    <p:animRot by="-1500000">
                                      <p:cBhvr>
                                        <p:cTn id="16" dur="125" fill="hold">
                                          <p:stCondLst>
                                            <p:cond delay="250"/>
                                          </p:stCondLst>
                                        </p:cTn>
                                        <p:tgtEl>
                                          <p:spTgt spid="37"/>
                                        </p:tgtEl>
                                        <p:attrNameLst>
                                          <p:attrName>r</p:attrName>
                                        </p:attrNameLst>
                                      </p:cBhvr>
                                    </p:animRot>
                                    <p:animRot by="1500000">
                                      <p:cBhvr>
                                        <p:cTn id="17" dur="125" fill="hold">
                                          <p:stCondLst>
                                            <p:cond delay="375"/>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4504759" cy="646331"/>
            <a:chOff x="3996874" y="2338141"/>
            <a:chExt cx="4504759"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4504759" cy="646331"/>
            </a:xfrm>
            <a:prstGeom prst="rect">
              <a:avLst/>
            </a:prstGeom>
            <a:noFill/>
          </p:spPr>
          <p:txBody>
            <a:bodyPr wrap="none" rtlCol="0">
              <a:spAutoFit/>
            </a:bodyPr>
            <a:lstStyle/>
            <a:p>
              <a:pPr marL="571500" indent="-571500" algn="l">
                <a:buAutoNum type="romanUcPeriod"/>
              </a:pPr>
              <a:r>
                <a:rPr lang="en-US" sz="3600" b="1" dirty="0">
                  <a:solidFill>
                    <a:schemeClr val="bg1"/>
                  </a:solidFill>
                  <a:latin typeface="Calibri" panose="020F0502020204030204" pitchFamily="34" charset="0"/>
                  <a:cs typeface="Calibri" panose="020F0502020204030204" pitchFamily="34" charset="0"/>
                </a:rPr>
                <a:t>Đ</a:t>
              </a:r>
              <a:r>
                <a:rPr lang="vi-VN" sz="3600" b="1" i="0" dirty="0">
                  <a:solidFill>
                    <a:schemeClr val="bg1"/>
                  </a:solidFill>
                  <a:effectLst/>
                  <a:latin typeface="Calibri" panose="020F0502020204030204" pitchFamily="34" charset="0"/>
                  <a:cs typeface="Calibri" panose="020F0502020204030204" pitchFamily="34" charset="0"/>
                </a:rPr>
                <a:t>oạn mạch nối tiếp</a:t>
              </a:r>
            </a:p>
          </p:txBody>
        </p:sp>
      </p:grpSp>
      <p:grpSp>
        <p:nvGrpSpPr>
          <p:cNvPr id="27" name="组合 26"/>
          <p:cNvGrpSpPr/>
          <p:nvPr/>
        </p:nvGrpSpPr>
        <p:grpSpPr>
          <a:xfrm>
            <a:off x="4335910" y="2931878"/>
            <a:ext cx="5850448" cy="1272431"/>
            <a:chOff x="4242854" y="1810880"/>
            <a:chExt cx="5850448" cy="1272431"/>
          </a:xfrm>
        </p:grpSpPr>
        <p:sp>
          <p:nvSpPr>
            <p:cNvPr id="28" name="Freeform 5"/>
            <p:cNvSpPr/>
            <p:nvPr/>
          </p:nvSpPr>
          <p:spPr bwMode="auto">
            <a:xfrm>
              <a:off x="4327772" y="2934743"/>
              <a:ext cx="576553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9" name="文本框 28"/>
            <p:cNvSpPr txBox="1"/>
            <p:nvPr/>
          </p:nvSpPr>
          <p:spPr>
            <a:xfrm>
              <a:off x="4242854" y="1810880"/>
              <a:ext cx="5850448" cy="1200329"/>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 </a:t>
              </a:r>
              <a:r>
                <a:rPr lang="en-US" sz="3600" b="1" i="0" dirty="0" err="1">
                  <a:solidFill>
                    <a:schemeClr val="bg1"/>
                  </a:solidFill>
                  <a:effectLst/>
                  <a:latin typeface="Calibri" panose="020F0502020204030204" pitchFamily="34" charset="0"/>
                  <a:cs typeface="Calibri" panose="020F0502020204030204" pitchFamily="34" charset="0"/>
                </a:rPr>
                <a:t>Cường</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độ</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dòng</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điện</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trong</a:t>
              </a:r>
              <a:r>
                <a:rPr lang="en-US" sz="3600" b="1" i="0" dirty="0">
                  <a:solidFill>
                    <a:schemeClr val="bg1"/>
                  </a:solidFill>
                  <a:effectLst/>
                  <a:latin typeface="Calibri" panose="020F0502020204030204" pitchFamily="34" charset="0"/>
                  <a:cs typeface="Calibri" panose="020F0502020204030204" pitchFamily="34" charset="0"/>
                </a:rPr>
                <a:t> </a:t>
              </a:r>
            </a:p>
            <a:p>
              <a:pPr algn="l"/>
              <a:r>
                <a:rPr lang="vi-VN" sz="3600" b="1" i="0" dirty="0">
                  <a:solidFill>
                    <a:schemeClr val="bg1"/>
                  </a:solidFill>
                  <a:effectLst/>
                  <a:latin typeface="Calibri" panose="020F0502020204030204" pitchFamily="34" charset="0"/>
                  <a:cs typeface="Calibri" panose="020F0502020204030204" pitchFamily="34" charset="0"/>
                </a:rPr>
                <a:t>đoạn mạch nối tiếp</a:t>
              </a:r>
            </a:p>
          </p:txBody>
        </p:sp>
      </p:grpSp>
      <p:grpSp>
        <p:nvGrpSpPr>
          <p:cNvPr id="30" name="组合 29"/>
          <p:cNvGrpSpPr/>
          <p:nvPr/>
        </p:nvGrpSpPr>
        <p:grpSpPr>
          <a:xfrm>
            <a:off x="4372286" y="4675179"/>
            <a:ext cx="6031178" cy="1206591"/>
            <a:chOff x="4081792" y="1743207"/>
            <a:chExt cx="6031178" cy="1206591"/>
          </a:xfrm>
        </p:grpSpPr>
        <p:sp>
          <p:nvSpPr>
            <p:cNvPr id="32" name="文本框 31"/>
            <p:cNvSpPr txBox="1"/>
            <p:nvPr/>
          </p:nvSpPr>
          <p:spPr>
            <a:xfrm>
              <a:off x="4100618" y="1743207"/>
              <a:ext cx="6012352" cy="1200329"/>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III. Điện trở tương đương của </a:t>
              </a:r>
              <a:endParaRPr lang="en-US" sz="3600" b="1" i="0" dirty="0">
                <a:solidFill>
                  <a:schemeClr val="bg1"/>
                </a:solidFill>
                <a:effectLst/>
                <a:latin typeface="Calibri" panose="020F0502020204030204" pitchFamily="34" charset="0"/>
                <a:cs typeface="Calibri" panose="020F0502020204030204" pitchFamily="34" charset="0"/>
              </a:endParaRPr>
            </a:p>
            <a:p>
              <a:pPr algn="l"/>
              <a:r>
                <a:rPr lang="vi-VN" sz="3600" b="1" i="0" dirty="0">
                  <a:solidFill>
                    <a:schemeClr val="bg1"/>
                  </a:solidFill>
                  <a:effectLst/>
                  <a:latin typeface="Calibri" panose="020F0502020204030204" pitchFamily="34" charset="0"/>
                  <a:cs typeface="Calibri" panose="020F0502020204030204" pitchFamily="34" charset="0"/>
                </a:rPr>
                <a:t>đoạn mạch nối tiếp</a:t>
              </a:r>
            </a:p>
          </p:txBody>
        </p:sp>
        <p:sp>
          <p:nvSpPr>
            <p:cNvPr id="31" name="Freeform 5"/>
            <p:cNvSpPr/>
            <p:nvPr/>
          </p:nvSpPr>
          <p:spPr bwMode="auto">
            <a:xfrm>
              <a:off x="4081792" y="2810532"/>
              <a:ext cx="5783920" cy="139266"/>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ppt_x</p:attrName>
                                        </p:attrNameLst>
                                      </p:cBhvr>
                                      <p:tavLst>
                                        <p:tav tm="0">
                                          <p:val>
                                            <p:strVal val="#ppt_x-#ppt_w*1.125000"/>
                                          </p:val>
                                        </p:tav>
                                        <p:tav tm="100000">
                                          <p:val>
                                            <p:strVal val="#ppt_x"/>
                                          </p:val>
                                        </p:tav>
                                      </p:tavLst>
                                    </p:anim>
                                    <p:animEffect transition="in" filter="wipe(righ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AB580362-2EC8-25DF-781A-08A97680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37" y="1837275"/>
            <a:ext cx="6144726" cy="2237020"/>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105" name="TextBox 104">
            <a:extLst>
              <a:ext uri="{FF2B5EF4-FFF2-40B4-BE49-F238E27FC236}">
                <a16:creationId xmlns:a16="http://schemas.microsoft.com/office/drawing/2014/main" id="{F1004222-68E7-DCD7-7339-1D757CFCBBE8}"/>
              </a:ext>
            </a:extLst>
          </p:cNvPr>
          <p:cNvSpPr txBox="1"/>
          <p:nvPr/>
        </p:nvSpPr>
        <p:spPr>
          <a:xfrm>
            <a:off x="1481847" y="1062543"/>
            <a:ext cx="9846578"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575" y="1144672"/>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24647" y="4200753"/>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1939047" y="4365565"/>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20" name="Group 4119">
            <a:extLst>
              <a:ext uri="{FF2B5EF4-FFF2-40B4-BE49-F238E27FC236}">
                <a16:creationId xmlns:a16="http://schemas.microsoft.com/office/drawing/2014/main" id="{0E2BF60D-AEEB-355E-C7FE-5282634FB601}"/>
              </a:ext>
            </a:extLst>
          </p:cNvPr>
          <p:cNvGrpSpPr/>
          <p:nvPr/>
        </p:nvGrpSpPr>
        <p:grpSpPr>
          <a:xfrm>
            <a:off x="2939208" y="5115152"/>
            <a:ext cx="6313583" cy="1113717"/>
            <a:chOff x="2939208" y="5115152"/>
            <a:chExt cx="6313583" cy="1113717"/>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2939208" y="5115152"/>
              <a:ext cx="6313583" cy="1113717"/>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9" name="Group 4118">
              <a:extLst>
                <a:ext uri="{FF2B5EF4-FFF2-40B4-BE49-F238E27FC236}">
                  <a16:creationId xmlns:a16="http://schemas.microsoft.com/office/drawing/2014/main" id="{E1C8133A-F3BA-FF33-D811-FB931CA5B169}"/>
                </a:ext>
              </a:extLst>
            </p:cNvPr>
            <p:cNvGrpSpPr/>
            <p:nvPr/>
          </p:nvGrpSpPr>
          <p:grpSpPr>
            <a:xfrm>
              <a:off x="3394748" y="5202827"/>
              <a:ext cx="5272723" cy="850030"/>
              <a:chOff x="3400358" y="5079159"/>
              <a:chExt cx="5272723" cy="850030"/>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3926872" y="5448491"/>
                <a:ext cx="2083092" cy="480698"/>
                <a:chOff x="812601" y="5514118"/>
                <a:chExt cx="1399807"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812601" y="5685087"/>
                  <a:ext cx="1399807"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grpSp>
            <p:nvGrpSpPr>
              <p:cNvPr id="4096" name="Group 4095">
                <a:extLst>
                  <a:ext uri="{FF2B5EF4-FFF2-40B4-BE49-F238E27FC236}">
                    <a16:creationId xmlns:a16="http://schemas.microsoft.com/office/drawing/2014/main" id="{EBD0DCDF-085C-3221-CBB1-A1BBC96FDC01}"/>
                  </a:ext>
                </a:extLst>
              </p:cNvPr>
              <p:cNvGrpSpPr/>
              <p:nvPr/>
            </p:nvGrpSpPr>
            <p:grpSpPr>
              <a:xfrm flipH="1">
                <a:off x="6009963" y="5448491"/>
                <a:ext cx="2129880" cy="480698"/>
                <a:chOff x="781160" y="5514118"/>
                <a:chExt cx="1431248" cy="323022"/>
              </a:xfrm>
            </p:grpSpPr>
            <p:cxnSp>
              <p:nvCxnSpPr>
                <p:cNvPr id="4097" name="Straight Connector 4096">
                  <a:extLst>
                    <a:ext uri="{FF2B5EF4-FFF2-40B4-BE49-F238E27FC236}">
                      <a16:creationId xmlns:a16="http://schemas.microsoft.com/office/drawing/2014/main" id="{49695DD9-677C-5B14-4775-9AF69E4A19D9}"/>
                    </a:ext>
                  </a:extLst>
                </p:cNvPr>
                <p:cNvCxnSpPr>
                  <a:cxnSpLocks/>
                </p:cNvCxnSpPr>
                <p:nvPr/>
              </p:nvCxnSpPr>
              <p:spPr>
                <a:xfrm>
                  <a:off x="781160" y="5685087"/>
                  <a:ext cx="1431248" cy="0"/>
                </a:xfrm>
                <a:prstGeom prst="line">
                  <a:avLst/>
                </a:prstGeom>
                <a:noFill/>
                <a:ln w="19050" cap="flat" cmpd="sng" algn="ctr">
                  <a:solidFill>
                    <a:sysClr val="windowText" lastClr="000000"/>
                  </a:solidFill>
                  <a:prstDash val="solid"/>
                  <a:miter lim="800000"/>
                </a:ln>
                <a:effectLst/>
              </p:spPr>
            </p:cxnSp>
            <p:sp>
              <p:nvSpPr>
                <p:cNvPr id="4099" name="Flowchart: Connector 4098">
                  <a:extLst>
                    <a:ext uri="{FF2B5EF4-FFF2-40B4-BE49-F238E27FC236}">
                      <a16:creationId xmlns:a16="http://schemas.microsoft.com/office/drawing/2014/main" id="{5D00DBDA-42C9-2E04-6371-1C5A4F12E795}"/>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4100" name="Straight Connector 4099">
                  <a:extLst>
                    <a:ext uri="{FF2B5EF4-FFF2-40B4-BE49-F238E27FC236}">
                      <a16:creationId xmlns:a16="http://schemas.microsoft.com/office/drawing/2014/main" id="{6844F476-25EA-2110-FEED-5B293A7E77C1}"/>
                    </a:ext>
                  </a:extLst>
                </p:cNvPr>
                <p:cNvCxnSpPr>
                  <a:cxnSpLocks/>
                  <a:stCxn id="4099" idx="1"/>
                  <a:endCxn id="4099"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4101" name="Straight Connector 4100">
                  <a:extLst>
                    <a:ext uri="{FF2B5EF4-FFF2-40B4-BE49-F238E27FC236}">
                      <a16:creationId xmlns:a16="http://schemas.microsoft.com/office/drawing/2014/main" id="{FBE7D723-4398-2886-8548-3BDA324EE3EC}"/>
                    </a:ext>
                  </a:extLst>
                </p:cNvPr>
                <p:cNvCxnSpPr>
                  <a:cxnSpLocks/>
                  <a:stCxn id="4099" idx="7"/>
                  <a:endCxn id="4099"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3810604"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3747357"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8139843"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8076596"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34003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82632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3721798" y="5248436"/>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8044912" y="5286921"/>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4812399" y="508488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6029679" y="507915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500"/>
                            </p:stCondLst>
                            <p:childTnLst>
                              <p:par>
                                <p:cTn id="25" presetID="22" presetClass="entr" presetSubtype="1" fill="hold" grpId="0" nodeType="afterEffect">
                                  <p:stCondLst>
                                    <p:cond delay="0"/>
                                  </p:stCondLst>
                                  <p:iterate type="lt">
                                    <p:tmPct val="3000"/>
                                  </p:iterate>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0"/>
                                        </p:tgtEl>
                                        <p:attrNameLst>
                                          <p:attrName>style.visibility</p:attrName>
                                        </p:attrNameLst>
                                      </p:cBhvr>
                                      <p:to>
                                        <p:strVal val="visible"/>
                                      </p:to>
                                    </p:set>
                                    <p:animEffect transition="in" filter="fade">
                                      <p:cBhvr>
                                        <p:cTn id="32"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104775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582988" y="134734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nối tiếp.</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530BF1-C3F1-D316-C846-3A4159AEEB4A}"/>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4726" y="2966287"/>
            <a:ext cx="1780539" cy="1780539"/>
          </a:xfrm>
          <a:prstGeom prst="rect">
            <a:avLst/>
          </a:prstGeom>
        </p:spPr>
      </p:pic>
      <p:grpSp>
        <p:nvGrpSpPr>
          <p:cNvPr id="97" name="Group 96">
            <a:extLst>
              <a:ext uri="{FF2B5EF4-FFF2-40B4-BE49-F238E27FC236}">
                <a16:creationId xmlns:a16="http://schemas.microsoft.com/office/drawing/2014/main" id="{F57F96EB-6923-6E2D-B534-3DF9AA361C1B}"/>
              </a:ext>
            </a:extLst>
          </p:cNvPr>
          <p:cNvGrpSpPr/>
          <p:nvPr/>
        </p:nvGrpSpPr>
        <p:grpSpPr>
          <a:xfrm>
            <a:off x="2346754" y="4371400"/>
            <a:ext cx="7498491" cy="1139259"/>
            <a:chOff x="2346754" y="4572185"/>
            <a:chExt cx="7498491" cy="1139259"/>
          </a:xfrm>
        </p:grpSpPr>
        <p:sp>
          <p:nvSpPr>
            <p:cNvPr id="10" name="Oval 9">
              <a:extLst>
                <a:ext uri="{FF2B5EF4-FFF2-40B4-BE49-F238E27FC236}">
                  <a16:creationId xmlns:a16="http://schemas.microsoft.com/office/drawing/2014/main" id="{358AD86F-4076-93E8-B1EF-BE943DA0E011}"/>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78BB26B-FEE9-C45C-707A-C28A4C92271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9D9C467C-B7F8-2437-81A6-CBF32C0A5C11}"/>
                </a:ext>
              </a:extLst>
            </p:cNvPr>
            <p:cNvGrpSpPr/>
            <p:nvPr/>
          </p:nvGrpSpPr>
          <p:grpSpPr>
            <a:xfrm>
              <a:off x="3089320" y="5115690"/>
              <a:ext cx="2360617" cy="252388"/>
              <a:chOff x="2790263" y="5179162"/>
              <a:chExt cx="1695163" cy="181240"/>
            </a:xfrm>
          </p:grpSpPr>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05" name="Group 4104">
              <a:extLst>
                <a:ext uri="{FF2B5EF4-FFF2-40B4-BE49-F238E27FC236}">
                  <a16:creationId xmlns:a16="http://schemas.microsoft.com/office/drawing/2014/main" id="{1305DE00-7C21-75DA-C146-6602054FFDFF}"/>
                </a:ext>
              </a:extLst>
            </p:cNvPr>
            <p:cNvGrpSpPr/>
            <p:nvPr/>
          </p:nvGrpSpPr>
          <p:grpSpPr>
            <a:xfrm>
              <a:off x="5441072" y="5119606"/>
              <a:ext cx="1671281" cy="252388"/>
              <a:chOff x="3312195" y="5179162"/>
              <a:chExt cx="1200150" cy="181240"/>
            </a:xfrm>
          </p:grpSpPr>
          <p:cxnSp>
            <p:nvCxnSpPr>
              <p:cNvPr id="4107" name="Straight Connector 4106">
                <a:extLst>
                  <a:ext uri="{FF2B5EF4-FFF2-40B4-BE49-F238E27FC236}">
                    <a16:creationId xmlns:a16="http://schemas.microsoft.com/office/drawing/2014/main" id="{9B1D41D7-FA5D-E802-D96E-3CC9F8373BAE}"/>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4108" name="Rectangle 4107">
                <a:extLst>
                  <a:ext uri="{FF2B5EF4-FFF2-40B4-BE49-F238E27FC236}">
                    <a16:creationId xmlns:a16="http://schemas.microsoft.com/office/drawing/2014/main" id="{2D1B136A-7AE9-D7C1-9D3D-89991F1D611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43F22EB0-0F14-0A6B-0532-E736CE1F95CD}"/>
                </a:ext>
              </a:extLst>
            </p:cNvPr>
            <p:cNvGrpSpPr/>
            <p:nvPr/>
          </p:nvGrpSpPr>
          <p:grpSpPr>
            <a:xfrm>
              <a:off x="7057364" y="5119606"/>
              <a:ext cx="1995685" cy="252388"/>
              <a:chOff x="3312195" y="5179162"/>
              <a:chExt cx="1433105" cy="181240"/>
            </a:xfrm>
          </p:grpSpPr>
          <p:cxnSp>
            <p:nvCxnSpPr>
              <p:cNvPr id="4123" name="Straight Connector 4122">
                <a:extLst>
                  <a:ext uri="{FF2B5EF4-FFF2-40B4-BE49-F238E27FC236}">
                    <a16:creationId xmlns:a16="http://schemas.microsoft.com/office/drawing/2014/main" id="{3EA8D108-92C6-1FE0-35B6-B1C4CBBF3B09}"/>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4124" name="Rectangle 4123">
                <a:extLst>
                  <a:ext uri="{FF2B5EF4-FFF2-40B4-BE49-F238E27FC236}">
                    <a16:creationId xmlns:a16="http://schemas.microsoft.com/office/drawing/2014/main" id="{0DFEA75B-3BFC-C5BA-74A3-DB09F9F7B6F1}"/>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TextBox 4126">
              <a:extLst>
                <a:ext uri="{FF2B5EF4-FFF2-40B4-BE49-F238E27FC236}">
                  <a16:creationId xmlns:a16="http://schemas.microsoft.com/office/drawing/2014/main" id="{93CEA68A-2119-A8A0-FE89-C5616D324436}"/>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754326"/>
          </a:xfrm>
          <a:prstGeom prst="rect">
            <a:avLst/>
          </a:prstGeom>
          <a:noFill/>
        </p:spPr>
        <p:txBody>
          <a:bodyPr wrap="square" rtlCol="0">
            <a:spAutoFit/>
          </a:bodyPr>
          <a:lstStyle/>
          <a:p>
            <a:pPr algn="ct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 name="Picture 2">
            <a:extLst>
              <a:ext uri="{FF2B5EF4-FFF2-40B4-BE49-F238E27FC236}">
                <a16:creationId xmlns:a16="http://schemas.microsoft.com/office/drawing/2014/main" id="{99ACD1CD-5E3E-8C60-AC30-A8847F9A9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969137"/>
            <a:ext cx="6858000" cy="6858000"/>
          </a:xfrm>
          <a:prstGeom prst="rect">
            <a:avLst/>
          </a:prstGeom>
        </p:spPr>
      </p:pic>
    </p:spTree>
    <p:extLst>
      <p:ext uri="{BB962C8B-B14F-4D97-AF65-F5344CB8AC3E}">
        <p14:creationId xmlns:p14="http://schemas.microsoft.com/office/powerpoint/2010/main" val="158978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文本框 12">
            <a:extLst>
              <a:ext uri="{FF2B5EF4-FFF2-40B4-BE49-F238E27FC236}">
                <a16:creationId xmlns:a16="http://schemas.microsoft.com/office/drawing/2014/main" id="{EA7595EF-5343-3AFF-6013-0DCA417BAEA7}"/>
              </a:ext>
            </a:extLst>
          </p:cNvPr>
          <p:cNvSpPr txBox="1"/>
          <p:nvPr/>
        </p:nvSpPr>
        <p:spPr>
          <a:xfrm>
            <a:off x="253370" y="411988"/>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4989514" y="2276475"/>
            <a:ext cx="6537194" cy="3238500"/>
            <a:chOff x="5065714" y="2133600"/>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5065714" y="2133600"/>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6078512" cy="2710229"/>
              <a:chOff x="2668249" y="2181868"/>
              <a:chExt cx="6078512" cy="2710229"/>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3532969" cy="919710"/>
                <a:chOff x="5926934" y="2284234"/>
                <a:chExt cx="3532969"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a:off x="6907165" y="2903341"/>
                  <a:ext cx="2552738" cy="0"/>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8723656" y="2903341"/>
                <a:ext cx="0" cy="1766856"/>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3918855" y="2181868"/>
                <a:ext cx="3118960" cy="2395520"/>
                <a:chOff x="3918855" y="2181868"/>
                <a:chExt cx="3118960" cy="2395520"/>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0" name="TextBox 269">
                  <a:extLst>
                    <a:ext uri="{FF2B5EF4-FFF2-40B4-BE49-F238E27FC236}">
                      <a16:creationId xmlns:a16="http://schemas.microsoft.com/office/drawing/2014/main" id="{75B8456B-1CE0-64B4-5ED1-DC1B2AB13642}"/>
                    </a:ext>
                  </a:extLst>
                </p:cNvPr>
                <p:cNvSpPr txBox="1"/>
                <p:nvPr/>
              </p:nvSpPr>
              <p:spPr>
                <a:xfrm>
                  <a:off x="3918855" y="411572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p>
              </p:txBody>
            </p:sp>
            <p:sp>
              <p:nvSpPr>
                <p:cNvPr id="271" name="TextBox 270">
                  <a:extLst>
                    <a:ext uri="{FF2B5EF4-FFF2-40B4-BE49-F238E27FC236}">
                      <a16:creationId xmlns:a16="http://schemas.microsoft.com/office/drawing/2014/main" id="{5CFF87B5-4C01-91B0-305A-9501586333E2}"/>
                    </a:ext>
                  </a:extLst>
                </p:cNvPr>
                <p:cNvSpPr txBox="1"/>
                <p:nvPr/>
              </p:nvSpPr>
              <p:spPr>
                <a:xfrm>
                  <a:off x="6329949" y="380162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b</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1BF1F7B4-731D-83CB-3926-C4BB19F730B2}"/>
                  </a:ext>
                </a:extLst>
              </p:cNvPr>
              <p:cNvGrpSpPr/>
              <p:nvPr/>
            </p:nvGrpSpPr>
            <p:grpSpPr>
              <a:xfrm>
                <a:off x="2714871" y="4478359"/>
                <a:ext cx="913837" cy="413656"/>
                <a:chOff x="674850" y="4132949"/>
                <a:chExt cx="913837" cy="413656"/>
              </a:xfrm>
            </p:grpSpPr>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0" name="Flowchart: Connector 159">
                  <a:extLst>
                    <a:ext uri="{FF2B5EF4-FFF2-40B4-BE49-F238E27FC236}">
                      <a16:creationId xmlns:a16="http://schemas.microsoft.com/office/drawing/2014/main" id="{1155A58C-DBED-9FEE-B8D2-9769B606AB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p>
              </p:txBody>
            </p:sp>
          </p:grpSp>
          <p:grpSp>
            <p:nvGrpSpPr>
              <p:cNvPr id="163" name="Group 162">
                <a:extLst>
                  <a:ext uri="{FF2B5EF4-FFF2-40B4-BE49-F238E27FC236}">
                    <a16:creationId xmlns:a16="http://schemas.microsoft.com/office/drawing/2014/main" id="{240044CC-A373-CF59-6D9B-F13D6034F8C8}"/>
                  </a:ext>
                </a:extLst>
              </p:cNvPr>
              <p:cNvGrpSpPr/>
              <p:nvPr/>
            </p:nvGrpSpPr>
            <p:grpSpPr>
              <a:xfrm>
                <a:off x="4780166" y="4478441"/>
                <a:ext cx="913837" cy="413656"/>
                <a:chOff x="674850" y="4132949"/>
                <a:chExt cx="913837"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5071986" y="4430350"/>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72" name="Straight Connector 171">
                <a:extLst>
                  <a:ext uri="{FF2B5EF4-FFF2-40B4-BE49-F238E27FC236}">
                    <a16:creationId xmlns:a16="http://schemas.microsoft.com/office/drawing/2014/main" id="{2554E4FF-F71A-5D20-A7A9-38776A3606C7}"/>
                  </a:ext>
                </a:extLst>
              </p:cNvPr>
              <p:cNvCxnSpPr>
                <a:cxnSpLocks/>
              </p:cNvCxnSpPr>
              <p:nvPr/>
            </p:nvCxnSpPr>
            <p:spPr>
              <a:xfrm>
                <a:off x="7855964" y="4652389"/>
                <a:ext cx="867692" cy="0"/>
              </a:xfrm>
              <a:prstGeom prst="line">
                <a:avLst/>
              </a:prstGeom>
              <a:noFill/>
              <a:ln w="38100" cap="flat" cmpd="sng" algn="ctr">
                <a:solidFill>
                  <a:sysClr val="windowText" lastClr="000000"/>
                </a:solidFill>
                <a:prstDash val="solid"/>
                <a:miter lim="800000"/>
              </a:ln>
              <a:effectLst/>
            </p:spPr>
          </p:cxnSp>
          <p:grpSp>
            <p:nvGrpSpPr>
              <p:cNvPr id="173" name="Group 172">
                <a:extLst>
                  <a:ext uri="{FF2B5EF4-FFF2-40B4-BE49-F238E27FC236}">
                    <a16:creationId xmlns:a16="http://schemas.microsoft.com/office/drawing/2014/main" id="{8C98A887-CADD-400B-E7CB-81A7E8D506BE}"/>
                  </a:ext>
                </a:extLst>
              </p:cNvPr>
              <p:cNvGrpSpPr/>
              <p:nvPr/>
            </p:nvGrpSpPr>
            <p:grpSpPr>
              <a:xfrm>
                <a:off x="7092008" y="4469647"/>
                <a:ext cx="1208530" cy="413656"/>
                <a:chOff x="380157" y="4132949"/>
                <a:chExt cx="1208530" cy="413656"/>
              </a:xfrm>
            </p:grpSpPr>
            <p:cxnSp>
              <p:nvCxnSpPr>
                <p:cNvPr id="174" name="Straight Connector 173">
                  <a:extLst>
                    <a:ext uri="{FF2B5EF4-FFF2-40B4-BE49-F238E27FC236}">
                      <a16:creationId xmlns:a16="http://schemas.microsoft.com/office/drawing/2014/main" id="{E0F8E62B-2886-3DC6-A86B-BD32BBABA979}"/>
                    </a:ext>
                  </a:extLst>
                </p:cNvPr>
                <p:cNvCxnSpPr>
                  <a:cxnSpLocks/>
                </p:cNvCxnSpPr>
                <p:nvPr/>
              </p:nvCxnSpPr>
              <p:spPr>
                <a:xfrm>
                  <a:off x="380157" y="4317450"/>
                  <a:ext cx="1208530"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7678521" y="4421556"/>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78" name="Straight Arrow Connector 177">
                <a:extLst>
                  <a:ext uri="{FF2B5EF4-FFF2-40B4-BE49-F238E27FC236}">
                    <a16:creationId xmlns:a16="http://schemas.microsoft.com/office/drawing/2014/main" id="{6D393BD7-FC22-F8EB-1EEB-B27134057560}"/>
                  </a:ext>
                </a:extLst>
              </p:cNvPr>
              <p:cNvCxnSpPr>
                <a:cxnSpLocks/>
              </p:cNvCxnSpPr>
              <p:nvPr/>
            </p:nvCxnSpPr>
            <p:spPr>
              <a:xfrm>
                <a:off x="6393305" y="4219731"/>
                <a:ext cx="0" cy="359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D8E5F17-4ECB-379E-CDD9-8F4B28A98614}"/>
                  </a:ext>
                </a:extLst>
              </p:cNvPr>
              <p:cNvCxnSpPr>
                <a:cxnSpLocks/>
              </p:cNvCxnSpPr>
              <p:nvPr/>
            </p:nvCxnSpPr>
            <p:spPr>
              <a:xfrm>
                <a:off x="6380019" y="4235162"/>
                <a:ext cx="711989" cy="0"/>
              </a:xfrm>
              <a:prstGeom prst="line">
                <a:avLst/>
              </a:prstGeom>
              <a:noFill/>
              <a:ln w="38100" cap="flat" cmpd="sng" algn="ctr">
                <a:solidFill>
                  <a:sysClr val="windowText" lastClr="000000"/>
                </a:solidFill>
                <a:prstDash val="solid"/>
                <a:miter lim="800000"/>
              </a:ln>
              <a:effectLst/>
            </p:spPr>
          </p:cxnSp>
          <p:cxnSp>
            <p:nvCxnSpPr>
              <p:cNvPr id="182" name="Straight Connector 181">
                <a:extLst>
                  <a:ext uri="{FF2B5EF4-FFF2-40B4-BE49-F238E27FC236}">
                    <a16:creationId xmlns:a16="http://schemas.microsoft.com/office/drawing/2014/main" id="{4BD3790C-814E-08EC-84DE-D6DAEA81C43A}"/>
                  </a:ext>
                </a:extLst>
              </p:cNvPr>
              <p:cNvCxnSpPr>
                <a:cxnSpLocks/>
              </p:cNvCxnSpPr>
              <p:nvPr/>
            </p:nvCxnSpPr>
            <p:spPr>
              <a:xfrm flipV="1">
                <a:off x="7092008" y="4219731"/>
                <a:ext cx="0" cy="450466"/>
              </a:xfrm>
              <a:prstGeom prst="line">
                <a:avLst/>
              </a:prstGeom>
              <a:noFill/>
              <a:ln w="38100" cap="flat" cmpd="sng" algn="ctr">
                <a:solidFill>
                  <a:sysClr val="windowText" lastClr="000000"/>
                </a:solidFill>
                <a:prstDash val="solid"/>
                <a:miter lim="800000"/>
              </a:ln>
              <a:effectLst/>
            </p:spPr>
          </p:cxnSp>
        </p:grpSp>
      </p:gr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0" name="Oval 189">
            <a:extLst>
              <a:ext uri="{FF2B5EF4-FFF2-40B4-BE49-F238E27FC236}">
                <a16:creationId xmlns:a16="http://schemas.microsoft.com/office/drawing/2014/main" id="{415B6029-7F20-1D29-80FC-E242760FCB1F}"/>
              </a:ext>
            </a:extLst>
          </p:cNvPr>
          <p:cNvSpPr/>
          <p:nvPr/>
        </p:nvSpPr>
        <p:spPr>
          <a:xfrm>
            <a:off x="8093541" y="2380284"/>
            <a:ext cx="1223517" cy="1123010"/>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Oval 228">
            <a:extLst>
              <a:ext uri="{FF2B5EF4-FFF2-40B4-BE49-F238E27FC236}">
                <a16:creationId xmlns:a16="http://schemas.microsoft.com/office/drawing/2014/main" id="{A2058D1F-79BC-4C58-E7BA-7238A1823366}"/>
              </a:ext>
            </a:extLst>
          </p:cNvPr>
          <p:cNvSpPr/>
          <p:nvPr/>
        </p:nvSpPr>
        <p:spPr>
          <a:xfrm>
            <a:off x="6502022" y="2323700"/>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43632" y="372157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R = 10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Oval 248">
            <a:extLst>
              <a:ext uri="{FF2B5EF4-FFF2-40B4-BE49-F238E27FC236}">
                <a16:creationId xmlns:a16="http://schemas.microsoft.com/office/drawing/2014/main" id="{F694EE87-B4E7-49A5-825E-52535F148E07}"/>
              </a:ext>
            </a:extLst>
          </p:cNvPr>
          <p:cNvSpPr/>
          <p:nvPr/>
        </p:nvSpPr>
        <p:spPr>
          <a:xfrm>
            <a:off x="6349597" y="4232051"/>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Google Shape;436;p36">
            <a:extLst>
              <a:ext uri="{FF2B5EF4-FFF2-40B4-BE49-F238E27FC236}">
                <a16:creationId xmlns:a16="http://schemas.microsoft.com/office/drawing/2014/main" id="{C4F97347-5774-9BD2-309D-56C0E12257DF}"/>
              </a:ext>
            </a:extLst>
          </p:cNvPr>
          <p:cNvSpPr txBox="1">
            <a:spLocks/>
          </p:cNvSpPr>
          <p:nvPr/>
        </p:nvSpPr>
        <p:spPr>
          <a:xfrm>
            <a:off x="1026755" y="4408709"/>
            <a:ext cx="351304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Biến</a:t>
            </a:r>
            <a:r>
              <a:rPr lang="en-US" b="0" dirty="0"/>
              <a:t> </a:t>
            </a:r>
            <a:r>
              <a:rPr lang="en-US" b="0" dirty="0" err="1"/>
              <a:t>trở</a:t>
            </a:r>
            <a:r>
              <a:rPr lang="en-US" b="0" dirty="0"/>
              <a:t> </a:t>
            </a:r>
            <a:r>
              <a:rPr lang="en-US" b="0" dirty="0" err="1"/>
              <a:t>R</a:t>
            </a:r>
            <a:r>
              <a:rPr lang="en-US" b="0" baseline="-25000" dirty="0" err="1"/>
              <a:t>max</a:t>
            </a:r>
            <a:r>
              <a:rPr lang="en-US" b="0" dirty="0"/>
              <a:t> = 20 </a:t>
            </a:r>
            <a:r>
              <a:rPr lang="el-GR" b="0" dirty="0">
                <a:latin typeface="Open Sans" panose="020B0606030504020204" pitchFamily="34" charset="0"/>
              </a:rPr>
              <a:t>Ω</a:t>
            </a:r>
            <a:r>
              <a:rPr lang="en-US" b="0" dirty="0"/>
              <a:t> </a:t>
            </a:r>
            <a:endParaRPr lang="vi-VN" b="0" dirty="0"/>
          </a:p>
        </p:txBody>
      </p:sp>
      <p:grpSp>
        <p:nvGrpSpPr>
          <p:cNvPr id="251" name="Google Shape;689;p44">
            <a:extLst>
              <a:ext uri="{FF2B5EF4-FFF2-40B4-BE49-F238E27FC236}">
                <a16:creationId xmlns:a16="http://schemas.microsoft.com/office/drawing/2014/main" id="{0568275F-D3E8-18F5-6158-BDFF91E9319F}"/>
              </a:ext>
            </a:extLst>
          </p:cNvPr>
          <p:cNvGrpSpPr/>
          <p:nvPr/>
        </p:nvGrpSpPr>
        <p:grpSpPr>
          <a:xfrm>
            <a:off x="382229" y="4350477"/>
            <a:ext cx="644526" cy="581557"/>
            <a:chOff x="858650" y="3046400"/>
            <a:chExt cx="1118500" cy="1009225"/>
          </a:xfrm>
        </p:grpSpPr>
        <p:sp>
          <p:nvSpPr>
            <p:cNvPr id="252" name="Google Shape;690;p44">
              <a:extLst>
                <a:ext uri="{FF2B5EF4-FFF2-40B4-BE49-F238E27FC236}">
                  <a16:creationId xmlns:a16="http://schemas.microsoft.com/office/drawing/2014/main" id="{AA079026-E8B5-B652-C53A-A82C111AF6FF}"/>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1;p44">
              <a:extLst>
                <a:ext uri="{FF2B5EF4-FFF2-40B4-BE49-F238E27FC236}">
                  <a16:creationId xmlns:a16="http://schemas.microsoft.com/office/drawing/2014/main" id="{36207800-AF5E-3BBB-2CCF-C7C786D37607}"/>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2;p44">
              <a:extLst>
                <a:ext uri="{FF2B5EF4-FFF2-40B4-BE49-F238E27FC236}">
                  <a16:creationId xmlns:a16="http://schemas.microsoft.com/office/drawing/2014/main" id="{56116CF6-294F-A786-9B65-34F637FF32F9}"/>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3;p44">
              <a:extLst>
                <a:ext uri="{FF2B5EF4-FFF2-40B4-BE49-F238E27FC236}">
                  <a16:creationId xmlns:a16="http://schemas.microsoft.com/office/drawing/2014/main" id="{28C02E86-68C1-191B-C81A-15C6CC4EA9A0}"/>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4;p44">
              <a:extLst>
                <a:ext uri="{FF2B5EF4-FFF2-40B4-BE49-F238E27FC236}">
                  <a16:creationId xmlns:a16="http://schemas.microsoft.com/office/drawing/2014/main" id="{86E88DC4-0016-75B1-2425-CCA3E24E908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5;p44">
              <a:extLst>
                <a:ext uri="{FF2B5EF4-FFF2-40B4-BE49-F238E27FC236}">
                  <a16:creationId xmlns:a16="http://schemas.microsoft.com/office/drawing/2014/main" id="{871CB5B7-0C35-4B00-A4D8-893EF8674F16}"/>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6;p44">
              <a:extLst>
                <a:ext uri="{FF2B5EF4-FFF2-40B4-BE49-F238E27FC236}">
                  <a16:creationId xmlns:a16="http://schemas.microsoft.com/office/drawing/2014/main" id="{AC3ADDB8-1E85-CE28-55F3-66F9266D4351}"/>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7;p44">
              <a:extLst>
                <a:ext uri="{FF2B5EF4-FFF2-40B4-BE49-F238E27FC236}">
                  <a16:creationId xmlns:a16="http://schemas.microsoft.com/office/drawing/2014/main" id="{614A7279-35A3-11E2-DADE-4CDEEA0EA70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8;p44">
              <a:extLst>
                <a:ext uri="{FF2B5EF4-FFF2-40B4-BE49-F238E27FC236}">
                  <a16:creationId xmlns:a16="http://schemas.microsoft.com/office/drawing/2014/main" id="{33AFC8DF-3BE7-D2BE-6E04-2D2D8CEBA377}"/>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9;p44">
              <a:extLst>
                <a:ext uri="{FF2B5EF4-FFF2-40B4-BE49-F238E27FC236}">
                  <a16:creationId xmlns:a16="http://schemas.microsoft.com/office/drawing/2014/main" id="{30F3710E-9230-B6CF-F13E-E9CE48E6D33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0;p44">
              <a:extLst>
                <a:ext uri="{FF2B5EF4-FFF2-40B4-BE49-F238E27FC236}">
                  <a16:creationId xmlns:a16="http://schemas.microsoft.com/office/drawing/2014/main" id="{5463188D-66BB-BC55-6FA0-08292606618D}"/>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1;p44">
              <a:extLst>
                <a:ext uri="{FF2B5EF4-FFF2-40B4-BE49-F238E27FC236}">
                  <a16:creationId xmlns:a16="http://schemas.microsoft.com/office/drawing/2014/main" id="{3CC3C91F-5306-1A76-188F-964ACE0F6610}"/>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02;p44">
              <a:extLst>
                <a:ext uri="{FF2B5EF4-FFF2-40B4-BE49-F238E27FC236}">
                  <a16:creationId xmlns:a16="http://schemas.microsoft.com/office/drawing/2014/main" id="{34A39065-F4F5-3085-B101-562579A4C0A5}"/>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03;p44">
              <a:extLst>
                <a:ext uri="{FF2B5EF4-FFF2-40B4-BE49-F238E27FC236}">
                  <a16:creationId xmlns:a16="http://schemas.microsoft.com/office/drawing/2014/main" id="{731789F0-65F3-78E9-20F9-D92148ED1A11}"/>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04;p44">
              <a:extLst>
                <a:ext uri="{FF2B5EF4-FFF2-40B4-BE49-F238E27FC236}">
                  <a16:creationId xmlns:a16="http://schemas.microsoft.com/office/drawing/2014/main" id="{BE2AA33A-57FF-88D5-A5C0-38DA707DAE5B}"/>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05;p44">
              <a:extLst>
                <a:ext uri="{FF2B5EF4-FFF2-40B4-BE49-F238E27FC236}">
                  <a16:creationId xmlns:a16="http://schemas.microsoft.com/office/drawing/2014/main" id="{D529C4B6-6F43-0FF9-CA26-6BC715E61895}"/>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06;p44">
              <a:extLst>
                <a:ext uri="{FF2B5EF4-FFF2-40B4-BE49-F238E27FC236}">
                  <a16:creationId xmlns:a16="http://schemas.microsoft.com/office/drawing/2014/main" id="{1DA24115-5F24-D1F9-9E1A-575F8A6F07EE}"/>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Oval 268">
            <a:extLst>
              <a:ext uri="{FF2B5EF4-FFF2-40B4-BE49-F238E27FC236}">
                <a16:creationId xmlns:a16="http://schemas.microsoft.com/office/drawing/2014/main" id="{5F8BF86F-794C-D632-3485-7DBD95D50E3A}"/>
              </a:ext>
            </a:extLst>
          </p:cNvPr>
          <p:cNvSpPr/>
          <p:nvPr/>
        </p:nvSpPr>
        <p:spPr>
          <a:xfrm>
            <a:off x="8638910" y="4196859"/>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26755" y="5056788"/>
            <a:ext cx="351304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1 A, ĐCNN 0,02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82229" y="4998556"/>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Oval 290">
            <a:extLst>
              <a:ext uri="{FF2B5EF4-FFF2-40B4-BE49-F238E27FC236}">
                <a16:creationId xmlns:a16="http://schemas.microsoft.com/office/drawing/2014/main" id="{9339C2D0-630E-F756-B890-E6D7FF7FA04F}"/>
              </a:ext>
            </a:extLst>
          </p:cNvPr>
          <p:cNvSpPr/>
          <p:nvPr/>
        </p:nvSpPr>
        <p:spPr>
          <a:xfrm>
            <a:off x="5436226" y="4457613"/>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06DE6F7C-D04F-A364-ED11-2710E8D18ACD}"/>
              </a:ext>
            </a:extLst>
          </p:cNvPr>
          <p:cNvSpPr/>
          <p:nvPr/>
        </p:nvSpPr>
        <p:spPr>
          <a:xfrm>
            <a:off x="7485952" y="4485058"/>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A81EDB68-0304-7379-A0E2-25269C14F5A3}"/>
              </a:ext>
            </a:extLst>
          </p:cNvPr>
          <p:cNvSpPr/>
          <p:nvPr/>
        </p:nvSpPr>
        <p:spPr>
          <a:xfrm>
            <a:off x="10080667" y="4455123"/>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69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randombar(horizontal)">
                                      <p:cBhvr>
                                        <p:cTn id="14" dur="500"/>
                                        <p:tgtEl>
                                          <p:spTgt spid="18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89"/>
                                        </p:tgtEl>
                                        <p:attrNameLst>
                                          <p:attrName>style.visibility</p:attrName>
                                        </p:attrNameLst>
                                      </p:cBhvr>
                                      <p:to>
                                        <p:strVal val="visible"/>
                                      </p:to>
                                    </p:set>
                                    <p:animEffect transition="in" filter="wipe(up)">
                                      <p:cBhvr>
                                        <p:cTn id="18" dur="500"/>
                                        <p:tgtEl>
                                          <p:spTgt spid="18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p:cTn id="23" dur="500" fill="hold"/>
                                        <p:tgtEl>
                                          <p:spTgt spid="190"/>
                                        </p:tgtEl>
                                        <p:attrNameLst>
                                          <p:attrName>ppt_w</p:attrName>
                                        </p:attrNameLst>
                                      </p:cBhvr>
                                      <p:tavLst>
                                        <p:tav tm="0">
                                          <p:val>
                                            <p:fltVal val="0"/>
                                          </p:val>
                                        </p:tav>
                                        <p:tav tm="100000">
                                          <p:val>
                                            <p:strVal val="#ppt_w"/>
                                          </p:val>
                                        </p:tav>
                                      </p:tavLst>
                                    </p:anim>
                                    <p:anim calcmode="lin" valueType="num">
                                      <p:cBhvr>
                                        <p:cTn id="24" dur="500" fill="hold"/>
                                        <p:tgtEl>
                                          <p:spTgt spid="190"/>
                                        </p:tgtEl>
                                        <p:attrNameLst>
                                          <p:attrName>ppt_h</p:attrName>
                                        </p:attrNameLst>
                                      </p:cBhvr>
                                      <p:tavLst>
                                        <p:tav tm="0">
                                          <p:val>
                                            <p:fltVal val="0"/>
                                          </p:val>
                                        </p:tav>
                                        <p:tav tm="100000">
                                          <p:val>
                                            <p:strVal val="#ppt_h"/>
                                          </p:val>
                                        </p:tav>
                                      </p:tavLst>
                                    </p:anim>
                                    <p:animEffect transition="in" filter="fade">
                                      <p:cBhvr>
                                        <p:cTn id="25" dur="500"/>
                                        <p:tgtEl>
                                          <p:spTgt spid="19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92"/>
                                        </p:tgtEl>
                                        <p:attrNameLst>
                                          <p:attrName>style.visibility</p:attrName>
                                        </p:attrNameLst>
                                      </p:cBhvr>
                                      <p:to>
                                        <p:strVal val="visible"/>
                                      </p:to>
                                    </p:set>
                                    <p:anim calcmode="lin" valueType="num">
                                      <p:cBhvr>
                                        <p:cTn id="29" dur="500" fill="hold"/>
                                        <p:tgtEl>
                                          <p:spTgt spid="192"/>
                                        </p:tgtEl>
                                        <p:attrNameLst>
                                          <p:attrName>ppt_w</p:attrName>
                                        </p:attrNameLst>
                                      </p:cBhvr>
                                      <p:tavLst>
                                        <p:tav tm="0">
                                          <p:val>
                                            <p:fltVal val="0"/>
                                          </p:val>
                                        </p:tav>
                                        <p:tav tm="100000">
                                          <p:val>
                                            <p:strVal val="#ppt_w"/>
                                          </p:val>
                                        </p:tav>
                                      </p:tavLst>
                                    </p:anim>
                                    <p:anim calcmode="lin" valueType="num">
                                      <p:cBhvr>
                                        <p:cTn id="30" dur="500" fill="hold"/>
                                        <p:tgtEl>
                                          <p:spTgt spid="192"/>
                                        </p:tgtEl>
                                        <p:attrNameLst>
                                          <p:attrName>ppt_h</p:attrName>
                                        </p:attrNameLst>
                                      </p:cBhvr>
                                      <p:tavLst>
                                        <p:tav tm="0">
                                          <p:val>
                                            <p:fltVal val="0"/>
                                          </p:val>
                                        </p:tav>
                                        <p:tav tm="100000">
                                          <p:val>
                                            <p:strVal val="#ppt_h"/>
                                          </p:val>
                                        </p:tav>
                                      </p:tavLst>
                                    </p:anim>
                                    <p:animEffect transition="in" filter="fade">
                                      <p:cBhvr>
                                        <p:cTn id="31" dur="500"/>
                                        <p:tgtEl>
                                          <p:spTgt spid="192"/>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wipe(left)">
                                      <p:cBhvr>
                                        <p:cTn id="35" dur="500"/>
                                        <p:tgtEl>
                                          <p:spTgt spid="19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0"/>
                                        </p:tgtEl>
                                      </p:cBhvr>
                                    </p:animEffect>
                                    <p:set>
                                      <p:cBhvr>
                                        <p:cTn id="40" dur="1" fill="hold">
                                          <p:stCondLst>
                                            <p:cond delay="499"/>
                                          </p:stCondLst>
                                        </p:cTn>
                                        <p:tgtEl>
                                          <p:spTgt spid="190"/>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229"/>
                                        </p:tgtEl>
                                        <p:attrNameLst>
                                          <p:attrName>style.visibility</p:attrName>
                                        </p:attrNameLst>
                                      </p:cBhvr>
                                      <p:to>
                                        <p:strVal val="visible"/>
                                      </p:to>
                                    </p:set>
                                    <p:anim calcmode="lin" valueType="num">
                                      <p:cBhvr>
                                        <p:cTn id="43" dur="500" fill="hold"/>
                                        <p:tgtEl>
                                          <p:spTgt spid="229"/>
                                        </p:tgtEl>
                                        <p:attrNameLst>
                                          <p:attrName>ppt_w</p:attrName>
                                        </p:attrNameLst>
                                      </p:cBhvr>
                                      <p:tavLst>
                                        <p:tav tm="0">
                                          <p:val>
                                            <p:fltVal val="0"/>
                                          </p:val>
                                        </p:tav>
                                        <p:tav tm="100000">
                                          <p:val>
                                            <p:strVal val="#ppt_w"/>
                                          </p:val>
                                        </p:tav>
                                      </p:tavLst>
                                    </p:anim>
                                    <p:anim calcmode="lin" valueType="num">
                                      <p:cBhvr>
                                        <p:cTn id="44" dur="500" fill="hold"/>
                                        <p:tgtEl>
                                          <p:spTgt spid="229"/>
                                        </p:tgtEl>
                                        <p:attrNameLst>
                                          <p:attrName>ppt_h</p:attrName>
                                        </p:attrNameLst>
                                      </p:cBhvr>
                                      <p:tavLst>
                                        <p:tav tm="0">
                                          <p:val>
                                            <p:fltVal val="0"/>
                                          </p:val>
                                        </p:tav>
                                        <p:tav tm="100000">
                                          <p:val>
                                            <p:strVal val="#ppt_h"/>
                                          </p:val>
                                        </p:tav>
                                      </p:tavLst>
                                    </p:anim>
                                    <p:animEffect transition="in" filter="fade">
                                      <p:cBhvr>
                                        <p:cTn id="45" dur="500"/>
                                        <p:tgtEl>
                                          <p:spTgt spid="229"/>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211"/>
                                        </p:tgtEl>
                                        <p:attrNameLst>
                                          <p:attrName>style.visibility</p:attrName>
                                        </p:attrNameLst>
                                      </p:cBhvr>
                                      <p:to>
                                        <p:strVal val="visible"/>
                                      </p:to>
                                    </p:set>
                                    <p:anim calcmode="lin" valueType="num">
                                      <p:cBhvr>
                                        <p:cTn id="49" dur="500" fill="hold"/>
                                        <p:tgtEl>
                                          <p:spTgt spid="211"/>
                                        </p:tgtEl>
                                        <p:attrNameLst>
                                          <p:attrName>ppt_w</p:attrName>
                                        </p:attrNameLst>
                                      </p:cBhvr>
                                      <p:tavLst>
                                        <p:tav tm="0">
                                          <p:val>
                                            <p:fltVal val="0"/>
                                          </p:val>
                                        </p:tav>
                                        <p:tav tm="100000">
                                          <p:val>
                                            <p:strVal val="#ppt_w"/>
                                          </p:val>
                                        </p:tav>
                                      </p:tavLst>
                                    </p:anim>
                                    <p:anim calcmode="lin" valueType="num">
                                      <p:cBhvr>
                                        <p:cTn id="50" dur="500" fill="hold"/>
                                        <p:tgtEl>
                                          <p:spTgt spid="211"/>
                                        </p:tgtEl>
                                        <p:attrNameLst>
                                          <p:attrName>ppt_h</p:attrName>
                                        </p:attrNameLst>
                                      </p:cBhvr>
                                      <p:tavLst>
                                        <p:tav tm="0">
                                          <p:val>
                                            <p:fltVal val="0"/>
                                          </p:val>
                                        </p:tav>
                                        <p:tav tm="100000">
                                          <p:val>
                                            <p:strVal val="#ppt_h"/>
                                          </p:val>
                                        </p:tav>
                                      </p:tavLst>
                                    </p:anim>
                                    <p:animEffect transition="in" filter="fade">
                                      <p:cBhvr>
                                        <p:cTn id="51" dur="500"/>
                                        <p:tgtEl>
                                          <p:spTgt spid="211"/>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10"/>
                                        </p:tgtEl>
                                        <p:attrNameLst>
                                          <p:attrName>style.visibility</p:attrName>
                                        </p:attrNameLst>
                                      </p:cBhvr>
                                      <p:to>
                                        <p:strVal val="visible"/>
                                      </p:to>
                                    </p:set>
                                    <p:animEffect transition="in" filter="wipe(left)">
                                      <p:cBhvr>
                                        <p:cTn id="55" dur="500"/>
                                        <p:tgtEl>
                                          <p:spTgt spid="2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29"/>
                                        </p:tgtEl>
                                      </p:cBhvr>
                                    </p:animEffect>
                                    <p:set>
                                      <p:cBhvr>
                                        <p:cTn id="60" dur="1" fill="hold">
                                          <p:stCondLst>
                                            <p:cond delay="499"/>
                                          </p:stCondLst>
                                        </p:cTn>
                                        <p:tgtEl>
                                          <p:spTgt spid="229"/>
                                        </p:tgtEl>
                                        <p:attrNameLst>
                                          <p:attrName>style.visibility</p:attrName>
                                        </p:attrNameLst>
                                      </p:cBhvr>
                                      <p:to>
                                        <p:strVal val="hidden"/>
                                      </p:to>
                                    </p:set>
                                  </p:childTnLst>
                                </p:cTn>
                              </p:par>
                              <p:par>
                                <p:cTn id="61" presetID="53" presetClass="entr" presetSubtype="16" fill="hold" grpId="0" nodeType="withEffect">
                                  <p:stCondLst>
                                    <p:cond delay="0"/>
                                  </p:stCondLst>
                                  <p:childTnLst>
                                    <p:set>
                                      <p:cBhvr>
                                        <p:cTn id="62" dur="1" fill="hold">
                                          <p:stCondLst>
                                            <p:cond delay="0"/>
                                          </p:stCondLst>
                                        </p:cTn>
                                        <p:tgtEl>
                                          <p:spTgt spid="249"/>
                                        </p:tgtEl>
                                        <p:attrNameLst>
                                          <p:attrName>style.visibility</p:attrName>
                                        </p:attrNameLst>
                                      </p:cBhvr>
                                      <p:to>
                                        <p:strVal val="visible"/>
                                      </p:to>
                                    </p:set>
                                    <p:anim calcmode="lin" valueType="num">
                                      <p:cBhvr>
                                        <p:cTn id="63" dur="500" fill="hold"/>
                                        <p:tgtEl>
                                          <p:spTgt spid="249"/>
                                        </p:tgtEl>
                                        <p:attrNameLst>
                                          <p:attrName>ppt_w</p:attrName>
                                        </p:attrNameLst>
                                      </p:cBhvr>
                                      <p:tavLst>
                                        <p:tav tm="0">
                                          <p:val>
                                            <p:fltVal val="0"/>
                                          </p:val>
                                        </p:tav>
                                        <p:tav tm="100000">
                                          <p:val>
                                            <p:strVal val="#ppt_w"/>
                                          </p:val>
                                        </p:tav>
                                      </p:tavLst>
                                    </p:anim>
                                    <p:anim calcmode="lin" valueType="num">
                                      <p:cBhvr>
                                        <p:cTn id="64" dur="500" fill="hold"/>
                                        <p:tgtEl>
                                          <p:spTgt spid="249"/>
                                        </p:tgtEl>
                                        <p:attrNameLst>
                                          <p:attrName>ppt_h</p:attrName>
                                        </p:attrNameLst>
                                      </p:cBhvr>
                                      <p:tavLst>
                                        <p:tav tm="0">
                                          <p:val>
                                            <p:fltVal val="0"/>
                                          </p:val>
                                        </p:tav>
                                        <p:tav tm="100000">
                                          <p:val>
                                            <p:strVal val="#ppt_h"/>
                                          </p:val>
                                        </p:tav>
                                      </p:tavLst>
                                    </p:anim>
                                    <p:animEffect transition="in" filter="fade">
                                      <p:cBhvr>
                                        <p:cTn id="65" dur="500"/>
                                        <p:tgtEl>
                                          <p:spTgt spid="249"/>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231"/>
                                        </p:tgtEl>
                                        <p:attrNameLst>
                                          <p:attrName>style.visibility</p:attrName>
                                        </p:attrNameLst>
                                      </p:cBhvr>
                                      <p:to>
                                        <p:strVal val="visible"/>
                                      </p:to>
                                    </p:set>
                                    <p:anim calcmode="lin" valueType="num">
                                      <p:cBhvr>
                                        <p:cTn id="69" dur="500" fill="hold"/>
                                        <p:tgtEl>
                                          <p:spTgt spid="231"/>
                                        </p:tgtEl>
                                        <p:attrNameLst>
                                          <p:attrName>ppt_w</p:attrName>
                                        </p:attrNameLst>
                                      </p:cBhvr>
                                      <p:tavLst>
                                        <p:tav tm="0">
                                          <p:val>
                                            <p:fltVal val="0"/>
                                          </p:val>
                                        </p:tav>
                                        <p:tav tm="100000">
                                          <p:val>
                                            <p:strVal val="#ppt_w"/>
                                          </p:val>
                                        </p:tav>
                                      </p:tavLst>
                                    </p:anim>
                                    <p:anim calcmode="lin" valueType="num">
                                      <p:cBhvr>
                                        <p:cTn id="70" dur="500" fill="hold"/>
                                        <p:tgtEl>
                                          <p:spTgt spid="231"/>
                                        </p:tgtEl>
                                        <p:attrNameLst>
                                          <p:attrName>ppt_h</p:attrName>
                                        </p:attrNameLst>
                                      </p:cBhvr>
                                      <p:tavLst>
                                        <p:tav tm="0">
                                          <p:val>
                                            <p:fltVal val="0"/>
                                          </p:val>
                                        </p:tav>
                                        <p:tav tm="100000">
                                          <p:val>
                                            <p:strVal val="#ppt_h"/>
                                          </p:val>
                                        </p:tav>
                                      </p:tavLst>
                                    </p:anim>
                                    <p:animEffect transition="in" filter="fade">
                                      <p:cBhvr>
                                        <p:cTn id="71" dur="500"/>
                                        <p:tgtEl>
                                          <p:spTgt spid="231"/>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230"/>
                                        </p:tgtEl>
                                        <p:attrNameLst>
                                          <p:attrName>style.visibility</p:attrName>
                                        </p:attrNameLst>
                                      </p:cBhvr>
                                      <p:to>
                                        <p:strVal val="visible"/>
                                      </p:to>
                                    </p:set>
                                    <p:animEffect transition="in" filter="wipe(left)">
                                      <p:cBhvr>
                                        <p:cTn id="75" dur="500"/>
                                        <p:tgtEl>
                                          <p:spTgt spid="2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49"/>
                                        </p:tgtEl>
                                      </p:cBhvr>
                                    </p:animEffect>
                                    <p:set>
                                      <p:cBhvr>
                                        <p:cTn id="80" dur="1" fill="hold">
                                          <p:stCondLst>
                                            <p:cond delay="499"/>
                                          </p:stCondLst>
                                        </p:cTn>
                                        <p:tgtEl>
                                          <p:spTgt spid="249"/>
                                        </p:tgtEl>
                                        <p:attrNameLst>
                                          <p:attrName>style.visibility</p:attrName>
                                        </p:attrNameLst>
                                      </p:cBhvr>
                                      <p:to>
                                        <p:strVal val="hidden"/>
                                      </p:to>
                                    </p:set>
                                  </p:childTnLst>
                                </p:cTn>
                              </p:par>
                              <p:par>
                                <p:cTn id="81" presetID="53" presetClass="entr" presetSubtype="16" fill="hold" grpId="0" nodeType="withEffect">
                                  <p:stCondLst>
                                    <p:cond delay="0"/>
                                  </p:stCondLst>
                                  <p:childTnLst>
                                    <p:set>
                                      <p:cBhvr>
                                        <p:cTn id="82" dur="1" fill="hold">
                                          <p:stCondLst>
                                            <p:cond delay="0"/>
                                          </p:stCondLst>
                                        </p:cTn>
                                        <p:tgtEl>
                                          <p:spTgt spid="269"/>
                                        </p:tgtEl>
                                        <p:attrNameLst>
                                          <p:attrName>style.visibility</p:attrName>
                                        </p:attrNameLst>
                                      </p:cBhvr>
                                      <p:to>
                                        <p:strVal val="visible"/>
                                      </p:to>
                                    </p:set>
                                    <p:anim calcmode="lin" valueType="num">
                                      <p:cBhvr>
                                        <p:cTn id="83" dur="500" fill="hold"/>
                                        <p:tgtEl>
                                          <p:spTgt spid="269"/>
                                        </p:tgtEl>
                                        <p:attrNameLst>
                                          <p:attrName>ppt_w</p:attrName>
                                        </p:attrNameLst>
                                      </p:cBhvr>
                                      <p:tavLst>
                                        <p:tav tm="0">
                                          <p:val>
                                            <p:fltVal val="0"/>
                                          </p:val>
                                        </p:tav>
                                        <p:tav tm="100000">
                                          <p:val>
                                            <p:strVal val="#ppt_w"/>
                                          </p:val>
                                        </p:tav>
                                      </p:tavLst>
                                    </p:anim>
                                    <p:anim calcmode="lin" valueType="num">
                                      <p:cBhvr>
                                        <p:cTn id="84" dur="500" fill="hold"/>
                                        <p:tgtEl>
                                          <p:spTgt spid="269"/>
                                        </p:tgtEl>
                                        <p:attrNameLst>
                                          <p:attrName>ppt_h</p:attrName>
                                        </p:attrNameLst>
                                      </p:cBhvr>
                                      <p:tavLst>
                                        <p:tav tm="0">
                                          <p:val>
                                            <p:fltVal val="0"/>
                                          </p:val>
                                        </p:tav>
                                        <p:tav tm="100000">
                                          <p:val>
                                            <p:strVal val="#ppt_h"/>
                                          </p:val>
                                        </p:tav>
                                      </p:tavLst>
                                    </p:anim>
                                    <p:animEffect transition="in" filter="fade">
                                      <p:cBhvr>
                                        <p:cTn id="85" dur="500"/>
                                        <p:tgtEl>
                                          <p:spTgt spid="269"/>
                                        </p:tgtEl>
                                      </p:cBhvr>
                                    </p:animEffect>
                                  </p:childTnLst>
                                </p:cTn>
                              </p:par>
                            </p:childTnLst>
                          </p:cTn>
                        </p:par>
                        <p:par>
                          <p:cTn id="86" fill="hold">
                            <p:stCondLst>
                              <p:cond delay="500"/>
                            </p:stCondLst>
                            <p:childTnLst>
                              <p:par>
                                <p:cTn id="87" presetID="53" presetClass="entr" presetSubtype="16" fill="hold" nodeType="afterEffect">
                                  <p:stCondLst>
                                    <p:cond delay="0"/>
                                  </p:stCondLst>
                                  <p:childTnLst>
                                    <p:set>
                                      <p:cBhvr>
                                        <p:cTn id="88" dur="1" fill="hold">
                                          <p:stCondLst>
                                            <p:cond delay="0"/>
                                          </p:stCondLst>
                                        </p:cTn>
                                        <p:tgtEl>
                                          <p:spTgt spid="251"/>
                                        </p:tgtEl>
                                        <p:attrNameLst>
                                          <p:attrName>style.visibility</p:attrName>
                                        </p:attrNameLst>
                                      </p:cBhvr>
                                      <p:to>
                                        <p:strVal val="visible"/>
                                      </p:to>
                                    </p:set>
                                    <p:anim calcmode="lin" valueType="num">
                                      <p:cBhvr>
                                        <p:cTn id="89" dur="500" fill="hold"/>
                                        <p:tgtEl>
                                          <p:spTgt spid="251"/>
                                        </p:tgtEl>
                                        <p:attrNameLst>
                                          <p:attrName>ppt_w</p:attrName>
                                        </p:attrNameLst>
                                      </p:cBhvr>
                                      <p:tavLst>
                                        <p:tav tm="0">
                                          <p:val>
                                            <p:fltVal val="0"/>
                                          </p:val>
                                        </p:tav>
                                        <p:tav tm="100000">
                                          <p:val>
                                            <p:strVal val="#ppt_w"/>
                                          </p:val>
                                        </p:tav>
                                      </p:tavLst>
                                    </p:anim>
                                    <p:anim calcmode="lin" valueType="num">
                                      <p:cBhvr>
                                        <p:cTn id="90" dur="500" fill="hold"/>
                                        <p:tgtEl>
                                          <p:spTgt spid="251"/>
                                        </p:tgtEl>
                                        <p:attrNameLst>
                                          <p:attrName>ppt_h</p:attrName>
                                        </p:attrNameLst>
                                      </p:cBhvr>
                                      <p:tavLst>
                                        <p:tav tm="0">
                                          <p:val>
                                            <p:fltVal val="0"/>
                                          </p:val>
                                        </p:tav>
                                        <p:tav tm="100000">
                                          <p:val>
                                            <p:strVal val="#ppt_h"/>
                                          </p:val>
                                        </p:tav>
                                      </p:tavLst>
                                    </p:anim>
                                    <p:animEffect transition="in" filter="fade">
                                      <p:cBhvr>
                                        <p:cTn id="91" dur="500"/>
                                        <p:tgtEl>
                                          <p:spTgt spid="251"/>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50"/>
                                        </p:tgtEl>
                                        <p:attrNameLst>
                                          <p:attrName>style.visibility</p:attrName>
                                        </p:attrNameLst>
                                      </p:cBhvr>
                                      <p:to>
                                        <p:strVal val="visible"/>
                                      </p:to>
                                    </p:set>
                                    <p:animEffect transition="in" filter="wipe(left)">
                                      <p:cBhvr>
                                        <p:cTn id="95" dur="500"/>
                                        <p:tgtEl>
                                          <p:spTgt spid="25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69"/>
                                        </p:tgtEl>
                                      </p:cBhvr>
                                    </p:animEffect>
                                    <p:set>
                                      <p:cBhvr>
                                        <p:cTn id="100" dur="1" fill="hold">
                                          <p:stCondLst>
                                            <p:cond delay="499"/>
                                          </p:stCondLst>
                                        </p:cTn>
                                        <p:tgtEl>
                                          <p:spTgt spid="269"/>
                                        </p:tgtEl>
                                        <p:attrNameLst>
                                          <p:attrName>style.visibility</p:attrName>
                                        </p:attrNameLst>
                                      </p:cBhvr>
                                      <p:to>
                                        <p:strVal val="hidden"/>
                                      </p:to>
                                    </p:set>
                                  </p:childTnLst>
                                </p:cTn>
                              </p:par>
                              <p:par>
                                <p:cTn id="101" presetID="53" presetClass="entr" presetSubtype="16" fill="hold" grpId="0" nodeType="withEffect">
                                  <p:stCondLst>
                                    <p:cond delay="0"/>
                                  </p:stCondLst>
                                  <p:childTnLst>
                                    <p:set>
                                      <p:cBhvr>
                                        <p:cTn id="102" dur="1" fill="hold">
                                          <p:stCondLst>
                                            <p:cond delay="0"/>
                                          </p:stCondLst>
                                        </p:cTn>
                                        <p:tgtEl>
                                          <p:spTgt spid="291"/>
                                        </p:tgtEl>
                                        <p:attrNameLst>
                                          <p:attrName>style.visibility</p:attrName>
                                        </p:attrNameLst>
                                      </p:cBhvr>
                                      <p:to>
                                        <p:strVal val="visible"/>
                                      </p:to>
                                    </p:set>
                                    <p:anim calcmode="lin" valueType="num">
                                      <p:cBhvr>
                                        <p:cTn id="103" dur="500" fill="hold"/>
                                        <p:tgtEl>
                                          <p:spTgt spid="291"/>
                                        </p:tgtEl>
                                        <p:attrNameLst>
                                          <p:attrName>ppt_w</p:attrName>
                                        </p:attrNameLst>
                                      </p:cBhvr>
                                      <p:tavLst>
                                        <p:tav tm="0">
                                          <p:val>
                                            <p:fltVal val="0"/>
                                          </p:val>
                                        </p:tav>
                                        <p:tav tm="100000">
                                          <p:val>
                                            <p:strVal val="#ppt_w"/>
                                          </p:val>
                                        </p:tav>
                                      </p:tavLst>
                                    </p:anim>
                                    <p:anim calcmode="lin" valueType="num">
                                      <p:cBhvr>
                                        <p:cTn id="104" dur="500" fill="hold"/>
                                        <p:tgtEl>
                                          <p:spTgt spid="291"/>
                                        </p:tgtEl>
                                        <p:attrNameLst>
                                          <p:attrName>ppt_h</p:attrName>
                                        </p:attrNameLst>
                                      </p:cBhvr>
                                      <p:tavLst>
                                        <p:tav tm="0">
                                          <p:val>
                                            <p:fltVal val="0"/>
                                          </p:val>
                                        </p:tav>
                                        <p:tav tm="100000">
                                          <p:val>
                                            <p:strVal val="#ppt_h"/>
                                          </p:val>
                                        </p:tav>
                                      </p:tavLst>
                                    </p:anim>
                                    <p:animEffect transition="in" filter="fade">
                                      <p:cBhvr>
                                        <p:cTn id="105" dur="500"/>
                                        <p:tgtEl>
                                          <p:spTgt spid="29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2"/>
                                        </p:tgtEl>
                                        <p:attrNameLst>
                                          <p:attrName>style.visibility</p:attrName>
                                        </p:attrNameLst>
                                      </p:cBhvr>
                                      <p:to>
                                        <p:strVal val="visible"/>
                                      </p:to>
                                    </p:set>
                                    <p:anim calcmode="lin" valueType="num">
                                      <p:cBhvr>
                                        <p:cTn id="108" dur="500" fill="hold"/>
                                        <p:tgtEl>
                                          <p:spTgt spid="292"/>
                                        </p:tgtEl>
                                        <p:attrNameLst>
                                          <p:attrName>ppt_w</p:attrName>
                                        </p:attrNameLst>
                                      </p:cBhvr>
                                      <p:tavLst>
                                        <p:tav tm="0">
                                          <p:val>
                                            <p:fltVal val="0"/>
                                          </p:val>
                                        </p:tav>
                                        <p:tav tm="100000">
                                          <p:val>
                                            <p:strVal val="#ppt_w"/>
                                          </p:val>
                                        </p:tav>
                                      </p:tavLst>
                                    </p:anim>
                                    <p:anim calcmode="lin" valueType="num">
                                      <p:cBhvr>
                                        <p:cTn id="109" dur="500" fill="hold"/>
                                        <p:tgtEl>
                                          <p:spTgt spid="292"/>
                                        </p:tgtEl>
                                        <p:attrNameLst>
                                          <p:attrName>ppt_h</p:attrName>
                                        </p:attrNameLst>
                                      </p:cBhvr>
                                      <p:tavLst>
                                        <p:tav tm="0">
                                          <p:val>
                                            <p:fltVal val="0"/>
                                          </p:val>
                                        </p:tav>
                                        <p:tav tm="100000">
                                          <p:val>
                                            <p:strVal val="#ppt_h"/>
                                          </p:val>
                                        </p:tav>
                                      </p:tavLst>
                                    </p:anim>
                                    <p:animEffect transition="in" filter="fade">
                                      <p:cBhvr>
                                        <p:cTn id="110" dur="500"/>
                                        <p:tgtEl>
                                          <p:spTgt spid="29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93"/>
                                        </p:tgtEl>
                                        <p:attrNameLst>
                                          <p:attrName>style.visibility</p:attrName>
                                        </p:attrNameLst>
                                      </p:cBhvr>
                                      <p:to>
                                        <p:strVal val="visible"/>
                                      </p:to>
                                    </p:set>
                                    <p:anim calcmode="lin" valueType="num">
                                      <p:cBhvr>
                                        <p:cTn id="113" dur="500" fill="hold"/>
                                        <p:tgtEl>
                                          <p:spTgt spid="293"/>
                                        </p:tgtEl>
                                        <p:attrNameLst>
                                          <p:attrName>ppt_w</p:attrName>
                                        </p:attrNameLst>
                                      </p:cBhvr>
                                      <p:tavLst>
                                        <p:tav tm="0">
                                          <p:val>
                                            <p:fltVal val="0"/>
                                          </p:val>
                                        </p:tav>
                                        <p:tav tm="100000">
                                          <p:val>
                                            <p:strVal val="#ppt_w"/>
                                          </p:val>
                                        </p:tav>
                                      </p:tavLst>
                                    </p:anim>
                                    <p:anim calcmode="lin" valueType="num">
                                      <p:cBhvr>
                                        <p:cTn id="114" dur="500" fill="hold"/>
                                        <p:tgtEl>
                                          <p:spTgt spid="293"/>
                                        </p:tgtEl>
                                        <p:attrNameLst>
                                          <p:attrName>ppt_h</p:attrName>
                                        </p:attrNameLst>
                                      </p:cBhvr>
                                      <p:tavLst>
                                        <p:tav tm="0">
                                          <p:val>
                                            <p:fltVal val="0"/>
                                          </p:val>
                                        </p:tav>
                                        <p:tav tm="100000">
                                          <p:val>
                                            <p:strVal val="#ppt_h"/>
                                          </p:val>
                                        </p:tav>
                                      </p:tavLst>
                                    </p:anim>
                                    <p:animEffect transition="in" filter="fade">
                                      <p:cBhvr>
                                        <p:cTn id="115" dur="500"/>
                                        <p:tgtEl>
                                          <p:spTgt spid="293"/>
                                        </p:tgtEl>
                                      </p:cBhvr>
                                    </p:animEffect>
                                  </p:childTnLst>
                                </p:cTn>
                              </p:par>
                            </p:childTnLst>
                          </p:cTn>
                        </p:par>
                        <p:par>
                          <p:cTn id="116" fill="hold">
                            <p:stCondLst>
                              <p:cond delay="500"/>
                            </p:stCondLst>
                            <p:childTnLst>
                              <p:par>
                                <p:cTn id="117" presetID="53" presetClass="entr" presetSubtype="16" fill="hold" nodeType="afterEffect">
                                  <p:stCondLst>
                                    <p:cond delay="0"/>
                                  </p:stCondLst>
                                  <p:childTnLst>
                                    <p:set>
                                      <p:cBhvr>
                                        <p:cTn id="118" dur="1" fill="hold">
                                          <p:stCondLst>
                                            <p:cond delay="0"/>
                                          </p:stCondLst>
                                        </p:cTn>
                                        <p:tgtEl>
                                          <p:spTgt spid="273"/>
                                        </p:tgtEl>
                                        <p:attrNameLst>
                                          <p:attrName>style.visibility</p:attrName>
                                        </p:attrNameLst>
                                      </p:cBhvr>
                                      <p:to>
                                        <p:strVal val="visible"/>
                                      </p:to>
                                    </p:set>
                                    <p:anim calcmode="lin" valueType="num">
                                      <p:cBhvr>
                                        <p:cTn id="119" dur="500" fill="hold"/>
                                        <p:tgtEl>
                                          <p:spTgt spid="273"/>
                                        </p:tgtEl>
                                        <p:attrNameLst>
                                          <p:attrName>ppt_w</p:attrName>
                                        </p:attrNameLst>
                                      </p:cBhvr>
                                      <p:tavLst>
                                        <p:tav tm="0">
                                          <p:val>
                                            <p:fltVal val="0"/>
                                          </p:val>
                                        </p:tav>
                                        <p:tav tm="100000">
                                          <p:val>
                                            <p:strVal val="#ppt_w"/>
                                          </p:val>
                                        </p:tav>
                                      </p:tavLst>
                                    </p:anim>
                                    <p:anim calcmode="lin" valueType="num">
                                      <p:cBhvr>
                                        <p:cTn id="120" dur="500" fill="hold"/>
                                        <p:tgtEl>
                                          <p:spTgt spid="273"/>
                                        </p:tgtEl>
                                        <p:attrNameLst>
                                          <p:attrName>ppt_h</p:attrName>
                                        </p:attrNameLst>
                                      </p:cBhvr>
                                      <p:tavLst>
                                        <p:tav tm="0">
                                          <p:val>
                                            <p:fltVal val="0"/>
                                          </p:val>
                                        </p:tav>
                                        <p:tav tm="100000">
                                          <p:val>
                                            <p:strVal val="#ppt_h"/>
                                          </p:val>
                                        </p:tav>
                                      </p:tavLst>
                                    </p:anim>
                                    <p:animEffect transition="in" filter="fade">
                                      <p:cBhvr>
                                        <p:cTn id="121" dur="500"/>
                                        <p:tgtEl>
                                          <p:spTgt spid="273"/>
                                        </p:tgtEl>
                                      </p:cBhvr>
                                    </p:animEffect>
                                  </p:childTnLst>
                                </p:cTn>
                              </p:par>
                            </p:childTnLst>
                          </p:cTn>
                        </p:par>
                        <p:par>
                          <p:cTn id="122" fill="hold">
                            <p:stCondLst>
                              <p:cond delay="1000"/>
                            </p:stCondLst>
                            <p:childTnLst>
                              <p:par>
                                <p:cTn id="123" presetID="22" presetClass="entr" presetSubtype="8" fill="hold" grpId="0" nodeType="afterEffect">
                                  <p:stCondLst>
                                    <p:cond delay="0"/>
                                  </p:stCondLst>
                                  <p:childTnLst>
                                    <p:set>
                                      <p:cBhvr>
                                        <p:cTn id="124" dur="1" fill="hold">
                                          <p:stCondLst>
                                            <p:cond delay="0"/>
                                          </p:stCondLst>
                                        </p:cTn>
                                        <p:tgtEl>
                                          <p:spTgt spid="272"/>
                                        </p:tgtEl>
                                        <p:attrNameLst>
                                          <p:attrName>style.visibility</p:attrName>
                                        </p:attrNameLst>
                                      </p:cBhvr>
                                      <p:to>
                                        <p:strVal val="visible"/>
                                      </p:to>
                                    </p:set>
                                    <p:animEffect transition="in" filter="wipe(left)">
                                      <p:cBhvr>
                                        <p:cTn id="125" dur="500"/>
                                        <p:tgtEl>
                                          <p:spTgt spid="272"/>
                                        </p:tgtEl>
                                      </p:cBhvr>
                                    </p:animEffect>
                                  </p:childTnLst>
                                </p:cTn>
                              </p:par>
                            </p:childTnLst>
                          </p:cTn>
                        </p:par>
                        <p:par>
                          <p:cTn id="126" fill="hold">
                            <p:stCondLst>
                              <p:cond delay="1500"/>
                            </p:stCondLst>
                            <p:childTnLst>
                              <p:par>
                                <p:cTn id="127" presetID="10" presetClass="exit" presetSubtype="0" fill="hold" grpId="1" nodeType="afterEffect">
                                  <p:stCondLst>
                                    <p:cond delay="0"/>
                                  </p:stCondLst>
                                  <p:childTnLst>
                                    <p:animEffect transition="out" filter="fade">
                                      <p:cBhvr>
                                        <p:cTn id="128" dur="500"/>
                                        <p:tgtEl>
                                          <p:spTgt spid="291"/>
                                        </p:tgtEl>
                                      </p:cBhvr>
                                    </p:animEffect>
                                    <p:set>
                                      <p:cBhvr>
                                        <p:cTn id="129" dur="1" fill="hold">
                                          <p:stCondLst>
                                            <p:cond delay="499"/>
                                          </p:stCondLst>
                                        </p:cTn>
                                        <p:tgtEl>
                                          <p:spTgt spid="29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92"/>
                                        </p:tgtEl>
                                      </p:cBhvr>
                                    </p:animEffect>
                                    <p:set>
                                      <p:cBhvr>
                                        <p:cTn id="132" dur="1" fill="hold">
                                          <p:stCondLst>
                                            <p:cond delay="499"/>
                                          </p:stCondLst>
                                        </p:cTn>
                                        <p:tgtEl>
                                          <p:spTgt spid="29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93"/>
                                        </p:tgtEl>
                                      </p:cBhvr>
                                    </p:animEffect>
                                    <p:set>
                                      <p:cBhvr>
                                        <p:cTn id="135" dur="1" fill="hold">
                                          <p:stCondLst>
                                            <p:cond delay="499"/>
                                          </p:stCondLst>
                                        </p:cTn>
                                        <p:tgtEl>
                                          <p:spTgt spid="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0" grpId="0" animBg="1"/>
      <p:bldP spid="190" grpId="1" animBg="1"/>
      <p:bldP spid="191" grpId="0"/>
      <p:bldP spid="210" grpId="0"/>
      <p:bldP spid="229" grpId="0" animBg="1"/>
      <p:bldP spid="229" grpId="1" animBg="1"/>
      <p:bldP spid="230" grpId="0"/>
      <p:bldP spid="249" grpId="0" animBg="1"/>
      <p:bldP spid="249" grpId="1" animBg="1"/>
      <p:bldP spid="250" grpId="0"/>
      <p:bldP spid="269" grpId="0" animBg="1"/>
      <p:bldP spid="269" grpId="1" animBg="1"/>
      <p:bldP spid="272" grpId="0"/>
      <p:bldP spid="291" grpId="0" animBg="1"/>
      <p:bldP spid="291" grpId="1" animBg="1"/>
      <p:bldP spid="292" grpId="0" animBg="1"/>
      <p:bldP spid="292" grpId="1" animBg="1"/>
      <p:bldP spid="293" grpId="0" animBg="1"/>
      <p:bldP spid="29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文本框 12">
            <a:extLst>
              <a:ext uri="{FF2B5EF4-FFF2-40B4-BE49-F238E27FC236}">
                <a16:creationId xmlns:a16="http://schemas.microsoft.com/office/drawing/2014/main" id="{EA7595EF-5343-3AFF-6013-0DCA417BAEA7}"/>
              </a:ext>
            </a:extLst>
          </p:cNvPr>
          <p:cNvSpPr txBox="1"/>
          <p:nvPr/>
        </p:nvSpPr>
        <p:spPr>
          <a:xfrm>
            <a:off x="253370" y="411988"/>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5219166" y="2276475"/>
            <a:ext cx="6537194" cy="3238500"/>
            <a:chOff x="5065714" y="2133600"/>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5065714" y="2133600"/>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6078512" cy="2710229"/>
              <a:chOff x="2668249" y="2181868"/>
              <a:chExt cx="6078512" cy="2710229"/>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3532969" cy="919710"/>
                <a:chOff x="5926934" y="2284234"/>
                <a:chExt cx="3532969"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a:off x="6907165" y="2903341"/>
                  <a:ext cx="2552738" cy="0"/>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8723656" y="2903341"/>
                <a:ext cx="0" cy="1766856"/>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3918855" y="2181868"/>
                <a:ext cx="3118960" cy="2395520"/>
                <a:chOff x="3918855" y="2181868"/>
                <a:chExt cx="3118960" cy="2395520"/>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0" name="TextBox 269">
                  <a:extLst>
                    <a:ext uri="{FF2B5EF4-FFF2-40B4-BE49-F238E27FC236}">
                      <a16:creationId xmlns:a16="http://schemas.microsoft.com/office/drawing/2014/main" id="{75B8456B-1CE0-64B4-5ED1-DC1B2AB13642}"/>
                    </a:ext>
                  </a:extLst>
                </p:cNvPr>
                <p:cNvSpPr txBox="1"/>
                <p:nvPr/>
              </p:nvSpPr>
              <p:spPr>
                <a:xfrm>
                  <a:off x="3918855" y="411572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p>
              </p:txBody>
            </p:sp>
            <p:sp>
              <p:nvSpPr>
                <p:cNvPr id="271" name="TextBox 270">
                  <a:extLst>
                    <a:ext uri="{FF2B5EF4-FFF2-40B4-BE49-F238E27FC236}">
                      <a16:creationId xmlns:a16="http://schemas.microsoft.com/office/drawing/2014/main" id="{5CFF87B5-4C01-91B0-305A-9501586333E2}"/>
                    </a:ext>
                  </a:extLst>
                </p:cNvPr>
                <p:cNvSpPr txBox="1"/>
                <p:nvPr/>
              </p:nvSpPr>
              <p:spPr>
                <a:xfrm>
                  <a:off x="6329949" y="380162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b</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1BF1F7B4-731D-83CB-3926-C4BB19F730B2}"/>
                  </a:ext>
                </a:extLst>
              </p:cNvPr>
              <p:cNvGrpSpPr/>
              <p:nvPr/>
            </p:nvGrpSpPr>
            <p:grpSpPr>
              <a:xfrm>
                <a:off x="2714871" y="4478359"/>
                <a:ext cx="913837" cy="413656"/>
                <a:chOff x="674850" y="4132949"/>
                <a:chExt cx="913837" cy="413656"/>
              </a:xfrm>
            </p:grpSpPr>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0" name="Flowchart: Connector 159">
                  <a:extLst>
                    <a:ext uri="{FF2B5EF4-FFF2-40B4-BE49-F238E27FC236}">
                      <a16:creationId xmlns:a16="http://schemas.microsoft.com/office/drawing/2014/main" id="{1155A58C-DBED-9FEE-B8D2-9769B606AB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p>
              </p:txBody>
            </p:sp>
          </p:grpSp>
          <p:grpSp>
            <p:nvGrpSpPr>
              <p:cNvPr id="163" name="Group 162">
                <a:extLst>
                  <a:ext uri="{FF2B5EF4-FFF2-40B4-BE49-F238E27FC236}">
                    <a16:creationId xmlns:a16="http://schemas.microsoft.com/office/drawing/2014/main" id="{240044CC-A373-CF59-6D9B-F13D6034F8C8}"/>
                  </a:ext>
                </a:extLst>
              </p:cNvPr>
              <p:cNvGrpSpPr/>
              <p:nvPr/>
            </p:nvGrpSpPr>
            <p:grpSpPr>
              <a:xfrm>
                <a:off x="4780166" y="4478441"/>
                <a:ext cx="913837" cy="413656"/>
                <a:chOff x="674850" y="4132949"/>
                <a:chExt cx="913837"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5071986" y="4430350"/>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72" name="Straight Connector 171">
                <a:extLst>
                  <a:ext uri="{FF2B5EF4-FFF2-40B4-BE49-F238E27FC236}">
                    <a16:creationId xmlns:a16="http://schemas.microsoft.com/office/drawing/2014/main" id="{2554E4FF-F71A-5D20-A7A9-38776A3606C7}"/>
                  </a:ext>
                </a:extLst>
              </p:cNvPr>
              <p:cNvCxnSpPr>
                <a:cxnSpLocks/>
              </p:cNvCxnSpPr>
              <p:nvPr/>
            </p:nvCxnSpPr>
            <p:spPr>
              <a:xfrm>
                <a:off x="7855964" y="4652389"/>
                <a:ext cx="867692" cy="0"/>
              </a:xfrm>
              <a:prstGeom prst="line">
                <a:avLst/>
              </a:prstGeom>
              <a:noFill/>
              <a:ln w="38100" cap="flat" cmpd="sng" algn="ctr">
                <a:solidFill>
                  <a:sysClr val="windowText" lastClr="000000"/>
                </a:solidFill>
                <a:prstDash val="solid"/>
                <a:miter lim="800000"/>
              </a:ln>
              <a:effectLst/>
            </p:spPr>
          </p:cxnSp>
          <p:grpSp>
            <p:nvGrpSpPr>
              <p:cNvPr id="173" name="Group 172">
                <a:extLst>
                  <a:ext uri="{FF2B5EF4-FFF2-40B4-BE49-F238E27FC236}">
                    <a16:creationId xmlns:a16="http://schemas.microsoft.com/office/drawing/2014/main" id="{8C98A887-CADD-400B-E7CB-81A7E8D506BE}"/>
                  </a:ext>
                </a:extLst>
              </p:cNvPr>
              <p:cNvGrpSpPr/>
              <p:nvPr/>
            </p:nvGrpSpPr>
            <p:grpSpPr>
              <a:xfrm>
                <a:off x="7092008" y="4469647"/>
                <a:ext cx="1208530" cy="413656"/>
                <a:chOff x="380157" y="4132949"/>
                <a:chExt cx="1208530" cy="413656"/>
              </a:xfrm>
            </p:grpSpPr>
            <p:cxnSp>
              <p:nvCxnSpPr>
                <p:cNvPr id="174" name="Straight Connector 173">
                  <a:extLst>
                    <a:ext uri="{FF2B5EF4-FFF2-40B4-BE49-F238E27FC236}">
                      <a16:creationId xmlns:a16="http://schemas.microsoft.com/office/drawing/2014/main" id="{E0F8E62B-2886-3DC6-A86B-BD32BBABA979}"/>
                    </a:ext>
                  </a:extLst>
                </p:cNvPr>
                <p:cNvCxnSpPr>
                  <a:cxnSpLocks/>
                </p:cNvCxnSpPr>
                <p:nvPr/>
              </p:nvCxnSpPr>
              <p:spPr>
                <a:xfrm>
                  <a:off x="380157" y="4317450"/>
                  <a:ext cx="1208530"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7678521" y="4421556"/>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78" name="Straight Arrow Connector 177">
                <a:extLst>
                  <a:ext uri="{FF2B5EF4-FFF2-40B4-BE49-F238E27FC236}">
                    <a16:creationId xmlns:a16="http://schemas.microsoft.com/office/drawing/2014/main" id="{6D393BD7-FC22-F8EB-1EEB-B27134057560}"/>
                  </a:ext>
                </a:extLst>
              </p:cNvPr>
              <p:cNvCxnSpPr>
                <a:cxnSpLocks/>
              </p:cNvCxnSpPr>
              <p:nvPr/>
            </p:nvCxnSpPr>
            <p:spPr>
              <a:xfrm>
                <a:off x="6393305" y="4219731"/>
                <a:ext cx="0" cy="359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D8E5F17-4ECB-379E-CDD9-8F4B28A98614}"/>
                  </a:ext>
                </a:extLst>
              </p:cNvPr>
              <p:cNvCxnSpPr>
                <a:cxnSpLocks/>
              </p:cNvCxnSpPr>
              <p:nvPr/>
            </p:nvCxnSpPr>
            <p:spPr>
              <a:xfrm>
                <a:off x="6380019" y="4235162"/>
                <a:ext cx="711989" cy="0"/>
              </a:xfrm>
              <a:prstGeom prst="line">
                <a:avLst/>
              </a:prstGeom>
              <a:noFill/>
              <a:ln w="38100" cap="flat" cmpd="sng" algn="ctr">
                <a:solidFill>
                  <a:sysClr val="windowText" lastClr="000000"/>
                </a:solidFill>
                <a:prstDash val="solid"/>
                <a:miter lim="800000"/>
              </a:ln>
              <a:effectLst/>
            </p:spPr>
          </p:cxnSp>
          <p:cxnSp>
            <p:nvCxnSpPr>
              <p:cNvPr id="182" name="Straight Connector 181">
                <a:extLst>
                  <a:ext uri="{FF2B5EF4-FFF2-40B4-BE49-F238E27FC236}">
                    <a16:creationId xmlns:a16="http://schemas.microsoft.com/office/drawing/2014/main" id="{4BD3790C-814E-08EC-84DE-D6DAEA81C43A}"/>
                  </a:ext>
                </a:extLst>
              </p:cNvPr>
              <p:cNvCxnSpPr>
                <a:cxnSpLocks/>
              </p:cNvCxnSpPr>
              <p:nvPr/>
            </p:nvCxnSpPr>
            <p:spPr>
              <a:xfrm flipV="1">
                <a:off x="7092008" y="4219731"/>
                <a:ext cx="0" cy="450466"/>
              </a:xfrm>
              <a:prstGeom prst="line">
                <a:avLst/>
              </a:prstGeom>
              <a:noFill/>
              <a:ln w="38100" cap="flat" cmpd="sng" algn="ctr">
                <a:solidFill>
                  <a:sysClr val="windowText" lastClr="000000"/>
                </a:solidFill>
                <a:prstDash val="solid"/>
                <a:miter lim="800000"/>
              </a:ln>
              <a:effectLst/>
            </p:spPr>
          </p:cxnSp>
        </p:grpSp>
      </p:gr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908561" y="2409951"/>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Lắp</a:t>
            </a:r>
            <a:r>
              <a:rPr lang="en-US" b="0" dirty="0"/>
              <a:t> </a:t>
            </a:r>
            <a:r>
              <a:rPr lang="en-US" b="0" dirty="0" err="1"/>
              <a:t>mặch</a:t>
            </a:r>
            <a:r>
              <a:rPr lang="en-US" b="0" dirty="0"/>
              <a:t> </a:t>
            </a:r>
            <a:r>
              <a:rPr lang="en-US" b="0" dirty="0" err="1"/>
              <a:t>điện</a:t>
            </a:r>
            <a:r>
              <a:rPr lang="en-US" b="0" dirty="0"/>
              <a:t> </a:t>
            </a:r>
            <a:r>
              <a:rPr lang="en-US" b="0" dirty="0" err="1"/>
              <a:t>như</a:t>
            </a:r>
            <a:r>
              <a:rPr lang="en-US" b="0" dirty="0"/>
              <a:t> </a:t>
            </a:r>
            <a:r>
              <a:rPr lang="en-US" b="0" dirty="0" err="1"/>
              <a:t>hình</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296247"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36;p36">
            <a:extLst>
              <a:ext uri="{FF2B5EF4-FFF2-40B4-BE49-F238E27FC236}">
                <a16:creationId xmlns:a16="http://schemas.microsoft.com/office/drawing/2014/main" id="{29985514-02E6-DDC4-ADC1-6D16E1FF44BA}"/>
              </a:ext>
            </a:extLst>
          </p:cNvPr>
          <p:cNvSpPr txBox="1">
            <a:spLocks/>
          </p:cNvSpPr>
          <p:nvPr/>
        </p:nvSpPr>
        <p:spPr>
          <a:xfrm>
            <a:off x="913549" y="3055700"/>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Đặt</a:t>
            </a:r>
            <a:r>
              <a:rPr lang="en-US" b="0" dirty="0"/>
              <a:t> U = 6 V</a:t>
            </a:r>
            <a:endParaRPr lang="vi-VN" b="0" dirty="0"/>
          </a:p>
        </p:txBody>
      </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918905" y="3710051"/>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a:t>
            </a:r>
            <a:r>
              <a:rPr lang="en-US" b="0" dirty="0" err="1"/>
              <a:t>đóng</a:t>
            </a:r>
            <a:r>
              <a:rPr lang="en-US" b="0" dirty="0"/>
              <a:t> K</a:t>
            </a:r>
            <a:endParaRPr lang="vi-VN" b="0" dirty="0"/>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306591" y="365055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436;p36">
            <a:extLst>
              <a:ext uri="{FF2B5EF4-FFF2-40B4-BE49-F238E27FC236}">
                <a16:creationId xmlns:a16="http://schemas.microsoft.com/office/drawing/2014/main" id="{5EC226A4-0D95-5564-1C45-4C8C3E81A494}"/>
              </a:ext>
            </a:extLst>
          </p:cNvPr>
          <p:cNvSpPr txBox="1">
            <a:spLocks/>
          </p:cNvSpPr>
          <p:nvPr/>
        </p:nvSpPr>
        <p:spPr>
          <a:xfrm>
            <a:off x="894162" y="4347561"/>
            <a:ext cx="427503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Điều</a:t>
            </a:r>
            <a:r>
              <a:rPr lang="en-US" b="0" dirty="0"/>
              <a:t> </a:t>
            </a:r>
            <a:r>
              <a:rPr lang="en-US" b="0" dirty="0" err="1"/>
              <a:t>chỉnh</a:t>
            </a:r>
            <a:r>
              <a:rPr lang="en-US" b="0" dirty="0"/>
              <a:t> R</a:t>
            </a:r>
            <a:r>
              <a:rPr lang="en-US" b="0" baseline="-25000" dirty="0"/>
              <a:t>b1</a:t>
            </a:r>
            <a:r>
              <a:rPr lang="en-US" b="0" dirty="0"/>
              <a:t> = 5 </a:t>
            </a:r>
            <a:r>
              <a:rPr lang="el-GR" b="0" dirty="0">
                <a:latin typeface="Open Sans" panose="020B0606030504020204" pitchFamily="34" charset="0"/>
              </a:rPr>
              <a:t>Ω</a:t>
            </a:r>
            <a:endParaRPr lang="en-US" b="0" dirty="0">
              <a:latin typeface="Open Sans" panose="020B0606030504020204" pitchFamily="34" charset="0"/>
            </a:endParaRPr>
          </a:p>
          <a:p>
            <a:r>
              <a:rPr lang="en-US" b="0" dirty="0" err="1"/>
              <a:t>Ghi</a:t>
            </a:r>
            <a:r>
              <a:rPr lang="en-US" b="0" dirty="0"/>
              <a:t> </a:t>
            </a:r>
            <a:r>
              <a:rPr lang="en-US" b="0" dirty="0" err="1"/>
              <a:t>giá</a:t>
            </a:r>
            <a:r>
              <a:rPr lang="en-US" b="0" dirty="0"/>
              <a:t> </a:t>
            </a:r>
            <a:r>
              <a:rPr lang="en-US" b="0" dirty="0" err="1"/>
              <a:t>trị</a:t>
            </a:r>
            <a:r>
              <a:rPr lang="en-US" b="0" dirty="0"/>
              <a:t> </a:t>
            </a:r>
            <a:r>
              <a:rPr lang="en-US" b="0" dirty="0" err="1"/>
              <a:t>các</a:t>
            </a:r>
            <a:r>
              <a:rPr lang="en-US" b="0" dirty="0"/>
              <a:t> </a:t>
            </a:r>
            <a:r>
              <a:rPr lang="en-US" b="0" dirty="0" err="1"/>
              <a:t>ampe</a:t>
            </a:r>
            <a:r>
              <a:rPr lang="en-US" b="0" dirty="0"/>
              <a:t> </a:t>
            </a:r>
            <a:r>
              <a:rPr lang="en-US" b="0" dirty="0" err="1"/>
              <a:t>kế</a:t>
            </a:r>
            <a:endParaRPr lang="vi-VN" b="0" dirty="0"/>
          </a:p>
        </p:txBody>
      </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844675" y="5622581"/>
            <a:ext cx="8199858"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2 </a:t>
            </a:r>
            <a:r>
              <a:rPr lang="en-US" b="0" dirty="0" err="1"/>
              <a:t>với</a:t>
            </a:r>
            <a:r>
              <a:rPr lang="en-US" b="0" dirty="0"/>
              <a:t> R</a:t>
            </a:r>
            <a:r>
              <a:rPr lang="en-US" b="0" baseline="-25000" dirty="0"/>
              <a:t>b2</a:t>
            </a:r>
            <a:r>
              <a:rPr lang="en-US" b="0" dirty="0"/>
              <a:t> = 10 </a:t>
            </a:r>
            <a:r>
              <a:rPr lang="el-GR" b="0" dirty="0">
                <a:latin typeface="Open Sans" panose="020B0606030504020204" pitchFamily="34" charset="0"/>
              </a:rPr>
              <a:t>Ω</a:t>
            </a:r>
            <a:r>
              <a:rPr lang="en-US" b="0" dirty="0">
                <a:latin typeface="Open Sans" panose="020B0606030504020204" pitchFamily="34" charset="0"/>
              </a:rPr>
              <a:t> </a:t>
            </a:r>
            <a:r>
              <a:rPr lang="en-US" b="0" dirty="0" err="1"/>
              <a:t>và</a:t>
            </a:r>
            <a:r>
              <a:rPr lang="en-US" b="0" dirty="0"/>
              <a:t> R</a:t>
            </a:r>
            <a:r>
              <a:rPr lang="en-US" b="0" baseline="-25000" dirty="0"/>
              <a:t>b3</a:t>
            </a:r>
            <a:r>
              <a:rPr lang="en-US" b="0" dirty="0"/>
              <a:t> = 15 </a:t>
            </a:r>
            <a:r>
              <a:rPr lang="el-GR" b="0" dirty="0">
                <a:latin typeface="Open Sans" panose="020B0606030504020204" pitchFamily="34" charset="0"/>
              </a:rPr>
              <a:t>Ω</a:t>
            </a:r>
            <a:r>
              <a:rPr lang="en-US" b="0" dirty="0">
                <a:latin typeface="Open Sans" panose="020B0606030504020204" pitchFamily="34" charset="0"/>
              </a:rPr>
              <a:t> </a:t>
            </a:r>
            <a:r>
              <a:rPr lang="en-US" b="0" dirty="0"/>
              <a:t> </a:t>
            </a:r>
            <a:endParaRPr lang="vi-VN" b="0" dirty="0"/>
          </a:p>
        </p:txBody>
      </p:sp>
      <p:grpSp>
        <p:nvGrpSpPr>
          <p:cNvPr id="335" name="Google Shape;689;p44">
            <a:extLst>
              <a:ext uri="{FF2B5EF4-FFF2-40B4-BE49-F238E27FC236}">
                <a16:creationId xmlns:a16="http://schemas.microsoft.com/office/drawing/2014/main" id="{A595D710-5190-B965-35F9-DB43FAB95F60}"/>
              </a:ext>
            </a:extLst>
          </p:cNvPr>
          <p:cNvGrpSpPr/>
          <p:nvPr/>
        </p:nvGrpSpPr>
        <p:grpSpPr>
          <a:xfrm>
            <a:off x="232362" y="5563089"/>
            <a:ext cx="644526" cy="581557"/>
            <a:chOff x="858650" y="3046400"/>
            <a:chExt cx="1118500" cy="1009225"/>
          </a:xfrm>
        </p:grpSpPr>
        <p:sp>
          <p:nvSpPr>
            <p:cNvPr id="336" name="Google Shape;690;p44">
              <a:extLst>
                <a:ext uri="{FF2B5EF4-FFF2-40B4-BE49-F238E27FC236}">
                  <a16:creationId xmlns:a16="http://schemas.microsoft.com/office/drawing/2014/main" id="{801F7942-7698-1290-2FFE-1C08BFAE1CBE}"/>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91;p44">
              <a:extLst>
                <a:ext uri="{FF2B5EF4-FFF2-40B4-BE49-F238E27FC236}">
                  <a16:creationId xmlns:a16="http://schemas.microsoft.com/office/drawing/2014/main" id="{74A1CD47-CC40-DA25-0710-593785E4F77C}"/>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92;p44">
              <a:extLst>
                <a:ext uri="{FF2B5EF4-FFF2-40B4-BE49-F238E27FC236}">
                  <a16:creationId xmlns:a16="http://schemas.microsoft.com/office/drawing/2014/main" id="{3E85925B-E384-3B03-AE78-2A75ED8D45F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93;p44">
              <a:extLst>
                <a:ext uri="{FF2B5EF4-FFF2-40B4-BE49-F238E27FC236}">
                  <a16:creationId xmlns:a16="http://schemas.microsoft.com/office/drawing/2014/main" id="{079BC7E3-86E9-78C5-2DA4-16D979D116A7}"/>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94;p44">
              <a:extLst>
                <a:ext uri="{FF2B5EF4-FFF2-40B4-BE49-F238E27FC236}">
                  <a16:creationId xmlns:a16="http://schemas.microsoft.com/office/drawing/2014/main" id="{3149EC57-B06E-1192-199F-19C3C966FAF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95;p44">
              <a:extLst>
                <a:ext uri="{FF2B5EF4-FFF2-40B4-BE49-F238E27FC236}">
                  <a16:creationId xmlns:a16="http://schemas.microsoft.com/office/drawing/2014/main" id="{45194E6C-B7F3-7C3B-E47A-A1C973FA7FA9}"/>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96;p44">
              <a:extLst>
                <a:ext uri="{FF2B5EF4-FFF2-40B4-BE49-F238E27FC236}">
                  <a16:creationId xmlns:a16="http://schemas.microsoft.com/office/drawing/2014/main" id="{7FB96218-58B7-4DF5-740C-46815CC87034}"/>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97;p44">
              <a:extLst>
                <a:ext uri="{FF2B5EF4-FFF2-40B4-BE49-F238E27FC236}">
                  <a16:creationId xmlns:a16="http://schemas.microsoft.com/office/drawing/2014/main" id="{A01AFA52-29F3-935A-D42C-3E98B489F88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98;p44">
              <a:extLst>
                <a:ext uri="{FF2B5EF4-FFF2-40B4-BE49-F238E27FC236}">
                  <a16:creationId xmlns:a16="http://schemas.microsoft.com/office/drawing/2014/main" id="{EC6E6CA7-957E-3255-56AF-A18EA53EC618}"/>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99;p44">
              <a:extLst>
                <a:ext uri="{FF2B5EF4-FFF2-40B4-BE49-F238E27FC236}">
                  <a16:creationId xmlns:a16="http://schemas.microsoft.com/office/drawing/2014/main" id="{987A78D4-64E3-D1FF-A5C5-EEB6289A7B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0;p44">
              <a:extLst>
                <a:ext uri="{FF2B5EF4-FFF2-40B4-BE49-F238E27FC236}">
                  <a16:creationId xmlns:a16="http://schemas.microsoft.com/office/drawing/2014/main" id="{BC7C1356-30ED-5335-9923-06794D076FAF}"/>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1;p44">
              <a:extLst>
                <a:ext uri="{FF2B5EF4-FFF2-40B4-BE49-F238E27FC236}">
                  <a16:creationId xmlns:a16="http://schemas.microsoft.com/office/drawing/2014/main" id="{66728460-BB21-C4EA-D0B5-D2635AD87B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2;p44">
              <a:extLst>
                <a:ext uri="{FF2B5EF4-FFF2-40B4-BE49-F238E27FC236}">
                  <a16:creationId xmlns:a16="http://schemas.microsoft.com/office/drawing/2014/main" id="{8DB6D6B8-8636-2265-BC53-6F79AF18B338}"/>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3;p44">
              <a:extLst>
                <a:ext uri="{FF2B5EF4-FFF2-40B4-BE49-F238E27FC236}">
                  <a16:creationId xmlns:a16="http://schemas.microsoft.com/office/drawing/2014/main" id="{2751DC84-4F6D-5ACE-7E22-34B27DBBC900}"/>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4;p44">
              <a:extLst>
                <a:ext uri="{FF2B5EF4-FFF2-40B4-BE49-F238E27FC236}">
                  <a16:creationId xmlns:a16="http://schemas.microsoft.com/office/drawing/2014/main" id="{4077EC5B-467A-82DD-A993-76425A63006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5;p44">
              <a:extLst>
                <a:ext uri="{FF2B5EF4-FFF2-40B4-BE49-F238E27FC236}">
                  <a16:creationId xmlns:a16="http://schemas.microsoft.com/office/drawing/2014/main" id="{ED77B9E0-E26C-44E3-1C6E-72166AE6597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p44">
              <a:extLst>
                <a:ext uri="{FF2B5EF4-FFF2-40B4-BE49-F238E27FC236}">
                  <a16:creationId xmlns:a16="http://schemas.microsoft.com/office/drawing/2014/main" id="{D8E51584-0AC5-65F4-F227-B5DE7E93FA81}"/>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87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96"/>
                                        </p:tgtEl>
                                        <p:attrNameLst>
                                          <p:attrName>style.visibility</p:attrName>
                                        </p:attrNameLst>
                                      </p:cBhvr>
                                      <p:to>
                                        <p:strVal val="visible"/>
                                      </p:to>
                                    </p:set>
                                    <p:animEffect transition="in" filter="wipe(left)">
                                      <p:cBhvr>
                                        <p:cTn id="37" dur="500"/>
                                        <p:tgtEl>
                                          <p:spTgt spid="29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35"/>
                                        </p:tgtEl>
                                        <p:attrNameLst>
                                          <p:attrName>style.visibility</p:attrName>
                                        </p:attrNameLst>
                                      </p:cBhvr>
                                      <p:to>
                                        <p:strVal val="visible"/>
                                      </p:to>
                                    </p:set>
                                    <p:anim calcmode="lin" valueType="num">
                                      <p:cBhvr>
                                        <p:cTn id="42" dur="500" fill="hold"/>
                                        <p:tgtEl>
                                          <p:spTgt spid="335"/>
                                        </p:tgtEl>
                                        <p:attrNameLst>
                                          <p:attrName>ppt_w</p:attrName>
                                        </p:attrNameLst>
                                      </p:cBhvr>
                                      <p:tavLst>
                                        <p:tav tm="0">
                                          <p:val>
                                            <p:fltVal val="0"/>
                                          </p:val>
                                        </p:tav>
                                        <p:tav tm="100000">
                                          <p:val>
                                            <p:strVal val="#ppt_w"/>
                                          </p:val>
                                        </p:tav>
                                      </p:tavLst>
                                    </p:anim>
                                    <p:anim calcmode="lin" valueType="num">
                                      <p:cBhvr>
                                        <p:cTn id="43" dur="500" fill="hold"/>
                                        <p:tgtEl>
                                          <p:spTgt spid="335"/>
                                        </p:tgtEl>
                                        <p:attrNameLst>
                                          <p:attrName>ppt_h</p:attrName>
                                        </p:attrNameLst>
                                      </p:cBhvr>
                                      <p:tavLst>
                                        <p:tav tm="0">
                                          <p:val>
                                            <p:fltVal val="0"/>
                                          </p:val>
                                        </p:tav>
                                        <p:tav tm="100000">
                                          <p:val>
                                            <p:strVal val="#ppt_h"/>
                                          </p:val>
                                        </p:tav>
                                      </p:tavLst>
                                    </p:anim>
                                    <p:animEffect transition="in" filter="fade">
                                      <p:cBhvr>
                                        <p:cTn id="44" dur="500"/>
                                        <p:tgtEl>
                                          <p:spTgt spid="33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34"/>
                                        </p:tgtEl>
                                        <p:attrNameLst>
                                          <p:attrName>style.visibility</p:attrName>
                                        </p:attrNameLst>
                                      </p:cBhvr>
                                      <p:to>
                                        <p:strVal val="visible"/>
                                      </p:to>
                                    </p:set>
                                    <p:animEffect transition="in" filter="wipe(left)">
                                      <p:cBhvr>
                                        <p:cTn id="48"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 grpId="0"/>
      <p:bldP spid="21" grpId="0"/>
      <p:bldP spid="296" grpId="0"/>
      <p:bldP spid="3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771</TotalTime>
  <Words>957</Words>
  <Application>Microsoft Office PowerPoint</Application>
  <PresentationFormat>Widescreen</PresentationFormat>
  <Paragraphs>206</Paragraphs>
  <Slides>28</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微软雅黑</vt:lpstr>
      <vt:lpstr>Arial</vt:lpstr>
      <vt:lpstr>Calibri</vt:lpstr>
      <vt:lpstr>Cambria Math</vt:lpstr>
      <vt:lpstr>等线</vt:lpstr>
      <vt:lpstr>Fira Sans Condensed Medium</vt:lpstr>
      <vt:lpstr>inherit</vt:lpstr>
      <vt:lpstr>Open Sans</vt:lpstr>
      <vt:lpstr>Roboto</vt:lpstr>
      <vt:lpstr>Times New Roman</vt:lpstr>
      <vt:lpstr>方正静蕾简体</vt:lpstr>
      <vt:lpstr>汉仪喵魂体W</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Thành Lê Hữu</cp:lastModifiedBy>
  <cp:revision>1</cp:revision>
  <dcterms:created xsi:type="dcterms:W3CDTF">2017-07-04T12:34:02Z</dcterms:created>
  <dcterms:modified xsi:type="dcterms:W3CDTF">2024-11-24T09:48:14Z</dcterms:modified>
</cp:coreProperties>
</file>