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4" r:id="rId3"/>
    <p:sldId id="275" r:id="rId4"/>
    <p:sldId id="259" r:id="rId5"/>
    <p:sldId id="260" r:id="rId6"/>
    <p:sldId id="261" r:id="rId7"/>
    <p:sldId id="262" r:id="rId8"/>
    <p:sldId id="263" r:id="rId9"/>
    <p:sldId id="276" r:id="rId10"/>
    <p:sldId id="264" r:id="rId11"/>
    <p:sldId id="268" r:id="rId12"/>
    <p:sldId id="27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FFFFFF"/>
    <a:srgbClr val="FF3399"/>
    <a:srgbClr val="FF0066"/>
    <a:srgbClr val="FF3300"/>
    <a:srgbClr val="663300"/>
    <a:srgbClr val="CC0000"/>
    <a:srgbClr val="00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237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D23461-64AC-44BA-94E1-077D1EF1DD7A}" type="datetimeFigureOut">
              <a:rPr lang="en-US"/>
              <a:pPr>
                <a:defRPr/>
              </a:pPr>
              <a:t>6/8/2024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16A63EC-545F-476B-8852-6A88679AC3A0}" type="slidenum">
              <a:rPr lang="en-US"/>
              <a:pPr>
                <a:defRPr/>
              </a:pPr>
              <a:t>‹#›</a:t>
            </a:fld>
            <a:endParaRPr lang="en-US"/>
          </a:p>
        </p:txBody>
      </p:sp>
    </p:spTree>
    <p:extLst>
      <p:ext uri="{BB962C8B-B14F-4D97-AF65-F5344CB8AC3E}">
        <p14:creationId xmlns:p14="http://schemas.microsoft.com/office/powerpoint/2010/main" val="773979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a:extLst>
            <a:ext uri="{FF2B5EF4-FFF2-40B4-BE49-F238E27FC236}">
              <a16:creationId xmlns:a16="http://schemas.microsoft.com/office/drawing/2014/main" id="{E4C73175-C6FA-DC43-ADB7-97387F8959DC}"/>
            </a:ext>
          </a:extLst>
        </p:cNvPr>
        <p:cNvGrpSpPr/>
        <p:nvPr/>
      </p:nvGrpSpPr>
      <p:grpSpPr>
        <a:xfrm>
          <a:off x="0" y="0"/>
          <a:ext cx="0" cy="0"/>
          <a:chOff x="0" y="0"/>
          <a:chExt cx="0" cy="0"/>
        </a:xfrm>
      </p:grpSpPr>
      <p:sp>
        <p:nvSpPr>
          <p:cNvPr id="2750" name="Google Shape;2750;gc52ef24844_0_17686:notes">
            <a:extLst>
              <a:ext uri="{FF2B5EF4-FFF2-40B4-BE49-F238E27FC236}">
                <a16:creationId xmlns:a16="http://schemas.microsoft.com/office/drawing/2014/main" id="{1F4BE575-CA98-9BA7-796E-45ECD1EDAC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a:extLst>
              <a:ext uri="{FF2B5EF4-FFF2-40B4-BE49-F238E27FC236}">
                <a16:creationId xmlns:a16="http://schemas.microsoft.com/office/drawing/2014/main" id="{91700B15-970F-C945-8777-15AFDE9C8D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745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A63EC-545F-476B-8852-6A88679AC3A0}" type="slidenum">
              <a:rPr lang="en-US" smtClean="0"/>
              <a:pPr>
                <a:defRPr/>
              </a:pPr>
              <a:t>7</a:t>
            </a:fld>
            <a:endParaRPr lang="en-US"/>
          </a:p>
        </p:txBody>
      </p:sp>
    </p:spTree>
    <p:extLst>
      <p:ext uri="{BB962C8B-B14F-4D97-AF65-F5344CB8AC3E}">
        <p14:creationId xmlns:p14="http://schemas.microsoft.com/office/powerpoint/2010/main" val="62707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A63EC-545F-476B-8852-6A88679AC3A0}" type="slidenum">
              <a:rPr lang="en-US" smtClean="0"/>
              <a:pPr>
                <a:defRPr/>
              </a:pPr>
              <a:t>8</a:t>
            </a:fld>
            <a:endParaRPr lang="en-US"/>
          </a:p>
        </p:txBody>
      </p:sp>
    </p:spTree>
    <p:extLst>
      <p:ext uri="{BB962C8B-B14F-4D97-AF65-F5344CB8AC3E}">
        <p14:creationId xmlns:p14="http://schemas.microsoft.com/office/powerpoint/2010/main" val="421352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A63EC-545F-476B-8852-6A88679AC3A0}" type="slidenum">
              <a:rPr lang="en-US" smtClean="0"/>
              <a:pPr>
                <a:defRPr/>
              </a:pPr>
              <a:t>9</a:t>
            </a:fld>
            <a:endParaRPr lang="en-US"/>
          </a:p>
        </p:txBody>
      </p:sp>
    </p:spTree>
    <p:extLst>
      <p:ext uri="{BB962C8B-B14F-4D97-AF65-F5344CB8AC3E}">
        <p14:creationId xmlns:p14="http://schemas.microsoft.com/office/powerpoint/2010/main" val="252323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16770E-9074-415B-97A1-60F77FC1B5C8}" type="slidenum">
              <a:rPr lang="en-US" altLang="en-US" smtClean="0">
                <a:latin typeface="Arial" charset="0"/>
                <a:cs typeface="Arial" charset="0"/>
              </a:rPr>
              <a:pPr fontAlgn="base">
                <a:spcBef>
                  <a:spcPct val="0"/>
                </a:spcBef>
                <a:spcAft>
                  <a:spcPct val="0"/>
                </a:spcAft>
              </a:pPr>
              <a:t>10</a:t>
            </a:fld>
            <a:endParaRPr lang="en-US" altLang="en-US">
              <a:latin typeface="Arial" charset="0"/>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6A63EC-545F-476B-8852-6A88679AC3A0}" type="slidenum">
              <a:rPr lang="en-US" smtClean="0"/>
              <a:pPr>
                <a:defRPr/>
              </a:pPr>
              <a:t>12</a:t>
            </a:fld>
            <a:endParaRPr lang="en-US"/>
          </a:p>
        </p:txBody>
      </p:sp>
    </p:spTree>
    <p:extLst>
      <p:ext uri="{BB962C8B-B14F-4D97-AF65-F5344CB8AC3E}">
        <p14:creationId xmlns:p14="http://schemas.microsoft.com/office/powerpoint/2010/main" val="226891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8B8CB9-55EC-4BA1-A6F1-9DD8A762BD80}" type="datetimeFigureOut">
              <a:rPr lang="en-US"/>
              <a:pPr>
                <a:defRPr/>
              </a:pPr>
              <a:t>6/8/2024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892D6-7107-4503-800C-F59C8A2A55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C6F7F6-7740-400B-8CC5-C5DD35ABD432}" type="datetimeFigureOut">
              <a:rPr lang="en-US"/>
              <a:pPr>
                <a:defRPr/>
              </a:pPr>
              <a:t>6/8/2024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717834-58EE-4D3B-8833-52C9916A56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C0B358-66BF-4982-8913-567B7AD4DDEC}" type="datetimeFigureOut">
              <a:rPr lang="en-US"/>
              <a:pPr>
                <a:defRPr/>
              </a:pPr>
              <a:t>6/8/2024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CC5F35-0EA0-409F-8B66-AB4C146C10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213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2"/>
          <p:cNvSpPr>
            <a:spLocks noGrp="1"/>
          </p:cNvSpPr>
          <p:nvPr>
            <p:ph type="dt" sz="half" idx="10"/>
          </p:nvPr>
        </p:nvSpPr>
        <p:spPr/>
        <p:txBody>
          <a:bodyPr/>
          <a:lstStyle>
            <a:lvl1pPr>
              <a:defRPr/>
            </a:lvl1pPr>
          </a:lstStyle>
          <a:p>
            <a:pPr>
              <a:defRPr/>
            </a:pPr>
            <a:r>
              <a:rPr lang="en-US"/>
              <a:t>11/26/2009</a:t>
            </a:r>
          </a:p>
        </p:txBody>
      </p:sp>
      <p:sp>
        <p:nvSpPr>
          <p:cNvPr id="4" name="Nơi giữ chỗ cho Chân trang 3"/>
          <p:cNvSpPr>
            <a:spLocks noGrp="1"/>
          </p:cNvSpPr>
          <p:nvPr>
            <p:ph type="ftr" sz="quarter" idx="11"/>
          </p:nvPr>
        </p:nvSpPr>
        <p:spPr/>
        <p:txBody>
          <a:bodyPr/>
          <a:lstStyle>
            <a:lvl1pPr>
              <a:defRPr/>
            </a:lvl1pPr>
          </a:lstStyle>
          <a:p>
            <a:pPr>
              <a:defRPr/>
            </a:pPr>
            <a:r>
              <a:rPr lang="en-US"/>
              <a:t>GV: ĐỖ QUANG MINH</a:t>
            </a:r>
          </a:p>
        </p:txBody>
      </p:sp>
      <p:sp>
        <p:nvSpPr>
          <p:cNvPr id="5" name="Nơi giữ chỗ cho Số hiệu Bản chiếu 4"/>
          <p:cNvSpPr>
            <a:spLocks noGrp="1"/>
          </p:cNvSpPr>
          <p:nvPr>
            <p:ph type="sldNum" sz="quarter" idx="12"/>
          </p:nvPr>
        </p:nvSpPr>
        <p:spPr/>
        <p:txBody>
          <a:bodyPr/>
          <a:lstStyle>
            <a:lvl1pPr>
              <a:defRPr/>
            </a:lvl1pPr>
          </a:lstStyle>
          <a:p>
            <a:pPr>
              <a:defRPr/>
            </a:pPr>
            <a:fld id="{DD44D0D0-F154-4D42-84D2-A20A981272B3}" type="slidenum">
              <a:rPr lang="en-US"/>
              <a:pPr>
                <a:defRPr/>
              </a:pPr>
              <a:t>‹#›</a:t>
            </a:fld>
            <a:endParaRPr lang="en-U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3141600"/>
            <a:ext cx="9517944" cy="10316157"/>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6" name="Google Shape;376;p14"/>
          <p:cNvSpPr/>
          <p:nvPr/>
        </p:nvSpPr>
        <p:spPr>
          <a:xfrm>
            <a:off x="1418350" y="483667"/>
            <a:ext cx="6414000" cy="612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14"/>
          <p:cNvSpPr/>
          <p:nvPr/>
        </p:nvSpPr>
        <p:spPr>
          <a:xfrm>
            <a:off x="1311650" y="362167"/>
            <a:ext cx="6414000" cy="611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14"/>
          <p:cNvSpPr txBox="1">
            <a:spLocks noGrp="1"/>
          </p:cNvSpPr>
          <p:nvPr>
            <p:ph type="title"/>
          </p:nvPr>
        </p:nvSpPr>
        <p:spPr>
          <a:xfrm>
            <a:off x="3120175" y="4036933"/>
            <a:ext cx="4476300" cy="1446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4526300"/>
            <a:ext cx="10845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5330800"/>
            <a:ext cx="23793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extLst>
      <p:ext uri="{BB962C8B-B14F-4D97-AF65-F5344CB8AC3E}">
        <p14:creationId xmlns:p14="http://schemas.microsoft.com/office/powerpoint/2010/main" val="320835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437ED1-0A30-478C-BCC3-CAFAE38E4CAA}" type="datetimeFigureOut">
              <a:rPr lang="en-US"/>
              <a:pPr>
                <a:defRPr/>
              </a:pPr>
              <a:t>6/8/2024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FB006-92EF-4FAC-9D73-7F56554543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F82164-5349-4835-A8EE-5A6B3BCE424D}" type="datetimeFigureOut">
              <a:rPr lang="en-US"/>
              <a:pPr>
                <a:defRPr/>
              </a:pPr>
              <a:t>6/8/2024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E12710-7113-4233-ADD1-8B187ED088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44FBD5-E54E-4317-B143-8A32E7E610C3}" type="datetimeFigureOut">
              <a:rPr lang="en-US"/>
              <a:pPr>
                <a:defRPr/>
              </a:pPr>
              <a:t>6/8/2024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919E6D-D74C-4672-B27E-76E12834B7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6FD8F4B-669E-4B28-9DE5-D4174199CE27}" type="datetimeFigureOut">
              <a:rPr lang="en-US"/>
              <a:pPr>
                <a:defRPr/>
              </a:pPr>
              <a:t>6/8/2024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6A40A7-DA39-4B63-9AE0-16D8AAD9AB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7BF88C-7AC2-4820-958D-CF6E61301F99}" type="datetimeFigureOut">
              <a:rPr lang="en-US"/>
              <a:pPr>
                <a:defRPr/>
              </a:pPr>
              <a:t>6/8/2024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67D960-88CD-48AA-A7D4-682D6246AD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C68246-6F7A-47A2-AB7C-61CA197CA95C}" type="datetimeFigureOut">
              <a:rPr lang="en-US"/>
              <a:pPr>
                <a:defRPr/>
              </a:pPr>
              <a:t>6/8/2024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E650CA-707E-46FD-9BAA-898884DB03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78E056-2D72-4AD5-8498-F35162B7FB79}" type="datetimeFigureOut">
              <a:rPr lang="en-US"/>
              <a:pPr>
                <a:defRPr/>
              </a:pPr>
              <a:t>6/8/2024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605CF-0B1D-4048-906A-CBB31D9BC3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71D52E-9BDB-4D9C-86F3-5CAD85CC3695}" type="datetimeFigureOut">
              <a:rPr lang="en-US"/>
              <a:pPr>
                <a:defRPr/>
              </a:pPr>
              <a:t>6/8/2024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14F09C-A4DC-44F7-8618-8D6A04AC3F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5102C15-CB66-4128-93B7-6170E3A4D2C0}" type="datetimeFigureOut">
              <a:rPr lang="en-US"/>
              <a:pPr>
                <a:defRPr/>
              </a:pPr>
              <a:t>6/8/2024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278C90-2A4F-464B-83AB-863F57291C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3.sv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19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1.svg"/><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image" Target="../media/image195.svg"/><Relationship Id="rId4" Type="http://schemas.openxmlformats.org/officeDocument/2006/relationships/image" Target="../media/image189.svg"/><Relationship Id="rId9" Type="http://schemas.openxmlformats.org/officeDocument/2006/relationships/image" Target="../media/image28.png"/><Relationship Id="rId14" Type="http://schemas.openxmlformats.org/officeDocument/2006/relationships/image" Target="../media/image199.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1" descr="F:\Downloads\112.gif"/>
          <p:cNvPicPr>
            <a:picLocks noChangeAspect="1" noChangeArrowheads="1" noCrop="1"/>
          </p:cNvPicPr>
          <p:nvPr/>
        </p:nvPicPr>
        <p:blipFill>
          <a:blip r:embed="rId2"/>
          <a:srcRect/>
          <a:stretch>
            <a:fillRect/>
          </a:stretch>
        </p:blipFill>
        <p:spPr bwMode="auto">
          <a:xfrm>
            <a:off x="0" y="0"/>
            <a:ext cx="9144000" cy="6931025"/>
          </a:xfrm>
          <a:prstGeom prst="rect">
            <a:avLst/>
          </a:prstGeom>
          <a:noFill/>
          <a:ln w="9525">
            <a:noFill/>
            <a:miter lim="800000"/>
            <a:headEnd/>
            <a:tailEnd/>
          </a:ln>
        </p:spPr>
      </p:pic>
      <p:sp>
        <p:nvSpPr>
          <p:cNvPr id="12" name="Slide Number Placeholder 5"/>
          <p:cNvSpPr>
            <a:spLocks noGrp="1"/>
          </p:cNvSpPr>
          <p:nvPr>
            <p:ph type="sldNum" sz="quarter" idx="12"/>
          </p:nvPr>
        </p:nvSpPr>
        <p:spPr/>
        <p:txBody>
          <a:bodyPr/>
          <a:lstStyle/>
          <a:p>
            <a:pPr>
              <a:defRPr/>
            </a:pPr>
            <a:fld id="{F47AAA20-1F62-493C-9F42-179E84E9437B}" type="slidenum">
              <a:rPr lang="en-US"/>
              <a:pPr>
                <a:defRPr/>
              </a:pPr>
              <a:t>1</a:t>
            </a:fld>
            <a:endParaRPr lang="en-US"/>
          </a:p>
        </p:txBody>
      </p:sp>
      <p:sp>
        <p:nvSpPr>
          <p:cNvPr id="24" name="Rectangle 23"/>
          <p:cNvSpPr/>
          <p:nvPr/>
        </p:nvSpPr>
        <p:spPr>
          <a:xfrm>
            <a:off x="592083" y="533400"/>
            <a:ext cx="8215388"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6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6600" b="1" cap="all" dirty="0" err="1" smtClean="0">
                <a:ln w="0"/>
                <a:solidFill>
                  <a:srgbClr val="FF0000"/>
                </a:solidFill>
                <a:effectLst>
                  <a:reflection blurRad="12700" stA="50000" endPos="50000" dist="5000" dir="5400000" sy="-100000" rotWithShape="0"/>
                </a:effectLst>
                <a:latin typeface="+mj-lt"/>
                <a:cs typeface="+mn-cs"/>
              </a:rPr>
              <a:t>Hình</a:t>
            </a:r>
            <a:r>
              <a:rPr lang="en-US" sz="6600" b="1" cap="all" dirty="0" smtClean="0">
                <a:ln w="0"/>
                <a:solidFill>
                  <a:srgbClr val="FF0000"/>
                </a:solidFill>
                <a:effectLst>
                  <a:reflection blurRad="12700" stA="50000" endPos="50000" dist="5000" dir="5400000" sy="-100000" rotWithShape="0"/>
                </a:effectLst>
                <a:latin typeface="+mj-lt"/>
                <a:cs typeface="+mn-cs"/>
              </a:rPr>
              <a:t> </a:t>
            </a:r>
            <a:r>
              <a:rPr lang="en-US" sz="6600" b="1" cap="all" dirty="0" err="1" smtClean="0">
                <a:ln w="0"/>
                <a:solidFill>
                  <a:srgbClr val="FF0000"/>
                </a:solidFill>
                <a:effectLst>
                  <a:reflection blurRad="12700" stA="50000" endPos="50000" dist="5000" dir="5400000" sy="-100000" rotWithShape="0"/>
                </a:effectLst>
                <a:latin typeface="+mj-lt"/>
                <a:cs typeface="+mn-cs"/>
              </a:rPr>
              <a:t>cầu</a:t>
            </a:r>
            <a:endParaRPr lang="en-US" sz="6600" b="1" cap="all" dirty="0">
              <a:ln w="0"/>
              <a:solidFill>
                <a:srgbClr val="FF0000"/>
              </a:solidFill>
              <a:effectLst>
                <a:reflection blurRad="12700" stA="50000" endPos="50000" dist="5000" dir="5400000" sy="-100000" rotWithShape="0"/>
              </a:effectLst>
              <a:latin typeface="+mj-lt"/>
              <a:cs typeface="+mn-cs"/>
            </a:endParaRPr>
          </a:p>
        </p:txBody>
      </p:sp>
      <p:pic>
        <p:nvPicPr>
          <p:cNvPr id="26" name="Picture 4" descr="F:\Dia_cau1.gif"/>
          <p:cNvPicPr>
            <a:picLocks noChangeAspect="1" noChangeArrowheads="1"/>
          </p:cNvPicPr>
          <p:nvPr/>
        </p:nvPicPr>
        <p:blipFill>
          <a:blip r:embed="rId3"/>
          <a:srcRect/>
          <a:stretch>
            <a:fillRect/>
          </a:stretch>
        </p:blipFill>
        <p:spPr bwMode="auto">
          <a:xfrm>
            <a:off x="2286000" y="2165350"/>
            <a:ext cx="3441700" cy="34417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62680" y="373442"/>
            <a:ext cx="2398403" cy="2144334"/>
          </a:xfrm>
          <a:prstGeom prst="rect">
            <a:avLst/>
          </a:prstGeom>
        </p:spPr>
      </p:pic>
      <p:sp>
        <p:nvSpPr>
          <p:cNvPr id="5" name="Rectangle 4"/>
          <p:cNvSpPr/>
          <p:nvPr/>
        </p:nvSpPr>
        <p:spPr>
          <a:xfrm>
            <a:off x="196680" y="23784"/>
            <a:ext cx="6813720" cy="3970318"/>
          </a:xfrm>
          <a:prstGeom prst="rect">
            <a:avLst/>
          </a:prstGeom>
        </p:spPr>
        <p:txBody>
          <a:bodyPr wrap="square">
            <a:spAutoFit/>
          </a:bodyPr>
          <a:lstStyle/>
          <a:p>
            <a:pPr marL="0" marR="0" algn="just">
              <a:lnSpc>
                <a:spcPct val="150000"/>
              </a:lnSpc>
              <a:spcBef>
                <a:spcPts val="0"/>
              </a:spcBef>
              <a:spcAft>
                <a:spcPts val="600"/>
              </a:spcAft>
              <a:tabLst>
                <a:tab pos="360045" algn="l"/>
                <a:tab pos="720090" algn="l"/>
              </a:tabLst>
            </a:pP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Luyện</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tập</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2400" b="1"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Một</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quả</a:t>
            </a:r>
            <a:r>
              <a:rPr lang="en-US" sz="2400" b="1"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bóng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đá</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theo</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tiêu</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chuẩn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chuyên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nghiệp</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cả</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nam</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nữ</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khoảng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11, 12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tuổi</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trở</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lên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thường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nặng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khoảng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450g,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có</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chu</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vi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đường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tròn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lớn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khoảng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70 cm.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Diện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tích</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bề</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mặt</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bóng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đá</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như</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thế</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bằng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bao</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nhiêu</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centimet</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vuông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làm</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tròn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kết</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đến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hàng</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phần</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3333FF"/>
                </a:solidFill>
                <a:latin typeface="Arial" panose="020B0604020202020204" pitchFamily="34" charset="0"/>
                <a:ea typeface="Calibri" panose="020F0502020204030204" pitchFamily="34" charset="0"/>
                <a:cs typeface="Arial" panose="020B0604020202020204" pitchFamily="34" charset="0"/>
              </a:rPr>
              <a:t>trăm</a:t>
            </a:r>
            <a:r>
              <a:rPr lang="en-US" sz="2400" dirty="0">
                <a:solidFill>
                  <a:srgbClr val="3333FF"/>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rgbClr val="3333FF"/>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039635" y="3741689"/>
            <a:ext cx="7575720" cy="3170099"/>
          </a:xfrm>
          <a:prstGeom prst="rect">
            <a:avLst/>
          </a:prstGeom>
        </p:spPr>
        <p:txBody>
          <a:bodyPr wrap="square">
            <a:spAutoFit/>
          </a:bodyPr>
          <a:lstStyle/>
          <a:p>
            <a:pPr marL="0" marR="0" algn="just">
              <a:lnSpc>
                <a:spcPct val="150000"/>
              </a:lnSpc>
              <a:spcBef>
                <a:spcPts val="0"/>
              </a:spcBef>
              <a:spcAft>
                <a:spcPts val="600"/>
              </a:spcAft>
              <a:tabLst>
                <a:tab pos="360045" algn="l"/>
                <a:tab pos="720090" algn="l"/>
              </a:tabLst>
            </a:pPr>
            <a:r>
              <a:rPr lang="en-US" sz="2400" b="1" dirty="0" err="1" smtClean="0">
                <a:solidFill>
                  <a:srgbClr val="000099"/>
                </a:solidFill>
                <a:latin typeface="Arial" panose="020B0604020202020204" pitchFamily="34" charset="0"/>
                <a:ea typeface="Calibri" panose="020F0502020204030204" pitchFamily="34" charset="0"/>
                <a:cs typeface="Arial" panose="020B0604020202020204" pitchFamily="34" charset="0"/>
              </a:rPr>
              <a:t>Giải</a:t>
            </a:r>
            <a:r>
              <a:rPr lang="en-US" sz="2400" b="1" dirty="0" smtClean="0">
                <a:solidFill>
                  <a:srgbClr val="000099"/>
                </a:solidFill>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tabLst>
                <a:tab pos="360045" algn="l"/>
                <a:tab pos="720090" algn="l"/>
              </a:tabLst>
            </a:pPr>
            <a:r>
              <a:rPr lang="en-US" sz="2400" dirty="0" err="1" smtClean="0">
                <a:solidFill>
                  <a:srgbClr val="000099"/>
                </a:solidFill>
                <a:latin typeface="Arial" panose="020B0604020202020204" pitchFamily="34" charset="0"/>
                <a:ea typeface="Calibri" panose="020F0502020204030204" pitchFamily="34" charset="0"/>
                <a:cs typeface="Arial" panose="020B0604020202020204" pitchFamily="34" charset="0"/>
              </a:rPr>
              <a:t>Bán</a:t>
            </a:r>
            <a:r>
              <a:rPr lang="en-US" sz="2400" dirty="0" smtClean="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kính</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bóng</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là</a:t>
            </a:r>
            <a:endParaRPr lang="en-US" sz="24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600"/>
              </a:spcAft>
              <a:tabLst>
                <a:tab pos="360045" algn="l"/>
                <a:tab pos="720090" algn="l"/>
              </a:tabLst>
            </a:pP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R = 70 : 2</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11,15 cm</a:t>
            </a:r>
            <a:endParaRPr lang="en-US" sz="24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600"/>
              </a:spcAft>
              <a:tabLst>
                <a:tab pos="360045" algn="l"/>
                <a:tab pos="720090" algn="l"/>
              </a:tabLst>
            </a:pP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Diện</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tích</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bề</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mặt</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bóng</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99"/>
                </a:solidFill>
                <a:latin typeface="Arial" panose="020B0604020202020204" pitchFamily="34" charset="0"/>
                <a:ea typeface="Calibri" panose="020F0502020204030204" pitchFamily="34" charset="0"/>
                <a:cs typeface="Arial" panose="020B0604020202020204" pitchFamily="34" charset="0"/>
              </a:rPr>
              <a:t>là</a:t>
            </a:r>
            <a:endParaRPr lang="en-US" sz="24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600"/>
              </a:spcAft>
              <a:tabLst>
                <a:tab pos="360045" algn="l"/>
                <a:tab pos="720090" algn="l"/>
              </a:tabLst>
            </a:pP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S = 4</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R</a:t>
            </a:r>
            <a:r>
              <a:rPr lang="en-US" sz="2400" baseline="30000" dirty="0">
                <a:solidFill>
                  <a:srgbClr val="000099"/>
                </a:solidFill>
                <a:latin typeface="Arial" panose="020B0604020202020204" pitchFamily="34" charset="0"/>
                <a:ea typeface="Calibri" panose="020F0502020204030204" pitchFamily="34" charset="0"/>
                <a:cs typeface="Arial" panose="020B0604020202020204" pitchFamily="34" charset="0"/>
              </a:rPr>
              <a:t>2</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 = 4.3,14. (</a:t>
            </a:r>
            <a:r>
              <a:rPr lang="en-US" sz="2400" dirty="0" smtClean="0">
                <a:solidFill>
                  <a:srgbClr val="000099"/>
                </a:solidFill>
                <a:latin typeface="Arial" panose="020B0604020202020204" pitchFamily="34" charset="0"/>
                <a:ea typeface="Calibri" panose="020F0502020204030204" pitchFamily="34" charset="0"/>
                <a:cs typeface="Arial" panose="020B0604020202020204" pitchFamily="34" charset="0"/>
              </a:rPr>
              <a:t>11,15)</a:t>
            </a:r>
            <a:r>
              <a:rPr lang="en-US" sz="2400" baseline="30000" dirty="0" smtClean="0">
                <a:solidFill>
                  <a:srgbClr val="000099"/>
                </a:solidFill>
                <a:latin typeface="Arial" panose="020B0604020202020204" pitchFamily="34" charset="0"/>
                <a:ea typeface="Calibri" panose="020F0502020204030204" pitchFamily="34" charset="0"/>
                <a:cs typeface="Arial" panose="020B0604020202020204" pitchFamily="34" charset="0"/>
              </a:rPr>
              <a:t>2</a:t>
            </a:r>
            <a:r>
              <a:rPr lang="en-US" sz="2400" dirty="0" smtClean="0">
                <a:solidFill>
                  <a:srgbClr val="000099"/>
                </a:solidFill>
                <a:latin typeface="Arial" panose="020B0604020202020204" pitchFamily="34" charset="0"/>
                <a:ea typeface="Calibri" panose="020F0502020204030204" pitchFamily="34" charset="0"/>
                <a:cs typeface="Arial" panose="020B0604020202020204" pitchFamily="34" charset="0"/>
              </a:rPr>
              <a:t> </a:t>
            </a:r>
            <a:r>
              <a:rPr lang="en-US" sz="2400" dirty="0" smtClean="0">
                <a:solidFill>
                  <a:srgbClr val="000099"/>
                </a:solidFill>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400" dirty="0">
                <a:solidFill>
                  <a:srgbClr val="000099"/>
                </a:solidFill>
                <a:latin typeface="Arial" panose="020B0604020202020204" pitchFamily="34" charset="0"/>
                <a:ea typeface="Calibri" panose="020F0502020204030204" pitchFamily="34" charset="0"/>
                <a:cs typeface="Arial" panose="020B0604020202020204" pitchFamily="34" charset="0"/>
              </a:rPr>
              <a:t>1561,49 cm</a:t>
            </a:r>
            <a:r>
              <a:rPr lang="en-US" sz="2400" baseline="30000" dirty="0">
                <a:solidFill>
                  <a:srgbClr val="000099"/>
                </a:solidFill>
                <a:latin typeface="Arial" panose="020B0604020202020204" pitchFamily="34" charset="0"/>
                <a:ea typeface="Calibri" panose="020F0502020204030204" pitchFamily="34" charset="0"/>
                <a:cs typeface="Arial" panose="020B0604020202020204" pitchFamily="34" charset="0"/>
              </a:rPr>
              <a:t>2</a:t>
            </a:r>
            <a:endParaRPr lang="en-US" sz="2400" dirty="0">
              <a:solidFill>
                <a:srgbClr val="000099"/>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1144588"/>
            <a:ext cx="8229600" cy="3477875"/>
          </a:xfrm>
          <a:prstGeom prst="rect">
            <a:avLst/>
          </a:prstGeom>
          <a:noFill/>
          <a:ln w="9525">
            <a:noFill/>
            <a:miter lim="800000"/>
            <a:headEnd/>
            <a:tailEnd/>
          </a:ln>
          <a:effectLst/>
        </p:spPr>
        <p:txBody>
          <a:bodyPr>
            <a:spAutoFit/>
          </a:bodyPr>
          <a:lstStyle/>
          <a:p>
            <a:pPr algn="ctr"/>
            <a:r>
              <a:rPr lang="en-US" sz="4000" b="1" dirty="0">
                <a:solidFill>
                  <a:srgbClr val="FF0000"/>
                </a:solidFill>
                <a:effectLst>
                  <a:outerShdw blurRad="38100" dist="38100" dir="2700000" algn="tl">
                    <a:srgbClr val="C0C0C0"/>
                  </a:outerShdw>
                </a:effectLst>
              </a:rPr>
              <a:t>HƯỚNG DẪN VỀ NHÀ</a:t>
            </a:r>
          </a:p>
          <a:p>
            <a:r>
              <a:rPr lang="en-US" sz="3600" b="1" dirty="0" smtClean="0">
                <a:solidFill>
                  <a:srgbClr val="000099"/>
                </a:solidFill>
              </a:rPr>
              <a:t>- </a:t>
            </a:r>
            <a:r>
              <a:rPr lang="en-US" sz="3600" b="1" dirty="0" err="1">
                <a:solidFill>
                  <a:srgbClr val="000099"/>
                </a:solidFill>
              </a:rPr>
              <a:t>Học</a:t>
            </a:r>
            <a:r>
              <a:rPr lang="en-US" sz="3600" b="1" dirty="0">
                <a:solidFill>
                  <a:srgbClr val="000099"/>
                </a:solidFill>
              </a:rPr>
              <a:t> </a:t>
            </a:r>
            <a:r>
              <a:rPr lang="en-US" sz="3600" b="1" dirty="0" err="1">
                <a:solidFill>
                  <a:srgbClr val="000099"/>
                </a:solidFill>
              </a:rPr>
              <a:t>thuộc</a:t>
            </a:r>
            <a:r>
              <a:rPr lang="en-US" sz="3600" b="1" dirty="0">
                <a:solidFill>
                  <a:srgbClr val="000099"/>
                </a:solidFill>
              </a:rPr>
              <a:t> </a:t>
            </a:r>
            <a:r>
              <a:rPr lang="en-US" sz="3600" b="1" dirty="0" err="1">
                <a:solidFill>
                  <a:srgbClr val="000099"/>
                </a:solidFill>
              </a:rPr>
              <a:t>công</a:t>
            </a:r>
            <a:r>
              <a:rPr lang="en-US" sz="3600" b="1" dirty="0">
                <a:solidFill>
                  <a:srgbClr val="000099"/>
                </a:solidFill>
              </a:rPr>
              <a:t> </a:t>
            </a:r>
            <a:r>
              <a:rPr lang="en-US" sz="3600" b="1" dirty="0" err="1">
                <a:solidFill>
                  <a:srgbClr val="000099"/>
                </a:solidFill>
              </a:rPr>
              <a:t>thức</a:t>
            </a:r>
            <a:r>
              <a:rPr lang="en-US" sz="3600" b="1" dirty="0">
                <a:solidFill>
                  <a:srgbClr val="000099"/>
                </a:solidFill>
              </a:rPr>
              <a:t> </a:t>
            </a:r>
            <a:r>
              <a:rPr lang="en-US" sz="3600" b="1" dirty="0" err="1">
                <a:solidFill>
                  <a:srgbClr val="000099"/>
                </a:solidFill>
              </a:rPr>
              <a:t>tính</a:t>
            </a:r>
            <a:r>
              <a:rPr lang="en-US" sz="3600" b="1" dirty="0">
                <a:solidFill>
                  <a:srgbClr val="000099"/>
                </a:solidFill>
              </a:rPr>
              <a:t> </a:t>
            </a:r>
            <a:r>
              <a:rPr lang="en-US" sz="3600" b="1" dirty="0" err="1">
                <a:solidFill>
                  <a:srgbClr val="000099"/>
                </a:solidFill>
              </a:rPr>
              <a:t>diện</a:t>
            </a:r>
            <a:r>
              <a:rPr lang="en-US" sz="3600" b="1" dirty="0">
                <a:solidFill>
                  <a:srgbClr val="000099"/>
                </a:solidFill>
              </a:rPr>
              <a:t> </a:t>
            </a:r>
            <a:r>
              <a:rPr lang="en-US" sz="3600" b="1" dirty="0" err="1">
                <a:solidFill>
                  <a:srgbClr val="000099"/>
                </a:solidFill>
              </a:rPr>
              <a:t>tích</a:t>
            </a:r>
            <a:r>
              <a:rPr lang="en-US" sz="3600" b="1" dirty="0">
                <a:solidFill>
                  <a:srgbClr val="000099"/>
                </a:solidFill>
              </a:rPr>
              <a:t> </a:t>
            </a:r>
            <a:r>
              <a:rPr lang="en-US" sz="3600" b="1" dirty="0" err="1">
                <a:solidFill>
                  <a:srgbClr val="000099"/>
                </a:solidFill>
              </a:rPr>
              <a:t>mặt</a:t>
            </a:r>
            <a:r>
              <a:rPr lang="en-US" sz="3600" b="1" dirty="0">
                <a:solidFill>
                  <a:srgbClr val="000099"/>
                </a:solidFill>
              </a:rPr>
              <a:t> </a:t>
            </a:r>
            <a:r>
              <a:rPr lang="en-US" sz="3600" b="1" dirty="0" err="1">
                <a:solidFill>
                  <a:srgbClr val="000099"/>
                </a:solidFill>
              </a:rPr>
              <a:t>cầu</a:t>
            </a:r>
            <a:r>
              <a:rPr lang="en-US" sz="3600" b="1" dirty="0">
                <a:solidFill>
                  <a:srgbClr val="000099"/>
                </a:solidFill>
              </a:rPr>
              <a:t>.</a:t>
            </a:r>
          </a:p>
          <a:p>
            <a:r>
              <a:rPr lang="en-US" sz="3600" b="1" dirty="0">
                <a:solidFill>
                  <a:srgbClr val="000099"/>
                </a:solidFill>
              </a:rPr>
              <a:t>- </a:t>
            </a:r>
            <a:r>
              <a:rPr lang="en-US" sz="3600" b="1" dirty="0" err="1">
                <a:solidFill>
                  <a:srgbClr val="000099"/>
                </a:solidFill>
              </a:rPr>
              <a:t>Tính</a:t>
            </a:r>
            <a:r>
              <a:rPr lang="en-US" sz="3600" b="1" dirty="0">
                <a:solidFill>
                  <a:srgbClr val="000099"/>
                </a:solidFill>
              </a:rPr>
              <a:t> </a:t>
            </a:r>
            <a:r>
              <a:rPr lang="en-US" sz="3600" b="1" dirty="0" err="1">
                <a:solidFill>
                  <a:srgbClr val="000099"/>
                </a:solidFill>
              </a:rPr>
              <a:t>diện</a:t>
            </a:r>
            <a:r>
              <a:rPr lang="en-US" sz="3600" b="1" dirty="0">
                <a:solidFill>
                  <a:srgbClr val="000099"/>
                </a:solidFill>
              </a:rPr>
              <a:t> </a:t>
            </a:r>
            <a:r>
              <a:rPr lang="en-US" sz="3600" b="1" dirty="0" err="1">
                <a:solidFill>
                  <a:srgbClr val="000099"/>
                </a:solidFill>
              </a:rPr>
              <a:t>tích</a:t>
            </a:r>
            <a:r>
              <a:rPr lang="en-US" sz="3600" b="1" dirty="0">
                <a:solidFill>
                  <a:srgbClr val="000099"/>
                </a:solidFill>
              </a:rPr>
              <a:t> </a:t>
            </a:r>
            <a:r>
              <a:rPr lang="en-US" sz="3600" b="1" dirty="0" err="1">
                <a:solidFill>
                  <a:srgbClr val="000099"/>
                </a:solidFill>
              </a:rPr>
              <a:t>mặt</a:t>
            </a:r>
            <a:r>
              <a:rPr lang="en-US" sz="3600" b="1" dirty="0">
                <a:solidFill>
                  <a:srgbClr val="000099"/>
                </a:solidFill>
              </a:rPr>
              <a:t> </a:t>
            </a:r>
            <a:r>
              <a:rPr lang="en-US" sz="3600" b="1" dirty="0" err="1">
                <a:solidFill>
                  <a:srgbClr val="000099"/>
                </a:solidFill>
              </a:rPr>
              <a:t>cầu</a:t>
            </a:r>
            <a:r>
              <a:rPr lang="en-US" sz="3600" b="1" dirty="0">
                <a:solidFill>
                  <a:srgbClr val="000099"/>
                </a:solidFill>
              </a:rPr>
              <a:t>, </a:t>
            </a:r>
            <a:r>
              <a:rPr lang="en-US" sz="3600" b="1" dirty="0" err="1">
                <a:solidFill>
                  <a:srgbClr val="000099"/>
                </a:solidFill>
              </a:rPr>
              <a:t>một</a:t>
            </a:r>
            <a:r>
              <a:rPr lang="en-US" sz="3600" b="1" dirty="0">
                <a:solidFill>
                  <a:srgbClr val="000099"/>
                </a:solidFill>
              </a:rPr>
              <a:t> </a:t>
            </a:r>
            <a:r>
              <a:rPr lang="en-US" sz="3600" b="1" dirty="0" err="1">
                <a:solidFill>
                  <a:srgbClr val="000099"/>
                </a:solidFill>
              </a:rPr>
              <a:t>số</a:t>
            </a:r>
            <a:r>
              <a:rPr lang="en-US" sz="3600" b="1" dirty="0">
                <a:solidFill>
                  <a:srgbClr val="000099"/>
                </a:solidFill>
              </a:rPr>
              <a:t> </a:t>
            </a:r>
            <a:r>
              <a:rPr lang="en-US" sz="3600" b="1" dirty="0" err="1">
                <a:solidFill>
                  <a:srgbClr val="000099"/>
                </a:solidFill>
              </a:rPr>
              <a:t>hình</a:t>
            </a:r>
            <a:r>
              <a:rPr lang="en-US" sz="3600" b="1" dirty="0">
                <a:solidFill>
                  <a:srgbClr val="000099"/>
                </a:solidFill>
              </a:rPr>
              <a:t> </a:t>
            </a:r>
            <a:r>
              <a:rPr lang="en-US" sz="3600" b="1" dirty="0" err="1">
                <a:solidFill>
                  <a:srgbClr val="000099"/>
                </a:solidFill>
              </a:rPr>
              <a:t>trong</a:t>
            </a:r>
            <a:r>
              <a:rPr lang="en-US" sz="3600" b="1" dirty="0">
                <a:solidFill>
                  <a:srgbClr val="000099"/>
                </a:solidFill>
              </a:rPr>
              <a:t> </a:t>
            </a:r>
            <a:r>
              <a:rPr lang="en-US" sz="3600" b="1" dirty="0" err="1">
                <a:solidFill>
                  <a:srgbClr val="000099"/>
                </a:solidFill>
              </a:rPr>
              <a:t>thực</a:t>
            </a:r>
            <a:r>
              <a:rPr lang="en-US" sz="3600" b="1" dirty="0">
                <a:solidFill>
                  <a:srgbClr val="000099"/>
                </a:solidFill>
              </a:rPr>
              <a:t> </a:t>
            </a:r>
            <a:r>
              <a:rPr lang="en-US" sz="3600" b="1" dirty="0" err="1">
                <a:solidFill>
                  <a:srgbClr val="000099"/>
                </a:solidFill>
              </a:rPr>
              <a:t>tiễn</a:t>
            </a:r>
            <a:r>
              <a:rPr lang="en-US" sz="3600" b="1" dirty="0">
                <a:solidFill>
                  <a:srgbClr val="000099"/>
                </a:solidFill>
              </a:rPr>
              <a:t>.</a:t>
            </a:r>
          </a:p>
          <a:p>
            <a:r>
              <a:rPr lang="en-US" sz="3600" b="1" dirty="0">
                <a:solidFill>
                  <a:srgbClr val="000099"/>
                </a:solidFill>
              </a:rPr>
              <a:t>- </a:t>
            </a:r>
            <a:r>
              <a:rPr lang="en-US" sz="3600" b="1" dirty="0" err="1">
                <a:solidFill>
                  <a:srgbClr val="000099"/>
                </a:solidFill>
              </a:rPr>
              <a:t>Làm</a:t>
            </a:r>
            <a:r>
              <a:rPr lang="en-US" sz="3600" b="1" dirty="0">
                <a:solidFill>
                  <a:srgbClr val="000099"/>
                </a:solidFill>
              </a:rPr>
              <a:t> </a:t>
            </a:r>
            <a:r>
              <a:rPr lang="en-US" sz="3600" b="1" dirty="0" err="1">
                <a:solidFill>
                  <a:srgbClr val="000099"/>
                </a:solidFill>
              </a:rPr>
              <a:t>bài</a:t>
            </a:r>
            <a:r>
              <a:rPr lang="en-US" sz="3600" b="1" dirty="0">
                <a:solidFill>
                  <a:srgbClr val="000099"/>
                </a:solidFill>
              </a:rPr>
              <a:t> </a:t>
            </a:r>
            <a:r>
              <a:rPr lang="en-US" sz="3600" b="1" dirty="0" err="1">
                <a:solidFill>
                  <a:srgbClr val="000099"/>
                </a:solidFill>
              </a:rPr>
              <a:t>tập</a:t>
            </a:r>
            <a:r>
              <a:rPr lang="en-US" sz="3600" b="1" dirty="0">
                <a:solidFill>
                  <a:srgbClr val="000099"/>
                </a:solidFill>
              </a:rPr>
              <a:t> 1; 2 </a:t>
            </a:r>
            <a:r>
              <a:rPr lang="en-US" sz="3600" b="1" dirty="0" smtClean="0">
                <a:solidFill>
                  <a:srgbClr val="000099"/>
                </a:solidFill>
              </a:rPr>
              <a:t>SGK </a:t>
            </a:r>
            <a:r>
              <a:rPr lang="en-US" sz="3600" b="1" dirty="0" err="1" smtClean="0">
                <a:solidFill>
                  <a:srgbClr val="000099"/>
                </a:solidFill>
              </a:rPr>
              <a:t>trang</a:t>
            </a:r>
            <a:r>
              <a:rPr lang="en-US" sz="3600" b="1" dirty="0" smtClean="0">
                <a:solidFill>
                  <a:srgbClr val="000099"/>
                </a:solidFill>
              </a:rPr>
              <a:t> 108</a:t>
            </a:r>
            <a:endParaRPr lang="en-US" sz="3600" b="1" dirty="0">
              <a:solidFill>
                <a:srgbClr val="00009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4647331"/>
            <a:ext cx="9441271" cy="1991250"/>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490" y="4523815"/>
            <a:ext cx="2093593" cy="1476935"/>
          </a:xfrm>
          <a:prstGeom prst="rect">
            <a:avLst/>
          </a:prstGeom>
        </p:spPr>
      </p:pic>
      <p:sp>
        <p:nvSpPr>
          <p:cNvPr id="4" name="TextBox 4"/>
          <p:cNvSpPr txBox="1"/>
          <p:nvPr/>
        </p:nvSpPr>
        <p:spPr>
          <a:xfrm>
            <a:off x="241803" y="2326472"/>
            <a:ext cx="8731247" cy="2769989"/>
          </a:xfrm>
          <a:prstGeom prst="rect">
            <a:avLst/>
          </a:prstGeom>
        </p:spPr>
        <p:txBody>
          <a:bodyPr wrap="square" lIns="0" tIns="0" rIns="0" bIns="0" rtlCol="0" anchor="t">
            <a:spAutoFit/>
          </a:bodyPr>
          <a:lstStyle/>
          <a:p>
            <a:pPr algn="ctr" defTabSz="685800" fontAlgn="auto">
              <a:lnSpc>
                <a:spcPts val="7235"/>
              </a:lnSpc>
              <a:spcBef>
                <a:spcPts val="0"/>
              </a:spcBef>
              <a:spcAft>
                <a:spcPts val="0"/>
              </a:spcAft>
              <a:defRPr/>
            </a:pPr>
            <a:r>
              <a:rPr lang="en-US" sz="7536" b="1" spc="173" dirty="0" smtClean="0">
                <a:solidFill>
                  <a:srgbClr val="F18660"/>
                </a:solidFill>
                <a:effectLst>
                  <a:glow rad="63500">
                    <a:srgbClr val="FFC000">
                      <a:satMod val="175000"/>
                      <a:alpha val="40000"/>
                    </a:srgbClr>
                  </a:glow>
                </a:effectLst>
                <a:latin typeface="Times New Roman" panose="02020603050405020304" pitchFamily="18" charset="0"/>
                <a:cs typeface="Times New Roman" panose="02020603050405020304" pitchFamily="18" charset="0"/>
              </a:rPr>
              <a:t>CẢM ƠN QUÝ THẦY CÔ VÀ CÁC EM HỌC SINH</a:t>
            </a:r>
            <a:endParaRPr lang="en-US" sz="7536" b="1" spc="173" dirty="0">
              <a:solidFill>
                <a:srgbClr val="F18660"/>
              </a:solidFill>
              <a:effectLst>
                <a:glow rad="63500">
                  <a:srgbClr val="FFC000">
                    <a:satMod val="175000"/>
                    <a:alpha val="40000"/>
                  </a:srgbClr>
                </a:glow>
              </a:effectLst>
              <a:latin typeface="Times New Roman" panose="02020603050405020304" pitchFamily="18" charset="0"/>
              <a:cs typeface="Times New Roman" panose="02020603050405020304" pitchFamily="18" charset="0"/>
            </a:endParaRPr>
          </a:p>
        </p:txBody>
      </p:sp>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378247" y="2168975"/>
            <a:ext cx="814001" cy="82601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9102" y="1981951"/>
            <a:ext cx="814001" cy="82601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784443" y="4489843"/>
            <a:ext cx="845207" cy="646967"/>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40519" y="688666"/>
            <a:ext cx="3657600" cy="1486568"/>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78246" y="754971"/>
            <a:ext cx="3657600" cy="1486568"/>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073492" y="4401408"/>
            <a:ext cx="2267109" cy="1599343"/>
          </a:xfrm>
          <a:prstGeom prst="rect">
            <a:avLst/>
          </a:prstGeom>
        </p:spPr>
      </p:pic>
    </p:spTree>
    <p:extLst>
      <p:ext uri="{BB962C8B-B14F-4D97-AF65-F5344CB8AC3E}">
        <p14:creationId xmlns:p14="http://schemas.microsoft.com/office/powerpoint/2010/main" val="42791170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 autoRev="1" fill="hold" nodeType="withEffect" p14:presetBounceEnd="1500">
                                      <p:stCondLst>
                                        <p:cond delay="0"/>
                                      </p:stCondLst>
                                      <p:childTnLst>
                                        <p:animScale p14:bounceEnd="1500">
                                          <p:cBhvr>
                                            <p:cTn id="6" dur="2750" fill="hold"/>
                                            <p:tgtEl>
                                              <p:spTgt spid="8"/>
                                            </p:tgtEl>
                                          </p:cBhvr>
                                          <p:by x="150000" y="100000"/>
                                        </p:animScale>
                                      </p:childTnLst>
                                    </p:cTn>
                                  </p:par>
                                  <p:par>
                                    <p:cTn id="7" presetID="6" presetClass="emph" presetSubtype="0" accel="1000" autoRev="1" fill="hold" nodeType="withEffect" p14:presetBounceEnd="21000">
                                      <p:stCondLst>
                                        <p:cond delay="0"/>
                                      </p:stCondLst>
                                      <p:childTnLst>
                                        <p:animScale p14:bounceEnd="21000">
                                          <p:cBhvr>
                                            <p:cTn id="8" dur="3250" fill="hold"/>
                                            <p:tgtEl>
                                              <p:spTgt spid="9"/>
                                            </p:tgtEl>
                                          </p:cBhvr>
                                          <p:by x="150000" y="100000"/>
                                        </p:animScale>
                                      </p:childTnLst>
                                    </p:cTn>
                                  </p:par>
                                  <p:par>
                                    <p:cTn id="9" presetID="32" presetClass="emph" presetSubtype="0" fill="hold" nodeType="withEffect">
                                      <p:stCondLst>
                                        <p:cond delay="25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fill="hold" nodeType="withEffect">
                                      <p:stCondLst>
                                        <p:cond delay="25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000" autoRev="1" fill="hold" nodeType="withEffect">
                                      <p:stCondLst>
                                        <p:cond delay="0"/>
                                      </p:stCondLst>
                                      <p:childTnLst>
                                        <p:animScale>
                                          <p:cBhvr>
                                            <p:cTn id="6" dur="2750" fill="hold"/>
                                            <p:tgtEl>
                                              <p:spTgt spid="8"/>
                                            </p:tgtEl>
                                          </p:cBhvr>
                                          <p:by x="150000" y="100000"/>
                                        </p:animScale>
                                      </p:childTnLst>
                                    </p:cTn>
                                  </p:par>
                                  <p:par>
                                    <p:cTn id="7" presetID="6" presetClass="emph" presetSubtype="0" accel="1000" autoRev="1" fill="hold" nodeType="withEffect">
                                      <p:stCondLst>
                                        <p:cond delay="0"/>
                                      </p:stCondLst>
                                      <p:childTnLst>
                                        <p:animScale>
                                          <p:cBhvr>
                                            <p:cTn id="8" dur="3250" fill="hold"/>
                                            <p:tgtEl>
                                              <p:spTgt spid="9"/>
                                            </p:tgtEl>
                                          </p:cBhvr>
                                          <p:by x="150000" y="100000"/>
                                        </p:animScale>
                                      </p:childTnLst>
                                    </p:cTn>
                                  </p:par>
                                  <p:par>
                                    <p:cTn id="9" presetID="32" presetClass="emph" presetSubtype="0" fill="hold" nodeType="withEffect">
                                      <p:stCondLst>
                                        <p:cond delay="25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fill="hold" nodeType="withEffect">
                                      <p:stCondLst>
                                        <p:cond delay="25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2">
          <a:extLst>
            <a:ext uri="{FF2B5EF4-FFF2-40B4-BE49-F238E27FC236}">
              <a16:creationId xmlns:a16="http://schemas.microsoft.com/office/drawing/2014/main" id="{E8344546-14C6-52FC-11F5-462DEF3C8A05}"/>
            </a:ext>
          </a:extLst>
        </p:cNvPr>
        <p:cNvGrpSpPr/>
        <p:nvPr/>
      </p:nvGrpSpPr>
      <p:grpSpPr>
        <a:xfrm>
          <a:off x="0" y="0"/>
          <a:ext cx="0" cy="0"/>
          <a:chOff x="0" y="0"/>
          <a:chExt cx="0" cy="0"/>
        </a:xfrm>
      </p:grpSpPr>
      <p:grpSp>
        <p:nvGrpSpPr>
          <p:cNvPr id="2921" name="Google Shape;2921;p49">
            <a:extLst>
              <a:ext uri="{FF2B5EF4-FFF2-40B4-BE49-F238E27FC236}">
                <a16:creationId xmlns:a16="http://schemas.microsoft.com/office/drawing/2014/main" id="{9D6B8252-7659-D8AA-6576-E6B45BBC3222}"/>
              </a:ext>
            </a:extLst>
          </p:cNvPr>
          <p:cNvGrpSpPr/>
          <p:nvPr/>
        </p:nvGrpSpPr>
        <p:grpSpPr>
          <a:xfrm>
            <a:off x="7559751" y="2548089"/>
            <a:ext cx="814400" cy="1093000"/>
            <a:chOff x="7559750" y="1690838"/>
            <a:chExt cx="814400" cy="1093000"/>
          </a:xfrm>
        </p:grpSpPr>
        <p:sp>
          <p:nvSpPr>
            <p:cNvPr id="2922" name="Google Shape;2922;p49">
              <a:extLst>
                <a:ext uri="{FF2B5EF4-FFF2-40B4-BE49-F238E27FC236}">
                  <a16:creationId xmlns:a16="http://schemas.microsoft.com/office/drawing/2014/main" id="{2CB31764-64C6-9199-88DE-D48FA97C34E4}"/>
                </a:ext>
              </a:extLst>
            </p:cNvPr>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3" name="Google Shape;2923;p49">
              <a:extLst>
                <a:ext uri="{FF2B5EF4-FFF2-40B4-BE49-F238E27FC236}">
                  <a16:creationId xmlns:a16="http://schemas.microsoft.com/office/drawing/2014/main" id="{0B2DA2D7-10F8-4F2E-482C-267BB258B65C}"/>
                </a:ext>
              </a:extLst>
            </p:cNvPr>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4" name="Google Shape;2924;p49">
              <a:extLst>
                <a:ext uri="{FF2B5EF4-FFF2-40B4-BE49-F238E27FC236}">
                  <a16:creationId xmlns:a16="http://schemas.microsoft.com/office/drawing/2014/main" id="{B5AAA8A1-0A16-B6A8-6DAB-509E239C26D5}"/>
                </a:ext>
              </a:extLst>
            </p:cNvPr>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5" name="Google Shape;2925;p49">
              <a:extLst>
                <a:ext uri="{FF2B5EF4-FFF2-40B4-BE49-F238E27FC236}">
                  <a16:creationId xmlns:a16="http://schemas.microsoft.com/office/drawing/2014/main" id="{EA386EE1-B4BE-58D6-9ED6-F0F53D19CF89}"/>
                </a:ext>
              </a:extLst>
            </p:cNvPr>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6" name="Google Shape;2926;p49">
              <a:extLst>
                <a:ext uri="{FF2B5EF4-FFF2-40B4-BE49-F238E27FC236}">
                  <a16:creationId xmlns:a16="http://schemas.microsoft.com/office/drawing/2014/main" id="{90331008-132F-D730-9F26-3736CA7C77CC}"/>
                </a:ext>
              </a:extLst>
            </p:cNvPr>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7" name="Google Shape;2927;p49">
              <a:extLst>
                <a:ext uri="{FF2B5EF4-FFF2-40B4-BE49-F238E27FC236}">
                  <a16:creationId xmlns:a16="http://schemas.microsoft.com/office/drawing/2014/main" id="{520D9DC8-81D7-447D-9DB6-C546E3E923EA}"/>
                </a:ext>
              </a:extLst>
            </p:cNvPr>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8" name="Google Shape;2928;p49">
              <a:extLst>
                <a:ext uri="{FF2B5EF4-FFF2-40B4-BE49-F238E27FC236}">
                  <a16:creationId xmlns:a16="http://schemas.microsoft.com/office/drawing/2014/main" id="{7F83DDD6-E589-9E21-ABB4-4A8DD4D1CD76}"/>
                </a:ext>
              </a:extLst>
            </p:cNvPr>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29" name="Google Shape;2929;p49">
              <a:extLst>
                <a:ext uri="{FF2B5EF4-FFF2-40B4-BE49-F238E27FC236}">
                  <a16:creationId xmlns:a16="http://schemas.microsoft.com/office/drawing/2014/main" id="{2B7F68C0-37C7-72A6-1DD9-58A58B352B3E}"/>
                </a:ext>
              </a:extLst>
            </p:cNvPr>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0" name="Google Shape;2930;p49">
              <a:extLst>
                <a:ext uri="{FF2B5EF4-FFF2-40B4-BE49-F238E27FC236}">
                  <a16:creationId xmlns:a16="http://schemas.microsoft.com/office/drawing/2014/main" id="{A10702B7-26EA-AC56-8047-EC133BEC9E4C}"/>
                </a:ext>
              </a:extLst>
            </p:cNvPr>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1" name="Google Shape;2931;p49">
              <a:extLst>
                <a:ext uri="{FF2B5EF4-FFF2-40B4-BE49-F238E27FC236}">
                  <a16:creationId xmlns:a16="http://schemas.microsoft.com/office/drawing/2014/main" id="{30CB0506-8E25-4E26-98BD-538F4442A4CE}"/>
                </a:ext>
              </a:extLst>
            </p:cNvPr>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2" name="Google Shape;2932;p49">
              <a:extLst>
                <a:ext uri="{FF2B5EF4-FFF2-40B4-BE49-F238E27FC236}">
                  <a16:creationId xmlns:a16="http://schemas.microsoft.com/office/drawing/2014/main" id="{FCC7628F-53F1-D3D9-763D-F15F8774C7F1}"/>
                </a:ext>
              </a:extLst>
            </p:cNvPr>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3" name="Google Shape;2933;p49">
              <a:extLst>
                <a:ext uri="{FF2B5EF4-FFF2-40B4-BE49-F238E27FC236}">
                  <a16:creationId xmlns:a16="http://schemas.microsoft.com/office/drawing/2014/main" id="{E0F9263F-D736-7333-CDDD-334CBA177E6C}"/>
                </a:ext>
              </a:extLst>
            </p:cNvPr>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4" name="Google Shape;2934;p49">
              <a:extLst>
                <a:ext uri="{FF2B5EF4-FFF2-40B4-BE49-F238E27FC236}">
                  <a16:creationId xmlns:a16="http://schemas.microsoft.com/office/drawing/2014/main" id="{094A4844-C585-1E82-6240-90E58ACA9796}"/>
                </a:ext>
              </a:extLst>
            </p:cNvPr>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5" name="Google Shape;2935;p49">
              <a:extLst>
                <a:ext uri="{FF2B5EF4-FFF2-40B4-BE49-F238E27FC236}">
                  <a16:creationId xmlns:a16="http://schemas.microsoft.com/office/drawing/2014/main" id="{FBEBA59E-D5DD-1889-F1E7-355C7A80AB43}"/>
                </a:ext>
              </a:extLst>
            </p:cNvPr>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6" name="Google Shape;2936;p49">
              <a:extLst>
                <a:ext uri="{FF2B5EF4-FFF2-40B4-BE49-F238E27FC236}">
                  <a16:creationId xmlns:a16="http://schemas.microsoft.com/office/drawing/2014/main" id="{25F96B8C-37CF-F0B3-A366-09A337F08DC0}"/>
                </a:ext>
              </a:extLst>
            </p:cNvPr>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7" name="Google Shape;2937;p49">
              <a:extLst>
                <a:ext uri="{FF2B5EF4-FFF2-40B4-BE49-F238E27FC236}">
                  <a16:creationId xmlns:a16="http://schemas.microsoft.com/office/drawing/2014/main" id="{07F9853C-8047-4181-823C-7A8F6A001AA2}"/>
                </a:ext>
              </a:extLst>
            </p:cNvPr>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8" name="Google Shape;2938;p49">
              <a:extLst>
                <a:ext uri="{FF2B5EF4-FFF2-40B4-BE49-F238E27FC236}">
                  <a16:creationId xmlns:a16="http://schemas.microsoft.com/office/drawing/2014/main" id="{7DF5A812-F767-D304-E940-6D9798B981E6}"/>
                </a:ext>
              </a:extLst>
            </p:cNvPr>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39" name="Google Shape;2939;p49">
              <a:extLst>
                <a:ext uri="{FF2B5EF4-FFF2-40B4-BE49-F238E27FC236}">
                  <a16:creationId xmlns:a16="http://schemas.microsoft.com/office/drawing/2014/main" id="{FA39A398-F835-8A4B-9E3A-C4798768AEAC}"/>
                </a:ext>
              </a:extLst>
            </p:cNvPr>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0" name="Google Shape;2940;p49">
              <a:extLst>
                <a:ext uri="{FF2B5EF4-FFF2-40B4-BE49-F238E27FC236}">
                  <a16:creationId xmlns:a16="http://schemas.microsoft.com/office/drawing/2014/main" id="{5D9A198C-E2F1-E57E-710B-D97194456017}"/>
                </a:ext>
              </a:extLst>
            </p:cNvPr>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1" name="Google Shape;2941;p49">
              <a:extLst>
                <a:ext uri="{FF2B5EF4-FFF2-40B4-BE49-F238E27FC236}">
                  <a16:creationId xmlns:a16="http://schemas.microsoft.com/office/drawing/2014/main" id="{2B6C68DE-D513-C88F-083A-D8249868F4F9}"/>
                </a:ext>
              </a:extLst>
            </p:cNvPr>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2" name="Google Shape;2942;p49">
              <a:extLst>
                <a:ext uri="{FF2B5EF4-FFF2-40B4-BE49-F238E27FC236}">
                  <a16:creationId xmlns:a16="http://schemas.microsoft.com/office/drawing/2014/main" id="{A2A04E68-B9B8-9A35-CE28-85109494793C}"/>
                </a:ext>
              </a:extLst>
            </p:cNvPr>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3" name="Google Shape;2943;p49">
              <a:extLst>
                <a:ext uri="{FF2B5EF4-FFF2-40B4-BE49-F238E27FC236}">
                  <a16:creationId xmlns:a16="http://schemas.microsoft.com/office/drawing/2014/main" id="{EADE3A31-5FA6-F52B-9D47-64C17AA147DF}"/>
                </a:ext>
              </a:extLst>
            </p:cNvPr>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4" name="Google Shape;2944;p49">
              <a:extLst>
                <a:ext uri="{FF2B5EF4-FFF2-40B4-BE49-F238E27FC236}">
                  <a16:creationId xmlns:a16="http://schemas.microsoft.com/office/drawing/2014/main" id="{DA7F02D0-C156-3772-3E6C-1800C24FF234}"/>
                </a:ext>
              </a:extLst>
            </p:cNvPr>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5" name="Google Shape;2945;p49">
              <a:extLst>
                <a:ext uri="{FF2B5EF4-FFF2-40B4-BE49-F238E27FC236}">
                  <a16:creationId xmlns:a16="http://schemas.microsoft.com/office/drawing/2014/main" id="{DED19876-6140-C8FF-1DF7-A4582AC6481C}"/>
                </a:ext>
              </a:extLst>
            </p:cNvPr>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6" name="Google Shape;2946;p49">
              <a:extLst>
                <a:ext uri="{FF2B5EF4-FFF2-40B4-BE49-F238E27FC236}">
                  <a16:creationId xmlns:a16="http://schemas.microsoft.com/office/drawing/2014/main" id="{C435E961-A8D7-F9C6-556A-6A9322231CC8}"/>
                </a:ext>
              </a:extLst>
            </p:cNvPr>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7" name="Google Shape;2947;p49">
              <a:extLst>
                <a:ext uri="{FF2B5EF4-FFF2-40B4-BE49-F238E27FC236}">
                  <a16:creationId xmlns:a16="http://schemas.microsoft.com/office/drawing/2014/main" id="{7BD9C212-900D-F87A-E2F8-8CC66AD40868}"/>
                </a:ext>
              </a:extLst>
            </p:cNvPr>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8" name="Google Shape;2948;p49">
              <a:extLst>
                <a:ext uri="{FF2B5EF4-FFF2-40B4-BE49-F238E27FC236}">
                  <a16:creationId xmlns:a16="http://schemas.microsoft.com/office/drawing/2014/main" id="{A108CD9E-3821-298E-EF91-CB0F901DAF80}"/>
                </a:ext>
              </a:extLst>
            </p:cNvPr>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49" name="Google Shape;2949;p49">
              <a:extLst>
                <a:ext uri="{FF2B5EF4-FFF2-40B4-BE49-F238E27FC236}">
                  <a16:creationId xmlns:a16="http://schemas.microsoft.com/office/drawing/2014/main" id="{73CC3D2D-FFF5-71AA-FD82-E1247F175B03}"/>
                </a:ext>
              </a:extLst>
            </p:cNvPr>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0" name="Google Shape;2950;p49">
              <a:extLst>
                <a:ext uri="{FF2B5EF4-FFF2-40B4-BE49-F238E27FC236}">
                  <a16:creationId xmlns:a16="http://schemas.microsoft.com/office/drawing/2014/main" id="{7F34ECEA-52BA-DD9A-A812-05D6ED2B9AC6}"/>
                </a:ext>
              </a:extLst>
            </p:cNvPr>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1" name="Google Shape;2951;p49">
              <a:extLst>
                <a:ext uri="{FF2B5EF4-FFF2-40B4-BE49-F238E27FC236}">
                  <a16:creationId xmlns:a16="http://schemas.microsoft.com/office/drawing/2014/main" id="{F457493E-E6DD-AB9F-426C-55BF820328E2}"/>
                </a:ext>
              </a:extLst>
            </p:cNvPr>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2" name="Google Shape;2952;p49">
              <a:extLst>
                <a:ext uri="{FF2B5EF4-FFF2-40B4-BE49-F238E27FC236}">
                  <a16:creationId xmlns:a16="http://schemas.microsoft.com/office/drawing/2014/main" id="{9E0A7786-3A55-6EC6-88BF-976A03E0B90B}"/>
                </a:ext>
              </a:extLst>
            </p:cNvPr>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3" name="Google Shape;2953;p49">
              <a:extLst>
                <a:ext uri="{FF2B5EF4-FFF2-40B4-BE49-F238E27FC236}">
                  <a16:creationId xmlns:a16="http://schemas.microsoft.com/office/drawing/2014/main" id="{CA772DDE-BE9C-061F-C218-85D4C9190B4A}"/>
                </a:ext>
              </a:extLst>
            </p:cNvPr>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4" name="Google Shape;2954;p49">
              <a:extLst>
                <a:ext uri="{FF2B5EF4-FFF2-40B4-BE49-F238E27FC236}">
                  <a16:creationId xmlns:a16="http://schemas.microsoft.com/office/drawing/2014/main" id="{9AE1A455-50AA-49DA-0A02-61DC0F51A180}"/>
                </a:ext>
              </a:extLst>
            </p:cNvPr>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grpSp>
      <p:grpSp>
        <p:nvGrpSpPr>
          <p:cNvPr id="2955" name="Google Shape;2955;p49">
            <a:extLst>
              <a:ext uri="{FF2B5EF4-FFF2-40B4-BE49-F238E27FC236}">
                <a16:creationId xmlns:a16="http://schemas.microsoft.com/office/drawing/2014/main" id="{713C9E61-945B-78D4-AD1F-DA34294E0BF9}"/>
              </a:ext>
            </a:extLst>
          </p:cNvPr>
          <p:cNvGrpSpPr/>
          <p:nvPr/>
        </p:nvGrpSpPr>
        <p:grpSpPr>
          <a:xfrm>
            <a:off x="469864" y="4548726"/>
            <a:ext cx="373125" cy="345125"/>
            <a:chOff x="469863" y="3691475"/>
            <a:chExt cx="373125" cy="345125"/>
          </a:xfrm>
        </p:grpSpPr>
        <p:sp>
          <p:nvSpPr>
            <p:cNvPr id="2956" name="Google Shape;2956;p49">
              <a:extLst>
                <a:ext uri="{FF2B5EF4-FFF2-40B4-BE49-F238E27FC236}">
                  <a16:creationId xmlns:a16="http://schemas.microsoft.com/office/drawing/2014/main" id="{ACF6EFB7-7A37-1846-0031-FFF6D36793D8}"/>
                </a:ext>
              </a:extLst>
            </p:cNvPr>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57" name="Google Shape;2957;p49">
              <a:extLst>
                <a:ext uri="{FF2B5EF4-FFF2-40B4-BE49-F238E27FC236}">
                  <a16:creationId xmlns:a16="http://schemas.microsoft.com/office/drawing/2014/main" id="{01B6012D-6F48-7E6F-70B5-2E3337681E7F}"/>
                </a:ext>
              </a:extLst>
            </p:cNvPr>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grpSp>
      <p:grpSp>
        <p:nvGrpSpPr>
          <p:cNvPr id="2958" name="Google Shape;2958;p49">
            <a:extLst>
              <a:ext uri="{FF2B5EF4-FFF2-40B4-BE49-F238E27FC236}">
                <a16:creationId xmlns:a16="http://schemas.microsoft.com/office/drawing/2014/main" id="{553C6FA8-1B47-6607-6DB5-CA186A4D062E}"/>
              </a:ext>
            </a:extLst>
          </p:cNvPr>
          <p:cNvGrpSpPr/>
          <p:nvPr/>
        </p:nvGrpSpPr>
        <p:grpSpPr>
          <a:xfrm>
            <a:off x="8423989" y="1775626"/>
            <a:ext cx="373125" cy="345125"/>
            <a:chOff x="8271588" y="765975"/>
            <a:chExt cx="373125" cy="345125"/>
          </a:xfrm>
        </p:grpSpPr>
        <p:sp>
          <p:nvSpPr>
            <p:cNvPr id="2959" name="Google Shape;2959;p49">
              <a:extLst>
                <a:ext uri="{FF2B5EF4-FFF2-40B4-BE49-F238E27FC236}">
                  <a16:creationId xmlns:a16="http://schemas.microsoft.com/office/drawing/2014/main" id="{005240F5-50F6-71AC-7D0B-B07DD39F4DBE}"/>
                </a:ext>
              </a:extLst>
            </p:cNvPr>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sp>
          <p:nvSpPr>
            <p:cNvPr id="2960" name="Google Shape;2960;p49">
              <a:extLst>
                <a:ext uri="{FF2B5EF4-FFF2-40B4-BE49-F238E27FC236}">
                  <a16:creationId xmlns:a16="http://schemas.microsoft.com/office/drawing/2014/main" id="{7430E3DE-142C-97C5-74FD-F1CF11014311}"/>
                </a:ext>
              </a:extLst>
            </p:cNvPr>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defTabSz="914378" fontAlgn="auto">
                <a:spcBef>
                  <a:spcPts val="0"/>
                </a:spcBef>
                <a:spcAft>
                  <a:spcPts val="0"/>
                </a:spcAft>
                <a:buClr>
                  <a:srgbClr val="000000"/>
                </a:buClr>
                <a:defRPr/>
              </a:pPr>
              <a:endParaRPr sz="1400" kern="0">
                <a:solidFill>
                  <a:srgbClr val="000000"/>
                </a:solidFill>
                <a:latin typeface="Arial"/>
                <a:cs typeface="Arial"/>
                <a:sym typeface="Arial"/>
              </a:endParaRPr>
            </a:p>
          </p:txBody>
        </p:sp>
      </p:grpSp>
      <p:sp>
        <p:nvSpPr>
          <p:cNvPr id="13" name="Title 12">
            <a:extLst>
              <a:ext uri="{FF2B5EF4-FFF2-40B4-BE49-F238E27FC236}">
                <a16:creationId xmlns:a16="http://schemas.microsoft.com/office/drawing/2014/main" id="{39FEE24C-81FB-D476-DE0E-CBD0EE994EAC}"/>
              </a:ext>
            </a:extLst>
          </p:cNvPr>
          <p:cNvSpPr>
            <a:spLocks noGrp="1"/>
          </p:cNvSpPr>
          <p:nvPr>
            <p:ph type="title"/>
          </p:nvPr>
        </p:nvSpPr>
        <p:spPr>
          <a:xfrm>
            <a:off x="1315137" y="1439823"/>
            <a:ext cx="6467213" cy="2421580"/>
          </a:xfrm>
        </p:spPr>
        <p:txBody>
          <a:bodyPr/>
          <a:lstStyle/>
          <a:p>
            <a:pPr algn="ctr">
              <a:lnSpc>
                <a:spcPct val="100000"/>
              </a:lnSpc>
            </a:pPr>
            <a:r>
              <a:rPr lang="en-US" sz="5250" b="1" dirty="0">
                <a:solidFill>
                  <a:srgbClr val="000099"/>
                </a:solidFill>
                <a:latin typeface="Times New Roman" panose="02020603050405020304" pitchFamily="18" charset="0"/>
                <a:cs typeface="Times New Roman" panose="02020603050405020304" pitchFamily="18" charset="0"/>
              </a:rPr>
              <a:t>HOẠT ĐỘNG </a:t>
            </a:r>
            <a:br>
              <a:rPr lang="en-US" sz="5250" b="1" dirty="0">
                <a:solidFill>
                  <a:srgbClr val="000099"/>
                </a:solidFill>
                <a:latin typeface="Times New Roman" panose="02020603050405020304" pitchFamily="18" charset="0"/>
                <a:cs typeface="Times New Roman" panose="02020603050405020304" pitchFamily="18" charset="0"/>
              </a:rPr>
            </a:br>
            <a:r>
              <a:rPr lang="en-US" sz="5250" b="1" dirty="0">
                <a:solidFill>
                  <a:srgbClr val="000099"/>
                </a:solidFill>
                <a:latin typeface="Times New Roman" panose="02020603050405020304" pitchFamily="18" charset="0"/>
                <a:cs typeface="Times New Roman" panose="02020603050405020304" pitchFamily="18" charset="0"/>
              </a:rPr>
              <a:t>MỞ ĐẦU</a:t>
            </a:r>
            <a:endParaRPr lang="vi-VN" sz="5250" b="1" dirty="0">
              <a:solidFill>
                <a:srgbClr val="000099"/>
              </a:solidFill>
              <a:latin typeface="Times New Roman" panose="02020603050405020304" pitchFamily="18" charset="0"/>
              <a:cs typeface="Times New Roman" panose="02020603050405020304" pitchFamily="18" charset="0"/>
            </a:endParaRPr>
          </a:p>
        </p:txBody>
      </p:sp>
      <p:pic>
        <p:nvPicPr>
          <p:cNvPr id="47" name="Picture 20">
            <a:extLst>
              <a:ext uri="{FF2B5EF4-FFF2-40B4-BE49-F238E27FC236}">
                <a16:creationId xmlns:a16="http://schemas.microsoft.com/office/drawing/2014/main" id="{05CCC88F-2D10-4AF5-8993-74BF63BE98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638428" y="4711106"/>
            <a:ext cx="921323" cy="822490"/>
          </a:xfrm>
          <a:prstGeom prst="rect">
            <a:avLst/>
          </a:prstGeom>
        </p:spPr>
      </p:pic>
      <p:pic>
        <p:nvPicPr>
          <p:cNvPr id="48" name="Picture 15">
            <a:extLst>
              <a:ext uri="{FF2B5EF4-FFF2-40B4-BE49-F238E27FC236}">
                <a16:creationId xmlns:a16="http://schemas.microsoft.com/office/drawing/2014/main" id="{501B4FE9-5691-4578-995C-D708F48301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950641">
            <a:off x="1698993" y="4656953"/>
            <a:ext cx="1371379" cy="930794"/>
          </a:xfrm>
          <a:prstGeom prst="rect">
            <a:avLst/>
          </a:prstGeom>
        </p:spPr>
      </p:pic>
      <p:pic>
        <p:nvPicPr>
          <p:cNvPr id="49" name="Picture 22">
            <a:extLst>
              <a:ext uri="{FF2B5EF4-FFF2-40B4-BE49-F238E27FC236}">
                <a16:creationId xmlns:a16="http://schemas.microsoft.com/office/drawing/2014/main" id="{1452F356-871E-49DF-8531-8FE54786B6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896355">
            <a:off x="998079" y="867350"/>
            <a:ext cx="876926" cy="1674685"/>
          </a:xfrm>
          <a:prstGeom prst="rect">
            <a:avLst/>
          </a:prstGeom>
        </p:spPr>
      </p:pic>
      <p:pic>
        <p:nvPicPr>
          <p:cNvPr id="50" name="Picture 38">
            <a:extLst>
              <a:ext uri="{FF2B5EF4-FFF2-40B4-BE49-F238E27FC236}">
                <a16:creationId xmlns:a16="http://schemas.microsoft.com/office/drawing/2014/main" id="{873F9DA4-6329-4A19-9085-F3EA8E8B4C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81697">
            <a:off x="6532423" y="1457721"/>
            <a:ext cx="1699808" cy="299784"/>
          </a:xfrm>
          <a:prstGeom prst="rect">
            <a:avLst/>
          </a:prstGeom>
        </p:spPr>
      </p:pic>
      <p:pic>
        <p:nvPicPr>
          <p:cNvPr id="51" name="Picture 50">
            <a:extLst>
              <a:ext uri="{FF2B5EF4-FFF2-40B4-BE49-F238E27FC236}">
                <a16:creationId xmlns:a16="http://schemas.microsoft.com/office/drawing/2014/main" id="{8C182764-8CF3-42B2-8323-D5082A562E57}"/>
              </a:ext>
            </a:extLst>
          </p:cNvPr>
          <p:cNvPicPr>
            <a:picLocks noChangeAspect="1"/>
          </p:cNvPicPr>
          <p:nvPr/>
        </p:nvPicPr>
        <p:blipFill>
          <a:blip r:embed="rId11"/>
          <a:stretch>
            <a:fillRect/>
          </a:stretch>
        </p:blipFill>
        <p:spPr>
          <a:xfrm>
            <a:off x="4046973" y="4810497"/>
            <a:ext cx="1706821" cy="822490"/>
          </a:xfrm>
          <a:prstGeom prst="rect">
            <a:avLst/>
          </a:prstGeom>
        </p:spPr>
      </p:pic>
    </p:spTree>
    <p:extLst>
      <p:ext uri="{BB962C8B-B14F-4D97-AF65-F5344CB8AC3E}">
        <p14:creationId xmlns:p14="http://schemas.microsoft.com/office/powerpoint/2010/main" val="41057418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20000" cy="2590800"/>
          </a:xfrm>
          <a:prstGeom prst="rect">
            <a:avLst/>
          </a:prstGeom>
          <a:noFill/>
          <a:ln>
            <a:noFill/>
          </a:ln>
        </p:spPr>
      </p:pic>
      <p:sp>
        <p:nvSpPr>
          <p:cNvPr id="4" name="Rectangle 3"/>
          <p:cNvSpPr/>
          <p:nvPr/>
        </p:nvSpPr>
        <p:spPr>
          <a:xfrm>
            <a:off x="312175" y="-35859"/>
            <a:ext cx="8291052" cy="1828386"/>
          </a:xfrm>
          <a:prstGeom prst="rect">
            <a:avLst/>
          </a:prstGeom>
        </p:spPr>
        <p:txBody>
          <a:bodyPr wrap="none">
            <a:spAutoFit/>
          </a:bodyPr>
          <a:lstStyle/>
          <a:p>
            <a:pPr marL="0" marR="0" algn="just">
              <a:lnSpc>
                <a:spcPct val="150000"/>
              </a:lnSpc>
              <a:spcBef>
                <a:spcPts val="0"/>
              </a:spcBef>
              <a:spcAft>
                <a:spcPts val="0"/>
              </a:spcAft>
            </a:pPr>
            <a:r>
              <a:rPr lang="en-US" sz="4000" dirty="0" err="1" smtClean="0">
                <a:solidFill>
                  <a:srgbClr val="000000"/>
                </a:solidFill>
                <a:latin typeface="Times New Roman" panose="02020603050405020304" pitchFamily="18" charset="0"/>
                <a:ea typeface="Calibri" panose="020F0502020204030204" pitchFamily="34" charset="0"/>
              </a:rPr>
              <a:t>Quan</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sát</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hình</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vẽ</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và</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cho</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biết</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smtClean="0">
                <a:solidFill>
                  <a:srgbClr val="000000"/>
                </a:solidFill>
                <a:latin typeface="Times New Roman" panose="02020603050405020304" pitchFamily="18" charset="0"/>
                <a:ea typeface="Calibri" panose="020F0502020204030204" pitchFamily="34" charset="0"/>
              </a:rPr>
              <a:t>Hình</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cầu</a:t>
            </a:r>
            <a:r>
              <a:rPr lang="en-US" sz="4000" dirty="0">
                <a:solidFill>
                  <a:srgbClr val="000000"/>
                </a:solidFill>
                <a:latin typeface="Times New Roman" panose="02020603050405020304" pitchFamily="18" charset="0"/>
                <a:ea typeface="Calibri" panose="020F0502020204030204" pitchFamily="34" charset="0"/>
              </a:rPr>
              <a:t> </a:t>
            </a:r>
            <a:endParaRPr lang="en-US" sz="4000" dirty="0" smtClean="0">
              <a:solidFill>
                <a:srgbClr val="000000"/>
              </a:solidFill>
              <a:latin typeface="Times New Roman" panose="02020603050405020304" pitchFamily="18" charset="0"/>
              <a:ea typeface="Calibri" panose="020F0502020204030204" pitchFamily="34" charset="0"/>
            </a:endParaRPr>
          </a:p>
          <a:p>
            <a:pPr marL="0" marR="0" algn="just">
              <a:lnSpc>
                <a:spcPct val="150000"/>
              </a:lnSpc>
              <a:spcBef>
                <a:spcPts val="0"/>
              </a:spcBef>
              <a:spcAft>
                <a:spcPts val="0"/>
              </a:spcAft>
            </a:pPr>
            <a:r>
              <a:rPr lang="en-US" sz="4000" dirty="0" err="1" smtClean="0">
                <a:solidFill>
                  <a:srgbClr val="000000"/>
                </a:solidFill>
                <a:latin typeface="Times New Roman" panose="02020603050405020304" pitchFamily="18" charset="0"/>
                <a:ea typeface="Calibri" panose="020F0502020204030204" pitchFamily="34" charset="0"/>
              </a:rPr>
              <a:t>có</a:t>
            </a:r>
            <a:r>
              <a:rPr lang="en-US" sz="4000" dirty="0" smtClean="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những</a:t>
            </a: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đặc</a:t>
            </a: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điểm</a:t>
            </a: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gì</a:t>
            </a:r>
            <a:r>
              <a:rPr lang="vi-VN" sz="4000" i="1" dirty="0">
                <a:solidFill>
                  <a:srgbClr val="000000"/>
                </a:solidFill>
                <a:latin typeface="Times New Roman" panose="02020603050405020304" pitchFamily="18"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1289896"/>
      </p:ext>
    </p:extLst>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0" y="273050"/>
            <a:ext cx="2590800" cy="457200"/>
          </a:xfrm>
          <a:prstGeom prst="rect">
            <a:avLst/>
          </a:prstGeom>
          <a:noFill/>
          <a:ln w="9525">
            <a:noFill/>
            <a:miter lim="800000"/>
            <a:headEnd/>
            <a:tailEnd/>
          </a:ln>
          <a:effectLst/>
        </p:spPr>
        <p:txBody>
          <a:bodyPr>
            <a:spAutoFit/>
          </a:bodyPr>
          <a:lstStyle/>
          <a:p>
            <a:pPr>
              <a:defRPr/>
            </a:pPr>
            <a:r>
              <a:rPr lang="en-US" sz="2400" b="1" dirty="0">
                <a:solidFill>
                  <a:srgbClr val="FF0000"/>
                </a:solidFill>
                <a:effectLst>
                  <a:outerShdw blurRad="38100" dist="38100" dir="2700000" algn="tl">
                    <a:srgbClr val="C0C0C0"/>
                  </a:outerShdw>
                </a:effectLst>
              </a:rPr>
              <a:t>I</a:t>
            </a:r>
            <a:r>
              <a:rPr lang="en-US" sz="2400" b="1" dirty="0" smtClean="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Hình</a:t>
            </a:r>
            <a:r>
              <a:rPr lang="en-US" sz="2400" b="1" dirty="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cầu</a:t>
            </a:r>
            <a:r>
              <a:rPr lang="en-US" sz="2400" b="1" dirty="0">
                <a:solidFill>
                  <a:srgbClr val="FF0000"/>
                </a:solidFill>
                <a:effectLst>
                  <a:outerShdw blurRad="38100" dist="38100" dir="2700000" algn="tl">
                    <a:srgbClr val="C0C0C0"/>
                  </a:outerShdw>
                </a:effectLst>
              </a:rPr>
              <a:t> :</a:t>
            </a:r>
          </a:p>
        </p:txBody>
      </p:sp>
      <p:pic>
        <p:nvPicPr>
          <p:cNvPr id="14340" name="Picture 4" descr="F:\Tao hinh cau.gif"/>
          <p:cNvPicPr>
            <a:picLocks noChangeAspect="1" noChangeArrowheads="1" noCrop="1"/>
          </p:cNvPicPr>
          <p:nvPr/>
        </p:nvPicPr>
        <p:blipFill>
          <a:blip r:embed="rId2"/>
          <a:srcRect/>
          <a:stretch>
            <a:fillRect/>
          </a:stretch>
        </p:blipFill>
        <p:spPr bwMode="auto">
          <a:xfrm>
            <a:off x="4802981" y="0"/>
            <a:ext cx="5133975" cy="3867150"/>
          </a:xfrm>
          <a:prstGeom prst="rect">
            <a:avLst/>
          </a:prstGeom>
          <a:noFill/>
          <a:ln w="9525">
            <a:noFill/>
            <a:miter lim="800000"/>
            <a:headEnd/>
            <a:tailEnd/>
          </a:ln>
        </p:spPr>
      </p:pic>
      <p:cxnSp>
        <p:nvCxnSpPr>
          <p:cNvPr id="17411" name="Straight Connector 20"/>
          <p:cNvCxnSpPr>
            <a:cxnSpLocks noChangeShapeType="1"/>
          </p:cNvCxnSpPr>
          <p:nvPr/>
        </p:nvCxnSpPr>
        <p:spPr bwMode="auto">
          <a:xfrm rot="5400000">
            <a:off x="5671344" y="3428206"/>
            <a:ext cx="6858000" cy="1588"/>
          </a:xfrm>
          <a:prstGeom prst="line">
            <a:avLst/>
          </a:prstGeom>
          <a:noFill/>
          <a:ln w="57150" algn="ctr">
            <a:solidFill>
              <a:srgbClr val="0000CC"/>
            </a:solidFill>
            <a:round/>
            <a:headEnd/>
            <a:tailEnd/>
          </a:ln>
        </p:spPr>
      </p:cxnSp>
      <p:sp>
        <p:nvSpPr>
          <p:cNvPr id="17" name="Text Box 3"/>
          <p:cNvSpPr txBox="1">
            <a:spLocks noChangeArrowheads="1"/>
          </p:cNvSpPr>
          <p:nvPr/>
        </p:nvSpPr>
        <p:spPr bwMode="auto">
          <a:xfrm>
            <a:off x="190500" y="1143000"/>
            <a:ext cx="5014913" cy="1569660"/>
          </a:xfrm>
          <a:prstGeom prst="rect">
            <a:avLst/>
          </a:prstGeom>
          <a:noFill/>
          <a:ln w="9525">
            <a:noFill/>
            <a:miter lim="800000"/>
            <a:headEnd/>
            <a:tailEnd/>
          </a:ln>
        </p:spPr>
        <p:txBody>
          <a:bodyPr>
            <a:spAutoFit/>
          </a:bodyPr>
          <a:lstStyle/>
          <a:p>
            <a:pPr algn="just"/>
            <a:r>
              <a:rPr lang="en-US" sz="2400" b="1" dirty="0" err="1">
                <a:solidFill>
                  <a:srgbClr val="003300"/>
                </a:solidFill>
              </a:rPr>
              <a:t>Khi</a:t>
            </a:r>
            <a:r>
              <a:rPr lang="en-US" sz="2400" b="1" dirty="0">
                <a:solidFill>
                  <a:srgbClr val="003300"/>
                </a:solidFill>
              </a:rPr>
              <a:t> quay </a:t>
            </a:r>
            <a:r>
              <a:rPr lang="en-US" sz="2400" b="1" dirty="0" err="1">
                <a:solidFill>
                  <a:srgbClr val="003300"/>
                </a:solidFill>
              </a:rPr>
              <a:t>nửa</a:t>
            </a:r>
            <a:r>
              <a:rPr lang="en-US" sz="2400" b="1" dirty="0">
                <a:solidFill>
                  <a:srgbClr val="003300"/>
                </a:solidFill>
              </a:rPr>
              <a:t> </a:t>
            </a:r>
            <a:r>
              <a:rPr lang="en-US" sz="2400" b="1" dirty="0" err="1">
                <a:solidFill>
                  <a:srgbClr val="003300"/>
                </a:solidFill>
              </a:rPr>
              <a:t>hình</a:t>
            </a:r>
            <a:r>
              <a:rPr lang="en-US" sz="2400" b="1" dirty="0">
                <a:solidFill>
                  <a:srgbClr val="003300"/>
                </a:solidFill>
              </a:rPr>
              <a:t> </a:t>
            </a:r>
            <a:r>
              <a:rPr lang="en-US" sz="2400" b="1" dirty="0" err="1">
                <a:solidFill>
                  <a:srgbClr val="003300"/>
                </a:solidFill>
              </a:rPr>
              <a:t>tròn</a:t>
            </a:r>
            <a:r>
              <a:rPr lang="en-US" sz="2400" b="1" dirty="0">
                <a:solidFill>
                  <a:srgbClr val="003300"/>
                </a:solidFill>
              </a:rPr>
              <a:t> </a:t>
            </a:r>
            <a:r>
              <a:rPr lang="en-US" sz="2400" b="1" dirty="0" err="1" smtClean="0">
                <a:solidFill>
                  <a:srgbClr val="003300"/>
                </a:solidFill>
              </a:rPr>
              <a:t>tâm</a:t>
            </a:r>
            <a:r>
              <a:rPr lang="en-US" sz="2400" b="1" dirty="0" smtClean="0">
                <a:solidFill>
                  <a:srgbClr val="003300"/>
                </a:solidFill>
              </a:rPr>
              <a:t> </a:t>
            </a:r>
            <a:r>
              <a:rPr lang="en-US" sz="2400" b="1" dirty="0" err="1">
                <a:solidFill>
                  <a:srgbClr val="003300"/>
                </a:solidFill>
              </a:rPr>
              <a:t>một</a:t>
            </a:r>
            <a:r>
              <a:rPr lang="en-US" sz="2400" b="1" dirty="0">
                <a:solidFill>
                  <a:srgbClr val="003300"/>
                </a:solidFill>
              </a:rPr>
              <a:t> </a:t>
            </a:r>
            <a:r>
              <a:rPr lang="en-US" sz="2400" b="1" dirty="0" err="1">
                <a:solidFill>
                  <a:srgbClr val="003300"/>
                </a:solidFill>
              </a:rPr>
              <a:t>vòng</a:t>
            </a:r>
            <a:r>
              <a:rPr lang="en-US" sz="2400" b="1" dirty="0">
                <a:solidFill>
                  <a:srgbClr val="003300"/>
                </a:solidFill>
              </a:rPr>
              <a:t> </a:t>
            </a:r>
            <a:r>
              <a:rPr lang="en-US" sz="2400" b="1" dirty="0" err="1" smtClean="0">
                <a:solidFill>
                  <a:srgbClr val="003300"/>
                </a:solidFill>
              </a:rPr>
              <a:t>xung</a:t>
            </a:r>
            <a:r>
              <a:rPr lang="en-US" sz="2400" b="1" dirty="0" smtClean="0">
                <a:solidFill>
                  <a:srgbClr val="003300"/>
                </a:solidFill>
              </a:rPr>
              <a:t> </a:t>
            </a:r>
            <a:r>
              <a:rPr lang="en-US" sz="2400" b="1" dirty="0" err="1" smtClean="0">
                <a:solidFill>
                  <a:srgbClr val="003300"/>
                </a:solidFill>
              </a:rPr>
              <a:t>quanh</a:t>
            </a:r>
            <a:r>
              <a:rPr lang="en-US" sz="2400" b="1" dirty="0" smtClean="0">
                <a:solidFill>
                  <a:srgbClr val="003300"/>
                </a:solidFill>
              </a:rPr>
              <a:t> </a:t>
            </a:r>
            <a:r>
              <a:rPr lang="en-US" sz="2400" b="1" dirty="0" err="1">
                <a:solidFill>
                  <a:srgbClr val="003300"/>
                </a:solidFill>
              </a:rPr>
              <a:t>đường</a:t>
            </a:r>
            <a:r>
              <a:rPr lang="en-US" sz="2400" b="1" dirty="0">
                <a:solidFill>
                  <a:srgbClr val="003300"/>
                </a:solidFill>
              </a:rPr>
              <a:t> </a:t>
            </a:r>
            <a:r>
              <a:rPr lang="en-US" sz="2400" b="1" dirty="0" err="1" smtClean="0">
                <a:solidFill>
                  <a:srgbClr val="003300"/>
                </a:solidFill>
              </a:rPr>
              <a:t>thẳng</a:t>
            </a:r>
            <a:r>
              <a:rPr lang="en-US" sz="2400" b="1" dirty="0" smtClean="0">
                <a:solidFill>
                  <a:srgbClr val="003300"/>
                </a:solidFill>
              </a:rPr>
              <a:t> </a:t>
            </a:r>
            <a:r>
              <a:rPr lang="en-US" sz="2400" b="1" dirty="0" err="1">
                <a:solidFill>
                  <a:srgbClr val="003300"/>
                </a:solidFill>
              </a:rPr>
              <a:t>cố</a:t>
            </a:r>
            <a:r>
              <a:rPr lang="en-US" sz="2400" b="1" dirty="0">
                <a:solidFill>
                  <a:srgbClr val="003300"/>
                </a:solidFill>
              </a:rPr>
              <a:t> </a:t>
            </a:r>
            <a:r>
              <a:rPr lang="en-US" sz="2400" b="1" dirty="0" err="1" smtClean="0">
                <a:solidFill>
                  <a:srgbClr val="003300"/>
                </a:solidFill>
              </a:rPr>
              <a:t>định</a:t>
            </a:r>
            <a:r>
              <a:rPr lang="en-US" sz="2400" b="1" dirty="0" smtClean="0">
                <a:solidFill>
                  <a:srgbClr val="003300"/>
                </a:solidFill>
              </a:rPr>
              <a:t> </a:t>
            </a:r>
            <a:r>
              <a:rPr lang="en-US" sz="2400" b="1" dirty="0" err="1" smtClean="0">
                <a:solidFill>
                  <a:srgbClr val="003300"/>
                </a:solidFill>
              </a:rPr>
              <a:t>chứa</a:t>
            </a:r>
            <a:r>
              <a:rPr lang="en-US" sz="2400" b="1" dirty="0" smtClean="0">
                <a:solidFill>
                  <a:srgbClr val="003300"/>
                </a:solidFill>
              </a:rPr>
              <a:t> </a:t>
            </a:r>
            <a:r>
              <a:rPr lang="en-US" sz="2400" b="1" dirty="0" err="1" smtClean="0">
                <a:solidFill>
                  <a:srgbClr val="003300"/>
                </a:solidFill>
              </a:rPr>
              <a:t>đường</a:t>
            </a:r>
            <a:r>
              <a:rPr lang="en-US" sz="2400" b="1" dirty="0" smtClean="0">
                <a:solidFill>
                  <a:srgbClr val="003300"/>
                </a:solidFill>
              </a:rPr>
              <a:t> </a:t>
            </a:r>
            <a:r>
              <a:rPr lang="en-US" sz="2400" b="1" dirty="0" err="1" smtClean="0">
                <a:solidFill>
                  <a:srgbClr val="003300"/>
                </a:solidFill>
              </a:rPr>
              <a:t>kính</a:t>
            </a:r>
            <a:r>
              <a:rPr lang="en-US" sz="2400" b="1" dirty="0" smtClean="0">
                <a:solidFill>
                  <a:srgbClr val="003300"/>
                </a:solidFill>
              </a:rPr>
              <a:t> </a:t>
            </a:r>
            <a:r>
              <a:rPr lang="en-US" sz="2400" b="1" dirty="0" err="1" smtClean="0">
                <a:solidFill>
                  <a:srgbClr val="003300"/>
                </a:solidFill>
              </a:rPr>
              <a:t>của</a:t>
            </a:r>
            <a:r>
              <a:rPr lang="en-US" sz="2400" b="1" dirty="0" smtClean="0">
                <a:solidFill>
                  <a:srgbClr val="003300"/>
                </a:solidFill>
              </a:rPr>
              <a:t> </a:t>
            </a:r>
            <a:r>
              <a:rPr lang="en-US" sz="2400" b="1" dirty="0" err="1" smtClean="0">
                <a:solidFill>
                  <a:srgbClr val="003300"/>
                </a:solidFill>
              </a:rPr>
              <a:t>nó</a:t>
            </a:r>
            <a:r>
              <a:rPr lang="en-US" sz="2400" b="1" dirty="0" smtClean="0">
                <a:solidFill>
                  <a:srgbClr val="003300"/>
                </a:solidFill>
              </a:rPr>
              <a:t> </a:t>
            </a:r>
            <a:r>
              <a:rPr lang="en-US" sz="2400" b="1" dirty="0" err="1" smtClean="0">
                <a:solidFill>
                  <a:srgbClr val="003300"/>
                </a:solidFill>
              </a:rPr>
              <a:t>là</a:t>
            </a:r>
            <a:r>
              <a:rPr lang="en-US" sz="2400" b="1" dirty="0" smtClean="0">
                <a:solidFill>
                  <a:srgbClr val="003300"/>
                </a:solidFill>
              </a:rPr>
              <a:t> </a:t>
            </a:r>
            <a:r>
              <a:rPr lang="en-US" sz="2400" b="1" dirty="0" err="1">
                <a:solidFill>
                  <a:srgbClr val="003300"/>
                </a:solidFill>
              </a:rPr>
              <a:t>hình</a:t>
            </a:r>
            <a:r>
              <a:rPr lang="en-US" sz="2400" b="1" dirty="0">
                <a:solidFill>
                  <a:srgbClr val="003300"/>
                </a:solidFill>
              </a:rPr>
              <a:t> </a:t>
            </a:r>
            <a:r>
              <a:rPr lang="en-US" sz="2400" b="1" dirty="0" err="1">
                <a:solidFill>
                  <a:srgbClr val="003300"/>
                </a:solidFill>
              </a:rPr>
              <a:t>cầu</a:t>
            </a:r>
            <a:r>
              <a:rPr lang="en-US" sz="2400" b="1" dirty="0">
                <a:solidFill>
                  <a:srgbClr val="003300"/>
                </a:solidFill>
              </a:rPr>
              <a:t>.</a:t>
            </a:r>
          </a:p>
        </p:txBody>
      </p:sp>
      <p:sp>
        <p:nvSpPr>
          <p:cNvPr id="18" name="Text Box 6"/>
          <p:cNvSpPr txBox="1">
            <a:spLocks noChangeArrowheads="1"/>
          </p:cNvSpPr>
          <p:nvPr/>
        </p:nvSpPr>
        <p:spPr bwMode="auto">
          <a:xfrm>
            <a:off x="185738" y="2667000"/>
            <a:ext cx="4994275" cy="830997"/>
          </a:xfrm>
          <a:prstGeom prst="rect">
            <a:avLst/>
          </a:prstGeom>
          <a:noFill/>
          <a:ln w="9525">
            <a:noFill/>
            <a:miter lim="800000"/>
            <a:headEnd/>
            <a:tailEnd/>
          </a:ln>
        </p:spPr>
        <p:txBody>
          <a:bodyPr>
            <a:spAutoFit/>
          </a:bodyPr>
          <a:lstStyle/>
          <a:p>
            <a:pPr algn="just">
              <a:buFontTx/>
              <a:buChar char="•"/>
            </a:pPr>
            <a:r>
              <a:rPr lang="en-US" sz="2400" b="1" dirty="0">
                <a:solidFill>
                  <a:schemeClr val="hlink"/>
                </a:solidFill>
              </a:rPr>
              <a:t> </a:t>
            </a:r>
            <a:r>
              <a:rPr lang="en-US" sz="2400" b="1" dirty="0" err="1">
                <a:solidFill>
                  <a:schemeClr val="hlink"/>
                </a:solidFill>
              </a:rPr>
              <a:t>Nửa</a:t>
            </a:r>
            <a:r>
              <a:rPr lang="en-US" sz="2400" b="1" dirty="0">
                <a:solidFill>
                  <a:schemeClr val="hlink"/>
                </a:solidFill>
              </a:rPr>
              <a:t> </a:t>
            </a:r>
            <a:r>
              <a:rPr lang="en-US" sz="2400" b="1" dirty="0" err="1">
                <a:solidFill>
                  <a:schemeClr val="hlink"/>
                </a:solidFill>
              </a:rPr>
              <a:t>đường</a:t>
            </a:r>
            <a:r>
              <a:rPr lang="en-US" sz="2400" b="1" dirty="0">
                <a:solidFill>
                  <a:schemeClr val="hlink"/>
                </a:solidFill>
              </a:rPr>
              <a:t> </a:t>
            </a:r>
            <a:r>
              <a:rPr lang="en-US" sz="2400" b="1" dirty="0" err="1">
                <a:solidFill>
                  <a:schemeClr val="hlink"/>
                </a:solidFill>
              </a:rPr>
              <a:t>tròn</a:t>
            </a:r>
            <a:r>
              <a:rPr lang="en-US" sz="2400" b="1" dirty="0">
                <a:solidFill>
                  <a:schemeClr val="hlink"/>
                </a:solidFill>
              </a:rPr>
              <a:t> </a:t>
            </a:r>
            <a:r>
              <a:rPr lang="en-US" sz="2400" b="1" dirty="0" err="1" smtClean="0">
                <a:solidFill>
                  <a:schemeClr val="hlink"/>
                </a:solidFill>
              </a:rPr>
              <a:t>đường</a:t>
            </a:r>
            <a:r>
              <a:rPr lang="en-US" sz="2400" b="1" dirty="0" smtClean="0">
                <a:solidFill>
                  <a:schemeClr val="hlink"/>
                </a:solidFill>
              </a:rPr>
              <a:t> </a:t>
            </a:r>
            <a:r>
              <a:rPr lang="en-US" sz="2400" b="1" dirty="0" err="1" smtClean="0">
                <a:solidFill>
                  <a:schemeClr val="hlink"/>
                </a:solidFill>
              </a:rPr>
              <a:t>kính</a:t>
            </a:r>
            <a:r>
              <a:rPr lang="en-US" sz="2400" b="1" dirty="0" smtClean="0">
                <a:solidFill>
                  <a:schemeClr val="hlink"/>
                </a:solidFill>
              </a:rPr>
              <a:t> AB </a:t>
            </a:r>
            <a:r>
              <a:rPr lang="en-US" sz="2400" b="1" dirty="0" err="1" smtClean="0">
                <a:solidFill>
                  <a:schemeClr val="hlink"/>
                </a:solidFill>
              </a:rPr>
              <a:t>quét</a:t>
            </a:r>
            <a:r>
              <a:rPr lang="en-US" sz="2400" b="1" dirty="0" smtClean="0">
                <a:solidFill>
                  <a:schemeClr val="hlink"/>
                </a:solidFill>
              </a:rPr>
              <a:t> </a:t>
            </a:r>
            <a:r>
              <a:rPr lang="en-US" sz="2400" b="1" dirty="0" err="1" smtClean="0">
                <a:solidFill>
                  <a:schemeClr val="hlink"/>
                </a:solidFill>
              </a:rPr>
              <a:t>nên</a:t>
            </a:r>
            <a:r>
              <a:rPr lang="en-US" sz="2400" b="1" dirty="0" smtClean="0">
                <a:solidFill>
                  <a:schemeClr val="hlink"/>
                </a:solidFill>
              </a:rPr>
              <a:t> </a:t>
            </a:r>
            <a:r>
              <a:rPr lang="en-US" sz="2400" b="1" dirty="0" err="1" smtClean="0">
                <a:solidFill>
                  <a:schemeClr val="hlink"/>
                </a:solidFill>
              </a:rPr>
              <a:t>mặt</a:t>
            </a:r>
            <a:r>
              <a:rPr lang="en-US" sz="2400" b="1" dirty="0" smtClean="0">
                <a:solidFill>
                  <a:schemeClr val="hlink"/>
                </a:solidFill>
              </a:rPr>
              <a:t> </a:t>
            </a:r>
            <a:r>
              <a:rPr lang="en-US" sz="2400" b="1" dirty="0" err="1">
                <a:solidFill>
                  <a:schemeClr val="hlink"/>
                </a:solidFill>
              </a:rPr>
              <a:t>cầu</a:t>
            </a:r>
            <a:r>
              <a:rPr lang="en-US" sz="2400" b="1" dirty="0">
                <a:solidFill>
                  <a:schemeClr val="hlink"/>
                </a:solidFill>
              </a:rPr>
              <a:t>.</a:t>
            </a:r>
          </a:p>
        </p:txBody>
      </p:sp>
      <p:sp>
        <p:nvSpPr>
          <p:cNvPr id="19" name="Text Box 7"/>
          <p:cNvSpPr txBox="1">
            <a:spLocks noChangeArrowheads="1"/>
          </p:cNvSpPr>
          <p:nvPr/>
        </p:nvSpPr>
        <p:spPr bwMode="auto">
          <a:xfrm>
            <a:off x="153988" y="3521075"/>
            <a:ext cx="5256212" cy="2677656"/>
          </a:xfrm>
          <a:prstGeom prst="rect">
            <a:avLst/>
          </a:prstGeom>
          <a:noFill/>
          <a:ln w="9525">
            <a:noFill/>
            <a:miter lim="800000"/>
            <a:headEnd/>
            <a:tailEnd/>
          </a:ln>
        </p:spPr>
        <p:txBody>
          <a:bodyPr>
            <a:spAutoFit/>
          </a:bodyPr>
          <a:lstStyle/>
          <a:p>
            <a:pPr algn="just">
              <a:buFontTx/>
              <a:buChar char="•"/>
            </a:pPr>
            <a:r>
              <a:rPr lang="en-US" sz="2400" b="1" dirty="0">
                <a:solidFill>
                  <a:schemeClr val="hlink"/>
                </a:solidFill>
              </a:rPr>
              <a:t> </a:t>
            </a:r>
            <a:r>
              <a:rPr lang="en-US" sz="2400" b="1" dirty="0" err="1">
                <a:solidFill>
                  <a:schemeClr val="hlink"/>
                </a:solidFill>
              </a:rPr>
              <a:t>Điểm</a:t>
            </a:r>
            <a:r>
              <a:rPr lang="en-US" sz="2400" b="1" dirty="0">
                <a:solidFill>
                  <a:schemeClr val="hlink"/>
                </a:solidFill>
              </a:rPr>
              <a:t> O </a:t>
            </a:r>
            <a:r>
              <a:rPr lang="en-US" sz="2400" b="1" dirty="0" err="1">
                <a:solidFill>
                  <a:schemeClr val="hlink"/>
                </a:solidFill>
              </a:rPr>
              <a:t>được</a:t>
            </a:r>
            <a:r>
              <a:rPr lang="en-US" sz="2400" b="1" dirty="0">
                <a:solidFill>
                  <a:schemeClr val="hlink"/>
                </a:solidFill>
              </a:rPr>
              <a:t> </a:t>
            </a:r>
            <a:r>
              <a:rPr lang="en-US" sz="2400" b="1" dirty="0" err="1">
                <a:solidFill>
                  <a:schemeClr val="hlink"/>
                </a:solidFill>
              </a:rPr>
              <a:t>gọi</a:t>
            </a:r>
            <a:r>
              <a:rPr lang="en-US" sz="2400" b="1" dirty="0">
                <a:solidFill>
                  <a:schemeClr val="hlink"/>
                </a:solidFill>
              </a:rPr>
              <a:t> </a:t>
            </a:r>
            <a:r>
              <a:rPr lang="en-US" sz="2400" b="1" dirty="0" err="1">
                <a:solidFill>
                  <a:schemeClr val="hlink"/>
                </a:solidFill>
              </a:rPr>
              <a:t>là</a:t>
            </a:r>
            <a:r>
              <a:rPr lang="en-US" sz="2400" b="1" dirty="0">
                <a:solidFill>
                  <a:schemeClr val="hlink"/>
                </a:solidFill>
              </a:rPr>
              <a:t> </a:t>
            </a:r>
            <a:r>
              <a:rPr lang="en-US" sz="2400" b="1" dirty="0" err="1" smtClean="0">
                <a:solidFill>
                  <a:schemeClr val="hlink"/>
                </a:solidFill>
              </a:rPr>
              <a:t>tâm</a:t>
            </a:r>
            <a:r>
              <a:rPr lang="en-US" sz="2400" b="1" dirty="0" smtClean="0">
                <a:solidFill>
                  <a:schemeClr val="hlink"/>
                </a:solidFill>
              </a:rPr>
              <a:t> </a:t>
            </a:r>
            <a:r>
              <a:rPr lang="en-US" sz="2400" b="1" dirty="0" err="1" smtClean="0">
                <a:solidFill>
                  <a:schemeClr val="hlink"/>
                </a:solidFill>
              </a:rPr>
              <a:t>của</a:t>
            </a:r>
            <a:r>
              <a:rPr lang="en-US" sz="2400" b="1" dirty="0" smtClean="0">
                <a:solidFill>
                  <a:schemeClr val="hlink"/>
                </a:solidFill>
              </a:rPr>
              <a:t> </a:t>
            </a:r>
            <a:r>
              <a:rPr lang="en-US" sz="2400" b="1" dirty="0" err="1" smtClean="0">
                <a:solidFill>
                  <a:schemeClr val="hlink"/>
                </a:solidFill>
              </a:rPr>
              <a:t>hình</a:t>
            </a:r>
            <a:r>
              <a:rPr lang="en-US" sz="2400" b="1" dirty="0" smtClean="0">
                <a:solidFill>
                  <a:schemeClr val="hlink"/>
                </a:solidFill>
              </a:rPr>
              <a:t> </a:t>
            </a:r>
            <a:r>
              <a:rPr lang="en-US" sz="2400" b="1" dirty="0" err="1" smtClean="0">
                <a:solidFill>
                  <a:schemeClr val="hlink"/>
                </a:solidFill>
              </a:rPr>
              <a:t>cầu</a:t>
            </a:r>
            <a:r>
              <a:rPr lang="en-US" sz="2400" b="1" dirty="0" smtClean="0">
                <a:solidFill>
                  <a:schemeClr val="hlink"/>
                </a:solidFill>
              </a:rPr>
              <a:t> (hay </a:t>
            </a:r>
            <a:r>
              <a:rPr lang="en-US" sz="2400" b="1" dirty="0" err="1" smtClean="0">
                <a:solidFill>
                  <a:schemeClr val="hlink"/>
                </a:solidFill>
              </a:rPr>
              <a:t>tâm</a:t>
            </a:r>
            <a:r>
              <a:rPr lang="en-US" sz="2400" b="1" dirty="0" smtClean="0">
                <a:solidFill>
                  <a:schemeClr val="hlink"/>
                </a:solidFill>
              </a:rPr>
              <a:t> </a:t>
            </a:r>
            <a:r>
              <a:rPr lang="en-US" sz="2400" b="1" dirty="0" err="1" smtClean="0">
                <a:solidFill>
                  <a:schemeClr val="hlink"/>
                </a:solidFill>
              </a:rPr>
              <a:t>của</a:t>
            </a:r>
            <a:r>
              <a:rPr lang="en-US" sz="2400" b="1" dirty="0" smtClean="0">
                <a:solidFill>
                  <a:schemeClr val="hlink"/>
                </a:solidFill>
              </a:rPr>
              <a:t> </a:t>
            </a:r>
            <a:r>
              <a:rPr lang="en-US" sz="2400" b="1" dirty="0" err="1" smtClean="0">
                <a:solidFill>
                  <a:schemeClr val="hlink"/>
                </a:solidFill>
              </a:rPr>
              <a:t>mặt</a:t>
            </a:r>
            <a:r>
              <a:rPr lang="en-US" sz="2400" b="1" dirty="0" smtClean="0">
                <a:solidFill>
                  <a:schemeClr val="hlink"/>
                </a:solidFill>
              </a:rPr>
              <a:t> </a:t>
            </a:r>
            <a:r>
              <a:rPr lang="en-US" sz="2400" b="1" dirty="0" err="1" smtClean="0">
                <a:solidFill>
                  <a:schemeClr val="hlink"/>
                </a:solidFill>
              </a:rPr>
              <a:t>cầu</a:t>
            </a:r>
            <a:r>
              <a:rPr lang="en-US" sz="2400" b="1" dirty="0" smtClean="0">
                <a:solidFill>
                  <a:schemeClr val="hlink"/>
                </a:solidFill>
              </a:rPr>
              <a:t>)</a:t>
            </a:r>
          </a:p>
          <a:p>
            <a:pPr marL="342900" indent="-342900" algn="just">
              <a:buFont typeface="Arial" panose="020B0604020202020204" pitchFamily="34" charset="0"/>
              <a:buChar char="•"/>
            </a:pPr>
            <a:r>
              <a:rPr lang="en-US" sz="2400" b="1" dirty="0" err="1" smtClean="0">
                <a:solidFill>
                  <a:schemeClr val="hlink"/>
                </a:solidFill>
              </a:rPr>
              <a:t>Đoạn</a:t>
            </a:r>
            <a:r>
              <a:rPr lang="en-US" sz="2400" b="1" dirty="0" smtClean="0">
                <a:solidFill>
                  <a:schemeClr val="hlink"/>
                </a:solidFill>
              </a:rPr>
              <a:t> </a:t>
            </a:r>
            <a:r>
              <a:rPr lang="en-US" sz="2400" b="1" dirty="0" err="1" smtClean="0">
                <a:solidFill>
                  <a:schemeClr val="hlink"/>
                </a:solidFill>
              </a:rPr>
              <a:t>thẳng</a:t>
            </a:r>
            <a:r>
              <a:rPr lang="en-US" sz="2400" b="1" dirty="0" smtClean="0">
                <a:solidFill>
                  <a:schemeClr val="hlink"/>
                </a:solidFill>
              </a:rPr>
              <a:t> AB </a:t>
            </a:r>
            <a:r>
              <a:rPr lang="en-US" sz="2400" b="1" dirty="0" err="1" smtClean="0">
                <a:solidFill>
                  <a:schemeClr val="hlink"/>
                </a:solidFill>
              </a:rPr>
              <a:t>là</a:t>
            </a:r>
            <a:r>
              <a:rPr lang="en-US" sz="2400" b="1" dirty="0" smtClean="0">
                <a:solidFill>
                  <a:schemeClr val="hlink"/>
                </a:solidFill>
              </a:rPr>
              <a:t> </a:t>
            </a:r>
            <a:r>
              <a:rPr lang="en-US" sz="2400" b="1" dirty="0" err="1" smtClean="0">
                <a:solidFill>
                  <a:schemeClr val="hlink"/>
                </a:solidFill>
              </a:rPr>
              <a:t>đường</a:t>
            </a:r>
            <a:r>
              <a:rPr lang="en-US" sz="2400" b="1" dirty="0" smtClean="0">
                <a:solidFill>
                  <a:schemeClr val="hlink"/>
                </a:solidFill>
              </a:rPr>
              <a:t> </a:t>
            </a:r>
            <a:r>
              <a:rPr lang="en-US" sz="2400" b="1" dirty="0" err="1" smtClean="0">
                <a:solidFill>
                  <a:schemeClr val="hlink"/>
                </a:solidFill>
              </a:rPr>
              <a:t>kính</a:t>
            </a:r>
            <a:r>
              <a:rPr lang="en-US" sz="2400" b="1" dirty="0" smtClean="0">
                <a:solidFill>
                  <a:schemeClr val="hlink"/>
                </a:solidFill>
              </a:rPr>
              <a:t> </a:t>
            </a:r>
            <a:r>
              <a:rPr lang="en-US" sz="2400" b="1" dirty="0" err="1" smtClean="0">
                <a:solidFill>
                  <a:schemeClr val="hlink"/>
                </a:solidFill>
              </a:rPr>
              <a:t>của</a:t>
            </a:r>
            <a:r>
              <a:rPr lang="en-US" sz="2400" b="1" dirty="0" smtClean="0">
                <a:solidFill>
                  <a:schemeClr val="hlink"/>
                </a:solidFill>
              </a:rPr>
              <a:t> </a:t>
            </a:r>
            <a:r>
              <a:rPr lang="en-US" sz="2400" b="1" dirty="0" err="1" smtClean="0">
                <a:solidFill>
                  <a:schemeClr val="hlink"/>
                </a:solidFill>
              </a:rPr>
              <a:t>hình</a:t>
            </a:r>
            <a:r>
              <a:rPr lang="en-US" sz="2400" b="1" dirty="0" smtClean="0">
                <a:solidFill>
                  <a:schemeClr val="hlink"/>
                </a:solidFill>
              </a:rPr>
              <a:t> </a:t>
            </a:r>
            <a:r>
              <a:rPr lang="en-US" sz="2400" b="1" dirty="0" err="1" smtClean="0">
                <a:solidFill>
                  <a:schemeClr val="hlink"/>
                </a:solidFill>
              </a:rPr>
              <a:t>cầu</a:t>
            </a:r>
            <a:r>
              <a:rPr lang="en-US" sz="2400" b="1" dirty="0" smtClean="0">
                <a:solidFill>
                  <a:schemeClr val="hlink"/>
                </a:solidFill>
              </a:rPr>
              <a:t> (hay </a:t>
            </a:r>
            <a:r>
              <a:rPr lang="en-US" sz="2400" b="1" dirty="0" err="1" smtClean="0">
                <a:solidFill>
                  <a:schemeClr val="hlink"/>
                </a:solidFill>
              </a:rPr>
              <a:t>đường</a:t>
            </a:r>
            <a:r>
              <a:rPr lang="en-US" sz="2400" b="1" dirty="0" smtClean="0">
                <a:solidFill>
                  <a:schemeClr val="hlink"/>
                </a:solidFill>
              </a:rPr>
              <a:t> </a:t>
            </a:r>
            <a:r>
              <a:rPr lang="en-US" sz="2400" b="1" dirty="0" err="1" smtClean="0">
                <a:solidFill>
                  <a:schemeClr val="hlink"/>
                </a:solidFill>
              </a:rPr>
              <a:t>kính</a:t>
            </a:r>
            <a:r>
              <a:rPr lang="en-US" sz="2400" b="1" dirty="0" smtClean="0">
                <a:solidFill>
                  <a:schemeClr val="hlink"/>
                </a:solidFill>
              </a:rPr>
              <a:t> </a:t>
            </a:r>
            <a:r>
              <a:rPr lang="en-US" sz="2400" b="1" dirty="0" err="1" smtClean="0">
                <a:solidFill>
                  <a:schemeClr val="hlink"/>
                </a:solidFill>
              </a:rPr>
              <a:t>của</a:t>
            </a:r>
            <a:r>
              <a:rPr lang="en-US" sz="2400" b="1" dirty="0" smtClean="0">
                <a:solidFill>
                  <a:schemeClr val="hlink"/>
                </a:solidFill>
              </a:rPr>
              <a:t> </a:t>
            </a:r>
            <a:r>
              <a:rPr lang="en-US" sz="2400" b="1" dirty="0" err="1" smtClean="0">
                <a:solidFill>
                  <a:schemeClr val="hlink"/>
                </a:solidFill>
              </a:rPr>
              <a:t>mặt</a:t>
            </a:r>
            <a:r>
              <a:rPr lang="en-US" sz="2400" b="1" dirty="0" smtClean="0">
                <a:solidFill>
                  <a:schemeClr val="hlink"/>
                </a:solidFill>
              </a:rPr>
              <a:t> </a:t>
            </a:r>
            <a:r>
              <a:rPr lang="en-US" sz="2400" b="1" dirty="0" err="1" smtClean="0">
                <a:solidFill>
                  <a:schemeClr val="hlink"/>
                </a:solidFill>
              </a:rPr>
              <a:t>cầu</a:t>
            </a:r>
            <a:r>
              <a:rPr lang="en-US" sz="2400" b="1" dirty="0" smtClean="0">
                <a:solidFill>
                  <a:schemeClr val="hlink"/>
                </a:solidFill>
              </a:rPr>
              <a:t>)</a:t>
            </a:r>
          </a:p>
          <a:p>
            <a:pPr algn="just"/>
            <a:r>
              <a:rPr lang="en-US" sz="2400" b="1" dirty="0" smtClean="0">
                <a:solidFill>
                  <a:schemeClr val="hlink"/>
                </a:solidFill>
              </a:rPr>
              <a:t>R </a:t>
            </a:r>
            <a:r>
              <a:rPr lang="en-US" sz="2400" b="1" dirty="0" err="1">
                <a:solidFill>
                  <a:schemeClr val="hlink"/>
                </a:solidFill>
              </a:rPr>
              <a:t>là</a:t>
            </a:r>
            <a:r>
              <a:rPr lang="en-US" sz="2400" b="1" dirty="0">
                <a:solidFill>
                  <a:schemeClr val="hlink"/>
                </a:solidFill>
              </a:rPr>
              <a:t> </a:t>
            </a:r>
            <a:r>
              <a:rPr lang="en-US" sz="2400" b="1" dirty="0" err="1">
                <a:solidFill>
                  <a:schemeClr val="hlink"/>
                </a:solidFill>
              </a:rPr>
              <a:t>bán</a:t>
            </a:r>
            <a:r>
              <a:rPr lang="en-US" sz="2400" b="1" dirty="0">
                <a:solidFill>
                  <a:schemeClr val="hlink"/>
                </a:solidFill>
              </a:rPr>
              <a:t> </a:t>
            </a:r>
            <a:r>
              <a:rPr lang="en-US" sz="2400" b="1" dirty="0" err="1">
                <a:solidFill>
                  <a:schemeClr val="hlink"/>
                </a:solidFill>
              </a:rPr>
              <a:t>kính</a:t>
            </a:r>
            <a:r>
              <a:rPr lang="en-US" sz="2400" b="1" dirty="0">
                <a:solidFill>
                  <a:schemeClr val="hlink"/>
                </a:solidFill>
              </a:rPr>
              <a:t> </a:t>
            </a:r>
            <a:r>
              <a:rPr lang="en-US" sz="2400" b="1" dirty="0" err="1">
                <a:solidFill>
                  <a:schemeClr val="hlink"/>
                </a:solidFill>
              </a:rPr>
              <a:t>của</a:t>
            </a:r>
            <a:r>
              <a:rPr lang="en-US" sz="2400" b="1" dirty="0">
                <a:solidFill>
                  <a:schemeClr val="hlink"/>
                </a:solidFill>
              </a:rPr>
              <a:t> </a:t>
            </a:r>
            <a:r>
              <a:rPr lang="en-US" sz="2400" b="1" dirty="0" err="1">
                <a:solidFill>
                  <a:schemeClr val="hlink"/>
                </a:solidFill>
              </a:rPr>
              <a:t>hình</a:t>
            </a:r>
            <a:r>
              <a:rPr lang="en-US" sz="2400" b="1" dirty="0">
                <a:solidFill>
                  <a:schemeClr val="hlink"/>
                </a:solidFill>
              </a:rPr>
              <a:t> </a:t>
            </a:r>
            <a:r>
              <a:rPr lang="en-US" sz="2400" b="1" dirty="0" err="1" smtClean="0">
                <a:solidFill>
                  <a:schemeClr val="hlink"/>
                </a:solidFill>
              </a:rPr>
              <a:t>cầu</a:t>
            </a:r>
            <a:r>
              <a:rPr lang="en-US" sz="2400" b="1" dirty="0" smtClean="0">
                <a:solidFill>
                  <a:schemeClr val="hlink"/>
                </a:solidFill>
              </a:rPr>
              <a:t> (hay </a:t>
            </a:r>
            <a:r>
              <a:rPr lang="en-US" sz="2400" b="1" dirty="0" err="1" smtClean="0">
                <a:solidFill>
                  <a:schemeClr val="hlink"/>
                </a:solidFill>
              </a:rPr>
              <a:t>bán</a:t>
            </a:r>
            <a:r>
              <a:rPr lang="en-US" sz="2400" b="1" dirty="0" smtClean="0">
                <a:solidFill>
                  <a:schemeClr val="hlink"/>
                </a:solidFill>
              </a:rPr>
              <a:t> </a:t>
            </a:r>
            <a:r>
              <a:rPr lang="en-US" sz="2400" b="1" dirty="0" err="1" smtClean="0">
                <a:solidFill>
                  <a:schemeClr val="hlink"/>
                </a:solidFill>
              </a:rPr>
              <a:t>kính</a:t>
            </a:r>
            <a:r>
              <a:rPr lang="en-US" sz="2400" b="1" dirty="0" smtClean="0">
                <a:solidFill>
                  <a:schemeClr val="hlink"/>
                </a:solidFill>
              </a:rPr>
              <a:t> </a:t>
            </a:r>
            <a:r>
              <a:rPr lang="en-US" sz="2400" b="1" dirty="0" err="1" smtClean="0">
                <a:solidFill>
                  <a:schemeClr val="hlink"/>
                </a:solidFill>
              </a:rPr>
              <a:t>mặt</a:t>
            </a:r>
            <a:r>
              <a:rPr lang="en-US" sz="2400" b="1" dirty="0" smtClean="0">
                <a:solidFill>
                  <a:schemeClr val="hlink"/>
                </a:solidFill>
              </a:rPr>
              <a:t> </a:t>
            </a:r>
            <a:r>
              <a:rPr lang="en-US" sz="2400" b="1" dirty="0" err="1" smtClean="0">
                <a:solidFill>
                  <a:schemeClr val="hlink"/>
                </a:solidFill>
              </a:rPr>
              <a:t>cầu</a:t>
            </a:r>
            <a:r>
              <a:rPr lang="en-US" sz="2400" b="1" dirty="0">
                <a:solidFill>
                  <a:schemeClr val="hlink"/>
                </a:solidFill>
              </a:rPr>
              <a:t>)</a:t>
            </a:r>
          </a:p>
        </p:txBody>
      </p:sp>
      <p:sp>
        <p:nvSpPr>
          <p:cNvPr id="16" name="Rectangle 15"/>
          <p:cNvSpPr>
            <a:spLocks noChangeArrowheads="1"/>
          </p:cNvSpPr>
          <p:nvPr/>
        </p:nvSpPr>
        <p:spPr bwMode="auto">
          <a:xfrm>
            <a:off x="228600" y="5806181"/>
            <a:ext cx="7467600" cy="466725"/>
          </a:xfrm>
          <a:prstGeom prst="rect">
            <a:avLst/>
          </a:prstGeom>
          <a:noFill/>
          <a:ln w="9525">
            <a:solidFill>
              <a:srgbClr val="0000CC"/>
            </a:solidFill>
            <a:miter lim="800000"/>
            <a:headEnd/>
            <a:tailEnd/>
          </a:ln>
        </p:spPr>
        <p:txBody>
          <a:bodyPr wrap="square">
            <a:spAutoFit/>
          </a:bodyPr>
          <a:lstStyle/>
          <a:p>
            <a:r>
              <a:rPr lang="en-US" sz="2400" b="1" dirty="0">
                <a:solidFill>
                  <a:srgbClr val="FF0000"/>
                </a:solidFill>
              </a:rPr>
              <a:t> .</a:t>
            </a:r>
          </a:p>
        </p:txBody>
      </p:sp>
      <p:sp>
        <p:nvSpPr>
          <p:cNvPr id="3" name="Rectangle 15"/>
          <p:cNvSpPr>
            <a:spLocks noChangeArrowheads="1"/>
          </p:cNvSpPr>
          <p:nvPr/>
        </p:nvSpPr>
        <p:spPr bwMode="auto">
          <a:xfrm>
            <a:off x="153988" y="6345238"/>
            <a:ext cx="7472362" cy="466725"/>
          </a:xfrm>
          <a:prstGeom prst="rect">
            <a:avLst/>
          </a:prstGeom>
          <a:noFill/>
          <a:ln w="9525">
            <a:solidFill>
              <a:srgbClr val="0000CC"/>
            </a:solidFill>
            <a:miter lim="800000"/>
            <a:headEnd/>
            <a:tailEnd/>
          </a:ln>
        </p:spPr>
        <p:txBody>
          <a:bodyPr wrap="square">
            <a:spAutoFit/>
          </a:bodyPr>
          <a:lstStyle/>
          <a:p>
            <a:r>
              <a:rPr lang="en-US" sz="2400" b="1" dirty="0" err="1">
                <a:solidFill>
                  <a:srgbClr val="FF0000"/>
                </a:solidFill>
                <a:latin typeface="Times New Roman" pitchFamily="18" charset="0"/>
                <a:cs typeface="Times New Roman" pitchFamily="18" charset="0"/>
              </a:rPr>
              <a:t>Ví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a:t>
            </a:r>
            <a:r>
              <a:rPr lang="en-US" sz="2400" b="1" dirty="0">
                <a:solidFill>
                  <a:srgbClr val="FF0000"/>
                </a:solidFill>
              </a:rPr>
              <a:t> :</a:t>
            </a:r>
          </a:p>
        </p:txBody>
      </p:sp>
      <p:sp>
        <p:nvSpPr>
          <p:cNvPr id="4" name="Rectangle 3"/>
          <p:cNvSpPr/>
          <p:nvPr/>
        </p:nvSpPr>
        <p:spPr>
          <a:xfrm>
            <a:off x="1714500" y="-22086"/>
            <a:ext cx="5540375" cy="707886"/>
          </a:xfrm>
          <a:prstGeom prst="rect">
            <a:avLst/>
          </a:prstGeom>
        </p:spPr>
        <p:txBody>
          <a:bodyPr wrap="square">
            <a:spAutoFit/>
          </a:bodyPr>
          <a:lstStyle/>
          <a:p>
            <a:pPr algn="ctr" fontAlgn="auto">
              <a:spcBef>
                <a:spcPts val="0"/>
              </a:spcBef>
              <a:spcAft>
                <a:spcPts val="0"/>
              </a:spcAft>
              <a:defRPr/>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cap="all" dirty="0" err="1">
                <a:ln w="0"/>
                <a:solidFill>
                  <a:srgbClr val="FF0000"/>
                </a:solidFill>
                <a:effectLst>
                  <a:reflection blurRad="12700" stA="50000" endPos="50000" dist="5000" dir="5400000" sy="-100000" rotWithShape="0"/>
                </a:effectLst>
              </a:rPr>
              <a:t>Hình</a:t>
            </a:r>
            <a:r>
              <a:rPr lang="en-US" sz="4000" b="1" cap="all" dirty="0">
                <a:ln w="0"/>
                <a:solidFill>
                  <a:srgbClr val="FF0000"/>
                </a:solidFill>
                <a:effectLst>
                  <a:reflection blurRad="12700" stA="50000" endPos="50000" dist="5000" dir="5400000" sy="-100000" rotWithShape="0"/>
                </a:effectLst>
              </a:rPr>
              <a:t> </a:t>
            </a:r>
            <a:r>
              <a:rPr lang="en-US" sz="4000" b="1" cap="all" dirty="0" err="1">
                <a:ln w="0"/>
                <a:solidFill>
                  <a:srgbClr val="FF0000"/>
                </a:solidFill>
                <a:effectLst>
                  <a:reflection blurRad="12700" stA="50000" endPos="50000" dist="5000" dir="5400000" sy="-100000" rotWithShape="0"/>
                </a:effectLst>
              </a:rPr>
              <a:t>cầu</a:t>
            </a:r>
            <a:endParaRPr lang="en-US" sz="4000" b="1" cap="all" dirty="0">
              <a:ln w="0"/>
              <a:solidFill>
                <a:srgbClr val="FF0000"/>
              </a:solidFill>
              <a:effectLst>
                <a:reflection blurRad="12700" stA="50000" endPos="50000" dist="5000" dir="5400000" sy="-100000" rotWithShape="0"/>
              </a:effectLst>
            </a:endParaRPr>
          </a:p>
        </p:txBody>
      </p:sp>
      <p:sp>
        <p:nvSpPr>
          <p:cNvPr id="20" name="Text Box 8"/>
          <p:cNvSpPr txBox="1">
            <a:spLocks noChangeArrowheads="1"/>
          </p:cNvSpPr>
          <p:nvPr/>
        </p:nvSpPr>
        <p:spPr bwMode="auto">
          <a:xfrm>
            <a:off x="120090" y="641350"/>
            <a:ext cx="3678798" cy="461665"/>
          </a:xfrm>
          <a:prstGeom prst="rect">
            <a:avLst/>
          </a:prstGeom>
          <a:noFill/>
          <a:ln w="9525">
            <a:noFill/>
            <a:miter lim="800000"/>
            <a:headEnd/>
            <a:tailEnd/>
          </a:ln>
          <a:effectLst/>
        </p:spPr>
        <p:txBody>
          <a:bodyPr wrap="square">
            <a:spAutoFit/>
          </a:bodyPr>
          <a:lstStyle/>
          <a:p>
            <a:pPr>
              <a:defRPr/>
            </a:pPr>
            <a:r>
              <a:rPr lang="en-US" sz="2400" b="1" dirty="0">
                <a:solidFill>
                  <a:srgbClr val="FF0000"/>
                </a:solidFill>
                <a:effectLst>
                  <a:outerShdw blurRad="38100" dist="38100" dir="2700000" algn="tl">
                    <a:srgbClr val="C0C0C0"/>
                  </a:outerShdw>
                </a:effectLst>
              </a:rPr>
              <a:t>1</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r>
              <a:rPr lang="en-US" sz="2400" b="1" dirty="0" smtClean="0">
                <a:solidFill>
                  <a:srgbClr val="FF0000"/>
                </a:solidFill>
                <a:effectLst>
                  <a:outerShdw blurRad="38100" dist="38100" dir="2700000" algn="tl">
                    <a:srgbClr val="C0C0C0"/>
                  </a:outerShdw>
                </a:effectLst>
              </a:rPr>
              <a:t>:</a:t>
            </a:r>
            <a:endParaRPr lang="en-US" sz="2400" b="1" dirty="0">
              <a:solidFill>
                <a:srgbClr val="FF0000"/>
              </a:solidFill>
              <a:effectLst>
                <a:outerShdw blurRad="38100" dist="38100" dir="2700000" algn="tl">
                  <a:srgbClr val="C0C0C0"/>
                </a:outerShdw>
              </a:effectLst>
            </a:endParaRPr>
          </a:p>
        </p:txBody>
      </p:sp>
      <p:pic>
        <p:nvPicPr>
          <p:cNvPr id="22" name="Picture 21" descr="https://kenhgiaovien.com/sites/default/files/ck5/2024-05/20/image_772f33e0790.png"/>
          <p:cNvPicPr/>
          <p:nvPr/>
        </p:nvPicPr>
        <p:blipFill>
          <a:blip r:embed="rId3">
            <a:extLst>
              <a:ext uri="{28A0092B-C50C-407E-A947-70E740481C1C}">
                <a14:useLocalDpi xmlns:a14="http://schemas.microsoft.com/office/drawing/2010/main" val="0"/>
              </a:ext>
            </a:extLst>
          </a:blip>
          <a:srcRect/>
          <a:stretch>
            <a:fillRect/>
          </a:stretch>
        </p:blipFill>
        <p:spPr bwMode="auto">
          <a:xfrm>
            <a:off x="5833922" y="730250"/>
            <a:ext cx="2809875" cy="2562225"/>
          </a:xfrm>
          <a:prstGeom prst="rect">
            <a:avLst/>
          </a:prstGeom>
          <a:noFill/>
          <a:ln>
            <a:noFill/>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blinds(horizontal)">
                                      <p:cBhvr>
                                        <p:cTn id="17" dur="500"/>
                                        <p:tgtEl>
                                          <p:spTgt spid="143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16"/>
                                        </p:tgtEl>
                                        <p:attrNameLst>
                                          <p:attrName>ppt_w</p:attrName>
                                        </p:attrNameLst>
                                      </p:cBhvr>
                                      <p:tavLst>
                                        <p:tav tm="0">
                                          <p:val>
                                            <p:strVal val="ppt_w"/>
                                          </p:val>
                                        </p:tav>
                                        <p:tav tm="100000">
                                          <p:val>
                                            <p:fltVal val="0"/>
                                          </p:val>
                                        </p:tav>
                                      </p:tavLst>
                                    </p:anim>
                                    <p:anim calcmode="lin" valueType="num">
                                      <p:cBhvr>
                                        <p:cTn id="46" dur="500"/>
                                        <p:tgtEl>
                                          <p:spTgt spid="16"/>
                                        </p:tgtEl>
                                        <p:attrNameLst>
                                          <p:attrName>ppt_h</p:attrName>
                                        </p:attrNameLst>
                                      </p:cBhvr>
                                      <p:tavLst>
                                        <p:tav tm="0">
                                          <p:val>
                                            <p:strVal val="ppt_h"/>
                                          </p:val>
                                        </p:tav>
                                        <p:tav tm="100000">
                                          <p:val>
                                            <p:fltVal val="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7" grpId="0" autoUpdateAnimBg="0"/>
      <p:bldP spid="18" grpId="0" autoUpdateAnimBg="0"/>
      <p:bldP spid="19" grpId="0" autoUpdateAnimBg="0"/>
      <p:bldP spid="16" grpId="0" animBg="1"/>
      <p:bldP spid="16" grpId="1" animBg="1"/>
      <p:bldP spid="3" grpId="0" animBg="1"/>
      <p:bldP spid="2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EBC43D5-8D15-4E48-B910-84E862B9B878}" type="slidenum">
              <a:rPr lang="en-US" smtClean="0"/>
              <a:pPr>
                <a:defRPr/>
              </a:pPr>
              <a:t>5</a:t>
            </a:fld>
            <a:endParaRPr lang="en-US"/>
          </a:p>
        </p:txBody>
      </p:sp>
      <p:pic>
        <p:nvPicPr>
          <p:cNvPr id="18434" name="Picture 2" descr="F:\Downloads\nha_doc_dao5.jpg"/>
          <p:cNvPicPr>
            <a:picLocks noChangeAspect="1" noChangeArrowheads="1"/>
          </p:cNvPicPr>
          <p:nvPr/>
        </p:nvPicPr>
        <p:blipFill>
          <a:blip r:embed="rId2"/>
          <a:srcRect/>
          <a:stretch>
            <a:fillRect/>
          </a:stretch>
        </p:blipFill>
        <p:spPr bwMode="auto">
          <a:xfrm>
            <a:off x="811213" y="3840163"/>
            <a:ext cx="3776662" cy="2365375"/>
          </a:xfrm>
          <a:prstGeom prst="rect">
            <a:avLst/>
          </a:prstGeom>
          <a:noFill/>
          <a:ln w="9525">
            <a:noFill/>
            <a:miter lim="800000"/>
            <a:headEnd/>
            <a:tailEnd/>
          </a:ln>
        </p:spPr>
      </p:pic>
      <p:pic>
        <p:nvPicPr>
          <p:cNvPr id="18435" name="Picture 4" descr="F:\Downloads\1.jpg"/>
          <p:cNvPicPr>
            <a:picLocks noChangeAspect="1" noChangeArrowheads="1"/>
          </p:cNvPicPr>
          <p:nvPr/>
        </p:nvPicPr>
        <p:blipFill>
          <a:blip r:embed="rId3"/>
          <a:srcRect/>
          <a:stretch>
            <a:fillRect/>
          </a:stretch>
        </p:blipFill>
        <p:spPr bwMode="auto">
          <a:xfrm>
            <a:off x="5408613" y="896938"/>
            <a:ext cx="3278187" cy="2459037"/>
          </a:xfrm>
          <a:prstGeom prst="rect">
            <a:avLst/>
          </a:prstGeom>
          <a:noFill/>
          <a:ln w="9525">
            <a:noFill/>
            <a:miter lim="800000"/>
            <a:headEnd/>
            <a:tailEnd/>
          </a:ln>
        </p:spPr>
      </p:pic>
      <p:pic>
        <p:nvPicPr>
          <p:cNvPr id="18436" name="Picture 5" descr="F:\Downloads\6.jpg"/>
          <p:cNvPicPr>
            <a:picLocks noChangeAspect="1" noChangeArrowheads="1"/>
          </p:cNvPicPr>
          <p:nvPr/>
        </p:nvPicPr>
        <p:blipFill>
          <a:blip r:embed="rId4"/>
          <a:srcRect/>
          <a:stretch>
            <a:fillRect/>
          </a:stretch>
        </p:blipFill>
        <p:spPr bwMode="auto">
          <a:xfrm>
            <a:off x="5408613" y="3757613"/>
            <a:ext cx="3009900" cy="2447925"/>
          </a:xfrm>
          <a:prstGeom prst="rect">
            <a:avLst/>
          </a:prstGeom>
          <a:noFill/>
          <a:ln w="9525">
            <a:noFill/>
            <a:miter lim="800000"/>
            <a:headEnd/>
            <a:tailEnd/>
          </a:ln>
        </p:spPr>
      </p:pic>
      <p:pic>
        <p:nvPicPr>
          <p:cNvPr id="18437" name="Picture 6" descr="F:\Downloads\hinhcau1.jpg"/>
          <p:cNvPicPr>
            <a:picLocks noChangeAspect="1" noChangeArrowheads="1"/>
          </p:cNvPicPr>
          <p:nvPr/>
        </p:nvPicPr>
        <p:blipFill>
          <a:blip r:embed="rId5"/>
          <a:srcRect/>
          <a:stretch>
            <a:fillRect/>
          </a:stretch>
        </p:blipFill>
        <p:spPr bwMode="auto">
          <a:xfrm>
            <a:off x="811213" y="844550"/>
            <a:ext cx="3776662" cy="2511425"/>
          </a:xfrm>
          <a:prstGeom prst="rect">
            <a:avLst/>
          </a:prstGeom>
          <a:noFill/>
          <a:ln w="9525">
            <a:noFill/>
            <a:miter lim="800000"/>
            <a:headEnd/>
            <a:tailEnd/>
          </a:ln>
        </p:spPr>
      </p:pic>
      <p:sp>
        <p:nvSpPr>
          <p:cNvPr id="18438" name="TextBox 14"/>
          <p:cNvSpPr txBox="1">
            <a:spLocks noChangeArrowheads="1"/>
          </p:cNvSpPr>
          <p:nvPr/>
        </p:nvSpPr>
        <p:spPr bwMode="auto">
          <a:xfrm>
            <a:off x="2308225" y="198438"/>
            <a:ext cx="4244975" cy="519112"/>
          </a:xfrm>
          <a:prstGeom prst="rect">
            <a:avLst/>
          </a:prstGeom>
          <a:noFill/>
          <a:ln w="9525">
            <a:noFill/>
            <a:miter lim="800000"/>
            <a:headEnd/>
            <a:tailEnd/>
          </a:ln>
        </p:spPr>
        <p:txBody>
          <a:bodyPr>
            <a:spAutoFit/>
          </a:bodyPr>
          <a:lstStyle/>
          <a:p>
            <a:r>
              <a:rPr lang="en-US" sz="2800" b="1">
                <a:solidFill>
                  <a:srgbClr val="CC0000"/>
                </a:solidFill>
              </a:rPr>
              <a:t>Hình cầu</a:t>
            </a: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E0B4131-D0E9-4D2A-9ED7-9C6A1B0FA726}" type="slidenum">
              <a:rPr lang="en-US" smtClean="0"/>
              <a:pPr>
                <a:defRPr/>
              </a:pPr>
              <a:t>6</a:t>
            </a:fld>
            <a:endParaRPr lang="en-US"/>
          </a:p>
        </p:txBody>
      </p:sp>
      <p:pic>
        <p:nvPicPr>
          <p:cNvPr id="19458" name="Picture 8" descr="F:\Downloads\Kien truc co dang hinh tru, hinh ban cau (2).jpg"/>
          <p:cNvPicPr>
            <a:picLocks noChangeAspect="1" noChangeArrowheads="1"/>
          </p:cNvPicPr>
          <p:nvPr/>
        </p:nvPicPr>
        <p:blipFill>
          <a:blip r:embed="rId2"/>
          <a:srcRect/>
          <a:stretch>
            <a:fillRect/>
          </a:stretch>
        </p:blipFill>
        <p:spPr bwMode="auto">
          <a:xfrm>
            <a:off x="4800600" y="3657600"/>
            <a:ext cx="3810000" cy="2371725"/>
          </a:xfrm>
          <a:prstGeom prst="rect">
            <a:avLst/>
          </a:prstGeom>
          <a:noFill/>
          <a:ln w="9525">
            <a:noFill/>
            <a:miter lim="800000"/>
            <a:headEnd/>
            <a:tailEnd/>
          </a:ln>
        </p:spPr>
      </p:pic>
      <p:pic>
        <p:nvPicPr>
          <p:cNvPr id="19459" name="Picture 9" descr="F:\Downloads\Kien truc co dang hinh tru, hinh ban cau .jpg"/>
          <p:cNvPicPr>
            <a:picLocks noChangeAspect="1" noChangeArrowheads="1"/>
          </p:cNvPicPr>
          <p:nvPr/>
        </p:nvPicPr>
        <p:blipFill>
          <a:blip r:embed="rId3"/>
          <a:srcRect/>
          <a:stretch>
            <a:fillRect/>
          </a:stretch>
        </p:blipFill>
        <p:spPr bwMode="auto">
          <a:xfrm>
            <a:off x="533400" y="3733800"/>
            <a:ext cx="3835400" cy="2362200"/>
          </a:xfrm>
          <a:prstGeom prst="rect">
            <a:avLst/>
          </a:prstGeom>
          <a:noFill/>
          <a:ln w="9525">
            <a:noFill/>
            <a:miter lim="800000"/>
            <a:headEnd/>
            <a:tailEnd/>
          </a:ln>
        </p:spPr>
      </p:pic>
      <p:pic>
        <p:nvPicPr>
          <p:cNvPr id="19460" name="Picture 11" descr="F:\Downloads\Kién trúc có dạng hình trụ, hình bán càu.jpg"/>
          <p:cNvPicPr>
            <a:picLocks noChangeAspect="1" noChangeArrowheads="1"/>
          </p:cNvPicPr>
          <p:nvPr/>
        </p:nvPicPr>
        <p:blipFill>
          <a:blip r:embed="rId4"/>
          <a:srcRect/>
          <a:stretch>
            <a:fillRect/>
          </a:stretch>
        </p:blipFill>
        <p:spPr bwMode="auto">
          <a:xfrm>
            <a:off x="685800" y="762000"/>
            <a:ext cx="3454400" cy="2501900"/>
          </a:xfrm>
          <a:prstGeom prst="rect">
            <a:avLst/>
          </a:prstGeom>
          <a:noFill/>
          <a:ln w="9525">
            <a:noFill/>
            <a:miter lim="800000"/>
            <a:headEnd/>
            <a:tailEnd/>
          </a:ln>
        </p:spPr>
      </p:pic>
      <p:sp>
        <p:nvSpPr>
          <p:cNvPr id="19461" name="TextBox 15"/>
          <p:cNvSpPr txBox="1">
            <a:spLocks noChangeArrowheads="1"/>
          </p:cNvSpPr>
          <p:nvPr/>
        </p:nvSpPr>
        <p:spPr bwMode="auto">
          <a:xfrm>
            <a:off x="1066800" y="198438"/>
            <a:ext cx="6172200" cy="519112"/>
          </a:xfrm>
          <a:prstGeom prst="rect">
            <a:avLst/>
          </a:prstGeom>
          <a:noFill/>
          <a:ln w="9525">
            <a:noFill/>
            <a:miter lim="800000"/>
            <a:headEnd/>
            <a:tailEnd/>
          </a:ln>
        </p:spPr>
        <p:txBody>
          <a:bodyPr>
            <a:spAutoFit/>
          </a:bodyPr>
          <a:lstStyle/>
          <a:p>
            <a:pPr algn="ctr"/>
            <a:r>
              <a:rPr lang="en-US" sz="2800" b="1">
                <a:solidFill>
                  <a:srgbClr val="CC0000"/>
                </a:solidFill>
              </a:rPr>
              <a:t>Kiến trúc có dạng hình bán cầu</a:t>
            </a:r>
          </a:p>
        </p:txBody>
      </p:sp>
      <p:sp>
        <p:nvSpPr>
          <p:cNvPr id="17" name="TextBox 16"/>
          <p:cNvSpPr txBox="1">
            <a:spLocks noChangeArrowheads="1"/>
          </p:cNvSpPr>
          <p:nvPr/>
        </p:nvSpPr>
        <p:spPr bwMode="auto">
          <a:xfrm>
            <a:off x="0" y="3246438"/>
            <a:ext cx="4389438" cy="457200"/>
          </a:xfrm>
          <a:prstGeom prst="rect">
            <a:avLst/>
          </a:prstGeom>
          <a:noFill/>
          <a:ln w="9525">
            <a:noFill/>
            <a:miter lim="800000"/>
            <a:headEnd/>
            <a:tailEnd/>
          </a:ln>
        </p:spPr>
        <p:txBody>
          <a:bodyPr>
            <a:spAutoFit/>
          </a:bodyPr>
          <a:lstStyle/>
          <a:p>
            <a:r>
              <a:rPr lang="en-US" altLang="en-US" sz="2400">
                <a:solidFill>
                  <a:srgbClr val="0000CC"/>
                </a:solidFill>
                <a:latin typeface="Times New Roman" pitchFamily="18" charset="0"/>
                <a:cs typeface="Times New Roman" pitchFamily="18" charset="0"/>
              </a:rPr>
              <a:t>Tòa Bạch ốc ở Washington D.C.</a:t>
            </a:r>
            <a:endParaRPr lang="en-US" altLang="en-US" sz="2400" b="1">
              <a:solidFill>
                <a:srgbClr val="0000CC"/>
              </a:solidFill>
              <a:latin typeface="Times New Roman" pitchFamily="18" charset="0"/>
              <a:cs typeface="Times New Roman" pitchFamily="18" charset="0"/>
            </a:endParaRPr>
          </a:p>
        </p:txBody>
      </p:sp>
      <p:pic>
        <p:nvPicPr>
          <p:cNvPr id="19463" name="Picture 12" descr="F:\Downloads\0.Cung_dien_Nacional_da_Pena_Bo_Dao_Nha.jpg.jpg"/>
          <p:cNvPicPr>
            <a:picLocks noChangeAspect="1" noChangeArrowheads="1"/>
          </p:cNvPicPr>
          <p:nvPr/>
        </p:nvPicPr>
        <p:blipFill>
          <a:blip r:embed="rId5"/>
          <a:srcRect/>
          <a:stretch>
            <a:fillRect/>
          </a:stretch>
        </p:blipFill>
        <p:spPr bwMode="auto">
          <a:xfrm>
            <a:off x="5029200" y="762000"/>
            <a:ext cx="3278188" cy="2501900"/>
          </a:xfrm>
          <a:prstGeom prst="rect">
            <a:avLst/>
          </a:prstGeom>
          <a:noFill/>
          <a:ln w="9525">
            <a:noFill/>
            <a:miter lim="800000"/>
            <a:headEnd/>
            <a:tailEnd/>
          </a:ln>
        </p:spPr>
      </p:pic>
      <p:sp>
        <p:nvSpPr>
          <p:cNvPr id="19" name="Rectangle 18"/>
          <p:cNvSpPr>
            <a:spLocks noChangeArrowheads="1"/>
          </p:cNvSpPr>
          <p:nvPr/>
        </p:nvSpPr>
        <p:spPr bwMode="auto">
          <a:xfrm>
            <a:off x="4267200" y="3276600"/>
            <a:ext cx="4873625" cy="396875"/>
          </a:xfrm>
          <a:prstGeom prst="rect">
            <a:avLst/>
          </a:prstGeom>
          <a:noFill/>
          <a:ln w="9525">
            <a:noFill/>
            <a:miter lim="800000"/>
            <a:headEnd/>
            <a:tailEnd/>
          </a:ln>
        </p:spPr>
        <p:txBody>
          <a:bodyPr wrap="none">
            <a:spAutoFit/>
          </a:bodyPr>
          <a:lstStyle/>
          <a:p>
            <a:r>
              <a:rPr lang="pt-BR" altLang="en-US" sz="2000">
                <a:solidFill>
                  <a:srgbClr val="003300"/>
                </a:solidFill>
              </a:rPr>
              <a:t>Cung điện Nacional da Pena Bồ Đào Nha</a:t>
            </a:r>
            <a:endParaRPr lang="en-US" altLang="en-US" sz="2000" b="1">
              <a:solidFill>
                <a:srgbClr val="003300"/>
              </a:solidFill>
            </a:endParaRPr>
          </a:p>
        </p:txBody>
      </p:sp>
      <p:sp>
        <p:nvSpPr>
          <p:cNvPr id="20" name="Rectangle 19"/>
          <p:cNvSpPr>
            <a:spLocks noChangeArrowheads="1"/>
          </p:cNvSpPr>
          <p:nvPr/>
        </p:nvSpPr>
        <p:spPr bwMode="auto">
          <a:xfrm>
            <a:off x="5029200" y="6096000"/>
            <a:ext cx="3683000" cy="457200"/>
          </a:xfrm>
          <a:prstGeom prst="rect">
            <a:avLst/>
          </a:prstGeom>
          <a:noFill/>
          <a:ln w="9525">
            <a:noFill/>
            <a:miter lim="800000"/>
            <a:headEnd/>
            <a:tailEnd/>
          </a:ln>
        </p:spPr>
        <p:txBody>
          <a:bodyPr wrap="none">
            <a:spAutoFit/>
          </a:bodyPr>
          <a:lstStyle/>
          <a:p>
            <a:r>
              <a:rPr lang="en-US" altLang="en-US" sz="2400" b="1">
                <a:solidFill>
                  <a:srgbClr val="0000CC"/>
                </a:solidFill>
              </a:rPr>
              <a:t>Nhà thờ Hồi giáo Brunei</a:t>
            </a:r>
          </a:p>
        </p:txBody>
      </p:sp>
      <p:sp>
        <p:nvSpPr>
          <p:cNvPr id="21" name="Rectangle 20"/>
          <p:cNvSpPr>
            <a:spLocks noChangeArrowheads="1"/>
          </p:cNvSpPr>
          <p:nvPr/>
        </p:nvSpPr>
        <p:spPr bwMode="auto">
          <a:xfrm>
            <a:off x="990600" y="6156325"/>
            <a:ext cx="3328988" cy="396875"/>
          </a:xfrm>
          <a:prstGeom prst="rect">
            <a:avLst/>
          </a:prstGeom>
          <a:noFill/>
          <a:ln w="9525">
            <a:noFill/>
            <a:miter lim="800000"/>
            <a:headEnd/>
            <a:tailEnd/>
          </a:ln>
        </p:spPr>
        <p:txBody>
          <a:bodyPr wrap="none">
            <a:spAutoFit/>
          </a:bodyPr>
          <a:lstStyle/>
          <a:p>
            <a:r>
              <a:rPr lang="en-US" altLang="en-US" sz="2000" b="1">
                <a:solidFill>
                  <a:srgbClr val="0000CC"/>
                </a:solidFill>
              </a:rPr>
              <a:t>Đ</a:t>
            </a:r>
            <a:r>
              <a:rPr lang="vi-VN" altLang="en-US" sz="2000" b="1">
                <a:solidFill>
                  <a:srgbClr val="0000CC"/>
                </a:solidFill>
              </a:rPr>
              <a:t>ại thánh đường Al-Fateh</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Straight Connector 20"/>
          <p:cNvCxnSpPr>
            <a:cxnSpLocks noChangeShapeType="1"/>
          </p:cNvCxnSpPr>
          <p:nvPr/>
        </p:nvCxnSpPr>
        <p:spPr bwMode="auto">
          <a:xfrm rot="5400000">
            <a:off x="5671344" y="3428206"/>
            <a:ext cx="6858000" cy="1588"/>
          </a:xfrm>
          <a:prstGeom prst="line">
            <a:avLst/>
          </a:prstGeom>
          <a:noFill/>
          <a:ln w="57150" algn="ctr">
            <a:solidFill>
              <a:srgbClr val="0000CC"/>
            </a:solidFill>
            <a:round/>
            <a:headEnd/>
            <a:tailEnd/>
          </a:ln>
        </p:spPr>
      </p:cxnSp>
      <p:sp>
        <p:nvSpPr>
          <p:cNvPr id="15" name="Text Box 5"/>
          <p:cNvSpPr txBox="1">
            <a:spLocks noChangeArrowheads="1"/>
          </p:cNvSpPr>
          <p:nvPr/>
        </p:nvSpPr>
        <p:spPr bwMode="auto">
          <a:xfrm>
            <a:off x="152400" y="1079500"/>
            <a:ext cx="6096000" cy="457200"/>
          </a:xfrm>
          <a:prstGeom prst="rect">
            <a:avLst/>
          </a:prstGeom>
          <a:noFill/>
          <a:ln w="9525">
            <a:noFill/>
            <a:miter lim="800000"/>
            <a:headEnd/>
            <a:tailEnd/>
          </a:ln>
          <a:effectLst/>
        </p:spPr>
        <p:txBody>
          <a:bodyPr>
            <a:spAutoFit/>
          </a:bodyPr>
          <a:lstStyle/>
          <a:p>
            <a:pPr algn="just">
              <a:defRPr/>
            </a:pPr>
            <a:r>
              <a:rPr lang="en-US" sz="2400" b="1" dirty="0">
                <a:solidFill>
                  <a:srgbClr val="FF0000"/>
                </a:solidFill>
                <a:effectLst>
                  <a:outerShdw blurRad="38100" dist="38100" dir="2700000" algn="tl">
                    <a:srgbClr val="C0C0C0"/>
                  </a:outerShdw>
                </a:effectLst>
              </a:rPr>
              <a:t>2. </a:t>
            </a:r>
            <a:r>
              <a:rPr lang="en-US" sz="2400" b="1" dirty="0" err="1" smtClean="0">
                <a:solidFill>
                  <a:srgbClr val="FF0000"/>
                </a:solidFill>
                <a:effectLst>
                  <a:outerShdw blurRad="38100" dist="38100" dir="2700000" algn="tl">
                    <a:srgbClr val="C0C0C0"/>
                  </a:outerShdw>
                </a:effectLst>
              </a:rPr>
              <a:t>Tạo</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lập</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endParaRPr lang="en-US" sz="2400" b="1" dirty="0">
              <a:solidFill>
                <a:srgbClr val="FF0000"/>
              </a:solidFill>
              <a:effectLst>
                <a:outerShdw blurRad="38100" dist="38100" dir="2700000" algn="tl">
                  <a:srgbClr val="C0C0C0"/>
                </a:outerShdw>
              </a:effectLst>
            </a:endParaRPr>
          </a:p>
        </p:txBody>
      </p:sp>
      <p:sp>
        <p:nvSpPr>
          <p:cNvPr id="18" name="Text Box 8"/>
          <p:cNvSpPr txBox="1">
            <a:spLocks noChangeArrowheads="1"/>
          </p:cNvSpPr>
          <p:nvPr/>
        </p:nvSpPr>
        <p:spPr bwMode="auto">
          <a:xfrm>
            <a:off x="0" y="273050"/>
            <a:ext cx="2590800" cy="457200"/>
          </a:xfrm>
          <a:prstGeom prst="rect">
            <a:avLst/>
          </a:prstGeom>
          <a:noFill/>
          <a:ln w="9525">
            <a:noFill/>
            <a:miter lim="800000"/>
            <a:headEnd/>
            <a:tailEnd/>
          </a:ln>
          <a:effectLst/>
        </p:spPr>
        <p:txBody>
          <a:bodyPr>
            <a:spAutoFit/>
          </a:bodyPr>
          <a:lstStyle/>
          <a:p>
            <a:pPr>
              <a:defRPr/>
            </a:pPr>
            <a:r>
              <a:rPr lang="en-US" sz="2400" b="1" dirty="0">
                <a:solidFill>
                  <a:srgbClr val="FF0000"/>
                </a:solidFill>
                <a:effectLst>
                  <a:outerShdw blurRad="38100" dist="38100" dir="2700000" algn="tl">
                    <a:srgbClr val="C0C0C0"/>
                  </a:outerShdw>
                </a:effectLst>
              </a:rPr>
              <a:t>I</a:t>
            </a:r>
            <a:r>
              <a:rPr lang="en-US" sz="2400" b="1" dirty="0" smtClean="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Hình</a:t>
            </a:r>
            <a:r>
              <a:rPr lang="en-US" sz="2400" b="1" dirty="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cầu</a:t>
            </a:r>
            <a:r>
              <a:rPr lang="en-US" sz="2400" b="1" dirty="0">
                <a:solidFill>
                  <a:srgbClr val="FF0000"/>
                </a:solidFill>
                <a:effectLst>
                  <a:outerShdw blurRad="38100" dist="38100" dir="2700000" algn="tl">
                    <a:srgbClr val="C0C0C0"/>
                  </a:outerShdw>
                </a:effectLst>
              </a:rPr>
              <a:t> :</a:t>
            </a:r>
          </a:p>
        </p:txBody>
      </p:sp>
      <p:sp>
        <p:nvSpPr>
          <p:cNvPr id="19" name="Text Box 8"/>
          <p:cNvSpPr txBox="1">
            <a:spLocks noChangeArrowheads="1"/>
          </p:cNvSpPr>
          <p:nvPr/>
        </p:nvSpPr>
        <p:spPr bwMode="auto">
          <a:xfrm>
            <a:off x="152400" y="674043"/>
            <a:ext cx="3678798" cy="461665"/>
          </a:xfrm>
          <a:prstGeom prst="rect">
            <a:avLst/>
          </a:prstGeom>
          <a:noFill/>
          <a:ln w="9525">
            <a:noFill/>
            <a:miter lim="800000"/>
            <a:headEnd/>
            <a:tailEnd/>
          </a:ln>
          <a:effectLst/>
        </p:spPr>
        <p:txBody>
          <a:bodyPr wrap="square">
            <a:spAutoFit/>
          </a:bodyPr>
          <a:lstStyle/>
          <a:p>
            <a:pPr>
              <a:defRPr/>
            </a:pPr>
            <a:r>
              <a:rPr lang="en-US" sz="2400" b="1" dirty="0">
                <a:solidFill>
                  <a:srgbClr val="FF0000"/>
                </a:solidFill>
                <a:effectLst>
                  <a:outerShdw blurRad="38100" dist="38100" dir="2700000" algn="tl">
                    <a:srgbClr val="C0C0C0"/>
                  </a:outerShdw>
                </a:effectLst>
              </a:rPr>
              <a:t>1</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r>
              <a:rPr lang="en-US" sz="2400" b="1" dirty="0" smtClean="0">
                <a:solidFill>
                  <a:srgbClr val="FF0000"/>
                </a:solidFill>
                <a:effectLst>
                  <a:outerShdw blurRad="38100" dist="38100" dir="2700000" algn="tl">
                    <a:srgbClr val="C0C0C0"/>
                  </a:outerShdw>
                </a:effectLst>
              </a:rPr>
              <a:t>:</a:t>
            </a:r>
            <a:endParaRPr lang="en-US" sz="2400" b="1" dirty="0">
              <a:solidFill>
                <a:srgbClr val="FF0000"/>
              </a:solidFill>
              <a:effectLst>
                <a:outerShdw blurRad="38100" dist="38100" dir="2700000" algn="tl">
                  <a:srgbClr val="C0C0C0"/>
                </a:outerShdw>
              </a:effectLst>
            </a:endParaRPr>
          </a:p>
        </p:txBody>
      </p:sp>
      <p:pic>
        <p:nvPicPr>
          <p:cNvPr id="20" name="Picture 4" descr="F:\Tao hinh cau.gif"/>
          <p:cNvPicPr>
            <a:picLocks noChangeAspect="1" noChangeArrowheads="1" noCrop="1"/>
          </p:cNvPicPr>
          <p:nvPr/>
        </p:nvPicPr>
        <p:blipFill>
          <a:blip r:embed="rId3"/>
          <a:srcRect/>
          <a:stretch>
            <a:fillRect/>
          </a:stretch>
        </p:blipFill>
        <p:spPr bwMode="auto">
          <a:xfrm>
            <a:off x="5521450" y="-983609"/>
            <a:ext cx="4882899" cy="3678028"/>
          </a:xfrm>
          <a:prstGeom prst="rect">
            <a:avLst/>
          </a:prstGeom>
          <a:noFill/>
          <a:ln w="9525">
            <a:noFill/>
            <a:miter lim="800000"/>
            <a:headEnd/>
            <a:tailEnd/>
          </a:ln>
        </p:spPr>
      </p:pic>
      <p:sp>
        <p:nvSpPr>
          <p:cNvPr id="21" name="Rectangle 20"/>
          <p:cNvSpPr/>
          <p:nvPr/>
        </p:nvSpPr>
        <p:spPr>
          <a:xfrm>
            <a:off x="1714500" y="-22086"/>
            <a:ext cx="5540375" cy="707886"/>
          </a:xfrm>
          <a:prstGeom prst="rect">
            <a:avLst/>
          </a:prstGeom>
        </p:spPr>
        <p:txBody>
          <a:bodyPr wrap="square">
            <a:spAutoFit/>
          </a:bodyPr>
          <a:lstStyle/>
          <a:p>
            <a:pPr algn="ctr" fontAlgn="auto">
              <a:spcBef>
                <a:spcPts val="0"/>
              </a:spcBef>
              <a:spcAft>
                <a:spcPts val="0"/>
              </a:spcAft>
              <a:defRPr/>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cap="all" dirty="0" err="1">
                <a:ln w="0"/>
                <a:solidFill>
                  <a:srgbClr val="FF0000"/>
                </a:solidFill>
                <a:effectLst>
                  <a:reflection blurRad="12700" stA="50000" endPos="50000" dist="5000" dir="5400000" sy="-100000" rotWithShape="0"/>
                </a:effectLst>
              </a:rPr>
              <a:t>Hình</a:t>
            </a:r>
            <a:r>
              <a:rPr lang="en-US" sz="4000" b="1" cap="all" dirty="0">
                <a:ln w="0"/>
                <a:solidFill>
                  <a:srgbClr val="FF0000"/>
                </a:solidFill>
                <a:effectLst>
                  <a:reflection blurRad="12700" stA="50000" endPos="50000" dist="5000" dir="5400000" sy="-100000" rotWithShape="0"/>
                </a:effectLst>
              </a:rPr>
              <a:t> </a:t>
            </a:r>
            <a:r>
              <a:rPr lang="en-US" sz="4000" b="1" cap="all" dirty="0" err="1">
                <a:ln w="0"/>
                <a:solidFill>
                  <a:srgbClr val="FF0000"/>
                </a:solidFill>
                <a:effectLst>
                  <a:reflection blurRad="12700" stA="50000" endPos="50000" dist="5000" dir="5400000" sy="-100000" rotWithShape="0"/>
                </a:effectLst>
              </a:rPr>
              <a:t>cầu</a:t>
            </a:r>
            <a:endParaRPr lang="en-US" sz="4000" b="1" cap="all" dirty="0">
              <a:ln w="0"/>
              <a:solidFill>
                <a:srgbClr val="FF0000"/>
              </a:solidFill>
              <a:effectLst>
                <a:reflection blurRad="12700" stA="50000" endPos="50000" dist="5000" dir="5400000" sy="-100000" rotWithShape="0"/>
              </a:effectLst>
            </a:endParaRPr>
          </a:p>
        </p:txBody>
      </p:sp>
      <p:sp>
        <p:nvSpPr>
          <p:cNvPr id="5" name="Rectangle 4"/>
          <p:cNvSpPr/>
          <p:nvPr/>
        </p:nvSpPr>
        <p:spPr>
          <a:xfrm>
            <a:off x="152400" y="1470016"/>
            <a:ext cx="7102475" cy="2677656"/>
          </a:xfrm>
          <a:prstGeom prst="rect">
            <a:avLst/>
          </a:prstGeom>
        </p:spPr>
        <p:txBody>
          <a:bodyPr wrap="square">
            <a:spAutoFit/>
          </a:bodyPr>
          <a:lstStyle/>
          <a:p>
            <a:r>
              <a:rPr lang="vi-VN" sz="2800" dirty="0">
                <a:solidFill>
                  <a:srgbClr val="3333FF"/>
                </a:solidFill>
              </a:rPr>
              <a:t>HĐ2 Cắt một số miếng bìa có dạng hình tròn có cùng đường kính.Mỗi miếng bìa tròn đó được cắt làm hai nửa hình tròn. Ghép các miếng bìa có dạng nửa hình tròn đó để được một hình cầu như ở hình 31</a:t>
            </a:r>
            <a:r>
              <a:rPr lang="vi-VN" sz="2800" dirty="0" smtClean="0">
                <a:solidFill>
                  <a:srgbClr val="3333FF"/>
                </a:solidFill>
              </a:rPr>
              <a:t>.</a:t>
            </a:r>
            <a:endParaRPr lang="en-US" sz="2800" dirty="0" smtClean="0">
              <a:solidFill>
                <a:srgbClr val="3333FF"/>
              </a:solidFill>
            </a:endParaRPr>
          </a:p>
          <a:p>
            <a:endParaRPr lang="en-US" sz="2800" dirty="0">
              <a:solidFill>
                <a:srgbClr val="3333FF"/>
              </a:solidFill>
            </a:endParaRPr>
          </a:p>
        </p:txBody>
      </p:sp>
      <p:sp>
        <p:nvSpPr>
          <p:cNvPr id="6" name="Rectangle 5"/>
          <p:cNvSpPr/>
          <p:nvPr/>
        </p:nvSpPr>
        <p:spPr>
          <a:xfrm>
            <a:off x="152400" y="3729171"/>
            <a:ext cx="8947150" cy="3200876"/>
          </a:xfrm>
          <a:prstGeom prst="rect">
            <a:avLst/>
          </a:prstGeom>
        </p:spPr>
        <p:txBody>
          <a:bodyPr wrap="square">
            <a:spAutoFit/>
          </a:bodyPr>
          <a:lstStyle/>
          <a:p>
            <a:pPr marL="0" marR="0">
              <a:lnSpc>
                <a:spcPct val="150000"/>
              </a:lnSpc>
              <a:spcBef>
                <a:spcPts val="0"/>
              </a:spcBef>
              <a:spcAft>
                <a:spcPts val="600"/>
              </a:spcAft>
            </a:pPr>
            <a:r>
              <a:rPr lang="en-US" sz="3200" dirty="0" err="1" smtClean="0">
                <a:solidFill>
                  <a:srgbClr val="000000"/>
                </a:solidFill>
                <a:latin typeface="Times New Roman" panose="02020603050405020304" pitchFamily="18" charset="0"/>
                <a:ea typeface="Times New Roman" panose="02020603050405020304" pitchFamily="18" charset="0"/>
              </a:rPr>
              <a:t>Đối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với</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hình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cầu</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nhận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được</a:t>
            </a:r>
            <a:r>
              <a:rPr lang="en-US" sz="3200" dirty="0" smtClean="0">
                <a:solidFill>
                  <a:srgbClr val="000000"/>
                </a:solidFill>
                <a:latin typeface="Times New Roman" panose="02020603050405020304" pitchFamily="18" charset="0"/>
                <a:ea typeface="Times New Roman" panose="02020603050405020304" pitchFamily="18" charset="0"/>
              </a:rPr>
              <a:t> ở HĐ 2       (</a:t>
            </a:r>
            <a:r>
              <a:rPr lang="en-US" sz="3200" dirty="0" err="1" smtClean="0">
                <a:solidFill>
                  <a:srgbClr val="000000"/>
                </a:solidFill>
                <a:latin typeface="Times New Roman" panose="02020603050405020304" pitchFamily="18" charset="0"/>
                <a:ea typeface="Times New Roman" panose="02020603050405020304" pitchFamily="18" charset="0"/>
              </a:rPr>
              <a:t>Hình</a:t>
            </a:r>
            <a:r>
              <a:rPr lang="en-US" sz="3200" dirty="0" smtClean="0">
                <a:solidFill>
                  <a:srgbClr val="000000"/>
                </a:solidFill>
                <a:latin typeface="Times New Roman" panose="02020603050405020304" pitchFamily="18" charset="0"/>
                <a:ea typeface="Times New Roman" panose="02020603050405020304" pitchFamily="18" charset="0"/>
              </a:rPr>
              <a:t> 31c) </a:t>
            </a:r>
            <a:r>
              <a:rPr lang="en-US" sz="3200" dirty="0" err="1" smtClean="0">
                <a:solidFill>
                  <a:srgbClr val="000000"/>
                </a:solidFill>
                <a:latin typeface="Times New Roman" panose="02020603050405020304" pitchFamily="18" charset="0"/>
                <a:ea typeface="Times New Roman" panose="02020603050405020304" pitchFamily="18" charset="0"/>
              </a:rPr>
              <a:t>hãy</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chỉ</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ra</a:t>
            </a:r>
            <a:r>
              <a:rPr lang="en-US" sz="3200" dirty="0" smtClean="0">
                <a:solidFill>
                  <a:srgbClr val="000000"/>
                </a:solidFill>
                <a:latin typeface="Times New Roman" panose="02020603050405020304" pitchFamily="18" charset="0"/>
                <a:ea typeface="Times New Roman" panose="02020603050405020304" pitchFamily="18" charset="0"/>
              </a:rPr>
              <a:t>: </a:t>
            </a:r>
            <a:endParaRPr lang="en-US" sz="3200" dirty="0" smtClean="0">
              <a:latin typeface="Times New Roman" panose="02020603050405020304" pitchFamily="18" charset="0"/>
              <a:ea typeface="Times New Roman" panose="02020603050405020304" pitchFamily="18" charset="0"/>
            </a:endParaRPr>
          </a:p>
          <a:p>
            <a:pPr marL="0" marR="0">
              <a:lnSpc>
                <a:spcPct val="150000"/>
              </a:lnSpc>
              <a:spcBef>
                <a:spcPts val="0"/>
              </a:spcBef>
              <a:spcAft>
                <a:spcPts val="600"/>
              </a:spcAft>
            </a:pPr>
            <a:r>
              <a:rPr lang="en-US" sz="3200" dirty="0" smtClean="0">
                <a:solidFill>
                  <a:srgbClr val="000000"/>
                </a:solidFill>
                <a:latin typeface="Times New Roman" panose="02020603050405020304" pitchFamily="18" charset="0"/>
                <a:ea typeface="Times New Roman" panose="02020603050405020304" pitchFamily="18" charset="0"/>
              </a:rPr>
              <a:t>a) </a:t>
            </a:r>
            <a:r>
              <a:rPr lang="en-US" sz="3200" dirty="0" err="1" smtClean="0">
                <a:solidFill>
                  <a:srgbClr val="000000"/>
                </a:solidFill>
                <a:latin typeface="Times New Roman" panose="02020603050405020304" pitchFamily="18" charset="0"/>
                <a:ea typeface="Times New Roman" panose="02020603050405020304" pitchFamily="18" charset="0"/>
              </a:rPr>
              <a:t>Tâm</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hình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cầu</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marL="0" marR="0">
              <a:lnSpc>
                <a:spcPct val="150000"/>
              </a:lnSpc>
              <a:spcBef>
                <a:spcPts val="0"/>
              </a:spcBef>
              <a:spcAft>
                <a:spcPts val="600"/>
              </a:spcAft>
            </a:pPr>
            <a:r>
              <a:rPr lang="en-US" sz="3200" dirty="0" smtClean="0">
                <a:solidFill>
                  <a:srgbClr val="000000"/>
                </a:solidFill>
                <a:latin typeface="Times New Roman" panose="02020603050405020304" pitchFamily="18" charset="0"/>
                <a:ea typeface="Times New Roman" panose="02020603050405020304" pitchFamily="18" charset="0"/>
              </a:rPr>
              <a:t>b) </a:t>
            </a:r>
            <a:r>
              <a:rPr lang="en-US" sz="3200" dirty="0" err="1" smtClean="0">
                <a:solidFill>
                  <a:srgbClr val="000000"/>
                </a:solidFill>
                <a:latin typeface="Times New Roman" panose="02020603050405020304" pitchFamily="18" charset="0"/>
                <a:ea typeface="Times New Roman" panose="02020603050405020304" pitchFamily="18" charset="0"/>
              </a:rPr>
              <a:t>Một</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đường</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kính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hình</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cầu</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flipH="1">
            <a:off x="71658" y="3544505"/>
            <a:ext cx="3494067" cy="584775"/>
          </a:xfrm>
          <a:prstGeom prst="rect">
            <a:avLst/>
          </a:prstGeom>
          <a:noFill/>
        </p:spPr>
        <p:txBody>
          <a:bodyPr wrap="square" rtlCol="0">
            <a:spAutoFit/>
          </a:bodyPr>
          <a:lstStyle/>
          <a:p>
            <a:r>
              <a:rPr lang="en-US" sz="3200" b="1" dirty="0" err="1">
                <a:solidFill>
                  <a:srgbClr val="FF0066"/>
                </a:solidFill>
                <a:latin typeface="Times New Roman" panose="02020603050405020304" pitchFamily="18" charset="0"/>
                <a:ea typeface="Times New Roman" panose="02020603050405020304" pitchFamily="18" charset="0"/>
              </a:rPr>
              <a:t>Ví</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dụ</a:t>
            </a:r>
            <a:r>
              <a:rPr lang="en-US" sz="3200" b="1" dirty="0">
                <a:solidFill>
                  <a:srgbClr val="FF0066"/>
                </a:solidFill>
                <a:latin typeface="Times New Roman" panose="02020603050405020304" pitchFamily="18" charset="0"/>
                <a:ea typeface="Times New Roman" panose="02020603050405020304" pitchFamily="18" charset="0"/>
              </a:rPr>
              <a:t> 1</a:t>
            </a:r>
            <a:endParaRPr lang="en-US" sz="3200" dirty="0">
              <a:solidFill>
                <a:srgbClr val="FF0066"/>
              </a:solidFill>
            </a:endParaRPr>
          </a:p>
        </p:txBody>
      </p:sp>
      <p:sp>
        <p:nvSpPr>
          <p:cNvPr id="8" name="TextBox 7"/>
          <p:cNvSpPr txBox="1"/>
          <p:nvPr/>
        </p:nvSpPr>
        <p:spPr>
          <a:xfrm rot="10800000" flipH="1" flipV="1">
            <a:off x="84818" y="4147058"/>
            <a:ext cx="8923903" cy="1569660"/>
          </a:xfrm>
          <a:prstGeom prst="rect">
            <a:avLst/>
          </a:prstGeom>
          <a:noFill/>
        </p:spPr>
        <p:txBody>
          <a:bodyPr wrap="square" rtlCol="0">
            <a:spAutoFit/>
          </a:bodyPr>
          <a:lstStyle/>
          <a:p>
            <a:r>
              <a:rPr lang="en-US" sz="3200" dirty="0"/>
              <a:t>a) </a:t>
            </a:r>
            <a:r>
              <a:rPr lang="en-US" sz="3200" dirty="0" err="1"/>
              <a:t>Điểm</a:t>
            </a:r>
            <a:r>
              <a:rPr lang="en-US" sz="3200" dirty="0"/>
              <a:t> O </a:t>
            </a:r>
            <a:r>
              <a:rPr lang="en-US" sz="3200" dirty="0" err="1"/>
              <a:t>là</a:t>
            </a:r>
            <a:r>
              <a:rPr lang="en-US" sz="3200" dirty="0"/>
              <a:t> </a:t>
            </a:r>
            <a:r>
              <a:rPr lang="en-US" sz="3200" dirty="0" err="1"/>
              <a:t>tâm</a:t>
            </a:r>
            <a:r>
              <a:rPr lang="en-US" sz="3200" dirty="0"/>
              <a:t> </a:t>
            </a:r>
            <a:r>
              <a:rPr lang="en-US" sz="3200" dirty="0" err="1"/>
              <a:t>của</a:t>
            </a:r>
            <a:r>
              <a:rPr lang="en-US" sz="3200" dirty="0"/>
              <a:t> </a:t>
            </a:r>
            <a:r>
              <a:rPr lang="en-US" sz="3200" dirty="0" err="1"/>
              <a:t>hình</a:t>
            </a:r>
            <a:r>
              <a:rPr lang="en-US" sz="3200" dirty="0"/>
              <a:t> </a:t>
            </a:r>
            <a:r>
              <a:rPr lang="en-US" sz="3200" dirty="0" err="1"/>
              <a:t>cầu</a:t>
            </a:r>
            <a:r>
              <a:rPr lang="en-US" sz="3200" dirty="0"/>
              <a:t> </a:t>
            </a:r>
            <a:r>
              <a:rPr lang="en-US" sz="3200" dirty="0" err="1"/>
              <a:t>đó</a:t>
            </a:r>
            <a:r>
              <a:rPr lang="en-US" sz="3200" dirty="0"/>
              <a:t>.</a:t>
            </a:r>
          </a:p>
          <a:p>
            <a:r>
              <a:rPr lang="en-US" sz="3200" dirty="0"/>
              <a:t>b) </a:t>
            </a:r>
            <a:r>
              <a:rPr lang="en-US" sz="3200" dirty="0" err="1"/>
              <a:t>Đoạn</a:t>
            </a:r>
            <a:r>
              <a:rPr lang="en-US" sz="3200" dirty="0"/>
              <a:t> </a:t>
            </a:r>
            <a:r>
              <a:rPr lang="en-US" sz="3200" dirty="0" err="1"/>
              <a:t>thẳng</a:t>
            </a:r>
            <a:r>
              <a:rPr lang="en-US" sz="3200" dirty="0"/>
              <a:t> AB </a:t>
            </a:r>
            <a:r>
              <a:rPr lang="en-US" sz="3200" dirty="0" err="1"/>
              <a:t>là</a:t>
            </a:r>
            <a:r>
              <a:rPr lang="en-US" sz="3200" dirty="0"/>
              <a:t> </a:t>
            </a:r>
            <a:r>
              <a:rPr lang="en-US" sz="3200" dirty="0" err="1"/>
              <a:t>một</a:t>
            </a:r>
            <a:r>
              <a:rPr lang="en-US" sz="3200" dirty="0"/>
              <a:t> </a:t>
            </a:r>
            <a:r>
              <a:rPr lang="en-US" sz="3200" dirty="0" err="1"/>
              <a:t>đường</a:t>
            </a:r>
            <a:r>
              <a:rPr lang="en-US" sz="3200" dirty="0"/>
              <a:t> </a:t>
            </a:r>
            <a:r>
              <a:rPr lang="en-US" sz="3200" dirty="0" err="1"/>
              <a:t>kính</a:t>
            </a:r>
            <a:r>
              <a:rPr lang="en-US" sz="3200" dirty="0"/>
              <a:t> </a:t>
            </a:r>
            <a:r>
              <a:rPr lang="en-US" sz="3200" dirty="0" err="1"/>
              <a:t>của</a:t>
            </a:r>
            <a:r>
              <a:rPr lang="en-US" sz="3200" dirty="0"/>
              <a:t> </a:t>
            </a:r>
            <a:r>
              <a:rPr lang="en-US" sz="3200" dirty="0" err="1"/>
              <a:t>hình</a:t>
            </a:r>
            <a:r>
              <a:rPr lang="en-US" sz="3200" dirty="0"/>
              <a:t> </a:t>
            </a:r>
            <a:r>
              <a:rPr lang="en-US" sz="3200" dirty="0" err="1"/>
              <a:t>cầu</a:t>
            </a:r>
            <a:r>
              <a:rPr lang="en-US" sz="3200" dirty="0"/>
              <a:t> </a:t>
            </a:r>
            <a:r>
              <a:rPr lang="en-US" sz="3200" dirty="0" err="1"/>
              <a:t>đó</a:t>
            </a:r>
            <a:r>
              <a:rPr lang="en-US" sz="3200" dirty="0"/>
              <a:t>.</a:t>
            </a:r>
          </a:p>
        </p:txBody>
      </p:sp>
      <p:sp>
        <p:nvSpPr>
          <p:cNvPr id="10" name="TextBox 9"/>
          <p:cNvSpPr txBox="1"/>
          <p:nvPr/>
        </p:nvSpPr>
        <p:spPr>
          <a:xfrm>
            <a:off x="152400" y="4129280"/>
            <a:ext cx="8856321" cy="1569660"/>
          </a:xfrm>
          <a:prstGeom prst="rect">
            <a:avLst/>
          </a:prstGeom>
          <a:noFill/>
        </p:spPr>
        <p:txBody>
          <a:bodyPr wrap="square" rtlCol="0">
            <a:spAutoFit/>
          </a:bodyPr>
          <a:lstStyle/>
          <a:p>
            <a:r>
              <a:rPr lang="en-US" sz="3200" b="1" dirty="0" err="1"/>
              <a:t>Luyện</a:t>
            </a:r>
            <a:r>
              <a:rPr lang="en-US" sz="3200" b="1" dirty="0"/>
              <a:t> </a:t>
            </a:r>
            <a:r>
              <a:rPr lang="en-US" sz="3200" b="1" dirty="0" err="1"/>
              <a:t>tập</a:t>
            </a:r>
            <a:r>
              <a:rPr lang="en-US" sz="3200" b="1" dirty="0"/>
              <a:t> 1</a:t>
            </a:r>
            <a:endParaRPr lang="en-US" sz="3200" dirty="0"/>
          </a:p>
          <a:p>
            <a:r>
              <a:rPr lang="en-US" sz="3200" dirty="0" err="1"/>
              <a:t>Tạo</a:t>
            </a:r>
            <a:r>
              <a:rPr lang="en-US" sz="3200" dirty="0"/>
              <a:t> </a:t>
            </a:r>
            <a:r>
              <a:rPr lang="en-US" sz="3200" dirty="0" err="1"/>
              <a:t>lập</a:t>
            </a:r>
            <a:r>
              <a:rPr lang="en-US" sz="3200" dirty="0"/>
              <a:t> </a:t>
            </a:r>
            <a:r>
              <a:rPr lang="en-US" sz="3200" dirty="0" err="1"/>
              <a:t>một</a:t>
            </a:r>
            <a:r>
              <a:rPr lang="en-US" sz="3200" dirty="0"/>
              <a:t> </a:t>
            </a:r>
            <a:r>
              <a:rPr lang="en-US" sz="3200" dirty="0" err="1"/>
              <a:t>hình</a:t>
            </a:r>
            <a:r>
              <a:rPr lang="en-US" sz="3200" dirty="0"/>
              <a:t> </a:t>
            </a:r>
            <a:r>
              <a:rPr lang="en-US" sz="3200" dirty="0" err="1"/>
              <a:t>cầu</a:t>
            </a:r>
            <a:r>
              <a:rPr lang="en-US" sz="3200" dirty="0"/>
              <a:t> </a:t>
            </a:r>
            <a:r>
              <a:rPr lang="en-US" sz="3200" dirty="0" err="1"/>
              <a:t>có</a:t>
            </a:r>
            <a:r>
              <a:rPr lang="en-US" sz="3200" dirty="0"/>
              <a:t> </a:t>
            </a:r>
            <a:r>
              <a:rPr lang="en-US" sz="3200" dirty="0" err="1"/>
              <a:t>bán</a:t>
            </a:r>
            <a:r>
              <a:rPr lang="en-US" sz="3200" dirty="0"/>
              <a:t> </a:t>
            </a:r>
            <a:r>
              <a:rPr lang="en-US" sz="3200" dirty="0" err="1"/>
              <a:t>kính</a:t>
            </a:r>
            <a:r>
              <a:rPr lang="en-US" sz="3200" dirty="0"/>
              <a:t> 3cm</a:t>
            </a:r>
          </a:p>
          <a:p>
            <a:endParaRPr lang="en-US" sz="3200" dirty="0"/>
          </a:p>
        </p:txBody>
      </p:sp>
      <p:pic>
        <p:nvPicPr>
          <p:cNvPr id="30" name="Picture 29" descr="https://kenhgiaovien.com/sites/default/files/ck5/2024-05/20/image_3f74c9c63c0.png"/>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039431"/>
            <a:ext cx="2063269" cy="1814248"/>
          </a:xfrm>
          <a:prstGeom prst="rect">
            <a:avLst/>
          </a:prstGeom>
          <a:noFill/>
          <a:ln>
            <a:noFill/>
          </a:ln>
        </p:spPr>
      </p:pic>
      <p:sp>
        <p:nvSpPr>
          <p:cNvPr id="11" name="TextBox 10"/>
          <p:cNvSpPr txBox="1"/>
          <p:nvPr/>
        </p:nvSpPr>
        <p:spPr>
          <a:xfrm>
            <a:off x="7638194" y="66405"/>
            <a:ext cx="410148" cy="369332"/>
          </a:xfrm>
          <a:prstGeom prst="rect">
            <a:avLst/>
          </a:prstGeom>
          <a:noFill/>
        </p:spPr>
        <p:txBody>
          <a:bodyPr wrap="square" rtlCol="0">
            <a:spAutoFit/>
          </a:bodyPr>
          <a:lstStyle/>
          <a:p>
            <a:r>
              <a:rPr lang="en-US" dirty="0" smtClean="0"/>
              <a:t>A</a:t>
            </a:r>
            <a:endParaRPr lang="en-US" dirty="0"/>
          </a:p>
        </p:txBody>
      </p:sp>
      <p:sp>
        <p:nvSpPr>
          <p:cNvPr id="12" name="TextBox 11"/>
          <p:cNvSpPr txBox="1"/>
          <p:nvPr/>
        </p:nvSpPr>
        <p:spPr>
          <a:xfrm>
            <a:off x="7628999" y="1507203"/>
            <a:ext cx="364416" cy="369332"/>
          </a:xfrm>
          <a:prstGeom prst="rect">
            <a:avLst/>
          </a:prstGeom>
          <a:noFill/>
        </p:spPr>
        <p:txBody>
          <a:bodyPr wrap="square" rtlCol="0">
            <a:spAutoFit/>
          </a:bodyPr>
          <a:lstStyle/>
          <a:p>
            <a:r>
              <a:rPr lang="en-US" dirty="0"/>
              <a:t>B</a:t>
            </a:r>
          </a:p>
        </p:txBody>
      </p:sp>
      <p:sp>
        <p:nvSpPr>
          <p:cNvPr id="13" name="TextBox 12"/>
          <p:cNvSpPr txBox="1"/>
          <p:nvPr/>
        </p:nvSpPr>
        <p:spPr>
          <a:xfrm>
            <a:off x="7856297" y="796411"/>
            <a:ext cx="314309" cy="367299"/>
          </a:xfrm>
          <a:prstGeom prst="rect">
            <a:avLst/>
          </a:prstGeom>
          <a:noFill/>
        </p:spPr>
        <p:txBody>
          <a:bodyPr wrap="square" rtlCol="0">
            <a:spAutoFit/>
          </a:bodyPr>
          <a:lstStyle/>
          <a:p>
            <a:r>
              <a:rPr lang="en-US" dirty="0" smtClean="0"/>
              <a:t>O</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3" presetClass="entr" presetSubtype="1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edge">
                                      <p:cBhvr>
                                        <p:cTn id="20" dur="2000"/>
                                        <p:tgtEl>
                                          <p:spTgt spid="13"/>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16" presetClass="entr" presetSubtype="21"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xit" presetSubtype="12" fill="hold" grpId="1" nodeType="clickEffect">
                                  <p:stCondLst>
                                    <p:cond delay="0"/>
                                  </p:stCondLst>
                                  <p:childTnLst>
                                    <p:animEffect transition="out" filter="strips(downLeft)">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strips(down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1" nodeType="clickEffect">
                                  <p:stCondLst>
                                    <p:cond delay="0"/>
                                  </p:stCondLst>
                                  <p:childTnLst>
                                    <p:anim calcmode="lin" valueType="num">
                                      <p:cBhvr>
                                        <p:cTn id="58" dur="500"/>
                                        <p:tgtEl>
                                          <p:spTgt spid="8"/>
                                        </p:tgtEl>
                                        <p:attrNameLst>
                                          <p:attrName>ppt_w</p:attrName>
                                        </p:attrNameLst>
                                      </p:cBhvr>
                                      <p:tavLst>
                                        <p:tav tm="0">
                                          <p:val>
                                            <p:strVal val="ppt_w"/>
                                          </p:val>
                                        </p:tav>
                                        <p:tav tm="100000">
                                          <p:val>
                                            <p:fltVal val="0"/>
                                          </p:val>
                                        </p:tav>
                                      </p:tavLst>
                                    </p:anim>
                                    <p:anim calcmode="lin" valueType="num">
                                      <p:cBhvr>
                                        <p:cTn id="59" dur="500"/>
                                        <p:tgtEl>
                                          <p:spTgt spid="8"/>
                                        </p:tgtEl>
                                        <p:attrNameLst>
                                          <p:attrName>ppt_h</p:attrName>
                                        </p:attrNameLst>
                                      </p:cBhvr>
                                      <p:tavLst>
                                        <p:tav tm="0">
                                          <p:val>
                                            <p:strVal val="ppt_h"/>
                                          </p:val>
                                        </p:tav>
                                        <p:tav tm="100000">
                                          <p:val>
                                            <p:fltVal val="0"/>
                                          </p:val>
                                        </p:tav>
                                      </p:tavLst>
                                    </p:anim>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ppt_y</p:attrName>
                                        </p:attrNameLst>
                                      </p:cBhvr>
                                      <p:tavLst>
                                        <p:tav tm="0">
                                          <p:val>
                                            <p:strVal val="#ppt_y+#ppt_h*1.125000"/>
                                          </p:val>
                                        </p:tav>
                                        <p:tav tm="100000">
                                          <p:val>
                                            <p:strVal val="#ppt_y"/>
                                          </p:val>
                                        </p:tav>
                                      </p:tavLst>
                                    </p:anim>
                                    <p:animEffect transition="in" filter="wipe(up)">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5" grpId="0"/>
      <p:bldP spid="6" grpId="0"/>
      <p:bldP spid="6" grpId="1"/>
      <p:bldP spid="7" grpId="0"/>
      <p:bldP spid="8" grpId="0"/>
      <p:bldP spid="8" grpId="1"/>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20"/>
          <p:cNvCxnSpPr>
            <a:cxnSpLocks noChangeShapeType="1"/>
          </p:cNvCxnSpPr>
          <p:nvPr/>
        </p:nvCxnSpPr>
        <p:spPr bwMode="auto">
          <a:xfrm rot="5400000">
            <a:off x="5671344" y="3428206"/>
            <a:ext cx="6858000" cy="1588"/>
          </a:xfrm>
          <a:prstGeom prst="line">
            <a:avLst/>
          </a:prstGeom>
          <a:noFill/>
          <a:ln w="57150" algn="ctr">
            <a:solidFill>
              <a:srgbClr val="0000CC"/>
            </a:solidFill>
            <a:round/>
            <a:headEnd/>
            <a:tailEnd/>
          </a:ln>
        </p:spPr>
      </p:cxnSp>
      <p:pic>
        <p:nvPicPr>
          <p:cNvPr id="28" name="Picture 3" descr="Dichvu"/>
          <p:cNvPicPr>
            <a:picLocks noChangeAspect="1" noChangeArrowheads="1"/>
          </p:cNvPicPr>
          <p:nvPr/>
        </p:nvPicPr>
        <p:blipFill>
          <a:blip r:embed="rId3">
            <a:clrChange>
              <a:clrFrom>
                <a:srgbClr val="FFFFFF"/>
              </a:clrFrom>
              <a:clrTo>
                <a:srgbClr val="FFFFFF">
                  <a:alpha val="0"/>
                </a:srgbClr>
              </a:clrTo>
            </a:clrChange>
          </a:blip>
          <a:srcRect b="8783"/>
          <a:stretch>
            <a:fillRect/>
          </a:stretch>
        </p:blipFill>
        <p:spPr bwMode="auto">
          <a:xfrm>
            <a:off x="6165337" y="4579344"/>
            <a:ext cx="2571366" cy="2126932"/>
          </a:xfrm>
          <a:prstGeom prst="rect">
            <a:avLst/>
          </a:prstGeom>
          <a:noFill/>
          <a:ln w="9525">
            <a:noFill/>
            <a:miter lim="800000"/>
            <a:headEnd/>
            <a:tailEnd/>
          </a:ln>
        </p:spPr>
      </p:pic>
      <p:sp>
        <p:nvSpPr>
          <p:cNvPr id="13" name="Text Box 5"/>
          <p:cNvSpPr txBox="1">
            <a:spLocks noChangeArrowheads="1"/>
          </p:cNvSpPr>
          <p:nvPr/>
        </p:nvSpPr>
        <p:spPr bwMode="auto">
          <a:xfrm>
            <a:off x="157828" y="876151"/>
            <a:ext cx="6096000" cy="457200"/>
          </a:xfrm>
          <a:prstGeom prst="rect">
            <a:avLst/>
          </a:prstGeom>
          <a:noFill/>
          <a:ln w="9525">
            <a:noFill/>
            <a:miter lim="800000"/>
            <a:headEnd/>
            <a:tailEnd/>
          </a:ln>
          <a:effectLst/>
        </p:spPr>
        <p:txBody>
          <a:bodyPr>
            <a:spAutoFit/>
          </a:bodyPr>
          <a:lstStyle/>
          <a:p>
            <a:pPr algn="just">
              <a:defRPr/>
            </a:pPr>
            <a:r>
              <a:rPr lang="en-US" sz="2400" b="1" dirty="0">
                <a:solidFill>
                  <a:srgbClr val="FF0000"/>
                </a:solidFill>
                <a:effectLst>
                  <a:outerShdw blurRad="38100" dist="38100" dir="2700000" algn="tl">
                    <a:srgbClr val="C0C0C0"/>
                  </a:outerShdw>
                </a:effectLst>
              </a:rPr>
              <a:t>2. </a:t>
            </a:r>
            <a:r>
              <a:rPr lang="en-US" sz="2400" b="1" dirty="0" err="1" smtClean="0">
                <a:solidFill>
                  <a:srgbClr val="FF0000"/>
                </a:solidFill>
                <a:effectLst>
                  <a:outerShdw blurRad="38100" dist="38100" dir="2700000" algn="tl">
                    <a:srgbClr val="C0C0C0"/>
                  </a:outerShdw>
                </a:effectLst>
              </a:rPr>
              <a:t>Tạo</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lập</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endParaRPr lang="en-US" sz="2400" b="1" dirty="0">
              <a:solidFill>
                <a:srgbClr val="FF0000"/>
              </a:solidFill>
              <a:effectLst>
                <a:outerShdw blurRad="38100" dist="38100" dir="2700000" algn="tl">
                  <a:srgbClr val="C0C0C0"/>
                </a:outerShdw>
              </a:effectLst>
            </a:endParaRPr>
          </a:p>
        </p:txBody>
      </p:sp>
      <p:sp>
        <p:nvSpPr>
          <p:cNvPr id="14" name="Text Box 8"/>
          <p:cNvSpPr txBox="1">
            <a:spLocks noChangeArrowheads="1"/>
          </p:cNvSpPr>
          <p:nvPr/>
        </p:nvSpPr>
        <p:spPr bwMode="auto">
          <a:xfrm>
            <a:off x="48419" y="277813"/>
            <a:ext cx="2590800" cy="457200"/>
          </a:xfrm>
          <a:prstGeom prst="rect">
            <a:avLst/>
          </a:prstGeom>
          <a:noFill/>
          <a:ln w="9525">
            <a:noFill/>
            <a:miter lim="800000"/>
            <a:headEnd/>
            <a:tailEnd/>
          </a:ln>
          <a:effectLst/>
        </p:spPr>
        <p:txBody>
          <a:bodyPr>
            <a:spAutoFit/>
          </a:bodyPr>
          <a:lstStyle/>
          <a:p>
            <a:pPr>
              <a:defRPr/>
            </a:pPr>
            <a:r>
              <a:rPr lang="en-US" sz="2400" b="1" dirty="0">
                <a:solidFill>
                  <a:srgbClr val="FF0000"/>
                </a:solidFill>
                <a:effectLst>
                  <a:outerShdw blurRad="38100" dist="38100" dir="2700000" algn="tl">
                    <a:srgbClr val="C0C0C0"/>
                  </a:outerShdw>
                </a:effectLst>
              </a:rPr>
              <a:t>I</a:t>
            </a:r>
            <a:r>
              <a:rPr lang="en-US" sz="2400" b="1" dirty="0" smtClean="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Hình</a:t>
            </a:r>
            <a:r>
              <a:rPr lang="en-US" sz="2400" b="1" dirty="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cầu</a:t>
            </a:r>
            <a:r>
              <a:rPr lang="en-US" sz="2400" b="1" dirty="0">
                <a:solidFill>
                  <a:srgbClr val="FF0000"/>
                </a:solidFill>
                <a:effectLst>
                  <a:outerShdw blurRad="38100" dist="38100" dir="2700000" algn="tl">
                    <a:srgbClr val="C0C0C0"/>
                  </a:outerShdw>
                </a:effectLst>
              </a:rPr>
              <a:t> :</a:t>
            </a:r>
          </a:p>
        </p:txBody>
      </p:sp>
      <p:sp>
        <p:nvSpPr>
          <p:cNvPr id="16" name="Text Box 8"/>
          <p:cNvSpPr txBox="1">
            <a:spLocks noChangeArrowheads="1"/>
          </p:cNvSpPr>
          <p:nvPr/>
        </p:nvSpPr>
        <p:spPr bwMode="auto">
          <a:xfrm>
            <a:off x="157828" y="615561"/>
            <a:ext cx="3678798" cy="461665"/>
          </a:xfrm>
          <a:prstGeom prst="rect">
            <a:avLst/>
          </a:prstGeom>
          <a:noFill/>
          <a:ln w="9525">
            <a:noFill/>
            <a:miter lim="800000"/>
            <a:headEnd/>
            <a:tailEnd/>
          </a:ln>
          <a:effectLst/>
        </p:spPr>
        <p:txBody>
          <a:bodyPr wrap="square">
            <a:spAutoFit/>
          </a:bodyPr>
          <a:lstStyle/>
          <a:p>
            <a:pPr>
              <a:defRPr/>
            </a:pPr>
            <a:r>
              <a:rPr lang="en-US" sz="2400" b="1" dirty="0">
                <a:solidFill>
                  <a:srgbClr val="FF0000"/>
                </a:solidFill>
                <a:effectLst>
                  <a:outerShdw blurRad="38100" dist="38100" dir="2700000" algn="tl">
                    <a:srgbClr val="C0C0C0"/>
                  </a:outerShdw>
                </a:effectLst>
              </a:rPr>
              <a:t>1</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r>
              <a:rPr lang="en-US" sz="2400" b="1" dirty="0" smtClean="0">
                <a:solidFill>
                  <a:srgbClr val="FF0000"/>
                </a:solidFill>
                <a:effectLst>
                  <a:outerShdw blurRad="38100" dist="38100" dir="2700000" algn="tl">
                    <a:srgbClr val="C0C0C0"/>
                  </a:outerShdw>
                </a:effectLst>
              </a:rPr>
              <a:t>:</a:t>
            </a:r>
            <a:endParaRPr lang="en-US" sz="2400" b="1" dirty="0">
              <a:solidFill>
                <a:srgbClr val="FF0000"/>
              </a:solidFill>
              <a:effectLst>
                <a:outerShdw blurRad="38100" dist="38100" dir="2700000" algn="tl">
                  <a:srgbClr val="C0C0C0"/>
                </a:outerShdw>
              </a:effectLst>
            </a:endParaRPr>
          </a:p>
        </p:txBody>
      </p:sp>
      <p:sp>
        <p:nvSpPr>
          <p:cNvPr id="17" name="Rectangle 16"/>
          <p:cNvSpPr/>
          <p:nvPr/>
        </p:nvSpPr>
        <p:spPr>
          <a:xfrm>
            <a:off x="1714500" y="-22086"/>
            <a:ext cx="5540375" cy="707886"/>
          </a:xfrm>
          <a:prstGeom prst="rect">
            <a:avLst/>
          </a:prstGeom>
        </p:spPr>
        <p:txBody>
          <a:bodyPr wrap="square">
            <a:spAutoFit/>
          </a:bodyPr>
          <a:lstStyle/>
          <a:p>
            <a:pPr algn="ctr" fontAlgn="auto">
              <a:spcBef>
                <a:spcPts val="0"/>
              </a:spcBef>
              <a:spcAft>
                <a:spcPts val="0"/>
              </a:spcAft>
              <a:defRPr/>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cap="all" dirty="0" err="1">
                <a:ln w="0"/>
                <a:solidFill>
                  <a:srgbClr val="FF0000"/>
                </a:solidFill>
                <a:effectLst>
                  <a:reflection blurRad="12700" stA="50000" endPos="50000" dist="5000" dir="5400000" sy="-100000" rotWithShape="0"/>
                </a:effectLst>
              </a:rPr>
              <a:t>Hình</a:t>
            </a:r>
            <a:r>
              <a:rPr lang="en-US" sz="4000" b="1" cap="all" dirty="0">
                <a:ln w="0"/>
                <a:solidFill>
                  <a:srgbClr val="FF0000"/>
                </a:solidFill>
                <a:effectLst>
                  <a:reflection blurRad="12700" stA="50000" endPos="50000" dist="5000" dir="5400000" sy="-100000" rotWithShape="0"/>
                </a:effectLst>
              </a:rPr>
              <a:t> </a:t>
            </a:r>
            <a:r>
              <a:rPr lang="en-US" sz="4000" b="1" cap="all" dirty="0" err="1">
                <a:ln w="0"/>
                <a:solidFill>
                  <a:srgbClr val="FF0000"/>
                </a:solidFill>
                <a:effectLst>
                  <a:reflection blurRad="12700" stA="50000" endPos="50000" dist="5000" dir="5400000" sy="-100000" rotWithShape="0"/>
                </a:effectLst>
              </a:rPr>
              <a:t>cầu</a:t>
            </a:r>
            <a:endParaRPr lang="en-US" sz="4000" b="1" cap="all" dirty="0">
              <a:ln w="0"/>
              <a:solidFill>
                <a:srgbClr val="FF0000"/>
              </a:solidFill>
              <a:effectLst>
                <a:reflection blurRad="12700" stA="50000" endPos="50000" dist="5000" dir="5400000" sy="-100000" rotWithShape="0"/>
              </a:effectLst>
            </a:endParaRPr>
          </a:p>
        </p:txBody>
      </p:sp>
      <p:sp>
        <p:nvSpPr>
          <p:cNvPr id="18" name="Text Box 5"/>
          <p:cNvSpPr txBox="1">
            <a:spLocks noChangeArrowheads="1"/>
          </p:cNvSpPr>
          <p:nvPr/>
        </p:nvSpPr>
        <p:spPr bwMode="auto">
          <a:xfrm>
            <a:off x="157828" y="1177926"/>
            <a:ext cx="6862404" cy="830997"/>
          </a:xfrm>
          <a:prstGeom prst="rect">
            <a:avLst/>
          </a:prstGeom>
          <a:noFill/>
          <a:ln w="9525">
            <a:noFill/>
            <a:miter lim="800000"/>
            <a:headEnd/>
            <a:tailEnd/>
          </a:ln>
          <a:effectLst/>
        </p:spPr>
        <p:txBody>
          <a:bodyPr wrap="square">
            <a:spAutoFit/>
          </a:bodyPr>
          <a:lstStyle/>
          <a:p>
            <a:pPr algn="just">
              <a:defRPr/>
            </a:pPr>
            <a:r>
              <a:rPr lang="en-US" sz="2400" b="1" dirty="0">
                <a:solidFill>
                  <a:srgbClr val="FF0000"/>
                </a:solidFill>
                <a:effectLst>
                  <a:outerShdw blurRad="38100" dist="38100" dir="2700000" algn="tl">
                    <a:srgbClr val="C0C0C0"/>
                  </a:outerShdw>
                </a:effectLst>
              </a:rPr>
              <a:t>3</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phần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chung</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giữa</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mặt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phẳng</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và</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endParaRPr lang="en-US" sz="2400" b="1" dirty="0">
              <a:solidFill>
                <a:srgbClr val="FF0000"/>
              </a:solidFill>
              <a:effectLst>
                <a:outerShdw blurRad="38100" dist="38100" dir="2700000" algn="tl">
                  <a:srgbClr val="C0C0C0"/>
                </a:outerShdw>
              </a:effectLst>
            </a:endParaRPr>
          </a:p>
        </p:txBody>
      </p:sp>
      <p:sp>
        <p:nvSpPr>
          <p:cNvPr id="2" name="Rectangle 1"/>
          <p:cNvSpPr/>
          <p:nvPr/>
        </p:nvSpPr>
        <p:spPr>
          <a:xfrm>
            <a:off x="252413" y="1873251"/>
            <a:ext cx="5339578" cy="507831"/>
          </a:xfrm>
          <a:prstGeom prst="rect">
            <a:avLst/>
          </a:prstGeom>
        </p:spPr>
        <p:txBody>
          <a:bodyPr wrap="square">
            <a:spAutoFit/>
          </a:bodyPr>
          <a:lstStyle/>
          <a:p>
            <a:pPr marL="0" marR="0" algn="just">
              <a:lnSpc>
                <a:spcPct val="150000"/>
              </a:lnSpc>
              <a:spcBef>
                <a:spcPts val="0"/>
              </a:spcBef>
              <a:spcAft>
                <a:spcPts val="600"/>
              </a:spcAft>
            </a:pPr>
            <a:r>
              <a:rPr lang="en-US" b="1" dirty="0">
                <a:solidFill>
                  <a:srgbClr val="000000"/>
                </a:solidFill>
                <a:latin typeface="Times New Roman" panose="02020603050405020304" pitchFamily="18" charset="0"/>
                <a:ea typeface="Times New Roman" panose="02020603050405020304" pitchFamily="18" charset="0"/>
              </a:rPr>
              <a:t>HĐ3  (SGK </a:t>
            </a:r>
            <a:r>
              <a:rPr lang="en-US" b="1" dirty="0" err="1">
                <a:solidFill>
                  <a:srgbClr val="000000"/>
                </a:solidFill>
                <a:latin typeface="Times New Roman" panose="02020603050405020304" pitchFamily="18" charset="0"/>
                <a:ea typeface="Times New Roman" panose="02020603050405020304" pitchFamily="18" charset="0"/>
              </a:rPr>
              <a:t>tr</a:t>
            </a:r>
            <a:r>
              <a:rPr lang="en-US" b="1" dirty="0">
                <a:solidFill>
                  <a:srgbClr val="000000"/>
                </a:solidFill>
                <a:latin typeface="Times New Roman" panose="02020603050405020304" pitchFamily="18" charset="0"/>
                <a:ea typeface="Times New Roman" panose="02020603050405020304" pitchFamily="18" charset="0"/>
              </a:rPr>
              <a:t> 105)</a:t>
            </a:r>
            <a:endParaRPr lang="en-US" sz="1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7983" y="4180344"/>
            <a:ext cx="8919138" cy="2677656"/>
          </a:xfrm>
          <a:prstGeom prst="rect">
            <a:avLst/>
          </a:prstGeom>
        </p:spPr>
        <p:txBody>
          <a:bodyPr wrap="square">
            <a:spAutoFit/>
          </a:bodyPr>
          <a:lstStyle/>
          <a:p>
            <a:pPr marL="0" marR="0" algn="just">
              <a:lnSpc>
                <a:spcPct val="150000"/>
              </a:lnSpc>
              <a:spcBef>
                <a:spcPts val="0"/>
              </a:spcBef>
              <a:spcAft>
                <a:spcPts val="600"/>
              </a:spcAft>
            </a:pPr>
            <a:r>
              <a:rPr lang="en-US" sz="2800" dirty="0" err="1">
                <a:solidFill>
                  <a:srgbClr val="000000"/>
                </a:solidFill>
                <a:latin typeface="Times New Roman" panose="02020603050405020304" pitchFamily="18" charset="0"/>
                <a:ea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20" name="Picture 19" descr="https://kenhgiaovien.com/sites/default/files/ck5/2024-05/20/image_5dad15d2280.png"/>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218922" y="2400439"/>
            <a:ext cx="6174251" cy="2057121"/>
          </a:xfrm>
          <a:prstGeom prst="rect">
            <a:avLst/>
          </a:prstGeom>
          <a:noFill/>
          <a:ln>
            <a:noFill/>
          </a:ln>
        </p:spPr>
      </p:pic>
      <p:sp>
        <p:nvSpPr>
          <p:cNvPr id="22" name="Text Box 11"/>
          <p:cNvSpPr txBox="1">
            <a:spLocks noChangeArrowheads="1"/>
          </p:cNvSpPr>
          <p:nvPr/>
        </p:nvSpPr>
        <p:spPr bwMode="auto">
          <a:xfrm>
            <a:off x="252413" y="5655100"/>
            <a:ext cx="5672506" cy="830997"/>
          </a:xfrm>
          <a:prstGeom prst="rect">
            <a:avLst/>
          </a:prstGeom>
          <a:noFill/>
          <a:ln w="9525">
            <a:noFill/>
            <a:miter lim="800000"/>
            <a:headEnd/>
            <a:tailEnd/>
          </a:ln>
        </p:spPr>
        <p:txBody>
          <a:bodyPr wrap="square">
            <a:spAutoFit/>
          </a:bodyPr>
          <a:lstStyle/>
          <a:p>
            <a:pPr algn="just"/>
            <a:r>
              <a:rPr lang="en-US" sz="2400" dirty="0" err="1"/>
              <a:t>Ví</a:t>
            </a:r>
            <a:r>
              <a:rPr lang="en-US" sz="2400" dirty="0"/>
              <a:t> </a:t>
            </a:r>
            <a:r>
              <a:rPr lang="en-US" sz="2400" dirty="0" err="1"/>
              <a:t>dụ</a:t>
            </a:r>
            <a:r>
              <a:rPr lang="en-US" sz="2400" dirty="0"/>
              <a:t> : </a:t>
            </a:r>
            <a:r>
              <a:rPr lang="en-US" sz="2400" dirty="0" err="1"/>
              <a:t>Trái</a:t>
            </a:r>
            <a:r>
              <a:rPr lang="en-US" sz="2400" dirty="0"/>
              <a:t> </a:t>
            </a:r>
            <a:r>
              <a:rPr lang="en-US" sz="2400" dirty="0" err="1"/>
              <a:t>đất</a:t>
            </a:r>
            <a:r>
              <a:rPr lang="en-US" sz="2400" dirty="0"/>
              <a:t> </a:t>
            </a:r>
            <a:r>
              <a:rPr lang="en-US" sz="2400" dirty="0" err="1"/>
              <a:t>được</a:t>
            </a:r>
            <a:r>
              <a:rPr lang="en-US" sz="2400" dirty="0"/>
              <a:t> </a:t>
            </a:r>
            <a:r>
              <a:rPr lang="en-US" sz="2400" dirty="0" err="1"/>
              <a:t>xem</a:t>
            </a:r>
            <a:r>
              <a:rPr lang="en-US" sz="2400" dirty="0"/>
              <a:t> </a:t>
            </a:r>
            <a:r>
              <a:rPr lang="en-US" sz="2400" dirty="0" err="1"/>
              <a:t>như</a:t>
            </a:r>
            <a:r>
              <a:rPr lang="en-US" sz="2400" dirty="0"/>
              <a:t> </a:t>
            </a:r>
            <a:r>
              <a:rPr lang="en-US" sz="2400" dirty="0" err="1"/>
              <a:t>một</a:t>
            </a:r>
            <a:r>
              <a:rPr lang="en-US" sz="2400" dirty="0"/>
              <a:t> </a:t>
            </a:r>
            <a:r>
              <a:rPr lang="en-US" sz="2400" dirty="0" err="1"/>
              <a:t>hình</a:t>
            </a:r>
            <a:r>
              <a:rPr lang="en-US" sz="2400" dirty="0"/>
              <a:t> </a:t>
            </a:r>
            <a:r>
              <a:rPr lang="en-US" sz="2400" dirty="0" err="1"/>
              <a:t>cầu</a:t>
            </a:r>
            <a:r>
              <a:rPr lang="en-US" sz="2400" dirty="0"/>
              <a:t>, </a:t>
            </a:r>
            <a:r>
              <a:rPr lang="en-US" sz="2400" dirty="0" err="1"/>
              <a:t>xích</a:t>
            </a:r>
            <a:r>
              <a:rPr lang="en-US" sz="2400" dirty="0"/>
              <a:t> </a:t>
            </a:r>
            <a:r>
              <a:rPr lang="en-US" sz="2400" dirty="0" err="1"/>
              <a:t>đạo</a:t>
            </a:r>
            <a:r>
              <a:rPr lang="en-US" sz="2400" dirty="0"/>
              <a:t> </a:t>
            </a:r>
            <a:r>
              <a:rPr lang="en-US" sz="2400" dirty="0" err="1"/>
              <a:t>là</a:t>
            </a:r>
            <a:r>
              <a:rPr lang="en-US" sz="2400" dirty="0"/>
              <a:t> </a:t>
            </a:r>
            <a:r>
              <a:rPr lang="en-US" sz="2400" dirty="0" err="1"/>
              <a:t>một</a:t>
            </a:r>
            <a:r>
              <a:rPr lang="en-US" sz="2400" dirty="0"/>
              <a:t> </a:t>
            </a:r>
            <a:r>
              <a:rPr lang="en-US" sz="2400" dirty="0" err="1"/>
              <a:t>đường</a:t>
            </a:r>
            <a:r>
              <a:rPr lang="en-US" sz="2400" dirty="0"/>
              <a:t> </a:t>
            </a:r>
            <a:r>
              <a:rPr lang="en-US" sz="2400" dirty="0" err="1"/>
              <a:t>tròn</a:t>
            </a:r>
            <a:r>
              <a:rPr lang="en-US" sz="2400" dirty="0"/>
              <a:t> </a:t>
            </a:r>
            <a:r>
              <a:rPr lang="en-US" sz="2400" dirty="0" err="1"/>
              <a:t>lớn</a:t>
            </a:r>
            <a:r>
              <a:rPr lang="en-US" sz="2400" dirty="0"/>
              <a:t>. </a:t>
            </a:r>
          </a:p>
        </p:txBody>
      </p:sp>
      <p:pic>
        <p:nvPicPr>
          <p:cNvPr id="4" name="Picture 3"/>
          <p:cNvPicPr>
            <a:picLocks noChangeAspect="1"/>
          </p:cNvPicPr>
          <p:nvPr/>
        </p:nvPicPr>
        <p:blipFill>
          <a:blip r:embed="rId5"/>
          <a:stretch>
            <a:fillRect/>
          </a:stretch>
        </p:blipFill>
        <p:spPr>
          <a:xfrm>
            <a:off x="5878115" y="2325446"/>
            <a:ext cx="3145809" cy="1703174"/>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xit" presetSubtype="0" fill="hold" nodeType="clickEffect">
                                  <p:stCondLst>
                                    <p:cond delay="0"/>
                                  </p:stCondLst>
                                  <p:childTnLst>
                                    <p:animEffect transition="out" filter="fade">
                                      <p:cBhvr>
                                        <p:cTn id="27" dur="1000"/>
                                        <p:tgtEl>
                                          <p:spTgt spid="20"/>
                                        </p:tgtEl>
                                      </p:cBhvr>
                                    </p:animEffect>
                                    <p:anim calcmode="lin" valueType="num">
                                      <p:cBhvr>
                                        <p:cTn id="28" dur="1000"/>
                                        <p:tgtEl>
                                          <p:spTgt spid="20"/>
                                        </p:tgtEl>
                                        <p:attrNameLst>
                                          <p:attrName>ppt_x</p:attrName>
                                        </p:attrNameLst>
                                      </p:cBhvr>
                                      <p:tavLst>
                                        <p:tav tm="0">
                                          <p:val>
                                            <p:strVal val="ppt_x"/>
                                          </p:val>
                                        </p:tav>
                                        <p:tav tm="100000">
                                          <p:val>
                                            <p:strVal val="ppt_x"/>
                                          </p:val>
                                        </p:tav>
                                      </p:tavLst>
                                    </p:anim>
                                    <p:anim calcmode="lin" valueType="num">
                                      <p:cBhvr>
                                        <p:cTn id="29" dur="1000"/>
                                        <p:tgtEl>
                                          <p:spTgt spid="20"/>
                                        </p:tgtEl>
                                        <p:attrNameLst>
                                          <p:attrName>ppt_y</p:attrName>
                                        </p:attrNameLst>
                                      </p:cBhvr>
                                      <p:tavLst>
                                        <p:tav tm="0">
                                          <p:val>
                                            <p:strVal val="ppt_y"/>
                                          </p:val>
                                        </p:tav>
                                        <p:tav tm="100000">
                                          <p:val>
                                            <p:strVal val="ppt_y-.1"/>
                                          </p:val>
                                        </p:tav>
                                      </p:tavLst>
                                    </p:anim>
                                    <p:set>
                                      <p:cBhvr>
                                        <p:cTn id="30" dur="1" fill="hold">
                                          <p:stCondLst>
                                            <p:cond delay="999"/>
                                          </p:stCondLst>
                                        </p:cTn>
                                        <p:tgtEl>
                                          <p:spTgt spid="20"/>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64" presetClass="path" presetSubtype="0" accel="50000" decel="50000" fill="hold" grpId="1" nodeType="withEffect">
                                  <p:stCondLst>
                                    <p:cond delay="0"/>
                                  </p:stCondLst>
                                  <p:childTnLst>
                                    <p:animMotion origin="layout" path="M 2.77778E-6 3.7037E-7 L 2.77778E-6 -0.25 " pathEditMode="relative" rAng="0" ptsTypes="AA">
                                      <p:cBhvr>
                                        <p:cTn id="35" dur="2000" fill="hold"/>
                                        <p:tgtEl>
                                          <p:spTgt spid="3"/>
                                        </p:tgtEl>
                                        <p:attrNameLst>
                                          <p:attrName>ppt_x</p:attrName>
                                          <p:attrName>ppt_y</p:attrName>
                                        </p:attrNameLst>
                                      </p:cBhvr>
                                      <p:rCtr x="0" y="-12500"/>
                                    </p:animMotion>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800" decel="100000"/>
                                        <p:tgtEl>
                                          <p:spTgt spid="28"/>
                                        </p:tgtEl>
                                      </p:cBhvr>
                                    </p:animEffect>
                                    <p:anim calcmode="lin" valueType="num">
                                      <p:cBhvr>
                                        <p:cTn id="41" dur="800" decel="100000" fill="hold"/>
                                        <p:tgtEl>
                                          <p:spTgt spid="28"/>
                                        </p:tgtEl>
                                        <p:attrNameLst>
                                          <p:attrName>style.rotation</p:attrName>
                                        </p:attrNameLst>
                                      </p:cBhvr>
                                      <p:tavLst>
                                        <p:tav tm="0">
                                          <p:val>
                                            <p:fltVal val="-90"/>
                                          </p:val>
                                        </p:tav>
                                        <p:tav tm="100000">
                                          <p:val>
                                            <p:fltVal val="0"/>
                                          </p:val>
                                        </p:tav>
                                      </p:tavLst>
                                    </p:anim>
                                    <p:anim calcmode="lin" valueType="num">
                                      <p:cBhvr>
                                        <p:cTn id="42" dur="800" decel="100000" fill="hold"/>
                                        <p:tgtEl>
                                          <p:spTgt spid="28"/>
                                        </p:tgtEl>
                                        <p:attrNameLst>
                                          <p:attrName>ppt_x</p:attrName>
                                        </p:attrNameLst>
                                      </p:cBhvr>
                                      <p:tavLst>
                                        <p:tav tm="0">
                                          <p:val>
                                            <p:strVal val="#ppt_x+0.4"/>
                                          </p:val>
                                        </p:tav>
                                        <p:tav tm="100000">
                                          <p:val>
                                            <p:strVal val="#ppt_x-0.05"/>
                                          </p:val>
                                        </p:tav>
                                      </p:tavLst>
                                    </p:anim>
                                    <p:anim calcmode="lin" valueType="num">
                                      <p:cBhvr>
                                        <p:cTn id="43" dur="800" decel="100000" fill="hold"/>
                                        <p:tgtEl>
                                          <p:spTgt spid="2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 grpId="0"/>
      <p:bldP spid="3" grpId="0"/>
      <p:bldP spid="3" grpId="1"/>
      <p:bldP spid="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20"/>
          <p:cNvCxnSpPr>
            <a:cxnSpLocks noChangeShapeType="1"/>
          </p:cNvCxnSpPr>
          <p:nvPr/>
        </p:nvCxnSpPr>
        <p:spPr bwMode="auto">
          <a:xfrm rot="5400000">
            <a:off x="5671344" y="3428206"/>
            <a:ext cx="6858000" cy="1588"/>
          </a:xfrm>
          <a:prstGeom prst="line">
            <a:avLst/>
          </a:prstGeom>
          <a:noFill/>
          <a:ln w="57150" algn="ctr">
            <a:solidFill>
              <a:srgbClr val="0000CC"/>
            </a:solidFill>
            <a:round/>
            <a:headEnd/>
            <a:tailEnd/>
          </a:ln>
        </p:spPr>
      </p:cxnSp>
      <p:pic>
        <p:nvPicPr>
          <p:cNvPr id="28" name="Picture 3" descr="Dichvu"/>
          <p:cNvPicPr>
            <a:picLocks noChangeAspect="1" noChangeArrowheads="1"/>
          </p:cNvPicPr>
          <p:nvPr/>
        </p:nvPicPr>
        <p:blipFill>
          <a:blip r:embed="rId3">
            <a:clrChange>
              <a:clrFrom>
                <a:srgbClr val="FFFFFF"/>
              </a:clrFrom>
              <a:clrTo>
                <a:srgbClr val="FFFFFF">
                  <a:alpha val="0"/>
                </a:srgbClr>
              </a:clrTo>
            </a:clrChange>
          </a:blip>
          <a:srcRect b="8783"/>
          <a:stretch>
            <a:fillRect/>
          </a:stretch>
        </p:blipFill>
        <p:spPr bwMode="auto">
          <a:xfrm>
            <a:off x="6165337" y="4579344"/>
            <a:ext cx="2571366" cy="2126932"/>
          </a:xfrm>
          <a:prstGeom prst="rect">
            <a:avLst/>
          </a:prstGeom>
          <a:noFill/>
          <a:ln w="9525">
            <a:noFill/>
            <a:miter lim="800000"/>
            <a:headEnd/>
            <a:tailEnd/>
          </a:ln>
        </p:spPr>
      </p:pic>
      <p:sp>
        <p:nvSpPr>
          <p:cNvPr id="13" name="Text Box 5"/>
          <p:cNvSpPr txBox="1">
            <a:spLocks noChangeArrowheads="1"/>
          </p:cNvSpPr>
          <p:nvPr/>
        </p:nvSpPr>
        <p:spPr bwMode="auto">
          <a:xfrm>
            <a:off x="157828" y="876151"/>
            <a:ext cx="6096000" cy="457200"/>
          </a:xfrm>
          <a:prstGeom prst="rect">
            <a:avLst/>
          </a:prstGeom>
          <a:noFill/>
          <a:ln w="9525">
            <a:noFill/>
            <a:miter lim="800000"/>
            <a:headEnd/>
            <a:tailEnd/>
          </a:ln>
          <a:effectLst/>
        </p:spPr>
        <p:txBody>
          <a:bodyPr>
            <a:spAutoFit/>
          </a:bodyPr>
          <a:lstStyle/>
          <a:p>
            <a:pPr algn="just">
              <a:defRPr/>
            </a:pPr>
            <a:r>
              <a:rPr lang="en-US" sz="2400" b="1" dirty="0">
                <a:solidFill>
                  <a:srgbClr val="FF0000"/>
                </a:solidFill>
                <a:effectLst>
                  <a:outerShdw blurRad="38100" dist="38100" dir="2700000" algn="tl">
                    <a:srgbClr val="C0C0C0"/>
                  </a:outerShdw>
                </a:effectLst>
              </a:rPr>
              <a:t>2. </a:t>
            </a:r>
            <a:r>
              <a:rPr lang="en-US" sz="2400" b="1" dirty="0" err="1" smtClean="0">
                <a:solidFill>
                  <a:srgbClr val="FF0000"/>
                </a:solidFill>
                <a:effectLst>
                  <a:outerShdw blurRad="38100" dist="38100" dir="2700000" algn="tl">
                    <a:srgbClr val="C0C0C0"/>
                  </a:outerShdw>
                </a:effectLst>
              </a:rPr>
              <a:t>Tạo</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lập</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endParaRPr lang="en-US" sz="2400" b="1" dirty="0">
              <a:solidFill>
                <a:srgbClr val="FF0000"/>
              </a:solidFill>
              <a:effectLst>
                <a:outerShdw blurRad="38100" dist="38100" dir="2700000" algn="tl">
                  <a:srgbClr val="C0C0C0"/>
                </a:outerShdw>
              </a:effectLst>
            </a:endParaRPr>
          </a:p>
        </p:txBody>
      </p:sp>
      <p:sp>
        <p:nvSpPr>
          <p:cNvPr id="14" name="Text Box 8"/>
          <p:cNvSpPr txBox="1">
            <a:spLocks noChangeArrowheads="1"/>
          </p:cNvSpPr>
          <p:nvPr/>
        </p:nvSpPr>
        <p:spPr bwMode="auto">
          <a:xfrm>
            <a:off x="48419" y="277813"/>
            <a:ext cx="2590800" cy="457200"/>
          </a:xfrm>
          <a:prstGeom prst="rect">
            <a:avLst/>
          </a:prstGeom>
          <a:noFill/>
          <a:ln w="9525">
            <a:noFill/>
            <a:miter lim="800000"/>
            <a:headEnd/>
            <a:tailEnd/>
          </a:ln>
          <a:effectLst/>
        </p:spPr>
        <p:txBody>
          <a:bodyPr>
            <a:spAutoFit/>
          </a:bodyPr>
          <a:lstStyle/>
          <a:p>
            <a:pPr>
              <a:defRPr/>
            </a:pPr>
            <a:r>
              <a:rPr lang="en-US" sz="2400" b="1" dirty="0">
                <a:solidFill>
                  <a:srgbClr val="FF0000"/>
                </a:solidFill>
                <a:effectLst>
                  <a:outerShdw blurRad="38100" dist="38100" dir="2700000" algn="tl">
                    <a:srgbClr val="C0C0C0"/>
                  </a:outerShdw>
                </a:effectLst>
              </a:rPr>
              <a:t>I</a:t>
            </a:r>
            <a:r>
              <a:rPr lang="en-US" sz="2400" b="1" dirty="0" smtClean="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Hình</a:t>
            </a:r>
            <a:r>
              <a:rPr lang="en-US" sz="2400" b="1" dirty="0">
                <a:solidFill>
                  <a:srgbClr val="FF0000"/>
                </a:solidFill>
                <a:effectLst>
                  <a:outerShdw blurRad="38100" dist="38100" dir="2700000" algn="tl">
                    <a:srgbClr val="C0C0C0"/>
                  </a:outerShdw>
                </a:effectLst>
              </a:rPr>
              <a:t> </a:t>
            </a:r>
            <a:r>
              <a:rPr lang="en-US" sz="2400" b="1" dirty="0" err="1">
                <a:solidFill>
                  <a:srgbClr val="FF0000"/>
                </a:solidFill>
                <a:effectLst>
                  <a:outerShdw blurRad="38100" dist="38100" dir="2700000" algn="tl">
                    <a:srgbClr val="C0C0C0"/>
                  </a:outerShdw>
                </a:effectLst>
              </a:rPr>
              <a:t>cầu</a:t>
            </a:r>
            <a:r>
              <a:rPr lang="en-US" sz="2400" b="1" dirty="0">
                <a:solidFill>
                  <a:srgbClr val="FF0000"/>
                </a:solidFill>
                <a:effectLst>
                  <a:outerShdw blurRad="38100" dist="38100" dir="2700000" algn="tl">
                    <a:srgbClr val="C0C0C0"/>
                  </a:outerShdw>
                </a:effectLst>
              </a:rPr>
              <a:t> :</a:t>
            </a:r>
          </a:p>
        </p:txBody>
      </p:sp>
      <p:sp>
        <p:nvSpPr>
          <p:cNvPr id="16" name="Text Box 8"/>
          <p:cNvSpPr txBox="1">
            <a:spLocks noChangeArrowheads="1"/>
          </p:cNvSpPr>
          <p:nvPr/>
        </p:nvSpPr>
        <p:spPr bwMode="auto">
          <a:xfrm>
            <a:off x="157828" y="615561"/>
            <a:ext cx="3678798" cy="461665"/>
          </a:xfrm>
          <a:prstGeom prst="rect">
            <a:avLst/>
          </a:prstGeom>
          <a:noFill/>
          <a:ln w="9525">
            <a:noFill/>
            <a:miter lim="800000"/>
            <a:headEnd/>
            <a:tailEnd/>
          </a:ln>
          <a:effectLst/>
        </p:spPr>
        <p:txBody>
          <a:bodyPr wrap="square">
            <a:spAutoFit/>
          </a:bodyPr>
          <a:lstStyle/>
          <a:p>
            <a:pPr>
              <a:defRPr/>
            </a:pPr>
            <a:r>
              <a:rPr lang="en-US" sz="2400" b="1" dirty="0">
                <a:solidFill>
                  <a:srgbClr val="FF0000"/>
                </a:solidFill>
                <a:effectLst>
                  <a:outerShdw blurRad="38100" dist="38100" dir="2700000" algn="tl">
                    <a:srgbClr val="C0C0C0"/>
                  </a:outerShdw>
                </a:effectLst>
              </a:rPr>
              <a:t>1</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r>
              <a:rPr lang="en-US" sz="2400" b="1" dirty="0" smtClean="0">
                <a:solidFill>
                  <a:srgbClr val="FF0000"/>
                </a:solidFill>
                <a:effectLst>
                  <a:outerShdw blurRad="38100" dist="38100" dir="2700000" algn="tl">
                    <a:srgbClr val="C0C0C0"/>
                  </a:outerShdw>
                </a:effectLst>
              </a:rPr>
              <a:t>:</a:t>
            </a:r>
            <a:endParaRPr lang="en-US" sz="2400" b="1" dirty="0">
              <a:solidFill>
                <a:srgbClr val="FF0000"/>
              </a:solidFill>
              <a:effectLst>
                <a:outerShdw blurRad="38100" dist="38100" dir="2700000" algn="tl">
                  <a:srgbClr val="C0C0C0"/>
                </a:outerShdw>
              </a:effectLst>
            </a:endParaRPr>
          </a:p>
        </p:txBody>
      </p:sp>
      <p:sp>
        <p:nvSpPr>
          <p:cNvPr id="17" name="Rectangle 16"/>
          <p:cNvSpPr/>
          <p:nvPr/>
        </p:nvSpPr>
        <p:spPr>
          <a:xfrm>
            <a:off x="1714500" y="-22086"/>
            <a:ext cx="5540375" cy="707886"/>
          </a:xfrm>
          <a:prstGeom prst="rect">
            <a:avLst/>
          </a:prstGeom>
        </p:spPr>
        <p:txBody>
          <a:bodyPr wrap="square">
            <a:spAutoFit/>
          </a:bodyPr>
          <a:lstStyle/>
          <a:p>
            <a:pPr algn="ctr" fontAlgn="auto">
              <a:spcBef>
                <a:spcPts val="0"/>
              </a:spcBef>
              <a:spcAft>
                <a:spcPts val="0"/>
              </a:spcAft>
              <a:defRPr/>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cap="all" dirty="0" err="1">
                <a:ln w="0"/>
                <a:solidFill>
                  <a:srgbClr val="FF0000"/>
                </a:solidFill>
                <a:effectLst>
                  <a:reflection blurRad="12700" stA="50000" endPos="50000" dist="5000" dir="5400000" sy="-100000" rotWithShape="0"/>
                </a:effectLst>
              </a:rPr>
              <a:t>Hình</a:t>
            </a:r>
            <a:r>
              <a:rPr lang="en-US" sz="4000" b="1" cap="all" dirty="0">
                <a:ln w="0"/>
                <a:solidFill>
                  <a:srgbClr val="FF0000"/>
                </a:solidFill>
                <a:effectLst>
                  <a:reflection blurRad="12700" stA="50000" endPos="50000" dist="5000" dir="5400000" sy="-100000" rotWithShape="0"/>
                </a:effectLst>
              </a:rPr>
              <a:t> </a:t>
            </a:r>
            <a:r>
              <a:rPr lang="en-US" sz="4000" b="1" cap="all" dirty="0" err="1">
                <a:ln w="0"/>
                <a:solidFill>
                  <a:srgbClr val="FF0000"/>
                </a:solidFill>
                <a:effectLst>
                  <a:reflection blurRad="12700" stA="50000" endPos="50000" dist="5000" dir="5400000" sy="-100000" rotWithShape="0"/>
                </a:effectLst>
              </a:rPr>
              <a:t>cầu</a:t>
            </a:r>
            <a:endParaRPr lang="en-US" sz="4000" b="1" cap="all" dirty="0">
              <a:ln w="0"/>
              <a:solidFill>
                <a:srgbClr val="FF0000"/>
              </a:solidFill>
              <a:effectLst>
                <a:reflection blurRad="12700" stA="50000" endPos="50000" dist="5000" dir="5400000" sy="-100000" rotWithShape="0"/>
              </a:effectLst>
            </a:endParaRPr>
          </a:p>
        </p:txBody>
      </p:sp>
      <p:sp>
        <p:nvSpPr>
          <p:cNvPr id="18" name="Text Box 5"/>
          <p:cNvSpPr txBox="1">
            <a:spLocks noChangeArrowheads="1"/>
          </p:cNvSpPr>
          <p:nvPr/>
        </p:nvSpPr>
        <p:spPr bwMode="auto">
          <a:xfrm>
            <a:off x="157828" y="1177926"/>
            <a:ext cx="6862404" cy="830997"/>
          </a:xfrm>
          <a:prstGeom prst="rect">
            <a:avLst/>
          </a:prstGeom>
          <a:noFill/>
          <a:ln w="9525">
            <a:noFill/>
            <a:miter lim="800000"/>
            <a:headEnd/>
            <a:tailEnd/>
          </a:ln>
          <a:effectLst/>
        </p:spPr>
        <p:txBody>
          <a:bodyPr wrap="square">
            <a:spAutoFit/>
          </a:bodyPr>
          <a:lstStyle/>
          <a:p>
            <a:pPr algn="just">
              <a:defRPr/>
            </a:pPr>
            <a:r>
              <a:rPr lang="en-US" sz="2400" b="1" dirty="0">
                <a:solidFill>
                  <a:srgbClr val="FF0000"/>
                </a:solidFill>
                <a:effectLst>
                  <a:outerShdw blurRad="38100" dist="38100" dir="2700000" algn="tl">
                    <a:srgbClr val="C0C0C0"/>
                  </a:outerShdw>
                </a:effectLst>
              </a:rPr>
              <a:t>3</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Nhận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biết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phần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chung</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giữa</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mặt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phẳng</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và</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hình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endParaRPr lang="en-US" sz="2400" b="1" dirty="0">
              <a:solidFill>
                <a:srgbClr val="FF0000"/>
              </a:solidFill>
              <a:effectLst>
                <a:outerShdw blurRad="38100" dist="38100" dir="2700000" algn="tl">
                  <a:srgbClr val="C0C0C0"/>
                </a:outerShdw>
              </a:effectLst>
            </a:endParaRPr>
          </a:p>
        </p:txBody>
      </p:sp>
      <p:sp>
        <p:nvSpPr>
          <p:cNvPr id="15" name="Text Box 8"/>
          <p:cNvSpPr txBox="1">
            <a:spLocks noChangeArrowheads="1"/>
          </p:cNvSpPr>
          <p:nvPr/>
        </p:nvSpPr>
        <p:spPr bwMode="auto">
          <a:xfrm>
            <a:off x="48418" y="1881023"/>
            <a:ext cx="3456781" cy="461665"/>
          </a:xfrm>
          <a:prstGeom prst="rect">
            <a:avLst/>
          </a:prstGeom>
          <a:noFill/>
          <a:ln w="9525">
            <a:noFill/>
            <a:miter lim="800000"/>
            <a:headEnd/>
            <a:tailEnd/>
          </a:ln>
          <a:effectLst/>
        </p:spPr>
        <p:txBody>
          <a:bodyPr wrap="square">
            <a:spAutoFit/>
          </a:bodyPr>
          <a:lstStyle/>
          <a:p>
            <a:pPr>
              <a:defRPr/>
            </a:pPr>
            <a:r>
              <a:rPr lang="en-US" sz="2400" b="1" dirty="0" smtClean="0">
                <a:solidFill>
                  <a:srgbClr val="FF0000"/>
                </a:solidFill>
                <a:effectLst>
                  <a:outerShdw blurRad="38100" dist="38100" dir="2700000" algn="tl">
                    <a:srgbClr val="C0C0C0"/>
                  </a:outerShdw>
                </a:effectLst>
              </a:rPr>
              <a:t>II. </a:t>
            </a:r>
            <a:r>
              <a:rPr lang="en-US" sz="2400" b="1" dirty="0" err="1" smtClean="0">
                <a:solidFill>
                  <a:srgbClr val="FF0000"/>
                </a:solidFill>
                <a:effectLst>
                  <a:outerShdw blurRad="38100" dist="38100" dir="2700000" algn="tl">
                    <a:srgbClr val="C0C0C0"/>
                  </a:outerShdw>
                </a:effectLst>
              </a:rPr>
              <a:t>Diện</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tích</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mặt</a:t>
            </a:r>
            <a:r>
              <a:rPr lang="en-US" sz="2400" b="1" dirty="0" smtClean="0">
                <a:solidFill>
                  <a:srgbClr val="FF0000"/>
                </a:solidFill>
                <a:effectLst>
                  <a:outerShdw blurRad="38100" dist="38100" dir="2700000" algn="tl">
                    <a:srgbClr val="C0C0C0"/>
                  </a:outerShdw>
                </a:effectLst>
              </a:rPr>
              <a:t> </a:t>
            </a:r>
            <a:r>
              <a:rPr lang="en-US" sz="2400" b="1" dirty="0" err="1" smtClean="0">
                <a:solidFill>
                  <a:srgbClr val="FF0000"/>
                </a:solidFill>
                <a:effectLst>
                  <a:outerShdw blurRad="38100" dist="38100" dir="2700000" algn="tl">
                    <a:srgbClr val="C0C0C0"/>
                  </a:outerShdw>
                </a:effectLst>
              </a:rPr>
              <a:t>cầu</a:t>
            </a:r>
            <a:r>
              <a:rPr lang="en-US" sz="2400" b="1" dirty="0" smtClean="0">
                <a:solidFill>
                  <a:srgbClr val="FF0000"/>
                </a:solidFill>
                <a:effectLst>
                  <a:outerShdw blurRad="38100" dist="38100" dir="2700000" algn="tl">
                    <a:srgbClr val="C0C0C0"/>
                  </a:outerShdw>
                </a:effectLst>
              </a:rPr>
              <a:t> </a:t>
            </a:r>
            <a:r>
              <a:rPr lang="en-US" sz="2400" b="1" dirty="0">
                <a:solidFill>
                  <a:srgbClr val="FF0000"/>
                </a:solidFill>
                <a:effectLst>
                  <a:outerShdw blurRad="38100" dist="38100" dir="2700000" algn="tl">
                    <a:srgbClr val="C0C0C0"/>
                  </a:outerShdw>
                </a:effectLst>
              </a:rPr>
              <a:t>:</a:t>
            </a:r>
          </a:p>
        </p:txBody>
      </p:sp>
      <p:sp>
        <p:nvSpPr>
          <p:cNvPr id="5" name="TextBox 4"/>
          <p:cNvSpPr txBox="1"/>
          <p:nvPr/>
        </p:nvSpPr>
        <p:spPr>
          <a:xfrm>
            <a:off x="0" y="2133600"/>
            <a:ext cx="2581236" cy="461665"/>
          </a:xfrm>
          <a:prstGeom prst="rect">
            <a:avLst/>
          </a:prstGeom>
          <a:noFill/>
        </p:spPr>
        <p:txBody>
          <a:bodyPr wrap="square" rtlCol="0">
            <a:spAutoFit/>
          </a:bodyPr>
          <a:lstStyle/>
          <a:p>
            <a:r>
              <a:rPr lang="en-US" sz="2400" b="1" dirty="0" smtClean="0">
                <a:solidFill>
                  <a:srgbClr val="FF3399"/>
                </a:solidFill>
              </a:rPr>
              <a:t>HĐ 4 SGK/106</a:t>
            </a:r>
            <a:endParaRPr lang="en-US" sz="2400" b="1" dirty="0">
              <a:solidFill>
                <a:srgbClr val="FF3399"/>
              </a:solidFill>
            </a:endParaRPr>
          </a:p>
        </p:txBody>
      </p:sp>
      <p:pic>
        <p:nvPicPr>
          <p:cNvPr id="19" name="Picture 18" descr="https://kenhgiaovien.com/sites/default/files/ck5/2024-05/20/image_f4562f70220.png"/>
          <p:cNvPicPr/>
          <p:nvPr/>
        </p:nvPicPr>
        <p:blipFill>
          <a:blip r:embed="rId4">
            <a:extLst>
              <a:ext uri="{28A0092B-C50C-407E-A947-70E740481C1C}">
                <a14:useLocalDpi xmlns:a14="http://schemas.microsoft.com/office/drawing/2010/main" val="0"/>
              </a:ext>
            </a:extLst>
          </a:blip>
          <a:srcRect/>
          <a:stretch>
            <a:fillRect/>
          </a:stretch>
        </p:blipFill>
        <p:spPr bwMode="auto">
          <a:xfrm>
            <a:off x="6281485" y="1637834"/>
            <a:ext cx="2754630" cy="5213350"/>
          </a:xfrm>
          <a:prstGeom prst="rect">
            <a:avLst/>
          </a:prstGeom>
          <a:noFill/>
          <a:ln>
            <a:noFill/>
          </a:ln>
        </p:spPr>
      </p:pic>
      <p:sp>
        <p:nvSpPr>
          <p:cNvPr id="6" name="Rectangle 5"/>
          <p:cNvSpPr/>
          <p:nvPr/>
        </p:nvSpPr>
        <p:spPr>
          <a:xfrm>
            <a:off x="157828" y="2504417"/>
            <a:ext cx="5973610" cy="1077218"/>
          </a:xfrm>
          <a:prstGeom prst="rect">
            <a:avLst/>
          </a:prstGeom>
          <a:solidFill>
            <a:srgbClr val="FFFF00"/>
          </a:solidFill>
          <a:ln>
            <a:solidFill>
              <a:srgbClr val="000099"/>
            </a:solidFill>
          </a:ln>
        </p:spPr>
        <p:txBody>
          <a:bodyPr wrap="square">
            <a:spAutoFit/>
          </a:bodyPr>
          <a:lstStyle/>
          <a:p>
            <a:r>
              <a:rPr lang="en-US" sz="3200" dirty="0" err="1"/>
              <a:t>Diện</a:t>
            </a:r>
            <a:r>
              <a:rPr lang="en-US" sz="3200" dirty="0"/>
              <a:t> </a:t>
            </a:r>
            <a:r>
              <a:rPr lang="en-US" sz="3200" dirty="0" err="1"/>
              <a:t>tích</a:t>
            </a:r>
            <a:r>
              <a:rPr lang="en-US" sz="3200" dirty="0"/>
              <a:t> </a:t>
            </a:r>
            <a:r>
              <a:rPr lang="en-US" sz="3200" dirty="0" err="1"/>
              <a:t>mặt</a:t>
            </a:r>
            <a:r>
              <a:rPr lang="en-US" sz="3200" dirty="0"/>
              <a:t> </a:t>
            </a:r>
            <a:r>
              <a:rPr lang="en-US" sz="3200" dirty="0" err="1"/>
              <a:t>cầu</a:t>
            </a:r>
            <a:r>
              <a:rPr lang="en-US" sz="3200" dirty="0"/>
              <a:t> </a:t>
            </a:r>
            <a:r>
              <a:rPr lang="en-US" sz="3200" dirty="0" err="1"/>
              <a:t>có</a:t>
            </a:r>
            <a:r>
              <a:rPr lang="en-US" sz="3200" dirty="0"/>
              <a:t> </a:t>
            </a:r>
            <a:r>
              <a:rPr lang="en-US" sz="3200" dirty="0" err="1"/>
              <a:t>bán</a:t>
            </a:r>
            <a:r>
              <a:rPr lang="en-US" sz="3200" dirty="0"/>
              <a:t> </a:t>
            </a:r>
            <a:r>
              <a:rPr lang="en-US" sz="3200" dirty="0" err="1"/>
              <a:t>kính</a:t>
            </a:r>
            <a:r>
              <a:rPr lang="en-US" sz="3200" dirty="0"/>
              <a:t> R </a:t>
            </a:r>
            <a:r>
              <a:rPr lang="en-US" sz="3200" dirty="0" err="1"/>
              <a:t>là</a:t>
            </a:r>
            <a:r>
              <a:rPr lang="en-US" sz="3200" dirty="0"/>
              <a:t> </a:t>
            </a:r>
            <a:r>
              <a:rPr lang="en-US" sz="3200" dirty="0" smtClean="0"/>
              <a:t> S </a:t>
            </a:r>
            <a:r>
              <a:rPr lang="en-US" sz="3200" dirty="0"/>
              <a:t>= </a:t>
            </a:r>
            <a:r>
              <a:rPr lang="en-US" sz="3200" dirty="0" smtClean="0"/>
              <a:t>4</a:t>
            </a:r>
            <a:r>
              <a:rPr lang="en-US" sz="3200" dirty="0"/>
              <a:t> </a:t>
            </a:r>
            <a:r>
              <a:rPr lang="en-US" sz="3200" dirty="0" smtClean="0">
                <a:sym typeface="SymbolProp BT" panose="05000000000000000000" pitchFamily="2" charset="2"/>
              </a:rPr>
              <a:t>R</a:t>
            </a:r>
            <a:r>
              <a:rPr lang="en-US" sz="3200" baseline="30000" dirty="0" smtClean="0">
                <a:sym typeface="SymbolProp BT" panose="05000000000000000000" pitchFamily="2" charset="2"/>
              </a:rPr>
              <a:t>2</a:t>
            </a:r>
            <a:endParaRPr lang="en-US" sz="3200" dirty="0"/>
          </a:p>
        </p:txBody>
      </p:sp>
      <p:sp>
        <p:nvSpPr>
          <p:cNvPr id="7" name="Rectangle 6"/>
          <p:cNvSpPr/>
          <p:nvPr/>
        </p:nvSpPr>
        <p:spPr>
          <a:xfrm>
            <a:off x="33184" y="3376791"/>
            <a:ext cx="6666273" cy="2031325"/>
          </a:xfrm>
          <a:prstGeom prst="rect">
            <a:avLst/>
          </a:prstGeom>
        </p:spPr>
        <p:txBody>
          <a:bodyPr wrap="square">
            <a:spAutoFit/>
          </a:bodyPr>
          <a:lstStyle/>
          <a:p>
            <a:pPr marL="0" marR="0" algn="just">
              <a:lnSpc>
                <a:spcPct val="150000"/>
              </a:lnSpc>
              <a:spcBef>
                <a:spcPts val="0"/>
              </a:spcBef>
              <a:spcAft>
                <a:spcPts val="600"/>
              </a:spcAft>
            </a:pPr>
            <a:r>
              <a:rPr lang="en-US" sz="2800" b="1" i="1" dirty="0" err="1">
                <a:latin typeface="Arial" panose="020B0604020202020204" pitchFamily="34" charset="0"/>
                <a:ea typeface="Calibri" panose="020F0502020204030204" pitchFamily="34" charset="0"/>
                <a:cs typeface="Arial" panose="020B0604020202020204" pitchFamily="34" charset="0"/>
              </a:rPr>
              <a:t>Ví</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dụ</a:t>
            </a:r>
            <a:r>
              <a:rPr lang="en-US" sz="2800" b="1" i="1" dirty="0">
                <a:latin typeface="Arial" panose="020B0604020202020204" pitchFamily="34" charset="0"/>
                <a:ea typeface="Calibri" panose="020F0502020204030204" pitchFamily="34" charset="0"/>
                <a:cs typeface="Arial" panose="020B0604020202020204" pitchFamily="34" charset="0"/>
              </a:rPr>
              <a:t> 2 </a:t>
            </a:r>
            <a:r>
              <a:rPr lang="en-US" sz="2800" dirty="0">
                <a:latin typeface="Arial" panose="020B0604020202020204" pitchFamily="34" charset="0"/>
                <a:ea typeface="Calibri" panose="020F0502020204030204" pitchFamily="34" charset="0"/>
                <a:cs typeface="Arial" panose="020B0604020202020204" pitchFamily="34" charset="0"/>
              </a:rPr>
              <a:t>Cho </a:t>
            </a:r>
            <a:r>
              <a:rPr lang="en-US" sz="2800" dirty="0" err="1">
                <a:latin typeface="Arial" panose="020B0604020202020204" pitchFamily="34" charset="0"/>
                <a:ea typeface="Calibri" panose="020F0502020204030204" pitchFamily="34" charset="0"/>
                <a:cs typeface="Arial" panose="020B0604020202020204" pitchFamily="34" charset="0"/>
              </a:rPr>
              <a:t>một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hình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cầu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bán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kính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là</a:t>
            </a:r>
            <a:r>
              <a:rPr lang="en-US" sz="2800" dirty="0">
                <a:latin typeface="Arial" panose="020B0604020202020204" pitchFamily="34" charset="0"/>
                <a:ea typeface="Calibri" panose="020F0502020204030204" pitchFamily="34" charset="0"/>
                <a:cs typeface="Arial" panose="020B0604020202020204" pitchFamily="34" charset="0"/>
              </a:rPr>
              <a:t> 10cm. </a:t>
            </a:r>
            <a:r>
              <a:rPr lang="en-US" sz="2800" dirty="0" err="1">
                <a:latin typeface="Arial" panose="020B0604020202020204" pitchFamily="34" charset="0"/>
                <a:ea typeface="Calibri" panose="020F0502020204030204" pitchFamily="34" charset="0"/>
                <a:cs typeface="Arial" panose="020B0604020202020204" pitchFamily="34" charset="0"/>
              </a:rPr>
              <a:t>Diện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tích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mặt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cầu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bằng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nhiêu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centimet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vuông</a:t>
            </a:r>
            <a:r>
              <a:rPr lang="en-US" sz="2800" dirty="0">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452259" y="5294387"/>
            <a:ext cx="5649643" cy="1246495"/>
          </a:xfrm>
          <a:prstGeom prst="rect">
            <a:avLst/>
          </a:prstGeom>
        </p:spPr>
        <p:txBody>
          <a:bodyPr wrap="square">
            <a:spAutoFit/>
          </a:bodyPr>
          <a:lstStyle/>
          <a:p>
            <a:pPr marL="0" marR="0" algn="just">
              <a:lnSpc>
                <a:spcPct val="150000"/>
              </a:lnSpc>
              <a:spcBef>
                <a:spcPts val="0"/>
              </a:spcBef>
              <a:spcAft>
                <a:spcPts val="600"/>
              </a:spcAft>
            </a:pPr>
            <a:r>
              <a:rPr lang="en-US" sz="2800" b="1" dirty="0" err="1">
                <a:latin typeface="Arial" panose="020B0604020202020204" pitchFamily="34" charset="0"/>
                <a:ea typeface="Calibri" panose="020F0502020204030204" pitchFamily="34" charset="0"/>
                <a:cs typeface="Arial" panose="020B0604020202020204" pitchFamily="34" charset="0"/>
              </a:rPr>
              <a:t>Diện</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tích</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mặt</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cầu</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đó</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là</a:t>
            </a:r>
            <a:r>
              <a:rPr lang="en-US" sz="2800" b="1" dirty="0">
                <a:latin typeface="Arial" panose="020B0604020202020204" pitchFamily="34" charset="0"/>
                <a:ea typeface="Calibri" panose="020F0502020204030204" pitchFamily="34" charset="0"/>
                <a:cs typeface="Arial" panose="020B0604020202020204" pitchFamily="34" charset="0"/>
              </a:rPr>
              <a:t> :</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r>
              <a:rPr lang="en-US" sz="2800" b="1" dirty="0">
                <a:latin typeface="Arial" panose="020B0604020202020204" pitchFamily="34" charset="0"/>
                <a:ea typeface="Calibri" panose="020F0502020204030204" pitchFamily="34" charset="0"/>
                <a:cs typeface="Arial" panose="020B0604020202020204" pitchFamily="34" charset="0"/>
              </a:rPr>
              <a:t>S= 4</a:t>
            </a:r>
            <a:r>
              <a:rPr lang="en-US" sz="2800" b="1" dirty="0">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 10</a:t>
            </a:r>
            <a:r>
              <a:rPr lang="en-US" sz="2800" b="1" baseline="30000" dirty="0">
                <a:latin typeface="Arial" panose="020B0604020202020204" pitchFamily="34" charset="0"/>
                <a:ea typeface="Calibri" panose="020F0502020204030204" pitchFamily="34" charset="0"/>
                <a:cs typeface="Arial" panose="020B0604020202020204" pitchFamily="34" charset="0"/>
              </a:rPr>
              <a:t>2</a:t>
            </a:r>
            <a:r>
              <a:rPr lang="en-US" sz="2800" b="1" dirty="0">
                <a:latin typeface="Arial" panose="020B0604020202020204" pitchFamily="34" charset="0"/>
                <a:ea typeface="Calibri" panose="020F0502020204030204" pitchFamily="34" charset="0"/>
                <a:cs typeface="Arial" panose="020B0604020202020204" pitchFamily="34" charset="0"/>
              </a:rPr>
              <a:t> = 400 </a:t>
            </a:r>
            <a:r>
              <a:rPr lang="en-US" sz="2800" b="1" dirty="0">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sym typeface="SymbolProp BT" panose="05000000000000000000" pitchFamily="2" charset="2"/>
              </a:rPr>
              <a:t></a:t>
            </a:r>
            <a:r>
              <a:rPr lang="en-US" sz="2800" b="1" dirty="0">
                <a:latin typeface="Arial" panose="020B0604020202020204" pitchFamily="34" charset="0"/>
                <a:ea typeface="Calibri" panose="020F0502020204030204" pitchFamily="34" charset="0"/>
                <a:cs typeface="Arial" panose="020B0604020202020204" pitchFamily="34" charset="0"/>
              </a:rPr>
              <a:t>1256 (cm</a:t>
            </a:r>
            <a:r>
              <a:rPr lang="en-US" sz="2800" b="1" baseline="30000" dirty="0">
                <a:latin typeface="Arial" panose="020B0604020202020204" pitchFamily="34" charset="0"/>
                <a:ea typeface="Calibri" panose="020F0502020204030204" pitchFamily="34" charset="0"/>
                <a:cs typeface="Arial" panose="020B0604020202020204" pitchFamily="34" charset="0"/>
              </a:rPr>
              <a:t>2</a:t>
            </a:r>
            <a:r>
              <a:rPr lang="en-US" sz="2800" b="1" dirty="0">
                <a:latin typeface="Arial" panose="020B0604020202020204" pitchFamily="34" charset="0"/>
                <a:ea typeface="Calibri" panose="020F050202020403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46667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800" decel="100000"/>
                                        <p:tgtEl>
                                          <p:spTgt spid="28"/>
                                        </p:tgtEl>
                                      </p:cBhvr>
                                    </p:animEffect>
                                    <p:anim calcmode="lin" valueType="num">
                                      <p:cBhvr>
                                        <p:cTn id="13" dur="800" decel="100000" fill="hold"/>
                                        <p:tgtEl>
                                          <p:spTgt spid="28"/>
                                        </p:tgtEl>
                                        <p:attrNameLst>
                                          <p:attrName>style.rotation</p:attrName>
                                        </p:attrNameLst>
                                      </p:cBhvr>
                                      <p:tavLst>
                                        <p:tav tm="0">
                                          <p:val>
                                            <p:fltVal val="-90"/>
                                          </p:val>
                                        </p:tav>
                                        <p:tav tm="100000">
                                          <p:val>
                                            <p:fltVal val="0"/>
                                          </p:val>
                                        </p:tav>
                                      </p:tavLst>
                                    </p:anim>
                                    <p:anim calcmode="lin" valueType="num">
                                      <p:cBhvr>
                                        <p:cTn id="14" dur="800" decel="100000" fill="hold"/>
                                        <p:tgtEl>
                                          <p:spTgt spid="28"/>
                                        </p:tgtEl>
                                        <p:attrNameLst>
                                          <p:attrName>ppt_x</p:attrName>
                                        </p:attrNameLst>
                                      </p:cBhvr>
                                      <p:tavLst>
                                        <p:tav tm="0">
                                          <p:val>
                                            <p:strVal val="#ppt_x+0.4"/>
                                          </p:val>
                                        </p:tav>
                                        <p:tav tm="100000">
                                          <p:val>
                                            <p:strVal val="#ppt_x-0.05"/>
                                          </p:val>
                                        </p:tav>
                                      </p:tavLst>
                                    </p:anim>
                                    <p:anim calcmode="lin" valueType="num">
                                      <p:cBhvr>
                                        <p:cTn id="15" dur="800" decel="100000" fill="hold"/>
                                        <p:tgtEl>
                                          <p:spTgt spid="2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5" grpId="0"/>
      <p:bldP spid="5" grpId="0"/>
      <p:bldP spid="6" grpId="0" animBg="1"/>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680</Words>
  <Application>Microsoft Office PowerPoint</Application>
  <PresentationFormat>On-screen Show (4:3)</PresentationFormat>
  <Paragraphs>74</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SymbolProp BT</vt:lpstr>
      <vt:lpstr>Times New Roman</vt:lpstr>
      <vt:lpstr>Office Theme</vt:lpstr>
      <vt:lpstr>PowerPoint Presentation</vt:lpstr>
      <vt:lpstr>HOẠT ĐỘNG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70</cp:revision>
  <dcterms:created xsi:type="dcterms:W3CDTF">2015-04-07T03:02:05Z</dcterms:created>
  <dcterms:modified xsi:type="dcterms:W3CDTF">2024-06-08T14:47:38Z</dcterms:modified>
</cp:coreProperties>
</file>