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3.svg" ContentType="image/svg+xml"/>
  <Override PartName="/ppt/media/image15.svg" ContentType="image/svg+xml"/>
  <Override PartName="/ppt/media/image2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4.svg" ContentType="image/svg+xml"/>
  <Override PartName="/ppt/media/image44.svg" ContentType="image/svg+xml"/>
  <Override PartName="/ppt/media/image46.svg" ContentType="image/svg+xml"/>
  <Override PartName="/ppt/media/image51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1.svg" ContentType="image/svg+xml"/>
  <Override PartName="/ppt/media/image66.svg" ContentType="image/svg+xml"/>
  <Override PartName="/ppt/media/image8.svg" ContentType="image/svg+xml"/>
  <Override PartName="/ppt/media/image81.svg" ContentType="image/svg+xml"/>
  <Override PartName="/ppt/media/image8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60" r:id="rId3"/>
    <p:sldId id="261" r:id="rId4"/>
    <p:sldId id="406" r:id="rId5"/>
    <p:sldId id="407" r:id="rId6"/>
    <p:sldId id="281" r:id="rId7"/>
    <p:sldId id="283" r:id="rId8"/>
    <p:sldId id="285" r:id="rId10"/>
    <p:sldId id="290" r:id="rId11"/>
    <p:sldId id="264" r:id="rId12"/>
    <p:sldId id="291" r:id="rId13"/>
    <p:sldId id="292" r:id="rId14"/>
    <p:sldId id="409" r:id="rId15"/>
    <p:sldId id="279" r:id="rId16"/>
    <p:sldId id="403" r:id="rId17"/>
    <p:sldId id="410" r:id="rId18"/>
    <p:sldId id="411" r:id="rId19"/>
    <p:sldId id="40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902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84733" autoAdjust="0"/>
  </p:normalViewPr>
  <p:slideViewPr>
    <p:cSldViewPr snapToGrid="0">
      <p:cViewPr>
        <p:scale>
          <a:sx n="50" d="100"/>
          <a:sy n="50" d="100"/>
        </p:scale>
        <p:origin x="2107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45B3D-9D67-42FD-A887-D852D3666B8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5AA21-2F52-41CD-B868-56D4D3D1E56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 tương tự cho phép quay ngược chiều tâm O.</a:t>
            </a:r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5AA21-2F52-41CD-B868-56D4D3D1E56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5AA21-2F52-41CD-B868-56D4D3D1E56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0A56-859A-4FED-8AFC-62368FD639C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ADA-FEF3-4470-8101-7B652FCFC0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0A56-859A-4FED-8AFC-62368FD639C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ADA-FEF3-4470-8101-7B652FCFC0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0A56-859A-4FED-8AFC-62368FD639C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ADA-FEF3-4470-8101-7B652FCFC0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0A56-859A-4FED-8AFC-62368FD639C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ADA-FEF3-4470-8101-7B652FCFC0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0A56-859A-4FED-8AFC-62368FD639C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ADA-FEF3-4470-8101-7B652FCFC0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0A56-859A-4FED-8AFC-62368FD639C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ADA-FEF3-4470-8101-7B652FCFC0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0A56-859A-4FED-8AFC-62368FD639C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ADA-FEF3-4470-8101-7B652FCFC0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0A56-859A-4FED-8AFC-62368FD639C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ADA-FEF3-4470-8101-7B652FCFC0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0A56-859A-4FED-8AFC-62368FD639C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ADA-FEF3-4470-8101-7B652FCFC0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0A56-859A-4FED-8AFC-62368FD639C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ADA-FEF3-4470-8101-7B652FCFC0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60A56-859A-4FED-8AFC-62368FD639C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ADA-FEF3-4470-8101-7B652FCFC0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60A56-859A-4FED-8AFC-62368FD639C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CADA-FEF3-4470-8101-7B652FCFC01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2.png"/><Relationship Id="rId7" Type="http://schemas.openxmlformats.org/officeDocument/2006/relationships/image" Target="../media/image71.emf"/><Relationship Id="rId6" Type="http://schemas.openxmlformats.org/officeDocument/2006/relationships/image" Target="../media/image70.png"/><Relationship Id="rId5" Type="http://schemas.openxmlformats.org/officeDocument/2006/relationships/image" Target="../media/image48.png"/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emf"/><Relationship Id="rId8" Type="http://schemas.openxmlformats.org/officeDocument/2006/relationships/image" Target="../media/image75.png"/><Relationship Id="rId7" Type="http://schemas.openxmlformats.org/officeDocument/2006/relationships/image" Target="../media/image74.png"/><Relationship Id="rId6" Type="http://schemas.openxmlformats.org/officeDocument/2006/relationships/image" Target="../media/image48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77.png"/><Relationship Id="rId1" Type="http://schemas.openxmlformats.org/officeDocument/2006/relationships/image" Target="../media/image73.em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image" Target="../media/image78.png"/><Relationship Id="rId5" Type="http://schemas.openxmlformats.org/officeDocument/2006/relationships/image" Target="../media/image48.png"/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3.png"/><Relationship Id="rId6" Type="http://schemas.openxmlformats.org/officeDocument/2006/relationships/image" Target="../media/image84.png"/><Relationship Id="rId5" Type="http://schemas.openxmlformats.org/officeDocument/2006/relationships/image" Target="../media/image82.png"/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5.png"/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8.svg"/><Relationship Id="rId7" Type="http://schemas.openxmlformats.org/officeDocument/2006/relationships/image" Target="../media/image87.png"/><Relationship Id="rId6" Type="http://schemas.openxmlformats.org/officeDocument/2006/relationships/image" Target="../media/image86.png"/><Relationship Id="rId5" Type="http://schemas.openxmlformats.org/officeDocument/2006/relationships/image" Target="../media/image48.png"/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0.GIF"/><Relationship Id="rId3" Type="http://schemas.openxmlformats.org/officeDocument/2006/relationships/image" Target="../media/image8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svg"/><Relationship Id="rId8" Type="http://schemas.openxmlformats.org/officeDocument/2006/relationships/image" Target="../media/image26.png"/><Relationship Id="rId7" Type="http://schemas.openxmlformats.org/officeDocument/2006/relationships/image" Target="../media/image25.svg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17.png"/><Relationship Id="rId16" Type="http://schemas.openxmlformats.org/officeDocument/2006/relationships/image" Target="../media/image33.png"/><Relationship Id="rId15" Type="http://schemas.openxmlformats.org/officeDocument/2006/relationships/image" Target="../media/image32.png"/><Relationship Id="rId14" Type="http://schemas.openxmlformats.org/officeDocument/2006/relationships/image" Target="../media/image31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18.png"/><Relationship Id="rId10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27.svg"/><Relationship Id="rId7" Type="http://schemas.openxmlformats.org/officeDocument/2006/relationships/image" Target="../media/image26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8" Type="http://schemas.openxmlformats.org/officeDocument/2006/relationships/slideLayout" Target="../slideLayouts/slideLayout7.xml"/><Relationship Id="rId17" Type="http://schemas.openxmlformats.org/officeDocument/2006/relationships/image" Target="../media/image40.png"/><Relationship Id="rId16" Type="http://schemas.openxmlformats.org/officeDocument/2006/relationships/image" Target="../media/image39.png"/><Relationship Id="rId15" Type="http://schemas.openxmlformats.org/officeDocument/2006/relationships/image" Target="../media/image38.png"/><Relationship Id="rId14" Type="http://schemas.openxmlformats.org/officeDocument/2006/relationships/image" Target="../media/image37.png"/><Relationship Id="rId13" Type="http://schemas.openxmlformats.org/officeDocument/2006/relationships/image" Target="../media/image36.png"/><Relationship Id="rId12" Type="http://schemas.openxmlformats.org/officeDocument/2006/relationships/image" Target="../media/image35.png"/><Relationship Id="rId11" Type="http://schemas.openxmlformats.org/officeDocument/2006/relationships/image" Target="../media/image34.png"/><Relationship Id="rId10" Type="http://schemas.openxmlformats.org/officeDocument/2006/relationships/image" Target="../media/image29.pn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4.png"/><Relationship Id="rId1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1.emf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55788">
            <a:off x="720811" y="669950"/>
            <a:ext cx="10716562" cy="5524242"/>
            <a:chOff x="0" y="0"/>
            <a:chExt cx="4871164" cy="251101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848304" cy="2483079"/>
            </a:xfrm>
            <a:custGeom>
              <a:avLst/>
              <a:gdLst/>
              <a:ahLst/>
              <a:cxnLst/>
              <a:rect l="l" t="t" r="r" b="b"/>
              <a:pathLst>
                <a:path w="4848304" h="2483079">
                  <a:moveTo>
                    <a:pt x="4848304" y="2483079"/>
                  </a:moveTo>
                  <a:lnTo>
                    <a:pt x="0" y="2475459"/>
                  </a:lnTo>
                  <a:lnTo>
                    <a:pt x="0" y="874424"/>
                  </a:lnTo>
                  <a:lnTo>
                    <a:pt x="17780" y="19050"/>
                  </a:lnTo>
                  <a:lnTo>
                    <a:pt x="2415641" y="0"/>
                  </a:lnTo>
                  <a:lnTo>
                    <a:pt x="4829254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877514" cy="2509749"/>
            </a:xfrm>
            <a:custGeom>
              <a:avLst/>
              <a:gdLst/>
              <a:ahLst/>
              <a:cxnLst/>
              <a:rect l="l" t="t" r="r" b="b"/>
              <a:pathLst>
                <a:path w="4877514" h="2509749">
                  <a:moveTo>
                    <a:pt x="4843224" y="21590"/>
                  </a:moveTo>
                  <a:cubicBezTo>
                    <a:pt x="4844494" y="34290"/>
                    <a:pt x="4844494" y="44450"/>
                    <a:pt x="4845764" y="54610"/>
                  </a:cubicBezTo>
                  <a:cubicBezTo>
                    <a:pt x="4848305" y="101224"/>
                    <a:pt x="4849574" y="154635"/>
                    <a:pt x="4852114" y="206138"/>
                  </a:cubicBezTo>
                  <a:cubicBezTo>
                    <a:pt x="4852114" y="280530"/>
                    <a:pt x="4864814" y="1747406"/>
                    <a:pt x="4871164" y="1821798"/>
                  </a:cubicBezTo>
                  <a:cubicBezTo>
                    <a:pt x="4877514" y="1934341"/>
                    <a:pt x="4873705" y="2048792"/>
                    <a:pt x="4873705" y="2161335"/>
                  </a:cubicBezTo>
                  <a:cubicBezTo>
                    <a:pt x="4873705" y="2260526"/>
                    <a:pt x="4874974" y="2352086"/>
                    <a:pt x="4876244" y="2448789"/>
                  </a:cubicBezTo>
                  <a:cubicBezTo>
                    <a:pt x="4876244" y="2470379"/>
                    <a:pt x="4876244" y="2484349"/>
                    <a:pt x="4876244" y="2508479"/>
                  </a:cubicBezTo>
                  <a:cubicBezTo>
                    <a:pt x="4853385" y="2508479"/>
                    <a:pt x="4833064" y="2509749"/>
                    <a:pt x="4802485" y="2508479"/>
                  </a:cubicBezTo>
                  <a:cubicBezTo>
                    <a:pt x="4556885" y="2503399"/>
                    <a:pt x="4307507" y="2509749"/>
                    <a:pt x="4061906" y="2504669"/>
                  </a:cubicBezTo>
                  <a:cubicBezTo>
                    <a:pt x="3914546" y="2500859"/>
                    <a:pt x="3770965" y="2503399"/>
                    <a:pt x="3623605" y="2500859"/>
                  </a:cubicBezTo>
                  <a:cubicBezTo>
                    <a:pt x="3555592" y="2499589"/>
                    <a:pt x="3487580" y="2498319"/>
                    <a:pt x="3419568" y="2497049"/>
                  </a:cubicBezTo>
                  <a:cubicBezTo>
                    <a:pt x="3378005" y="2497049"/>
                    <a:pt x="3340220" y="2498319"/>
                    <a:pt x="3298657" y="2498319"/>
                  </a:cubicBezTo>
                  <a:cubicBezTo>
                    <a:pt x="3192860" y="2497049"/>
                    <a:pt x="2901918" y="2498319"/>
                    <a:pt x="2796122" y="2497049"/>
                  </a:cubicBezTo>
                  <a:cubicBezTo>
                    <a:pt x="2720552" y="2495779"/>
                    <a:pt x="1209167" y="2504669"/>
                    <a:pt x="1133598" y="2503399"/>
                  </a:cubicBezTo>
                  <a:cubicBezTo>
                    <a:pt x="1114706" y="2503399"/>
                    <a:pt x="1092035" y="2504669"/>
                    <a:pt x="1073143" y="2504669"/>
                  </a:cubicBezTo>
                  <a:cubicBezTo>
                    <a:pt x="1027801" y="2504669"/>
                    <a:pt x="986238" y="2505939"/>
                    <a:pt x="940896" y="2505939"/>
                  </a:cubicBezTo>
                  <a:cubicBezTo>
                    <a:pt x="827542" y="2505939"/>
                    <a:pt x="717967" y="2504669"/>
                    <a:pt x="604613" y="2503399"/>
                  </a:cubicBezTo>
                  <a:cubicBezTo>
                    <a:pt x="536601" y="2502129"/>
                    <a:pt x="468589" y="2500859"/>
                    <a:pt x="404355" y="2499589"/>
                  </a:cubicBezTo>
                  <a:cubicBezTo>
                    <a:pt x="283444" y="2498319"/>
                    <a:pt x="162533" y="2497049"/>
                    <a:pt x="48260" y="2497049"/>
                  </a:cubicBezTo>
                  <a:cubicBezTo>
                    <a:pt x="38100" y="2497049"/>
                    <a:pt x="29210" y="2497049"/>
                    <a:pt x="19050" y="2495779"/>
                  </a:cubicBezTo>
                  <a:cubicBezTo>
                    <a:pt x="10160" y="2494509"/>
                    <a:pt x="5080" y="2488159"/>
                    <a:pt x="7620" y="2479269"/>
                  </a:cubicBezTo>
                  <a:cubicBezTo>
                    <a:pt x="16510" y="2447462"/>
                    <a:pt x="12700" y="2399774"/>
                    <a:pt x="11430" y="2350179"/>
                  </a:cubicBezTo>
                  <a:cubicBezTo>
                    <a:pt x="10160" y="2249081"/>
                    <a:pt x="6350" y="2149890"/>
                    <a:pt x="7620" y="2048792"/>
                  </a:cubicBezTo>
                  <a:cubicBezTo>
                    <a:pt x="5080" y="1922896"/>
                    <a:pt x="0" y="364461"/>
                    <a:pt x="7620" y="236658"/>
                  </a:cubicBezTo>
                  <a:cubicBezTo>
                    <a:pt x="8890" y="211860"/>
                    <a:pt x="7620" y="185155"/>
                    <a:pt x="8890" y="160357"/>
                  </a:cubicBezTo>
                  <a:cubicBezTo>
                    <a:pt x="10160" y="120300"/>
                    <a:pt x="12700" y="7642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072" y="30480"/>
                    <a:pt x="128527" y="29210"/>
                  </a:cubicBezTo>
                  <a:cubicBezTo>
                    <a:pt x="230545" y="25400"/>
                    <a:pt x="332564" y="22860"/>
                    <a:pt x="438361" y="20320"/>
                  </a:cubicBezTo>
                  <a:cubicBezTo>
                    <a:pt x="510152" y="17780"/>
                    <a:pt x="581942" y="16510"/>
                    <a:pt x="649955" y="13970"/>
                  </a:cubicBezTo>
                  <a:cubicBezTo>
                    <a:pt x="717967" y="11430"/>
                    <a:pt x="789758" y="8890"/>
                    <a:pt x="857770" y="8890"/>
                  </a:cubicBezTo>
                  <a:cubicBezTo>
                    <a:pt x="933340" y="7620"/>
                    <a:pt x="1008909" y="10160"/>
                    <a:pt x="1084478" y="8890"/>
                  </a:cubicBezTo>
                  <a:cubicBezTo>
                    <a:pt x="1178940" y="8890"/>
                    <a:pt x="2890583" y="6350"/>
                    <a:pt x="2985045" y="5080"/>
                  </a:cubicBezTo>
                  <a:cubicBezTo>
                    <a:pt x="3075728" y="3810"/>
                    <a:pt x="3166411" y="2540"/>
                    <a:pt x="3260872" y="2540"/>
                  </a:cubicBezTo>
                  <a:cubicBezTo>
                    <a:pt x="3415789" y="1270"/>
                    <a:pt x="3566928" y="0"/>
                    <a:pt x="3721845" y="0"/>
                  </a:cubicBezTo>
                  <a:cubicBezTo>
                    <a:pt x="3786079" y="0"/>
                    <a:pt x="3854091" y="2540"/>
                    <a:pt x="3918325" y="2540"/>
                  </a:cubicBezTo>
                  <a:cubicBezTo>
                    <a:pt x="4095913" y="3810"/>
                    <a:pt x="4277279" y="5080"/>
                    <a:pt x="4454867" y="7620"/>
                  </a:cubicBezTo>
                  <a:cubicBezTo>
                    <a:pt x="4549328" y="8890"/>
                    <a:pt x="4643790" y="12700"/>
                    <a:pt x="4738251" y="16510"/>
                  </a:cubicBezTo>
                  <a:cubicBezTo>
                    <a:pt x="4760922" y="16510"/>
                    <a:pt x="4783593" y="16510"/>
                    <a:pt x="4802485" y="16510"/>
                  </a:cubicBezTo>
                  <a:cubicBezTo>
                    <a:pt x="4824174" y="17780"/>
                    <a:pt x="4833064" y="20320"/>
                    <a:pt x="4843224" y="21590"/>
                  </a:cubicBezTo>
                  <a:close/>
                  <a:moveTo>
                    <a:pt x="4853385" y="2491969"/>
                  </a:moveTo>
                  <a:cubicBezTo>
                    <a:pt x="4854655" y="2475459"/>
                    <a:pt x="4855924" y="2462759"/>
                    <a:pt x="4855924" y="2450059"/>
                  </a:cubicBezTo>
                  <a:cubicBezTo>
                    <a:pt x="4854655" y="2342549"/>
                    <a:pt x="4853385" y="2241451"/>
                    <a:pt x="4853385" y="2132723"/>
                  </a:cubicBezTo>
                  <a:cubicBezTo>
                    <a:pt x="4853385" y="2083127"/>
                    <a:pt x="4855924" y="2033532"/>
                    <a:pt x="4854655" y="1983937"/>
                  </a:cubicBezTo>
                  <a:cubicBezTo>
                    <a:pt x="4854655" y="1938157"/>
                    <a:pt x="4853385" y="1890469"/>
                    <a:pt x="4852114" y="1844689"/>
                  </a:cubicBezTo>
                  <a:cubicBezTo>
                    <a:pt x="4847035" y="1774111"/>
                    <a:pt x="4835605" y="312958"/>
                    <a:pt x="4835605" y="242380"/>
                  </a:cubicBezTo>
                  <a:cubicBezTo>
                    <a:pt x="4833064" y="183247"/>
                    <a:pt x="4830524" y="122207"/>
                    <a:pt x="4827985" y="63500"/>
                  </a:cubicBezTo>
                  <a:cubicBezTo>
                    <a:pt x="4826714" y="44450"/>
                    <a:pt x="4825444" y="43180"/>
                    <a:pt x="4791150" y="41910"/>
                  </a:cubicBezTo>
                  <a:cubicBezTo>
                    <a:pt x="4779815" y="41910"/>
                    <a:pt x="4772257" y="41910"/>
                    <a:pt x="4760922" y="40640"/>
                  </a:cubicBezTo>
                  <a:cubicBezTo>
                    <a:pt x="4666461" y="36830"/>
                    <a:pt x="4568221" y="31750"/>
                    <a:pt x="4473759" y="30480"/>
                  </a:cubicBezTo>
                  <a:cubicBezTo>
                    <a:pt x="4243273" y="26670"/>
                    <a:pt x="4009008" y="25400"/>
                    <a:pt x="3778522" y="22860"/>
                  </a:cubicBezTo>
                  <a:cubicBezTo>
                    <a:pt x="3744516" y="22860"/>
                    <a:pt x="3706731" y="22860"/>
                    <a:pt x="3672725" y="22860"/>
                  </a:cubicBezTo>
                  <a:cubicBezTo>
                    <a:pt x="3616048" y="22860"/>
                    <a:pt x="3559371" y="22860"/>
                    <a:pt x="3506473" y="22860"/>
                  </a:cubicBezTo>
                  <a:cubicBezTo>
                    <a:pt x="3385562" y="22860"/>
                    <a:pt x="3264651" y="22860"/>
                    <a:pt x="3147519" y="24130"/>
                  </a:cubicBezTo>
                  <a:cubicBezTo>
                    <a:pt x="3045500" y="25400"/>
                    <a:pt x="1326300" y="29210"/>
                    <a:pt x="1224281" y="29210"/>
                  </a:cubicBezTo>
                  <a:cubicBezTo>
                    <a:pt x="1058029" y="29210"/>
                    <a:pt x="891776" y="26670"/>
                    <a:pt x="725524" y="33020"/>
                  </a:cubicBezTo>
                  <a:cubicBezTo>
                    <a:pt x="638619" y="36830"/>
                    <a:pt x="555493" y="36830"/>
                    <a:pt x="472367" y="38100"/>
                  </a:cubicBezTo>
                  <a:cubicBezTo>
                    <a:pt x="328785" y="41910"/>
                    <a:pt x="185204" y="45720"/>
                    <a:pt x="49530" y="50800"/>
                  </a:cubicBezTo>
                  <a:cubicBezTo>
                    <a:pt x="36830" y="50800"/>
                    <a:pt x="34290" y="53340"/>
                    <a:pt x="33020" y="70704"/>
                  </a:cubicBezTo>
                  <a:cubicBezTo>
                    <a:pt x="31750" y="105039"/>
                    <a:pt x="31750" y="139375"/>
                    <a:pt x="30480" y="173710"/>
                  </a:cubicBezTo>
                  <a:cubicBezTo>
                    <a:pt x="29210" y="230935"/>
                    <a:pt x="26670" y="286253"/>
                    <a:pt x="25400" y="343478"/>
                  </a:cubicBezTo>
                  <a:cubicBezTo>
                    <a:pt x="20320" y="404519"/>
                    <a:pt x="26670" y="1896191"/>
                    <a:pt x="29210" y="1957232"/>
                  </a:cubicBezTo>
                  <a:cubicBezTo>
                    <a:pt x="29210" y="2022087"/>
                    <a:pt x="29210" y="2088850"/>
                    <a:pt x="30480" y="2153705"/>
                  </a:cubicBezTo>
                  <a:cubicBezTo>
                    <a:pt x="30480" y="2201393"/>
                    <a:pt x="33020" y="2249081"/>
                    <a:pt x="33020" y="2296768"/>
                  </a:cubicBezTo>
                  <a:cubicBezTo>
                    <a:pt x="33020" y="2348271"/>
                    <a:pt x="33020" y="2399774"/>
                    <a:pt x="31750" y="2450059"/>
                  </a:cubicBezTo>
                  <a:cubicBezTo>
                    <a:pt x="31750" y="2453869"/>
                    <a:pt x="31750" y="2456409"/>
                    <a:pt x="31750" y="2460219"/>
                  </a:cubicBezTo>
                  <a:cubicBezTo>
                    <a:pt x="31750" y="2470379"/>
                    <a:pt x="35560" y="2474189"/>
                    <a:pt x="44450" y="2474189"/>
                  </a:cubicBezTo>
                  <a:cubicBezTo>
                    <a:pt x="75628" y="2474189"/>
                    <a:pt x="128527" y="2475459"/>
                    <a:pt x="177647" y="2475459"/>
                  </a:cubicBezTo>
                  <a:cubicBezTo>
                    <a:pt x="249438" y="2475459"/>
                    <a:pt x="325007" y="2472919"/>
                    <a:pt x="396798" y="2475459"/>
                  </a:cubicBezTo>
                  <a:cubicBezTo>
                    <a:pt x="513930" y="2479269"/>
                    <a:pt x="631062" y="2481809"/>
                    <a:pt x="748195" y="2480539"/>
                  </a:cubicBezTo>
                  <a:cubicBezTo>
                    <a:pt x="823764" y="2479269"/>
                    <a:pt x="895555" y="2481809"/>
                    <a:pt x="971124" y="2481809"/>
                  </a:cubicBezTo>
                  <a:cubicBezTo>
                    <a:pt x="1080700" y="2481809"/>
                    <a:pt x="1190275" y="2480539"/>
                    <a:pt x="1299850" y="2481809"/>
                  </a:cubicBezTo>
                  <a:cubicBezTo>
                    <a:pt x="1462324" y="2483079"/>
                    <a:pt x="3245759" y="2472919"/>
                    <a:pt x="3412011" y="2475459"/>
                  </a:cubicBezTo>
                  <a:cubicBezTo>
                    <a:pt x="3483802" y="2476729"/>
                    <a:pt x="3555592" y="2477999"/>
                    <a:pt x="3623605" y="2477999"/>
                  </a:cubicBezTo>
                  <a:cubicBezTo>
                    <a:pt x="3748294" y="2480539"/>
                    <a:pt x="3869205" y="2476729"/>
                    <a:pt x="3993894" y="2480539"/>
                  </a:cubicBezTo>
                  <a:cubicBezTo>
                    <a:pt x="4095913" y="2483079"/>
                    <a:pt x="4197931" y="2483079"/>
                    <a:pt x="4299950" y="2485619"/>
                  </a:cubicBezTo>
                  <a:cubicBezTo>
                    <a:pt x="4451088" y="2489429"/>
                    <a:pt x="4602227" y="2491969"/>
                    <a:pt x="4753365" y="2493239"/>
                  </a:cubicBezTo>
                  <a:cubicBezTo>
                    <a:pt x="4810042" y="2493239"/>
                    <a:pt x="4833064" y="2491969"/>
                    <a:pt x="4853385" y="249196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75589"/>
          <a:stretch>
            <a:fillRect/>
          </a:stretch>
        </p:blipFill>
        <p:spPr>
          <a:xfrm rot="-167795">
            <a:off x="11364859" y="1480366"/>
            <a:ext cx="496729" cy="21482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66445" y="-335715"/>
            <a:ext cx="2353571" cy="20430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09713">
            <a:off x="-92116" y="2044284"/>
            <a:ext cx="1080637" cy="73376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9910">
            <a:off x="1045161" y="-342814"/>
            <a:ext cx="1164351" cy="1663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29969">
            <a:off x="8421817" y="5442770"/>
            <a:ext cx="4249843" cy="14588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21377320">
            <a:off x="1965724" y="1487177"/>
            <a:ext cx="7913507" cy="295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PHÉP QUAY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TIẾT)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78510" y="4641336"/>
            <a:ext cx="7913507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1. Mục I. Định nghĩa</a:t>
            </a:r>
            <a:endParaRPr lang="en-US" sz="4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602146">
            <a:off x="-404130" y="-202137"/>
            <a:ext cx="2864966" cy="26097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89624">
            <a:off x="10567465" y="3965292"/>
            <a:ext cx="3249071" cy="35597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4499" y="532436"/>
            <a:ext cx="11298108" cy="6186604"/>
          </a:xfrm>
          <a:prstGeom prst="roundRect">
            <a:avLst>
              <a:gd name="adj" fmla="val 226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99" y="157852"/>
            <a:ext cx="659507" cy="7491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679706" y="1102725"/>
                <a:ext cx="7283062" cy="1953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Chỉ ra phép quay thuận chiều tâm O sao cho phép quay đó biến mỗi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 điểm đối xứng với nó qua tâm O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06" y="1102725"/>
                <a:ext cx="7283062" cy="1953868"/>
              </a:xfrm>
              <a:prstGeom prst="rect">
                <a:avLst/>
              </a:prstGeom>
              <a:blipFill rotWithShape="1">
                <a:blip r:embed="rId6"/>
                <a:stretch>
                  <a:fillRect l="-4" t="-19" r="7" b="-60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5474" y="1890050"/>
            <a:ext cx="3755735" cy="33902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2678" y="3226904"/>
            <a:ext cx="728306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592545" y="4097105"/>
                <a:ext cx="7283062" cy="19684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 quay thuận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tâm O sẽ biến mỗi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 điểm đối xứng với nó qua tâm O</a:t>
                </a:r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45" y="4097105"/>
                <a:ext cx="7283062" cy="1968488"/>
              </a:xfrm>
              <a:prstGeom prst="rect">
                <a:avLst/>
              </a:prstGeom>
              <a:blipFill rotWithShape="1">
                <a:blip r:embed="rId8"/>
                <a:stretch>
                  <a:fillRect l="-1" t="-4" r="5" b="-106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83594" y="1587017"/>
            <a:ext cx="2679192" cy="279349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2146">
            <a:off x="-404130" y="-202137"/>
            <a:ext cx="2864966" cy="26097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89624">
            <a:off x="10567465" y="3965292"/>
            <a:ext cx="3249071" cy="35597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3247" y="1095497"/>
            <a:ext cx="11298108" cy="5662502"/>
          </a:xfrm>
          <a:prstGeom prst="roundRect">
            <a:avLst>
              <a:gd name="adj" fmla="val 226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21666" y="237517"/>
            <a:ext cx="6543779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535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  <a:endParaRPr lang="en-US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893" y="138961"/>
            <a:ext cx="659507" cy="749168"/>
          </a:xfrm>
          <a:prstGeom prst="rect">
            <a:avLst/>
          </a:prstGeom>
        </p:spPr>
      </p:pic>
      <p:sp>
        <p:nvSpPr>
          <p:cNvPr id="9" name="Oval Callout 3"/>
          <p:cNvSpPr/>
          <p:nvPr/>
        </p:nvSpPr>
        <p:spPr>
          <a:xfrm>
            <a:off x="5390759" y="2765755"/>
            <a:ext cx="1739660" cy="743123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901593" y="3928382"/>
                <a:ext cx="724698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 tạo bởi khi quay tia OA đến tia OD thuận chiều quay của kim đồng hồ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00CC"/>
                    </a:solidFill>
                  </a:rPr>
                  <a:t>.</a:t>
                </a:r>
                <a:endParaRPr lang="en-US" sz="280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93" y="3928382"/>
                <a:ext cx="7246984" cy="954107"/>
              </a:xfrm>
              <a:prstGeom prst="rect">
                <a:avLst/>
              </a:prstGeom>
              <a:blipFill rotWithShape="1">
                <a:blip r:embed="rId7"/>
                <a:stretch>
                  <a:fillRect l="-7" t="-29" r="4" b="6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901593" y="4934620"/>
                <a:ext cx="724698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535"/>
                  </a:spcAft>
                </a:pPr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 quay thuận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270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tâm O biến điểm A thành điểm D thì biến điểm B, C, D tương ứng thành các điểm A, B, C </a:t>
                </a:r>
                <a:endPara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93" y="4934620"/>
                <a:ext cx="7246984" cy="1384995"/>
              </a:xfrm>
              <a:prstGeom prst="rect">
                <a:avLst/>
              </a:prstGeom>
              <a:blipFill rotWithShape="1">
                <a:blip r:embed="rId8"/>
                <a:stretch>
                  <a:fillRect l="-7" t="-3" r="4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01593" y="1395255"/>
            <a:ext cx="10382653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35"/>
              </a:spcAft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hình vuông ABCD tâm O. Chỉ ra phép quay thuận chiều tâm O sao cho phép quay đó biến mỗi điểm A, B, C, D thành điểm đối xứng với nó qua tâm O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1894" y="3381367"/>
            <a:ext cx="2670048" cy="27934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681856" y="4409440"/>
            <a:ext cx="720000" cy="720000"/>
            <a:chOff x="9681856" y="4409440"/>
            <a:chExt cx="720000" cy="720000"/>
          </a:xfrm>
        </p:grpSpPr>
        <p:sp>
          <p:nvSpPr>
            <p:cNvPr id="5" name="Arc 4"/>
            <p:cNvSpPr/>
            <p:nvPr/>
          </p:nvSpPr>
          <p:spPr>
            <a:xfrm>
              <a:off x="9681856" y="4409440"/>
              <a:ext cx="720000" cy="720000"/>
            </a:xfrm>
            <a:prstGeom prst="arc">
              <a:avLst>
                <a:gd name="adj1" fmla="val 13987802"/>
                <a:gd name="adj2" fmla="val 7443237"/>
              </a:avLst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9820275" y="5046345"/>
              <a:ext cx="62230" cy="48260"/>
            </a:xfrm>
            <a:prstGeom prst="straightConnector1">
              <a:avLst/>
            </a:prstGeom>
            <a:ln w="28575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10401856" y="4579583"/>
                <a:ext cx="6746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270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1856" y="4579583"/>
                <a:ext cx="674622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82" t="-162" r="26" b="9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602146">
            <a:off x="-404130" y="-202137"/>
            <a:ext cx="2864966" cy="26097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89624">
            <a:off x="10567465" y="3965292"/>
            <a:ext cx="3249071" cy="35597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4499" y="990600"/>
            <a:ext cx="11298108" cy="5662502"/>
          </a:xfrm>
          <a:prstGeom prst="roundRect">
            <a:avLst>
              <a:gd name="adj" fmla="val 226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02709" y="237517"/>
            <a:ext cx="458170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535"/>
              </a:spcAft>
            </a:pP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mô phỏng phép quay</a:t>
            </a:r>
            <a:endParaRPr lang="en-US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893" y="138961"/>
            <a:ext cx="659507" cy="7491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895904" y="1252029"/>
                <a:ext cx="10395298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 tạo bởi khi quay tia OA đến tia OD thuận chiều quay của kim đồng hồ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00CC"/>
                    </a:solidFill>
                  </a:rPr>
                  <a:t>.</a:t>
                </a:r>
                <a:endParaRPr lang="en-US" sz="2800">
                  <a:solidFill>
                    <a:srgbClr val="0000CC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904" y="1252029"/>
                <a:ext cx="10395298" cy="954107"/>
              </a:xfrm>
              <a:prstGeom prst="rect">
                <a:avLst/>
              </a:prstGeom>
              <a:blipFill rotWithShape="1">
                <a:blip r:embed="rId6"/>
                <a:stretch>
                  <a:fillRect l="-5" t="-47" r="3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Screen Recording 18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89047" y="2637251"/>
            <a:ext cx="5821363" cy="33369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95904" y="3237105"/>
            <a:ext cx="4682778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535"/>
              </a:spcAft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 điểm A thành điểm D.</a:t>
            </a:r>
            <a:endParaRPr lang="en-US" sz="280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535"/>
              </a:spcAft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 điểm B thành điểm A.</a:t>
            </a:r>
            <a:endParaRPr lang="en-US" sz="280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535"/>
              </a:spcAft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 điểm C thành điểm B.</a:t>
            </a:r>
            <a:endParaRPr lang="en-US" sz="280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535"/>
              </a:spcAft>
            </a:pP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 điểm D thành điểm C.</a:t>
            </a:r>
            <a:endParaRPr lang="en-US" sz="280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406400" y="446689"/>
            <a:ext cx="11430001" cy="6284311"/>
            <a:chOff x="0" y="0"/>
            <a:chExt cx="1771677" cy="911608"/>
          </a:xfrm>
        </p:grpSpPr>
        <p:sp>
          <p:nvSpPr>
            <p:cNvPr id="13" name="Freeform 13"/>
            <p:cNvSpPr/>
            <p:nvPr/>
          </p:nvSpPr>
          <p:spPr>
            <a:xfrm>
              <a:off x="10160" y="16510"/>
              <a:ext cx="1748817" cy="883668"/>
            </a:xfrm>
            <a:custGeom>
              <a:avLst/>
              <a:gdLst/>
              <a:ahLst/>
              <a:cxnLst/>
              <a:rect l="l" t="t" r="r" b="b"/>
              <a:pathLst>
                <a:path w="1748817" h="883668">
                  <a:moveTo>
                    <a:pt x="1748817" y="883668"/>
                  </a:moveTo>
                  <a:lnTo>
                    <a:pt x="0" y="876048"/>
                  </a:lnTo>
                  <a:lnTo>
                    <a:pt x="0" y="319706"/>
                  </a:lnTo>
                  <a:lnTo>
                    <a:pt x="17780" y="19050"/>
                  </a:lnTo>
                  <a:lnTo>
                    <a:pt x="869882" y="0"/>
                  </a:lnTo>
                  <a:lnTo>
                    <a:pt x="17297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-3810" y="0"/>
              <a:ext cx="1778027" cy="910338"/>
            </a:xfrm>
            <a:custGeom>
              <a:avLst/>
              <a:gdLst/>
              <a:ahLst/>
              <a:cxnLst/>
              <a:rect l="l" t="t" r="r" b="b"/>
              <a:pathLst>
                <a:path w="1778027" h="910338">
                  <a:moveTo>
                    <a:pt x="1743737" y="21590"/>
                  </a:moveTo>
                  <a:cubicBezTo>
                    <a:pt x="1745007" y="34290"/>
                    <a:pt x="1745007" y="44450"/>
                    <a:pt x="1746277" y="54610"/>
                  </a:cubicBezTo>
                  <a:cubicBezTo>
                    <a:pt x="1748817" y="76477"/>
                    <a:pt x="1750087" y="94044"/>
                    <a:pt x="1752627" y="110983"/>
                  </a:cubicBezTo>
                  <a:cubicBezTo>
                    <a:pt x="1752627" y="135452"/>
                    <a:pt x="1765327" y="617914"/>
                    <a:pt x="1771677" y="642382"/>
                  </a:cubicBezTo>
                  <a:cubicBezTo>
                    <a:pt x="1778027" y="679398"/>
                    <a:pt x="1774217" y="717042"/>
                    <a:pt x="1774217" y="754058"/>
                  </a:cubicBezTo>
                  <a:cubicBezTo>
                    <a:pt x="1774217" y="786682"/>
                    <a:pt x="1775487" y="816797"/>
                    <a:pt x="1776757" y="849378"/>
                  </a:cubicBezTo>
                  <a:cubicBezTo>
                    <a:pt x="1776757" y="870968"/>
                    <a:pt x="1776757" y="884938"/>
                    <a:pt x="1776757" y="909068"/>
                  </a:cubicBezTo>
                  <a:cubicBezTo>
                    <a:pt x="1753897" y="909068"/>
                    <a:pt x="1733577" y="910338"/>
                    <a:pt x="1713051" y="909068"/>
                  </a:cubicBezTo>
                  <a:cubicBezTo>
                    <a:pt x="1627226" y="903988"/>
                    <a:pt x="1540081" y="910338"/>
                    <a:pt x="1454256" y="905258"/>
                  </a:cubicBezTo>
                  <a:cubicBezTo>
                    <a:pt x="1402762" y="901448"/>
                    <a:pt x="1352587" y="903988"/>
                    <a:pt x="1301092" y="901448"/>
                  </a:cubicBezTo>
                  <a:cubicBezTo>
                    <a:pt x="1277325" y="900178"/>
                    <a:pt x="1253559" y="898908"/>
                    <a:pt x="1229792" y="897638"/>
                  </a:cubicBezTo>
                  <a:cubicBezTo>
                    <a:pt x="1215268" y="897638"/>
                    <a:pt x="1202064" y="898908"/>
                    <a:pt x="1187539" y="898908"/>
                  </a:cubicBezTo>
                  <a:cubicBezTo>
                    <a:pt x="1150569" y="897638"/>
                    <a:pt x="1048900" y="898908"/>
                    <a:pt x="1011929" y="897638"/>
                  </a:cubicBezTo>
                  <a:cubicBezTo>
                    <a:pt x="985521" y="896368"/>
                    <a:pt x="457369" y="905258"/>
                    <a:pt x="430961" y="903988"/>
                  </a:cubicBezTo>
                  <a:cubicBezTo>
                    <a:pt x="424359" y="903988"/>
                    <a:pt x="416437" y="905258"/>
                    <a:pt x="409835" y="905258"/>
                  </a:cubicBezTo>
                  <a:cubicBezTo>
                    <a:pt x="393991" y="905258"/>
                    <a:pt x="379466" y="906528"/>
                    <a:pt x="363622" y="906528"/>
                  </a:cubicBezTo>
                  <a:cubicBezTo>
                    <a:pt x="324010" y="906528"/>
                    <a:pt x="285719" y="905258"/>
                    <a:pt x="246108" y="903988"/>
                  </a:cubicBezTo>
                  <a:cubicBezTo>
                    <a:pt x="222341" y="902718"/>
                    <a:pt x="198574" y="901448"/>
                    <a:pt x="176128" y="900178"/>
                  </a:cubicBezTo>
                  <a:cubicBezTo>
                    <a:pt x="133876" y="898908"/>
                    <a:pt x="91623" y="897638"/>
                    <a:pt x="48260" y="897638"/>
                  </a:cubicBezTo>
                  <a:cubicBezTo>
                    <a:pt x="38100" y="897638"/>
                    <a:pt x="29210" y="897638"/>
                    <a:pt x="19050" y="896368"/>
                  </a:cubicBezTo>
                  <a:cubicBezTo>
                    <a:pt x="10160" y="895098"/>
                    <a:pt x="5080" y="888748"/>
                    <a:pt x="7620" y="879858"/>
                  </a:cubicBezTo>
                  <a:cubicBezTo>
                    <a:pt x="16510" y="848166"/>
                    <a:pt x="12700" y="832481"/>
                    <a:pt x="11430" y="816169"/>
                  </a:cubicBezTo>
                  <a:cubicBezTo>
                    <a:pt x="10160" y="782918"/>
                    <a:pt x="6350" y="750293"/>
                    <a:pt x="7620" y="717042"/>
                  </a:cubicBezTo>
                  <a:cubicBezTo>
                    <a:pt x="5080" y="675634"/>
                    <a:pt x="0" y="163057"/>
                    <a:pt x="7620" y="121022"/>
                  </a:cubicBezTo>
                  <a:cubicBezTo>
                    <a:pt x="8890" y="112866"/>
                    <a:pt x="7620" y="104082"/>
                    <a:pt x="8890" y="95926"/>
                  </a:cubicBezTo>
                  <a:cubicBezTo>
                    <a:pt x="10160" y="82751"/>
                    <a:pt x="12700" y="683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614" y="30480"/>
                    <a:pt x="79740" y="29210"/>
                  </a:cubicBezTo>
                  <a:cubicBezTo>
                    <a:pt x="115390" y="25400"/>
                    <a:pt x="151041" y="22860"/>
                    <a:pt x="188011" y="20320"/>
                  </a:cubicBezTo>
                  <a:cubicBezTo>
                    <a:pt x="213098" y="17780"/>
                    <a:pt x="238186" y="16510"/>
                    <a:pt x="261953" y="13970"/>
                  </a:cubicBezTo>
                  <a:cubicBezTo>
                    <a:pt x="285719" y="11430"/>
                    <a:pt x="310807" y="8890"/>
                    <a:pt x="334573" y="8890"/>
                  </a:cubicBezTo>
                  <a:cubicBezTo>
                    <a:pt x="360981" y="7620"/>
                    <a:pt x="387389" y="10160"/>
                    <a:pt x="413796" y="8890"/>
                  </a:cubicBezTo>
                  <a:cubicBezTo>
                    <a:pt x="446806" y="8890"/>
                    <a:pt x="1044938" y="6350"/>
                    <a:pt x="1077948" y="5080"/>
                  </a:cubicBezTo>
                  <a:cubicBezTo>
                    <a:pt x="1109637" y="3810"/>
                    <a:pt x="1141326" y="2540"/>
                    <a:pt x="1174336" y="2540"/>
                  </a:cubicBezTo>
                  <a:cubicBezTo>
                    <a:pt x="1228471" y="1270"/>
                    <a:pt x="1281287" y="0"/>
                    <a:pt x="1335422" y="0"/>
                  </a:cubicBezTo>
                  <a:cubicBezTo>
                    <a:pt x="1357869" y="0"/>
                    <a:pt x="1381635" y="2540"/>
                    <a:pt x="1404082" y="2540"/>
                  </a:cubicBezTo>
                  <a:cubicBezTo>
                    <a:pt x="1466140" y="3810"/>
                    <a:pt x="1529518" y="5080"/>
                    <a:pt x="1591576" y="7620"/>
                  </a:cubicBezTo>
                  <a:cubicBezTo>
                    <a:pt x="1624586" y="8890"/>
                    <a:pt x="1657595" y="12700"/>
                    <a:pt x="1690605" y="16510"/>
                  </a:cubicBezTo>
                  <a:cubicBezTo>
                    <a:pt x="1698527" y="16510"/>
                    <a:pt x="1706449" y="16510"/>
                    <a:pt x="1713051" y="16510"/>
                  </a:cubicBezTo>
                  <a:cubicBezTo>
                    <a:pt x="1724687" y="17780"/>
                    <a:pt x="1733577" y="20320"/>
                    <a:pt x="1743737" y="21590"/>
                  </a:cubicBezTo>
                  <a:close/>
                  <a:moveTo>
                    <a:pt x="1753897" y="892558"/>
                  </a:moveTo>
                  <a:cubicBezTo>
                    <a:pt x="1755167" y="876048"/>
                    <a:pt x="1756437" y="863348"/>
                    <a:pt x="1756437" y="850648"/>
                  </a:cubicBezTo>
                  <a:cubicBezTo>
                    <a:pt x="1755167" y="813660"/>
                    <a:pt x="1753897" y="780408"/>
                    <a:pt x="1753897" y="744647"/>
                  </a:cubicBezTo>
                  <a:cubicBezTo>
                    <a:pt x="1753897" y="728335"/>
                    <a:pt x="1756437" y="712023"/>
                    <a:pt x="1755167" y="695710"/>
                  </a:cubicBezTo>
                  <a:cubicBezTo>
                    <a:pt x="1755167" y="680653"/>
                    <a:pt x="1753897" y="664968"/>
                    <a:pt x="1752627" y="649911"/>
                  </a:cubicBezTo>
                  <a:cubicBezTo>
                    <a:pt x="1747547" y="626698"/>
                    <a:pt x="1736117" y="146117"/>
                    <a:pt x="1736117" y="122904"/>
                  </a:cubicBezTo>
                  <a:cubicBezTo>
                    <a:pt x="1733577" y="103455"/>
                    <a:pt x="1731037" y="83378"/>
                    <a:pt x="1728497" y="63500"/>
                  </a:cubicBezTo>
                  <a:cubicBezTo>
                    <a:pt x="1727227" y="44450"/>
                    <a:pt x="1725957" y="43180"/>
                    <a:pt x="1709090" y="41910"/>
                  </a:cubicBezTo>
                  <a:cubicBezTo>
                    <a:pt x="1705129" y="41910"/>
                    <a:pt x="1702488" y="41910"/>
                    <a:pt x="1698527" y="40640"/>
                  </a:cubicBezTo>
                  <a:cubicBezTo>
                    <a:pt x="1665517" y="36830"/>
                    <a:pt x="1631188" y="31750"/>
                    <a:pt x="1598178" y="30480"/>
                  </a:cubicBezTo>
                  <a:cubicBezTo>
                    <a:pt x="1517635" y="26670"/>
                    <a:pt x="1435771" y="25400"/>
                    <a:pt x="1355228" y="22860"/>
                  </a:cubicBezTo>
                  <a:cubicBezTo>
                    <a:pt x="1343345" y="22860"/>
                    <a:pt x="1330141" y="22860"/>
                    <a:pt x="1318257" y="22860"/>
                  </a:cubicBezTo>
                  <a:cubicBezTo>
                    <a:pt x="1298452" y="22860"/>
                    <a:pt x="1278646" y="22860"/>
                    <a:pt x="1260161" y="22860"/>
                  </a:cubicBezTo>
                  <a:cubicBezTo>
                    <a:pt x="1217908" y="22860"/>
                    <a:pt x="1175656" y="22860"/>
                    <a:pt x="1134724" y="24130"/>
                  </a:cubicBezTo>
                  <a:cubicBezTo>
                    <a:pt x="1099074" y="25400"/>
                    <a:pt x="498301" y="29210"/>
                    <a:pt x="462650" y="29210"/>
                  </a:cubicBezTo>
                  <a:cubicBezTo>
                    <a:pt x="404554" y="29210"/>
                    <a:pt x="346457" y="26670"/>
                    <a:pt x="288360" y="33020"/>
                  </a:cubicBezTo>
                  <a:cubicBezTo>
                    <a:pt x="257991" y="36830"/>
                    <a:pt x="228943" y="36830"/>
                    <a:pt x="199895" y="38100"/>
                  </a:cubicBezTo>
                  <a:cubicBezTo>
                    <a:pt x="149720" y="41910"/>
                    <a:pt x="99546" y="45720"/>
                    <a:pt x="49530" y="50800"/>
                  </a:cubicBezTo>
                  <a:cubicBezTo>
                    <a:pt x="36830" y="50800"/>
                    <a:pt x="34290" y="53340"/>
                    <a:pt x="33020" y="66439"/>
                  </a:cubicBezTo>
                  <a:cubicBezTo>
                    <a:pt x="31750" y="77732"/>
                    <a:pt x="31750" y="89025"/>
                    <a:pt x="30480" y="100318"/>
                  </a:cubicBezTo>
                  <a:cubicBezTo>
                    <a:pt x="29210" y="119139"/>
                    <a:pt x="26670" y="137334"/>
                    <a:pt x="25400" y="156155"/>
                  </a:cubicBezTo>
                  <a:cubicBezTo>
                    <a:pt x="20320" y="176232"/>
                    <a:pt x="26670" y="666851"/>
                    <a:pt x="29210" y="686927"/>
                  </a:cubicBezTo>
                  <a:cubicBezTo>
                    <a:pt x="29210" y="708258"/>
                    <a:pt x="29210" y="730217"/>
                    <a:pt x="30480" y="751548"/>
                  </a:cubicBezTo>
                  <a:cubicBezTo>
                    <a:pt x="30480" y="767233"/>
                    <a:pt x="33020" y="782918"/>
                    <a:pt x="33020" y="798602"/>
                  </a:cubicBezTo>
                  <a:cubicBezTo>
                    <a:pt x="33020" y="815542"/>
                    <a:pt x="33020" y="832481"/>
                    <a:pt x="31750" y="850648"/>
                  </a:cubicBezTo>
                  <a:cubicBezTo>
                    <a:pt x="31750" y="854458"/>
                    <a:pt x="31750" y="856998"/>
                    <a:pt x="31750" y="860808"/>
                  </a:cubicBezTo>
                  <a:cubicBezTo>
                    <a:pt x="31750" y="870968"/>
                    <a:pt x="35560" y="874778"/>
                    <a:pt x="44450" y="874778"/>
                  </a:cubicBezTo>
                  <a:cubicBezTo>
                    <a:pt x="61255" y="874778"/>
                    <a:pt x="79740" y="876048"/>
                    <a:pt x="96905" y="876048"/>
                  </a:cubicBezTo>
                  <a:cubicBezTo>
                    <a:pt x="121992" y="876048"/>
                    <a:pt x="148400" y="873508"/>
                    <a:pt x="173487" y="876048"/>
                  </a:cubicBezTo>
                  <a:cubicBezTo>
                    <a:pt x="214419" y="879858"/>
                    <a:pt x="255351" y="882398"/>
                    <a:pt x="296282" y="881128"/>
                  </a:cubicBezTo>
                  <a:cubicBezTo>
                    <a:pt x="322690" y="879858"/>
                    <a:pt x="347777" y="882398"/>
                    <a:pt x="374185" y="882398"/>
                  </a:cubicBezTo>
                  <a:cubicBezTo>
                    <a:pt x="412476" y="882398"/>
                    <a:pt x="450767" y="881128"/>
                    <a:pt x="489058" y="882398"/>
                  </a:cubicBezTo>
                  <a:cubicBezTo>
                    <a:pt x="545834" y="883668"/>
                    <a:pt x="1169054" y="873508"/>
                    <a:pt x="1227151" y="876048"/>
                  </a:cubicBezTo>
                  <a:cubicBezTo>
                    <a:pt x="1252238" y="877318"/>
                    <a:pt x="1277325" y="878588"/>
                    <a:pt x="1301092" y="878588"/>
                  </a:cubicBezTo>
                  <a:cubicBezTo>
                    <a:pt x="1344665" y="881128"/>
                    <a:pt x="1386917" y="877318"/>
                    <a:pt x="1430490" y="881128"/>
                  </a:cubicBezTo>
                  <a:cubicBezTo>
                    <a:pt x="1466140" y="883668"/>
                    <a:pt x="1501790" y="883668"/>
                    <a:pt x="1537441" y="886208"/>
                  </a:cubicBezTo>
                  <a:cubicBezTo>
                    <a:pt x="1590256" y="890018"/>
                    <a:pt x="1643071" y="892558"/>
                    <a:pt x="1695886" y="893828"/>
                  </a:cubicBezTo>
                  <a:cubicBezTo>
                    <a:pt x="1715692" y="893828"/>
                    <a:pt x="1733577" y="892558"/>
                    <a:pt x="1753897" y="8925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5994400" y="69025"/>
            <a:ext cx="355600" cy="7190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/>
              <p:cNvSpPr/>
              <p:nvPr/>
            </p:nvSpPr>
            <p:spPr>
              <a:xfrm>
                <a:off x="823852" y="1422744"/>
                <a:ext cx="10137372" cy="12321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Phép quay ngược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 O biến điểm A thành điểm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Hỏi điểm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đối xứng với điểm A qua O hay không?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852" y="1422744"/>
                <a:ext cx="10137372" cy="1232132"/>
              </a:xfrm>
              <a:prstGeom prst="rect">
                <a:avLst/>
              </a:prstGeom>
              <a:blipFill rotWithShape="1">
                <a:blip r:embed="rId3"/>
                <a:stretch>
                  <a:fillRect l="-3" t="-28" r="5" b="-24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9678766" y="0"/>
            <a:ext cx="2403988" cy="1228818"/>
            <a:chOff x="14147094" y="150700"/>
            <a:chExt cx="3605982" cy="2004945"/>
          </a:xfrm>
        </p:grpSpPr>
        <p:sp>
          <p:nvSpPr>
            <p:cNvPr id="3" name="Cloud Callout 2"/>
            <p:cNvSpPr/>
            <p:nvPr/>
          </p:nvSpPr>
          <p:spPr>
            <a:xfrm>
              <a:off x="14147094" y="150700"/>
              <a:ext cx="3605982" cy="2004945"/>
            </a:xfrm>
            <a:prstGeom prst="cloudCallout">
              <a:avLst>
                <a:gd name="adj1" fmla="val -66266"/>
                <a:gd name="adj2" fmla="val 37446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638823" y="563109"/>
              <a:ext cx="2622524" cy="930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665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tập</a:t>
              </a:r>
              <a:endParaRPr lang="en-US" sz="2665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911867" y="2922558"/>
                <a:ext cx="10049357" cy="1835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Phép quay ngược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 O biến điểm A thành điểm B thì phép quay ngược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 O có biến điểm B thành điểm A hay không? 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67" y="2922558"/>
                <a:ext cx="10049357" cy="1835374"/>
              </a:xfrm>
              <a:prstGeom prst="rect">
                <a:avLst/>
              </a:prstGeom>
              <a:blipFill rotWithShape="1">
                <a:blip r:embed="rId4"/>
                <a:stretch>
                  <a:fillRect t="-16" r="5" b="-25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602146">
            <a:off x="-215155" y="-71619"/>
            <a:ext cx="1958284" cy="17838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89624">
            <a:off x="10827407" y="4384858"/>
            <a:ext cx="2439697" cy="267297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7200" y="486310"/>
            <a:ext cx="11298108" cy="6045200"/>
          </a:xfrm>
          <a:prstGeom prst="roundRect">
            <a:avLst>
              <a:gd name="adj" fmla="val 226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Callout 3"/>
          <p:cNvSpPr/>
          <p:nvPr/>
        </p:nvSpPr>
        <p:spPr>
          <a:xfrm>
            <a:off x="5226170" y="2101801"/>
            <a:ext cx="1739660" cy="743123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763987" y="637050"/>
                <a:ext cx="10137372" cy="12321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Phép quay ngược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 O biến điểm A thành điểm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Hỏi điểm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đối xứng với điểm A qua O hay không?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87" y="637050"/>
                <a:ext cx="10137372" cy="1232132"/>
              </a:xfrm>
              <a:prstGeom prst="rect">
                <a:avLst/>
              </a:prstGeom>
              <a:blipFill rotWithShape="1">
                <a:blip r:embed="rId5"/>
                <a:stretch>
                  <a:fillRect l="-1" t="-12" r="3" b="-24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763985" y="3077544"/>
                <a:ext cx="10719177" cy="2626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 quay ngược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biến điểm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thành điểm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đó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thuộc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</m:t>
                        </m:r>
                      </m:e>
                    </m:d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sao cho tia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quay ngược chiều kim đồng hồ đến tia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điểm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tạo nên cung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𝐴𝐴</m:t>
                    </m:r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số đo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𝐴𝑂</m:t>
                        </m:r>
                        <m:sSup>
                          <m:sSupPr>
                            <m:ctrlP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ba điểm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thẳng hàng.</a:t>
                </a:r>
                <a:endPara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sSup>
                      <m:sSupPr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điểm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đối xứng với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85" y="3077544"/>
                <a:ext cx="10719177" cy="2626938"/>
              </a:xfrm>
              <a:prstGeom prst="rect">
                <a:avLst/>
              </a:prstGeom>
              <a:blipFill rotWithShape="1">
                <a:blip r:embed="rId6"/>
                <a:stretch>
                  <a:fillRect l="-1" t="-13" r="4" b="-73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763985" y="6912844"/>
                <a:ext cx="10049357" cy="1835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Phép quay ngược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 O biến điểm A thành điểm B thì phép quay ngược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 O có biến điểm B thành điểm A hay không? 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85" y="6912844"/>
                <a:ext cx="10049357" cy="1835374"/>
              </a:xfrm>
              <a:prstGeom prst="rect">
                <a:avLst/>
              </a:prstGeom>
              <a:blipFill rotWithShape="1">
                <a:blip r:embed="rId7"/>
                <a:stretch>
                  <a:fillRect l="-1" t="-13" r="6" b="-25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602146">
            <a:off x="-215155" y="-71619"/>
            <a:ext cx="1958284" cy="17838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89624">
            <a:off x="10827407" y="4384858"/>
            <a:ext cx="2439697" cy="267297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7200" y="486310"/>
            <a:ext cx="11298108" cy="6045200"/>
          </a:xfrm>
          <a:prstGeom prst="roundRect">
            <a:avLst>
              <a:gd name="adj" fmla="val 226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Callout 3"/>
          <p:cNvSpPr/>
          <p:nvPr/>
        </p:nvSpPr>
        <p:spPr>
          <a:xfrm>
            <a:off x="5253743" y="1973185"/>
            <a:ext cx="1739660" cy="743123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763985" y="2851721"/>
                <a:ext cx="10719177" cy="3457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Nếu phép quay thuận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 O biến điểm A thành điểm B thì khi đó điểm B thuộc (O; OA) sao cho tia OA quay thuận chiều kim đồng hồ đến tia OB, điểm A tạo nên cung AB có số đo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ra OB = OA và </a:t>
                </a:r>
                <a14:m>
                  <m:oMath xmlns:m="http://schemas.openxmlformats.org/officeDocument/2006/math">
                    <m:acc>
                      <m:acc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điểm A thuộc (O; OB) và tia OB quay ngược chiều kim đồng hồ đến tia OA, điểm B  tạo nên cung BA có số đo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.</a:t>
                </a:r>
                <a:endParaRPr lang="en-US" sz="28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phép quay ngược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tâm O có biến điểm B thành điểm A.</a:t>
                </a:r>
                <a:endPara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85" y="2851721"/>
                <a:ext cx="10719177" cy="3457100"/>
              </a:xfrm>
              <a:prstGeom prst="rect">
                <a:avLst/>
              </a:prstGeom>
              <a:blipFill rotWithShape="1">
                <a:blip r:embed="rId5"/>
                <a:stretch>
                  <a:fillRect l="-1" t="-17" r="4" b="-7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763985" y="610094"/>
                <a:ext cx="10049357" cy="1835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Phép quay ngược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 O biến điểm A thành điểm B thì phép quay ngược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 O có biến điểm B thành điểm A hay không? 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85" y="610094"/>
                <a:ext cx="10049357" cy="1835374"/>
              </a:xfrm>
              <a:prstGeom prst="rect">
                <a:avLst/>
              </a:prstGeom>
              <a:blipFill rotWithShape="1">
                <a:blip r:embed="rId6"/>
                <a:stretch>
                  <a:fillRect l="-1" t="-27" r="6" b="-25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602146">
            <a:off x="-404130" y="-202137"/>
            <a:ext cx="2864966" cy="26097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89624">
            <a:off x="10567465" y="3965292"/>
            <a:ext cx="3249071" cy="35597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4499" y="990600"/>
            <a:ext cx="11298108" cy="5662502"/>
          </a:xfrm>
          <a:prstGeom prst="roundRect">
            <a:avLst>
              <a:gd name="adj" fmla="val 226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6980" y="196853"/>
            <a:ext cx="283923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535"/>
              </a:spcAft>
            </a:pPr>
            <a:r>
              <a:rPr lang="en-US" sz="3200" b="1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3</a:t>
            </a:r>
            <a:endParaRPr lang="en-US" sz="32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893" y="138961"/>
            <a:ext cx="659507" cy="7491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895904" y="1851323"/>
                <a:ext cx="10395298" cy="4074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ẽ lục giác đều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 panose="02040503050406030204" pitchFamily="18" charset="0"/>
                      </a:rPr>
                      <m:t>𝐴𝐵𝐶𝐷𝐸𝐹</m:t>
                    </m:r>
                  </m:oMath>
                </a14:m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theo hướng dẫn như sau:</a:t>
                </a: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i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1</a:t>
                </a:r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Vẽ đường tròn tâm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lấy một điểm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bất kỳ nằm trên đường tròn.</a:t>
                </a: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i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2</a:t>
                </a:r>
                <a:r>
                  <a:rPr lang="vi-VN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 định đỉnh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bằng cách xoay compa ngược (hoặc cùng) chiều kim đồng hồ một góc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i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3</a:t>
                </a:r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Đánh dấu điểm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trên đường tròn sau khi thực hiện thao tác quay compa trên.</a:t>
                </a: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i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 4</a:t>
                </a:r>
                <a:r>
                  <a:rPr lang="vi-VN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 tương tự với các điểm </a:t>
                </a:r>
                <a14:m>
                  <m:oMath xmlns:m="http://schemas.openxmlformats.org/officeDocument/2006/math">
                    <m:r>
                      <a:rPr lang="vi-VN" sz="28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8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lưu ý compa phải quay cùng chiều với cách chọn ở </a:t>
                </a:r>
                <a:r>
                  <a:rPr lang="en-US" sz="2800" i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2800" i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ước 2</a:t>
                </a:r>
                <a:r>
                  <a:rPr lang="vi-VN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904" y="1851323"/>
                <a:ext cx="10395298" cy="4074320"/>
              </a:xfrm>
              <a:prstGeom prst="rect">
                <a:avLst/>
              </a:prstGeom>
              <a:blipFill rotWithShape="1">
                <a:blip r:embed="rId6"/>
                <a:stretch>
                  <a:fillRect l="-5" t="-7" r="3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412645" y="1099349"/>
            <a:ext cx="1558709" cy="1645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6"/>
          <p:cNvSpPr/>
          <p:nvPr/>
        </p:nvSpPr>
        <p:spPr>
          <a:xfrm>
            <a:off x="457200" y="486310"/>
            <a:ext cx="11298108" cy="6045200"/>
          </a:xfrm>
          <a:prstGeom prst="roundRect">
            <a:avLst>
              <a:gd name="adj" fmla="val 226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9" name="Screen Recording 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566160" y="584181"/>
            <a:ext cx="7650480" cy="55727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1" y="3171309"/>
            <a:ext cx="2413621" cy="3200381"/>
          </a:xfrm>
          <a:prstGeom prst="rect">
            <a:avLst/>
          </a:prstGeom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58800" y="1076325"/>
            <a:ext cx="11125200" cy="5715000"/>
            <a:chOff x="558800" y="1076325"/>
            <a:chExt cx="11125200" cy="5715000"/>
          </a:xfrm>
        </p:grpSpPr>
        <p:grpSp>
          <p:nvGrpSpPr>
            <p:cNvPr id="25" name="Group 24"/>
            <p:cNvGrpSpPr/>
            <p:nvPr/>
          </p:nvGrpSpPr>
          <p:grpSpPr>
            <a:xfrm>
              <a:off x="558800" y="1076325"/>
              <a:ext cx="11125200" cy="5715000"/>
              <a:chOff x="558800" y="1143000"/>
              <a:chExt cx="11125200" cy="5715000"/>
            </a:xfrm>
          </p:grpSpPr>
          <p:sp>
            <p:nvSpPr>
              <p:cNvPr id="9" name="Round Same Side Corner Rectangle 8"/>
              <p:cNvSpPr/>
              <p:nvPr/>
            </p:nvSpPr>
            <p:spPr>
              <a:xfrm>
                <a:off x="558800" y="1143000"/>
                <a:ext cx="11125200" cy="5715000"/>
              </a:xfrm>
              <a:prstGeom prst="round2SameRect">
                <a:avLst>
                  <a:gd name="adj1" fmla="val 14593"/>
                  <a:gd name="adj2" fmla="val 0"/>
                </a:avLst>
              </a:prstGeom>
              <a:solidFill>
                <a:schemeClr val="bg1"/>
              </a:solidFill>
              <a:ln w="38100">
                <a:solidFill>
                  <a:srgbClr val="C19B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" name="Round Same Side Corner Rectangle 10"/>
              <p:cNvSpPr/>
              <p:nvPr/>
            </p:nvSpPr>
            <p:spPr>
              <a:xfrm flipV="1">
                <a:off x="1429843" y="1143000"/>
                <a:ext cx="3403600" cy="763064"/>
              </a:xfrm>
              <a:prstGeom prst="round2SameRect">
                <a:avLst>
                  <a:gd name="adj1" fmla="val 46625"/>
                  <a:gd name="adj2" fmla="val 0"/>
                </a:avLst>
              </a:prstGeom>
              <a:solidFill>
                <a:schemeClr val="bg1"/>
              </a:solidFill>
              <a:ln w="38100">
                <a:solidFill>
                  <a:srgbClr val="C19B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83966" y="1114434"/>
              <a:ext cx="1273634" cy="687643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86125">
            <a:off x="-71254" y="3666574"/>
            <a:ext cx="796944" cy="11384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86125">
            <a:off x="11041618" y="-951531"/>
            <a:ext cx="1164351" cy="16633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185457" y="2269098"/>
                <a:ext cx="10355884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Xét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tuỳ ý (khác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và đường tròn tâm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bán kính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𝑂𝑀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Hãy tìm điểm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thuộc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;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𝑂𝑀</m:t>
                        </m:r>
                      </m:e>
                    </m:d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sao cho chiều quay từ tia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𝑂𝑀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đến tia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cùng chiều quay của kim đồng hồ và cung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𝑀𝑛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số đo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457" y="2269098"/>
                <a:ext cx="10355884" cy="1815882"/>
              </a:xfrm>
              <a:prstGeom prst="rect">
                <a:avLst/>
              </a:prstGeom>
              <a:blipFill rotWithShape="1">
                <a:blip r:embed="rId6"/>
                <a:stretch>
                  <a:fillRect l="-5" t="-13" r="2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1185457" y="286093"/>
            <a:ext cx="2965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185457" y="4328546"/>
                <a:ext cx="10355884" cy="1849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Xét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tuỳ ý (khác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và đường tròn tâm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bán kính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Hãy tìm điểm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thuộc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;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𝑂𝑁</m:t>
                        </m:r>
                      </m:e>
                    </m:d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sao cho chiều quay từ tia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 tia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ngược chiều quay của kim đồng hồ và cung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𝑁𝑝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số đo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457" y="4328546"/>
                <a:ext cx="10355884" cy="1849545"/>
              </a:xfrm>
              <a:prstGeom prst="rect">
                <a:avLst/>
              </a:prstGeom>
              <a:blipFill rotWithShape="1">
                <a:blip r:embed="rId7"/>
                <a:stretch>
                  <a:fillRect l="-5" t="-21" r="2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5018607" y="1193806"/>
                <a:ext cx="652273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cố định.</a:t>
                </a: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607" y="1193806"/>
                <a:ext cx="6522734" cy="523220"/>
              </a:xfrm>
              <a:prstGeom prst="rect">
                <a:avLst/>
              </a:prstGeom>
              <a:blipFill rotWithShape="1">
                <a:blip r:embed="rId8"/>
                <a:stretch>
                  <a:fillRect l="-3" t="-1" r="3" b="1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t="28343" b="28343"/>
          <a:stretch>
            <a:fillRect/>
          </a:stretch>
        </p:blipFill>
        <p:spPr>
          <a:xfrm>
            <a:off x="0" y="-69450"/>
            <a:ext cx="12192000" cy="6858000"/>
          </a:xfrm>
          <a:prstGeom prst="rect">
            <a:avLst/>
          </a:prstGeom>
          <a:ln>
            <a:solidFill>
              <a:srgbClr val="0000CC"/>
            </a:solidFill>
          </a:ln>
        </p:spPr>
      </p:pic>
      <p:grpSp>
        <p:nvGrpSpPr>
          <p:cNvPr id="3" name="Group 3"/>
          <p:cNvGrpSpPr/>
          <p:nvPr/>
        </p:nvGrpSpPr>
        <p:grpSpPr>
          <a:xfrm rot="5400000">
            <a:off x="5686798" y="848367"/>
            <a:ext cx="4871639" cy="8766646"/>
            <a:chOff x="0" y="0"/>
            <a:chExt cx="9743278" cy="17533292"/>
          </a:xfrm>
        </p:grpSpPr>
        <p:sp>
          <p:nvSpPr>
            <p:cNvPr id="4" name="AutoShape 4"/>
            <p:cNvSpPr/>
            <p:nvPr/>
          </p:nvSpPr>
          <p:spPr>
            <a:xfrm>
              <a:off x="220728" y="0"/>
              <a:ext cx="9522550" cy="1743039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3789052" y="4000961"/>
              <a:ext cx="17321383" cy="9743278"/>
            </a:xfrm>
            <a:prstGeom prst="rect">
              <a:avLst/>
            </a:prstGeom>
          </p:spPr>
        </p:pic>
      </p:grpSp>
      <p:sp>
        <p:nvSpPr>
          <p:cNvPr id="40" name="Rounded Rectangle 39"/>
          <p:cNvSpPr/>
          <p:nvPr/>
        </p:nvSpPr>
        <p:spPr>
          <a:xfrm>
            <a:off x="444499" y="713315"/>
            <a:ext cx="11298108" cy="5745035"/>
          </a:xfrm>
          <a:prstGeom prst="roundRect">
            <a:avLst>
              <a:gd name="adj" fmla="val 226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91953">
            <a:off x="-87912" y="6243741"/>
            <a:ext cx="934390" cy="434916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 rot="-2026165">
            <a:off x="1379330" y="6094830"/>
            <a:ext cx="588297" cy="509465"/>
            <a:chOff x="0" y="0"/>
            <a:chExt cx="6350000" cy="5499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9DA6A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249213" y="431821"/>
            <a:ext cx="3306787" cy="742715"/>
            <a:chOff x="48088" y="366542"/>
            <a:chExt cx="8566283" cy="1485430"/>
          </a:xfrm>
        </p:grpSpPr>
        <p:sp>
          <p:nvSpPr>
            <p:cNvPr id="33" name="AutoShape 33"/>
            <p:cNvSpPr/>
            <p:nvPr/>
          </p:nvSpPr>
          <p:spPr>
            <a:xfrm rot="-296783">
              <a:off x="48088" y="366542"/>
              <a:ext cx="8566283" cy="1485430"/>
            </a:xfrm>
            <a:prstGeom prst="rect">
              <a:avLst/>
            </a:prstGeom>
            <a:solidFill>
              <a:srgbClr val="5697AE"/>
            </a:solidFill>
          </p:spPr>
        </p:sp>
        <p:sp>
          <p:nvSpPr>
            <p:cNvPr id="34" name="TextBox 34"/>
            <p:cNvSpPr txBox="1"/>
            <p:nvPr/>
          </p:nvSpPr>
          <p:spPr>
            <a:xfrm rot="21303217">
              <a:off x="274888" y="369194"/>
              <a:ext cx="8009198" cy="1171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0"/>
                </a:lnSpc>
                <a:spcBef>
                  <a:spcPct val="0"/>
                </a:spcBef>
              </a:pPr>
              <a:r>
                <a:rPr lang="en-US" sz="2935" b="1">
                  <a:solidFill>
                    <a:srgbClr val="FDFC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endParaRPr lang="en-US" sz="2935" b="1" dirty="0">
                <a:solidFill>
                  <a:srgbClr val="FDF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090351">
            <a:off x="10908330" y="3411358"/>
            <a:ext cx="1823937" cy="53537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38678">
            <a:off x="6949384" y="-404769"/>
            <a:ext cx="1525134" cy="11396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780140" y="1852632"/>
                <a:ext cx="5382535" cy="3108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Xét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tuỳ ý (khác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và đường tròn tâm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bán kính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𝑂𝑀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Hãy tìm điểm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thuộc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;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𝑂𝑀</m:t>
                        </m:r>
                      </m:e>
                    </m:d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sao cho chiều quay từ tia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𝑂𝑀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đến tia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cùng chiều quay của kim đồng hồ và cung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𝑀𝑛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số đo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40" y="1852632"/>
                <a:ext cx="5382535" cy="3108543"/>
              </a:xfrm>
              <a:prstGeom prst="rect">
                <a:avLst/>
              </a:prstGeom>
              <a:blipFill rotWithShape="1">
                <a:blip r:embed="rId10"/>
                <a:stretch>
                  <a:fillRect l="-7" t="-11" b="1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825989" y="1271406"/>
                <a:ext cx="652273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cố định.</a:t>
                </a: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89" y="1271406"/>
                <a:ext cx="6522734" cy="523220"/>
              </a:xfrm>
              <a:prstGeom prst="rect">
                <a:avLst/>
              </a:prstGeom>
              <a:blipFill rotWithShape="1">
                <a:blip r:embed="rId11"/>
                <a:stretch>
                  <a:fillRect l="-7" t="-26" r="8" b="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8686488" y="3172221"/>
            <a:ext cx="92597" cy="9226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8295716" y="3064317"/>
                <a:ext cx="381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5716" y="3064317"/>
                <a:ext cx="381000" cy="584775"/>
              </a:xfrm>
              <a:prstGeom prst="rect">
                <a:avLst/>
              </a:prstGeom>
              <a:blipFill rotWithShape="1">
                <a:blip r:embed="rId12"/>
                <a:stretch>
                  <a:fillRect l="-20" t="-76" r="20" b="6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8688645" y="1039493"/>
                <a:ext cx="381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645" y="1039493"/>
                <a:ext cx="381000" cy="584775"/>
              </a:xfrm>
              <a:prstGeom prst="rect">
                <a:avLst/>
              </a:prstGeom>
              <a:blipFill rotWithShape="1">
                <a:blip r:embed="rId13"/>
                <a:stretch>
                  <a:fillRect l="-151" t="-108" r="-14682" b="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7112786" y="1598351"/>
            <a:ext cx="3240000" cy="32400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6" idx="0"/>
          </p:cNvCxnSpPr>
          <p:nvPr/>
        </p:nvCxnSpPr>
        <p:spPr>
          <a:xfrm flipV="1">
            <a:off x="8732787" y="1668951"/>
            <a:ext cx="356872" cy="150327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9053133" y="1588704"/>
            <a:ext cx="92597" cy="9226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053133" y="1588704"/>
            <a:ext cx="92597" cy="9226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9885280" y="4497016"/>
                <a:ext cx="6972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5280" y="4497016"/>
                <a:ext cx="697266" cy="584775"/>
              </a:xfrm>
              <a:prstGeom prst="rect">
                <a:avLst/>
              </a:prstGeom>
              <a:blipFill rotWithShape="1">
                <a:blip r:embed="rId14"/>
                <a:stretch>
                  <a:fillRect l="-34" t="-99" r="39" b="8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 flipH="1" flipV="1">
            <a:off x="8773144" y="3239540"/>
            <a:ext cx="949978" cy="1221866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7715538" y="1410535"/>
            <a:ext cx="2695339" cy="2750169"/>
            <a:chOff x="7715538" y="1410535"/>
            <a:chExt cx="2695339" cy="2750169"/>
          </a:xfrm>
        </p:grpSpPr>
        <p:sp>
          <p:nvSpPr>
            <p:cNvPr id="12" name="Arc 11"/>
            <p:cNvSpPr/>
            <p:nvPr/>
          </p:nvSpPr>
          <p:spPr>
            <a:xfrm rot="566599">
              <a:off x="7715538" y="1410535"/>
              <a:ext cx="2686626" cy="2750169"/>
            </a:xfrm>
            <a:prstGeom prst="arc">
              <a:avLst>
                <a:gd name="adj1" fmla="val 16037624"/>
                <a:gd name="adj2" fmla="val 19751980"/>
              </a:avLst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294694" y="2235543"/>
              <a:ext cx="116183" cy="29385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Arc 27"/>
          <p:cNvSpPr/>
          <p:nvPr/>
        </p:nvSpPr>
        <p:spPr>
          <a:xfrm>
            <a:off x="7097549" y="1607853"/>
            <a:ext cx="3240000" cy="3240000"/>
          </a:xfrm>
          <a:prstGeom prst="arc">
            <a:avLst>
              <a:gd name="adj1" fmla="val 17116175"/>
              <a:gd name="adj2" fmla="val 3007091"/>
            </a:avLst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10396940" y="2904983"/>
                <a:ext cx="9727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120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/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940" y="2904983"/>
                <a:ext cx="972760" cy="523220"/>
              </a:xfrm>
              <a:prstGeom prst="rect">
                <a:avLst/>
              </a:prstGeom>
              <a:blipFill rotWithShape="1">
                <a:blip r:embed="rId15"/>
                <a:stretch>
                  <a:fillRect l="-9" t="-94" r="3" b="9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/>
              <p:cNvSpPr txBox="1"/>
              <p:nvPr/>
            </p:nvSpPr>
            <p:spPr>
              <a:xfrm>
                <a:off x="10514824" y="2072481"/>
                <a:ext cx="6972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824" y="2072481"/>
                <a:ext cx="697266" cy="584775"/>
              </a:xfrm>
              <a:prstGeom prst="rect">
                <a:avLst/>
              </a:prstGeom>
              <a:blipFill rotWithShape="1">
                <a:blip r:embed="rId16"/>
                <a:stretch>
                  <a:fillRect l="-71" t="-81" r="76" b="7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/>
              <p:cNvSpPr/>
              <p:nvPr/>
            </p:nvSpPr>
            <p:spPr>
              <a:xfrm>
                <a:off x="527436" y="7420070"/>
                <a:ext cx="10355884" cy="1849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Xét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tuỳ ý (khác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và đường tròn tâm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bán kính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Hãy tìm điểm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thuộc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;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𝑂𝑁</m:t>
                        </m:r>
                      </m:e>
                    </m:d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sao cho chiều quay từ tia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 tia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ngược chiều quay của kim đồng hồ và cung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𝑁𝑝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số đo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36" y="7420070"/>
                <a:ext cx="10355884" cy="1849545"/>
              </a:xfrm>
              <a:prstGeom prst="rect">
                <a:avLst/>
              </a:prstGeom>
              <a:blipFill rotWithShape="1">
                <a:blip r:embed="rId17"/>
                <a:stretch>
                  <a:fillRect l="-4" t="-5" r="1" b="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C 0.00547 0.00555 0.02292 0.01273 0.03438 0.02546 C 0.04597 0.03796 0.05782 0.04745 0.06901 0.07569 C 0.08594 0.10902 0.10248 0.16944 0.10053 0.20185 C 0.09857 0.23402 0.10547 0.30671 0.09245 0.32754 C 0.07214 0.36088 0.07214 0.38472 0.05196 0.41828 " pathEditMode="relative" rAng="0" ptsTypes="AAAA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2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25" grpId="0"/>
      <p:bldP spid="9" grpId="0" animBg="1"/>
      <p:bldP spid="37" grpId="0" animBg="1"/>
      <p:bldP spid="37" grpId="1" animBg="1"/>
      <p:bldP spid="24" grpId="1" animBg="1"/>
      <p:bldP spid="26" grpId="0"/>
      <p:bldP spid="28" grpId="0" animBg="1"/>
      <p:bldP spid="39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1012178" y="399181"/>
            <a:ext cx="4871639" cy="8766646"/>
            <a:chOff x="0" y="0"/>
            <a:chExt cx="9743278" cy="17533292"/>
          </a:xfrm>
        </p:grpSpPr>
        <p:sp>
          <p:nvSpPr>
            <p:cNvPr id="4" name="AutoShape 4"/>
            <p:cNvSpPr/>
            <p:nvPr/>
          </p:nvSpPr>
          <p:spPr>
            <a:xfrm>
              <a:off x="220728" y="0"/>
              <a:ext cx="9522550" cy="1743039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3789052" y="4000961"/>
              <a:ext cx="17321383" cy="9743278"/>
            </a:xfrm>
            <a:prstGeom prst="rect">
              <a:avLst/>
            </a:prstGeom>
          </p:spPr>
        </p:pic>
      </p:grpSp>
      <p:sp>
        <p:nvSpPr>
          <p:cNvPr id="40" name="Rounded Rectangle 39"/>
          <p:cNvSpPr/>
          <p:nvPr/>
        </p:nvSpPr>
        <p:spPr>
          <a:xfrm>
            <a:off x="446946" y="776574"/>
            <a:ext cx="11298108" cy="5745035"/>
          </a:xfrm>
          <a:prstGeom prst="roundRect">
            <a:avLst>
              <a:gd name="adj" fmla="val 226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91953">
            <a:off x="-87912" y="6243741"/>
            <a:ext cx="934390" cy="434916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 rot="-2026165">
            <a:off x="1379330" y="6094830"/>
            <a:ext cx="588297" cy="509465"/>
            <a:chOff x="0" y="0"/>
            <a:chExt cx="6350000" cy="5499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9DA6A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249213" y="431821"/>
            <a:ext cx="3306787" cy="742715"/>
            <a:chOff x="48088" y="366542"/>
            <a:chExt cx="8566283" cy="1485430"/>
          </a:xfrm>
        </p:grpSpPr>
        <p:sp>
          <p:nvSpPr>
            <p:cNvPr id="33" name="AutoShape 33"/>
            <p:cNvSpPr/>
            <p:nvPr/>
          </p:nvSpPr>
          <p:spPr>
            <a:xfrm rot="-296783">
              <a:off x="48088" y="366542"/>
              <a:ext cx="8566283" cy="1485430"/>
            </a:xfrm>
            <a:prstGeom prst="rect">
              <a:avLst/>
            </a:prstGeom>
            <a:solidFill>
              <a:srgbClr val="5697AE"/>
            </a:solidFill>
          </p:spPr>
        </p:sp>
        <p:sp>
          <p:nvSpPr>
            <p:cNvPr id="34" name="TextBox 34"/>
            <p:cNvSpPr txBox="1"/>
            <p:nvPr/>
          </p:nvSpPr>
          <p:spPr>
            <a:xfrm rot="21303217">
              <a:off x="274888" y="369194"/>
              <a:ext cx="8009198" cy="1171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0"/>
                </a:lnSpc>
                <a:spcBef>
                  <a:spcPct val="0"/>
                </a:spcBef>
              </a:pPr>
              <a:r>
                <a:rPr lang="en-US" sz="2935" b="1">
                  <a:solidFill>
                    <a:srgbClr val="FDFC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endParaRPr lang="en-US" sz="2935" b="1" dirty="0">
                <a:solidFill>
                  <a:srgbClr val="FDF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090351">
            <a:off x="-561457" y="3929147"/>
            <a:ext cx="1823937" cy="53537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38678">
            <a:off x="6949384" y="-404769"/>
            <a:ext cx="1525134" cy="11396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825989" y="1271406"/>
                <a:ext cx="652273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cố định.</a:t>
                </a: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89" y="1271406"/>
                <a:ext cx="6522734" cy="523220"/>
              </a:xfrm>
              <a:prstGeom prst="rect">
                <a:avLst/>
              </a:prstGeom>
              <a:blipFill rotWithShape="1">
                <a:blip r:embed="rId9"/>
                <a:stretch>
                  <a:fillRect l="-7" t="-26" r="8" b="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9621208" y="3334781"/>
            <a:ext cx="92597" cy="9226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9230436" y="3226877"/>
                <a:ext cx="381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0436" y="3226877"/>
                <a:ext cx="381000" cy="584775"/>
              </a:xfrm>
              <a:prstGeom prst="rect">
                <a:avLst/>
              </a:prstGeom>
              <a:blipFill rotWithShape="1">
                <a:blip r:embed="rId10"/>
                <a:stretch>
                  <a:fillRect l="-20" t="-76" r="20" b="6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9392263" y="1202053"/>
                <a:ext cx="381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2263" y="1202053"/>
                <a:ext cx="381000" cy="584775"/>
              </a:xfrm>
              <a:prstGeom prst="rect">
                <a:avLst/>
              </a:prstGeom>
              <a:blipFill rotWithShape="1">
                <a:blip r:embed="rId11"/>
                <a:stretch>
                  <a:fillRect l="-161" t="-108" r="-2006" b="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8047506" y="1760911"/>
            <a:ext cx="3240000" cy="32400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9252926" y="1831715"/>
            <a:ext cx="391431" cy="1491491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9202211" y="1752659"/>
            <a:ext cx="92597" cy="9226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197040" y="1764541"/>
            <a:ext cx="92597" cy="9226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11004748" y="2145431"/>
                <a:ext cx="6972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’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4748" y="2145431"/>
                <a:ext cx="697266" cy="584775"/>
              </a:xfrm>
              <a:prstGeom prst="rect">
                <a:avLst/>
              </a:prstGeom>
              <a:blipFill rotWithShape="1">
                <a:blip r:embed="rId12"/>
                <a:stretch>
                  <a:fillRect l="-28" t="-69" r="34" b="5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>
            <a:stCxn id="28" idx="0"/>
          </p:cNvCxnSpPr>
          <p:nvPr/>
        </p:nvCxnSpPr>
        <p:spPr>
          <a:xfrm flipH="1">
            <a:off x="9687544" y="2408824"/>
            <a:ext cx="1275652" cy="983116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 rot="19190840">
            <a:off x="7888321" y="1655270"/>
            <a:ext cx="2686626" cy="2750169"/>
            <a:chOff x="8057525" y="1942629"/>
            <a:chExt cx="2686626" cy="2750169"/>
          </a:xfrm>
        </p:grpSpPr>
        <p:sp>
          <p:nvSpPr>
            <p:cNvPr id="12" name="Arc 11"/>
            <p:cNvSpPr/>
            <p:nvPr/>
          </p:nvSpPr>
          <p:spPr>
            <a:xfrm rot="566599">
              <a:off x="8057525" y="1942629"/>
              <a:ext cx="2686626" cy="2750169"/>
            </a:xfrm>
            <a:prstGeom prst="arc">
              <a:avLst>
                <a:gd name="adj1" fmla="val 13088563"/>
                <a:gd name="adj2" fmla="val 17938796"/>
              </a:avLst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>
              <a:stCxn id="12" idx="0"/>
            </p:cNvCxnSpPr>
            <p:nvPr/>
          </p:nvCxnSpPr>
          <p:spPr>
            <a:xfrm rot="2409160" flipH="1">
              <a:off x="8426765" y="2295262"/>
              <a:ext cx="5237" cy="17187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Arc 27"/>
          <p:cNvSpPr/>
          <p:nvPr/>
        </p:nvSpPr>
        <p:spPr>
          <a:xfrm>
            <a:off x="8043851" y="1756348"/>
            <a:ext cx="3240000" cy="3240000"/>
          </a:xfrm>
          <a:prstGeom prst="arc">
            <a:avLst>
              <a:gd name="adj1" fmla="val 19399663"/>
              <a:gd name="adj2" fmla="val 15221658"/>
            </a:avLst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7134983" y="3534653"/>
                <a:ext cx="9727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300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/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983" y="3534653"/>
                <a:ext cx="972760" cy="523220"/>
              </a:xfrm>
              <a:prstGeom prst="rect">
                <a:avLst/>
              </a:prstGeom>
              <a:blipFill rotWithShape="1">
                <a:blip r:embed="rId13"/>
                <a:stretch>
                  <a:fillRect l="-13" t="-46" r="6"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/>
              <p:cNvSpPr txBox="1"/>
              <p:nvPr/>
            </p:nvSpPr>
            <p:spPr>
              <a:xfrm>
                <a:off x="7589320" y="4013033"/>
                <a:ext cx="6972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320" y="4013033"/>
                <a:ext cx="697266" cy="584775"/>
              </a:xfrm>
              <a:prstGeom prst="rect">
                <a:avLst/>
              </a:prstGeom>
              <a:blipFill rotWithShape="1">
                <a:blip r:embed="rId14"/>
                <a:stretch>
                  <a:fillRect l="-62" t="-80" r="68" b="7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/>
              <p:cNvSpPr/>
              <p:nvPr/>
            </p:nvSpPr>
            <p:spPr>
              <a:xfrm>
                <a:off x="747358" y="1928771"/>
                <a:ext cx="5920446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Xét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tuỳ ý (khác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và đường tròn tâm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bán kính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Hãy tìm điểm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thuộc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;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𝑂𝑁</m:t>
                        </m:r>
                      </m:e>
                    </m:d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sao cho chiều quay từ tia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đến tia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ngược chiều quay của kim đồng hồ và cung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𝑁𝑝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số đo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58" y="1928771"/>
                <a:ext cx="5920446" cy="2677656"/>
              </a:xfrm>
              <a:prstGeom prst="rect">
                <a:avLst/>
              </a:prstGeom>
              <a:blipFill rotWithShape="1">
                <a:blip r:embed="rId15"/>
                <a:stretch>
                  <a:fillRect l="-10" t="-10" r="5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23" y="-3572744"/>
            <a:ext cx="3510360" cy="294376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43" y="-3654752"/>
            <a:ext cx="3293093" cy="31077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3.7037E-7 C -0.00599 0.00602 -0.02539 0.01574 -0.03489 0.02616 C -0.04427 0.03681 -0.04661 0.03796 -0.0569 0.06296 C -0.07278 0.08426 -0.09427 0.14259 -0.09453 0.18611 C -0.10026 0.2206 -0.09909 0.2412 -0.09531 0.27107 C -0.09166 0.30069 -0.08359 0.33773 -0.07213 0.36528 C -0.0595 0.40486 -0.04258 0.42014 -0.02317 0.43611 C -0.00377 0.45278 0.02448 0.46944 0.04427 0.46319 C 0.06407 0.45671 0.10938 0.43773 0.12422 0.4044 C 0.13894 0.37083 0.16224 0.30602 0.16498 0.25255 C 0.16966 0.21227 0.16459 0.18079 0.16042 0.15278 C 0.15638 0.12454 0.14245 0.09653 0.14037 0.08357 " pathEditMode="relative" rAng="0" ptsTypes="AAAAAAAAAA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6" grpId="0"/>
      <p:bldP spid="28" grpId="0" animBg="1"/>
      <p:bldP spid="39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6"/>
          <p:cNvSpPr/>
          <p:nvPr/>
        </p:nvSpPr>
        <p:spPr>
          <a:xfrm>
            <a:off x="548672" y="242384"/>
            <a:ext cx="11298108" cy="6045200"/>
          </a:xfrm>
          <a:prstGeom prst="roundRect">
            <a:avLst>
              <a:gd name="adj" fmla="val 226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136" y="443743"/>
            <a:ext cx="3510360" cy="294376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56" y="361735"/>
            <a:ext cx="3293093" cy="3107777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222339" y="3548351"/>
            <a:ext cx="1504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24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239961" y="3548351"/>
            <a:ext cx="1504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25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/>
              <p:cNvSpPr txBox="1"/>
              <p:nvPr/>
            </p:nvSpPr>
            <p:spPr>
              <a:xfrm>
                <a:off x="1113099" y="4503997"/>
                <a:ext cx="347047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 quay thuận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tâm O</a:t>
                </a: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099" y="4503997"/>
                <a:ext cx="3470476" cy="954107"/>
              </a:xfrm>
              <a:prstGeom prst="rect">
                <a:avLst/>
              </a:prstGeom>
              <a:blipFill rotWithShape="1">
                <a:blip r:embed="rId3"/>
                <a:stretch>
                  <a:fillRect l="-17" t="-60" r="4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/>
              <p:cNvSpPr txBox="1"/>
              <p:nvPr/>
            </p:nvSpPr>
            <p:spPr>
              <a:xfrm>
                <a:off x="7481104" y="4503996"/>
                <a:ext cx="370004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 quay ngược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tâm O</a:t>
                </a: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104" y="4503996"/>
                <a:ext cx="3700040" cy="954107"/>
              </a:xfrm>
              <a:prstGeom prst="rect">
                <a:avLst/>
              </a:prstGeom>
              <a:blipFill rotWithShape="1">
                <a:blip r:embed="rId4"/>
                <a:stretch>
                  <a:fillRect l="-5" t="-60" r="2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602146">
            <a:off x="-404130" y="-202137"/>
            <a:ext cx="2864966" cy="26097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89624">
            <a:off x="10567465" y="3965292"/>
            <a:ext cx="3249071" cy="35597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4499" y="990600"/>
            <a:ext cx="11298108" cy="5549096"/>
          </a:xfrm>
          <a:prstGeom prst="roundRect">
            <a:avLst>
              <a:gd name="adj" fmla="val 226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666307" y="93160"/>
                <a:ext cx="8363643" cy="595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535"/>
                  </a:spcAft>
                </a:pPr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Định nghĩa phép quay thuận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𝛂</m:t>
                        </m:r>
                      </m:e>
                      <m:sup>
                        <m:r>
                          <a:rPr lang="en-US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tâm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𝑶</m:t>
                    </m:r>
                  </m:oMath>
                </a14:m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307" y="93160"/>
                <a:ext cx="8363643" cy="595932"/>
              </a:xfrm>
              <a:prstGeom prst="rect">
                <a:avLst/>
              </a:prstGeom>
              <a:blipFill rotWithShape="1">
                <a:blip r:embed="rId5"/>
                <a:stretch>
                  <a:fillRect l="-7" t="-76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43" y="178421"/>
            <a:ext cx="659507" cy="7491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719090" y="1422810"/>
                <a:ext cx="10756630" cy="3696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điểm O cố định và số thực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 quay thuận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tâm O giữ nguyên điểm O, biến điểm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(khác điểm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thành điểm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  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 đường tròn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 cho tia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𝑂𝑀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thuận chiều kim đồng hồ đến tia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điểm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tạo nên cung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𝑀𝑀</m:t>
                    </m:r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số đo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90" y="1422810"/>
                <a:ext cx="10756630" cy="3696461"/>
              </a:xfrm>
              <a:prstGeom prst="rect">
                <a:avLst/>
              </a:prstGeom>
              <a:blipFill rotWithShape="1">
                <a:blip r:embed="rId7"/>
                <a:stretch>
                  <a:fillRect l="-3" t="-11" b="-18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t="28343" b="283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043385">
            <a:off x="-93299" y="6219443"/>
            <a:ext cx="1379784" cy="519301"/>
          </a:xfrm>
          <a:prstGeom prst="rect">
            <a:avLst/>
          </a:prstGeom>
        </p:spPr>
      </p:pic>
      <p:grpSp>
        <p:nvGrpSpPr>
          <p:cNvPr id="22" name="Group 22"/>
          <p:cNvGrpSpPr>
            <a:grpSpLocks noChangeAspect="1"/>
          </p:cNvGrpSpPr>
          <p:nvPr/>
        </p:nvGrpSpPr>
        <p:grpSpPr>
          <a:xfrm rot="-1499875">
            <a:off x="1062532" y="6509346"/>
            <a:ext cx="411729" cy="356557"/>
            <a:chOff x="0" y="0"/>
            <a:chExt cx="6350000" cy="54991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25C37"/>
            </a:solidFill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9" y="261514"/>
            <a:ext cx="824817" cy="7987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055515" y="409276"/>
                <a:ext cx="10307810" cy="595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535"/>
                  </a:spcAft>
                </a:pPr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Định nghĩa phép quay ngược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𝛂</m:t>
                        </m:r>
                      </m:e>
                      <m:sup>
                        <m:r>
                          <a:rPr lang="en-US" sz="32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tâm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𝑶</m:t>
                    </m:r>
                  </m:oMath>
                </a14:m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15" y="409276"/>
                <a:ext cx="10307810" cy="595932"/>
              </a:xfrm>
              <a:prstGeom prst="rect">
                <a:avLst/>
              </a:prstGeom>
              <a:blipFill rotWithShape="1">
                <a:blip r:embed="rId5"/>
                <a:stretch>
                  <a:fillRect l="-1" t="-56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6"/>
          <p:cNvSpPr/>
          <p:nvPr/>
        </p:nvSpPr>
        <p:spPr>
          <a:xfrm>
            <a:off x="446946" y="1511300"/>
            <a:ext cx="11298108" cy="3835400"/>
          </a:xfrm>
          <a:prstGeom prst="roundRect">
            <a:avLst>
              <a:gd name="adj" fmla="val 226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918146" y="1854535"/>
                <a:ext cx="10038839" cy="32459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điểm O cố định và số thực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28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 quay ngược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tâm O giữ nguyên điểm O, biến điểm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(khác điểm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thành điểm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  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 đường tròn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𝑂𝑁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 cho tia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quay ngược chiều kim đồng hồ đến tia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điểm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tạo nên cung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𝑁𝑁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số đo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46" y="1854535"/>
                <a:ext cx="10038839" cy="3245953"/>
              </a:xfrm>
              <a:prstGeom prst="rect">
                <a:avLst/>
              </a:prstGeom>
              <a:blipFill rotWithShape="1">
                <a:blip r:embed="rId6"/>
                <a:stretch>
                  <a:fillRect l="-6" t="-10" r="1" b="-14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0226" y="889688"/>
            <a:ext cx="1374874" cy="1305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2491932">
            <a:off x="-289245" y="-158937"/>
            <a:ext cx="2758261" cy="23943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955290">
            <a:off x="9728628" y="-158937"/>
            <a:ext cx="2758261" cy="23943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87451" y="3588311"/>
            <a:ext cx="2758261" cy="23943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822804" y="5325509"/>
            <a:ext cx="2758261" cy="23943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093203">
            <a:off x="10669846" y="3871489"/>
            <a:ext cx="2758261" cy="23943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528209">
            <a:off x="7984582" y="5228802"/>
            <a:ext cx="2758261" cy="23943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55734">
            <a:off x="3337740" y="-1708524"/>
            <a:ext cx="2758261" cy="23943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2263600" flipV="1">
            <a:off x="6540216" y="-1949702"/>
            <a:ext cx="2758261" cy="2394324"/>
          </a:xfrm>
          <a:prstGeom prst="rect">
            <a:avLst/>
          </a:prstGeom>
        </p:spPr>
      </p:pic>
      <p:grpSp>
        <p:nvGrpSpPr>
          <p:cNvPr id="39" name="Group 12"/>
          <p:cNvGrpSpPr/>
          <p:nvPr/>
        </p:nvGrpSpPr>
        <p:grpSpPr>
          <a:xfrm>
            <a:off x="233200" y="630050"/>
            <a:ext cx="11582400" cy="6146800"/>
            <a:chOff x="0" y="0"/>
            <a:chExt cx="1771677" cy="911608"/>
          </a:xfrm>
        </p:grpSpPr>
        <p:sp>
          <p:nvSpPr>
            <p:cNvPr id="46" name="Freeform 13"/>
            <p:cNvSpPr/>
            <p:nvPr/>
          </p:nvSpPr>
          <p:spPr>
            <a:xfrm>
              <a:off x="10160" y="16510"/>
              <a:ext cx="1748817" cy="883668"/>
            </a:xfrm>
            <a:custGeom>
              <a:avLst/>
              <a:gdLst/>
              <a:ahLst/>
              <a:cxnLst/>
              <a:rect l="l" t="t" r="r" b="b"/>
              <a:pathLst>
                <a:path w="1748817" h="883668">
                  <a:moveTo>
                    <a:pt x="1748817" y="883668"/>
                  </a:moveTo>
                  <a:lnTo>
                    <a:pt x="0" y="876048"/>
                  </a:lnTo>
                  <a:lnTo>
                    <a:pt x="0" y="319706"/>
                  </a:lnTo>
                  <a:lnTo>
                    <a:pt x="17780" y="19050"/>
                  </a:lnTo>
                  <a:lnTo>
                    <a:pt x="869882" y="0"/>
                  </a:lnTo>
                  <a:lnTo>
                    <a:pt x="17297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7" name="Freeform 14"/>
            <p:cNvSpPr/>
            <p:nvPr/>
          </p:nvSpPr>
          <p:spPr>
            <a:xfrm>
              <a:off x="-3810" y="0"/>
              <a:ext cx="1778027" cy="910338"/>
            </a:xfrm>
            <a:custGeom>
              <a:avLst/>
              <a:gdLst/>
              <a:ahLst/>
              <a:cxnLst/>
              <a:rect l="l" t="t" r="r" b="b"/>
              <a:pathLst>
                <a:path w="1778027" h="910338">
                  <a:moveTo>
                    <a:pt x="1743737" y="21590"/>
                  </a:moveTo>
                  <a:cubicBezTo>
                    <a:pt x="1745007" y="34290"/>
                    <a:pt x="1745007" y="44450"/>
                    <a:pt x="1746277" y="54610"/>
                  </a:cubicBezTo>
                  <a:cubicBezTo>
                    <a:pt x="1748817" y="76477"/>
                    <a:pt x="1750087" y="94044"/>
                    <a:pt x="1752627" y="110983"/>
                  </a:cubicBezTo>
                  <a:cubicBezTo>
                    <a:pt x="1752627" y="135452"/>
                    <a:pt x="1765327" y="617914"/>
                    <a:pt x="1771677" y="642382"/>
                  </a:cubicBezTo>
                  <a:cubicBezTo>
                    <a:pt x="1778027" y="679398"/>
                    <a:pt x="1774217" y="717042"/>
                    <a:pt x="1774217" y="754058"/>
                  </a:cubicBezTo>
                  <a:cubicBezTo>
                    <a:pt x="1774217" y="786682"/>
                    <a:pt x="1775487" y="816797"/>
                    <a:pt x="1776757" y="849378"/>
                  </a:cubicBezTo>
                  <a:cubicBezTo>
                    <a:pt x="1776757" y="870968"/>
                    <a:pt x="1776757" y="884938"/>
                    <a:pt x="1776757" y="909068"/>
                  </a:cubicBezTo>
                  <a:cubicBezTo>
                    <a:pt x="1753897" y="909068"/>
                    <a:pt x="1733577" y="910338"/>
                    <a:pt x="1713051" y="909068"/>
                  </a:cubicBezTo>
                  <a:cubicBezTo>
                    <a:pt x="1627226" y="903988"/>
                    <a:pt x="1540081" y="910338"/>
                    <a:pt x="1454256" y="905258"/>
                  </a:cubicBezTo>
                  <a:cubicBezTo>
                    <a:pt x="1402762" y="901448"/>
                    <a:pt x="1352587" y="903988"/>
                    <a:pt x="1301092" y="901448"/>
                  </a:cubicBezTo>
                  <a:cubicBezTo>
                    <a:pt x="1277325" y="900178"/>
                    <a:pt x="1253559" y="898908"/>
                    <a:pt x="1229792" y="897638"/>
                  </a:cubicBezTo>
                  <a:cubicBezTo>
                    <a:pt x="1215268" y="897638"/>
                    <a:pt x="1202064" y="898908"/>
                    <a:pt x="1187539" y="898908"/>
                  </a:cubicBezTo>
                  <a:cubicBezTo>
                    <a:pt x="1150569" y="897638"/>
                    <a:pt x="1048900" y="898908"/>
                    <a:pt x="1011929" y="897638"/>
                  </a:cubicBezTo>
                  <a:cubicBezTo>
                    <a:pt x="985521" y="896368"/>
                    <a:pt x="457369" y="905258"/>
                    <a:pt x="430961" y="903988"/>
                  </a:cubicBezTo>
                  <a:cubicBezTo>
                    <a:pt x="424359" y="903988"/>
                    <a:pt x="416437" y="905258"/>
                    <a:pt x="409835" y="905258"/>
                  </a:cubicBezTo>
                  <a:cubicBezTo>
                    <a:pt x="393991" y="905258"/>
                    <a:pt x="379466" y="906528"/>
                    <a:pt x="363622" y="906528"/>
                  </a:cubicBezTo>
                  <a:cubicBezTo>
                    <a:pt x="324010" y="906528"/>
                    <a:pt x="285719" y="905258"/>
                    <a:pt x="246108" y="903988"/>
                  </a:cubicBezTo>
                  <a:cubicBezTo>
                    <a:pt x="222341" y="902718"/>
                    <a:pt x="198574" y="901448"/>
                    <a:pt x="176128" y="900178"/>
                  </a:cubicBezTo>
                  <a:cubicBezTo>
                    <a:pt x="133876" y="898908"/>
                    <a:pt x="91623" y="897638"/>
                    <a:pt x="48260" y="897638"/>
                  </a:cubicBezTo>
                  <a:cubicBezTo>
                    <a:pt x="38100" y="897638"/>
                    <a:pt x="29210" y="897638"/>
                    <a:pt x="19050" y="896368"/>
                  </a:cubicBezTo>
                  <a:cubicBezTo>
                    <a:pt x="10160" y="895098"/>
                    <a:pt x="5080" y="888748"/>
                    <a:pt x="7620" y="879858"/>
                  </a:cubicBezTo>
                  <a:cubicBezTo>
                    <a:pt x="16510" y="848166"/>
                    <a:pt x="12700" y="832481"/>
                    <a:pt x="11430" y="816169"/>
                  </a:cubicBezTo>
                  <a:cubicBezTo>
                    <a:pt x="10160" y="782918"/>
                    <a:pt x="6350" y="750293"/>
                    <a:pt x="7620" y="717042"/>
                  </a:cubicBezTo>
                  <a:cubicBezTo>
                    <a:pt x="5080" y="675634"/>
                    <a:pt x="0" y="163057"/>
                    <a:pt x="7620" y="121022"/>
                  </a:cubicBezTo>
                  <a:cubicBezTo>
                    <a:pt x="8890" y="112866"/>
                    <a:pt x="7620" y="104082"/>
                    <a:pt x="8890" y="95926"/>
                  </a:cubicBezTo>
                  <a:cubicBezTo>
                    <a:pt x="10160" y="82751"/>
                    <a:pt x="12700" y="683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614" y="30480"/>
                    <a:pt x="79740" y="29210"/>
                  </a:cubicBezTo>
                  <a:cubicBezTo>
                    <a:pt x="115390" y="25400"/>
                    <a:pt x="151041" y="22860"/>
                    <a:pt x="188011" y="20320"/>
                  </a:cubicBezTo>
                  <a:cubicBezTo>
                    <a:pt x="213098" y="17780"/>
                    <a:pt x="238186" y="16510"/>
                    <a:pt x="261953" y="13970"/>
                  </a:cubicBezTo>
                  <a:cubicBezTo>
                    <a:pt x="285719" y="11430"/>
                    <a:pt x="310807" y="8890"/>
                    <a:pt x="334573" y="8890"/>
                  </a:cubicBezTo>
                  <a:cubicBezTo>
                    <a:pt x="360981" y="7620"/>
                    <a:pt x="387389" y="10160"/>
                    <a:pt x="413796" y="8890"/>
                  </a:cubicBezTo>
                  <a:cubicBezTo>
                    <a:pt x="446806" y="8890"/>
                    <a:pt x="1044938" y="6350"/>
                    <a:pt x="1077948" y="5080"/>
                  </a:cubicBezTo>
                  <a:cubicBezTo>
                    <a:pt x="1109637" y="3810"/>
                    <a:pt x="1141326" y="2540"/>
                    <a:pt x="1174336" y="2540"/>
                  </a:cubicBezTo>
                  <a:cubicBezTo>
                    <a:pt x="1228471" y="1270"/>
                    <a:pt x="1281287" y="0"/>
                    <a:pt x="1335422" y="0"/>
                  </a:cubicBezTo>
                  <a:cubicBezTo>
                    <a:pt x="1357869" y="0"/>
                    <a:pt x="1381635" y="2540"/>
                    <a:pt x="1404082" y="2540"/>
                  </a:cubicBezTo>
                  <a:cubicBezTo>
                    <a:pt x="1466140" y="3810"/>
                    <a:pt x="1529518" y="5080"/>
                    <a:pt x="1591576" y="7620"/>
                  </a:cubicBezTo>
                  <a:cubicBezTo>
                    <a:pt x="1624586" y="8890"/>
                    <a:pt x="1657595" y="12700"/>
                    <a:pt x="1690605" y="16510"/>
                  </a:cubicBezTo>
                  <a:cubicBezTo>
                    <a:pt x="1698527" y="16510"/>
                    <a:pt x="1706449" y="16510"/>
                    <a:pt x="1713051" y="16510"/>
                  </a:cubicBezTo>
                  <a:cubicBezTo>
                    <a:pt x="1724687" y="17780"/>
                    <a:pt x="1733577" y="20320"/>
                    <a:pt x="1743737" y="21590"/>
                  </a:cubicBezTo>
                  <a:close/>
                  <a:moveTo>
                    <a:pt x="1753897" y="892558"/>
                  </a:moveTo>
                  <a:cubicBezTo>
                    <a:pt x="1755167" y="876048"/>
                    <a:pt x="1756437" y="863348"/>
                    <a:pt x="1756437" y="850648"/>
                  </a:cubicBezTo>
                  <a:cubicBezTo>
                    <a:pt x="1755167" y="813660"/>
                    <a:pt x="1753897" y="780408"/>
                    <a:pt x="1753897" y="744647"/>
                  </a:cubicBezTo>
                  <a:cubicBezTo>
                    <a:pt x="1753897" y="728335"/>
                    <a:pt x="1756437" y="712023"/>
                    <a:pt x="1755167" y="695710"/>
                  </a:cubicBezTo>
                  <a:cubicBezTo>
                    <a:pt x="1755167" y="680653"/>
                    <a:pt x="1753897" y="664968"/>
                    <a:pt x="1752627" y="649911"/>
                  </a:cubicBezTo>
                  <a:cubicBezTo>
                    <a:pt x="1747547" y="626698"/>
                    <a:pt x="1736117" y="146117"/>
                    <a:pt x="1736117" y="122904"/>
                  </a:cubicBezTo>
                  <a:cubicBezTo>
                    <a:pt x="1733577" y="103455"/>
                    <a:pt x="1731037" y="83378"/>
                    <a:pt x="1728497" y="63500"/>
                  </a:cubicBezTo>
                  <a:cubicBezTo>
                    <a:pt x="1727227" y="44450"/>
                    <a:pt x="1725957" y="43180"/>
                    <a:pt x="1709090" y="41910"/>
                  </a:cubicBezTo>
                  <a:cubicBezTo>
                    <a:pt x="1705129" y="41910"/>
                    <a:pt x="1702488" y="41910"/>
                    <a:pt x="1698527" y="40640"/>
                  </a:cubicBezTo>
                  <a:cubicBezTo>
                    <a:pt x="1665517" y="36830"/>
                    <a:pt x="1631188" y="31750"/>
                    <a:pt x="1598178" y="30480"/>
                  </a:cubicBezTo>
                  <a:cubicBezTo>
                    <a:pt x="1517635" y="26670"/>
                    <a:pt x="1435771" y="25400"/>
                    <a:pt x="1355228" y="22860"/>
                  </a:cubicBezTo>
                  <a:cubicBezTo>
                    <a:pt x="1343345" y="22860"/>
                    <a:pt x="1330141" y="22860"/>
                    <a:pt x="1318257" y="22860"/>
                  </a:cubicBezTo>
                  <a:cubicBezTo>
                    <a:pt x="1298452" y="22860"/>
                    <a:pt x="1278646" y="22860"/>
                    <a:pt x="1260161" y="22860"/>
                  </a:cubicBezTo>
                  <a:cubicBezTo>
                    <a:pt x="1217908" y="22860"/>
                    <a:pt x="1175656" y="22860"/>
                    <a:pt x="1134724" y="24130"/>
                  </a:cubicBezTo>
                  <a:cubicBezTo>
                    <a:pt x="1099074" y="25400"/>
                    <a:pt x="498301" y="29210"/>
                    <a:pt x="462650" y="29210"/>
                  </a:cubicBezTo>
                  <a:cubicBezTo>
                    <a:pt x="404554" y="29210"/>
                    <a:pt x="346457" y="26670"/>
                    <a:pt x="288360" y="33020"/>
                  </a:cubicBezTo>
                  <a:cubicBezTo>
                    <a:pt x="257991" y="36830"/>
                    <a:pt x="228943" y="36830"/>
                    <a:pt x="199895" y="38100"/>
                  </a:cubicBezTo>
                  <a:cubicBezTo>
                    <a:pt x="149720" y="41910"/>
                    <a:pt x="99546" y="45720"/>
                    <a:pt x="49530" y="50800"/>
                  </a:cubicBezTo>
                  <a:cubicBezTo>
                    <a:pt x="36830" y="50800"/>
                    <a:pt x="34290" y="53340"/>
                    <a:pt x="33020" y="66439"/>
                  </a:cubicBezTo>
                  <a:cubicBezTo>
                    <a:pt x="31750" y="77732"/>
                    <a:pt x="31750" y="89025"/>
                    <a:pt x="30480" y="100318"/>
                  </a:cubicBezTo>
                  <a:cubicBezTo>
                    <a:pt x="29210" y="119139"/>
                    <a:pt x="26670" y="137334"/>
                    <a:pt x="25400" y="156155"/>
                  </a:cubicBezTo>
                  <a:cubicBezTo>
                    <a:pt x="20320" y="176232"/>
                    <a:pt x="26670" y="666851"/>
                    <a:pt x="29210" y="686927"/>
                  </a:cubicBezTo>
                  <a:cubicBezTo>
                    <a:pt x="29210" y="708258"/>
                    <a:pt x="29210" y="730217"/>
                    <a:pt x="30480" y="751548"/>
                  </a:cubicBezTo>
                  <a:cubicBezTo>
                    <a:pt x="30480" y="767233"/>
                    <a:pt x="33020" y="782918"/>
                    <a:pt x="33020" y="798602"/>
                  </a:cubicBezTo>
                  <a:cubicBezTo>
                    <a:pt x="33020" y="815542"/>
                    <a:pt x="33020" y="832481"/>
                    <a:pt x="31750" y="850648"/>
                  </a:cubicBezTo>
                  <a:cubicBezTo>
                    <a:pt x="31750" y="854458"/>
                    <a:pt x="31750" y="856998"/>
                    <a:pt x="31750" y="860808"/>
                  </a:cubicBezTo>
                  <a:cubicBezTo>
                    <a:pt x="31750" y="870968"/>
                    <a:pt x="35560" y="874778"/>
                    <a:pt x="44450" y="874778"/>
                  </a:cubicBezTo>
                  <a:cubicBezTo>
                    <a:pt x="61255" y="874778"/>
                    <a:pt x="79740" y="876048"/>
                    <a:pt x="96905" y="876048"/>
                  </a:cubicBezTo>
                  <a:cubicBezTo>
                    <a:pt x="121992" y="876048"/>
                    <a:pt x="148400" y="873508"/>
                    <a:pt x="173487" y="876048"/>
                  </a:cubicBezTo>
                  <a:cubicBezTo>
                    <a:pt x="214419" y="879858"/>
                    <a:pt x="255351" y="882398"/>
                    <a:pt x="296282" y="881128"/>
                  </a:cubicBezTo>
                  <a:cubicBezTo>
                    <a:pt x="322690" y="879858"/>
                    <a:pt x="347777" y="882398"/>
                    <a:pt x="374185" y="882398"/>
                  </a:cubicBezTo>
                  <a:cubicBezTo>
                    <a:pt x="412476" y="882398"/>
                    <a:pt x="450767" y="881128"/>
                    <a:pt x="489058" y="882398"/>
                  </a:cubicBezTo>
                  <a:cubicBezTo>
                    <a:pt x="545834" y="883668"/>
                    <a:pt x="1169054" y="873508"/>
                    <a:pt x="1227151" y="876048"/>
                  </a:cubicBezTo>
                  <a:cubicBezTo>
                    <a:pt x="1252238" y="877318"/>
                    <a:pt x="1277325" y="878588"/>
                    <a:pt x="1301092" y="878588"/>
                  </a:cubicBezTo>
                  <a:cubicBezTo>
                    <a:pt x="1344665" y="881128"/>
                    <a:pt x="1386917" y="877318"/>
                    <a:pt x="1430490" y="881128"/>
                  </a:cubicBezTo>
                  <a:cubicBezTo>
                    <a:pt x="1466140" y="883668"/>
                    <a:pt x="1501790" y="883668"/>
                    <a:pt x="1537441" y="886208"/>
                  </a:cubicBezTo>
                  <a:cubicBezTo>
                    <a:pt x="1590256" y="890018"/>
                    <a:pt x="1643071" y="892558"/>
                    <a:pt x="1695886" y="893828"/>
                  </a:cubicBezTo>
                  <a:cubicBezTo>
                    <a:pt x="1715692" y="893828"/>
                    <a:pt x="1733577" y="892558"/>
                    <a:pt x="1753897" y="8925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4" name="Group 9"/>
          <p:cNvGrpSpPr/>
          <p:nvPr/>
        </p:nvGrpSpPr>
        <p:grpSpPr>
          <a:xfrm>
            <a:off x="4460217" y="276084"/>
            <a:ext cx="3271567" cy="747693"/>
            <a:chOff x="0" y="-9955"/>
            <a:chExt cx="10444671" cy="1495385"/>
          </a:xfrm>
        </p:grpSpPr>
        <p:sp>
          <p:nvSpPr>
            <p:cNvPr id="35" name="AutoShape 10"/>
            <p:cNvSpPr/>
            <p:nvPr/>
          </p:nvSpPr>
          <p:spPr>
            <a:xfrm>
              <a:off x="0" y="0"/>
              <a:ext cx="10444671" cy="1485430"/>
            </a:xfrm>
            <a:prstGeom prst="rect">
              <a:avLst/>
            </a:prstGeom>
            <a:solidFill>
              <a:srgbClr val="F25C37"/>
            </a:solidFill>
          </p:spPr>
        </p:sp>
        <p:sp>
          <p:nvSpPr>
            <p:cNvPr id="36" name="TextBox 11"/>
            <p:cNvSpPr txBox="1"/>
            <p:nvPr/>
          </p:nvSpPr>
          <p:spPr>
            <a:xfrm>
              <a:off x="729720" y="-9955"/>
              <a:ext cx="9010746" cy="1163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00"/>
                </a:lnSpc>
                <a:spcBef>
                  <a:spcPct val="0"/>
                </a:spcBef>
              </a:pPr>
              <a:r>
                <a:rPr lang="en-US" sz="2800" b="1">
                  <a:solidFill>
                    <a:srgbClr val="FDFC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 ý</a:t>
              </a:r>
              <a:endParaRPr lang="en-US" sz="2800" b="1" dirty="0">
                <a:solidFill>
                  <a:srgbClr val="FDF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89744" y="1471307"/>
                <a:ext cx="10422893" cy="7398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Phép quay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và phép quay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giữ nguyên mọi điểm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744" y="1471307"/>
                <a:ext cx="10422893" cy="739883"/>
              </a:xfrm>
              <a:prstGeom prst="rect">
                <a:avLst/>
              </a:prstGeom>
              <a:blipFill rotWithShape="1">
                <a:blip r:embed="rId7"/>
                <a:stretch>
                  <a:fillRect l="-4" t="-2" r="4" b="-68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1220217" y="2449292"/>
            <a:ext cx="3240000" cy="3891867"/>
            <a:chOff x="1220217" y="2449292"/>
            <a:chExt cx="3240000" cy="389186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653259" y="4776263"/>
                  <a:ext cx="51225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en-US" sz="3200"/>
                </a:p>
              </p:txBody>
            </p:sp>
          </mc:Choice>
          <mc:Fallback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3259" y="4776263"/>
                  <a:ext cx="512254" cy="584775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 8"/>
            <p:cNvGrpSpPr/>
            <p:nvPr/>
          </p:nvGrpSpPr>
          <p:grpSpPr>
            <a:xfrm>
              <a:off x="1220217" y="2449292"/>
              <a:ext cx="3240000" cy="3891867"/>
              <a:chOff x="1220217" y="2449292"/>
              <a:chExt cx="3240000" cy="3891867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793919" y="4675029"/>
                <a:ext cx="92597" cy="92260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2821990" y="2449292"/>
                    <a:ext cx="38100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oMath>
                      </m:oMathPara>
                    </a14:m>
                    <a:endParaRPr lang="en-US" sz="3200"/>
                  </a:p>
                </p:txBody>
              </p:sp>
            </mc:Choice>
            <mc:Fallback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21990" y="2449292"/>
                    <a:ext cx="381000" cy="584775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Oval 20"/>
              <p:cNvSpPr/>
              <p:nvPr/>
            </p:nvSpPr>
            <p:spPr>
              <a:xfrm>
                <a:off x="1220217" y="3101159"/>
                <a:ext cx="3240000" cy="3240000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840217" y="3055029"/>
                <a:ext cx="92597" cy="92260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7313355" y="3169602"/>
            <a:ext cx="3752474" cy="3240000"/>
            <a:chOff x="1220217" y="3101159"/>
            <a:chExt cx="3752474" cy="32400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653259" y="4776263"/>
                  <a:ext cx="51225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en-US" sz="3200"/>
                </a:p>
              </p:txBody>
            </p:sp>
          </mc:Choice>
          <mc:Fallback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3259" y="4776263"/>
                  <a:ext cx="512254" cy="584775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0" name="Group 39"/>
            <p:cNvGrpSpPr/>
            <p:nvPr/>
          </p:nvGrpSpPr>
          <p:grpSpPr>
            <a:xfrm>
              <a:off x="1220217" y="3101159"/>
              <a:ext cx="3752474" cy="3240000"/>
              <a:chOff x="1220217" y="3101159"/>
              <a:chExt cx="3752474" cy="3240000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2793919" y="4675029"/>
                <a:ext cx="92597" cy="92260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4287092" y="3515785"/>
                    <a:ext cx="685599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oMath>
                      </m:oMathPara>
                    </a14:m>
                    <a:endParaRPr lang="en-US" sz="3200"/>
                  </a:p>
                </p:txBody>
              </p:sp>
            </mc:Choice>
            <mc:Fallback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7092" y="3515785"/>
                    <a:ext cx="685599" cy="584775"/>
                  </a:xfrm>
                  <a:prstGeom prst="rect">
                    <a:avLst/>
                  </a:prstGeom>
                  <a:blipFill rotWithShape="1">
                    <a:blip r:embed="rId10"/>
                  </a:blipFill>
                </p:spPr>
                <p:txBody>
                  <a:bodyPr/>
                  <a:lstStyle/>
                  <a:p>
                    <a:r>
                      <a:rPr lang="en-US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3" name="Oval 42"/>
              <p:cNvSpPr/>
              <p:nvPr/>
            </p:nvSpPr>
            <p:spPr>
              <a:xfrm>
                <a:off x="1220217" y="3101159"/>
                <a:ext cx="3240000" cy="3240000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282937" y="3992630"/>
                <a:ext cx="92597" cy="92260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Arc 44"/>
          <p:cNvSpPr/>
          <p:nvPr/>
        </p:nvSpPr>
        <p:spPr>
          <a:xfrm>
            <a:off x="7323988" y="3165473"/>
            <a:ext cx="3240000" cy="3240000"/>
          </a:xfrm>
          <a:prstGeom prst="arc">
            <a:avLst>
              <a:gd name="adj1" fmla="val 20236071"/>
              <a:gd name="adj2" fmla="val 20159075"/>
            </a:avLst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0377522" y="4051237"/>
            <a:ext cx="92597" cy="9226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92 C -0.025 -0.04143 -0.03412 -0.08125 -0.07253 -0.12199 C -0.12617 -0.14051 -0.13985 -0.12916 -0.1724 -0.12199 C -0.1961 -0.11064 -0.21237 -0.07384 -0.2237 -0.0537 C -0.23503 -0.03287 -0.23633 -0.04027 -0.2405 -0.00092 C -0.24427 0.02269 -0.25365 0.05486 -0.25469 0.08704 C -0.25573 0.11922 -0.25886 0.15417 -0.24623 0.19236 C -0.2418 0.21713 -0.23711 0.22547 -0.23047 0.24121 C -0.2237 0.25695 -0.2155 0.27361 -0.20586 0.28681 L -0.17071 0.31551 C -0.16133 0.32199 -0.15807 0.32732 -0.15013 0.33102 C -0.14219 0.33473 -0.13099 0.33866 -0.12279 0.33774 C -0.11524 0.3338 -0.10599 0.33727 -0.09857 0.33334 L -0.0711 0.31551 C -0.0625 0.29908 -0.04492 0.29908 -0.03633 0.28264 C -0.01849 0.24977 -0.01016 0.2169 0.00182 0.18403 C 0.00846 0.15301 0.01276 0.12408 0.01028 0.09329 C 0.00781 0.0625 0.01224 0.03542 -0.00039 -0.00092 Z " pathEditMode="relative" rAng="0" ptsTypes="AAAAAAAAAAAAAAAAAA">
                                      <p:cBhvr>
                                        <p:cTn id="3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103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5" grpId="0" animBg="1"/>
      <p:bldP spid="48" grpId="0" animBg="1"/>
      <p:bldP spid="4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8420" y="1068099"/>
            <a:ext cx="4431981" cy="4248180"/>
            <a:chOff x="381000" y="1028700"/>
            <a:chExt cx="5791200" cy="5496375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381000" y="1028700"/>
              <a:ext cx="5791200" cy="549637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408618">
              <a:off x="830407" y="1553585"/>
              <a:ext cx="4282270" cy="4059959"/>
            </a:xfrm>
            <a:prstGeom prst="rect">
              <a:avLst/>
            </a:prstGeom>
            <a:solidFill>
              <a:srgbClr val="E4E98D"/>
            </a:solidFill>
            <a:ln>
              <a:solidFill>
                <a:srgbClr val="E4E9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5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600" y="-179862"/>
            <a:ext cx="1930400" cy="1247961"/>
            <a:chOff x="152400" y="-269793"/>
            <a:chExt cx="2895600" cy="246917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" y="-269793"/>
              <a:ext cx="2895600" cy="246917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 rot="21078344">
              <a:off x="692645" y="662822"/>
              <a:ext cx="1942823" cy="600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26</a:t>
              </a:r>
              <a:endPara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562671" y="222710"/>
            <a:ext cx="193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4499352" y="145494"/>
                <a:ext cx="7283062" cy="1953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Tìm điểm đối xứng của mỗi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352" y="145494"/>
                <a:ext cx="7283062" cy="1953868"/>
              </a:xfrm>
              <a:prstGeom prst="rect">
                <a:avLst/>
              </a:prstGeom>
              <a:blipFill rotWithShape="1">
                <a:blip r:embed="rId4"/>
                <a:stretch>
                  <a:fillRect l="-5" t="-4" r="9" b="-6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4378949" y="3818204"/>
            <a:ext cx="7710299" cy="2887395"/>
            <a:chOff x="647977" y="9395587"/>
            <a:chExt cx="17116044" cy="4331092"/>
          </a:xfrm>
        </p:grpSpPr>
        <p:sp>
          <p:nvSpPr>
            <p:cNvPr id="28" name="Round Same Side Corner Rectangle 27"/>
            <p:cNvSpPr/>
            <p:nvPr/>
          </p:nvSpPr>
          <p:spPr>
            <a:xfrm>
              <a:off x="15147890" y="9395587"/>
              <a:ext cx="2438400" cy="886665"/>
            </a:xfrm>
            <a:prstGeom prst="round2SameRect">
              <a:avLst>
                <a:gd name="adj1" fmla="val 44597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sz="2665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ound Same Side Corner Rectangle 26"/>
            <p:cNvSpPr/>
            <p:nvPr/>
          </p:nvSpPr>
          <p:spPr>
            <a:xfrm>
              <a:off x="647977" y="10282252"/>
              <a:ext cx="17116044" cy="3444427"/>
            </a:xfrm>
            <a:prstGeom prst="round2SameRect">
              <a:avLst>
                <a:gd name="adj1" fmla="val 9606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C19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4650470" y="4651310"/>
                <a:ext cx="6854428" cy="1835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Điểm đối xứng của mỗi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 tâm O lần lượt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470" y="4651310"/>
                <a:ext cx="6854428" cy="1835374"/>
              </a:xfrm>
              <a:prstGeom prst="rect">
                <a:avLst/>
              </a:prstGeom>
              <a:blipFill rotWithShape="1">
                <a:blip r:embed="rId5"/>
                <a:stretch>
                  <a:fillRect l="-5" t="-31" r="9" b="-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4499352" y="2233497"/>
                <a:ext cx="7283062" cy="1953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Chỉ ra phép quay thuận chiều tâm O sao cho phép quay đó biến mỗi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 điểm đối xứng với nó qua tâm O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352" y="2233497"/>
                <a:ext cx="7283062" cy="1953868"/>
              </a:xfrm>
              <a:prstGeom prst="rect">
                <a:avLst/>
              </a:prstGeom>
              <a:blipFill rotWithShape="1">
                <a:blip r:embed="rId6"/>
                <a:stretch>
                  <a:fillRect l="-5" t="-10" r="9" b="-60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549" y="1469991"/>
            <a:ext cx="3432901" cy="3098815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1236969" y="1728821"/>
            <a:ext cx="92597" cy="9226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06105" y="4187365"/>
            <a:ext cx="92597" cy="9226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5400000">
            <a:off x="2705936" y="1728821"/>
            <a:ext cx="92597" cy="9226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5400000">
            <a:off x="1283267" y="4230439"/>
            <a:ext cx="92597" cy="9226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8959074">
            <a:off x="3420231" y="2933342"/>
            <a:ext cx="92597" cy="9226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8959074">
            <a:off x="551746" y="2996639"/>
            <a:ext cx="92597" cy="9226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5" grpId="0"/>
      <p:bldP spid="17" grpId="0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5386</Words>
  <Application>WPS Slides</Application>
  <PresentationFormat>Widescreen</PresentationFormat>
  <Paragraphs>150</Paragraphs>
  <Slides>17</Slides>
  <Notes>3</Notes>
  <HiddenSlides>0</HiddenSlides>
  <MMClips>8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SimSun</vt:lpstr>
      <vt:lpstr>Wingdings</vt:lpstr>
      <vt:lpstr>Lucky Bones</vt:lpstr>
      <vt:lpstr>Segoe Print</vt:lpstr>
      <vt:lpstr>TT Chocolates</vt:lpstr>
      <vt:lpstr>Times New Roman</vt:lpstr>
      <vt:lpstr>Calibri</vt:lpstr>
      <vt:lpstr>iCiel Cadena</vt:lpstr>
      <vt:lpstr>Corbel</vt:lpstr>
      <vt:lpstr>Yu Mincho</vt:lpstr>
      <vt:lpstr>Yu Gothic UI Semilight</vt:lpstr>
      <vt:lpstr>Cambria Math</vt:lpstr>
      <vt:lpstr>Microsoft YaHei</vt:lpstr>
      <vt:lpstr>Arial Unicode MS</vt:lpstr>
      <vt:lpstr>Calibri Light</vt:lpstr>
      <vt:lpstr>Tahoma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</cp:lastModifiedBy>
  <cp:revision>1</cp:revision>
  <dcterms:created xsi:type="dcterms:W3CDTF">2025-05-13T06:08:36Z</dcterms:created>
  <dcterms:modified xsi:type="dcterms:W3CDTF">2025-05-13T06:08:36Z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F1A56C707C57494E8B00633316F22F0D_13</vt:lpwstr>
  </property>
  <property fmtid="{D5CDD505-2E9C-101B-9397-08002B2CF9AE}" pid="3" name="KSOProductBuildVer">
    <vt:lpwstr>1033-12.2.0.20795</vt:lpwstr>
  </property>
</Properties>
</file>