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2" initials="H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660033"/>
    <a:srgbClr val="800080"/>
    <a:srgbClr val="660066"/>
    <a:srgbClr val="FF9900"/>
    <a:srgbClr val="64D27E"/>
    <a:srgbClr val="FF3399"/>
    <a:srgbClr val="423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33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7" Type="http://schemas.openxmlformats.org/officeDocument/2006/relationships/image" Target="../media/image11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22.wmf"/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FE96C-2043-4BFB-8E27-9FCB1321E4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D503-FE41-46C0-BE0C-63FCE96595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với</a:t>
            </a:r>
            <a:r>
              <a:rPr lang="en-US" baseline="0" dirty="0"/>
              <a:t> HS </a:t>
            </a:r>
            <a:r>
              <a:rPr lang="en-US" baseline="0" dirty="0" err="1"/>
              <a:t>chữ</a:t>
            </a:r>
            <a:r>
              <a:rPr lang="en-US" baseline="0" dirty="0"/>
              <a:t> 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Ă; </a:t>
            </a:r>
            <a:r>
              <a:rPr lang="en-US" baseline="0" dirty="0" err="1"/>
              <a:t>chữ</a:t>
            </a:r>
            <a:r>
              <a:rPr lang="en-US" baseline="0" dirty="0"/>
              <a:t> Đ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D</a:t>
            </a:r>
            <a:endParaRPr lang="en-US" baseline="0" dirty="0"/>
          </a:p>
          <a:p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khóa</a:t>
            </a:r>
            <a:r>
              <a:rPr lang="en-US" baseline="0" dirty="0"/>
              <a:t>: </a:t>
            </a:r>
            <a:r>
              <a:rPr lang="vi-VN" dirty="0"/>
              <a:t>Đây là một vấn đề phổ biến trong trường học và có thể gây ra những hậu</a:t>
            </a:r>
            <a:endParaRPr lang="en-US" dirty="0"/>
          </a:p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ô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/>
              <a:t>may 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Bỏ âm 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</a:fld>
            <a:endParaRPr lang="en-US" noProof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.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–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ởng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F146A-5107-48F0-A20D-5F25EC59AC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760E-F00F-4D77-8156-1EC943B2E9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hyperlink" Target="Beat_Mua_he_-_Beat.mp3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1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30.wmf"/><Relationship Id="rId1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33.GIF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9.xml"/><Relationship Id="rId2" Type="http://schemas.openxmlformats.org/officeDocument/2006/relationships/slide" Target="slide17.xml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2.xml"/><Relationship Id="rId13" Type="http://schemas.openxmlformats.org/officeDocument/2006/relationships/slide" Target="slide14.xml"/><Relationship Id="rId12" Type="http://schemas.openxmlformats.org/officeDocument/2006/relationships/image" Target="../media/image37.GIF"/><Relationship Id="rId11" Type="http://schemas.openxmlformats.org/officeDocument/2006/relationships/image" Target="../media/image36.GIF"/><Relationship Id="rId10" Type="http://schemas.openxmlformats.org/officeDocument/2006/relationships/image" Target="../media/image35.png"/><Relationship Id="rId1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slide" Target="slide16.xml"/><Relationship Id="rId12" Type="http://schemas.openxmlformats.org/officeDocument/2006/relationships/image" Target="../media/image46.png"/><Relationship Id="rId11" Type="http://schemas.microsoft.com/office/2007/relationships/media" Target="../media/media1.wmv"/><Relationship Id="rId10" Type="http://schemas.openxmlformats.org/officeDocument/2006/relationships/video" Target="../media/media1.wmv"/><Relationship Id="rId1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slide" Target="slide13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../media/media1.wmv"/><Relationship Id="rId8" Type="http://schemas.openxmlformats.org/officeDocument/2006/relationships/video" Target="../media/media1.wmv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slide" Target="slide18.xml"/><Relationship Id="rId11" Type="http://schemas.openxmlformats.org/officeDocument/2006/relationships/image" Target="../media/image60.png"/><Relationship Id="rId10" Type="http://schemas.openxmlformats.org/officeDocument/2006/relationships/image" Target="../media/image46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5.png"/><Relationship Id="rId7" Type="http://schemas.openxmlformats.org/officeDocument/2006/relationships/slide" Target="slide13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71.png"/><Relationship Id="rId7" Type="http://schemas.openxmlformats.org/officeDocument/2006/relationships/image" Target="../media/image44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slide" Target="slide20.xml"/><Relationship Id="rId12" Type="http://schemas.openxmlformats.org/officeDocument/2006/relationships/image" Target="../media/image46.png"/><Relationship Id="rId11" Type="http://schemas.microsoft.com/office/2007/relationships/media" Target="../media/media1.wmv"/><Relationship Id="rId10" Type="http://schemas.openxmlformats.org/officeDocument/2006/relationships/video" Target="../media/media1.wmv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Beat_Mua_he_-_Beat.mp3" TargetMode="Externa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slide" Target="slide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3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wmv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slide" Target="slide23.xml"/><Relationship Id="rId11" Type="http://schemas.openxmlformats.org/officeDocument/2006/relationships/image" Target="../media/image46.png"/><Relationship Id="rId10" Type="http://schemas.microsoft.com/office/2007/relationships/media" Target="../media/media1.wmv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5.png"/><Relationship Id="rId7" Type="http://schemas.openxmlformats.org/officeDocument/2006/relationships/slide" Target="slide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slide" Target="slide10.xml"/><Relationship Id="rId7" Type="http://schemas.openxmlformats.org/officeDocument/2006/relationships/slide" Target="slide9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7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21" Type="http://schemas.openxmlformats.org/officeDocument/2006/relationships/notesSlide" Target="../notesSlides/notesSlide2.xml"/><Relationship Id="rId20" Type="http://schemas.openxmlformats.org/officeDocument/2006/relationships/vmlDrawing" Target="../drawings/vmlDrawing1.vml"/><Relationship Id="rId2" Type="http://schemas.openxmlformats.org/officeDocument/2006/relationships/slide" Target="slide3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2.wmf"/><Relationship Id="rId17" Type="http://schemas.openxmlformats.org/officeDocument/2006/relationships/oleObject" Target="../embeddings/oleObject8.bin"/><Relationship Id="rId16" Type="http://schemas.openxmlformats.org/officeDocument/2006/relationships/image" Target="../media/image11.wmf"/><Relationship Id="rId15" Type="http://schemas.openxmlformats.org/officeDocument/2006/relationships/oleObject" Target="../embeddings/oleObject7.bin"/><Relationship Id="rId14" Type="http://schemas.openxmlformats.org/officeDocument/2006/relationships/image" Target="../media/image10.wmf"/><Relationship Id="rId13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10" Type="http://schemas.openxmlformats.org/officeDocument/2006/relationships/image" Target="../media/image8.wmf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slide" Target="slide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wmf"/><Relationship Id="rId7" Type="http://schemas.openxmlformats.org/officeDocument/2006/relationships/oleObject" Target="../embeddings/oleObject11.bin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0.bin"/><Relationship Id="rId4" Type="http://schemas.openxmlformats.org/officeDocument/2006/relationships/slide" Target="slide3.xml"/><Relationship Id="rId3" Type="http://schemas.openxmlformats.org/officeDocument/2006/relationships/image" Target="../media/image15.wmf"/><Relationship Id="rId2" Type="http://schemas.openxmlformats.org/officeDocument/2006/relationships/oleObject" Target="../embeddings/oleObject9.bin"/><Relationship Id="rId11" Type="http://schemas.openxmlformats.org/officeDocument/2006/relationships/notesSlide" Target="../notesSlides/notesSlide4.xml"/><Relationship Id="rId10" Type="http://schemas.openxmlformats.org/officeDocument/2006/relationships/vmlDrawing" Target="../drawings/vmlDrawing2.v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5.bin"/><Relationship Id="rId8" Type="http://schemas.openxmlformats.org/officeDocument/2006/relationships/image" Target="../media/image21.wmf"/><Relationship Id="rId7" Type="http://schemas.openxmlformats.org/officeDocument/2006/relationships/oleObject" Target="../embeddings/oleObject14.bin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Relationship Id="rId3" Type="http://schemas.openxmlformats.org/officeDocument/2006/relationships/oleObject" Target="../embeddings/oleObject12.bin"/><Relationship Id="rId2" Type="http://schemas.openxmlformats.org/officeDocument/2006/relationships/slide" Target="slide3.xml"/><Relationship Id="rId13" Type="http://schemas.openxmlformats.org/officeDocument/2006/relationships/notesSlide" Target="../notesSlides/notesSlide5.xml"/><Relationship Id="rId12" Type="http://schemas.openxmlformats.org/officeDocument/2006/relationships/vmlDrawing" Target="../drawings/vmlDrawing3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2.wmf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slide" Target="slide3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7.wmf"/><Relationship Id="rId7" Type="http://schemas.openxmlformats.org/officeDocument/2006/relationships/oleObject" Target="../embeddings/oleObject18.bin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5.wmf"/><Relationship Id="rId3" Type="http://schemas.openxmlformats.org/officeDocument/2006/relationships/oleObject" Target="../embeddings/oleObject16.bin"/><Relationship Id="rId2" Type="http://schemas.openxmlformats.org/officeDocument/2006/relationships/slide" Target="slide3.xml"/><Relationship Id="rId11" Type="http://schemas.openxmlformats.org/officeDocument/2006/relationships/notesSlide" Target="../notesSlides/notesSlide7.xml"/><Relationship Id="rId10" Type="http://schemas.openxmlformats.org/officeDocument/2006/relationships/vmlDrawing" Target="../drawings/vmlDrawing4.v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818964" y="1273037"/>
            <a:ext cx="5070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TRÒ CHƠI Ô CHỮ</a:t>
            </a:r>
            <a:endParaRPr lang="en-US" sz="4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AutoShape 7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Background patter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r="20120" b="2"/>
          <a:stretch>
            <a:fillRect/>
          </a:stretch>
        </p:blipFill>
        <p:spPr>
          <a:xfrm>
            <a:off x="3537228" y="2231573"/>
            <a:ext cx="3634088" cy="363408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4599321" y="3298595"/>
            <a:ext cx="1938440" cy="1938440"/>
          </a:xfrm>
          <a:prstGeom prst="rect">
            <a:avLst/>
          </a:prstGeom>
        </p:spPr>
      </p:pic>
      <p:sp>
        <p:nvSpPr>
          <p:cNvPr id="3" name="Thought Bubble: Cloud 2"/>
          <p:cNvSpPr/>
          <p:nvPr/>
        </p:nvSpPr>
        <p:spPr>
          <a:xfrm>
            <a:off x="7207782" y="2042478"/>
            <a:ext cx="3003018" cy="2006139"/>
          </a:xfrm>
          <a:prstGeom prst="cloudCallout">
            <a:avLst>
              <a:gd name="adj1" fmla="val -49191"/>
              <a:gd name="adj2" fmla="val 4540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/>
              </a:rPr>
              <a:t>HOẠT ĐỘNG CÁ NHÂN</a:t>
            </a:r>
            <a:endParaRPr lang="en-US" sz="2800" dirty="0">
              <a:solidFill>
                <a:schemeClr val="tx1"/>
              </a:solidFill>
              <a:latin typeface="Times New Roman" panose="020206030504050203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289827" y="2588347"/>
            <a:ext cx="245833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322025" y="58944"/>
            <a:ext cx="1253816" cy="1253816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1925516" y="268941"/>
            <a:ext cx="521235" cy="66442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2482754" y="261258"/>
            <a:ext cx="448700" cy="672110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2954736" y="268942"/>
            <a:ext cx="527758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4185144" y="268942"/>
            <a:ext cx="488229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4709376" y="268937"/>
            <a:ext cx="825791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06448" y="-6895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3673633" y="268939"/>
            <a:ext cx="488229" cy="66442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80114"/>
            <a:ext cx="2237014" cy="24089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1564" y="967822"/>
            <a:ext cx="1146736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LỒNG TÂM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nạt có thể xảy ra ở những tình huống nào? Trong lớp học, sân trường, hay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mạng?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một bạn bị bắt nạt, cảm giác của bạn ấy như thế nào? Ai có thể chia sẻ suy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 của mình?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nghĩ hành động bắt nạt ảnh hưởng như thế nào đến tinh thần và học tập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bạn bị bắt nạt?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cách nào chúng ta có thể làm để xây dựng một môi trường học tập 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toàn và thân thiện hơn?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/>
              <a:t>một môi trường học đường an toàn, thân thiện và tích cực, nơi mọi học sinh đều cảm thấy được tôn trọng và bảo vệ.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64" y="8296"/>
            <a:ext cx="980589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J)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nặng1kg 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(m/s)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9441" y="1568754"/>
            <a:ext cx="103588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4m/s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0174" y="2307417"/>
            <a:ext cx="118961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32J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36607" y="5909448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307106" y="855903"/>
          <a:ext cx="1390237" cy="53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1" imgW="635000" imgH="228600" progId="Equation.DSMT4">
                  <p:embed/>
                </p:oleObj>
              </mc:Choice>
              <mc:Fallback>
                <p:oleObj name="Equation" r:id="rId1" imgW="6350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106" y="855903"/>
                        <a:ext cx="1390237" cy="539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20669" y="4958549"/>
          <a:ext cx="2885653" cy="98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3" imgW="1231265" imgH="419100" progId="Equation.DSMT4">
                  <p:embed/>
                </p:oleObj>
              </mc:Choice>
              <mc:Fallback>
                <p:oleObj name="Equation" r:id="rId3" imgW="1231265" imgH="4191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69" y="4958549"/>
                        <a:ext cx="2885653" cy="9842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52164" y="2774560"/>
            <a:ext cx="1165415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4m/s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K=0,5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59441" y="4034589"/>
            <a:ext cx="112581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32J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K=0,5v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899963" y="5133682"/>
            <a:ext cx="2744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307106" y="53194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54423" y="6087789"/>
          <a:ext cx="2556688" cy="59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5" imgW="1104265" imgH="266700" progId="Equation.DSMT4">
                  <p:embed/>
                </p:oleObj>
              </mc:Choice>
              <mc:Fallback>
                <p:oleObj name="Equation" r:id="rId5" imgW="1104265" imgH="2667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23" y="6087789"/>
                        <a:ext cx="2556688" cy="590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1" action="ppaction://hlinksldjump"/>
          </p:cNvPr>
          <p:cNvSpPr/>
          <p:nvPr/>
        </p:nvSpPr>
        <p:spPr>
          <a:xfrm>
            <a:off x="724807" y="24562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2" action="ppaction://hlinksldjump"/>
          </p:cNvPr>
          <p:cNvSpPr/>
          <p:nvPr/>
        </p:nvSpPr>
        <p:spPr>
          <a:xfrm>
            <a:off x="2290411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3788327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1537833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3035751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155" y="535734"/>
            <a:ext cx="60565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2EFA46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grpSp>
        <p:nvGrpSpPr>
          <p:cNvPr id="13" name="vong quay"/>
          <p:cNvGrpSpPr/>
          <p:nvPr/>
        </p:nvGrpSpPr>
        <p:grpSpPr>
          <a:xfrm>
            <a:off x="5825984" y="478515"/>
            <a:ext cx="5042125" cy="5036855"/>
            <a:chOff x="5425622" y="292790"/>
            <a:chExt cx="5834378" cy="58282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4949661">
              <a:off x="6674685" y="1055600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7590276">
              <a:off x="8006075" y="1180233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9501114">
              <a:off x="5697322" y="356027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6703311">
              <a:off x="6689915" y="449232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829829">
              <a:off x="8019635" y="4286550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quay dung"/>
          <p:cNvSpPr/>
          <p:nvPr/>
        </p:nvSpPr>
        <p:spPr>
          <a:xfrm>
            <a:off x="9287691" y="587853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QUAY- DỪNG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98" y="478514"/>
            <a:ext cx="714375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78" y="2441715"/>
            <a:ext cx="1354215" cy="1155064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Heart 56">
            <a:hlinkClick r:id="" action="ppaction://noaction"/>
          </p:cNvPr>
          <p:cNvSpPr/>
          <p:nvPr/>
        </p:nvSpPr>
        <p:spPr>
          <a:xfrm rot="5400000">
            <a:off x="11351622" y="2586573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quay dung">
            <a:hlinkClick r:id="rId13" action="ppaction://hlinksldjump"/>
          </p:cNvPr>
          <p:cNvSpPr/>
          <p:nvPr/>
        </p:nvSpPr>
        <p:spPr>
          <a:xfrm>
            <a:off x="1320801" y="5765800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</a:t>
            </a:r>
            <a:r>
              <a: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200298" y="6070600"/>
            <a:ext cx="815703" cy="544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930400" y="-25400"/>
            <a:ext cx="92456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SỐ MAY MẮN</a:t>
            </a:r>
            <a:endParaRPr lang="en-US" sz="53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685800"/>
            <a:ext cx="12192000" cy="612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50000"/>
              </a:lnSpc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ô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ô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eft Arrow 57">
            <a:hlinkClick r:id="rId1" action="ppaction://hlinksldjump"/>
          </p:cNvPr>
          <p:cNvSpPr/>
          <p:nvPr/>
        </p:nvSpPr>
        <p:spPr>
          <a:xfrm>
            <a:off x="11024824" y="62374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5" y="820131"/>
            <a:ext cx="495300" cy="43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27" y="1182073"/>
            <a:ext cx="495300" cy="43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654878"/>
            <a:ext cx="495300" cy="438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09" y="1182073"/>
            <a:ext cx="495300" cy="43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11" y="896341"/>
            <a:ext cx="495300" cy="43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52588" y="311385"/>
                <a:ext cx="9042400" cy="204138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5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1. 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 nào sau đây thuộc đồ thị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2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?</a:t>
                </a:r>
                <a:endParaRPr lang="en-US" sz="4265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88" y="311385"/>
                <a:ext cx="9042400" cy="2041385"/>
              </a:xfrm>
              <a:prstGeom prst="snip2DiagRect">
                <a:avLst/>
              </a:prstGeom>
              <a:blipFill rotWithShape="1">
                <a:blip r:embed="rId3"/>
                <a:stretch>
                  <a:fillRect l="-1" t="-12" r="1" b="5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50986" y="26162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86" y="2616200"/>
                <a:ext cx="5283201" cy="1036523"/>
              </a:xfrm>
              <a:prstGeom prst="rect">
                <a:avLst/>
              </a:prstGeom>
              <a:blipFill rotWithShape="1">
                <a:blip r:embed="rId4"/>
                <a:stretch>
                  <a:fillRect l="-2" r="2" b="2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16873" y="26185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73" y="2618502"/>
                <a:ext cx="5179916" cy="1085023"/>
              </a:xfrm>
              <a:prstGeom prst="rect">
                <a:avLst/>
              </a:prstGeom>
              <a:blipFill rotWithShape="1">
                <a:blip r:embed="rId5"/>
                <a:stretch>
                  <a:fillRect l="-10" t="-37" r="2" b="1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65681" y="4051529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81" y="4051529"/>
                <a:ext cx="5268507" cy="1011603"/>
              </a:xfrm>
              <a:prstGeom prst="rect">
                <a:avLst/>
              </a:prstGeom>
              <a:blipFill rotWithShape="1">
                <a:blip r:embed="rId6"/>
                <a:stretch>
                  <a:fillRect l="-4" t="-23" r="2" b="2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16873" y="4038601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 </m:t>
                        </m:r>
                        <m:f>
                          <m:fPr>
                            <m:ctrlPr>
                              <a:rPr lang="en-US" sz="4265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265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65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73" y="4038601"/>
                <a:ext cx="5165223" cy="1075332"/>
              </a:xfrm>
              <a:prstGeom prst="rect">
                <a:avLst/>
              </a:prstGeom>
              <a:blipFill rotWithShape="1">
                <a:blip r:embed="rId7"/>
                <a:stretch>
                  <a:fillRect l="-10" r="1" b="2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0" y="2797065"/>
            <a:ext cx="805723" cy="708059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1" y="4203650"/>
            <a:ext cx="732404" cy="643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89" y="4293609"/>
            <a:ext cx="804743" cy="643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88" y="2874222"/>
            <a:ext cx="732592" cy="643793"/>
          </a:xfrm>
          <a:prstGeom prst="rect">
            <a:avLst/>
          </a:prstGeom>
        </p:spPr>
      </p:pic>
      <p:pic>
        <p:nvPicPr>
          <p:cNvPr id="19" name="Đồng-hồ-đếm-ngược-30-giây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989" y="457200"/>
            <a:ext cx="1216943" cy="684531"/>
          </a:xfrm>
          <a:prstGeom prst="rect">
            <a:avLst/>
          </a:prstGeom>
        </p:spPr>
      </p:pic>
      <p:sp>
        <p:nvSpPr>
          <p:cNvPr id="23" name="Rectangle: Folded Corner 26">
            <a:hlinkClick r:id="rId13" action="ppaction://hlinksldjump"/>
          </p:cNvPr>
          <p:cNvSpPr/>
          <p:nvPr/>
        </p:nvSpPr>
        <p:spPr>
          <a:xfrm>
            <a:off x="8385634" y="5461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5" y="820131"/>
            <a:ext cx="495300" cy="438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27" y="1182073"/>
            <a:ext cx="495300" cy="43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654878"/>
            <a:ext cx="495300" cy="438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09" y="1182073"/>
            <a:ext cx="495300" cy="43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11" y="896341"/>
            <a:ext cx="495300" cy="43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406401" y="248032"/>
                <a:ext cx="11379199" cy="934041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465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1. </a:t>
                </a:r>
                <a:r>
                  <a:rPr lang="en-US" sz="34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 nào sau đây thuộc đồ thị </a:t>
                </a:r>
                <a:r>
                  <a:rPr lang="en-US" sz="34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4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4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4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4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4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465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4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?</a:t>
                </a:r>
                <a:endParaRPr lang="en-US" sz="3465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248032"/>
                <a:ext cx="11379199" cy="934041"/>
              </a:xfrm>
              <a:prstGeom prst="snip2DiagRect">
                <a:avLst/>
              </a:prstGeom>
              <a:blipFill rotWithShape="1">
                <a:blip r:embed="rId3"/>
                <a:stretch>
                  <a:fillRect t="-41" b="36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970469" y="1092200"/>
            <a:ext cx="244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</a:t>
            </a:r>
            <a:endParaRPr lang="en-US" sz="32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406400" y="1418022"/>
                <a:ext cx="11277600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418022"/>
                <a:ext cx="11277600" cy="1483098"/>
              </a:xfrm>
              <a:prstGeom prst="rect">
                <a:avLst/>
              </a:prstGeom>
              <a:blipFill rotWithShape="1">
                <a:blip r:embed="rId4"/>
                <a:stretch>
                  <a:fillRect t="-5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406400" y="2637222"/>
                <a:ext cx="11277600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2637222"/>
                <a:ext cx="11277600" cy="1483098"/>
              </a:xfrm>
              <a:prstGeom prst="rect">
                <a:avLst/>
              </a:prstGeom>
              <a:blipFill rotWithShape="1">
                <a:blip r:embed="rId5"/>
                <a:stretch>
                  <a:fillRect t="-5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406400" y="3862758"/>
                <a:ext cx="11422293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862758"/>
                <a:ext cx="11422293" cy="1483098"/>
              </a:xfrm>
              <a:prstGeom prst="rect">
                <a:avLst/>
              </a:prstGeom>
              <a:blipFill rotWithShape="1">
                <a:blip r:embed="rId6"/>
                <a:stretch>
                  <a:fillRect t="-4" r="5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406400" y="5027058"/>
                <a:ext cx="11422293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(luôn đúng)</a:t>
                </a:r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5027058"/>
                <a:ext cx="11422293" cy="1483098"/>
              </a:xfrm>
              <a:prstGeom prst="rect">
                <a:avLst/>
              </a:prstGeom>
              <a:blipFill rotWithShape="1">
                <a:blip r:embed="rId7"/>
                <a:stretch>
                  <a:fillRect t="-27" r="5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7531896" y="5892429"/>
            <a:ext cx="380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  <a:endParaRPr lang="en-US" sz="32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Left Arrow 57">
            <a:hlinkClick r:id="rId8" action="ppaction://hlinksldjump"/>
          </p:cNvPr>
          <p:cNvSpPr/>
          <p:nvPr/>
        </p:nvSpPr>
        <p:spPr>
          <a:xfrm>
            <a:off x="10891692" y="59690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06400" y="1492647"/>
                <a:ext cx="37417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492647"/>
                <a:ext cx="3741794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68" r="-1721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06401" y="2753890"/>
                <a:ext cx="37584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2753890"/>
                <a:ext cx="3758401" cy="584775"/>
              </a:xfrm>
              <a:prstGeom prst="rect">
                <a:avLst/>
              </a:prstGeom>
              <a:blipFill rotWithShape="1">
                <a:blip r:embed="rId10"/>
                <a:stretch>
                  <a:fillRect t="-91" r="-1525" b="8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06400" y="3959073"/>
                <a:ext cx="41501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959073"/>
                <a:ext cx="4150110" cy="584775"/>
              </a:xfrm>
              <a:prstGeom prst="rect">
                <a:avLst/>
              </a:prstGeom>
              <a:blipFill rotWithShape="1">
                <a:blip r:embed="rId11"/>
                <a:stretch>
                  <a:fillRect t="-83" r="-3571" b="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406401" y="5083676"/>
                <a:ext cx="4258345" cy="829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5083676"/>
                <a:ext cx="4258345" cy="829330"/>
              </a:xfrm>
              <a:prstGeom prst="rect">
                <a:avLst/>
              </a:prstGeom>
              <a:blipFill rotWithShape="1">
                <a:blip r:embed="rId12"/>
                <a:stretch>
                  <a:fillRect t="-60" r="-335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  <p:bldP spid="53" grpId="0"/>
      <p:bldP spid="54" grpId="0"/>
      <p:bldP spid="55" grpId="0"/>
      <p:bldP spid="56" grpId="0"/>
      <p:bldP spid="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p:sp>
        <p:nvSpPr>
          <p:cNvPr id="4" name="Snip Diagonal Corner Rectangle 1" descr="OPL20U25GSXzBJYl68kk8uQGfFKzs7yb1M4KJWUiLk6ZEvGF+qCIPSnY57AbBFCvTW2023.18.118+K4lPs7H94VUqPe2XwIsfPRnrXQE//QTEXxb8/8N4CNc6FpgZahzpTjFhMzSA7T/nHJa11DE8Ng2TP3iAmRczFlmslSuUNOgUeb6yRvs0="/>
          <p:cNvSpPr/>
          <p:nvPr/>
        </p:nvSpPr>
        <p:spPr>
          <a:xfrm>
            <a:off x="609600" y="279400"/>
            <a:ext cx="6908800" cy="27686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6.11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parabol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phẳng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tọa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Oxy.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Khẳng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735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735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11198" y="33274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3327400"/>
                <a:ext cx="5283201" cy="1036523"/>
              </a:xfrm>
              <a:prstGeom prst="rect">
                <a:avLst/>
              </a:prstGeom>
              <a:blipFill rotWithShape="1">
                <a:blip r:embed="rId2"/>
                <a:stretch>
                  <a:fillRect l="-12" r="12" b="2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3329702"/>
                <a:ext cx="5179916" cy="981036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329702"/>
                <a:ext cx="5179916" cy="981036"/>
              </a:xfrm>
              <a:prstGeom prst="rect">
                <a:avLst/>
              </a:prstGeom>
              <a:blipFill rotWithShape="1">
                <a:blip r:embed="rId3"/>
                <a:stretch>
                  <a:fillRect l="-8" t="-40" b="3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25893" y="4500197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4500197"/>
                <a:ext cx="5268507" cy="1011603"/>
              </a:xfrm>
              <a:prstGeom prst="rect">
                <a:avLst/>
              </a:prstGeom>
              <a:blipFill rotWithShape="1">
                <a:blip r:embed="rId4"/>
                <a:stretch>
                  <a:fillRect l="-2" t="-5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4487269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4487269"/>
                <a:ext cx="5165223" cy="1075332"/>
              </a:xfrm>
              <a:prstGeom prst="rect">
                <a:avLst/>
              </a:prstGeom>
              <a:blipFill rotWithShape="1">
                <a:blip r:embed="rId5"/>
                <a:stretch>
                  <a:fillRect l="-8" t="-33" r="11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2" y="3508265"/>
            <a:ext cx="805723" cy="708059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3" y="4652318"/>
            <a:ext cx="732404" cy="643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1" y="4742277"/>
            <a:ext cx="804743" cy="643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3585422"/>
            <a:ext cx="732592" cy="643793"/>
          </a:xfrm>
          <a:prstGeom prst="rect">
            <a:avLst/>
          </a:prstGeom>
        </p:spPr>
      </p:pic>
      <p:pic>
        <p:nvPicPr>
          <p:cNvPr id="13" name="Đồng-hồ-đếm-ngược-30-giây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6401" y="381000"/>
            <a:ext cx="1216943" cy="68453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>
            <a:off x="7823200" y="279400"/>
            <a:ext cx="2641600" cy="2768600"/>
          </a:xfrm>
          <a:prstGeom prst="rect">
            <a:avLst/>
          </a:prstGeom>
        </p:spPr>
      </p:pic>
      <p:sp>
        <p:nvSpPr>
          <p:cNvPr id="17" name="Rectangle: Folded Corner 26">
            <a:hlinkClick r:id="rId12" action="ppaction://hlinksldjump"/>
          </p:cNvPr>
          <p:cNvSpPr/>
          <p:nvPr/>
        </p:nvSpPr>
        <p:spPr>
          <a:xfrm>
            <a:off x="8385634" y="5612624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26" y="-74705"/>
            <a:ext cx="12071575" cy="6858000"/>
          </a:xfrm>
          <a:prstGeom prst="rect">
            <a:avLst/>
          </a:prstGeom>
        </p:spPr>
      </p:pic>
      <p:sp>
        <p:nvSpPr>
          <p:cNvPr id="4" name="Snip Diagonal Corner Rectangle 1" descr="OPL20U25GSXzBJYl68kk8uQGfFKzs7yb1M4KJWUiLk6ZEvGF+qCIPSnY57AbBFCvTW2023.18.118+K4lPs7H94VUqPe2XwIsfPRnrXQE//QTEXxb8/8N4CNc6FpgZahzpTjFhMzSA7T/nHJa11DE8Ng2TP3iAmRczFlmslSuUNOgUeb6yRvs0="/>
          <p:cNvSpPr/>
          <p:nvPr/>
        </p:nvSpPr>
        <p:spPr>
          <a:xfrm>
            <a:off x="609600" y="195316"/>
            <a:ext cx="8636000" cy="188266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6.11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parabol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tọa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Oxy.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11198" y="2167758"/>
                <a:ext cx="5283201" cy="63154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167758"/>
                <a:ext cx="5283201" cy="631545"/>
              </a:xfrm>
              <a:prstGeom prst="rect">
                <a:avLst/>
              </a:prstGeom>
              <a:blipFill rotWithShape="1">
                <a:blip r:embed="rId2"/>
                <a:stretch>
                  <a:fillRect l="-12" t="-80" r="12" b="3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2170060"/>
                <a:ext cx="5179916" cy="61631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170060"/>
                <a:ext cx="5179916" cy="616315"/>
              </a:xfrm>
              <a:prstGeom prst="rect">
                <a:avLst/>
              </a:prstGeom>
              <a:blipFill rotWithShape="1">
                <a:blip r:embed="rId3"/>
                <a:stretch>
                  <a:fillRect l="-8" t="-43" b="10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25893" y="2874372"/>
                <a:ext cx="5268507" cy="63154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2874372"/>
                <a:ext cx="5268507" cy="631545"/>
              </a:xfrm>
              <a:prstGeom prst="rect">
                <a:avLst/>
              </a:prstGeom>
              <a:blipFill rotWithShape="1">
                <a:blip r:embed="rId4"/>
                <a:stretch>
                  <a:fillRect l="-2" t="-57" b="13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2861443"/>
                <a:ext cx="5165223" cy="671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861443"/>
                <a:ext cx="5165223" cy="671332"/>
              </a:xfrm>
              <a:prstGeom prst="rect">
                <a:avLst/>
              </a:prstGeom>
              <a:blipFill rotWithShape="1">
                <a:blip r:embed="rId5"/>
                <a:stretch>
                  <a:fillRect l="-8" t="-20" r="11" b="4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/>
          <p:nvPr/>
        </p:nvPicPr>
        <p:blipFill>
          <a:blip r:embed="rId6"/>
          <a:stretch>
            <a:fillRect/>
          </a:stretch>
        </p:blipFill>
        <p:spPr>
          <a:xfrm>
            <a:off x="9448800" y="195316"/>
            <a:ext cx="2336800" cy="1882665"/>
          </a:xfrm>
          <a:prstGeom prst="rect">
            <a:avLst/>
          </a:prstGeom>
        </p:spPr>
      </p:pic>
      <p:sp>
        <p:nvSpPr>
          <p:cNvPr id="15" name="Left Arrow 57">
            <a:hlinkClick r:id="rId7" action="ppaction://hlinksldjump"/>
          </p:cNvPr>
          <p:cNvSpPr/>
          <p:nvPr/>
        </p:nvSpPr>
        <p:spPr>
          <a:xfrm>
            <a:off x="10720024" y="60342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8" name="TextBox 17"/>
          <p:cNvSpPr txBox="1"/>
          <p:nvPr/>
        </p:nvSpPr>
        <p:spPr>
          <a:xfrm>
            <a:off x="6299200" y="5664201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  <a:endParaRPr lang="en-US" sz="3735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09600" y="4140200"/>
                <a:ext cx="11277600" cy="2160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hàm số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nằm phía trên trục hoành nếu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đồ thị hàm số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phía dưới trục hoành nếu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735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40200"/>
                <a:ext cx="11277600" cy="2160400"/>
              </a:xfrm>
              <a:prstGeom prst="rect">
                <a:avLst/>
              </a:prstGeom>
              <a:blipFill rotWithShape="1">
                <a:blip r:embed="rId8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Folded Corner 26"/>
          <p:cNvSpPr/>
          <p:nvPr/>
        </p:nvSpPr>
        <p:spPr>
          <a:xfrm>
            <a:off x="4775200" y="3646218"/>
            <a:ext cx="3048000" cy="6163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26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381001"/>
                <a:ext cx="9753600" cy="204138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5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en-US" sz="4265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4265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1"/>
                <a:ext cx="9753600" cy="2041385"/>
              </a:xfrm>
              <a:prstGeom prst="snip2DiagRect">
                <a:avLst/>
              </a:prstGeom>
              <a:blipFill rotWithShape="1">
                <a:blip r:embed="rId2"/>
                <a:stretch>
                  <a:fillRect b="24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2717800"/>
                <a:ext cx="5384800" cy="112893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m:rPr>
                        <m:nor/>
                      </m:rPr>
                      <a:rPr lang="en-US" sz="3735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735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735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73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r>
                  <a:rPr lang="vi-VN" sz="3735" b="1" i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717800"/>
                <a:ext cx="5384800" cy="1128933"/>
              </a:xfrm>
              <a:prstGeom prst="rect">
                <a:avLst/>
              </a:prstGeom>
              <a:blipFill rotWithShape="1">
                <a:blip r:embed="rId3"/>
                <a:stretch>
                  <a:fillRect b="4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299200" y="2717800"/>
                <a:ext cx="5384800" cy="112893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735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en-US" sz="3735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2717800"/>
                <a:ext cx="5384800" cy="1128933"/>
              </a:xfrm>
              <a:prstGeom prst="rect">
                <a:avLst/>
              </a:prstGeom>
              <a:blipFill rotWithShape="1">
                <a:blip r:embed="rId4"/>
                <a:stretch>
                  <a:fillRect b="4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4167810"/>
                <a:ext cx="5384800" cy="999721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67810"/>
                <a:ext cx="5384800" cy="999721"/>
              </a:xfrm>
              <a:prstGeom prst="rect">
                <a:avLst/>
              </a:prstGeom>
              <a:blipFill rotWithShape="1">
                <a:blip r:embed="rId5"/>
                <a:stretch>
                  <a:fillRect t="-31" b="54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299200" y="4134159"/>
                <a:ext cx="5384800" cy="103337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73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735" b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5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73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73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73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4134159"/>
                <a:ext cx="5384800" cy="1033373"/>
              </a:xfrm>
              <a:prstGeom prst="rect">
                <a:avLst/>
              </a:prstGeom>
              <a:blipFill rotWithShape="1">
                <a:blip r:embed="rId6"/>
                <a:stretch>
                  <a:fillRect t="-30" b="5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79" y="3019045"/>
            <a:ext cx="805723" cy="70805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088264" y="4463443"/>
            <a:ext cx="804536" cy="704088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44" y="4281620"/>
            <a:ext cx="907257" cy="70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44" y="3066950"/>
            <a:ext cx="907257" cy="643793"/>
          </a:xfrm>
          <a:prstGeom prst="rect">
            <a:avLst/>
          </a:prstGeom>
        </p:spPr>
      </p:pic>
      <p:pic>
        <p:nvPicPr>
          <p:cNvPr id="12" name="Đồng-hồ-đếm-ngược-30-giây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8658" y="381000"/>
            <a:ext cx="1216943" cy="684531"/>
          </a:xfrm>
          <a:prstGeom prst="rect">
            <a:avLst/>
          </a:prstGeom>
        </p:spPr>
      </p:pic>
      <p:sp>
        <p:nvSpPr>
          <p:cNvPr id="14" name="Rectangle: Folded Corner 26">
            <a:hlinkClick r:id="rId13" action="ppaction://hlinksldjump"/>
          </p:cNvPr>
          <p:cNvSpPr/>
          <p:nvPr/>
        </p:nvSpPr>
        <p:spPr>
          <a:xfrm>
            <a:off x="8385634" y="5461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8393" y="1696233"/>
            <a:ext cx="1069521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600" b="1" dirty="0">
                <a:latin typeface="VNI-Allegie" pitchFamily="2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1 ô </a:t>
            </a:r>
            <a:r>
              <a:rPr lang="en-US" sz="3200" dirty="0" err="1">
                <a:latin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</a:rPr>
              <a:t> ra. </a:t>
            </a:r>
            <a:endParaRPr lang="en-US" sz="3200" dirty="0">
              <a:latin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</a:rPr>
              <a:t> 6 ô </a:t>
            </a:r>
            <a:r>
              <a:rPr lang="en-US" sz="3200" dirty="0" err="1">
                <a:latin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.        	</a:t>
            </a:r>
            <a:r>
              <a:rPr lang="en-US" sz="3200" dirty="0" err="1">
                <a:latin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</a:rPr>
              <a:t>        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25381" y="1006783"/>
            <a:ext cx="5070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TRÒ CHƠI Ô CHỮ</a:t>
            </a:r>
            <a:endParaRPr lang="en-US" sz="4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AutoShape 7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26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381002"/>
                <a:ext cx="11074400" cy="1128933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2"/>
                <a:ext cx="11074400" cy="1128933"/>
              </a:xfrm>
              <a:prstGeom prst="snip2DiagRect">
                <a:avLst/>
              </a:prstGeom>
              <a:blipFill rotWithShape="1">
                <a:blip r:embed="rId2"/>
                <a:stretch>
                  <a:fillRect b="48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1690469"/>
                <a:ext cx="5384800" cy="8241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r>
                  <a:rPr lang="vi-VN" sz="3200" b="1" i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endParaRPr lang="vi-VN" sz="3200" b="1" i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90469"/>
                <a:ext cx="5384800" cy="824132"/>
              </a:xfrm>
              <a:prstGeom prst="rect">
                <a:avLst/>
              </a:prstGeom>
              <a:blipFill rotWithShape="1">
                <a:blip r:embed="rId3"/>
                <a:stretch>
                  <a:fillRect t="-1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299200" y="1690469"/>
                <a:ext cx="5384800" cy="8241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1690469"/>
                <a:ext cx="5384800" cy="824132"/>
              </a:xfrm>
              <a:prstGeom prst="rect">
                <a:avLst/>
              </a:prstGeom>
              <a:blipFill rotWithShape="1">
                <a:blip r:embed="rId4"/>
                <a:stretch>
                  <a:fillRect t="-1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2688388"/>
                <a:ext cx="5384800" cy="82100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88388"/>
                <a:ext cx="5384800" cy="821008"/>
              </a:xfrm>
              <a:prstGeom prst="rect">
                <a:avLst/>
              </a:prstGeom>
              <a:blipFill rotWithShape="1">
                <a:blip r:embed="rId5"/>
                <a:stretch>
                  <a:fillRect t="-53" b="4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299200" y="2654736"/>
                <a:ext cx="5384800" cy="82100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200" b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2654736"/>
                <a:ext cx="5384800" cy="821008"/>
              </a:xfrm>
              <a:prstGeom prst="rect">
                <a:avLst/>
              </a:prstGeom>
              <a:blipFill rotWithShape="1">
                <a:blip r:embed="rId6"/>
                <a:stretch>
                  <a:fillRect t="-53" b="4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Arrow 57">
            <a:hlinkClick r:id="rId7" action="ppaction://hlinksldjump"/>
          </p:cNvPr>
          <p:cNvSpPr/>
          <p:nvPr/>
        </p:nvSpPr>
        <p:spPr>
          <a:xfrm>
            <a:off x="10473226" y="59690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1" name="TextBox 20"/>
          <p:cNvSpPr txBox="1"/>
          <p:nvPr/>
        </p:nvSpPr>
        <p:spPr>
          <a:xfrm>
            <a:off x="4064000" y="5837573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B.</a:t>
            </a:r>
            <a:endParaRPr lang="en-US" sz="3735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609600" y="4091863"/>
                <a:ext cx="11176000" cy="181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=</m:t>
                    </m:r>
                    <m:sSup>
                      <m:sSup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phương trình có hai nghiệm phân biệt: </a:t>
                </a:r>
                <a:endParaRPr lang="en-US" sz="3735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091863"/>
                <a:ext cx="11176000" cy="1815753"/>
              </a:xfrm>
              <a:prstGeom prst="rect">
                <a:avLst/>
              </a:prstGeom>
              <a:blipFill rotWithShape="1">
                <a:blip r:embed="rId8"/>
                <a:stretch>
                  <a:fillRect t="-31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165600" y="4588109"/>
                <a:ext cx="7620000" cy="146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3735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735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3735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735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735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0" y="4588109"/>
                <a:ext cx="7620000" cy="1465016"/>
              </a:xfrm>
              <a:prstGeom prst="rect">
                <a:avLst/>
              </a:prstGeom>
              <a:blipFill rotWithShape="1">
                <a:blip r:embed="rId9"/>
                <a:stretch>
                  <a:fillRect t="-1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Folded Corner 26"/>
          <p:cNvSpPr/>
          <p:nvPr/>
        </p:nvSpPr>
        <p:spPr>
          <a:xfrm>
            <a:off x="4829634" y="3580624"/>
            <a:ext cx="3196767" cy="6846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p:sp>
        <p:nvSpPr>
          <p:cNvPr id="3" name="Snip Diagonal Corner Rectangle 1" descr="OPL20U25GSXzBJYl68kk8uQGfFKzs7yb1M4KJWUiLk6ZEvGF+qCIPSnY57AbBFCvTW2023.18.118+K4lPs7H94VUqPe2XwIsfPRnrXQE//QTEXxb8/8N4CNc6FpgZahzpTjFhMzSA7T/nHJa11DE8Ng2TP3iAmRczFlmslSuUNOgUeb6yRvs0="/>
          <p:cNvSpPr/>
          <p:nvPr/>
        </p:nvSpPr>
        <p:spPr>
          <a:xfrm>
            <a:off x="1524000" y="2717800"/>
            <a:ext cx="899858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Ô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Left Arrow 57">
            <a:hlinkClick r:id="rId2" action="ppaction://hlinksldjump"/>
          </p:cNvPr>
          <p:cNvSpPr/>
          <p:nvPr/>
        </p:nvSpPr>
        <p:spPr>
          <a:xfrm>
            <a:off x="711201" y="58674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09600" y="381000"/>
                <a:ext cx="10261601" cy="162560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5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bằng</a:t>
                </a:r>
                <a:endParaRPr lang="en-US" sz="4265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0"/>
                <a:ext cx="10261601" cy="1625600"/>
              </a:xfrm>
              <a:prstGeom prst="snip2Diag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11198" y="24130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𝟑𝟏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413000"/>
                <a:ext cx="5283201" cy="1036523"/>
              </a:xfrm>
              <a:prstGeom prst="rect">
                <a:avLst/>
              </a:prstGeom>
              <a:blipFill rotWithShape="1">
                <a:blip r:embed="rId3"/>
                <a:stretch>
                  <a:fillRect l="-12" r="12" b="2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24153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415302"/>
                <a:ext cx="5179916" cy="1085023"/>
              </a:xfrm>
              <a:prstGeom prst="rect">
                <a:avLst/>
              </a:prstGeom>
              <a:blipFill rotWithShape="1">
                <a:blip r:embed="rId4"/>
                <a:stretch>
                  <a:fillRect l="-8" t="-37" b="1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25893" y="3890597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3890597"/>
                <a:ext cx="5268507" cy="1011603"/>
              </a:xfrm>
              <a:prstGeom prst="rect">
                <a:avLst/>
              </a:prstGeom>
              <a:blipFill rotWithShape="1">
                <a:blip r:embed="rId5"/>
                <a:stretch>
                  <a:fillRect l="-2" t="-5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3877669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877669"/>
                <a:ext cx="5165223" cy="1075332"/>
              </a:xfrm>
              <a:prstGeom prst="rect">
                <a:avLst/>
              </a:prstGeom>
              <a:blipFill rotWithShape="1">
                <a:blip r:embed="rId6"/>
                <a:stretch>
                  <a:fillRect l="-8" t="-33" r="11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2" y="2593865"/>
            <a:ext cx="805723" cy="70805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118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3" y="4042718"/>
            <a:ext cx="732404" cy="643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1" y="4132677"/>
            <a:ext cx="804743" cy="643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2671022"/>
            <a:ext cx="732592" cy="643793"/>
          </a:xfrm>
          <a:prstGeom prst="rect">
            <a:avLst/>
          </a:prstGeom>
        </p:spPr>
      </p:pic>
      <p:pic>
        <p:nvPicPr>
          <p:cNvPr id="12" name="Đồng-hồ-đếm-ngược-30-giây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9600" y="381000"/>
            <a:ext cx="1016000" cy="684531"/>
          </a:xfrm>
          <a:prstGeom prst="rect">
            <a:avLst/>
          </a:prstGeom>
        </p:spPr>
      </p:pic>
      <p:sp>
        <p:nvSpPr>
          <p:cNvPr id="14" name="Rectangle: Folded Corner 26">
            <a:hlinkClick r:id="rId12" action="ppaction://hlinksldjump"/>
          </p:cNvPr>
          <p:cNvSpPr/>
          <p:nvPr/>
        </p:nvSpPr>
        <p:spPr>
          <a:xfrm>
            <a:off x="8385634" y="53594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1015999" y="381000"/>
                <a:ext cx="9775604" cy="162560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r>
                  <a:rPr lang="en-US" sz="4265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5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265" b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4265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bằng</a:t>
                </a:r>
                <a:endParaRPr lang="en-US" sz="4265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381000"/>
                <a:ext cx="9775604" cy="1625600"/>
              </a:xfrm>
              <a:prstGeom prst="snip2DiagRect">
                <a:avLst/>
              </a:prstGeom>
              <a:blipFill rotWithShape="1">
                <a:blip r:embed="rId2"/>
                <a:stretch>
                  <a:fillRect l="-6" r="4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11198" y="21082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𝟑𝟏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108200"/>
                <a:ext cx="5283201" cy="1036523"/>
              </a:xfrm>
              <a:prstGeom prst="rect">
                <a:avLst/>
              </a:prstGeom>
              <a:blipFill rotWithShape="1">
                <a:blip r:embed="rId3"/>
                <a:stretch>
                  <a:fillRect l="-12" r="12" b="2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21105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110502"/>
                <a:ext cx="5179916" cy="1085023"/>
              </a:xfrm>
              <a:prstGeom prst="rect">
                <a:avLst/>
              </a:prstGeom>
              <a:blipFill rotWithShape="1">
                <a:blip r:embed="rId4"/>
                <a:stretch>
                  <a:fillRect l="-8" t="-37" b="1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725893" y="3340329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3340329"/>
                <a:ext cx="5268507" cy="1011603"/>
              </a:xfrm>
              <a:prstGeom prst="rect">
                <a:avLst/>
              </a:prstGeom>
              <a:blipFill rotWithShape="1">
                <a:blip r:embed="rId5"/>
                <a:stretch>
                  <a:fillRect l="-2" t="-23" b="2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/>
              <p:nvPr/>
            </p:nvSpPr>
            <p:spPr>
              <a:xfrm>
                <a:off x="6377085" y="3327401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vi-VN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5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5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r>
                  <a:rPr lang="en-US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5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5" b="1" i="1" dirty="0">
                    <a:solidFill>
                      <a:schemeClr val="bg1"/>
                    </a:solidFill>
                    <a:latin typeface="Calibri Light" panose="020F0302020204030204"/>
                  </a:rPr>
                  <a:t> </a:t>
                </a:r>
                <a:endParaRPr lang="vi-VN" sz="4265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327401"/>
                <a:ext cx="5165223" cy="1075332"/>
              </a:xfrm>
              <a:prstGeom prst="rect">
                <a:avLst/>
              </a:prstGeom>
              <a:blipFill rotWithShape="1">
                <a:blip r:embed="rId6"/>
                <a:stretch>
                  <a:fillRect l="-8" r="11" b="26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57">
            <a:hlinkClick r:id="rId7" action="ppaction://hlinksldjump"/>
          </p:cNvPr>
          <p:cNvSpPr/>
          <p:nvPr/>
        </p:nvSpPr>
        <p:spPr>
          <a:xfrm>
            <a:off x="10791604" y="59326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518979" y="5271373"/>
                <a:ext cx="8352221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=</m:t>
                    </m:r>
                    <m:sSup>
                      <m:sSup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735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5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76</m:t>
                    </m:r>
                  </m:oMath>
                </a14:m>
                <a:r>
                  <a:rPr lang="en-US" sz="3735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735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979" y="5271373"/>
                <a:ext cx="8352221" cy="666786"/>
              </a:xfrm>
              <a:prstGeom prst="rect">
                <a:avLst/>
              </a:prstGeom>
              <a:blipFill rotWithShape="1">
                <a:blip r:embed="rId8"/>
                <a:stretch>
                  <a:fillRect l="-7" t="-36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165600" y="5779374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  <a:endParaRPr lang="en-US" sz="3735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Folded Corner 26"/>
          <p:cNvSpPr/>
          <p:nvPr/>
        </p:nvSpPr>
        <p:spPr>
          <a:xfrm>
            <a:off x="4829634" y="4445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</a:t>
            </a:r>
            <a:endParaRPr lang="en-US" sz="3735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7744" y="186997"/>
                <a:ext cx="11576304" cy="6534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Hướng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dẫn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nhà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phút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Ôn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thống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kiến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chương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VII.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1; 2; 11 (SGKTr66,67)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1: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125m so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s(m)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phụ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t(s)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s=5t</a:t>
                </a:r>
                <a:r>
                  <a:rPr lang="en-US" sz="28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4x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5x +2=0		b) 3x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/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+1=0			c) -3x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+ 4x -4 =0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m để  đồ thị  hàm số  y= (m+3)x</a:t>
                </a:r>
                <a:r>
                  <a:rPr lang="nl-NL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 qua điểm A(2;8).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/>
                        </m:ctrlPr>
                      </m:fPr>
                      <m:num>
                        <m:sSup>
                          <m:sSupPr>
                            <m:ctrlPr>
                              <a:rPr lang="en-US" sz="2800" i="1"/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4" y="186997"/>
                <a:ext cx="11576304" cy="6534481"/>
              </a:xfrm>
              <a:prstGeom prst="rect">
                <a:avLst/>
              </a:prstGeom>
              <a:blipFill rotWithShape="1">
                <a:blip r:embed="rId1"/>
                <a:stretch>
                  <a:fillRect l="-2" t="-5" r="4" b="-2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119636" y="132407"/>
            <a:ext cx="1938440" cy="1938440"/>
          </a:xfrm>
          <a:prstGeom prst="rect">
            <a:avLst/>
          </a:prstGeom>
        </p:spPr>
      </p:pic>
      <p:sp>
        <p:nvSpPr>
          <p:cNvPr id="2" name="Hexagon 1">
            <a:hlinkClick r:id="rId2" action="ppaction://hlinksldjump"/>
          </p:cNvPr>
          <p:cNvSpPr/>
          <p:nvPr/>
        </p:nvSpPr>
        <p:spPr>
          <a:xfrm>
            <a:off x="3595890" y="1264025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3" action="ppaction://hlinksldjump"/>
          </p:cNvPr>
          <p:cNvSpPr/>
          <p:nvPr/>
        </p:nvSpPr>
        <p:spPr>
          <a:xfrm>
            <a:off x="5733973" y="129091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4" action="ppaction://hlinksldjump"/>
          </p:cNvPr>
          <p:cNvSpPr/>
          <p:nvPr/>
        </p:nvSpPr>
        <p:spPr>
          <a:xfrm>
            <a:off x="7912397" y="129091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hlinkClick r:id="rId5" action="ppaction://hlinksldjump"/>
          </p:cNvPr>
          <p:cNvSpPr/>
          <p:nvPr/>
        </p:nvSpPr>
        <p:spPr>
          <a:xfrm>
            <a:off x="3596304" y="2115091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hlinkClick r:id="rId6" action="ppaction://hlinksldjump"/>
          </p:cNvPr>
          <p:cNvSpPr/>
          <p:nvPr/>
        </p:nvSpPr>
        <p:spPr>
          <a:xfrm>
            <a:off x="5735700" y="2144587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>
            <a:hlinkClick r:id="rId7" action="ppaction://hlinksldjump"/>
          </p:cNvPr>
          <p:cNvSpPr/>
          <p:nvPr/>
        </p:nvSpPr>
        <p:spPr>
          <a:xfrm>
            <a:off x="7912397" y="2144587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26470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5414508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434460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648268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7585347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8661108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271163" y="292451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4344603" y="2924515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422092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6488531" y="297265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7568972" y="2924514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8673396" y="292451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ction Button: Go Forward or Next 2">
            <a:hlinkClick r:id="rId8" action="ppaction://hlinksldjump" highlightClick="1"/>
          </p:cNvPr>
          <p:cNvSpPr/>
          <p:nvPr/>
        </p:nvSpPr>
        <p:spPr>
          <a:xfrm>
            <a:off x="10530348" y="5796116"/>
            <a:ext cx="1661652" cy="10618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0997395" y="9739"/>
            <a:ext cx="1556407" cy="1177561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37502" y="14567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916" y="1151609"/>
            <a:ext cx="1093085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Cho đồ thị của các hàm số sau:</a:t>
            </a:r>
            <a:r>
              <a:rPr lang="en-US" sz="3200" dirty="0"/>
              <a:t>                                                       </a:t>
            </a:r>
            <a:endParaRPr lang="en-US" sz="3200" dirty="0"/>
          </a:p>
          <a:p>
            <a:endParaRPr lang="en-US" sz="1100" dirty="0"/>
          </a:p>
          <a:p>
            <a:r>
              <a:rPr lang="vi-VN" sz="3200" dirty="0"/>
              <a:t>Hỏi có bao nhiêu đồ thị nằm phía dưới trục hoành?</a:t>
            </a:r>
            <a:endParaRPr lang="en-US" sz="3200" dirty="0"/>
          </a:p>
          <a:p>
            <a:endParaRPr lang="en-US" sz="32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45" y="2889022"/>
            <a:ext cx="969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rId2" action="ppaction://hlinksldjump"/>
          </p:cNvPr>
          <p:cNvSpPr/>
          <p:nvPr/>
        </p:nvSpPr>
        <p:spPr>
          <a:xfrm>
            <a:off x="37502" y="5982494"/>
            <a:ext cx="1249032" cy="802370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109727" y="1095857"/>
          <a:ext cx="143192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3" imgW="14935200" imgH="5486400" progId="Equation.DSMT4">
                  <p:embed/>
                </p:oleObj>
              </mc:Choice>
              <mc:Fallback>
                <p:oleObj name="Equation" r:id="rId3" imgW="14935200" imgH="5486400" progId="Equation.DSMT4">
                  <p:embed/>
                  <p:pic>
                    <p:nvPicPr>
                      <p:cNvPr id="0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9727" y="1095857"/>
                        <a:ext cx="1431925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3558176"/>
            <a:ext cx="12192000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thích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vi-VN" sz="2800" dirty="0">
                <a:solidFill>
                  <a:srgbClr val="FF3300"/>
                </a:solidFill>
              </a:rPr>
              <a:t>Đồ thị hàm số có dạng</a:t>
            </a:r>
            <a:r>
              <a:rPr lang="en-US" sz="2800" dirty="0">
                <a:solidFill>
                  <a:srgbClr val="FF3300"/>
                </a:solidFill>
              </a:rPr>
              <a:t>              </a:t>
            </a:r>
            <a:r>
              <a:rPr lang="vi-VN" sz="2800" dirty="0">
                <a:solidFill>
                  <a:srgbClr val="FF3300"/>
                </a:solidFill>
              </a:rPr>
              <a:t>nằm phía dưới trục hoành khi hệ số </a:t>
            </a:r>
            <a:r>
              <a:rPr lang="en-US" sz="2800" dirty="0">
                <a:solidFill>
                  <a:srgbClr val="FF3300"/>
                </a:solidFill>
              </a:rPr>
              <a:t>a&lt;0.</a:t>
            </a:r>
            <a:endParaRPr lang="en-US" sz="2800" dirty="0">
              <a:solidFill>
                <a:srgbClr val="FF3300"/>
              </a:solidFill>
            </a:endParaRPr>
          </a:p>
          <a:p>
            <a:endParaRPr lang="en-US" sz="1200" dirty="0">
              <a:solidFill>
                <a:srgbClr val="FF3300"/>
              </a:solidFill>
            </a:endParaRPr>
          </a:p>
          <a:p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vi-VN" sz="3200" dirty="0">
                <a:solidFill>
                  <a:srgbClr val="FF3300"/>
                </a:solidFill>
              </a:rPr>
              <a:t>Vậy có </a:t>
            </a:r>
            <a:r>
              <a:rPr lang="en-US" sz="3200" dirty="0">
                <a:solidFill>
                  <a:srgbClr val="FF3300"/>
                </a:solidFill>
              </a:rPr>
              <a:t>3 </a:t>
            </a:r>
            <a:r>
              <a:rPr lang="vi-VN" sz="3200" dirty="0">
                <a:solidFill>
                  <a:srgbClr val="FF3300"/>
                </a:solidFill>
              </a:rPr>
              <a:t>hàm số có đồ thị nằm phía dưới trục hoành là:</a:t>
            </a:r>
            <a:endParaRPr lang="en-US" sz="3200" dirty="0">
              <a:solidFill>
                <a:srgbClr val="FF3300"/>
              </a:solidFill>
            </a:endParaRPr>
          </a:p>
          <a:p>
            <a:r>
              <a:rPr lang="vi-VN" sz="3200" dirty="0">
                <a:solidFill>
                  <a:srgbClr val="FF3300"/>
                </a:solidFill>
              </a:rPr>
              <a:t> 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541652" y="953776"/>
          <a:ext cx="13462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5" imgW="14020800" imgH="9448800" progId="Equation.DSMT4">
                  <p:embed/>
                </p:oleObj>
              </mc:Choice>
              <mc:Fallback>
                <p:oleObj name="Equation" r:id="rId5" imgW="14020800" imgH="9448800" progId="Equation.DSMT4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1652" y="953776"/>
                        <a:ext cx="1346200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0333382" y="1052435"/>
          <a:ext cx="14033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7" imgW="14630400" imgH="5486400" progId="Equation.DSMT4">
                  <p:embed/>
                </p:oleObj>
              </mc:Choice>
              <mc:Fallback>
                <p:oleObj name="Equation" r:id="rId7" imgW="14630400" imgH="5486400" progId="Equation.DSMT4">
                  <p:embed/>
                  <p:pic>
                    <p:nvPicPr>
                      <p:cNvPr id="0" name="Object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33382" y="1052435"/>
                        <a:ext cx="14033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9001960" y="1080982"/>
          <a:ext cx="12858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9" imgW="13411200" imgH="5486400" progId="Equation.DSMT4">
                  <p:embed/>
                </p:oleObj>
              </mc:Choice>
              <mc:Fallback>
                <p:oleObj name="Equation" r:id="rId9" imgW="13411200" imgH="5486400" progId="Equation.DSMT4">
                  <p:embed/>
                  <p:pic>
                    <p:nvPicPr>
                      <p:cNvPr id="0" name="Object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01960" y="1080982"/>
                        <a:ext cx="12858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668843" y="3920918"/>
          <a:ext cx="111125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11" imgW="11582400" imgH="5486400" progId="Equation.DSMT4">
                  <p:embed/>
                </p:oleObj>
              </mc:Choice>
              <mc:Fallback>
                <p:oleObj name="Equation" r:id="rId11" imgW="11582400" imgH="5486400" progId="Equation.DSMT4">
                  <p:embed/>
                  <p:pic>
                    <p:nvPicPr>
                      <p:cNvPr id="0" name="Object 2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68843" y="3920918"/>
                        <a:ext cx="1111250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8574879" y="5160704"/>
          <a:ext cx="143192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13" imgW="14935200" imgH="5486400" progId="Equation.DSMT4">
                  <p:embed/>
                </p:oleObj>
              </mc:Choice>
              <mc:Fallback>
                <p:oleObj name="Equation" r:id="rId13" imgW="14935200" imgH="5486400" progId="Equation.DSMT4">
                  <p:embed/>
                  <p:pic>
                    <p:nvPicPr>
                      <p:cNvPr id="0" name="Object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74879" y="5160704"/>
                        <a:ext cx="1431925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200172" y="4635242"/>
          <a:ext cx="12858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15" imgW="13411200" imgH="5486400" progId="Equation.DSMT4">
                  <p:embed/>
                </p:oleObj>
              </mc:Choice>
              <mc:Fallback>
                <p:oleObj name="Equation" r:id="rId15" imgW="13411200" imgH="5486400" progId="Equation.DSMT4">
                  <p:embed/>
                  <p:pic>
                    <p:nvPicPr>
                      <p:cNvPr id="0" name="Object 2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200172" y="4635242"/>
                        <a:ext cx="12858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0150681" y="5160704"/>
          <a:ext cx="1621906" cy="60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17" imgW="14630400" imgH="5486400" progId="Equation.DSMT4">
                  <p:embed/>
                </p:oleObj>
              </mc:Choice>
              <mc:Fallback>
                <p:oleObj name="Equation" r:id="rId17" imgW="14630400" imgH="5486400" progId="Equation.DSMT4">
                  <p:embed/>
                  <p:pic>
                    <p:nvPicPr>
                      <p:cNvPr id="0" name="Object 2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150681" y="5160704"/>
                        <a:ext cx="1621906" cy="607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162293" y="0"/>
            <a:ext cx="1282009" cy="1091959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96727" y="274628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727" y="872077"/>
            <a:ext cx="11762462" cy="382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50" dirty="0"/>
              <a:t>Kết luận nào sau đây </a:t>
            </a:r>
            <a:r>
              <a:rPr lang="en-US" sz="2850" b="1" u="sng" dirty="0"/>
              <a:t>S</a:t>
            </a:r>
            <a:r>
              <a:rPr lang="vi-VN" sz="2850" b="1" u="sng" dirty="0"/>
              <a:t>ai</a:t>
            </a:r>
            <a:r>
              <a:rPr lang="vi-VN" sz="2850" dirty="0"/>
              <a:t> khi nói về hàm số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A.</a:t>
            </a:r>
            <a:r>
              <a:rPr lang="vi-VN" sz="2850" dirty="0"/>
              <a:t> Đồ thị hàm số nhận trục tung làm trục đối xứng.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B.</a:t>
            </a:r>
            <a:r>
              <a:rPr lang="vi-VN" sz="2850" dirty="0"/>
              <a:t> Với </a:t>
            </a:r>
            <a:r>
              <a:rPr lang="en-US" sz="2850" dirty="0"/>
              <a:t>a&gt;0</a:t>
            </a:r>
            <a:r>
              <a:rPr lang="vi-VN" sz="2850" dirty="0"/>
              <a:t> đồ thị nằm phía trên trục hoành và </a:t>
            </a:r>
            <a:r>
              <a:rPr lang="en-US" sz="2850" dirty="0"/>
              <a:t>O</a:t>
            </a:r>
            <a:r>
              <a:rPr lang="vi-VN" sz="2850" dirty="0"/>
              <a:t> là điểm cao nhất của đồ thị.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C.</a:t>
            </a:r>
            <a:r>
              <a:rPr lang="vi-VN" sz="2850" dirty="0"/>
              <a:t> Với </a:t>
            </a:r>
            <a:r>
              <a:rPr lang="en-US" sz="2850" dirty="0"/>
              <a:t>a&lt;0</a:t>
            </a:r>
            <a:r>
              <a:rPr lang="vi-VN" sz="2850" dirty="0"/>
              <a:t> đồ thị nằm phía dưới trục hoành và </a:t>
            </a:r>
            <a:r>
              <a:rPr lang="en-US" sz="2850" dirty="0"/>
              <a:t>O</a:t>
            </a:r>
            <a:r>
              <a:rPr lang="vi-VN" sz="2850" dirty="0"/>
              <a:t> là điểm cao nhất của đồ thị.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D.</a:t>
            </a:r>
            <a:r>
              <a:rPr lang="vi-VN" sz="2850" dirty="0"/>
              <a:t> Với </a:t>
            </a:r>
            <a:r>
              <a:rPr lang="en-US" sz="2850" dirty="0"/>
              <a:t>a&gt;0</a:t>
            </a:r>
            <a:r>
              <a:rPr lang="vi-VN" sz="2850" dirty="0"/>
              <a:t> đồ thị nằm phía trên trục hoành và </a:t>
            </a:r>
            <a:r>
              <a:rPr lang="en-US" sz="2850" dirty="0"/>
              <a:t>O</a:t>
            </a:r>
            <a:r>
              <a:rPr lang="vi-VN" sz="2850" dirty="0"/>
              <a:t> là điểm thấp nhất của đồ thị.</a:t>
            </a:r>
            <a:endParaRPr lang="en-US" sz="2850" dirty="0"/>
          </a:p>
          <a:p>
            <a:r>
              <a:rPr lang="vi-VN" sz="2850" dirty="0"/>
              <a:t> </a:t>
            </a:r>
            <a:endParaRPr lang="en-US" sz="285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ction Button: Home 8">
            <a:hlinkClick r:id="rId2" action="ppaction://hlinksldjump"/>
          </p:cNvPr>
          <p:cNvSpPr/>
          <p:nvPr/>
        </p:nvSpPr>
        <p:spPr>
          <a:xfrm>
            <a:off x="214769" y="5912397"/>
            <a:ext cx="1042555" cy="87451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958" y="4058011"/>
            <a:ext cx="12192000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31775" indent="-62230"/>
            <a:r>
              <a:rPr lang="en-US" sz="3000" dirty="0"/>
              <a:t>  </a:t>
            </a:r>
            <a:r>
              <a:rPr lang="en-US" sz="3000" b="1" u="sng" dirty="0" err="1">
                <a:solidFill>
                  <a:srgbClr val="FF0000"/>
                </a:solidFill>
              </a:rPr>
              <a:t>Giải</a:t>
            </a:r>
            <a:r>
              <a:rPr lang="en-US" sz="3000" b="1" u="sng" dirty="0">
                <a:solidFill>
                  <a:srgbClr val="FF0000"/>
                </a:solidFill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</a:rPr>
              <a:t>thích</a:t>
            </a:r>
            <a:endParaRPr lang="en-US" sz="3000" b="1" u="sng" dirty="0">
              <a:solidFill>
                <a:srgbClr val="FF0000"/>
              </a:solidFill>
            </a:endParaRPr>
          </a:p>
          <a:p>
            <a:pPr marL="231775" indent="-62230"/>
            <a:r>
              <a:rPr lang="vi-VN" sz="3000" dirty="0"/>
              <a:t>Sai</a:t>
            </a:r>
            <a:r>
              <a:rPr lang="en-US" sz="3000" dirty="0"/>
              <a:t>.</a:t>
            </a:r>
            <a:r>
              <a:rPr lang="vi-VN" sz="3000" dirty="0"/>
              <a:t> </a:t>
            </a:r>
            <a:r>
              <a:rPr lang="en-US" sz="3000" dirty="0"/>
              <a:t>V</a:t>
            </a:r>
            <a:r>
              <a:rPr lang="vi-VN" sz="3000" dirty="0"/>
              <a:t>ì </a:t>
            </a:r>
            <a:r>
              <a:rPr lang="en-US" sz="3000" dirty="0"/>
              <a:t>v</a:t>
            </a:r>
            <a:r>
              <a:rPr lang="vi-VN" sz="3000" dirty="0"/>
              <a:t>ới </a:t>
            </a:r>
            <a:r>
              <a:rPr lang="en-US" sz="3000" dirty="0"/>
              <a:t>a&gt;0</a:t>
            </a:r>
            <a:r>
              <a:rPr lang="vi-VN" sz="3000" dirty="0"/>
              <a:t> đồ thị nằm phía trên trục hoành và </a:t>
            </a:r>
            <a:r>
              <a:rPr lang="en-US" sz="3000" dirty="0"/>
              <a:t>O</a:t>
            </a:r>
            <a:r>
              <a:rPr lang="vi-VN" sz="3000" dirty="0"/>
              <a:t> là điểm thấp nhất </a:t>
            </a:r>
            <a:r>
              <a:rPr lang="vi-VN" sz="3000" dirty="0" smtClean="0"/>
              <a:t>của</a:t>
            </a:r>
            <a:r>
              <a:rPr lang="en-US" sz="3000" dirty="0" smtClean="0"/>
              <a:t> </a:t>
            </a:r>
            <a:r>
              <a:rPr lang="vi-VN" sz="3000" dirty="0" smtClean="0"/>
              <a:t>đồ </a:t>
            </a:r>
            <a:r>
              <a:rPr lang="vi-VN" sz="3000" dirty="0"/>
              <a:t>thị.</a:t>
            </a:r>
            <a:endParaRPr lang="en-US" sz="3000" dirty="0"/>
          </a:p>
          <a:p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6242" y="2268889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086258" y="21483"/>
            <a:ext cx="1551000" cy="15510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120741" y="240782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011" y="1110932"/>
            <a:ext cx="1145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Trong các phương trình sau, phương trình nào vô nghiệm ?</a:t>
            </a:r>
            <a:endParaRPr lang="en-US" sz="32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87463" y="1835150"/>
          <a:ext cx="80502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2" imgW="82600800" imgH="11582400" progId="Equation.DSMT4">
                  <p:embed/>
                </p:oleObj>
              </mc:Choice>
              <mc:Fallback>
                <p:oleObj name="Equation" r:id="rId2" imgW="82600800" imgH="115824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7463" y="1835150"/>
                        <a:ext cx="8050212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ction Button: Home 7">
            <a:hlinkClick r:id="rId4" action="ppaction://hlinksldjump"/>
          </p:cNvPr>
          <p:cNvSpPr/>
          <p:nvPr/>
        </p:nvSpPr>
        <p:spPr>
          <a:xfrm>
            <a:off x="73721" y="5820477"/>
            <a:ext cx="1190039" cy="95722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4092533"/>
            <a:ext cx="12192001" cy="172354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66393" y="4655807"/>
          <a:ext cx="22764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5" imgW="23469600" imgH="4876800" progId="Equation.DSMT4">
                  <p:embed/>
                </p:oleObj>
              </mc:Choice>
              <mc:Fallback>
                <p:oleObj name="Equation" r:id="rId5" imgW="23469600" imgH="4876800" progId="Equation.DSMT4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6393" y="4655807"/>
                        <a:ext cx="22764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856772" y="4607438"/>
          <a:ext cx="55213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7" imgW="53340000" imgH="6705600" progId="Equation.DSMT4">
                  <p:embed/>
                </p:oleObj>
              </mc:Choice>
              <mc:Fallback>
                <p:oleObj name="Equation" r:id="rId7" imgW="53340000" imgH="6705600" progId="Equation.DSMT4">
                  <p:embed/>
                  <p:pic>
                    <p:nvPicPr>
                      <p:cNvPr id="0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56772" y="4607438"/>
                        <a:ext cx="5521325" cy="69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>
          <a:xfrm>
            <a:off x="6465130" y="2428608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039125" y="0"/>
            <a:ext cx="1535502" cy="1535502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129492" y="564013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758" y="1379155"/>
            <a:ext cx="11903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vi-VN" sz="3200" dirty="0"/>
              <a:t>Tổng hai nghiệm của phương trình</a:t>
            </a:r>
            <a:r>
              <a:rPr lang="en-US" sz="3200" dirty="0"/>
              <a:t> </a:t>
            </a:r>
            <a:r>
              <a:rPr lang="vi-VN" sz="3200" dirty="0"/>
              <a:t> </a:t>
            </a:r>
            <a:r>
              <a:rPr lang="en-US" sz="3200" dirty="0"/>
              <a:t>                       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  <a:endParaRPr lang="en-US" sz="3200" dirty="0"/>
          </a:p>
          <a:p>
            <a:endParaRPr lang="en-US" sz="1600" dirty="0"/>
          </a:p>
          <a:p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A. -3                B. 3                  C. 4                              D. -4</a:t>
            </a:r>
            <a:endParaRPr lang="en-US" sz="32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tion Button: Home 7">
            <a:hlinkClick r:id="rId2" action="ppaction://hlinksldjump"/>
          </p:cNvPr>
          <p:cNvSpPr/>
          <p:nvPr/>
        </p:nvSpPr>
        <p:spPr>
          <a:xfrm>
            <a:off x="98886" y="5837817"/>
            <a:ext cx="1175290" cy="912339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999282" y="13018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6860406" y="1405678"/>
          <a:ext cx="2165684" cy="48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3" imgW="24079200" imgH="4876800" progId="Equation.DSMT4">
                  <p:embed/>
                </p:oleObj>
              </mc:Choice>
              <mc:Fallback>
                <p:oleObj name="Equation" r:id="rId3" imgW="24079200" imgH="4876800" progId="Equation.DSMT4">
                  <p:embed/>
                  <p:pic>
                    <p:nvPicPr>
                      <p:cNvPr id="0" name="Object 8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406" y="1405678"/>
                        <a:ext cx="2165684" cy="4842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1033423" y="2113420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3232076"/>
            <a:ext cx="12192000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FF3300"/>
                </a:solidFill>
              </a:rPr>
              <a:t>Theo hệ thức Viète ta có</a:t>
            </a:r>
            <a:endParaRPr lang="en-US" sz="3200" dirty="0">
              <a:solidFill>
                <a:srgbClr val="FF3300"/>
              </a:solidFill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-1" y="-1"/>
            <a:ext cx="166397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3179051" y="3696843"/>
          <a:ext cx="3047259" cy="70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5" imgW="32308800" imgH="6096000" progId="Equation.DSMT4">
                  <p:embed/>
                </p:oleObj>
              </mc:Choice>
              <mc:Fallback>
                <p:oleObj name="Equation" r:id="rId5" imgW="32308800" imgH="6096000" progId="Equation.DSMT4">
                  <p:embed/>
                  <p:pic>
                    <p:nvPicPr>
                      <p:cNvPr id="0" name="Object 13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051" y="3696843"/>
                        <a:ext cx="3047259" cy="702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8" name="Object 17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9912869" y="3696842"/>
          <a:ext cx="928468" cy="588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7" imgW="8839200" imgH="5486400" progId="Equation.DSMT4">
                  <p:embed/>
                </p:oleObj>
              </mc:Choice>
              <mc:Fallback>
                <p:oleObj name="Equation" r:id="rId7" imgW="8839200" imgH="5486400" progId="Equation.DSMT4">
                  <p:embed/>
                  <p:pic>
                    <p:nvPicPr>
                      <p:cNvPr id="0" name="Object 17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2869" y="3696842"/>
                        <a:ext cx="928468" cy="5887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4574762" y="4597513"/>
            <a:ext cx="155650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0" name="Object 19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4574762" y="4285627"/>
          <a:ext cx="3952141" cy="119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9" imgW="40538400" imgH="10363200" progId="Equation.DSMT4">
                  <p:embed/>
                </p:oleObj>
              </mc:Choice>
              <mc:Fallback>
                <p:oleObj name="Equation" r:id="rId9" imgW="40538400" imgH="10363200" progId="Equation.DSMT4">
                  <p:embed/>
                  <p:pic>
                    <p:nvPicPr>
                      <p:cNvPr id="0" name="Object 19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62" y="4285627"/>
                        <a:ext cx="3952141" cy="11932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338389" y="0"/>
            <a:ext cx="1134964" cy="1134964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22738" y="177518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8" y="993061"/>
            <a:ext cx="112963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/>
              </a:rPr>
              <a:t>Hai dung dịch muối có khối lượng tổng cộng bằng </a:t>
            </a:r>
            <a:r>
              <a:rPr lang="en-US" sz="2800" dirty="0">
                <a:latin typeface="Times New Roman" panose="02020603050405020304"/>
              </a:rPr>
              <a:t>800 g</a:t>
            </a:r>
            <a:r>
              <a:rPr lang="vi-VN" sz="2800" dirty="0">
                <a:latin typeface="Times New Roman" panose="02020603050405020304"/>
              </a:rPr>
              <a:t>. Lượng muối trong dung dịch </a:t>
            </a:r>
            <a:r>
              <a:rPr lang="en-US" sz="2800" dirty="0">
                <a:latin typeface="Times New Roman" panose="02020603050405020304"/>
              </a:rPr>
              <a:t>I</a:t>
            </a:r>
            <a:r>
              <a:rPr lang="vi-VN" sz="2800" dirty="0">
                <a:latin typeface="Times New Roman" panose="02020603050405020304"/>
              </a:rPr>
              <a:t> là </a:t>
            </a:r>
            <a:r>
              <a:rPr lang="en-US" sz="2800" dirty="0">
                <a:latin typeface="Times New Roman" panose="02020603050405020304"/>
              </a:rPr>
              <a:t>20 g</a:t>
            </a:r>
            <a:r>
              <a:rPr lang="vi-VN" sz="2800" dirty="0">
                <a:latin typeface="Times New Roman" panose="02020603050405020304"/>
              </a:rPr>
              <a:t>, lượng muối trong dung dịch </a:t>
            </a:r>
            <a:r>
              <a:rPr lang="en-US" sz="2800" dirty="0">
                <a:latin typeface="Times New Roman" panose="02020603050405020304"/>
              </a:rPr>
              <a:t>II</a:t>
            </a:r>
            <a:r>
              <a:rPr lang="vi-VN" sz="2800" dirty="0">
                <a:latin typeface="Times New Roman" panose="02020603050405020304"/>
              </a:rPr>
              <a:t> là </a:t>
            </a:r>
            <a:r>
              <a:rPr lang="en-US" sz="2800" dirty="0">
                <a:latin typeface="Times New Roman" panose="02020603050405020304"/>
              </a:rPr>
              <a:t>18 g</a:t>
            </a:r>
            <a:r>
              <a:rPr lang="vi-VN" sz="2800" dirty="0">
                <a:latin typeface="Times New Roman" panose="02020603050405020304"/>
              </a:rPr>
              <a:t>. Biết nồng độ muối trong dung dịch </a:t>
            </a:r>
            <a:r>
              <a:rPr lang="en-US" sz="2800" dirty="0">
                <a:latin typeface="Times New Roman" panose="02020603050405020304"/>
              </a:rPr>
              <a:t>I</a:t>
            </a:r>
            <a:r>
              <a:rPr lang="vi-VN" sz="2800" dirty="0">
                <a:latin typeface="Times New Roman" panose="02020603050405020304"/>
              </a:rPr>
              <a:t> nhiều hơn nồng độ muối trong dung dịch </a:t>
            </a:r>
            <a:r>
              <a:rPr lang="en-US" sz="2800" dirty="0">
                <a:latin typeface="Times New Roman" panose="02020603050405020304"/>
              </a:rPr>
              <a:t>II</a:t>
            </a:r>
            <a:r>
              <a:rPr lang="vi-VN" sz="2800" dirty="0">
                <a:latin typeface="Times New Roman" panose="02020603050405020304"/>
              </a:rPr>
              <a:t> là </a:t>
            </a:r>
            <a:r>
              <a:rPr lang="en-US" sz="2800" dirty="0">
                <a:latin typeface="Times New Roman" panose="02020603050405020304"/>
              </a:rPr>
              <a:t>2,5%</a:t>
            </a:r>
            <a:r>
              <a:rPr lang="vi-VN" sz="2800" dirty="0">
                <a:latin typeface="Times New Roman" panose="02020603050405020304"/>
              </a:rPr>
              <a:t>. Nếu gọi khối lượng của dung dịch </a:t>
            </a:r>
            <a:r>
              <a:rPr lang="en-US" sz="2800" dirty="0">
                <a:latin typeface="Times New Roman" panose="02020603050405020304"/>
              </a:rPr>
              <a:t>I</a:t>
            </a:r>
            <a:r>
              <a:rPr lang="vi-VN" sz="2800" dirty="0">
                <a:latin typeface="Times New Roman" panose="02020603050405020304"/>
              </a:rPr>
              <a:t> là </a:t>
            </a:r>
            <a:r>
              <a:rPr lang="en-US" sz="2800" dirty="0">
                <a:latin typeface="Times New Roman" panose="02020603050405020304"/>
              </a:rPr>
              <a:t>x (g) </a:t>
            </a:r>
            <a:r>
              <a:rPr lang="vi-VN" sz="2800" dirty="0">
                <a:latin typeface="Times New Roman" panose="02020603050405020304"/>
              </a:rPr>
              <a:t>thì khối lượng của dung dịch </a:t>
            </a:r>
            <a:r>
              <a:rPr lang="en-US" sz="2800" dirty="0">
                <a:latin typeface="Times New Roman" panose="02020603050405020304"/>
              </a:rPr>
              <a:t>II</a:t>
            </a:r>
            <a:r>
              <a:rPr lang="vi-VN" sz="2800" dirty="0">
                <a:latin typeface="Times New Roman" panose="02020603050405020304"/>
              </a:rPr>
              <a:t> là</a:t>
            </a:r>
            <a:endParaRPr lang="en-US" sz="2800" dirty="0">
              <a:latin typeface="Times New Roman" panose="02020603050405020304"/>
            </a:endParaRPr>
          </a:p>
          <a:p>
            <a:pPr algn="just"/>
            <a:endParaRPr lang="en-US" sz="800" dirty="0"/>
          </a:p>
          <a:p>
            <a:pPr algn="just"/>
            <a:r>
              <a:rPr lang="vi-VN" sz="2800" b="1" dirty="0">
                <a:latin typeface="Times New Roman" panose="02020603050405020304"/>
              </a:rPr>
              <a:t>A. </a:t>
            </a:r>
            <a:r>
              <a:rPr lang="en-US" sz="2800" dirty="0">
                <a:latin typeface="Times New Roman" panose="02020603050405020304"/>
              </a:rPr>
              <a:t>18-x (g)</a:t>
            </a:r>
            <a:r>
              <a:rPr lang="vi-VN" sz="2800" dirty="0">
                <a:latin typeface="Times New Roman" panose="02020603050405020304"/>
              </a:rPr>
              <a:t>.		</a:t>
            </a:r>
            <a:r>
              <a:rPr lang="vi-VN" sz="2800" b="1" dirty="0">
                <a:latin typeface="Times New Roman" panose="02020603050405020304"/>
              </a:rPr>
              <a:t>B. </a:t>
            </a:r>
            <a:r>
              <a:rPr lang="en-US" sz="2800" dirty="0">
                <a:latin typeface="Times New Roman" panose="02020603050405020304"/>
              </a:rPr>
              <a:t>20-x (g)</a:t>
            </a:r>
            <a:r>
              <a:rPr lang="vi-VN" sz="2800" dirty="0">
                <a:latin typeface="Times New Roman" panose="02020603050405020304"/>
              </a:rPr>
              <a:t>.			</a:t>
            </a:r>
            <a:r>
              <a:rPr lang="vi-VN" sz="2800" b="1" dirty="0">
                <a:latin typeface="Times New Roman" panose="02020603050405020304"/>
              </a:rPr>
              <a:t>C. </a:t>
            </a:r>
            <a:r>
              <a:rPr lang="en-US" sz="2800" dirty="0">
                <a:latin typeface="Times New Roman" panose="02020603050405020304"/>
              </a:rPr>
              <a:t>800+x (g)</a:t>
            </a:r>
            <a:r>
              <a:rPr lang="vi-VN" sz="2800" dirty="0">
                <a:latin typeface="Times New Roman" panose="02020603050405020304"/>
              </a:rPr>
              <a:t>.	</a:t>
            </a:r>
            <a:r>
              <a:rPr lang="vi-VN" sz="2800" b="1" dirty="0">
                <a:latin typeface="Times New Roman" panose="02020603050405020304"/>
              </a:rPr>
              <a:t>D. </a:t>
            </a:r>
            <a:r>
              <a:rPr lang="en-US" sz="2800" dirty="0">
                <a:latin typeface="Times New Roman" panose="02020603050405020304"/>
              </a:rPr>
              <a:t>800-x (g)</a:t>
            </a:r>
            <a:r>
              <a:rPr lang="vi-VN" sz="2800" dirty="0">
                <a:latin typeface="Times New Roman" panose="02020603050405020304"/>
              </a:rPr>
              <a:t>.</a:t>
            </a:r>
            <a:endParaRPr lang="en-US" sz="2800" dirty="0">
              <a:latin typeface="Times New Roman" panose="02020603050405020304"/>
            </a:endParaRPr>
          </a:p>
        </p:txBody>
      </p:sp>
      <p:sp>
        <p:nvSpPr>
          <p:cNvPr id="9" name="Action Button: Home 8">
            <a:hlinkClick r:id="rId2" action="ppaction://hlinksldjump"/>
          </p:cNvPr>
          <p:cNvSpPr/>
          <p:nvPr/>
        </p:nvSpPr>
        <p:spPr>
          <a:xfrm>
            <a:off x="0" y="5780783"/>
            <a:ext cx="1426013" cy="1077217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3552806"/>
            <a:ext cx="12192000" cy="250530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Gọi khối lượng của dung dịch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 (g)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Vì tổng khối lượng của hai dung dịch bằng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800 (g)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nên khối lượng của dung dịch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r>
              <a:rPr lang="vi-VN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800-x (g)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458966" y="2839826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147615" y="0"/>
            <a:ext cx="1254283" cy="1254283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0" y="3773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tion Button: Home 7">
            <a:hlinkClick r:id="rId2" action="ppaction://hlinksldjump"/>
          </p:cNvPr>
          <p:cNvSpPr/>
          <p:nvPr/>
        </p:nvSpPr>
        <p:spPr>
          <a:xfrm>
            <a:off x="0" y="5893173"/>
            <a:ext cx="1322774" cy="92708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725" y="1068610"/>
            <a:ext cx="1179654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ea typeface="Times New Roman" panose="02020603050405020304" pitchFamily="18" charset="0"/>
              </a:rPr>
              <a:t>Cho phương trình</a:t>
            </a:r>
            <a:r>
              <a:rPr lang="en-US" sz="3200" dirty="0">
                <a:ea typeface="Times New Roman" panose="02020603050405020304" pitchFamily="18" charset="0"/>
              </a:rPr>
              <a:t>                            </a:t>
            </a:r>
            <a:r>
              <a:rPr lang="vi-VN" sz="3200" dirty="0"/>
              <a:t>( với </a:t>
            </a:r>
            <a:r>
              <a:rPr lang="en-US" sz="3200" i="1" dirty="0"/>
              <a:t>m</a:t>
            </a:r>
            <a:r>
              <a:rPr lang="en-US" sz="3200" dirty="0"/>
              <a:t> </a:t>
            </a:r>
            <a:r>
              <a:rPr lang="vi-VN" sz="3200" dirty="0"/>
              <a:t>là tham số) có một nghiệm </a:t>
            </a:r>
            <a:r>
              <a:rPr lang="en-US" sz="3200" i="1" dirty="0">
                <a:latin typeface="Times New Roman" panose="02020603050405020304"/>
              </a:rPr>
              <a:t>x</a:t>
            </a:r>
            <a:r>
              <a:rPr lang="en-US" sz="3200" dirty="0">
                <a:latin typeface="Times New Roman" panose="02020603050405020304"/>
              </a:rPr>
              <a:t>=1</a:t>
            </a:r>
            <a:r>
              <a:rPr lang="en-US" sz="3200" dirty="0"/>
              <a:t>,</a:t>
            </a:r>
            <a:r>
              <a:rPr lang="vi-VN" sz="3200" dirty="0"/>
              <a:t> nghiệm còn lại của phương trình là:</a:t>
            </a:r>
            <a:endParaRPr lang="en-US" sz="3200" dirty="0"/>
          </a:p>
          <a:p>
            <a:endParaRPr lang="en-US" sz="800" dirty="0"/>
          </a:p>
          <a:p>
            <a:r>
              <a:rPr lang="en-US" sz="3200" dirty="0">
                <a:latin typeface="Times New Roman" panose="02020603050405020304"/>
              </a:rPr>
              <a:t>A. 0                          B. -1                  C. 1                          D.   2</a:t>
            </a:r>
            <a:endParaRPr lang="en-US" sz="3200" dirty="0">
              <a:latin typeface="Times New Roman" panose="02020603050405020304"/>
            </a:endParaRPr>
          </a:p>
          <a:p>
            <a:r>
              <a:rPr lang="en-US" sz="3200" dirty="0">
                <a:ea typeface="Times New Roman" panose="02020603050405020304" pitchFamily="18" charset="0"/>
              </a:rPr>
              <a:t>   </a:t>
            </a:r>
            <a:r>
              <a:rPr lang="vi-VN" sz="3200" dirty="0"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0" y="-1"/>
            <a:ext cx="167237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3329372" y="981317"/>
          <a:ext cx="2521699" cy="60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3" imgW="876300" imgH="203200" progId="Equation.DSMT4">
                  <p:embed/>
                </p:oleObj>
              </mc:Choice>
              <mc:Fallback>
                <p:oleObj name="Equation" r:id="rId3" imgW="876300" imgH="203200" progId="Equation.DSMT4">
                  <p:embed/>
                  <p:pic>
                    <p:nvPicPr>
                      <p:cNvPr id="0" name="Object 10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372" y="981317"/>
                        <a:ext cx="2521699" cy="604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3220944"/>
            <a:ext cx="12192000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thích</a:t>
            </a:r>
            <a:endParaRPr lang="en-US" sz="3200" b="1" u="sng" dirty="0">
              <a:solidFill>
                <a:srgbClr val="FF0000"/>
              </a:solidFill>
            </a:endParaRPr>
          </a:p>
          <a:p>
            <a:endParaRPr lang="en-US" sz="3200" b="1" u="sng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3300"/>
                </a:solidFill>
              </a:rPr>
              <a:t>Ta </a:t>
            </a:r>
            <a:r>
              <a:rPr lang="en-US" sz="3200" dirty="0" err="1">
                <a:solidFill>
                  <a:srgbClr val="FF3300"/>
                </a:solidFill>
              </a:rPr>
              <a:t>có</a:t>
            </a:r>
            <a:r>
              <a:rPr lang="en-US" sz="3200" dirty="0">
                <a:solidFill>
                  <a:srgbClr val="FF3300"/>
                </a:solidFill>
              </a:rPr>
              <a:t>                                  </a:t>
            </a:r>
            <a:r>
              <a:rPr lang="en-US" sz="3200" dirty="0" err="1">
                <a:solidFill>
                  <a:srgbClr val="FF3300"/>
                </a:solidFill>
              </a:rPr>
              <a:t>mà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endParaRPr lang="en-US" sz="3200" dirty="0">
              <a:solidFill>
                <a:srgbClr val="FF3300"/>
              </a:solidFill>
            </a:endParaRPr>
          </a:p>
          <a:p>
            <a:endParaRPr lang="en-US" sz="3200" dirty="0">
              <a:solidFill>
                <a:srgbClr val="FF3300"/>
              </a:solidFill>
            </a:endParaRP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5" name="Object 14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1108487" y="3863950"/>
          <a:ext cx="3004458" cy="111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5" imgW="28651200" imgH="9448800" progId="Equation.DSMT4">
                  <p:embed/>
                </p:oleObj>
              </mc:Choice>
              <mc:Fallback>
                <p:oleObj name="Equation" r:id="rId5" imgW="28651200" imgH="9448800" progId="Equation.DSMT4">
                  <p:embed/>
                  <p:pic>
                    <p:nvPicPr>
                      <p:cNvPr id="0" name="Object 14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487" y="3863950"/>
                        <a:ext cx="3004458" cy="1110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0" y="-1"/>
            <a:ext cx="138531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7" name="Object 16" descr="OPL20U25GSXzBJYl68kk8uQGfFKzs7yb1M4KJWUiLk6ZEvGF+qCIPSnY57AbBFCvTWID 04 2024 TBY T9 104+K4lPs7H94VUqPe2XwIsfPRnrXQE//QTEXxb8/8N4CNc6FpgZahzpTjFhMzSA7T/nHJa11DE8Ng2TP3iAmRczFlmslSuUNOgUeb6yRvs0="/>
          <p:cNvGraphicFramePr>
            <a:graphicFrameLocks noChangeAspect="1"/>
          </p:cNvGraphicFramePr>
          <p:nvPr/>
        </p:nvGraphicFramePr>
        <p:xfrm>
          <a:off x="5126701" y="4173405"/>
          <a:ext cx="6827271" cy="68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7" imgW="50901600" imgH="5486400" progId="Equation.DSMT4">
                  <p:embed/>
                </p:oleObj>
              </mc:Choice>
              <mc:Fallback>
                <p:oleObj name="Equation" r:id="rId7" imgW="50901600" imgH="5486400" progId="Equation.DSMT4">
                  <p:embed/>
                  <p:pic>
                    <p:nvPicPr>
                      <p:cNvPr id="0" name="Object 16" descr="OPL20U25GSXzBJYl68kk8uQGfFKzs7yb1M4KJWUiLk6ZEvGF+qCIPSnY57AbBFCvTWID 04 2024 TBY T9 104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701" y="4173405"/>
                        <a:ext cx="6827271" cy="6887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>
          <a:xfrm>
            <a:off x="175358" y="2108691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6691</Words>
  <Application>WPS Slides</Application>
  <PresentationFormat>Widescreen</PresentationFormat>
  <Paragraphs>329</Paragraphs>
  <Slides>24</Slides>
  <Notes>12</Notes>
  <HiddenSlides>0</HiddenSlides>
  <MMClips>5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21</vt:i4>
      </vt:variant>
      <vt:variant>
        <vt:lpstr>幻灯片标题</vt:lpstr>
      </vt:variant>
      <vt:variant>
        <vt:i4>24</vt:i4>
      </vt:variant>
    </vt:vector>
  </HeadingPairs>
  <TitlesOfParts>
    <vt:vector size="60" baseType="lpstr">
      <vt:lpstr>Arial</vt:lpstr>
      <vt:lpstr>SimSun</vt:lpstr>
      <vt:lpstr>Wingdings</vt:lpstr>
      <vt:lpstr>Times New Roman</vt:lpstr>
      <vt:lpstr>Times New Roman</vt:lpstr>
      <vt:lpstr>VNI-Allegie</vt:lpstr>
      <vt:lpstr>Segoe Print</vt:lpstr>
      <vt:lpstr>Calibri</vt:lpstr>
      <vt:lpstr>Microsoft YaHei</vt:lpstr>
      <vt:lpstr>Arial Unicode MS</vt:lpstr>
      <vt:lpstr>Calibri Light</vt:lpstr>
      <vt:lpstr>Tahoma</vt:lpstr>
      <vt:lpstr>Cambria Math</vt:lpstr>
      <vt:lpstr>Calibri Light</vt:lpstr>
      <vt:lpstr>Office Theme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BTA</dc:creator>
  <cp:lastModifiedBy>ADMIN</cp:lastModifiedBy>
  <cp:revision>269</cp:revision>
  <dcterms:created xsi:type="dcterms:W3CDTF">2024-03-07T08:53:00Z</dcterms:created>
  <dcterms:modified xsi:type="dcterms:W3CDTF">2025-05-13T05:40:12Z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26FA2F91A9F64210B61E1C366770FEEC_13</vt:lpwstr>
  </property>
  <property fmtid="{D5CDD505-2E9C-101B-9397-08002B2CF9AE}" pid="3" name="KSOProductBuildVer">
    <vt:lpwstr>1033-12.2.0.20795</vt:lpwstr>
  </property>
</Properties>
</file>