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7" r:id="rId4"/>
    <p:sldId id="262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0E96-15E1-4540-B11A-B65D17D33DBB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9AF1-58E2-4ACF-A335-FC1B6994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0E96-15E1-4540-B11A-B65D17D33DBB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9AF1-58E2-4ACF-A335-FC1B6994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0E96-15E1-4540-B11A-B65D17D33DBB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9AF1-58E2-4ACF-A335-FC1B6994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0E96-15E1-4540-B11A-B65D17D33DBB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9AF1-58E2-4ACF-A335-FC1B6994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0E96-15E1-4540-B11A-B65D17D33DBB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9AF1-58E2-4ACF-A335-FC1B6994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0E96-15E1-4540-B11A-B65D17D33DBB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9AF1-58E2-4ACF-A335-FC1B6994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0E96-15E1-4540-B11A-B65D17D33DBB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9AF1-58E2-4ACF-A335-FC1B6994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0E96-15E1-4540-B11A-B65D17D33DBB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9AF1-58E2-4ACF-A335-FC1B6994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0E96-15E1-4540-B11A-B65D17D33DBB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9AF1-58E2-4ACF-A335-FC1B6994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0E96-15E1-4540-B11A-B65D17D33DBB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9AF1-58E2-4ACF-A335-FC1B6994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0E96-15E1-4540-B11A-B65D17D33DBB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9AF1-58E2-4ACF-A335-FC1B6994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80E96-15E1-4540-B11A-B65D17D33DBB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B9AF1-58E2-4ACF-A335-FC1B6994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kubota-global.net/products/ironpipe/img/img_feature_03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www.kubota-global.net/products/ironpipe/img/img_feature_03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www.kubota-global.net/products/ironpipe/img/img_feature_03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s://www.kubota-global.net/products/ironpipe/img/img_feature_03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6" name="AutoShape 12" descr="https://encrypted-tbn0.gstatic.com/images?q=tbn:ANd9GcTs1q0NIjfQk9t79ox1Y82nyuRB5tiriizYi68-IBwAqPnP1Wry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4290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4290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167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81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95400"/>
            <a:ext cx="8763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4, 5,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 tr63</a:t>
            </a:r>
          </a:p>
          <a:p>
            <a:pPr>
              <a:buFontTx/>
              <a:buChar char="-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ĂN MÒN KIM  LOẠI VÀ BẢO VỆ KIM L OẠI KHÔNG BỊ ĂN MÒN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20: HỢP KIM SẮT: GANG, THÉP.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14401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HỢP KIM CỦA SẮT: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954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574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gang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thép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0" y="2667000"/>
          <a:ext cx="4419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2" imgW="6096000" imgH="4067251" progId="MSGraph.Chart.8">
                  <p:embed followColorScheme="full"/>
                </p:oleObj>
              </mc:Choice>
              <mc:Fallback>
                <p:oleObj name="Chart" r:id="rId2" imgW="6096000" imgH="4067251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67000"/>
                        <a:ext cx="4419600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724400" y="2514600"/>
          <a:ext cx="4419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4" imgW="6096000" imgH="4076700" progId="MSGraph.Chart.8">
                  <p:embed followColorScheme="full"/>
                </p:oleObj>
              </mc:Choice>
              <mc:Fallback>
                <p:oleObj name="Chart" r:id="rId4" imgW="6096000" imgH="40767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14600"/>
                        <a:ext cx="44196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OleChart spid="10247" grpId="0"/>
      <p:bldOleChart spid="10247" grpId="1"/>
      <p:bldOleChart spid="10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0" y="1143000"/>
          <a:ext cx="44196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Chart" r:id="rId2" imgW="6096000" imgH="4067251" progId="MSGraph.Chart.8">
                  <p:embed followColorScheme="full"/>
                </p:oleObj>
              </mc:Choice>
              <mc:Fallback>
                <p:oleObj name="Chart" r:id="rId2" imgW="6096000" imgH="4067251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4419600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724400" y="762000"/>
          <a:ext cx="42672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Chart" r:id="rId4" imgW="6096000" imgH="4076700" progId="MSGraph.Chart.8">
                  <p:embed followColorScheme="full"/>
                </p:oleObj>
              </mc:Choice>
              <mc:Fallback>
                <p:oleObj name="Chart" r:id="rId4" imgW="6096000" imgH="40767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762000"/>
                        <a:ext cx="4267200" cy="594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1295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1295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THÉP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43000"/>
          <a:ext cx="8077200" cy="54940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endParaRPr lang="en-US" sz="19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9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</a:t>
                      </a:r>
                      <a:r>
                        <a:rPr lang="en-US" sz="19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r>
                        <a:rPr lang="en-US" sz="19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</a:t>
                      </a:r>
                      <a:r>
                        <a:rPr lang="en-US" sz="19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THÉP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304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609600"/>
          <a:ext cx="8915400" cy="5493456"/>
        </p:xfrm>
        <a:graphic>
          <a:graphicData uri="http://schemas.openxmlformats.org/drawingml/2006/table">
            <a:tbl>
              <a:tblPr/>
              <a:tblGrid>
                <a:gridCol w="17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5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1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400" b="1" dirty="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latin typeface="Times New Roman"/>
                          <a:ea typeface="Times New Roman"/>
                        </a:rPr>
                        <a:t>Gang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latin typeface="Times New Roman"/>
                          <a:ea typeface="Times New Roman"/>
                        </a:rPr>
                        <a:t>Thép</a:t>
                      </a:r>
                      <a:endParaRPr lang="en-US" sz="3600" b="1" dirty="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2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Thành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phần</a:t>
                      </a: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Sắt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với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cacbon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(2 – 5%)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một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số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nguyên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tố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khác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Sắt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với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cacbon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sym typeface="Symbol"/>
                        </a:rPr>
                        <a:t>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2%)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một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số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nguyên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tố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khác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1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Tính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chất</a:t>
                      </a: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Cứng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giòn</a:t>
                      </a:r>
                      <a:endParaRPr lang="en-US" sz="2400" b="1" dirty="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Đàn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hồi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cứng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ít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bị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ăn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mòn</a:t>
                      </a:r>
                      <a:endParaRPr lang="en-US" sz="2400" b="1" dirty="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44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Ứng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dụng</a:t>
                      </a: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- Gang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trắng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dùng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để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luyện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thép</a:t>
                      </a:r>
                      <a:endParaRPr lang="en-US" sz="2400" b="1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- Gang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xám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đúc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bệ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máy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ống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dẫn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nước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…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Chế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tạo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chi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tiết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máy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vật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dụng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dụng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cụ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lao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động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Dùng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làm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vật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liệu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xây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dựng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chế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tạo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phương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tiện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giao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thông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vận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tải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…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SẢN XUẤT GANG, THÉP: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523999"/>
          <a:ext cx="8229600" cy="4114800"/>
        </p:xfrm>
        <a:graphic>
          <a:graphicData uri="http://schemas.openxmlformats.org/drawingml/2006/table">
            <a:tbl>
              <a:tblPr/>
              <a:tblGrid>
                <a:gridCol w="1983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9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Gang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Thép</a:t>
                      </a: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Nguyên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liệu</a:t>
                      </a: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Nguyên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tắc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sản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xuất</a:t>
                      </a: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PTHH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572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"/>
          <a:ext cx="9144000" cy="6946706"/>
        </p:xfrm>
        <a:graphic>
          <a:graphicData uri="http://schemas.openxmlformats.org/drawingml/2006/table">
            <a:tbl>
              <a:tblPr/>
              <a:tblGrid>
                <a:gridCol w="1484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3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6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Gang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Thép</a:t>
                      </a:r>
                      <a:endParaRPr lang="en-US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2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Nguyên</a:t>
                      </a:r>
                      <a:r>
                        <a:rPr lang="en-US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liệu</a:t>
                      </a:r>
                      <a:endParaRPr lang="en-US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32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uặng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manhetit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b="1" baseline="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</a:t>
                      </a:r>
                      <a:r>
                        <a:rPr lang="en-US" sz="2800" b="1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  <a:r>
                        <a:rPr lang="en-US" sz="2800" b="1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quặng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hemantit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</a:t>
                      </a:r>
                      <a:r>
                        <a:rPr lang="en-US" sz="2800" b="1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  <a:r>
                        <a:rPr lang="en-US" sz="2800" b="1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than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cốc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đá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vôi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Gang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trắng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sắt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phế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liệu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khí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oxi</a:t>
                      </a: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3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Nguyên</a:t>
                      </a:r>
                      <a:r>
                        <a:rPr lang="en-US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tắc</a:t>
                      </a:r>
                      <a:r>
                        <a:rPr lang="en-US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sản</a:t>
                      </a:r>
                      <a:r>
                        <a:rPr lang="en-US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xuất</a:t>
                      </a:r>
                      <a:endParaRPr lang="en-US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Dùng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CO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khử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oxit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sắt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ở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nhiệt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độ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cao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Oxi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hóa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một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số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kim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loại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, phi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kim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để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loại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khỏi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gang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các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nguyên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tố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 C, Si, </a:t>
                      </a:r>
                      <a:r>
                        <a:rPr lang="en-US" sz="2800" b="1" baseline="0" dirty="0" err="1">
                          <a:latin typeface="Times New Roman"/>
                          <a:ea typeface="Times New Roman"/>
                        </a:rPr>
                        <a:t>Mn</a:t>
                      </a:r>
                      <a:r>
                        <a:rPr lang="en-US" sz="2800" b="1" baseline="0" dirty="0">
                          <a:latin typeface="Times New Roman"/>
                          <a:ea typeface="Times New Roman"/>
                        </a:rPr>
                        <a:t>…</a:t>
                      </a: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3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PTHH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3CO</a:t>
                      </a:r>
                      <a:r>
                        <a:rPr lang="en-US" sz="2400" b="1" baseline="0" dirty="0">
                          <a:latin typeface="Times New Roman"/>
                          <a:ea typeface="Times New Roman"/>
                        </a:rPr>
                        <a:t> +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sym typeface="Symbol"/>
                        </a:rPr>
                        <a:t></a:t>
                      </a:r>
                      <a:r>
                        <a:rPr lang="en-US" sz="24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2Fe +</a:t>
                      </a:r>
                      <a:r>
                        <a:rPr lang="en-US" sz="3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hoặc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4CO</a:t>
                      </a:r>
                      <a:r>
                        <a:rPr lang="en-US" sz="2400" b="1" baseline="0" dirty="0">
                          <a:latin typeface="Times New Roman"/>
                          <a:ea typeface="Times New Roman"/>
                        </a:rPr>
                        <a:t> +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sym typeface="Symbol"/>
                        </a:rPr>
                        <a:t></a:t>
                      </a:r>
                      <a:r>
                        <a:rPr lang="en-US" sz="24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3Fe +</a:t>
                      </a:r>
                      <a:r>
                        <a:rPr lang="en-US" sz="3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C +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FeO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sym typeface="Symbol"/>
                        </a:rPr>
                        <a:t>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Fe + CO</a:t>
                      </a: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2" y="0"/>
            <a:ext cx="4267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87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95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0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 descr="65_6_1323425892_07_061211_MT_tonghop-300x2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4953000" cy="3352800"/>
          </a:xfrm>
          <a:prstGeom prst="rect">
            <a:avLst/>
          </a:prstGeom>
          <a:noFill/>
        </p:spPr>
      </p:pic>
      <p:pic>
        <p:nvPicPr>
          <p:cNvPr id="8" name="Picture 4" descr="vtc_1913_1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5052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400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0979.355.803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ZzNTBAzZ</dc:creator>
  <cp:lastModifiedBy>Admin</cp:lastModifiedBy>
  <cp:revision>42</cp:revision>
  <dcterms:created xsi:type="dcterms:W3CDTF">2017-11-27T23:10:04Z</dcterms:created>
  <dcterms:modified xsi:type="dcterms:W3CDTF">2022-12-04T15:23:44Z</dcterms:modified>
</cp:coreProperties>
</file>