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60"/>
  </p:notesMasterIdLst>
  <p:sldIdLst>
    <p:sldId id="325" r:id="rId2"/>
    <p:sldId id="256" r:id="rId3"/>
    <p:sldId id="259" r:id="rId4"/>
    <p:sldId id="257" r:id="rId5"/>
    <p:sldId id="328" r:id="rId6"/>
    <p:sldId id="398" r:id="rId7"/>
    <p:sldId id="326" r:id="rId8"/>
    <p:sldId id="331" r:id="rId9"/>
    <p:sldId id="334" r:id="rId10"/>
    <p:sldId id="340" r:id="rId11"/>
    <p:sldId id="399" r:id="rId12"/>
    <p:sldId id="379" r:id="rId13"/>
    <p:sldId id="380" r:id="rId14"/>
    <p:sldId id="335" r:id="rId15"/>
    <p:sldId id="385" r:id="rId16"/>
    <p:sldId id="330" r:id="rId17"/>
    <p:sldId id="386" r:id="rId18"/>
    <p:sldId id="387" r:id="rId19"/>
    <p:sldId id="388" r:id="rId20"/>
    <p:sldId id="389" r:id="rId21"/>
    <p:sldId id="390" r:id="rId22"/>
    <p:sldId id="391" r:id="rId23"/>
    <p:sldId id="347" r:id="rId24"/>
    <p:sldId id="392" r:id="rId25"/>
    <p:sldId id="400" r:id="rId26"/>
    <p:sldId id="401" r:id="rId27"/>
    <p:sldId id="402" r:id="rId28"/>
    <p:sldId id="403" r:id="rId29"/>
    <p:sldId id="404" r:id="rId30"/>
    <p:sldId id="405" r:id="rId31"/>
    <p:sldId id="406" r:id="rId32"/>
    <p:sldId id="408" r:id="rId33"/>
    <p:sldId id="409" r:id="rId34"/>
    <p:sldId id="410" r:id="rId35"/>
    <p:sldId id="411" r:id="rId36"/>
    <p:sldId id="412" r:id="rId37"/>
    <p:sldId id="413" r:id="rId38"/>
    <p:sldId id="414" r:id="rId39"/>
    <p:sldId id="415" r:id="rId40"/>
    <p:sldId id="417" r:id="rId41"/>
    <p:sldId id="351" r:id="rId42"/>
    <p:sldId id="352" r:id="rId43"/>
    <p:sldId id="353" r:id="rId44"/>
    <p:sldId id="354" r:id="rId45"/>
    <p:sldId id="355" r:id="rId46"/>
    <p:sldId id="419" r:id="rId47"/>
    <p:sldId id="356" r:id="rId48"/>
    <p:sldId id="322" r:id="rId49"/>
    <p:sldId id="357" r:id="rId50"/>
    <p:sldId id="420" r:id="rId51"/>
    <p:sldId id="421" r:id="rId52"/>
    <p:sldId id="422" r:id="rId53"/>
    <p:sldId id="423" r:id="rId54"/>
    <p:sldId id="424" r:id="rId55"/>
    <p:sldId id="425" r:id="rId56"/>
    <p:sldId id="426" r:id="rId57"/>
    <p:sldId id="429" r:id="rId58"/>
    <p:sldId id="430" r:id="rId59"/>
  </p:sldIdLst>
  <p:sldSz cx="9144000" cy="5143500" type="screen16x9"/>
  <p:notesSz cx="6858000" cy="9144000"/>
  <p:embeddedFontLst>
    <p:embeddedFont>
      <p:font typeface="Roboto" panose="020B0604020202020204" charset="0"/>
      <p:regular r:id="rId61"/>
      <p:bold r:id="rId62"/>
      <p:italic r:id="rId63"/>
      <p:boldItalic r:id="rId64"/>
    </p:embeddedFont>
    <p:embeddedFont>
      <p:font typeface="Fira Sans Extra Condensed"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Fira Sans Extra Condensed Medium" panose="020B0604020202020204" charset="0"/>
      <p:regular r:id="rId73"/>
      <p:bold r:id="rId74"/>
      <p:italic r:id="rId75"/>
      <p:boldItalic r:id="rId76"/>
    </p:embeddedFont>
    <p:embeddedFont>
      <p:font typeface="Fira Sans Condensed Light" panose="020B0604020202020204" charset="0"/>
      <p:regular r:id="rId77"/>
      <p: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5E7"/>
    <a:srgbClr val="2A70E2"/>
    <a:srgbClr val="C53F3F"/>
    <a:srgbClr val="FFFFB3"/>
    <a:srgbClr val="F9F7F7"/>
    <a:srgbClr val="FFFFCC"/>
    <a:srgbClr val="FFFFFF"/>
    <a:srgbClr val="943557"/>
    <a:srgbClr val="B6D7A8"/>
    <a:srgbClr val="BD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2" autoAdjust="0"/>
    <p:restoredTop sz="94660"/>
  </p:normalViewPr>
  <p:slideViewPr>
    <p:cSldViewPr snapToGrid="0" showGuides="1">
      <p:cViewPr varScale="1">
        <p:scale>
          <a:sx n="80" d="100"/>
          <a:sy n="80" d="100"/>
        </p:scale>
        <p:origin x="114" y="294"/>
      </p:cViewPr>
      <p:guideLst>
        <p:guide orient="horz" pos="1620"/>
        <p:guide pos="2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042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83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34425" y="1040213"/>
            <a:ext cx="3946500" cy="2672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648550" y="3678788"/>
            <a:ext cx="41181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5CD0F9-8EDF-3C37-83E6-5D94E35A25B6}"/>
              </a:ext>
            </a:extLst>
          </p:cNvPr>
          <p:cNvGrpSpPr/>
          <p:nvPr/>
        </p:nvGrpSpPr>
        <p:grpSpPr>
          <a:xfrm>
            <a:off x="0" y="0"/>
            <a:ext cx="9144000" cy="5143500"/>
            <a:chOff x="0" y="0"/>
            <a:chExt cx="9144000" cy="5143500"/>
          </a:xfrm>
        </p:grpSpPr>
        <p:pic>
          <p:nvPicPr>
            <p:cNvPr id="3" name="Picture 2">
              <a:extLst>
                <a:ext uri="{FF2B5EF4-FFF2-40B4-BE49-F238E27FC236}">
                  <a16:creationId xmlns:a16="http://schemas.microsoft.com/office/drawing/2014/main" id="{4DF6F2F6-1023-C91A-836D-81BA71A96FE4}"/>
                </a:ext>
              </a:extLst>
            </p:cNvPr>
            <p:cNvPicPr>
              <a:picLocks noChangeAspect="1"/>
            </p:cNvPicPr>
            <p:nvPr/>
          </p:nvPicPr>
          <p:blipFill rotWithShape="1">
            <a:blip r:embed="rId2"/>
            <a:srcRect l="-1401" t="14526" r="1401" b="24084"/>
            <a:stretch/>
          </p:blipFill>
          <p:spPr>
            <a:xfrm>
              <a:off x="0" y="0"/>
              <a:ext cx="9144000" cy="5143500"/>
            </a:xfrm>
            <a:prstGeom prst="rect">
              <a:avLst/>
            </a:prstGeom>
          </p:spPr>
        </p:pic>
        <p:cxnSp>
          <p:nvCxnSpPr>
            <p:cNvPr id="5" name="Straight Connector 4">
              <a:extLst>
                <a:ext uri="{FF2B5EF4-FFF2-40B4-BE49-F238E27FC236}">
                  <a16:creationId xmlns:a16="http://schemas.microsoft.com/office/drawing/2014/main" id="{7CBB0CC4-56D9-FFB3-5B47-4E78ADB396B6}"/>
                </a:ext>
              </a:extLst>
            </p:cNvPr>
            <p:cNvCxnSpPr>
              <a:cxnSpLocks/>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DE4059C9-7174-0F7C-6AEE-A629952047E0}"/>
              </a:ext>
            </a:extLst>
          </p:cNvPr>
          <p:cNvSpPr txBox="1"/>
          <p:nvPr/>
        </p:nvSpPr>
        <p:spPr>
          <a:xfrm>
            <a:off x="1387098" y="452078"/>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a:cs typeface="#9Slide03 Arima Madurai Black" panose="00000A00000000000000" pitchFamily="2" charset="-93"/>
                <a:sym typeface="Roboto"/>
              </a:defRPr>
            </a:lvl1pPr>
            <a:lvl2pPr marL="914400" indent="-317500" algn="ctr">
              <a:buClr>
                <a:srgbClr val="434343"/>
              </a:buClr>
              <a:buSzPts val="2800"/>
              <a:buFont typeface="Roboto"/>
              <a:buNone/>
              <a:defRPr sz="2800">
                <a:solidFill>
                  <a:srgbClr val="434343"/>
                </a:solidFill>
                <a:latin typeface="Roboto"/>
                <a:ea typeface="Roboto"/>
                <a:cs typeface="Roboto"/>
                <a:sym typeface="Roboto"/>
              </a:defRPr>
            </a:lvl2pPr>
            <a:lvl3pPr marL="1371600" indent="-317500" algn="ctr">
              <a:buClr>
                <a:srgbClr val="434343"/>
              </a:buClr>
              <a:buSzPts val="2800"/>
              <a:buFont typeface="Roboto"/>
              <a:buNone/>
              <a:defRPr sz="2800">
                <a:solidFill>
                  <a:srgbClr val="434343"/>
                </a:solidFill>
                <a:latin typeface="Roboto"/>
                <a:ea typeface="Roboto"/>
                <a:cs typeface="Roboto"/>
                <a:sym typeface="Roboto"/>
              </a:defRPr>
            </a:lvl3pPr>
            <a:lvl4pPr marL="1828800" indent="-317500" algn="ctr">
              <a:buClr>
                <a:srgbClr val="434343"/>
              </a:buClr>
              <a:buSzPts val="2800"/>
              <a:buFont typeface="Roboto"/>
              <a:buNone/>
              <a:defRPr sz="2800">
                <a:solidFill>
                  <a:srgbClr val="434343"/>
                </a:solidFill>
                <a:latin typeface="Roboto"/>
                <a:ea typeface="Roboto"/>
                <a:cs typeface="Roboto"/>
                <a:sym typeface="Roboto"/>
              </a:defRPr>
            </a:lvl4pPr>
            <a:lvl5pPr marL="2286000" indent="-317500" algn="ctr">
              <a:buClr>
                <a:srgbClr val="434343"/>
              </a:buClr>
              <a:buSzPts val="2800"/>
              <a:buFont typeface="Roboto"/>
              <a:buNone/>
              <a:defRPr sz="2800">
                <a:solidFill>
                  <a:srgbClr val="434343"/>
                </a:solidFill>
                <a:latin typeface="Roboto"/>
                <a:ea typeface="Roboto"/>
                <a:cs typeface="Roboto"/>
                <a:sym typeface="Roboto"/>
              </a:defRPr>
            </a:lvl5pPr>
            <a:lvl6pPr marL="2743200" indent="-317500" algn="ctr">
              <a:buClr>
                <a:srgbClr val="434343"/>
              </a:buClr>
              <a:buSzPts val="2800"/>
              <a:buFont typeface="Roboto"/>
              <a:buNone/>
              <a:defRPr sz="2800">
                <a:solidFill>
                  <a:srgbClr val="434343"/>
                </a:solidFill>
                <a:latin typeface="Roboto"/>
                <a:ea typeface="Roboto"/>
                <a:cs typeface="Roboto"/>
                <a:sym typeface="Roboto"/>
              </a:defRPr>
            </a:lvl6pPr>
            <a:lvl7pPr marL="3200400" indent="-317500" algn="ctr">
              <a:buClr>
                <a:srgbClr val="434343"/>
              </a:buClr>
              <a:buSzPts val="2800"/>
              <a:buFont typeface="Roboto"/>
              <a:buNone/>
              <a:defRPr sz="2800">
                <a:solidFill>
                  <a:srgbClr val="434343"/>
                </a:solidFill>
                <a:latin typeface="Roboto"/>
                <a:ea typeface="Roboto"/>
                <a:cs typeface="Roboto"/>
                <a:sym typeface="Roboto"/>
              </a:defRPr>
            </a:lvl7pPr>
            <a:lvl8pPr marL="3657600" indent="-317500" algn="ctr">
              <a:buClr>
                <a:srgbClr val="434343"/>
              </a:buClr>
              <a:buSzPts val="2800"/>
              <a:buFont typeface="Roboto"/>
              <a:buNone/>
              <a:defRPr sz="2800">
                <a:solidFill>
                  <a:srgbClr val="434343"/>
                </a:solidFill>
                <a:latin typeface="Roboto"/>
                <a:ea typeface="Roboto"/>
                <a:cs typeface="Roboto"/>
                <a:sym typeface="Roboto"/>
              </a:defRPr>
            </a:lvl8pPr>
            <a:lvl9pPr marL="4114800" indent="-317500" algn="ctr">
              <a:buClr>
                <a:srgbClr val="434343"/>
              </a:buClr>
              <a:buSzPts val="2800"/>
              <a:buFont typeface="Roboto"/>
              <a:buNone/>
              <a:defRPr sz="2800">
                <a:solidFill>
                  <a:srgbClr val="434343"/>
                </a:solidFill>
                <a:latin typeface="Roboto"/>
                <a:ea typeface="Roboto"/>
                <a:cs typeface="Roboto"/>
                <a:sym typeface="Roboto"/>
              </a:defRPr>
            </a:lvl9pPr>
          </a:lstStyle>
          <a:p>
            <a:pPr>
              <a:lnSpc>
                <a:spcPct val="100000"/>
              </a:lnSpc>
            </a:pPr>
            <a:r>
              <a:rPr lang="vi-VN" sz="2400" dirty="0">
                <a:solidFill>
                  <a:srgbClr val="C53F3F"/>
                </a:solidFill>
                <a:cs typeface="Arial" panose="020B0604020202020204" pitchFamily="34" charset="0"/>
              </a:rPr>
              <a:t>Làm thế nào lựa chọn được dụng cụ, hoá chất phù hợp đ</a:t>
            </a:r>
            <a:r>
              <a:rPr lang="en-US" sz="2400" dirty="0">
                <a:solidFill>
                  <a:srgbClr val="C53F3F"/>
                </a:solidFill>
                <a:cs typeface="Arial" panose="020B0604020202020204" pitchFamily="34" charset="0"/>
              </a:rPr>
              <a:t>ể</a:t>
            </a:r>
            <a:r>
              <a:rPr lang="vi-VN" sz="2400" dirty="0">
                <a:solidFill>
                  <a:srgbClr val="C53F3F"/>
                </a:solidFill>
                <a:cs typeface="Arial" panose="020B0604020202020204" pitchFamily="34" charset="0"/>
              </a:rPr>
              <a:t> thực hiện thí nghiệm thành công và an toàn?</a:t>
            </a:r>
            <a:endParaRPr lang="en-US" sz="2400" dirty="0">
              <a:solidFill>
                <a:srgbClr val="C53F3F"/>
              </a:solidFill>
              <a:cs typeface="Arial" panose="020B0604020202020204" pitchFamily="34" charset="0"/>
            </a:endParaRPr>
          </a:p>
        </p:txBody>
      </p:sp>
    </p:spTree>
    <p:extLst>
      <p:ext uri="{BB962C8B-B14F-4D97-AF65-F5344CB8AC3E}">
        <p14:creationId xmlns:p14="http://schemas.microsoft.com/office/powerpoint/2010/main" val="221308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CD2899-FD97-851B-654F-2CCF6F2EFB41}"/>
              </a:ext>
            </a:extLst>
          </p:cNvPr>
          <p:cNvPicPr>
            <a:picLocks noChangeAspect="1"/>
          </p:cNvPicPr>
          <p:nvPr/>
        </p:nvPicPr>
        <p:blipFill>
          <a:blip r:embed="rId2"/>
          <a:stretch>
            <a:fillRect/>
          </a:stretch>
        </p:blipFill>
        <p:spPr>
          <a:xfrm>
            <a:off x="2959769" y="276726"/>
            <a:ext cx="2484027" cy="3348872"/>
          </a:xfrm>
          <a:prstGeom prst="rect">
            <a:avLst/>
          </a:prstGeom>
        </p:spPr>
      </p:pic>
      <p:sp>
        <p:nvSpPr>
          <p:cNvPr id="16" name="Google Shape;142;p18">
            <a:extLst>
              <a:ext uri="{FF2B5EF4-FFF2-40B4-BE49-F238E27FC236}">
                <a16:creationId xmlns:a16="http://schemas.microsoft.com/office/drawing/2014/main" id="{F0F0D74A-2777-B00F-263D-82A6A430E284}"/>
              </a:ext>
            </a:extLst>
          </p:cNvPr>
          <p:cNvSpPr txBox="1"/>
          <p:nvPr/>
        </p:nvSpPr>
        <p:spPr>
          <a:xfrm>
            <a:off x="3228719" y="4313267"/>
            <a:ext cx="1734613"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Kính</a:t>
            </a:r>
            <a:r>
              <a:rPr kumimoji="0" lang="en-US" sz="2400" b="1" i="0" u="none" strike="noStrike" kern="0" cap="none" spc="0" normalizeH="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2400" b="1" i="0" u="none" strike="noStrike" kern="0" cap="none" spc="0" normalizeH="0" noProof="0" dirty="0" err="1">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hiển</a:t>
            </a:r>
            <a:r>
              <a:rPr kumimoji="0" lang="en-US" sz="2400" b="1" i="0" u="none" strike="noStrike" kern="0" cap="none" spc="0" normalizeH="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vi</a:t>
            </a:r>
            <a:endParaRPr kumimoji="0" lang="en-US" sz="2400" b="1" i="0" u="none" strike="noStrike" kern="0" cap="none" spc="0" normalizeH="0" baseline="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54" y="276726"/>
            <a:ext cx="2824715" cy="4668253"/>
          </a:xfrm>
          <a:prstGeom prst="rect">
            <a:avLst/>
          </a:prstGeom>
        </p:spPr>
      </p:pic>
      <p:pic>
        <p:nvPicPr>
          <p:cNvPr id="13" name="Picture 12"/>
          <p:cNvPicPr>
            <a:picLocks noChangeAspect="1"/>
          </p:cNvPicPr>
          <p:nvPr/>
        </p:nvPicPr>
        <p:blipFill>
          <a:blip r:embed="rId4"/>
          <a:stretch>
            <a:fillRect/>
          </a:stretch>
        </p:blipFill>
        <p:spPr>
          <a:xfrm>
            <a:off x="13172647" y="0"/>
            <a:ext cx="1049935" cy="987463"/>
          </a:xfrm>
          <a:prstGeom prst="rect">
            <a:avLst/>
          </a:prstGeom>
        </p:spPr>
      </p:pic>
      <p:pic>
        <p:nvPicPr>
          <p:cNvPr id="15" name="Picture 14">
            <a:extLst/>
          </p:cNvPr>
          <p:cNvPicPr>
            <a:picLocks noChangeAspect="1"/>
          </p:cNvPicPr>
          <p:nvPr/>
        </p:nvPicPr>
        <p:blipFill>
          <a:blip r:embed="rId5"/>
          <a:stretch>
            <a:fillRect/>
          </a:stretch>
        </p:blipFill>
        <p:spPr>
          <a:xfrm>
            <a:off x="5443797" y="276726"/>
            <a:ext cx="3567856" cy="3909828"/>
          </a:xfrm>
          <a:prstGeom prst="rect">
            <a:avLst/>
          </a:prstGeom>
        </p:spPr>
      </p:pic>
      <p:sp>
        <p:nvSpPr>
          <p:cNvPr id="17" name="Google Shape;142;p18">
            <a:extLst/>
          </p:cNvPr>
          <p:cNvSpPr txBox="1"/>
          <p:nvPr/>
        </p:nvSpPr>
        <p:spPr>
          <a:xfrm>
            <a:off x="5757547" y="4392002"/>
            <a:ext cx="2495674"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Tiêu</a:t>
            </a:r>
            <a:r>
              <a:rPr kumimoji="0" lang="en-US" sz="2400" b="1" i="0" u="none" strike="noStrike" kern="0" cap="none" spc="0" normalizeH="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2400" b="1" i="0" u="none" strike="noStrike" kern="0" cap="none" spc="0" normalizeH="0" noProof="0" dirty="0" err="1">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bản</a:t>
            </a:r>
            <a:r>
              <a:rPr kumimoji="0" lang="en-US" sz="2400" b="1" i="0" u="none" strike="noStrike" kern="0" cap="none" spc="0" normalizeH="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2400" b="1" i="0" u="none" strike="noStrike" kern="0" cap="none" spc="0" normalizeH="0" noProof="0" dirty="0" err="1">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cố</a:t>
            </a:r>
            <a:r>
              <a:rPr kumimoji="0" lang="en-US" sz="2400" b="1" i="0" u="none" strike="noStrike" kern="0" cap="none" spc="0" normalizeH="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2400" b="1" i="0" u="none" strike="noStrike" kern="0" cap="none" spc="0" normalizeH="0" noProof="0" dirty="0" err="1">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định</a:t>
            </a:r>
            <a:r>
              <a:rPr kumimoji="0" lang="en-US" sz="2400" b="1" i="0" u="none" strike="noStrike" kern="0" cap="none" spc="0" normalizeH="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NST</a:t>
            </a:r>
            <a:endParaRPr kumimoji="0" lang="en-US" sz="2400" b="1" i="0" u="none" strike="noStrike" kern="0" cap="none" spc="0" normalizeH="0" baseline="0" noProof="0" dirty="0">
              <a:ln>
                <a:noFill/>
              </a:ln>
              <a:solidFill>
                <a:srgbClr val="943557"/>
              </a:solidFill>
              <a:effectLst/>
              <a:uLnTx/>
              <a:uFillTx/>
              <a:latin typeface="Times New Roman" panose="02020603050405020304" pitchFamily="18" charset="0"/>
              <a:ea typeface="Fira Sans Extra Condensed"/>
              <a:cs typeface="Times New Roman" panose="02020603050405020304" pitchFamily="18" charset="0"/>
              <a:sym typeface="Arial"/>
            </a:endParaRPr>
          </a:p>
        </p:txBody>
      </p:sp>
    </p:spTree>
    <p:extLst>
      <p:ext uri="{BB962C8B-B14F-4D97-AF65-F5344CB8AC3E}">
        <p14:creationId xmlns:p14="http://schemas.microsoft.com/office/powerpoint/2010/main" val="399165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5000"/>
                                  </p:iterate>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500"/>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6229"/>
            <a:ext cx="5870938" cy="1200329"/>
          </a:xfrm>
          <a:prstGeom prst="rect">
            <a:avLst/>
          </a:prstGeom>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chùm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tóc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khe</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hẹp</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21918" y="1745696"/>
            <a:ext cx="6190294" cy="954107"/>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vạch</a:t>
            </a:r>
            <a:r>
              <a:rPr lang="en-US" sz="2800" dirty="0">
                <a:solidFill>
                  <a:srgbClr val="FF0000"/>
                </a:solidFill>
                <a:latin typeface="Times New Roman" panose="02020603050405020304" pitchFamily="18" charset="0"/>
                <a:cs typeface="Times New Roman" panose="02020603050405020304" pitchFamily="18" charset="0"/>
              </a:rPr>
              <a:t> 0 </a:t>
            </a:r>
            <a:r>
              <a:rPr lang="en-US" sz="2800" dirty="0" err="1">
                <a:solidFill>
                  <a:srgbClr val="FF0000"/>
                </a:solidFill>
                <a:latin typeface="Times New Roman" panose="02020603050405020304" pitchFamily="18" charset="0"/>
                <a:cs typeface="Times New Roman" panose="02020603050405020304" pitchFamily="18" charset="0"/>
              </a:rPr>
              <a:t>nằm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thang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4" name="Picture 3">
            <a:extLst/>
          </p:cNvPr>
          <p:cNvPicPr>
            <a:picLocks noChangeAspect="1"/>
          </p:cNvPicPr>
          <p:nvPr/>
        </p:nvPicPr>
        <p:blipFill>
          <a:blip r:embed="rId2"/>
          <a:stretch>
            <a:fillRect/>
          </a:stretch>
        </p:blipFill>
        <p:spPr>
          <a:xfrm rot="18851410">
            <a:off x="6923326" y="-208340"/>
            <a:ext cx="1698805" cy="2115684"/>
          </a:xfrm>
          <a:prstGeom prst="rect">
            <a:avLst/>
          </a:prstGeom>
        </p:spPr>
      </p:pic>
      <p:pic>
        <p:nvPicPr>
          <p:cNvPr id="5" name="Picture 4">
            <a:extLst/>
          </p:cNvPr>
          <p:cNvPicPr>
            <a:picLocks noChangeAspect="1"/>
          </p:cNvPicPr>
          <p:nvPr/>
        </p:nvPicPr>
        <p:blipFill>
          <a:blip r:embed="rId3"/>
          <a:stretch>
            <a:fillRect/>
          </a:stretch>
        </p:blipFill>
        <p:spPr>
          <a:xfrm>
            <a:off x="7201747" y="1380489"/>
            <a:ext cx="1777527" cy="1913044"/>
          </a:xfrm>
          <a:prstGeom prst="rect">
            <a:avLst/>
          </a:prstGeom>
        </p:spPr>
      </p:pic>
      <p:sp>
        <p:nvSpPr>
          <p:cNvPr id="6" name="Rectangle 5"/>
          <p:cNvSpPr/>
          <p:nvPr/>
        </p:nvSpPr>
        <p:spPr>
          <a:xfrm>
            <a:off x="15238" y="3453615"/>
            <a:ext cx="6355082" cy="1384995"/>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3) </a:t>
            </a:r>
            <a:r>
              <a:rPr lang="vi-VN" sz="2800" dirty="0">
                <a:solidFill>
                  <a:srgbClr val="FF0000"/>
                </a:solidFill>
                <a:latin typeface="Times New Roman" panose="02020603050405020304" pitchFamily="18" charset="0"/>
                <a:cs typeface="Times New Roman" panose="02020603050405020304" pitchFamily="18" charset="0"/>
              </a:rPr>
              <a:t>Khi sử dụng các dụng cụ thuỷ tinh để thực hiện các thí nghiệm ở nhiệt độ cao, tại sao phải dùng lưới tản nhiệt? </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10">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510" y="2780170"/>
            <a:ext cx="2065867" cy="27453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p:cNvPr>
          <p:cNvSpPr/>
          <p:nvPr/>
        </p:nvSpPr>
        <p:spPr>
          <a:xfrm>
            <a:off x="5870938" y="396833"/>
            <a:ext cx="768927" cy="41563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p:cNvPr>
          <p:cNvSpPr/>
          <p:nvPr/>
        </p:nvSpPr>
        <p:spPr>
          <a:xfrm>
            <a:off x="6311556" y="1968764"/>
            <a:ext cx="768927" cy="41563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p:cNvPr>
          <p:cNvSpPr/>
          <p:nvPr/>
        </p:nvSpPr>
        <p:spPr>
          <a:xfrm>
            <a:off x="6345027" y="4108954"/>
            <a:ext cx="768927" cy="415637"/>
          </a:xfrm>
          <a:prstGeom prst="rect">
            <a:avLst/>
          </a:prstGeom>
          <a:solidFill>
            <a:srgbClr val="EF19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8318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86229"/>
            <a:ext cx="6431281" cy="830997"/>
          </a:xfrm>
          <a:prstGeom prst="rect">
            <a:avLst/>
          </a:prstGeom>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rPr>
              <a:t>1)</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chùm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đèn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tóc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tấm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khe</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hẹp</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 y="1160975"/>
            <a:ext cx="6310489"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Thực hiện theo các bước:</a:t>
            </a:r>
          </a:p>
          <a:p>
            <a:r>
              <a:rPr lang="vi-VN" sz="2400" dirty="0">
                <a:latin typeface="Times New Roman" panose="02020603050405020304" pitchFamily="18" charset="0"/>
                <a:cs typeface="Times New Roman" panose="02020603050405020304" pitchFamily="18" charset="0"/>
              </a:rPr>
              <a:t>+ Khoét 1 lỗ nhỏ trên tấm bìa để tạo tấm chắn sáng.</a:t>
            </a:r>
          </a:p>
          <a:p>
            <a:r>
              <a:rPr lang="vi-VN" sz="2400" dirty="0">
                <a:latin typeface="Times New Roman" panose="02020603050405020304" pitchFamily="18" charset="0"/>
                <a:cs typeface="Times New Roman" panose="02020603050405020304" pitchFamily="18" charset="0"/>
              </a:rPr>
              <a:t>+ Dùng 1 tấm bìa để làm màn hứng.</a:t>
            </a:r>
          </a:p>
          <a:p>
            <a:r>
              <a:rPr lang="vi-VN" sz="2400" dirty="0">
                <a:latin typeface="Times New Roman" panose="02020603050405020304" pitchFamily="18" charset="0"/>
                <a:cs typeface="Times New Roman" panose="02020603050405020304" pitchFamily="18" charset="0"/>
              </a:rPr>
              <a:t>+ Chiếu ánh sáng từ đèn dây tóc vào tấm bìa có khoét một lỗ nhỏ. </a:t>
            </a:r>
          </a:p>
          <a:p>
            <a:r>
              <a:rPr lang="vi-VN" sz="2400" dirty="0">
                <a:latin typeface="Times New Roman" panose="02020603050405020304" pitchFamily="18" charset="0"/>
                <a:cs typeface="Times New Roman" panose="02020603050405020304" pitchFamily="18" charset="0"/>
              </a:rPr>
              <a:t>+ Đặt màn hứng đặt phía sau và vuông góc với tấm bìa có khoét lỗ nhỏ sao cho vệt sáng đi ra từ lỗ nhỏ đi là là mặt màn hứng. Vệt sáng hẹp, thẳng trên màn hứng được coi là tia sáng.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0488" y="86230"/>
            <a:ext cx="2833512" cy="5057270"/>
          </a:xfrm>
          <a:prstGeom prst="rect">
            <a:avLst/>
          </a:prstGeom>
        </p:spPr>
      </p:pic>
    </p:spTree>
    <p:extLst>
      <p:ext uri="{BB962C8B-B14F-4D97-AF65-F5344CB8AC3E}">
        <p14:creationId xmlns:p14="http://schemas.microsoft.com/office/powerpoint/2010/main" val="944417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C7E862-5C59-99CF-7DEF-8F7DA2EBE2DF}"/>
              </a:ext>
            </a:extLst>
          </p:cNvPr>
          <p:cNvPicPr>
            <a:picLocks noChangeAspect="1"/>
          </p:cNvPicPr>
          <p:nvPr/>
        </p:nvPicPr>
        <p:blipFill>
          <a:blip r:embed="rId2"/>
          <a:stretch>
            <a:fillRect/>
          </a:stretch>
        </p:blipFill>
        <p:spPr>
          <a:xfrm>
            <a:off x="5791200" y="0"/>
            <a:ext cx="3211899" cy="5143500"/>
          </a:xfrm>
          <a:prstGeom prst="rect">
            <a:avLst/>
          </a:prstGeom>
        </p:spPr>
      </p:pic>
      <p:sp>
        <p:nvSpPr>
          <p:cNvPr id="2" name="Rectangle 1"/>
          <p:cNvSpPr/>
          <p:nvPr/>
        </p:nvSpPr>
        <p:spPr>
          <a:xfrm>
            <a:off x="0" y="97518"/>
            <a:ext cx="5791200" cy="954107"/>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vạch</a:t>
            </a:r>
            <a:r>
              <a:rPr lang="en-US" sz="2800" dirty="0">
                <a:solidFill>
                  <a:srgbClr val="FF0000"/>
                </a:solidFill>
                <a:latin typeface="Times New Roman" panose="02020603050405020304" pitchFamily="18" charset="0"/>
                <a:cs typeface="Times New Roman" panose="02020603050405020304" pitchFamily="18" charset="0"/>
              </a:rPr>
              <a:t> 0 </a:t>
            </a:r>
            <a:r>
              <a:rPr lang="en-US" sz="2800" dirty="0" err="1">
                <a:solidFill>
                  <a:srgbClr val="FF0000"/>
                </a:solidFill>
                <a:latin typeface="Times New Roman" panose="02020603050405020304" pitchFamily="18" charset="0"/>
                <a:cs typeface="Times New Roman" panose="02020603050405020304" pitchFamily="18" charset="0"/>
              </a:rPr>
              <a:t>nằm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thang </a:t>
            </a:r>
            <a:r>
              <a:rPr lang="en-US" sz="2800" dirty="0" err="1">
                <a:solidFill>
                  <a:srgbClr val="FF0000"/>
                </a:solidFill>
                <a:latin typeface="Times New Roman" panose="02020603050405020304" pitchFamily="18" charset="0"/>
                <a:cs typeface="Times New Roman" panose="02020603050405020304" pitchFamily="18" charset="0"/>
              </a:rPr>
              <a:t>đo</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0" y="1218374"/>
            <a:ext cx="5791200" cy="3970318"/>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Vạch 0 nằm giữa thang đo vì:</a:t>
            </a:r>
          </a:p>
          <a:p>
            <a:r>
              <a:rPr lang="vi-VN" sz="2800" dirty="0">
                <a:latin typeface="Times New Roman" panose="02020603050405020304" pitchFamily="18" charset="0"/>
                <a:cs typeface="Times New Roman" panose="02020603050405020304" pitchFamily="18" charset="0"/>
              </a:rPr>
              <a:t>+ Điện kế có thể phát hiện dòng điện cảm ứng, dòng điện này có thể làm cho kim điện kế lệch sang phải hoặc sang trái. </a:t>
            </a:r>
          </a:p>
          <a:p>
            <a:r>
              <a:rPr lang="vi-VN" sz="2800" dirty="0">
                <a:latin typeface="Times New Roman" panose="02020603050405020304" pitchFamily="18" charset="0"/>
                <a:cs typeface="Times New Roman" panose="02020603050405020304" pitchFamily="18" charset="0"/>
              </a:rPr>
              <a:t>+ Giá trị điện kế chỉ có thể là âm hoặc dương nên vạch số 0 nằm giữa thang đo thuận lợi cho việc quan sát, đọc số liệu</a:t>
            </a:r>
          </a:p>
        </p:txBody>
      </p:sp>
    </p:spTree>
    <p:extLst>
      <p:ext uri="{BB962C8B-B14F-4D97-AF65-F5344CB8AC3E}">
        <p14:creationId xmlns:p14="http://schemas.microsoft.com/office/powerpoint/2010/main" val="21865810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4602"/>
            <a:ext cx="5791200" cy="2308324"/>
          </a:xfrm>
          <a:prstGeom prst="rect">
            <a:avLst/>
          </a:prstGeom>
        </p:spPr>
        <p:txBody>
          <a:bodyPr wrap="square">
            <a:spAutoFit/>
          </a:bodyPr>
          <a:lstStyle/>
          <a:p>
            <a:r>
              <a:rPr lang="en-US" sz="3600" dirty="0">
                <a:solidFill>
                  <a:srgbClr val="FF0000"/>
                </a:solidFill>
                <a:latin typeface="Times New Roman" panose="02020603050405020304" pitchFamily="18" charset="0"/>
                <a:cs typeface="Times New Roman" panose="02020603050405020304" pitchFamily="18" charset="0"/>
              </a:rPr>
              <a:t>3) </a:t>
            </a:r>
            <a:r>
              <a:rPr lang="vi-VN" sz="3600" dirty="0">
                <a:solidFill>
                  <a:srgbClr val="FF0000"/>
                </a:solidFill>
                <a:latin typeface="Times New Roman" panose="02020603050405020304" pitchFamily="18" charset="0"/>
                <a:cs typeface="Times New Roman" panose="02020603050405020304" pitchFamily="18" charset="0"/>
              </a:rPr>
              <a:t>Khi sử dụng các dụng cụ thuỷ tinh để thực hiện các thí nghiệm ở nhiệt độ cao, tại sao phải dùng lưới tản nhiệt?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 y="2937678"/>
            <a:ext cx="5655733" cy="1754326"/>
          </a:xfrm>
          <a:prstGeom prst="rect">
            <a:avLst/>
          </a:prstGeom>
        </p:spPr>
        <p:txBody>
          <a:bodyPr wrap="square">
            <a:spAutoFit/>
          </a:bodyPr>
          <a:lstStyle/>
          <a:p>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thuỷ</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5979253" y="224586"/>
            <a:ext cx="2792210" cy="4694327"/>
          </a:xfrm>
          <a:prstGeom prst="rect">
            <a:avLst/>
          </a:prstGeom>
        </p:spPr>
      </p:pic>
    </p:spTree>
    <p:extLst>
      <p:ext uri="{BB962C8B-B14F-4D97-AF65-F5344CB8AC3E}">
        <p14:creationId xmlns:p14="http://schemas.microsoft.com/office/powerpoint/2010/main" val="403104527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drawing of a sun&#10;&#10;Description automatically generated">
            <a:extLst/>
          </p:cNvPr>
          <p:cNvPicPr>
            <a:picLocks noChangeAspect="1"/>
          </p:cNvPicPr>
          <p:nvPr/>
        </p:nvPicPr>
        <p:blipFill rotWithShape="1">
          <a:blip r:embed="rId2">
            <a:extLst>
              <a:ext uri="{28A0092B-C50C-407E-A947-70E740481C1C}">
                <a14:useLocalDpi xmlns:a14="http://schemas.microsoft.com/office/drawing/2010/main" val="0"/>
              </a:ext>
            </a:extLst>
          </a:blip>
          <a:srcRect l="31919" t="7365" r="22729"/>
          <a:stretch/>
        </p:blipFill>
        <p:spPr>
          <a:xfrm rot="10800000">
            <a:off x="94461" y="0"/>
            <a:ext cx="9042400" cy="5222521"/>
          </a:xfrm>
          <a:prstGeom prst="rect">
            <a:avLst/>
          </a:prstGeom>
        </p:spPr>
      </p:pic>
      <p:sp>
        <p:nvSpPr>
          <p:cNvPr id="3" name="Rectangle 2"/>
          <p:cNvSpPr/>
          <p:nvPr/>
        </p:nvSpPr>
        <p:spPr>
          <a:xfrm>
            <a:off x="2949179" y="2914578"/>
            <a:ext cx="3332964" cy="584775"/>
          </a:xfrm>
          <a:prstGeom prst="rect">
            <a:avLst/>
          </a:prstGeom>
        </p:spPr>
        <p:txBody>
          <a:bodyPr wrap="none">
            <a:spAutoFit/>
          </a:body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Một</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số</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hóa</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chất</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p>
        </p:txBody>
      </p:sp>
      <p:sp>
        <p:nvSpPr>
          <p:cNvPr id="4" name="Google Shape;142;p18">
            <a:extLst/>
          </p:cNvPr>
          <p:cNvSpPr txBox="1"/>
          <p:nvPr/>
        </p:nvSpPr>
        <p:spPr>
          <a:xfrm>
            <a:off x="3778018" y="1509976"/>
            <a:ext cx="1779704"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3200" b="1" dirty="0">
                <a:solidFill>
                  <a:srgbClr val="C53F3F"/>
                </a:solidFill>
                <a:highlight>
                  <a:srgbClr val="00FF00"/>
                </a:highlight>
                <a:latin typeface="Times New Roman" panose="02020603050405020304" pitchFamily="18" charset="0"/>
                <a:ea typeface="Fira Sans Extra Condensed"/>
                <a:cs typeface="Times New Roman" panose="02020603050405020304" pitchFamily="18" charset="0"/>
                <a:sym typeface="Fira Sans Extra Condensed"/>
              </a:rPr>
              <a:t>Kim </a:t>
            </a:r>
            <a:r>
              <a:rPr lang="en-US" sz="3200" b="1" dirty="0" err="1">
                <a:solidFill>
                  <a:srgbClr val="C53F3F"/>
                </a:solidFill>
                <a:highlight>
                  <a:srgbClr val="00FF00"/>
                </a:highlight>
                <a:latin typeface="Times New Roman" panose="02020603050405020304" pitchFamily="18" charset="0"/>
                <a:ea typeface="Fira Sans Extra Condensed"/>
                <a:cs typeface="Times New Roman" panose="02020603050405020304" pitchFamily="18" charset="0"/>
                <a:sym typeface="Fira Sans Extra Condensed"/>
              </a:rPr>
              <a:t>loại</a:t>
            </a:r>
            <a:endParaRPr lang="en-US" sz="3200" b="1" dirty="0">
              <a:solidFill>
                <a:srgbClr val="C53F3F"/>
              </a:solidFill>
              <a:highlight>
                <a:srgbClr val="00FF00"/>
              </a:highlight>
              <a:latin typeface="Times New Roman" panose="02020603050405020304" pitchFamily="18" charset="0"/>
              <a:ea typeface="Fira Sans Extra Condensed"/>
              <a:cs typeface="Times New Roman" panose="02020603050405020304" pitchFamily="18" charset="0"/>
            </a:endParaRPr>
          </a:p>
        </p:txBody>
      </p:sp>
      <p:sp>
        <p:nvSpPr>
          <p:cNvPr id="5" name="Rectangle 4"/>
          <p:cNvSpPr/>
          <p:nvPr/>
        </p:nvSpPr>
        <p:spPr>
          <a:xfrm>
            <a:off x="7293627" y="2883381"/>
            <a:ext cx="1233030" cy="584775"/>
          </a:xfrm>
          <a:prstGeom prst="rect">
            <a:avLst/>
          </a:prstGeom>
        </p:spPr>
        <p:txBody>
          <a:bodyPr wrap="none">
            <a:spAutoFit/>
          </a:bodyPr>
          <a:lstStyle/>
          <a:p>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Oxide</a:t>
            </a:r>
          </a:p>
        </p:txBody>
      </p:sp>
      <p:sp>
        <p:nvSpPr>
          <p:cNvPr id="6" name="Rectangle 5"/>
          <p:cNvSpPr/>
          <p:nvPr/>
        </p:nvSpPr>
        <p:spPr>
          <a:xfrm>
            <a:off x="6019071" y="1452257"/>
            <a:ext cx="1561646" cy="584775"/>
          </a:xfrm>
          <a:prstGeom prst="rect">
            <a:avLst/>
          </a:prstGeom>
        </p:spPr>
        <p:txBody>
          <a:bodyPr wrap="none">
            <a:spAutoFit/>
          </a:bodyPr>
          <a:lstStyle/>
          <a:p>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Phi </a:t>
            </a:r>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kim</a:t>
            </a:r>
            <a:endParaRPr lang="en-US" sz="3200" b="1" dirty="0">
              <a:solidFill>
                <a:srgbClr val="FF0000"/>
              </a:solidFill>
              <a:highlight>
                <a:srgbClr val="00FF00"/>
              </a:highlight>
              <a:latin typeface="Times New Roman" panose="02020603050405020304" pitchFamily="18" charset="0"/>
              <a:cs typeface="Times New Roman" panose="02020603050405020304" pitchFamily="18" charset="0"/>
            </a:endParaRPr>
          </a:p>
        </p:txBody>
      </p:sp>
      <p:sp>
        <p:nvSpPr>
          <p:cNvPr id="7" name="Rectangle 6"/>
          <p:cNvSpPr/>
          <p:nvPr/>
        </p:nvSpPr>
        <p:spPr>
          <a:xfrm>
            <a:off x="4550714" y="4712483"/>
            <a:ext cx="1007007" cy="584775"/>
          </a:xfrm>
          <a:prstGeom prst="rect">
            <a:avLst/>
          </a:prstGeom>
        </p:spPr>
        <p:txBody>
          <a:bodyPr wrap="none">
            <a:spAutoFit/>
          </a:bodyPr>
          <a:lstStyle/>
          <a:p>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Base</a:t>
            </a:r>
          </a:p>
        </p:txBody>
      </p:sp>
      <p:sp>
        <p:nvSpPr>
          <p:cNvPr id="8" name="Rectangle 7"/>
          <p:cNvSpPr/>
          <p:nvPr/>
        </p:nvSpPr>
        <p:spPr>
          <a:xfrm>
            <a:off x="76639" y="2883380"/>
            <a:ext cx="2257349" cy="584775"/>
          </a:xfrm>
          <a:prstGeom prst="rect">
            <a:avLst/>
          </a:prstGeom>
        </p:spPr>
        <p:txBody>
          <a:bodyPr wrap="none">
            <a:spAutoFit/>
          </a:bodyPr>
          <a:lstStyle/>
          <a:p>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Chất</a:t>
            </a:r>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chỉ</a:t>
            </a:r>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thị</a:t>
            </a:r>
            <a:endParaRPr lang="en-US" sz="3200" b="1" dirty="0">
              <a:solidFill>
                <a:srgbClr val="FF0000"/>
              </a:solidFill>
              <a:highlight>
                <a:srgbClr val="00FF00"/>
              </a:highlight>
              <a:latin typeface="Times New Roman" panose="02020603050405020304" pitchFamily="18" charset="0"/>
              <a:cs typeface="Times New Roman" panose="02020603050405020304" pitchFamily="18" charset="0"/>
            </a:endParaRPr>
          </a:p>
        </p:txBody>
      </p:sp>
      <p:sp>
        <p:nvSpPr>
          <p:cNvPr id="9" name="Rectangle 8"/>
          <p:cNvSpPr/>
          <p:nvPr/>
        </p:nvSpPr>
        <p:spPr>
          <a:xfrm>
            <a:off x="1087971" y="4250818"/>
            <a:ext cx="2367956" cy="584775"/>
          </a:xfrm>
          <a:prstGeom prst="rect">
            <a:avLst/>
          </a:prstGeom>
        </p:spPr>
        <p:txBody>
          <a:bodyPr wrap="none">
            <a:spAutoFit/>
          </a:bodyPr>
          <a:lstStyle/>
          <a:p>
            <a:r>
              <a:rPr lang="vi-VN" sz="3200" b="1" dirty="0">
                <a:solidFill>
                  <a:srgbClr val="FF0000"/>
                </a:solidFill>
                <a:highlight>
                  <a:srgbClr val="00FF00"/>
                </a:highlight>
                <a:latin typeface="Times New Roman" panose="02020603050405020304" pitchFamily="18" charset="0"/>
                <a:cs typeface="Times New Roman" panose="02020603050405020304" pitchFamily="18" charset="0"/>
              </a:rPr>
              <a:t>Chất hữu cơ</a:t>
            </a:r>
          </a:p>
        </p:txBody>
      </p:sp>
      <p:sp>
        <p:nvSpPr>
          <p:cNvPr id="10" name="Rectangle 9"/>
          <p:cNvSpPr/>
          <p:nvPr/>
        </p:nvSpPr>
        <p:spPr>
          <a:xfrm>
            <a:off x="7117262" y="4241574"/>
            <a:ext cx="1005403" cy="584775"/>
          </a:xfrm>
          <a:prstGeom prst="rect">
            <a:avLst/>
          </a:prstGeom>
        </p:spPr>
        <p:txBody>
          <a:bodyPr wrap="none">
            <a:spAutoFit/>
          </a:bodyPr>
          <a:lstStyle/>
          <a:p>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Acid</a:t>
            </a:r>
          </a:p>
        </p:txBody>
      </p:sp>
      <p:sp>
        <p:nvSpPr>
          <p:cNvPr id="11" name="TextBox 10">
            <a:extLst/>
          </p:cNvPr>
          <p:cNvSpPr txBox="1"/>
          <p:nvPr/>
        </p:nvSpPr>
        <p:spPr>
          <a:xfrm>
            <a:off x="4003738" y="2015101"/>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Na</a:t>
            </a:r>
          </a:p>
        </p:txBody>
      </p:sp>
      <p:sp>
        <p:nvSpPr>
          <p:cNvPr id="12" name="TextBox 11">
            <a:extLst/>
          </p:cNvPr>
          <p:cNvSpPr txBox="1"/>
          <p:nvPr/>
        </p:nvSpPr>
        <p:spPr>
          <a:xfrm>
            <a:off x="4610270" y="2014167"/>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Fe</a:t>
            </a:r>
          </a:p>
        </p:txBody>
      </p:sp>
      <p:sp>
        <p:nvSpPr>
          <p:cNvPr id="13" name="TextBox 12">
            <a:extLst/>
          </p:cNvPr>
          <p:cNvSpPr txBox="1"/>
          <p:nvPr/>
        </p:nvSpPr>
        <p:spPr>
          <a:xfrm>
            <a:off x="6595756" y="2936321"/>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highlight>
                  <a:srgbClr val="FFFF00"/>
                </a:highlight>
              </a:rPr>
              <a:t>CuO</a:t>
            </a:r>
            <a:endParaRPr lang="en-US" dirty="0">
              <a:solidFill>
                <a:srgbClr val="C53F3F"/>
              </a:solidFill>
              <a:highlight>
                <a:srgbClr val="FFFF00"/>
              </a:highlight>
            </a:endParaRPr>
          </a:p>
        </p:txBody>
      </p:sp>
      <p:sp>
        <p:nvSpPr>
          <p:cNvPr id="14" name="TextBox 13">
            <a:extLst/>
          </p:cNvPr>
          <p:cNvSpPr txBox="1"/>
          <p:nvPr/>
        </p:nvSpPr>
        <p:spPr>
          <a:xfrm>
            <a:off x="6701791" y="3351776"/>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highlight>
                  <a:srgbClr val="FFFF00"/>
                </a:highlight>
              </a:rPr>
              <a:t>CaO</a:t>
            </a:r>
            <a:endParaRPr lang="en-US" baseline="-25000" dirty="0">
              <a:solidFill>
                <a:srgbClr val="C53F3F"/>
              </a:solidFill>
              <a:highlight>
                <a:srgbClr val="FFFF00"/>
              </a:highlight>
            </a:endParaRPr>
          </a:p>
        </p:txBody>
      </p:sp>
      <p:sp>
        <p:nvSpPr>
          <p:cNvPr id="15" name="TextBox 14">
            <a:extLst/>
          </p:cNvPr>
          <p:cNvSpPr txBox="1"/>
          <p:nvPr/>
        </p:nvSpPr>
        <p:spPr>
          <a:xfrm>
            <a:off x="5838741" y="2051294"/>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S</a:t>
            </a:r>
          </a:p>
        </p:txBody>
      </p:sp>
      <p:sp>
        <p:nvSpPr>
          <p:cNvPr id="16" name="TextBox 15">
            <a:extLst/>
          </p:cNvPr>
          <p:cNvSpPr txBox="1"/>
          <p:nvPr/>
        </p:nvSpPr>
        <p:spPr>
          <a:xfrm>
            <a:off x="6242072" y="2140672"/>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I</a:t>
            </a:r>
            <a:r>
              <a:rPr lang="en-US" baseline="-25000" dirty="0">
                <a:solidFill>
                  <a:srgbClr val="C53F3F"/>
                </a:solidFill>
                <a:highlight>
                  <a:srgbClr val="FFFF00"/>
                </a:highlight>
              </a:rPr>
              <a:t>2</a:t>
            </a:r>
          </a:p>
        </p:txBody>
      </p:sp>
      <p:sp>
        <p:nvSpPr>
          <p:cNvPr id="17" name="TextBox 16">
            <a:extLst/>
          </p:cNvPr>
          <p:cNvSpPr txBox="1"/>
          <p:nvPr/>
        </p:nvSpPr>
        <p:spPr>
          <a:xfrm>
            <a:off x="5913689" y="4173442"/>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HCl</a:t>
            </a:r>
          </a:p>
        </p:txBody>
      </p:sp>
      <p:sp>
        <p:nvSpPr>
          <p:cNvPr id="18" name="TextBox 17">
            <a:extLst/>
          </p:cNvPr>
          <p:cNvSpPr txBox="1"/>
          <p:nvPr/>
        </p:nvSpPr>
        <p:spPr>
          <a:xfrm>
            <a:off x="6377341" y="3926415"/>
            <a:ext cx="866661"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H</a:t>
            </a:r>
            <a:r>
              <a:rPr lang="en-US" baseline="-25000" dirty="0">
                <a:solidFill>
                  <a:srgbClr val="C53F3F"/>
                </a:solidFill>
                <a:highlight>
                  <a:srgbClr val="FFFF00"/>
                </a:highlight>
              </a:rPr>
              <a:t>2</a:t>
            </a:r>
            <a:r>
              <a:rPr lang="en-US" dirty="0">
                <a:solidFill>
                  <a:srgbClr val="C53F3F"/>
                </a:solidFill>
                <a:highlight>
                  <a:srgbClr val="FFFF00"/>
                </a:highlight>
              </a:rPr>
              <a:t>SO</a:t>
            </a:r>
            <a:r>
              <a:rPr lang="en-US" baseline="-25000" dirty="0">
                <a:solidFill>
                  <a:srgbClr val="C53F3F"/>
                </a:solidFill>
                <a:highlight>
                  <a:srgbClr val="FFFF00"/>
                </a:highlight>
              </a:rPr>
              <a:t>4</a:t>
            </a:r>
          </a:p>
        </p:txBody>
      </p:sp>
      <p:sp>
        <p:nvSpPr>
          <p:cNvPr id="19" name="TextBox 18">
            <a:extLst/>
          </p:cNvPr>
          <p:cNvSpPr txBox="1"/>
          <p:nvPr/>
        </p:nvSpPr>
        <p:spPr>
          <a:xfrm>
            <a:off x="3778017" y="4266356"/>
            <a:ext cx="765868"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NaOH</a:t>
            </a:r>
          </a:p>
        </p:txBody>
      </p:sp>
      <p:sp>
        <p:nvSpPr>
          <p:cNvPr id="20" name="TextBox 19">
            <a:extLst/>
          </p:cNvPr>
          <p:cNvSpPr txBox="1"/>
          <p:nvPr/>
        </p:nvSpPr>
        <p:spPr>
          <a:xfrm>
            <a:off x="4526195" y="4316109"/>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NH</a:t>
            </a:r>
            <a:r>
              <a:rPr lang="en-US" baseline="-25000" dirty="0">
                <a:solidFill>
                  <a:srgbClr val="C53F3F"/>
                </a:solidFill>
                <a:highlight>
                  <a:srgbClr val="FFFF00"/>
                </a:highlight>
              </a:rPr>
              <a:t>3</a:t>
            </a:r>
          </a:p>
        </p:txBody>
      </p:sp>
      <p:sp>
        <p:nvSpPr>
          <p:cNvPr id="21" name="TextBox 20">
            <a:extLst/>
          </p:cNvPr>
          <p:cNvSpPr txBox="1"/>
          <p:nvPr/>
        </p:nvSpPr>
        <p:spPr>
          <a:xfrm>
            <a:off x="1790978" y="3837557"/>
            <a:ext cx="9957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C</a:t>
            </a:r>
            <a:r>
              <a:rPr lang="en-US" baseline="-25000" dirty="0">
                <a:solidFill>
                  <a:srgbClr val="C53F3F"/>
                </a:solidFill>
                <a:highlight>
                  <a:srgbClr val="FFFF00"/>
                </a:highlight>
              </a:rPr>
              <a:t>2</a:t>
            </a:r>
            <a:r>
              <a:rPr lang="en-US" dirty="0">
                <a:solidFill>
                  <a:srgbClr val="C53F3F"/>
                </a:solidFill>
                <a:highlight>
                  <a:srgbClr val="FFFF00"/>
                </a:highlight>
              </a:rPr>
              <a:t>H</a:t>
            </a:r>
            <a:r>
              <a:rPr lang="en-US" baseline="-25000" dirty="0">
                <a:solidFill>
                  <a:srgbClr val="C53F3F"/>
                </a:solidFill>
                <a:highlight>
                  <a:srgbClr val="FFFF00"/>
                </a:highlight>
              </a:rPr>
              <a:t>5</a:t>
            </a:r>
            <a:r>
              <a:rPr lang="en-US" dirty="0">
                <a:solidFill>
                  <a:srgbClr val="C53F3F"/>
                </a:solidFill>
                <a:highlight>
                  <a:srgbClr val="FFFF00"/>
                </a:highlight>
              </a:rPr>
              <a:t>OH</a:t>
            </a:r>
          </a:p>
        </p:txBody>
      </p:sp>
      <p:sp>
        <p:nvSpPr>
          <p:cNvPr id="22" name="TextBox 21">
            <a:extLst/>
          </p:cNvPr>
          <p:cNvSpPr txBox="1"/>
          <p:nvPr/>
        </p:nvSpPr>
        <p:spPr>
          <a:xfrm>
            <a:off x="2891005" y="3836623"/>
            <a:ext cx="115473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C</a:t>
            </a:r>
            <a:r>
              <a:rPr lang="en-US" baseline="-25000" dirty="0">
                <a:solidFill>
                  <a:srgbClr val="C53F3F"/>
                </a:solidFill>
                <a:highlight>
                  <a:srgbClr val="FFFF00"/>
                </a:highlight>
              </a:rPr>
              <a:t>6</a:t>
            </a:r>
            <a:r>
              <a:rPr lang="en-US" dirty="0">
                <a:solidFill>
                  <a:srgbClr val="C53F3F"/>
                </a:solidFill>
                <a:highlight>
                  <a:srgbClr val="FFFF00"/>
                </a:highlight>
              </a:rPr>
              <a:t>H</a:t>
            </a:r>
            <a:r>
              <a:rPr lang="en-US" baseline="-25000" dirty="0">
                <a:solidFill>
                  <a:srgbClr val="C53F3F"/>
                </a:solidFill>
                <a:highlight>
                  <a:srgbClr val="FFFF00"/>
                </a:highlight>
              </a:rPr>
              <a:t>12</a:t>
            </a:r>
            <a:r>
              <a:rPr lang="en-US" dirty="0">
                <a:solidFill>
                  <a:srgbClr val="C53F3F"/>
                </a:solidFill>
                <a:highlight>
                  <a:srgbClr val="FFFF00"/>
                </a:highlight>
              </a:rPr>
              <a:t>O</a:t>
            </a:r>
            <a:r>
              <a:rPr lang="en-US" baseline="-25000" dirty="0">
                <a:solidFill>
                  <a:srgbClr val="C53F3F"/>
                </a:solidFill>
                <a:highlight>
                  <a:srgbClr val="FFFF00"/>
                </a:highlight>
              </a:rPr>
              <a:t>6</a:t>
            </a:r>
          </a:p>
        </p:txBody>
      </p:sp>
      <p:sp>
        <p:nvSpPr>
          <p:cNvPr id="23" name="TextBox 22">
            <a:extLst/>
          </p:cNvPr>
          <p:cNvSpPr txBox="1"/>
          <p:nvPr/>
        </p:nvSpPr>
        <p:spPr>
          <a:xfrm>
            <a:off x="1809407" y="2631943"/>
            <a:ext cx="1115295"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err="1">
                <a:solidFill>
                  <a:srgbClr val="C53F3F"/>
                </a:solidFill>
                <a:highlight>
                  <a:srgbClr val="FFFF00"/>
                </a:highlight>
              </a:rPr>
              <a:t>Giấy</a:t>
            </a:r>
            <a:r>
              <a:rPr lang="en-US" dirty="0">
                <a:solidFill>
                  <a:srgbClr val="C53F3F"/>
                </a:solidFill>
                <a:highlight>
                  <a:srgbClr val="FFFF00"/>
                </a:highlight>
              </a:rPr>
              <a:t> pH</a:t>
            </a:r>
          </a:p>
        </p:txBody>
      </p:sp>
      <p:sp>
        <p:nvSpPr>
          <p:cNvPr id="24" name="TextBox 23">
            <a:extLst/>
          </p:cNvPr>
          <p:cNvSpPr txBox="1"/>
          <p:nvPr/>
        </p:nvSpPr>
        <p:spPr>
          <a:xfrm>
            <a:off x="1167123" y="3328109"/>
            <a:ext cx="1842673"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dirty="0">
                <a:solidFill>
                  <a:srgbClr val="C53F3F"/>
                </a:solidFill>
                <a:highlight>
                  <a:srgbClr val="FFFF00"/>
                </a:highlight>
              </a:rPr>
              <a:t>Phenolphthalein</a:t>
            </a:r>
            <a:endParaRPr lang="en-US" baseline="-25000" dirty="0">
              <a:solidFill>
                <a:srgbClr val="C53F3F"/>
              </a:solidFill>
              <a:highlight>
                <a:srgbClr val="FFFF00"/>
              </a:highlight>
            </a:endParaRPr>
          </a:p>
        </p:txBody>
      </p:sp>
      <p:sp>
        <p:nvSpPr>
          <p:cNvPr id="25" name="Rectangle 24"/>
          <p:cNvSpPr/>
          <p:nvPr/>
        </p:nvSpPr>
        <p:spPr>
          <a:xfrm>
            <a:off x="739244" y="1348839"/>
            <a:ext cx="2895344" cy="584775"/>
          </a:xfrm>
          <a:prstGeom prst="rect">
            <a:avLst/>
          </a:prstGeom>
        </p:spPr>
        <p:txBody>
          <a:bodyPr wrap="none">
            <a:spAutoFit/>
          </a:bodyPr>
          <a:lstStyle/>
          <a:p>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dễ</a:t>
            </a:r>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bị</a:t>
            </a:r>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phân</a:t>
            </a:r>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 </a:t>
            </a:r>
            <a:r>
              <a:rPr lang="en-US" sz="3200" b="1" dirty="0" err="1">
                <a:solidFill>
                  <a:srgbClr val="FF0000"/>
                </a:solidFill>
                <a:highlight>
                  <a:srgbClr val="00FF00"/>
                </a:highlight>
                <a:latin typeface="Times New Roman" panose="02020603050405020304" pitchFamily="18" charset="0"/>
                <a:cs typeface="Times New Roman" panose="02020603050405020304" pitchFamily="18" charset="0"/>
              </a:rPr>
              <a:t>huỷ</a:t>
            </a:r>
            <a:r>
              <a:rPr lang="en-US" sz="3200" b="1" dirty="0">
                <a:solidFill>
                  <a:srgbClr val="FF0000"/>
                </a:solidFill>
                <a:highlight>
                  <a:srgbClr val="00FF00"/>
                </a:highlight>
                <a:latin typeface="Times New Roman" panose="02020603050405020304" pitchFamily="18" charset="0"/>
                <a:cs typeface="Times New Roman" panose="02020603050405020304" pitchFamily="18" charset="0"/>
              </a:rPr>
              <a:t> </a:t>
            </a:r>
          </a:p>
        </p:txBody>
      </p:sp>
      <p:sp>
        <p:nvSpPr>
          <p:cNvPr id="27" name="Google Shape;142;p18">
            <a:extLst/>
          </p:cNvPr>
          <p:cNvSpPr txBox="1"/>
          <p:nvPr/>
        </p:nvSpPr>
        <p:spPr>
          <a:xfrm>
            <a:off x="1959106" y="2031870"/>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KMNO</a:t>
            </a:r>
            <a:r>
              <a:rPr lang="en-US" sz="1600" b="1" baseline="-25000" dirty="0">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4</a:t>
            </a:r>
            <a:endParaRPr lang="en-US" sz="1600" b="1" baseline="-25000" dirty="0">
              <a:solidFill>
                <a:srgbClr val="C53F3F"/>
              </a:solidFill>
              <a:highlight>
                <a:srgbClr val="FFFF00"/>
              </a:highlight>
              <a:latin typeface="Fira Sans Extra Condensed Medium" panose="020B0604020202020204" charset="0"/>
              <a:ea typeface="Fira Sans Extra Condensed"/>
              <a:cs typeface="Fira Sans Extra Condensed"/>
            </a:endParaRPr>
          </a:p>
        </p:txBody>
      </p:sp>
      <p:sp>
        <p:nvSpPr>
          <p:cNvPr id="28" name="Google Shape;142;p18">
            <a:extLst/>
          </p:cNvPr>
          <p:cNvSpPr txBox="1"/>
          <p:nvPr/>
        </p:nvSpPr>
        <p:spPr>
          <a:xfrm>
            <a:off x="2689986" y="1974317"/>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AgNO</a:t>
            </a:r>
            <a:r>
              <a:rPr lang="en-US" sz="1600" b="1" baseline="-25000" dirty="0">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3</a:t>
            </a:r>
            <a:endParaRPr lang="en-US" sz="1600" b="1" baseline="-25000" dirty="0">
              <a:solidFill>
                <a:srgbClr val="C53F3F"/>
              </a:solidFill>
              <a:highlight>
                <a:srgbClr val="FFFF00"/>
              </a:highlight>
              <a:latin typeface="Fira Sans Extra Condensed Medium" panose="020B0604020202020204" charset="0"/>
              <a:ea typeface="Fira Sans Extra Condensed"/>
              <a:cs typeface="Fira Sans Extra Condensed"/>
            </a:endParaRPr>
          </a:p>
        </p:txBody>
      </p:sp>
    </p:spTree>
    <p:extLst>
      <p:ext uri="{BB962C8B-B14F-4D97-AF65-F5344CB8AC3E}">
        <p14:creationId xmlns:p14="http://schemas.microsoft.com/office/powerpoint/2010/main" val="21404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ircle(in)">
                                      <p:cBhvr>
                                        <p:cTn id="58" dur="2000"/>
                                        <p:tgtEl>
                                          <p:spTgt spid="1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circle(in)">
                                      <p:cBhvr>
                                        <p:cTn id="61" dur="2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additive="base">
                                        <p:cTn id="76" dur="500" fill="hold"/>
                                        <p:tgtEl>
                                          <p:spTgt spid="17"/>
                                        </p:tgtEl>
                                        <p:attrNameLst>
                                          <p:attrName>ppt_x</p:attrName>
                                        </p:attrNameLst>
                                      </p:cBhvr>
                                      <p:tavLst>
                                        <p:tav tm="0">
                                          <p:val>
                                            <p:strVal val="#ppt_x"/>
                                          </p:val>
                                        </p:tav>
                                        <p:tav tm="100000">
                                          <p:val>
                                            <p:strVal val="#ppt_x"/>
                                          </p:val>
                                        </p:tav>
                                      </p:tavLst>
                                    </p:anim>
                                    <p:anim calcmode="lin" valueType="num">
                                      <p:cBhvr additive="base">
                                        <p:cTn id="7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7" name="Group 6146">
            <a:extLst>
              <a:ext uri="{FF2B5EF4-FFF2-40B4-BE49-F238E27FC236}">
                <a16:creationId xmlns:a16="http://schemas.microsoft.com/office/drawing/2014/main" id="{59A8DCBA-FDB8-981F-1A8C-DBAFB33DC147}"/>
              </a:ext>
            </a:extLst>
          </p:cNvPr>
          <p:cNvGrpSpPr/>
          <p:nvPr/>
        </p:nvGrpSpPr>
        <p:grpSpPr>
          <a:xfrm>
            <a:off x="-496711" y="-214488"/>
            <a:ext cx="9855199" cy="5357988"/>
            <a:chOff x="5820567" y="1255835"/>
            <a:chExt cx="2762852" cy="1668881"/>
          </a:xfrm>
        </p:grpSpPr>
        <p:sp>
          <p:nvSpPr>
            <p:cNvPr id="31" name="Rectangle: Rounded Corners 30">
              <a:extLst>
                <a:ext uri="{FF2B5EF4-FFF2-40B4-BE49-F238E27FC236}">
                  <a16:creationId xmlns:a16="http://schemas.microsoft.com/office/drawing/2014/main" id="{4082C63E-5B6D-B601-7004-4B638AB311B8}"/>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a:extLst>
                <a:ext uri="{FF2B5EF4-FFF2-40B4-BE49-F238E27FC236}">
                  <a16:creationId xmlns:a16="http://schemas.microsoft.com/office/drawing/2014/main" id="{FBFC0495-729B-2300-B961-3592513476F1}"/>
                </a:ext>
              </a:extLst>
            </p:cNvPr>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Kim </a:t>
              </a:r>
              <a:r>
                <a:rPr lang="en-US" sz="4000" b="1" dirty="0" err="1">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loại</a:t>
              </a:r>
              <a:endPar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endParaRPr>
            </a:p>
          </p:txBody>
        </p:sp>
        <p:pic>
          <p:nvPicPr>
            <p:cNvPr id="6150" name="Picture 6">
              <a:extLst>
                <a:ext uri="{FF2B5EF4-FFF2-40B4-BE49-F238E27FC236}">
                  <a16:creationId xmlns:a16="http://schemas.microsoft.com/office/drawing/2014/main" id="{26AA2543-5B45-876F-C0E4-9B3109F32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567" y="1255835"/>
              <a:ext cx="1744355" cy="1162903"/>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Box 6143">
              <a:extLst>
                <a:ext uri="{FF2B5EF4-FFF2-40B4-BE49-F238E27FC236}">
                  <a16:creationId xmlns:a16="http://schemas.microsoft.com/office/drawing/2014/main" id="{68B7FC23-6E17-C79C-60D7-FCC1EFC31A0C}"/>
                </a:ext>
              </a:extLst>
            </p:cNvPr>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Na</a:t>
              </a:r>
            </a:p>
          </p:txBody>
        </p:sp>
        <p:sp>
          <p:nvSpPr>
            <p:cNvPr id="6145" name="TextBox 6144">
              <a:extLst>
                <a:ext uri="{FF2B5EF4-FFF2-40B4-BE49-F238E27FC236}">
                  <a16:creationId xmlns:a16="http://schemas.microsoft.com/office/drawing/2014/main" id="{58350642-5BCC-B53F-B0C2-1E00DAB8E2BB}"/>
                </a:ext>
              </a:extLst>
            </p:cNvPr>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Fe</a:t>
              </a:r>
            </a:p>
          </p:txBody>
        </p:sp>
        <p:pic>
          <p:nvPicPr>
            <p:cNvPr id="6152" name="Picture 8">
              <a:extLst>
                <a:ext uri="{FF2B5EF4-FFF2-40B4-BE49-F238E27FC236}">
                  <a16:creationId xmlns:a16="http://schemas.microsoft.com/office/drawing/2014/main" id="{22286165-BEE1-A10F-C698-7766EF470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29" y="1491517"/>
              <a:ext cx="1158290" cy="7721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978384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outVertical)">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77" name="Group 6176">
            <a:extLst>
              <a:ext uri="{FF2B5EF4-FFF2-40B4-BE49-F238E27FC236}">
                <a16:creationId xmlns:a16="http://schemas.microsoft.com/office/drawing/2014/main" id="{F4F135ED-835D-DC14-BC32-6E320E599EC7}"/>
              </a:ext>
            </a:extLst>
          </p:cNvPr>
          <p:cNvGrpSpPr/>
          <p:nvPr/>
        </p:nvGrpSpPr>
        <p:grpSpPr>
          <a:xfrm>
            <a:off x="0" y="0"/>
            <a:ext cx="9143999" cy="5143500"/>
            <a:chOff x="2742569" y="693896"/>
            <a:chExt cx="2518013" cy="1548433"/>
          </a:xfrm>
        </p:grpSpPr>
        <p:grpSp>
          <p:nvGrpSpPr>
            <p:cNvPr id="1041" name="Group 1040">
              <a:extLst>
                <a:ext uri="{FF2B5EF4-FFF2-40B4-BE49-F238E27FC236}">
                  <a16:creationId xmlns:a16="http://schemas.microsoft.com/office/drawing/2014/main" id="{4786A921-BE2B-AFBA-581A-127486F470D1}"/>
                </a:ext>
              </a:extLst>
            </p:cNvPr>
            <p:cNvGrpSpPr/>
            <p:nvPr/>
          </p:nvGrpSpPr>
          <p:grpSpPr>
            <a:xfrm>
              <a:off x="2742569" y="693897"/>
              <a:ext cx="2518013" cy="1548432"/>
              <a:chOff x="5970894" y="1376284"/>
              <a:chExt cx="2518013" cy="1548432"/>
            </a:xfrm>
          </p:grpSpPr>
          <p:sp>
            <p:nvSpPr>
              <p:cNvPr id="1042" name="Rectangle: Rounded Corners 1041">
                <a:extLst>
                  <a:ext uri="{FF2B5EF4-FFF2-40B4-BE49-F238E27FC236}">
                    <a16:creationId xmlns:a16="http://schemas.microsoft.com/office/drawing/2014/main" id="{C40E5191-18A1-9F08-139D-D1375A4ABFD3}"/>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Google Shape;142;p18">
                <a:extLst>
                  <a:ext uri="{FF2B5EF4-FFF2-40B4-BE49-F238E27FC236}">
                    <a16:creationId xmlns:a16="http://schemas.microsoft.com/office/drawing/2014/main" id="{5ECAC872-ED00-2A45-FBD0-76CFA41EE01C}"/>
                  </a:ext>
                </a:extLst>
              </p:cNvPr>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Phi </a:t>
                </a:r>
                <a:r>
                  <a:rPr lang="en-US" sz="4000" b="1" dirty="0" err="1">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kim</a:t>
                </a:r>
                <a:endPar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endParaRPr>
              </a:p>
            </p:txBody>
          </p:sp>
          <p:sp>
            <p:nvSpPr>
              <p:cNvPr id="1045" name="TextBox 1044">
                <a:extLst>
                  <a:ext uri="{FF2B5EF4-FFF2-40B4-BE49-F238E27FC236}">
                    <a16:creationId xmlns:a16="http://schemas.microsoft.com/office/drawing/2014/main" id="{49A983D1-F330-4A04-EF18-7F8F4B2AE0A6}"/>
                  </a:ext>
                </a:extLst>
              </p:cNvPr>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S</a:t>
                </a:r>
              </a:p>
            </p:txBody>
          </p:sp>
          <p:sp>
            <p:nvSpPr>
              <p:cNvPr id="1046" name="TextBox 1045">
                <a:extLst>
                  <a:ext uri="{FF2B5EF4-FFF2-40B4-BE49-F238E27FC236}">
                    <a16:creationId xmlns:a16="http://schemas.microsoft.com/office/drawing/2014/main" id="{71F164D4-FE6C-C970-7D3B-4197ACC900B1}"/>
                  </a:ext>
                </a:extLst>
              </p:cNvPr>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I</a:t>
                </a:r>
                <a:r>
                  <a:rPr lang="en-US" sz="3600" baseline="-25000" dirty="0">
                    <a:solidFill>
                      <a:srgbClr val="C53F3F"/>
                    </a:solidFill>
                    <a:latin typeface="Times New Roman" panose="02020603050405020304" pitchFamily="18" charset="0"/>
                    <a:cs typeface="Times New Roman" panose="02020603050405020304" pitchFamily="18" charset="0"/>
                  </a:rPr>
                  <a:t>2</a:t>
                </a:r>
              </a:p>
            </p:txBody>
          </p:sp>
        </p:grpSp>
        <p:pic>
          <p:nvPicPr>
            <p:cNvPr id="1055" name="Picture 10">
              <a:extLst>
                <a:ext uri="{FF2B5EF4-FFF2-40B4-BE49-F238E27FC236}">
                  <a16:creationId xmlns:a16="http://schemas.microsoft.com/office/drawing/2014/main" id="{77ACD576-D1E7-DE53-6E55-8C1EC7CE2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721" y="818524"/>
              <a:ext cx="1158290" cy="773376"/>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12">
              <a:extLst>
                <a:ext uri="{FF2B5EF4-FFF2-40B4-BE49-F238E27FC236}">
                  <a16:creationId xmlns:a16="http://schemas.microsoft.com/office/drawing/2014/main" id="{C037861D-90B7-77AD-9BEE-8F2E5CF41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237" y="693896"/>
              <a:ext cx="863119" cy="9291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78548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77"/>
                                        </p:tgtEl>
                                        <p:attrNameLst>
                                          <p:attrName>style.visibility</p:attrName>
                                        </p:attrNameLst>
                                      </p:cBhvr>
                                      <p:to>
                                        <p:strVal val="visible"/>
                                      </p:to>
                                    </p:set>
                                    <p:animEffect transition="in" filter="barn(outVertical)">
                                      <p:cBhvr>
                                        <p:cTn id="7" dur="500"/>
                                        <p:tgtEl>
                                          <p:spTgt spid="6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93" name="Group 6192">
            <a:extLst>
              <a:ext uri="{FF2B5EF4-FFF2-40B4-BE49-F238E27FC236}">
                <a16:creationId xmlns:a16="http://schemas.microsoft.com/office/drawing/2014/main" id="{5D1AD963-C4D9-C642-A365-299937AE1537}"/>
              </a:ext>
            </a:extLst>
          </p:cNvPr>
          <p:cNvGrpSpPr/>
          <p:nvPr/>
        </p:nvGrpSpPr>
        <p:grpSpPr>
          <a:xfrm>
            <a:off x="-417689" y="203200"/>
            <a:ext cx="9561689" cy="4940299"/>
            <a:chOff x="3126024" y="420171"/>
            <a:chExt cx="2855021" cy="1414678"/>
          </a:xfrm>
        </p:grpSpPr>
        <p:grpSp>
          <p:nvGrpSpPr>
            <p:cNvPr id="6179" name="Group 6178">
              <a:extLst>
                <a:ext uri="{FF2B5EF4-FFF2-40B4-BE49-F238E27FC236}">
                  <a16:creationId xmlns:a16="http://schemas.microsoft.com/office/drawing/2014/main" id="{D43B3EA3-F929-2ED2-6745-AA3F0762EC41}"/>
                </a:ext>
              </a:extLst>
            </p:cNvPr>
            <p:cNvGrpSpPr/>
            <p:nvPr/>
          </p:nvGrpSpPr>
          <p:grpSpPr>
            <a:xfrm>
              <a:off x="3268068" y="452851"/>
              <a:ext cx="2712977" cy="1381998"/>
              <a:chOff x="5970894" y="1376284"/>
              <a:chExt cx="2712977" cy="1381998"/>
            </a:xfrm>
          </p:grpSpPr>
          <p:sp>
            <p:nvSpPr>
              <p:cNvPr id="6182" name="Rectangle: Rounded Corners 6181">
                <a:extLst>
                  <a:ext uri="{FF2B5EF4-FFF2-40B4-BE49-F238E27FC236}">
                    <a16:creationId xmlns:a16="http://schemas.microsoft.com/office/drawing/2014/main" id="{22876FA2-A440-A8C7-81AA-24595C60F06C}"/>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3" name="Google Shape;142;p18">
                <a:extLst>
                  <a:ext uri="{FF2B5EF4-FFF2-40B4-BE49-F238E27FC236}">
                    <a16:creationId xmlns:a16="http://schemas.microsoft.com/office/drawing/2014/main" id="{ED6CD702-1120-07CA-2631-19F25AE64D34}"/>
                  </a:ext>
                </a:extLst>
              </p:cNvPr>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4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Oxide</a:t>
                </a:r>
                <a:endParaRPr lang="en-US" sz="44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endParaRPr>
              </a:p>
            </p:txBody>
          </p:sp>
          <p:sp>
            <p:nvSpPr>
              <p:cNvPr id="6184" name="TextBox 6183">
                <a:extLst>
                  <a:ext uri="{FF2B5EF4-FFF2-40B4-BE49-F238E27FC236}">
                    <a16:creationId xmlns:a16="http://schemas.microsoft.com/office/drawing/2014/main" id="{FBF7B8FD-3B0E-0DC8-3F6A-7A446CF8E34A}"/>
                  </a:ext>
                </a:extLst>
              </p:cNvPr>
              <p:cNvSpPr txBox="1"/>
              <p:nvPr/>
            </p:nvSpPr>
            <p:spPr>
              <a:xfrm>
                <a:off x="6273153" y="2155128"/>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4000" dirty="0" err="1">
                    <a:solidFill>
                      <a:srgbClr val="C53F3F"/>
                    </a:solidFill>
                    <a:latin typeface="Times New Roman" panose="02020603050405020304" pitchFamily="18" charset="0"/>
                    <a:cs typeface="Times New Roman" panose="02020603050405020304" pitchFamily="18" charset="0"/>
                  </a:rPr>
                  <a:t>CuO</a:t>
                </a:r>
                <a:endParaRPr lang="en-US" sz="4000" dirty="0">
                  <a:solidFill>
                    <a:srgbClr val="C53F3F"/>
                  </a:solidFill>
                  <a:latin typeface="Times New Roman" panose="02020603050405020304" pitchFamily="18" charset="0"/>
                  <a:cs typeface="Times New Roman" panose="02020603050405020304" pitchFamily="18" charset="0"/>
                </a:endParaRPr>
              </a:p>
            </p:txBody>
          </p:sp>
          <p:sp>
            <p:nvSpPr>
              <p:cNvPr id="6185" name="TextBox 6184">
                <a:extLst>
                  <a:ext uri="{FF2B5EF4-FFF2-40B4-BE49-F238E27FC236}">
                    <a16:creationId xmlns:a16="http://schemas.microsoft.com/office/drawing/2014/main" id="{AF4C9D22-A6C9-019F-CF3B-0C53BCC49B46}"/>
                  </a:ext>
                </a:extLst>
              </p:cNvPr>
              <p:cNvSpPr txBox="1"/>
              <p:nvPr/>
            </p:nvSpPr>
            <p:spPr>
              <a:xfrm>
                <a:off x="7688696" y="2141604"/>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4000" dirty="0" err="1">
                    <a:solidFill>
                      <a:srgbClr val="C53F3F"/>
                    </a:solidFill>
                    <a:latin typeface="Times New Roman" panose="02020603050405020304" pitchFamily="18" charset="0"/>
                    <a:cs typeface="Times New Roman" panose="02020603050405020304" pitchFamily="18" charset="0"/>
                  </a:rPr>
                  <a:t>CaO</a:t>
                </a:r>
                <a:endParaRPr lang="en-US" sz="4000" baseline="-25000" dirty="0">
                  <a:solidFill>
                    <a:srgbClr val="C53F3F"/>
                  </a:solidFill>
                  <a:latin typeface="Times New Roman" panose="02020603050405020304" pitchFamily="18" charset="0"/>
                  <a:cs typeface="Times New Roman" panose="02020603050405020304" pitchFamily="18" charset="0"/>
                </a:endParaRPr>
              </a:p>
            </p:txBody>
          </p:sp>
        </p:grpSp>
        <p:pic>
          <p:nvPicPr>
            <p:cNvPr id="6186" name="Picture 14">
              <a:extLst>
                <a:ext uri="{FF2B5EF4-FFF2-40B4-BE49-F238E27FC236}">
                  <a16:creationId xmlns:a16="http://schemas.microsoft.com/office/drawing/2014/main" id="{227391BA-B905-95D5-D82E-6C0982A8D8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08" b="18070"/>
            <a:stretch/>
          </p:blipFill>
          <p:spPr bwMode="auto">
            <a:xfrm>
              <a:off x="3126024" y="420171"/>
              <a:ext cx="1466769" cy="899446"/>
            </a:xfrm>
            <a:prstGeom prst="rect">
              <a:avLst/>
            </a:prstGeom>
            <a:noFill/>
            <a:extLst>
              <a:ext uri="{909E8E84-426E-40DD-AFC4-6F175D3DCCD1}">
                <a14:hiddenFill xmlns:a14="http://schemas.microsoft.com/office/drawing/2010/main">
                  <a:solidFill>
                    <a:srgbClr val="FFFFFF"/>
                  </a:solidFill>
                </a14:hiddenFill>
              </a:ext>
            </a:extLst>
          </p:spPr>
        </p:pic>
        <p:pic>
          <p:nvPicPr>
            <p:cNvPr id="6187" name="Picture 16" descr="Canxi oxit, Calcium oxide CaO - Mua Canxi oxit ở đâu Giá TỐT, chất lượng?">
              <a:extLst>
                <a:ext uri="{FF2B5EF4-FFF2-40B4-BE49-F238E27FC236}">
                  <a16:creationId xmlns:a16="http://schemas.microsoft.com/office/drawing/2014/main" id="{FF31573B-4533-399E-656F-6D6241818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42" y="444147"/>
              <a:ext cx="1289051" cy="802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5275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93"/>
                                        </p:tgtEl>
                                        <p:attrNameLst>
                                          <p:attrName>style.visibility</p:attrName>
                                        </p:attrNameLst>
                                      </p:cBhvr>
                                      <p:to>
                                        <p:strVal val="visible"/>
                                      </p:to>
                                    </p:set>
                                    <p:animEffect transition="in" filter="barn(outVertical)">
                                      <p:cBhvr>
                                        <p:cTn id="7" dur="500"/>
                                        <p:tgtEl>
                                          <p:spTgt spid="6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BA4857-C7E8-FEE0-FEEC-D7EDE7F3974C}"/>
              </a:ext>
            </a:extLst>
          </p:cNvPr>
          <p:cNvGrpSpPr/>
          <p:nvPr/>
        </p:nvGrpSpPr>
        <p:grpSpPr>
          <a:xfrm>
            <a:off x="112889" y="0"/>
            <a:ext cx="9031112" cy="5143500"/>
            <a:chOff x="3204353" y="2014964"/>
            <a:chExt cx="2899475" cy="1381998"/>
          </a:xfrm>
        </p:grpSpPr>
        <p:grpSp>
          <p:nvGrpSpPr>
            <p:cNvPr id="6211" name="Group 6210">
              <a:extLst>
                <a:ext uri="{FF2B5EF4-FFF2-40B4-BE49-F238E27FC236}">
                  <a16:creationId xmlns:a16="http://schemas.microsoft.com/office/drawing/2014/main" id="{9933197D-3FFA-8449-2102-720494D0A04F}"/>
                </a:ext>
              </a:extLst>
            </p:cNvPr>
            <p:cNvGrpSpPr/>
            <p:nvPr/>
          </p:nvGrpSpPr>
          <p:grpSpPr>
            <a:xfrm>
              <a:off x="3204353" y="2014964"/>
              <a:ext cx="2899475" cy="1381998"/>
              <a:chOff x="5905592" y="1376284"/>
              <a:chExt cx="2899475" cy="1381998"/>
            </a:xfrm>
          </p:grpSpPr>
          <p:sp>
            <p:nvSpPr>
              <p:cNvPr id="6214" name="Rectangle: Rounded Corners 6213">
                <a:extLst>
                  <a:ext uri="{FF2B5EF4-FFF2-40B4-BE49-F238E27FC236}">
                    <a16:creationId xmlns:a16="http://schemas.microsoft.com/office/drawing/2014/main" id="{A08E3B09-9336-FA26-337A-21659905D398}"/>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5" name="Google Shape;142;p18">
                <a:extLst>
                  <a:ext uri="{FF2B5EF4-FFF2-40B4-BE49-F238E27FC236}">
                    <a16:creationId xmlns:a16="http://schemas.microsoft.com/office/drawing/2014/main" id="{D61DB5E3-70AB-1BAF-EA6D-C4EC64A0691E}"/>
                  </a:ext>
                </a:extLst>
              </p:cNvPr>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Acid </a:t>
                </a:r>
                <a:endPar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endParaRPr>
              </a:p>
            </p:txBody>
          </p:sp>
          <p:sp>
            <p:nvSpPr>
              <p:cNvPr id="6216" name="TextBox 6215">
                <a:extLst>
                  <a:ext uri="{FF2B5EF4-FFF2-40B4-BE49-F238E27FC236}">
                    <a16:creationId xmlns:a16="http://schemas.microsoft.com/office/drawing/2014/main" id="{3113BDD8-80EB-8F46-4990-15A139FC517F}"/>
                  </a:ext>
                </a:extLst>
              </p:cNvPr>
              <p:cNvSpPr txBox="1"/>
              <p:nvPr/>
            </p:nvSpPr>
            <p:spPr>
              <a:xfrm>
                <a:off x="5905592" y="1954317"/>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HCl</a:t>
                </a:r>
              </a:p>
            </p:txBody>
          </p:sp>
          <p:sp>
            <p:nvSpPr>
              <p:cNvPr id="6217" name="TextBox 6216">
                <a:extLst>
                  <a:ext uri="{FF2B5EF4-FFF2-40B4-BE49-F238E27FC236}">
                    <a16:creationId xmlns:a16="http://schemas.microsoft.com/office/drawing/2014/main" id="{2C2DA72F-6C2C-9C6A-7349-6D0D347E5549}"/>
                  </a:ext>
                </a:extLst>
              </p:cNvPr>
              <p:cNvSpPr txBox="1"/>
              <p:nvPr/>
            </p:nvSpPr>
            <p:spPr>
              <a:xfrm>
                <a:off x="7938406" y="1933070"/>
                <a:ext cx="866661"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H</a:t>
                </a:r>
                <a:r>
                  <a:rPr lang="en-US" sz="3600" baseline="-25000" dirty="0">
                    <a:solidFill>
                      <a:srgbClr val="C53F3F"/>
                    </a:solidFill>
                    <a:latin typeface="Times New Roman" panose="02020603050405020304" pitchFamily="18" charset="0"/>
                    <a:cs typeface="Times New Roman" panose="02020603050405020304" pitchFamily="18" charset="0"/>
                  </a:rPr>
                  <a:t>2</a:t>
                </a:r>
                <a:r>
                  <a:rPr lang="en-US" sz="3600" dirty="0">
                    <a:solidFill>
                      <a:srgbClr val="C53F3F"/>
                    </a:solidFill>
                    <a:latin typeface="Times New Roman" panose="02020603050405020304" pitchFamily="18" charset="0"/>
                    <a:cs typeface="Times New Roman" panose="02020603050405020304" pitchFamily="18" charset="0"/>
                  </a:rPr>
                  <a:t>SO</a:t>
                </a:r>
                <a:r>
                  <a:rPr lang="en-US" sz="3600" baseline="-25000" dirty="0">
                    <a:solidFill>
                      <a:srgbClr val="C53F3F"/>
                    </a:solidFill>
                    <a:latin typeface="Times New Roman" panose="02020603050405020304" pitchFamily="18" charset="0"/>
                    <a:cs typeface="Times New Roman" panose="02020603050405020304" pitchFamily="18" charset="0"/>
                  </a:rPr>
                  <a:t>4</a:t>
                </a:r>
              </a:p>
            </p:txBody>
          </p:sp>
        </p:grpSp>
        <p:pic>
          <p:nvPicPr>
            <p:cNvPr id="6226" name="Picture 18">
              <a:extLst>
                <a:ext uri="{FF2B5EF4-FFF2-40B4-BE49-F238E27FC236}">
                  <a16:creationId xmlns:a16="http://schemas.microsoft.com/office/drawing/2014/main" id="{FA319EB9-62C7-8F5D-1323-3A3EF9AB8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179" y="2140106"/>
              <a:ext cx="1107521" cy="1107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517239D-2D40-54ED-3387-F4E355A2A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358" y="2108371"/>
              <a:ext cx="1268956" cy="12689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22670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DFFF"/>
        </a:solidFill>
        <a:effectLst/>
      </p:bgPr>
    </p:bg>
    <p:spTree>
      <p:nvGrpSpPr>
        <p:cNvPr id="1" name="Shape 58"/>
        <p:cNvGrpSpPr/>
        <p:nvPr/>
      </p:nvGrpSpPr>
      <p:grpSpPr>
        <a:xfrm>
          <a:off x="0" y="0"/>
          <a:ext cx="0" cy="0"/>
          <a:chOff x="0" y="0"/>
          <a:chExt cx="0" cy="0"/>
        </a:xfrm>
      </p:grpSpPr>
      <p:grpSp>
        <p:nvGrpSpPr>
          <p:cNvPr id="7" name="Group 6">
            <a:extLst>
              <a:ext uri="{FF2B5EF4-FFF2-40B4-BE49-F238E27FC236}">
                <a16:creationId xmlns:a16="http://schemas.microsoft.com/office/drawing/2014/main" id="{E25D516A-EB16-BF7C-D197-C8A3151B30DE}"/>
              </a:ext>
            </a:extLst>
          </p:cNvPr>
          <p:cNvGrpSpPr/>
          <p:nvPr/>
        </p:nvGrpSpPr>
        <p:grpSpPr>
          <a:xfrm>
            <a:off x="0" y="1450536"/>
            <a:ext cx="9144000" cy="3671196"/>
            <a:chOff x="0" y="1450536"/>
            <a:chExt cx="9144000" cy="3671196"/>
          </a:xfrm>
        </p:grpSpPr>
        <p:pic>
          <p:nvPicPr>
            <p:cNvPr id="3" name="Picture 2">
              <a:extLst>
                <a:ext uri="{FF2B5EF4-FFF2-40B4-BE49-F238E27FC236}">
                  <a16:creationId xmlns:a16="http://schemas.microsoft.com/office/drawing/2014/main" id="{D64C0EAB-DDBD-6B8D-E303-D72CE476D303}"/>
                </a:ext>
              </a:extLst>
            </p:cNvPr>
            <p:cNvPicPr>
              <a:picLocks noChangeAspect="1"/>
            </p:cNvPicPr>
            <p:nvPr/>
          </p:nvPicPr>
          <p:blipFill rotWithShape="1">
            <a:blip r:embed="rId3"/>
            <a:srcRect t="11945" b="34403"/>
            <a:stretch/>
          </p:blipFill>
          <p:spPr>
            <a:xfrm>
              <a:off x="0" y="1851102"/>
              <a:ext cx="9144000" cy="3270630"/>
            </a:xfrm>
            <a:prstGeom prst="rect">
              <a:avLst/>
            </a:prstGeom>
            <a:solidFill>
              <a:schemeClr val="accent1"/>
            </a:solidFill>
          </p:spPr>
        </p:pic>
        <p:pic>
          <p:nvPicPr>
            <p:cNvPr id="6" name="Picture 5">
              <a:extLst>
                <a:ext uri="{FF2B5EF4-FFF2-40B4-BE49-F238E27FC236}">
                  <a16:creationId xmlns:a16="http://schemas.microsoft.com/office/drawing/2014/main" id="{27BBC842-884A-EF49-5AAC-C7C61A4B6312}"/>
                </a:ext>
              </a:extLst>
            </p:cNvPr>
            <p:cNvPicPr>
              <a:picLocks noChangeAspect="1"/>
            </p:cNvPicPr>
            <p:nvPr/>
          </p:nvPicPr>
          <p:blipFill rotWithShape="1">
            <a:blip r:embed="rId3"/>
            <a:srcRect l="74431" t="5601" b="34403"/>
            <a:stretch/>
          </p:blipFill>
          <p:spPr>
            <a:xfrm>
              <a:off x="6805961" y="1450536"/>
              <a:ext cx="2338039" cy="3657329"/>
            </a:xfrm>
            <a:prstGeom prst="rect">
              <a:avLst/>
            </a:prstGeom>
            <a:solidFill>
              <a:schemeClr val="accent1"/>
            </a:solidFill>
          </p:spPr>
        </p:pic>
      </p:grpSp>
      <p:sp>
        <p:nvSpPr>
          <p:cNvPr id="59" name="Google Shape;59;p17"/>
          <p:cNvSpPr txBox="1">
            <a:spLocks noGrp="1"/>
          </p:cNvSpPr>
          <p:nvPr>
            <p:ph type="ctrTitle"/>
          </p:nvPr>
        </p:nvSpPr>
        <p:spPr>
          <a:xfrm>
            <a:off x="173090" y="277590"/>
            <a:ext cx="8785056" cy="1573512"/>
          </a:xfrm>
          <a:prstGeom prst="rect">
            <a:avLst/>
          </a:prstGeom>
        </p:spPr>
        <p:txBody>
          <a:bodyPr spcFirstLastPara="1" wrap="square" lIns="91425" tIns="91425" rIns="91425" bIns="91425" anchor="b" anchorCtr="0">
            <a:noAutofit/>
          </a:bodyPr>
          <a:lstStyle/>
          <a:p>
            <a:pPr lvl="0">
              <a:lnSpc>
                <a:spcPct val="120000"/>
              </a:lnSpc>
            </a:pPr>
            <a:r>
              <a:rPr lang="en-US" sz="4400" b="1" dirty="0">
                <a:solidFill>
                  <a:srgbClr val="943557"/>
                </a:solidFill>
              </a:rPr>
              <a:t>GIỚI THIỆU</a:t>
            </a:r>
            <a:r>
              <a:rPr lang="vi-VN" sz="4400" b="1" dirty="0">
                <a:solidFill>
                  <a:srgbClr val="943557"/>
                </a:solidFill>
              </a:rPr>
              <a:t> MỘT SỐ DỤNG </a:t>
            </a:r>
            <a:r>
              <a:rPr lang="en-US" sz="4400" b="1" dirty="0">
                <a:solidFill>
                  <a:srgbClr val="943557"/>
                </a:solidFill>
              </a:rPr>
              <a:t>CỤ</a:t>
            </a:r>
            <a:r>
              <a:rPr lang="vi-VN" sz="4400" b="1" dirty="0">
                <a:solidFill>
                  <a:srgbClr val="943557"/>
                </a:solidFill>
              </a:rPr>
              <a:t>, HOÁ CHẤT. </a:t>
            </a:r>
            <a:br>
              <a:rPr lang="en-US" sz="4400" b="1" dirty="0">
                <a:solidFill>
                  <a:srgbClr val="943557"/>
                </a:solidFill>
              </a:rPr>
            </a:br>
            <a:r>
              <a:rPr lang="vi-VN" sz="4400" b="1" dirty="0">
                <a:solidFill>
                  <a:srgbClr val="943557"/>
                </a:solidFill>
              </a:rPr>
              <a:t>THUY</a:t>
            </a:r>
            <a:r>
              <a:rPr lang="en-US" sz="4400" b="1" dirty="0">
                <a:solidFill>
                  <a:srgbClr val="943557"/>
                </a:solidFill>
              </a:rPr>
              <a:t>Ế</a:t>
            </a:r>
            <a:r>
              <a:rPr lang="vi-VN" sz="4400" b="1" dirty="0">
                <a:solidFill>
                  <a:srgbClr val="943557"/>
                </a:solidFill>
              </a:rPr>
              <a:t>T TRÌNH MỘT VẤN ĐỀ KHOA HỌC</a:t>
            </a:r>
            <a:endParaRPr sz="4400" b="1" dirty="0">
              <a:solidFill>
                <a:srgbClr val="943557"/>
              </a:solidFill>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6000">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14:bounceEnd="46000">
                                          <p:cBhvr additive="base">
                                            <p:cTn id="7"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1000"/>
                                      </p:stCondLst>
                                      <p:endCondLst>
                                        <p:cond evt="begin" delay="0">
                                          <p:tn val="9"/>
                                        </p:cond>
                                      </p:endCondLst>
                                      <p:iterate type="wd">
                                        <p:tmPct val="10000"/>
                                      </p:iterate>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uiExpand="1" build="p"/>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FF78BB5-0A62-431E-C722-85F3B7814BAD}"/>
              </a:ext>
            </a:extLst>
          </p:cNvPr>
          <p:cNvGrpSpPr/>
          <p:nvPr/>
        </p:nvGrpSpPr>
        <p:grpSpPr>
          <a:xfrm>
            <a:off x="0" y="0"/>
            <a:ext cx="9144000" cy="5143500"/>
            <a:chOff x="3271242" y="3577077"/>
            <a:chExt cx="2712977" cy="1428133"/>
          </a:xfrm>
        </p:grpSpPr>
        <p:grpSp>
          <p:nvGrpSpPr>
            <p:cNvPr id="6219" name="Group 6218">
              <a:extLst>
                <a:ext uri="{FF2B5EF4-FFF2-40B4-BE49-F238E27FC236}">
                  <a16:creationId xmlns:a16="http://schemas.microsoft.com/office/drawing/2014/main" id="{4C78B6D3-4ABE-3CEE-3950-B4FA6B44F91B}"/>
                </a:ext>
              </a:extLst>
            </p:cNvPr>
            <p:cNvGrpSpPr/>
            <p:nvPr/>
          </p:nvGrpSpPr>
          <p:grpSpPr>
            <a:xfrm>
              <a:off x="3271242" y="3577077"/>
              <a:ext cx="2712977" cy="1428133"/>
              <a:chOff x="5970894" y="1376284"/>
              <a:chExt cx="2712977" cy="1428133"/>
            </a:xfrm>
          </p:grpSpPr>
          <p:sp>
            <p:nvSpPr>
              <p:cNvPr id="6222" name="Rectangle: Rounded Corners 6221">
                <a:extLst>
                  <a:ext uri="{FF2B5EF4-FFF2-40B4-BE49-F238E27FC236}">
                    <a16:creationId xmlns:a16="http://schemas.microsoft.com/office/drawing/2014/main" id="{139F91EA-42FC-F65B-E575-83275CB957B1}"/>
                  </a:ext>
                </a:extLst>
              </p:cNvPr>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3" name="Google Shape;142;p18">
                <a:extLst>
                  <a:ext uri="{FF2B5EF4-FFF2-40B4-BE49-F238E27FC236}">
                    <a16:creationId xmlns:a16="http://schemas.microsoft.com/office/drawing/2014/main" id="{AF9C9080-5F49-731E-4236-93180FEDD7FE}"/>
                  </a:ext>
                </a:extLst>
              </p:cNvPr>
              <p:cNvSpPr txBox="1"/>
              <p:nvPr/>
            </p:nvSpPr>
            <p:spPr>
              <a:xfrm>
                <a:off x="6812797" y="2386208"/>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8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Base</a:t>
                </a:r>
                <a:endParaRPr lang="en-US" sz="48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endParaRPr>
              </a:p>
            </p:txBody>
          </p:sp>
          <p:sp>
            <p:nvSpPr>
              <p:cNvPr id="6224" name="TextBox 6223">
                <a:extLst>
                  <a:ext uri="{FF2B5EF4-FFF2-40B4-BE49-F238E27FC236}">
                    <a16:creationId xmlns:a16="http://schemas.microsoft.com/office/drawing/2014/main" id="{977AFFE0-9343-A3E3-B621-AB437859E1D5}"/>
                  </a:ext>
                </a:extLst>
              </p:cNvPr>
              <p:cNvSpPr txBox="1"/>
              <p:nvPr/>
            </p:nvSpPr>
            <p:spPr>
              <a:xfrm>
                <a:off x="6206733" y="2268765"/>
                <a:ext cx="765868"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4400" dirty="0">
                    <a:solidFill>
                      <a:srgbClr val="C53F3F"/>
                    </a:solidFill>
                    <a:latin typeface="Times New Roman" panose="02020603050405020304" pitchFamily="18" charset="0"/>
                    <a:cs typeface="Times New Roman" panose="02020603050405020304" pitchFamily="18" charset="0"/>
                  </a:rPr>
                  <a:t>NaOH</a:t>
                </a:r>
              </a:p>
            </p:txBody>
          </p:sp>
          <p:sp>
            <p:nvSpPr>
              <p:cNvPr id="6225" name="TextBox 6224">
                <a:extLst>
                  <a:ext uri="{FF2B5EF4-FFF2-40B4-BE49-F238E27FC236}">
                    <a16:creationId xmlns:a16="http://schemas.microsoft.com/office/drawing/2014/main" id="{9C9BCEBE-2AE5-B743-0245-1BE3B2EA44BC}"/>
                  </a:ext>
                </a:extLst>
              </p:cNvPr>
              <p:cNvSpPr txBox="1"/>
              <p:nvPr/>
            </p:nvSpPr>
            <p:spPr>
              <a:xfrm>
                <a:off x="7688696" y="2295940"/>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4400" dirty="0">
                    <a:solidFill>
                      <a:srgbClr val="C53F3F"/>
                    </a:solidFill>
                    <a:latin typeface="Times New Roman" panose="02020603050405020304" pitchFamily="18" charset="0"/>
                    <a:cs typeface="Times New Roman" panose="02020603050405020304" pitchFamily="18" charset="0"/>
                  </a:rPr>
                  <a:t>NH</a:t>
                </a:r>
                <a:r>
                  <a:rPr lang="en-US" sz="4400" baseline="-25000" dirty="0">
                    <a:solidFill>
                      <a:srgbClr val="C53F3F"/>
                    </a:solidFill>
                    <a:latin typeface="Times New Roman" panose="02020603050405020304" pitchFamily="18" charset="0"/>
                    <a:cs typeface="Times New Roman" panose="02020603050405020304" pitchFamily="18" charset="0"/>
                  </a:rPr>
                  <a:t>3</a:t>
                </a:r>
              </a:p>
            </p:txBody>
          </p:sp>
        </p:grpSp>
        <p:pic>
          <p:nvPicPr>
            <p:cNvPr id="5" name="Picture 4">
              <a:extLst>
                <a:ext uri="{FF2B5EF4-FFF2-40B4-BE49-F238E27FC236}">
                  <a16:creationId xmlns:a16="http://schemas.microsoft.com/office/drawing/2014/main" id="{8DCB14DF-7BA3-6340-CE82-AE512B9847F8}"/>
                </a:ext>
              </a:extLst>
            </p:cNvPr>
            <p:cNvPicPr>
              <a:picLocks noChangeAspect="1"/>
            </p:cNvPicPr>
            <p:nvPr/>
          </p:nvPicPr>
          <p:blipFill>
            <a:blip r:embed="rId2"/>
            <a:stretch>
              <a:fillRect/>
            </a:stretch>
          </p:blipFill>
          <p:spPr>
            <a:xfrm>
              <a:off x="3423134" y="3636497"/>
              <a:ext cx="899553" cy="899553"/>
            </a:xfrm>
            <a:prstGeom prst="rect">
              <a:avLst/>
            </a:prstGeom>
          </p:spPr>
        </p:pic>
        <p:pic>
          <p:nvPicPr>
            <p:cNvPr id="6" name="Picture 5">
              <a:extLst>
                <a:ext uri="{FF2B5EF4-FFF2-40B4-BE49-F238E27FC236}">
                  <a16:creationId xmlns:a16="http://schemas.microsoft.com/office/drawing/2014/main" id="{D24846F7-95AA-7696-417B-F1F93F8D329D}"/>
                </a:ext>
              </a:extLst>
            </p:cNvPr>
            <p:cNvPicPr>
              <a:picLocks noChangeAspect="1"/>
            </p:cNvPicPr>
            <p:nvPr/>
          </p:nvPicPr>
          <p:blipFill>
            <a:blip r:embed="rId3"/>
            <a:stretch>
              <a:fillRect/>
            </a:stretch>
          </p:blipFill>
          <p:spPr>
            <a:xfrm>
              <a:off x="4767334" y="3598099"/>
              <a:ext cx="1076447" cy="927531"/>
            </a:xfrm>
            <a:prstGeom prst="rect">
              <a:avLst/>
            </a:prstGeom>
          </p:spPr>
        </p:pic>
      </p:grpSp>
    </p:spTree>
    <p:extLst>
      <p:ext uri="{BB962C8B-B14F-4D97-AF65-F5344CB8AC3E}">
        <p14:creationId xmlns:p14="http://schemas.microsoft.com/office/powerpoint/2010/main" val="35241281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D57B090-64AB-78AA-2B34-0FBFD4BE7B97}"/>
              </a:ext>
            </a:extLst>
          </p:cNvPr>
          <p:cNvGrpSpPr/>
          <p:nvPr/>
        </p:nvGrpSpPr>
        <p:grpSpPr>
          <a:xfrm>
            <a:off x="0" y="-112393"/>
            <a:ext cx="9064978" cy="5169815"/>
            <a:chOff x="6353179" y="790718"/>
            <a:chExt cx="2518013" cy="1650421"/>
          </a:xfrm>
        </p:grpSpPr>
        <p:grpSp>
          <p:nvGrpSpPr>
            <p:cNvPr id="8" name="Group 7">
              <a:extLst>
                <a:ext uri="{FF2B5EF4-FFF2-40B4-BE49-F238E27FC236}">
                  <a16:creationId xmlns:a16="http://schemas.microsoft.com/office/drawing/2014/main" id="{5963F7AB-9EA1-45B8-FD29-E0F73FB1EDA8}"/>
                </a:ext>
              </a:extLst>
            </p:cNvPr>
            <p:cNvGrpSpPr/>
            <p:nvPr/>
          </p:nvGrpSpPr>
          <p:grpSpPr>
            <a:xfrm>
              <a:off x="6353179" y="892707"/>
              <a:ext cx="2518013" cy="1548432"/>
              <a:chOff x="5970894" y="1376284"/>
              <a:chExt cx="2518013" cy="1548432"/>
            </a:xfrm>
          </p:grpSpPr>
          <p:sp>
            <p:nvSpPr>
              <p:cNvPr id="9" name="Rectangle: Rounded Corners 8">
                <a:extLst>
                  <a:ext uri="{FF2B5EF4-FFF2-40B4-BE49-F238E27FC236}">
                    <a16:creationId xmlns:a16="http://schemas.microsoft.com/office/drawing/2014/main" id="{2C4196F6-EE24-A71E-970F-F88A28BC421D}"/>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a:extLst>
                  <a:ext uri="{FF2B5EF4-FFF2-40B4-BE49-F238E27FC236}">
                    <a16:creationId xmlns:a16="http://schemas.microsoft.com/office/drawing/2014/main" id="{8C4B3CF5-566E-9158-CDE5-CEA6FFB98EBF}"/>
                  </a:ext>
                </a:extLst>
              </p:cNvPr>
              <p:cNvSpPr txBox="1"/>
              <p:nvPr/>
            </p:nvSpPr>
            <p:spPr>
              <a:xfrm>
                <a:off x="6690067" y="2506506"/>
                <a:ext cx="130514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000" b="1" dirty="0" err="1">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Chất</a:t>
                </a:r>
                <a:r>
                  <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 </a:t>
                </a:r>
                <a:r>
                  <a:rPr lang="en-US" sz="4000" b="1" dirty="0" err="1">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hữu</a:t>
                </a:r>
                <a:r>
                  <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 </a:t>
                </a:r>
                <a:r>
                  <a:rPr lang="en-US" sz="4000" b="1" dirty="0" err="1">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sym typeface="Fira Sans Extra Condensed"/>
                  </a:rPr>
                  <a:t>cơ</a:t>
                </a:r>
                <a:endParaRPr lang="en-US" sz="4000" b="1" dirty="0">
                  <a:solidFill>
                    <a:srgbClr val="C53F3F"/>
                  </a:solidFill>
                  <a:highlight>
                    <a:srgbClr val="FFFF00"/>
                  </a:highlight>
                  <a:latin typeface="Times New Roman" panose="02020603050405020304" pitchFamily="18" charset="0"/>
                  <a:ea typeface="Fira Sans Extra Condensed"/>
                  <a:cs typeface="Times New Roman" panose="02020603050405020304" pitchFamily="18" charset="0"/>
                </a:endParaRPr>
              </a:p>
            </p:txBody>
          </p:sp>
          <p:sp>
            <p:nvSpPr>
              <p:cNvPr id="13" name="TextBox 12">
                <a:extLst>
                  <a:ext uri="{FF2B5EF4-FFF2-40B4-BE49-F238E27FC236}">
                    <a16:creationId xmlns:a16="http://schemas.microsoft.com/office/drawing/2014/main" id="{B0EB0C73-71C6-58B1-6434-854CA64A31D9}"/>
                  </a:ext>
                </a:extLst>
              </p:cNvPr>
              <p:cNvSpPr txBox="1"/>
              <p:nvPr/>
            </p:nvSpPr>
            <p:spPr>
              <a:xfrm>
                <a:off x="6229053" y="2243983"/>
                <a:ext cx="9957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C</a:t>
                </a:r>
                <a:r>
                  <a:rPr lang="en-US" sz="3600" baseline="-25000" dirty="0">
                    <a:solidFill>
                      <a:srgbClr val="C53F3F"/>
                    </a:solidFill>
                    <a:latin typeface="Times New Roman" panose="02020603050405020304" pitchFamily="18" charset="0"/>
                    <a:cs typeface="Times New Roman" panose="02020603050405020304" pitchFamily="18" charset="0"/>
                  </a:rPr>
                  <a:t>2</a:t>
                </a:r>
                <a:r>
                  <a:rPr lang="en-US" sz="3600" dirty="0">
                    <a:solidFill>
                      <a:srgbClr val="C53F3F"/>
                    </a:solidFill>
                    <a:latin typeface="Times New Roman" panose="02020603050405020304" pitchFamily="18" charset="0"/>
                    <a:cs typeface="Times New Roman" panose="02020603050405020304" pitchFamily="18" charset="0"/>
                  </a:rPr>
                  <a:t>H</a:t>
                </a:r>
                <a:r>
                  <a:rPr lang="en-US" sz="3600" baseline="-25000" dirty="0">
                    <a:solidFill>
                      <a:srgbClr val="C53F3F"/>
                    </a:solidFill>
                    <a:latin typeface="Times New Roman" panose="02020603050405020304" pitchFamily="18" charset="0"/>
                    <a:cs typeface="Times New Roman" panose="02020603050405020304" pitchFamily="18" charset="0"/>
                  </a:rPr>
                  <a:t>5</a:t>
                </a:r>
                <a:r>
                  <a:rPr lang="en-US" sz="3600" dirty="0">
                    <a:solidFill>
                      <a:srgbClr val="C53F3F"/>
                    </a:solidFill>
                    <a:latin typeface="Times New Roman" panose="02020603050405020304" pitchFamily="18" charset="0"/>
                    <a:cs typeface="Times New Roman" panose="02020603050405020304" pitchFamily="18" charset="0"/>
                  </a:rPr>
                  <a:t>OH</a:t>
                </a:r>
              </a:p>
            </p:txBody>
          </p:sp>
          <p:sp>
            <p:nvSpPr>
              <p:cNvPr id="14" name="TextBox 13">
                <a:extLst>
                  <a:ext uri="{FF2B5EF4-FFF2-40B4-BE49-F238E27FC236}">
                    <a16:creationId xmlns:a16="http://schemas.microsoft.com/office/drawing/2014/main" id="{934614F9-1469-1807-35D0-93DFACB86D19}"/>
                  </a:ext>
                </a:extLst>
              </p:cNvPr>
              <p:cNvSpPr txBox="1"/>
              <p:nvPr/>
            </p:nvSpPr>
            <p:spPr>
              <a:xfrm>
                <a:off x="7329080" y="2243049"/>
                <a:ext cx="115473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latin typeface="Times New Roman" panose="02020603050405020304" pitchFamily="18" charset="0"/>
                    <a:cs typeface="Times New Roman" panose="02020603050405020304" pitchFamily="18" charset="0"/>
                  </a:rPr>
                  <a:t>C</a:t>
                </a:r>
                <a:r>
                  <a:rPr lang="en-US" sz="3600" baseline="-25000" dirty="0">
                    <a:solidFill>
                      <a:srgbClr val="C53F3F"/>
                    </a:solidFill>
                    <a:latin typeface="Times New Roman" panose="02020603050405020304" pitchFamily="18" charset="0"/>
                    <a:cs typeface="Times New Roman" panose="02020603050405020304" pitchFamily="18" charset="0"/>
                  </a:rPr>
                  <a:t>6</a:t>
                </a:r>
                <a:r>
                  <a:rPr lang="en-US" sz="3600" dirty="0">
                    <a:solidFill>
                      <a:srgbClr val="C53F3F"/>
                    </a:solidFill>
                    <a:latin typeface="Times New Roman" panose="02020603050405020304" pitchFamily="18" charset="0"/>
                    <a:cs typeface="Times New Roman" panose="02020603050405020304" pitchFamily="18" charset="0"/>
                  </a:rPr>
                  <a:t>H</a:t>
                </a:r>
                <a:r>
                  <a:rPr lang="en-US" sz="3600" baseline="-25000" dirty="0">
                    <a:solidFill>
                      <a:srgbClr val="C53F3F"/>
                    </a:solidFill>
                    <a:latin typeface="Times New Roman" panose="02020603050405020304" pitchFamily="18" charset="0"/>
                    <a:cs typeface="Times New Roman" panose="02020603050405020304" pitchFamily="18" charset="0"/>
                  </a:rPr>
                  <a:t>12</a:t>
                </a:r>
                <a:r>
                  <a:rPr lang="en-US" sz="3600" dirty="0">
                    <a:solidFill>
                      <a:srgbClr val="C53F3F"/>
                    </a:solidFill>
                    <a:latin typeface="Times New Roman" panose="02020603050405020304" pitchFamily="18" charset="0"/>
                    <a:cs typeface="Times New Roman" panose="02020603050405020304" pitchFamily="18" charset="0"/>
                  </a:rPr>
                  <a:t>O</a:t>
                </a:r>
                <a:r>
                  <a:rPr lang="en-US" sz="3600" baseline="-25000" dirty="0">
                    <a:solidFill>
                      <a:srgbClr val="C53F3F"/>
                    </a:solidFill>
                    <a:latin typeface="Times New Roman" panose="02020603050405020304" pitchFamily="18" charset="0"/>
                    <a:cs typeface="Times New Roman" panose="02020603050405020304" pitchFamily="18" charset="0"/>
                  </a:rPr>
                  <a:t>6</a:t>
                </a:r>
              </a:p>
            </p:txBody>
          </p:sp>
        </p:grpSp>
        <p:pic>
          <p:nvPicPr>
            <p:cNvPr id="1028" name="Picture 4">
              <a:extLst>
                <a:ext uri="{FF2B5EF4-FFF2-40B4-BE49-F238E27FC236}">
                  <a16:creationId xmlns:a16="http://schemas.microsoft.com/office/drawing/2014/main" id="{D50048DF-DB28-2300-2492-2FCAFCC08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711" y="913330"/>
              <a:ext cx="940427" cy="940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775CC2-5150-56B9-77E2-47ABAFE30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290" y="790718"/>
              <a:ext cx="1264750" cy="11682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52532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651450C-6330-8174-DB55-5D4757FADAFA}"/>
              </a:ext>
            </a:extLst>
          </p:cNvPr>
          <p:cNvGrpSpPr/>
          <p:nvPr/>
        </p:nvGrpSpPr>
        <p:grpSpPr>
          <a:xfrm>
            <a:off x="-1" y="0"/>
            <a:ext cx="9079823" cy="5226756"/>
            <a:chOff x="6309147" y="2802861"/>
            <a:chExt cx="2556957" cy="1563579"/>
          </a:xfrm>
        </p:grpSpPr>
        <p:grpSp>
          <p:nvGrpSpPr>
            <p:cNvPr id="17" name="Group 16">
              <a:extLst>
                <a:ext uri="{FF2B5EF4-FFF2-40B4-BE49-F238E27FC236}">
                  <a16:creationId xmlns:a16="http://schemas.microsoft.com/office/drawing/2014/main" id="{97DE9606-19B6-44EE-F28E-FB136A345BD3}"/>
                </a:ext>
              </a:extLst>
            </p:cNvPr>
            <p:cNvGrpSpPr/>
            <p:nvPr/>
          </p:nvGrpSpPr>
          <p:grpSpPr>
            <a:xfrm>
              <a:off x="6348091" y="2802861"/>
              <a:ext cx="2518013" cy="1548432"/>
              <a:chOff x="5970894" y="1376284"/>
              <a:chExt cx="2518013" cy="1548432"/>
            </a:xfrm>
          </p:grpSpPr>
          <p:sp>
            <p:nvSpPr>
              <p:cNvPr id="20" name="Rectangle: Rounded Corners 19">
                <a:extLst>
                  <a:ext uri="{FF2B5EF4-FFF2-40B4-BE49-F238E27FC236}">
                    <a16:creationId xmlns:a16="http://schemas.microsoft.com/office/drawing/2014/main" id="{EB1C5E13-8236-3FD1-016E-2EDCE43EC005}"/>
                  </a:ext>
                </a:extLst>
              </p:cNvPr>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2;p18">
                <a:extLst>
                  <a:ext uri="{FF2B5EF4-FFF2-40B4-BE49-F238E27FC236}">
                    <a16:creationId xmlns:a16="http://schemas.microsoft.com/office/drawing/2014/main" id="{58AE716E-4C19-1947-E1D8-B331C67B3EA2}"/>
                  </a:ext>
                </a:extLst>
              </p:cNvPr>
              <p:cNvSpPr txBox="1"/>
              <p:nvPr/>
            </p:nvSpPr>
            <p:spPr>
              <a:xfrm>
                <a:off x="6727888" y="2506506"/>
                <a:ext cx="117542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4000" b="1" dirty="0" err="1">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Chất</a:t>
                </a:r>
                <a:r>
                  <a:rPr lang="en-US" sz="4000" b="1" dirty="0">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 </a:t>
                </a:r>
                <a:r>
                  <a:rPr lang="en-US" sz="4000" b="1" dirty="0" err="1">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chỉ</a:t>
                </a:r>
                <a:r>
                  <a:rPr lang="en-US" sz="4000" b="1" dirty="0">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 </a:t>
                </a:r>
                <a:r>
                  <a:rPr lang="en-US" sz="4000" b="1" dirty="0" err="1">
                    <a:solidFill>
                      <a:srgbClr val="C53F3F"/>
                    </a:solidFill>
                    <a:highlight>
                      <a:srgbClr val="FFFF00"/>
                    </a:highlight>
                    <a:latin typeface="Fira Sans Extra Condensed Medium" panose="020B0604020202020204" charset="0"/>
                    <a:ea typeface="Fira Sans Extra Condensed"/>
                    <a:cs typeface="Fira Sans Extra Condensed"/>
                    <a:sym typeface="Fira Sans Extra Condensed"/>
                  </a:rPr>
                  <a:t>thị</a:t>
                </a:r>
                <a:endParaRPr lang="en-US" sz="4000" b="1" dirty="0">
                  <a:solidFill>
                    <a:srgbClr val="C53F3F"/>
                  </a:solidFill>
                  <a:highlight>
                    <a:srgbClr val="FFFF00"/>
                  </a:highlight>
                  <a:latin typeface="Fira Sans Extra Condensed Medium" panose="020B0604020202020204" charset="0"/>
                  <a:ea typeface="Fira Sans Extra Condensed"/>
                  <a:cs typeface="Fira Sans Extra Condensed"/>
                </a:endParaRPr>
              </a:p>
            </p:txBody>
          </p:sp>
          <p:sp>
            <p:nvSpPr>
              <p:cNvPr id="22" name="TextBox 21">
                <a:extLst>
                  <a:ext uri="{FF2B5EF4-FFF2-40B4-BE49-F238E27FC236}">
                    <a16:creationId xmlns:a16="http://schemas.microsoft.com/office/drawing/2014/main" id="{225F6A45-DF03-45F2-AFEB-5BAF4118C6D7}"/>
                  </a:ext>
                </a:extLst>
              </p:cNvPr>
              <p:cNvSpPr txBox="1"/>
              <p:nvPr/>
            </p:nvSpPr>
            <p:spPr>
              <a:xfrm>
                <a:off x="7370172" y="1442435"/>
                <a:ext cx="1115295"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err="1">
                    <a:solidFill>
                      <a:srgbClr val="C53F3F"/>
                    </a:solidFill>
                  </a:rPr>
                  <a:t>Giấy</a:t>
                </a:r>
                <a:r>
                  <a:rPr lang="en-US" sz="3600" dirty="0">
                    <a:solidFill>
                      <a:srgbClr val="C53F3F"/>
                    </a:solidFill>
                  </a:rPr>
                  <a:t> pH</a:t>
                </a:r>
              </a:p>
            </p:txBody>
          </p:sp>
          <p:sp>
            <p:nvSpPr>
              <p:cNvPr id="23" name="TextBox 22">
                <a:extLst>
                  <a:ext uri="{FF2B5EF4-FFF2-40B4-BE49-F238E27FC236}">
                    <a16:creationId xmlns:a16="http://schemas.microsoft.com/office/drawing/2014/main" id="{43B12681-3FA0-BCF8-D9F3-A7584CD5031A}"/>
                  </a:ext>
                </a:extLst>
              </p:cNvPr>
              <p:cNvSpPr txBox="1"/>
              <p:nvPr/>
            </p:nvSpPr>
            <p:spPr>
              <a:xfrm>
                <a:off x="6298723" y="2138601"/>
                <a:ext cx="1842673"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en-US" sz="3600" dirty="0">
                    <a:solidFill>
                      <a:srgbClr val="C53F3F"/>
                    </a:solidFill>
                  </a:rPr>
                  <a:t>Phenolphthalein</a:t>
                </a:r>
                <a:endParaRPr lang="en-US" sz="3600" baseline="-25000" dirty="0">
                  <a:solidFill>
                    <a:srgbClr val="C53F3F"/>
                  </a:solidFill>
                </a:endParaRPr>
              </a:p>
            </p:txBody>
          </p:sp>
        </p:grpSp>
        <p:pic>
          <p:nvPicPr>
            <p:cNvPr id="1034" name="Picture 10">
              <a:extLst>
                <a:ext uri="{FF2B5EF4-FFF2-40B4-BE49-F238E27FC236}">
                  <a16:creationId xmlns:a16="http://schemas.microsoft.com/office/drawing/2014/main" id="{85D94B94-552B-3260-8A9A-EA244B729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40" b="10365"/>
            <a:stretch/>
          </p:blipFill>
          <p:spPr bwMode="auto">
            <a:xfrm>
              <a:off x="6354332" y="2842277"/>
              <a:ext cx="1571582" cy="5546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5D368B1-A2BB-1011-1DF8-E986640D8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147" y="3336322"/>
              <a:ext cx="1030118" cy="10301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46285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42;p18">
            <a:extLst>
              <a:ext uri="{FF2B5EF4-FFF2-40B4-BE49-F238E27FC236}">
                <a16:creationId xmlns:a16="http://schemas.microsoft.com/office/drawing/2014/main" id="{6D3CD5FE-2B73-FE47-D1BF-F085939B05F8}"/>
              </a:ext>
            </a:extLst>
          </p:cNvPr>
          <p:cNvSpPr txBox="1"/>
          <p:nvPr/>
        </p:nvSpPr>
        <p:spPr>
          <a:xfrm>
            <a:off x="943105" y="209891"/>
            <a:ext cx="1822673"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800" b="1" dirty="0">
                <a:solidFill>
                  <a:srgbClr val="C53F3F"/>
                </a:solidFill>
                <a:latin typeface="Times New Roman" panose="02020603050405020304" pitchFamily="18" charset="0"/>
                <a:ea typeface="Fira Sans Extra Condensed"/>
                <a:cs typeface="Times New Roman" panose="02020603050405020304" pitchFamily="18" charset="0"/>
                <a:sym typeface="Fira Sans Extra Condensed"/>
              </a:rPr>
              <a:t>KMNO</a:t>
            </a:r>
            <a:r>
              <a:rPr lang="en-US" sz="2800" b="1" baseline="-25000" dirty="0">
                <a:solidFill>
                  <a:srgbClr val="C53F3F"/>
                </a:solidFill>
                <a:latin typeface="Times New Roman" panose="02020603050405020304" pitchFamily="18" charset="0"/>
                <a:ea typeface="Fira Sans Extra Condensed"/>
                <a:cs typeface="Times New Roman" panose="02020603050405020304" pitchFamily="18" charset="0"/>
                <a:sym typeface="Fira Sans Extra Condensed"/>
              </a:rPr>
              <a:t>4</a:t>
            </a:r>
            <a:endParaRPr lang="en-US" sz="2800" b="1" baseline="-25000" dirty="0">
              <a:solidFill>
                <a:srgbClr val="C53F3F"/>
              </a:solidFill>
              <a:latin typeface="Times New Roman" panose="02020603050405020304" pitchFamily="18" charset="0"/>
              <a:ea typeface="Fira Sans Extra Condensed"/>
              <a:cs typeface="Times New Roman" panose="02020603050405020304" pitchFamily="18" charset="0"/>
            </a:endParaRPr>
          </a:p>
        </p:txBody>
      </p:sp>
      <p:pic>
        <p:nvPicPr>
          <p:cNvPr id="2052" name="Picture 4">
            <a:extLst>
              <a:ext uri="{FF2B5EF4-FFF2-40B4-BE49-F238E27FC236}">
                <a16:creationId xmlns:a16="http://schemas.microsoft.com/office/drawing/2014/main" id="{EAF2D220-D137-8981-6FDB-2F2BA05A4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9198" y="-79021"/>
            <a:ext cx="3260338" cy="6039554"/>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42;p18">
            <a:extLst>
              <a:ext uri="{FF2B5EF4-FFF2-40B4-BE49-F238E27FC236}">
                <a16:creationId xmlns:a16="http://schemas.microsoft.com/office/drawing/2014/main" id="{07428A5A-679D-B337-A190-227715DF4A7C}"/>
              </a:ext>
            </a:extLst>
          </p:cNvPr>
          <p:cNvSpPr txBox="1"/>
          <p:nvPr/>
        </p:nvSpPr>
        <p:spPr>
          <a:xfrm>
            <a:off x="1263806" y="99317"/>
            <a:ext cx="6390062" cy="6640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vi-VN" sz="3600" dirty="0">
                <a:latin typeface="Times New Roman" panose="02020603050405020304" pitchFamily="18" charset="0"/>
                <a:cs typeface="Times New Roman" panose="02020603050405020304" pitchFamily="18" charset="0"/>
              </a:rPr>
              <a:t>Những hoá chất dễ bị phân huỷ bởi ánh sáng cần được đựng trong các lọ tối màu và để ở chỗ tối hoặc bọc kín bằng giấy màu đen phía ngoài lọ.</a:t>
            </a:r>
            <a:endParaRPr lang="en-US" sz="3600" dirty="0">
              <a:latin typeface="Times New Roman" panose="02020603050405020304" pitchFamily="18" charset="0"/>
              <a:cs typeface="Times New Roman" panose="02020603050405020304" pitchFamily="18" charset="0"/>
            </a:endParaRPr>
          </a:p>
        </p:txBody>
      </p:sp>
      <p:sp>
        <p:nvSpPr>
          <p:cNvPr id="18" name="Google Shape;142;p18">
            <a:extLst>
              <a:ext uri="{FF2B5EF4-FFF2-40B4-BE49-F238E27FC236}">
                <a16:creationId xmlns:a16="http://schemas.microsoft.com/office/drawing/2014/main" id="{47B39922-2175-67E7-7591-351B0670C80C}"/>
              </a:ext>
            </a:extLst>
          </p:cNvPr>
          <p:cNvSpPr txBox="1"/>
          <p:nvPr/>
        </p:nvSpPr>
        <p:spPr>
          <a:xfrm>
            <a:off x="5858934" y="177260"/>
            <a:ext cx="1909458"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800" b="1" dirty="0">
                <a:solidFill>
                  <a:srgbClr val="C53F3F"/>
                </a:solidFill>
                <a:latin typeface="Times New Roman" panose="02020603050405020304" pitchFamily="18" charset="0"/>
                <a:ea typeface="Fira Sans Extra Condensed"/>
                <a:cs typeface="Times New Roman" panose="02020603050405020304" pitchFamily="18" charset="0"/>
                <a:sym typeface="Fira Sans Extra Condensed"/>
              </a:rPr>
              <a:t>AgNO</a:t>
            </a:r>
            <a:r>
              <a:rPr lang="en-US" sz="2800" b="1" baseline="-25000" dirty="0">
                <a:solidFill>
                  <a:srgbClr val="C53F3F"/>
                </a:solidFill>
                <a:latin typeface="Times New Roman" panose="02020603050405020304" pitchFamily="18" charset="0"/>
                <a:ea typeface="Fira Sans Extra Condensed"/>
                <a:cs typeface="Times New Roman" panose="02020603050405020304" pitchFamily="18" charset="0"/>
                <a:sym typeface="Fira Sans Extra Condensed"/>
              </a:rPr>
              <a:t>3</a:t>
            </a:r>
            <a:endParaRPr lang="en-US" sz="2800" b="1" baseline="-25000" dirty="0">
              <a:solidFill>
                <a:srgbClr val="C53F3F"/>
              </a:solidFill>
              <a:latin typeface="Times New Roman" panose="02020603050405020304" pitchFamily="18" charset="0"/>
              <a:ea typeface="Fira Sans Extra Condensed"/>
              <a:cs typeface="Times New Roman" panose="02020603050405020304" pitchFamily="18" charset="0"/>
            </a:endParaRPr>
          </a:p>
        </p:txBody>
      </p:sp>
      <p:pic>
        <p:nvPicPr>
          <p:cNvPr id="2050" name="Picture 2">
            <a:extLst>
              <a:ext uri="{FF2B5EF4-FFF2-40B4-BE49-F238E27FC236}">
                <a16:creationId xmlns:a16="http://schemas.microsoft.com/office/drawing/2014/main" id="{55B98DC1-C258-7B9C-9BCB-FC0DFF293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31" y="0"/>
            <a:ext cx="2097999" cy="526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44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par>
                          <p:cTn id="23" fill="hold">
                            <p:stCondLst>
                              <p:cond delay="1500"/>
                            </p:stCondLst>
                            <p:childTnLst>
                              <p:par>
                                <p:cTn id="24" presetID="16" presetClass="entr" presetSubtype="37"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out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974"/>
            <a:ext cx="9144000" cy="830997"/>
          </a:xfrm>
          <a:prstGeom prst="rect">
            <a:avLst/>
          </a:prstGeom>
        </p:spPr>
        <p:txBody>
          <a:bodyPr wrap="square">
            <a:spAutoFit/>
          </a:bodyPr>
          <a:lstStyle/>
          <a:p>
            <a:r>
              <a:rPr lang="en-US" sz="2400" dirty="0">
                <a:latin typeface="+mj-lt"/>
              </a:rPr>
              <a:t>1) </a:t>
            </a:r>
            <a:r>
              <a:rPr lang="vi-VN" sz="2400" dirty="0">
                <a:latin typeface="+mj-lt"/>
              </a:rPr>
              <a:t> Khi thực hiện lấy hóa chất rắn, lỏng, cần lưu ý gì để các hóa chất đảm bảo được độ tinh khiết và bảo quản được lâu dài?</a:t>
            </a:r>
            <a:endParaRPr lang="en-US" sz="2400" dirty="0">
              <a:latin typeface="+mj-lt"/>
            </a:endParaRPr>
          </a:p>
        </p:txBody>
      </p:sp>
      <p:sp>
        <p:nvSpPr>
          <p:cNvPr id="3" name="Rectangle 2"/>
          <p:cNvSpPr/>
          <p:nvPr/>
        </p:nvSpPr>
        <p:spPr>
          <a:xfrm>
            <a:off x="0" y="1361874"/>
            <a:ext cx="914400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Tại sao cần phải đọc cẩn thận nhãn hóa chất trước khi sử dụng?</a:t>
            </a: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0" y="2225955"/>
            <a:ext cx="8796060"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Tại sao không được tự ý nghiền, trộn các hóa chất?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0" y="3184553"/>
            <a:ext cx="9144000" cy="830997"/>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4) </a:t>
            </a:r>
            <a:r>
              <a:rPr lang="vi-VN" sz="2400" dirty="0">
                <a:latin typeface="Times New Roman" panose="02020603050405020304" pitchFamily="18" charset="0"/>
                <a:cs typeface="Times New Roman" panose="02020603050405020304" pitchFamily="18" charset="0"/>
              </a:rPr>
              <a:t>Em cần lưu ý gì khi sử dụng các hóa chất dễ bay hơi; hóa chất độc hại; hóa chất nguy hiểm (H2SO4 đặc, …)?</a:t>
            </a:r>
            <a:endParaRPr lang="en-US" sz="2400" dirty="0">
              <a:latin typeface="Times New Roman" panose="02020603050405020304" pitchFamily="18" charset="0"/>
              <a:cs typeface="Times New Roman" panose="02020603050405020304" pitchFamily="18" charset="0"/>
            </a:endParaRPr>
          </a:p>
        </p:txBody>
      </p:sp>
      <p:sp>
        <p:nvSpPr>
          <p:cNvPr id="7" name="Rectangle 6">
            <a:extLst/>
          </p:cNvPr>
          <p:cNvSpPr/>
          <p:nvPr/>
        </p:nvSpPr>
        <p:spPr>
          <a:xfrm>
            <a:off x="8192136" y="1521203"/>
            <a:ext cx="768927" cy="41563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p:cNvPr>
          <p:cNvSpPr/>
          <p:nvPr/>
        </p:nvSpPr>
        <p:spPr>
          <a:xfrm>
            <a:off x="5029566" y="3677546"/>
            <a:ext cx="768927" cy="41563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p:cNvPr>
          <p:cNvSpPr/>
          <p:nvPr/>
        </p:nvSpPr>
        <p:spPr>
          <a:xfrm>
            <a:off x="6751155" y="2346633"/>
            <a:ext cx="768927" cy="415637"/>
          </a:xfrm>
          <a:prstGeom prst="rect">
            <a:avLst/>
          </a:prstGeom>
          <a:solidFill>
            <a:srgbClr val="EF19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a:blip r:embed="rId2"/>
          <a:stretch>
            <a:fillRect/>
          </a:stretch>
        </p:blipFill>
        <p:spPr>
          <a:xfrm>
            <a:off x="6360977" y="577181"/>
            <a:ext cx="780356" cy="426757"/>
          </a:xfrm>
          <a:prstGeom prst="rect">
            <a:avLst/>
          </a:prstGeom>
        </p:spPr>
      </p:pic>
    </p:spTree>
    <p:extLst>
      <p:ext uri="{BB962C8B-B14F-4D97-AF65-F5344CB8AC3E}">
        <p14:creationId xmlns:p14="http://schemas.microsoft.com/office/powerpoint/2010/main" val="41100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7979" y="113896"/>
            <a:ext cx="823002" cy="896158"/>
          </a:xfrm>
          <a:prstGeom prst="rect">
            <a:avLst/>
          </a:prstGeom>
        </p:spPr>
      </p:pic>
      <p:sp>
        <p:nvSpPr>
          <p:cNvPr id="6" name="Rectangle 5"/>
          <p:cNvSpPr/>
          <p:nvPr/>
        </p:nvSpPr>
        <p:spPr>
          <a:xfrm>
            <a:off x="3141993" y="65187"/>
            <a:ext cx="4883070" cy="4524315"/>
          </a:xfrm>
          <a:prstGeom prst="rect">
            <a:avLst/>
          </a:prstGeom>
        </p:spPr>
        <p:txBody>
          <a:bodyPr wrap="square">
            <a:spAutoFit/>
          </a:bodyPr>
          <a:lstStyle/>
          <a:p>
            <a:pPr algn="just">
              <a:lnSpc>
                <a:spcPct val="150000"/>
              </a:lnSpc>
              <a:spcAft>
                <a:spcPts val="4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chai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lọ</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nắp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đậy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huỷ</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KMnO</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4</a:t>
            </a:r>
            <a:r>
              <a:rPr lang="en-US" sz="2400" dirty="0">
                <a:latin typeface="Times New Roman" panose="02020603050405020304" pitchFamily="18" charset="0"/>
                <a:ea typeface="Calibri" panose="020F0502020204030204" pitchFamily="34" charset="0"/>
                <a:cs typeface="Times New Roman" panose="02020603050405020304" pitchFamily="18" charset="0"/>
              </a:rPr>
              <a:t>, AgNO</a:t>
            </a:r>
            <a:r>
              <a:rPr lang="en-US" sz="2400" baseline="-25000" dirty="0">
                <a:latin typeface="Times New Roman" panose="02020603050405020304" pitchFamily="18" charset="0"/>
                <a:ea typeface="Calibri" panose="020F0502020204030204" pitchFamily="34" charset="0"/>
                <a:cs typeface="Times New Roman" panose="02020603050405020304" pitchFamily="18" charset="0"/>
              </a:rPr>
              <a:t>3</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lọ</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lọ</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7" name="Picture 6"/>
          <p:cNvPicPr>
            <a:picLocks noChangeAspect="1"/>
          </p:cNvPicPr>
          <p:nvPr/>
        </p:nvPicPr>
        <p:blipFill rotWithShape="1">
          <a:blip r:embed="rId3"/>
          <a:srcRect r="40840"/>
          <a:stretch/>
        </p:blipFill>
        <p:spPr>
          <a:xfrm>
            <a:off x="0" y="0"/>
            <a:ext cx="3048000" cy="5017168"/>
          </a:xfrm>
          <a:prstGeom prst="roundRect">
            <a:avLst/>
          </a:prstGeom>
        </p:spPr>
      </p:pic>
    </p:spTree>
    <p:extLst>
      <p:ext uri="{BB962C8B-B14F-4D97-AF65-F5344CB8AC3E}">
        <p14:creationId xmlns:p14="http://schemas.microsoft.com/office/powerpoint/2010/main" val="155400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252" y="82303"/>
            <a:ext cx="9163251"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2) </a:t>
            </a:r>
            <a:r>
              <a:rPr lang="vi-VN" sz="2400" b="1" dirty="0">
                <a:solidFill>
                  <a:srgbClr val="FF0000"/>
                </a:solidFill>
                <a:latin typeface="Times New Roman" panose="02020603050405020304" pitchFamily="18" charset="0"/>
                <a:cs typeface="Times New Roman" panose="02020603050405020304" pitchFamily="18" charset="0"/>
              </a:rPr>
              <a:t>Cần phải đọc cẩn thận nh</a:t>
            </a:r>
            <a:r>
              <a:rPr lang="en-US" sz="2400" b="1" dirty="0">
                <a:solidFill>
                  <a:srgbClr val="FF0000"/>
                </a:solidFill>
                <a:latin typeface="Times New Roman" panose="02020603050405020304" pitchFamily="18" charset="0"/>
                <a:cs typeface="Times New Roman" panose="02020603050405020304" pitchFamily="18" charset="0"/>
              </a:rPr>
              <a:t>ã</a:t>
            </a:r>
            <a:r>
              <a:rPr lang="vi-VN" sz="2400" b="1" dirty="0">
                <a:solidFill>
                  <a:srgbClr val="FF0000"/>
                </a:solidFill>
                <a:latin typeface="Times New Roman" panose="02020603050405020304" pitchFamily="18" charset="0"/>
                <a:cs typeface="Times New Roman" panose="02020603050405020304" pitchFamily="18" charset="0"/>
              </a:rPr>
              <a:t>n hoá chất trước khi sử dụng vì:</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732" y="605384"/>
            <a:ext cx="3771900" cy="1771650"/>
          </a:xfrm>
          <a:prstGeom prst="rect">
            <a:avLst/>
          </a:prstGeom>
        </p:spPr>
      </p:pic>
      <p:sp>
        <p:nvSpPr>
          <p:cNvPr id="9" name="Rectangle 8"/>
          <p:cNvSpPr/>
          <p:nvPr/>
        </p:nvSpPr>
        <p:spPr>
          <a:xfrm>
            <a:off x="563686" y="2761981"/>
            <a:ext cx="3902933" cy="2241960"/>
          </a:xfrm>
          <a:prstGeom prst="rect">
            <a:avLst/>
          </a:prstGeom>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Đọc kĩ nhãn mác hoá chất trước khi sử dụng để hiểu về các nguy cơ và biện pháp phòng ngừa.</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5334000" y="2735354"/>
            <a:ext cx="3140933" cy="2308324"/>
          </a:xfrm>
          <a:prstGeom prst="rect">
            <a:avLst/>
          </a:prstGeom>
        </p:spPr>
        <p:txBody>
          <a:bodyPr wrap="square">
            <a:spAutoFit/>
          </a:bodyPr>
          <a:lstStyle/>
          <a:p>
            <a:pPr algn="just">
              <a:lnSpc>
                <a:spcPct val="150000"/>
              </a:lnSpc>
            </a:pPr>
            <a:r>
              <a:rPr lang="vi-VN" sz="2400" dirty="0">
                <a:solidFill>
                  <a:srgbClr val="2545E7"/>
                </a:solidFill>
                <a:latin typeface="Times New Roman" panose="02020603050405020304" pitchFamily="18" charset="0"/>
                <a:cs typeface="Times New Roman" panose="02020603050405020304" pitchFamily="18" charset="0"/>
              </a:rPr>
              <a:t>Các nhãn mác cung cấp đầy đủ những thông tin về hoá chất, nhà sản xuất.</a:t>
            </a:r>
            <a:endParaRPr lang="en-US" sz="2400" dirty="0">
              <a:solidFill>
                <a:srgbClr val="2545E7"/>
              </a:solidFill>
              <a:latin typeface="Times New Roman" panose="02020603050405020304" pitchFamily="18" charset="0"/>
              <a:cs typeface="Times New Roman" panose="02020603050405020304" pitchFamily="18" charset="0"/>
            </a:endParaRPr>
          </a:p>
        </p:txBody>
      </p:sp>
      <p:cxnSp>
        <p:nvCxnSpPr>
          <p:cNvPr id="11" name="Elbow Connector 10"/>
          <p:cNvCxnSpPr/>
          <p:nvPr/>
        </p:nvCxnSpPr>
        <p:spPr>
          <a:xfrm rot="10800000" flipV="1">
            <a:off x="393486" y="1464582"/>
            <a:ext cx="1946386" cy="2541544"/>
          </a:xfrm>
          <a:prstGeom prst="bentConnector3">
            <a:avLst>
              <a:gd name="adj1" fmla="val 111745"/>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a:off x="6593367" y="1491209"/>
            <a:ext cx="2017301" cy="2541544"/>
          </a:xfrm>
          <a:prstGeom prst="bentConnector3">
            <a:avLst>
              <a:gd name="adj1" fmla="val 126242"/>
            </a:avLst>
          </a:prstGeom>
          <a:ln w="28575">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5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6969" y="183696"/>
            <a:ext cx="7589178"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nghiền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trộn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6902073" y="-178346"/>
            <a:ext cx="1863980" cy="1863980"/>
            <a:chOff x="13591332" y="290865"/>
            <a:chExt cx="3727959" cy="3727959"/>
          </a:xfrm>
        </p:grpSpPr>
        <p:pic>
          <p:nvPicPr>
            <p:cNvPr id="9" name="Picture 8"/>
            <p:cNvPicPr>
              <a:picLocks noChangeAspect="1"/>
            </p:cNvPicPr>
            <p:nvPr/>
          </p:nvPicPr>
          <p:blipFill>
            <a:blip r:embed="rId2"/>
            <a:stretch>
              <a:fillRect/>
            </a:stretch>
          </p:blipFill>
          <p:spPr>
            <a:xfrm>
              <a:off x="13862559" y="805104"/>
              <a:ext cx="3456732" cy="2597121"/>
            </a:xfrm>
            <a:prstGeom prst="rect">
              <a:avLst/>
            </a:prstGeom>
          </p:spPr>
        </p:pic>
        <p:sp>
          <p:nvSpPr>
            <p:cNvPr id="10" name="Multiply 9"/>
            <p:cNvSpPr/>
            <p:nvPr/>
          </p:nvSpPr>
          <p:spPr>
            <a:xfrm>
              <a:off x="13591332" y="290865"/>
              <a:ext cx="3727959" cy="3727959"/>
            </a:xfrm>
            <a:prstGeom prst="mathMultiply">
              <a:avLst>
                <a:gd name="adj1" fmla="val 226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sp>
        <p:nvSpPr>
          <p:cNvPr id="11" name="Rectangle 10"/>
          <p:cNvSpPr/>
          <p:nvPr/>
        </p:nvSpPr>
        <p:spPr>
          <a:xfrm>
            <a:off x="0" y="1206163"/>
            <a:ext cx="9143999" cy="3884140"/>
          </a:xfrm>
          <a:prstGeom prst="rect">
            <a:avLst/>
          </a:prstGeom>
        </p:spPr>
        <p:txBody>
          <a:bodyPr wrap="square">
            <a:spAutoFit/>
          </a:bodyPr>
          <a:lstStyle/>
          <a:p>
            <a:pPr marL="285750" indent="-285750" algn="just">
              <a:lnSpc>
                <a:spcPct val="160000"/>
              </a:lnSpc>
              <a:buFont typeface="Wingdings" panose="05000000000000000000" pitchFamily="2" charset="2"/>
              <a:buChar char="Ø"/>
            </a:pPr>
            <a:r>
              <a:rPr lang="vi-VN" sz="2200" dirty="0">
                <a:latin typeface="Times New Roman" panose="02020603050405020304" pitchFamily="18" charset="0"/>
                <a:cs typeface="Times New Roman" panose="02020603050405020304" pitchFamily="18" charset="0"/>
              </a:rPr>
              <a:t>Tự ý nghiền và trộn các hoá chất mà không có kiến thức chuyên sâu về tính chất và  phản ứng hoá học, không biết được cơ chế phản ứng có thể tạo ra các chất mới, độc hại và khó kiểm soát.</a:t>
            </a:r>
          </a:p>
          <a:p>
            <a:pPr marL="285750" indent="-285750" algn="just">
              <a:lnSpc>
                <a:spcPct val="160000"/>
              </a:lnSpc>
              <a:buFont typeface="Wingdings" panose="05000000000000000000" pitchFamily="2" charset="2"/>
              <a:buChar char="Ø"/>
            </a:pPr>
            <a:r>
              <a:rPr lang="vi-VN" sz="2200" dirty="0">
                <a:latin typeface="Times New Roman" panose="02020603050405020304" pitchFamily="18" charset="0"/>
                <a:cs typeface="Times New Roman" panose="02020603050405020304" pitchFamily="18" charset="0"/>
              </a:rPr>
              <a:t>Một số hoá chất có thể tạo ra hỗn hợp chất nổ khi bị trộn với nhau. Điều này có thể dẫn đến nguy cơ nổ và gây thương tích nghiêm trọng.</a:t>
            </a:r>
          </a:p>
          <a:p>
            <a:pPr marL="285750" indent="-285750" algn="just">
              <a:lnSpc>
                <a:spcPct val="160000"/>
              </a:lnSpc>
              <a:buFont typeface="Wingdings" panose="05000000000000000000" pitchFamily="2" charset="2"/>
              <a:buChar char="Ø"/>
            </a:pPr>
            <a:r>
              <a:rPr lang="vi-VN" sz="2200" dirty="0">
                <a:latin typeface="Times New Roman" panose="02020603050405020304" pitchFamily="18" charset="0"/>
                <a:cs typeface="Times New Roman" panose="02020603050405020304" pitchFamily="18" charset="0"/>
              </a:rPr>
              <a:t>Việc tiếp xúc với các hoá chất mà không tuân thủ các biện pháp an toàn có thể gây ra độc tính đối với sức khoẻ con người và ảnh hưởng tới môi trường</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60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72192"/>
            <a:ext cx="9059779" cy="1133965"/>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rPr>
              <a:t>4) </a:t>
            </a:r>
            <a:r>
              <a:rPr lang="vi-VN" sz="2400" dirty="0">
                <a:solidFill>
                  <a:srgbClr val="FF0000"/>
                </a:solidFill>
                <a:latin typeface="Times New Roman" panose="02020603050405020304" pitchFamily="18" charset="0"/>
                <a:cs typeface="Times New Roman" panose="02020603050405020304" pitchFamily="18" charset="0"/>
              </a:rPr>
              <a:t>Một số lưu ý khi sử dụng các hoá chất dễ bay hơi; hoá chất độc hại; hoá chất nguy hiểm (H</a:t>
            </a:r>
            <a:r>
              <a:rPr lang="en-US" sz="2400" baseline="-25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SO</a:t>
            </a:r>
            <a:r>
              <a:rPr lang="en-US" sz="2400" baseline="-25000" dirty="0">
                <a:solidFill>
                  <a:srgbClr val="FF0000"/>
                </a:solidFill>
                <a:latin typeface="Times New Roman" panose="02020603050405020304" pitchFamily="18" charset="0"/>
                <a:cs typeface="Times New Roman" panose="02020603050405020304" pitchFamily="18" charset="0"/>
              </a:rPr>
              <a:t>4</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đặc,...):</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0" y="1083983"/>
            <a:ext cx="4054642" cy="4513915"/>
            <a:chOff x="2139803" y="3467102"/>
            <a:chExt cx="5943600" cy="902783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803" y="3467102"/>
              <a:ext cx="5943600" cy="4270008"/>
            </a:xfrm>
            <a:prstGeom prst="rect">
              <a:avLst/>
            </a:prstGeom>
          </p:spPr>
        </p:pic>
        <p:sp>
          <p:nvSpPr>
            <p:cNvPr id="9" name="Rectangle 8"/>
            <p:cNvSpPr/>
            <p:nvPr/>
          </p:nvSpPr>
          <p:spPr>
            <a:xfrm>
              <a:off x="2139803" y="7878284"/>
              <a:ext cx="5943600" cy="4616648"/>
            </a:xfrm>
            <a:prstGeom prst="rect">
              <a:avLst/>
            </a:prstGeom>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Trước khi dùng hoá chất, cần đọc kĩ hướng dẫn sử dụng do nhà sản xuất cung cấp.</a:t>
              </a:r>
              <a:endParaRPr lang="en-US" sz="24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211054" y="737199"/>
            <a:ext cx="4884820" cy="4454489"/>
            <a:chOff x="9234573" y="3403182"/>
            <a:chExt cx="8581854" cy="8908976"/>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6282" b="15719"/>
            <a:stretch/>
          </p:blipFill>
          <p:spPr>
            <a:xfrm>
              <a:off x="10363200" y="3403182"/>
              <a:ext cx="6324600" cy="4300728"/>
            </a:xfrm>
            <a:prstGeom prst="rect">
              <a:avLst/>
            </a:prstGeom>
          </p:spPr>
        </p:pic>
        <p:sp>
          <p:nvSpPr>
            <p:cNvPr id="14" name="Rectangle 13"/>
            <p:cNvSpPr/>
            <p:nvPr/>
          </p:nvSpPr>
          <p:spPr>
            <a:xfrm>
              <a:off x="9234573" y="7828239"/>
              <a:ext cx="8581854" cy="4483919"/>
            </a:xfrm>
            <a:prstGeom prst="rect">
              <a:avLst/>
            </a:prstGeom>
          </p:spPr>
          <p:txBody>
            <a:bodyPr wrap="square">
              <a:spAutoFit/>
            </a:bodyPr>
            <a:lstStyle/>
            <a:p>
              <a:pPr algn="just">
                <a:lnSpc>
                  <a:spcPct val="150000"/>
                </a:lnSpc>
              </a:pPr>
              <a:r>
                <a:rPr lang="vi-VN" sz="2400" dirty="0">
                  <a:solidFill>
                    <a:srgbClr val="2545E7"/>
                  </a:solidFill>
                  <a:latin typeface="Times New Roman" panose="02020603050405020304" pitchFamily="18" charset="0"/>
                  <a:cs typeface="Times New Roman" panose="02020603050405020304" pitchFamily="18" charset="0"/>
                </a:rPr>
                <a:t>Cần sử dụng trang thiết bị bảo hộ cá nhân phù hợp, bao gồm kính bảo hộ, găng tay, áo chống hoá chất, mặt nạ phòng độc (nếu cần thiết).</a:t>
              </a:r>
              <a:endParaRPr lang="en-US" sz="2400" dirty="0">
                <a:solidFill>
                  <a:srgbClr val="2545E7"/>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218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0554" y="377986"/>
            <a:ext cx="2872878" cy="4720292"/>
            <a:chOff x="529491" y="1333500"/>
            <a:chExt cx="5745755" cy="9440583"/>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245"/>
            <a:stretch/>
          </p:blipFill>
          <p:spPr>
            <a:xfrm>
              <a:off x="685800" y="1333500"/>
              <a:ext cx="5433138" cy="4953000"/>
            </a:xfrm>
            <a:prstGeom prst="rect">
              <a:avLst/>
            </a:prstGeom>
          </p:spPr>
        </p:pic>
        <p:sp>
          <p:nvSpPr>
            <p:cNvPr id="3" name="Rectangle 2"/>
            <p:cNvSpPr/>
            <p:nvPr/>
          </p:nvSpPr>
          <p:spPr>
            <a:xfrm>
              <a:off x="529491" y="6896099"/>
              <a:ext cx="5745755" cy="3877984"/>
            </a:xfrm>
            <a:prstGeom prst="rect">
              <a:avLst/>
            </a:prstGeom>
          </p:spPr>
          <p:txBody>
            <a:bodyPr wrap="square">
              <a:spAutoFit/>
            </a:bodyPr>
            <a:lstStyle/>
            <a:p>
              <a:pPr algn="just">
                <a:lnSpc>
                  <a:spcPct val="150000"/>
                </a:lnSpc>
              </a:pPr>
              <a:r>
                <a:rPr lang="vi-VN" sz="2000" dirty="0">
                  <a:latin typeface="+mj-lt"/>
                  <a:cs typeface="Arial" panose="020B0604020202020204" pitchFamily="34" charset="0"/>
                </a:rPr>
                <a:t>Lưu trữ hoá chất theo các quy tắc an toàn, tránh ánh nắng trực tiếp và nhiệt độ cao.</a:t>
              </a:r>
              <a:endParaRPr lang="en-US" sz="2000" dirty="0">
                <a:latin typeface="+mj-lt"/>
                <a:cs typeface="Arial" panose="020B0604020202020204" pitchFamily="34" charset="0"/>
              </a:endParaRPr>
            </a:p>
          </p:txBody>
        </p:sp>
      </p:grpSp>
      <p:grpSp>
        <p:nvGrpSpPr>
          <p:cNvPr id="7" name="Group 6"/>
          <p:cNvGrpSpPr/>
          <p:nvPr/>
        </p:nvGrpSpPr>
        <p:grpSpPr>
          <a:xfrm>
            <a:off x="3340198" y="377986"/>
            <a:ext cx="2623820" cy="4724102"/>
            <a:chOff x="7127240" y="1333500"/>
            <a:chExt cx="5247640" cy="9448203"/>
          </a:xfrm>
        </p:grpSpPr>
        <p:sp>
          <p:nvSpPr>
            <p:cNvPr id="4" name="Rectangle 3"/>
            <p:cNvSpPr/>
            <p:nvPr/>
          </p:nvSpPr>
          <p:spPr>
            <a:xfrm>
              <a:off x="7127240" y="6903719"/>
              <a:ext cx="5247640" cy="3877984"/>
            </a:xfrm>
            <a:prstGeom prst="rect">
              <a:avLst/>
            </a:prstGeom>
          </p:spPr>
          <p:txBody>
            <a:bodyPr wrap="square">
              <a:spAutoFit/>
            </a:bodyPr>
            <a:lstStyle/>
            <a:p>
              <a:pPr algn="just">
                <a:lnSpc>
                  <a:spcPct val="150000"/>
                </a:lnSpc>
              </a:pPr>
              <a:r>
                <a:rPr lang="vi-VN" sz="2000" dirty="0">
                  <a:latin typeface="+mj-lt"/>
                  <a:cs typeface="Arial" panose="020B0604020202020204" pitchFamily="34" charset="0"/>
                </a:rPr>
                <a:t>Trước khi sử dụng, kiểm tra hoá chất để đảm bảo không bị rò rỉ hoặc bị biến chất.</a:t>
              </a:r>
              <a:endParaRPr lang="en-US" sz="2000" dirty="0">
                <a:latin typeface="+mj-lt"/>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9368"/>
            <a:stretch/>
          </p:blipFill>
          <p:spPr>
            <a:xfrm>
              <a:off x="7127240" y="1333500"/>
              <a:ext cx="5247640" cy="4953000"/>
            </a:xfrm>
            <a:prstGeom prst="rect">
              <a:avLst/>
            </a:prstGeom>
          </p:spPr>
        </p:pic>
      </p:grpSp>
      <p:grpSp>
        <p:nvGrpSpPr>
          <p:cNvPr id="11" name="Group 10"/>
          <p:cNvGrpSpPr/>
          <p:nvPr/>
        </p:nvGrpSpPr>
        <p:grpSpPr>
          <a:xfrm>
            <a:off x="6278939" y="377986"/>
            <a:ext cx="2501907" cy="3796963"/>
            <a:chOff x="12557878" y="1333500"/>
            <a:chExt cx="5003813" cy="759392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23942"/>
            <a:stretch/>
          </p:blipFill>
          <p:spPr>
            <a:xfrm>
              <a:off x="12557878" y="1333500"/>
              <a:ext cx="5003813" cy="4953000"/>
            </a:xfrm>
            <a:prstGeom prst="rect">
              <a:avLst/>
            </a:prstGeom>
          </p:spPr>
        </p:pic>
        <p:sp>
          <p:nvSpPr>
            <p:cNvPr id="10" name="Rectangle 9"/>
            <p:cNvSpPr/>
            <p:nvPr/>
          </p:nvSpPr>
          <p:spPr>
            <a:xfrm>
              <a:off x="12557878" y="6896099"/>
              <a:ext cx="5003813" cy="2031326"/>
            </a:xfrm>
            <a:prstGeom prst="rect">
              <a:avLst/>
            </a:prstGeom>
          </p:spPr>
          <p:txBody>
            <a:bodyPr wrap="square">
              <a:spAutoFit/>
            </a:bodyPr>
            <a:lstStyle/>
            <a:p>
              <a:pPr algn="ctr">
                <a:lnSpc>
                  <a:spcPct val="150000"/>
                </a:lnSpc>
              </a:pPr>
              <a:r>
                <a:rPr lang="vi-VN" sz="2000" dirty="0">
                  <a:latin typeface="+mj-lt"/>
                  <a:cs typeface="Arial" panose="020B0604020202020204" pitchFamily="34" charset="0"/>
                </a:rPr>
                <a:t>Xử lí chất thải đúng cách.</a:t>
              </a:r>
              <a:endParaRPr lang="en-US" sz="2000" dirty="0">
                <a:latin typeface="+mj-lt"/>
                <a:cs typeface="Arial" panose="020B0604020202020204" pitchFamily="34" charset="0"/>
              </a:endParaRPr>
            </a:p>
          </p:txBody>
        </p:sp>
      </p:grpSp>
      <p:pic>
        <p:nvPicPr>
          <p:cNvPr id="12" name="Picture 11"/>
          <p:cNvPicPr>
            <a:picLocks noChangeAspect="1"/>
          </p:cNvPicPr>
          <p:nvPr/>
        </p:nvPicPr>
        <p:blipFill>
          <a:blip r:embed="rId5"/>
          <a:stretch>
            <a:fillRect/>
          </a:stretch>
        </p:blipFill>
        <p:spPr>
          <a:xfrm>
            <a:off x="7926807" y="4175147"/>
            <a:ext cx="1143000" cy="813620"/>
          </a:xfrm>
          <a:prstGeom prst="rect">
            <a:avLst/>
          </a:prstGeom>
        </p:spPr>
      </p:pic>
      <p:pic>
        <p:nvPicPr>
          <p:cNvPr id="13" name="Picture 12"/>
          <p:cNvPicPr>
            <a:picLocks noChangeAspect="1"/>
          </p:cNvPicPr>
          <p:nvPr/>
        </p:nvPicPr>
        <p:blipFill>
          <a:blip r:embed="rId6"/>
          <a:stretch>
            <a:fillRect/>
          </a:stretch>
        </p:blipFill>
        <p:spPr>
          <a:xfrm flipH="1">
            <a:off x="152400" y="-217030"/>
            <a:ext cx="1053571" cy="785517"/>
          </a:xfrm>
          <a:prstGeom prst="rect">
            <a:avLst/>
          </a:prstGeom>
        </p:spPr>
      </p:pic>
    </p:spTree>
    <p:extLst>
      <p:ext uri="{BB962C8B-B14F-4D97-AF65-F5344CB8AC3E}">
        <p14:creationId xmlns:p14="http://schemas.microsoft.com/office/powerpoint/2010/main" val="365552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a:extLst>
              <a:ext uri="{FF2B5EF4-FFF2-40B4-BE49-F238E27FC236}">
                <a16:creationId xmlns:a16="http://schemas.microsoft.com/office/drawing/2014/main" id="{7FB6E99E-9686-4057-A286-D371ADB68303}"/>
              </a:ext>
            </a:extLst>
          </p:cNvPr>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78" name="Google Shape;278;p20"/>
          <p:cNvSpPr txBox="1">
            <a:spLocks noGrp="1"/>
          </p:cNvSpPr>
          <p:nvPr>
            <p:ph type="title"/>
          </p:nvPr>
        </p:nvSpPr>
        <p:spPr>
          <a:xfrm>
            <a:off x="1213006" y="365761"/>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rgbClr val="C53F3F"/>
                </a:solidFill>
              </a:rPr>
              <a:t>MỤC TIÊU</a:t>
            </a:r>
            <a:endParaRPr sz="4400" b="1" dirty="0">
              <a:solidFill>
                <a:srgbClr val="C53F3F"/>
              </a:solidFill>
            </a:endParaRPr>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a:extLst>
              <a:ext uri="{FF2B5EF4-FFF2-40B4-BE49-F238E27FC236}">
                <a16:creationId xmlns:a16="http://schemas.microsoft.com/office/drawing/2014/main" id="{4F6798C5-A098-4B9A-9EE3-50BB13ABBA55}"/>
              </a:ext>
            </a:extLst>
          </p:cNvPr>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D810D0BC-3DA5-49B4-A162-4A4DF3019FC0}"/>
              </a:ext>
            </a:extLst>
          </p:cNvPr>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206F5C06-771B-4FCE-80D8-C93455B451D7}"/>
              </a:ext>
            </a:extLst>
          </p:cNvPr>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a:extLst>
              <a:ext uri="{FF2B5EF4-FFF2-40B4-BE49-F238E27FC236}">
                <a16:creationId xmlns:a16="http://schemas.microsoft.com/office/drawing/2014/main" id="{B9148B09-6D40-4255-9A02-55BCC3081705}"/>
              </a:ext>
            </a:extLst>
          </p:cNvPr>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0" name="Google Shape;350;p20"/>
          <p:cNvSpPr/>
          <p:nvPr/>
        </p:nvSpPr>
        <p:spPr>
          <a:xfrm>
            <a:off x="610513" y="1813552"/>
            <a:ext cx="2251659" cy="1943105"/>
          </a:xfrm>
          <a:prstGeom prst="roundRect">
            <a:avLst>
              <a:gd name="adj" fmla="val 18174"/>
            </a:avLst>
          </a:prstGeom>
          <a:solidFill>
            <a:schemeClr val="accen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8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51" name="Google Shape;351;p20"/>
          <p:cNvSpPr/>
          <p:nvPr/>
        </p:nvSpPr>
        <p:spPr>
          <a:xfrm>
            <a:off x="6252240" y="2566930"/>
            <a:ext cx="2319368" cy="1915091"/>
          </a:xfrm>
          <a:prstGeom prst="roundRect">
            <a:avLst>
              <a:gd name="adj" fmla="val 14031"/>
            </a:avLst>
          </a:prstGeom>
          <a:solidFill>
            <a:schemeClr val="accent5"/>
          </a:solidFill>
          <a:ln>
            <a:noFill/>
          </a:ln>
        </p:spPr>
        <p:txBody>
          <a:bodyPr spcFirstLastPara="1" wrap="square" lIns="137150" tIns="91425" rIns="13715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5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6076F2DC-926D-F594-4155-03FFDFC79FBB}"/>
              </a:ext>
            </a:extLst>
          </p:cNvPr>
          <p:cNvSpPr txBox="1"/>
          <p:nvPr/>
        </p:nvSpPr>
        <p:spPr>
          <a:xfrm>
            <a:off x="595698" y="1981739"/>
            <a:ext cx="222456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Nhận</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biết</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dụng</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cụ</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và</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hóa</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chất</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ea typeface="Fira Sans Extra Condensed"/>
                <a:cs typeface="Fira Sans Extra Condensed"/>
                <a:sym typeface="Fira Sans Extra Condensed"/>
              </a:rPr>
              <a:t>trong</a:t>
            </a:r>
            <a:r>
              <a:rPr kumimoji="0" lang="en-US" sz="2400" b="1" i="0" u="none" strike="noStrike" kern="0" cap="none" spc="0" normalizeH="0" baseline="0" noProof="0" dirty="0">
                <a:ln>
                  <a:noFill/>
                </a:ln>
                <a:solidFill>
                  <a:srgbClr val="FFFFFF"/>
                </a:solidFill>
                <a:effectLst/>
                <a:uLnTx/>
                <a:uFillTx/>
                <a:latin typeface="Arial"/>
                <a:ea typeface="Fira Sans Extra Condensed"/>
                <a:cs typeface="Fira Sans Extra Condensed"/>
                <a:sym typeface="Fira Sans Extra Condensed"/>
              </a:rPr>
              <a:t> KHTN 9</a:t>
            </a:r>
          </a:p>
        </p:txBody>
      </p:sp>
      <p:sp>
        <p:nvSpPr>
          <p:cNvPr id="10" name="TextBox 9">
            <a:extLst>
              <a:ext uri="{FF2B5EF4-FFF2-40B4-BE49-F238E27FC236}">
                <a16:creationId xmlns:a16="http://schemas.microsoft.com/office/drawing/2014/main" id="{7EF2A2CB-F49C-50AD-D868-CA6554E6F3B0}"/>
              </a:ext>
            </a:extLst>
          </p:cNvPr>
          <p:cNvSpPr txBox="1"/>
          <p:nvPr/>
        </p:nvSpPr>
        <p:spPr>
          <a:xfrm>
            <a:off x="6291516" y="2760518"/>
            <a:ext cx="2267781" cy="1569660"/>
          </a:xfrm>
          <a:prstGeom prst="rect">
            <a:avLst/>
          </a:prstGeom>
          <a:noFill/>
        </p:spPr>
        <p:txBody>
          <a:bodyPr wrap="square">
            <a:spAutoFit/>
          </a:bodyPr>
          <a:lstStyle>
            <a:defPPr marR="0" lvl="0" algn="l" rtl="0">
              <a:lnSpc>
                <a:spcPct val="100000"/>
              </a:lnSpc>
              <a:spcBef>
                <a:spcPts val="0"/>
              </a:spcBef>
              <a:spcAft>
                <a:spcPts val="0"/>
              </a:spcAft>
            </a:defPPr>
            <a:lvl1pPr marL="0" indent="0" algn="ctr">
              <a:buSzPts val="1100"/>
              <a:buNone/>
              <a:defRPr sz="2400" b="1">
                <a:solidFill>
                  <a:srgbClr val="FFFFFF"/>
                </a:solidFill>
                <a:latin typeface="+mn-lt"/>
                <a:ea typeface="Fira Sans Extra Condensed"/>
                <a:cs typeface="Fira Sans Extra Condensed"/>
              </a:defRPr>
            </a:lvl1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a:sym typeface="Fira Sans Extra Condensed"/>
              </a:rPr>
              <a:t>Viết</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trình</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bày</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báo</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cáo</a:t>
            </a:r>
            <a:r>
              <a:rPr kumimoji="0" lang="en-US" sz="2400" b="1" i="0" u="none" strike="noStrike" kern="0" cap="none" spc="0" normalizeH="0" baseline="0" noProof="0" dirty="0">
                <a:ln>
                  <a:noFill/>
                </a:ln>
                <a:solidFill>
                  <a:srgbClr val="FFFFFF"/>
                </a:solidFill>
                <a:effectLst/>
                <a:uLnTx/>
                <a:uFillTx/>
                <a:latin typeface="Arial"/>
                <a:sym typeface="Fira Sans Extra Condensed"/>
              </a:rPr>
              <a:t>.</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err="1">
                <a:ln>
                  <a:noFill/>
                </a:ln>
                <a:solidFill>
                  <a:srgbClr val="FFFFFF"/>
                </a:solidFill>
                <a:effectLst/>
                <a:uLnTx/>
                <a:uFillTx/>
                <a:latin typeface="Arial"/>
                <a:sym typeface="Fira Sans Extra Condensed"/>
              </a:rPr>
              <a:t>Bài</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thuyết</a:t>
            </a:r>
            <a:r>
              <a:rPr kumimoji="0" lang="en-US" sz="2400" b="1" i="0" u="none" strike="noStrike" kern="0" cap="none" spc="0" normalizeH="0" baseline="0" noProof="0" dirty="0">
                <a:ln>
                  <a:noFill/>
                </a:ln>
                <a:solidFill>
                  <a:srgbClr val="FFFFFF"/>
                </a:solidFill>
                <a:effectLst/>
                <a:uLnTx/>
                <a:uFillTx/>
                <a:latin typeface="Arial"/>
                <a:sym typeface="Fira Sans Extra Condensed"/>
              </a:rPr>
              <a:t> </a:t>
            </a:r>
            <a:r>
              <a:rPr kumimoji="0" lang="en-US" sz="2400" b="1" i="0" u="none" strike="noStrike" kern="0" cap="none" spc="0" normalizeH="0" baseline="0" noProof="0" dirty="0" err="1">
                <a:ln>
                  <a:noFill/>
                </a:ln>
                <a:solidFill>
                  <a:srgbClr val="FFFFFF"/>
                </a:solidFill>
                <a:effectLst/>
                <a:uLnTx/>
                <a:uFillTx/>
                <a:latin typeface="Arial"/>
                <a:sym typeface="Fira Sans Extra Condensed"/>
              </a:rPr>
              <a:t>trình</a:t>
            </a:r>
            <a:endParaRPr kumimoji="0" lang="en-US" sz="2400" b="1" i="0" u="none" strike="noStrike" kern="0" cap="none" spc="0" normalizeH="0" baseline="0" noProof="0" dirty="0">
              <a:ln>
                <a:noFill/>
              </a:ln>
              <a:solidFill>
                <a:srgbClr val="FFFFFF"/>
              </a:solidFill>
              <a:effectLst/>
              <a:uLnTx/>
              <a:uFillTx/>
              <a:latin typeface="Arial"/>
              <a:sym typeface="Fira Sans Extra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par>
                              <p:cTn id="42" fill="hold">
                                <p:stCondLst>
                                  <p:cond delay="500"/>
                                </p:stCondLst>
                                <p:childTnLst>
                                  <p:par>
                                    <p:cTn id="43" presetID="22" presetClass="entr" presetSubtype="8" fill="hold" grpId="0" nodeType="afterEffect">
                                      <p:stCondLst>
                                        <p:cond delay="0"/>
                                      </p:stCondLst>
                                      <p:iterate type="lt">
                                        <p:tmPct val="5000"/>
                                      </p:iterate>
                                      <p:childTnLst>
                                        <p:set>
                                          <p:cBhvr>
                                            <p:cTn id="44" dur="1" fill="hold">
                                              <p:stCondLst>
                                                <p:cond delay="0"/>
                                              </p:stCondLst>
                                            </p:cTn>
                                            <p:tgtEl>
                                              <p:spTgt spid="349"/>
                                            </p:tgtEl>
                                            <p:attrNameLst>
                                              <p:attrName>style.visibility</p:attrName>
                                            </p:attrNameLst>
                                          </p:cBhvr>
                                          <p:to>
                                            <p:strVal val="visible"/>
                                          </p:to>
                                        </p:set>
                                        <p:animEffect transition="in" filter="wipe(left)">
                                          <p:cBhvr>
                                            <p:cTn id="45" dur="500"/>
                                            <p:tgtEl>
                                              <p:spTgt spid="3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351"/>
                                            </p:tgtEl>
                                            <p:attrNameLst>
                                              <p:attrName>style.visibility</p:attrName>
                                            </p:attrNameLst>
                                          </p:cBhvr>
                                          <p:to>
                                            <p:strVal val="visible"/>
                                          </p:to>
                                        </p:set>
                                        <p:animEffect transition="in" filter="wipe(right)">
                                          <p:cBhvr>
                                            <p:cTn id="50" dur="500"/>
                                            <p:tgtEl>
                                              <p:spTgt spid="351"/>
                                            </p:tgtEl>
                                          </p:cBhvr>
                                        </p:animEffect>
                                      </p:childTnLst>
                                    </p:cTn>
                                  </p:par>
                                </p:childTnLst>
                              </p:cTn>
                            </p:par>
                            <p:par>
                              <p:cTn id="51" fill="hold">
                                <p:stCondLst>
                                  <p:cond delay="500"/>
                                </p:stCondLst>
                                <p:childTnLst>
                                  <p:par>
                                    <p:cTn id="52" presetID="22" presetClass="entr" presetSubtype="2" fill="hold" grpId="0" nodeType="afterEffect">
                                      <p:stCondLst>
                                        <p:cond delay="0"/>
                                      </p:stCondLst>
                                      <p:iterate type="lt">
                                        <p:tmPct val="5000"/>
                                      </p:iterate>
                                      <p:childTnLst>
                                        <p:set>
                                          <p:cBhvr>
                                            <p:cTn id="53" dur="1" fill="hold">
                                              <p:stCondLst>
                                                <p:cond delay="0"/>
                                              </p:stCondLst>
                                            </p:cTn>
                                            <p:tgtEl>
                                              <p:spTgt spid="348"/>
                                            </p:tgtEl>
                                            <p:attrNameLst>
                                              <p:attrName>style.visibility</p:attrName>
                                            </p:attrNameLst>
                                          </p:cBhvr>
                                          <p:to>
                                            <p:strVal val="visible"/>
                                          </p:to>
                                        </p:set>
                                        <p:animEffect transition="in" filter="wipe(right)">
                                          <p:cBhvr>
                                            <p:cTn id="54"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8" grpId="0"/>
          <p:bldP spid="349" grpId="0"/>
          <p:bldP spid="350" grpId="0" animBg="1"/>
          <p:bldP spid="351" grpId="0" animBg="1"/>
          <p:bldP spid="35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026" y="209548"/>
            <a:ext cx="3982458" cy="4680858"/>
            <a:chOff x="1567279" y="1104900"/>
            <a:chExt cx="6324600" cy="9361714"/>
          </a:xfrm>
        </p:grpSpPr>
        <p:sp>
          <p:nvSpPr>
            <p:cNvPr id="2" name="Rectangle 1"/>
            <p:cNvSpPr/>
            <p:nvPr/>
          </p:nvSpPr>
          <p:spPr>
            <a:xfrm>
              <a:off x="1567279" y="6340871"/>
              <a:ext cx="6324600" cy="4125743"/>
            </a:xfrm>
            <a:prstGeom prst="rect">
              <a:avLst/>
            </a:prstGeom>
          </p:spPr>
          <p:txBody>
            <a:bodyPr wrap="square">
              <a:spAutoFit/>
            </a:bodyPr>
            <a:lstStyle/>
            <a:p>
              <a:pPr algn="just">
                <a:lnSpc>
                  <a:spcPct val="150000"/>
                </a:lnSpc>
              </a:pPr>
              <a:r>
                <a:rPr lang="vi-VN" sz="2200" dirty="0">
                  <a:latin typeface="Times New Roman" panose="02020603050405020304" pitchFamily="18" charset="0"/>
                  <a:cs typeface="Times New Roman" panose="02020603050405020304" pitchFamily="18" charset="0"/>
                </a:rPr>
                <a:t>Thực hiện các thí nghiệm sử dụng hoá chất trong môi trường có đủ sự thoát khí đối với hoá chất dễ bay hơi, hoá chất độc hại.</a:t>
              </a:r>
              <a:endParaRPr lang="en-US" sz="2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321" r="8463"/>
            <a:stretch/>
          </p:blipFill>
          <p:spPr>
            <a:xfrm>
              <a:off x="1676400" y="1104900"/>
              <a:ext cx="6096000" cy="4883706"/>
            </a:xfrm>
            <a:prstGeom prst="rect">
              <a:avLst/>
            </a:prstGeom>
          </p:spPr>
        </p:pic>
      </p:grpSp>
      <p:grpSp>
        <p:nvGrpSpPr>
          <p:cNvPr id="9" name="Group 8"/>
          <p:cNvGrpSpPr/>
          <p:nvPr/>
        </p:nvGrpSpPr>
        <p:grpSpPr>
          <a:xfrm>
            <a:off x="3934324" y="240630"/>
            <a:ext cx="5149516" cy="4499810"/>
            <a:chOff x="8007046" y="2028648"/>
            <a:chExt cx="9595154" cy="8788138"/>
          </a:xfrm>
        </p:grpSpPr>
        <p:sp>
          <p:nvSpPr>
            <p:cNvPr id="3" name="Rectangle 2"/>
            <p:cNvSpPr/>
            <p:nvPr/>
          </p:nvSpPr>
          <p:spPr>
            <a:xfrm>
              <a:off x="8007046" y="6569471"/>
              <a:ext cx="9296398" cy="4247315"/>
            </a:xfrm>
            <a:prstGeom prst="rect">
              <a:avLst/>
            </a:prstGeom>
          </p:spPr>
          <p:txBody>
            <a:bodyPr wrap="square">
              <a:spAutoFit/>
            </a:bodyPr>
            <a:lstStyle/>
            <a:p>
              <a:pPr algn="just">
                <a:lnSpc>
                  <a:spcPct val="150000"/>
                </a:lnSpc>
              </a:pPr>
              <a:r>
                <a:rPr lang="vi-VN" sz="2200" dirty="0">
                  <a:solidFill>
                    <a:srgbClr val="2A70E2"/>
                  </a:solidFill>
                  <a:latin typeface="Times New Roman" panose="02020603050405020304" pitchFamily="18" charset="0"/>
                  <a:cs typeface="Times New Roman" panose="02020603050405020304" pitchFamily="18" charset="0"/>
                </a:rPr>
                <a:t>Đối với các hoá chất nguy hiểm như</a:t>
              </a:r>
              <a:r>
                <a:rPr lang="en-US" sz="2200" dirty="0">
                  <a:solidFill>
                    <a:srgbClr val="2A70E2"/>
                  </a:solidFill>
                  <a:latin typeface="Times New Roman" panose="02020603050405020304" pitchFamily="18" charset="0"/>
                  <a:cs typeface="Times New Roman" panose="02020603050405020304" pitchFamily="18" charset="0"/>
                </a:rPr>
                <a:t> H</a:t>
              </a:r>
              <a:r>
                <a:rPr lang="en-US" sz="2200" baseline="-25000" dirty="0">
                  <a:solidFill>
                    <a:srgbClr val="2A70E2"/>
                  </a:solidFill>
                  <a:latin typeface="Times New Roman" panose="02020603050405020304" pitchFamily="18" charset="0"/>
                  <a:cs typeface="Times New Roman" panose="02020603050405020304" pitchFamily="18" charset="0"/>
                </a:rPr>
                <a:t>2</a:t>
              </a:r>
              <a:r>
                <a:rPr lang="en-US" sz="2200" dirty="0">
                  <a:solidFill>
                    <a:srgbClr val="2A70E2"/>
                  </a:solidFill>
                  <a:latin typeface="Times New Roman" panose="02020603050405020304" pitchFamily="18" charset="0"/>
                  <a:cs typeface="Times New Roman" panose="02020603050405020304" pitchFamily="18" charset="0"/>
                </a:rPr>
                <a:t>SO</a:t>
              </a:r>
              <a:r>
                <a:rPr lang="en-US" sz="2200" baseline="-25000" dirty="0">
                  <a:solidFill>
                    <a:srgbClr val="2A70E2"/>
                  </a:solidFill>
                  <a:latin typeface="Times New Roman" panose="02020603050405020304" pitchFamily="18" charset="0"/>
                  <a:cs typeface="Times New Roman" panose="02020603050405020304" pitchFamily="18" charset="0"/>
                </a:rPr>
                <a:t>4</a:t>
              </a:r>
              <a:r>
                <a:rPr lang="en-US" sz="2200" dirty="0">
                  <a:solidFill>
                    <a:srgbClr val="2A70E2"/>
                  </a:solidFill>
                  <a:latin typeface="Times New Roman" panose="02020603050405020304" pitchFamily="18" charset="0"/>
                  <a:cs typeface="Times New Roman" panose="02020603050405020304" pitchFamily="18" charset="0"/>
                </a:rPr>
                <a:t> </a:t>
              </a:r>
              <a:r>
                <a:rPr lang="vi-VN" sz="2200" dirty="0">
                  <a:solidFill>
                    <a:srgbClr val="2A70E2"/>
                  </a:solidFill>
                  <a:latin typeface="Times New Roman" panose="02020603050405020304" pitchFamily="18" charset="0"/>
                  <a:cs typeface="Times New Roman" panose="02020603050405020304" pitchFamily="18" charset="0"/>
                </a:rPr>
                <a:t>đặc, cần tuân thủ các biện pháp an toàn và đặc biệt phải sử dụng các trang thiết bị bảo đầy đủ vì nó có thể gây tổn thương nghiêm trọng cho da và mắt.</a:t>
              </a:r>
              <a:endParaRPr lang="en-US" sz="2200" dirty="0">
                <a:solidFill>
                  <a:srgbClr val="2A70E2"/>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3810"/>
            <a:stretch/>
          </p:blipFill>
          <p:spPr>
            <a:xfrm>
              <a:off x="8396180" y="2028648"/>
              <a:ext cx="9206020" cy="4181653"/>
            </a:xfrm>
            <a:prstGeom prst="rect">
              <a:avLst/>
            </a:prstGeom>
          </p:spPr>
        </p:pic>
        <p:pic>
          <p:nvPicPr>
            <p:cNvPr id="8" name="Picture 7"/>
            <p:cNvPicPr>
              <a:picLocks noChangeAspect="1"/>
            </p:cNvPicPr>
            <p:nvPr/>
          </p:nvPicPr>
          <p:blipFill>
            <a:blip r:embed="rId4"/>
            <a:stretch>
              <a:fillRect/>
            </a:stretch>
          </p:blipFill>
          <p:spPr>
            <a:xfrm>
              <a:off x="8248860" y="4875292"/>
              <a:ext cx="1149886" cy="1676400"/>
            </a:xfrm>
            <a:prstGeom prst="rect">
              <a:avLst/>
            </a:prstGeom>
          </p:spPr>
        </p:pic>
      </p:grpSp>
    </p:spTree>
    <p:extLst>
      <p:ext uri="{BB962C8B-B14F-4D97-AF65-F5344CB8AC3E}">
        <p14:creationId xmlns:p14="http://schemas.microsoft.com/office/powerpoint/2010/main" val="39535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drawing of a sun&#10;&#10;Description automatically generated">
            <a:extLst/>
          </p:cNvPr>
          <p:cNvPicPr>
            <a:picLocks noChangeAspect="1"/>
          </p:cNvPicPr>
          <p:nvPr/>
        </p:nvPicPr>
        <p:blipFill rotWithShape="1">
          <a:blip r:embed="rId2">
            <a:extLst>
              <a:ext uri="{28A0092B-C50C-407E-A947-70E740481C1C}">
                <a14:useLocalDpi xmlns:a14="http://schemas.microsoft.com/office/drawing/2010/main" val="0"/>
              </a:ext>
            </a:extLst>
          </a:blip>
          <a:srcRect l="31919" t="7365" r="22729"/>
          <a:stretch/>
        </p:blipFill>
        <p:spPr>
          <a:xfrm rot="10800000">
            <a:off x="0" y="655319"/>
            <a:ext cx="9042400" cy="4488179"/>
          </a:xfrm>
          <a:prstGeom prst="rect">
            <a:avLst/>
          </a:prstGeom>
        </p:spPr>
      </p:pic>
      <p:sp>
        <p:nvSpPr>
          <p:cNvPr id="3" name="TextBox 8"/>
          <p:cNvSpPr txBox="1"/>
          <p:nvPr/>
        </p:nvSpPr>
        <p:spPr>
          <a:xfrm>
            <a:off x="15240" y="137160"/>
            <a:ext cx="9128760" cy="553998"/>
          </a:xfrm>
          <a:prstGeom prst="rect">
            <a:avLst/>
          </a:prstGeom>
        </p:spPr>
        <p:txBody>
          <a:bodyPr wrap="square" lIns="0" tIns="0" rIns="0" bIns="0" rtlCol="0" anchor="t">
            <a:spAutoFit/>
          </a:bodyPr>
          <a:lstStyle/>
          <a:p>
            <a:pPr algn="ctr">
              <a:spcBef>
                <a:spcPct val="0"/>
              </a:spcBef>
            </a:pPr>
            <a:r>
              <a:rPr lang="en-US" sz="3600" b="1" dirty="0" err="1">
                <a:solidFill>
                  <a:srgbClr val="2545E7"/>
                </a:solidFill>
                <a:latin typeface="Times New Roman" panose="02020603050405020304" pitchFamily="18" charset="0"/>
                <a:cs typeface="Times New Roman" panose="02020603050405020304" pitchFamily="18" charset="0"/>
              </a:rPr>
              <a:t>Cấu</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trúc</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của</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bài</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báo</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cáo</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một</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vấn</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đề</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khoa</a:t>
            </a:r>
            <a:r>
              <a:rPr lang="en-US" sz="3600" b="1" dirty="0">
                <a:solidFill>
                  <a:srgbClr val="2545E7"/>
                </a:solidFill>
                <a:latin typeface="Times New Roman" panose="02020603050405020304" pitchFamily="18" charset="0"/>
                <a:cs typeface="Times New Roman" panose="02020603050405020304" pitchFamily="18" charset="0"/>
              </a:rPr>
              <a:t> </a:t>
            </a:r>
            <a:r>
              <a:rPr lang="en-US" sz="3600" b="1" dirty="0" err="1">
                <a:solidFill>
                  <a:srgbClr val="2545E7"/>
                </a:solidFill>
                <a:latin typeface="Times New Roman" panose="02020603050405020304" pitchFamily="18" charset="0"/>
                <a:cs typeface="Times New Roman" panose="02020603050405020304" pitchFamily="18" charset="0"/>
              </a:rPr>
              <a:t>học</a:t>
            </a:r>
            <a:r>
              <a:rPr lang="en-US" sz="3600" b="1" dirty="0">
                <a:solidFill>
                  <a:srgbClr val="2545E7"/>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02781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98527" y="1254845"/>
            <a:ext cx="2352834" cy="688115"/>
            <a:chOff x="2997053" y="4001629"/>
            <a:chExt cx="4705667" cy="1376229"/>
          </a:xfrm>
        </p:grpSpPr>
        <p:sp>
          <p:nvSpPr>
            <p:cNvPr id="11" name="Rounded Rectangle 10"/>
            <p:cNvSpPr/>
            <p:nvPr/>
          </p:nvSpPr>
          <p:spPr>
            <a:xfrm>
              <a:off x="2997053" y="4001629"/>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1. </a:t>
              </a:r>
              <a:r>
                <a:rPr lang="en-US" sz="2400" dirty="0" err="1">
                  <a:solidFill>
                    <a:schemeClr val="tx1"/>
                  </a:solidFill>
                  <a:latin typeface="Times New Roman" panose="02020603050405020304" pitchFamily="18" charset="0"/>
                  <a:cs typeface="Times New Roman" panose="02020603050405020304" pitchFamily="18" charset="0"/>
                </a:rPr>
                <a:t>Tiêu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flipH="1" flipV="1">
              <a:off x="6335499" y="4694410"/>
              <a:ext cx="1367221" cy="6834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715010" y="2278953"/>
            <a:ext cx="2955815" cy="486117"/>
            <a:chOff x="1430020" y="6049846"/>
            <a:chExt cx="5911630" cy="972234"/>
          </a:xfrm>
        </p:grpSpPr>
        <p:sp>
          <p:nvSpPr>
            <p:cNvPr id="12" name="Rounded Rectangle 11"/>
            <p:cNvSpPr/>
            <p:nvPr/>
          </p:nvSpPr>
          <p:spPr>
            <a:xfrm>
              <a:off x="1430020" y="6049846"/>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2. </a:t>
              </a:r>
              <a:r>
                <a:rPr lang="en-US" sz="2400" dirty="0" err="1">
                  <a:solidFill>
                    <a:schemeClr val="tx1"/>
                  </a:solidFill>
                  <a:latin typeface="Times New Roman" panose="02020603050405020304" pitchFamily="18" charset="0"/>
                  <a:cs typeface="Times New Roman" panose="02020603050405020304" pitchFamily="18" charset="0"/>
                </a:rPr>
                <a:t>Tóm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tắt</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1" name="Straight Connector 20"/>
            <p:cNvCxnSpPr>
              <a:endCxn id="12" idx="3"/>
            </p:cNvCxnSpPr>
            <p:nvPr/>
          </p:nvCxnSpPr>
          <p:spPr>
            <a:xfrm flipH="1">
              <a:off x="4859020" y="6535963"/>
              <a:ext cx="24826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227221" y="3174304"/>
            <a:ext cx="2619037" cy="729175"/>
            <a:chOff x="2976733" y="7840547"/>
            <a:chExt cx="4715782" cy="1458350"/>
          </a:xfrm>
        </p:grpSpPr>
        <p:sp>
          <p:nvSpPr>
            <p:cNvPr id="13" name="Rounded Rectangle 12"/>
            <p:cNvSpPr/>
            <p:nvPr/>
          </p:nvSpPr>
          <p:spPr>
            <a:xfrm>
              <a:off x="2976733" y="8326663"/>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3.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thiệu</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6345702" y="7840547"/>
              <a:ext cx="1346813" cy="827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5448300" y="2278953"/>
            <a:ext cx="3226468" cy="486117"/>
            <a:chOff x="10896600" y="6049846"/>
            <a:chExt cx="5943600" cy="972234"/>
          </a:xfrm>
        </p:grpSpPr>
        <p:sp>
          <p:nvSpPr>
            <p:cNvPr id="14" name="Rounded Rectangle 13"/>
            <p:cNvSpPr/>
            <p:nvPr/>
          </p:nvSpPr>
          <p:spPr>
            <a:xfrm>
              <a:off x="13411200" y="6049846"/>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6. </a:t>
              </a:r>
              <a:r>
                <a:rPr lang="en-US" sz="2400" dirty="0" err="1">
                  <a:solidFill>
                    <a:schemeClr val="tx1"/>
                  </a:solidFill>
                  <a:latin typeface="Times New Roman" panose="02020603050405020304" pitchFamily="18" charset="0"/>
                  <a:cs typeface="Times New Roman" panose="02020603050405020304" pitchFamily="18" charset="0"/>
                </a:rPr>
                <a:t>Thảo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29" name="Straight Connector 28"/>
            <p:cNvCxnSpPr>
              <a:endCxn id="14" idx="1"/>
            </p:cNvCxnSpPr>
            <p:nvPr/>
          </p:nvCxnSpPr>
          <p:spPr>
            <a:xfrm>
              <a:off x="10896600" y="6535963"/>
              <a:ext cx="2514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581400" y="3498285"/>
            <a:ext cx="2209800" cy="1085746"/>
            <a:chOff x="7162800" y="8488511"/>
            <a:chExt cx="4419600" cy="2171491"/>
          </a:xfrm>
        </p:grpSpPr>
        <p:sp>
          <p:nvSpPr>
            <p:cNvPr id="15" name="Rounded Rectangle 14"/>
            <p:cNvSpPr/>
            <p:nvPr/>
          </p:nvSpPr>
          <p:spPr>
            <a:xfrm>
              <a:off x="7162800" y="9030631"/>
              <a:ext cx="4419600" cy="1629371"/>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4. </a:t>
              </a:r>
              <a:r>
                <a:rPr lang="en-US" sz="2400" dirty="0" err="1">
                  <a:solidFill>
                    <a:schemeClr val="tx1"/>
                  </a:solidFill>
                  <a:latin typeface="Times New Roman" panose="02020603050405020304" pitchFamily="18" charset="0"/>
                  <a:cs typeface="Times New Roman" panose="02020603050405020304" pitchFamily="18" charset="0"/>
                </a:rPr>
                <a:t>Phương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32" name="Straight Connector 31"/>
            <p:cNvCxnSpPr>
              <a:endCxn id="15" idx="0"/>
            </p:cNvCxnSpPr>
            <p:nvPr/>
          </p:nvCxnSpPr>
          <p:spPr>
            <a:xfrm>
              <a:off x="9372600" y="8488511"/>
              <a:ext cx="0" cy="5421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524500" y="1298352"/>
            <a:ext cx="2311474" cy="542543"/>
            <a:chOff x="11049000" y="4088644"/>
            <a:chExt cx="4622947" cy="1085086"/>
          </a:xfrm>
        </p:grpSpPr>
        <p:cxnSp>
          <p:nvCxnSpPr>
            <p:cNvPr id="28" name="Straight Connector 27"/>
            <p:cNvCxnSpPr/>
            <p:nvPr/>
          </p:nvCxnSpPr>
          <p:spPr>
            <a:xfrm flipV="1">
              <a:off x="11049000" y="4682992"/>
              <a:ext cx="981709" cy="490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2030490" y="4088644"/>
              <a:ext cx="3641457"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7.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endParaRPr lang="en-US" sz="2400"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356333" y="3097821"/>
            <a:ext cx="2373522" cy="753539"/>
            <a:chOff x="10712666" y="7687581"/>
            <a:chExt cx="4747043" cy="1507077"/>
          </a:xfrm>
        </p:grpSpPr>
        <p:sp>
          <p:nvSpPr>
            <p:cNvPr id="16" name="Rounded Rectangle 15"/>
            <p:cNvSpPr/>
            <p:nvPr/>
          </p:nvSpPr>
          <p:spPr>
            <a:xfrm>
              <a:off x="12030709" y="8222424"/>
              <a:ext cx="3429000"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5.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10712666" y="7687581"/>
              <a:ext cx="1367642" cy="914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351826" y="522702"/>
            <a:ext cx="2832405" cy="1111290"/>
            <a:chOff x="6703651" y="3090799"/>
            <a:chExt cx="5664809" cy="2222580"/>
          </a:xfrm>
        </p:grpSpPr>
        <p:sp>
          <p:nvSpPr>
            <p:cNvPr id="41" name="Rounded Rectangle 40"/>
            <p:cNvSpPr/>
            <p:nvPr/>
          </p:nvSpPr>
          <p:spPr>
            <a:xfrm>
              <a:off x="6703651" y="3090799"/>
              <a:ext cx="5664809" cy="972234"/>
            </a:xfrm>
            <a:prstGeom prst="roundRect">
              <a:avLst>
                <a:gd name="adj" fmla="val 50000"/>
              </a:avLst>
            </a:prstGeom>
            <a:solidFill>
              <a:srgbClr val="FFD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8. </a:t>
              </a:r>
              <a:r>
                <a:rPr lang="en-US" sz="2400" dirty="0" err="1">
                  <a:solidFill>
                    <a:schemeClr val="tx1"/>
                  </a:solidFill>
                  <a:latin typeface="Times New Roman" panose="02020603050405020304" pitchFamily="18" charset="0"/>
                  <a:cs typeface="Times New Roman" panose="02020603050405020304" pitchFamily="18" charset="0"/>
                </a:rPr>
                <a:t>Tài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khảo</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42" name="Straight Connector 41"/>
            <p:cNvCxnSpPr/>
            <p:nvPr/>
          </p:nvCxnSpPr>
          <p:spPr>
            <a:xfrm>
              <a:off x="9391981" y="4448051"/>
              <a:ext cx="0" cy="865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467100" y="1626662"/>
            <a:ext cx="2057400" cy="1871624"/>
            <a:chOff x="7467599" y="4762500"/>
            <a:chExt cx="3936887" cy="3581400"/>
          </a:xfrm>
        </p:grpSpPr>
        <p:pic>
          <p:nvPicPr>
            <p:cNvPr id="7" name="Picture 6"/>
            <p:cNvPicPr>
              <a:picLocks noChangeAspect="1"/>
            </p:cNvPicPr>
            <p:nvPr/>
          </p:nvPicPr>
          <p:blipFill>
            <a:blip r:embed="rId2"/>
            <a:stretch>
              <a:fillRect/>
            </a:stretch>
          </p:blipFill>
          <p:spPr>
            <a:xfrm>
              <a:off x="7467599" y="4762500"/>
              <a:ext cx="3936887" cy="3581400"/>
            </a:xfrm>
            <a:prstGeom prst="rect">
              <a:avLst/>
            </a:prstGeom>
            <a:effectLst>
              <a:outerShdw blurRad="50800" dist="38100" dir="16200000" rotWithShape="0">
                <a:prstClr val="black">
                  <a:alpha val="40000"/>
                </a:prstClr>
              </a:outerShdw>
            </a:effectLst>
          </p:spPr>
        </p:pic>
        <p:sp>
          <p:nvSpPr>
            <p:cNvPr id="8" name="TextBox 7"/>
            <p:cNvSpPr txBox="1"/>
            <p:nvPr/>
          </p:nvSpPr>
          <p:spPr>
            <a:xfrm>
              <a:off x="8202890" y="5265030"/>
              <a:ext cx="2413059" cy="1590134"/>
            </a:xfrm>
            <a:prstGeom prst="rect">
              <a:avLst/>
            </a:prstGeom>
            <a:noFill/>
          </p:spPr>
          <p:txBody>
            <a:bodyPr wrap="square" rtlCol="0">
              <a:spAutoFit/>
            </a:bodyPr>
            <a:lstStyle/>
            <a:p>
              <a:pPr algn="ctr"/>
              <a:r>
                <a:rPr lang="en-US" sz="2400" b="1" dirty="0" err="1">
                  <a:solidFill>
                    <a:srgbClr val="C00000"/>
                  </a:solidFill>
                  <a:latin typeface="Times New Roman" panose="02020603050405020304" pitchFamily="18" charset="0"/>
                  <a:cs typeface="Times New Roman" panose="02020603050405020304" pitchFamily="18" charset="0"/>
                </a:rPr>
                <a:t>Cấu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trúc</a:t>
              </a:r>
              <a:endParaRPr lang="en-US" sz="24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49069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44112" y="231583"/>
            <a:ext cx="1714500" cy="486117"/>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1.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Tiêu</a:t>
            </a: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đề</a:t>
            </a:r>
            <a:endParaRPr lang="en-US" sz="20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24" name="Rectangle 23"/>
          <p:cNvSpPr/>
          <p:nvPr/>
        </p:nvSpPr>
        <p:spPr>
          <a:xfrm>
            <a:off x="1758612" y="228749"/>
            <a:ext cx="7385388" cy="430887"/>
          </a:xfrm>
          <a:prstGeom prst="rect">
            <a:avLst/>
          </a:prstGeom>
        </p:spPr>
        <p:txBody>
          <a:bodyPr wrap="square">
            <a:spAutoFit/>
          </a:bodyPr>
          <a:lstStyle/>
          <a:p>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rõ</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cáo</a:t>
            </a:r>
            <a:r>
              <a:rPr lang="en-US" sz="2200" dirty="0">
                <a:latin typeface="Times New Roman" panose="02020603050405020304" pitchFamily="18" charset="0"/>
                <a:cs typeface="Times New Roman" panose="02020603050405020304" pitchFamily="18" charset="0"/>
              </a:rPr>
              <a:t>.</a:t>
            </a:r>
          </a:p>
        </p:txBody>
      </p:sp>
      <p:sp>
        <p:nvSpPr>
          <p:cNvPr id="25" name="Rounded Rectangle 24"/>
          <p:cNvSpPr/>
          <p:nvPr/>
        </p:nvSpPr>
        <p:spPr>
          <a:xfrm>
            <a:off x="44112" y="1601566"/>
            <a:ext cx="1714500" cy="486117"/>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2.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Tóm</a:t>
            </a: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tắt</a:t>
            </a:r>
            <a:endParaRPr lang="en-US" sz="20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26" name="Rectangle 25"/>
          <p:cNvSpPr/>
          <p:nvPr/>
        </p:nvSpPr>
        <p:spPr>
          <a:xfrm>
            <a:off x="1758612" y="1230986"/>
            <a:ext cx="7385388" cy="1133965"/>
          </a:xfrm>
          <a:prstGeom prst="rect">
            <a:avLst/>
          </a:prstGeom>
        </p:spPr>
        <p:txBody>
          <a:bodyPr wrap="square">
            <a:spAutoFit/>
          </a:bodyPr>
          <a:lstStyle/>
          <a:p>
            <a:pPr algn="just">
              <a:lnSpc>
                <a:spcPct val="150000"/>
              </a:lnSpc>
            </a:pP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gồm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luận</a:t>
            </a:r>
            <a:r>
              <a:rPr lang="en-US" sz="2200" dirty="0">
                <a:latin typeface="Times New Roman" panose="02020603050405020304" pitchFamily="18" charset="0"/>
                <a:cs typeface="Times New Roman" panose="02020603050405020304" pitchFamily="18" charset="0"/>
              </a:rPr>
              <a:t>.</a:t>
            </a:r>
          </a:p>
        </p:txBody>
      </p:sp>
      <p:sp>
        <p:nvSpPr>
          <p:cNvPr id="27" name="Rounded Rectangle 26"/>
          <p:cNvSpPr/>
          <p:nvPr/>
        </p:nvSpPr>
        <p:spPr>
          <a:xfrm>
            <a:off x="37826" y="2838003"/>
            <a:ext cx="1714500" cy="486117"/>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3.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Giới</a:t>
            </a: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thiệu</a:t>
            </a:r>
            <a:endParaRPr lang="en-US" sz="20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28" name="Rectangle 27"/>
          <p:cNvSpPr/>
          <p:nvPr/>
        </p:nvSpPr>
        <p:spPr>
          <a:xfrm>
            <a:off x="1788830" y="2579243"/>
            <a:ext cx="7355170" cy="1133965"/>
          </a:xfrm>
          <a:prstGeom prst="rect">
            <a:avLst/>
          </a:prstGeom>
        </p:spPr>
        <p:txBody>
          <a:bodyPr wrap="square">
            <a:spAutoFit/>
          </a:bodyPr>
          <a:lstStyle/>
          <a:p>
            <a:pPr algn="just">
              <a:lnSpc>
                <a:spcPct val="150000"/>
              </a:lnSpc>
            </a:pPr>
            <a:r>
              <a:rPr lang="en-US" sz="2200" dirty="0" err="1">
                <a:latin typeface="Times New Roman" panose="02020603050405020304" pitchFamily="18" charset="0"/>
                <a:cs typeface="Times New Roman" panose="02020603050405020304" pitchFamily="18" charset="0"/>
              </a:rPr>
              <a:t>Mô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tầm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cứu</a:t>
            </a:r>
            <a:r>
              <a:rPr lang="en-US" sz="2200" dirty="0">
                <a:latin typeface="Times New Roman" panose="02020603050405020304" pitchFamily="18" charset="0"/>
                <a:cs typeface="Times New Roman" panose="02020603050405020304" pitchFamily="18" charset="0"/>
              </a:rPr>
              <a:t>.</a:t>
            </a:r>
          </a:p>
        </p:txBody>
      </p:sp>
      <p:sp>
        <p:nvSpPr>
          <p:cNvPr id="30" name="Rounded Rectangle 29"/>
          <p:cNvSpPr/>
          <p:nvPr/>
        </p:nvSpPr>
        <p:spPr>
          <a:xfrm>
            <a:off x="20046" y="3920549"/>
            <a:ext cx="1732280" cy="708601"/>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4.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Phương</a:t>
            </a:r>
            <a:r>
              <a:rPr lang="en-US" sz="20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C00000"/>
                </a:solidFill>
                <a:highlight>
                  <a:srgbClr val="FFFF00"/>
                </a:highlight>
                <a:latin typeface="Times New Roman" panose="02020603050405020304" pitchFamily="18" charset="0"/>
                <a:cs typeface="Times New Roman" panose="02020603050405020304" pitchFamily="18" charset="0"/>
              </a:rPr>
              <a:t>pháp</a:t>
            </a:r>
            <a:endParaRPr lang="en-US" sz="20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31" name="Rectangle 30"/>
          <p:cNvSpPr/>
          <p:nvPr/>
        </p:nvSpPr>
        <p:spPr>
          <a:xfrm>
            <a:off x="1841103" y="3666172"/>
            <a:ext cx="7302897" cy="1615827"/>
          </a:xfrm>
          <a:prstGeom prst="rect">
            <a:avLst/>
          </a:prstGeom>
        </p:spPr>
        <p:txBody>
          <a:bodyPr wrap="square">
            <a:spAutoFit/>
          </a:bodyPr>
          <a:lstStyle/>
          <a:p>
            <a:pPr algn="just">
              <a:lnSpc>
                <a:spcPct val="150000"/>
              </a:lnSpc>
            </a:pPr>
            <a:r>
              <a:rPr lang="en-US" sz="2200" dirty="0" err="1">
                <a:latin typeface="Times New Roman" panose="02020603050405020304" pitchFamily="18" charset="0"/>
                <a:cs typeface="Times New Roman" panose="02020603050405020304" pitchFamily="18" charset="0"/>
              </a:rPr>
              <a:t>Mô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kê</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1818907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P spid="30" grpId="0" animBg="1"/>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20533" y="266515"/>
            <a:ext cx="1924134" cy="486117"/>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5.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Kết</a:t>
            </a: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quả</a:t>
            </a:r>
            <a:endParaRPr lang="en-US" sz="22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27" name="Rounded Rectangle 26"/>
          <p:cNvSpPr/>
          <p:nvPr/>
        </p:nvSpPr>
        <p:spPr>
          <a:xfrm>
            <a:off x="117993" y="1597241"/>
            <a:ext cx="1926428" cy="486117"/>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6.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Thảo</a:t>
            </a: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luận</a:t>
            </a:r>
            <a:endParaRPr lang="en-US" sz="22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2" name="Rectangle 1"/>
          <p:cNvSpPr/>
          <p:nvPr/>
        </p:nvSpPr>
        <p:spPr>
          <a:xfrm>
            <a:off x="2295880" y="76897"/>
            <a:ext cx="6848120" cy="1384995"/>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Trình bày dữ liệu thu được một cách rõ ràng, sử dụng biểu đồ, hình ảnh hoặc bảng.</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2318740" y="1351842"/>
            <a:ext cx="6822710" cy="1384995"/>
          </a:xfrm>
          <a:prstGeom prst="rect">
            <a:avLst/>
          </a:prstGeom>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p:txBody>
      </p:sp>
      <p:sp>
        <p:nvSpPr>
          <p:cNvPr id="16" name="Rounded Rectangle 15"/>
          <p:cNvSpPr/>
          <p:nvPr/>
        </p:nvSpPr>
        <p:spPr>
          <a:xfrm>
            <a:off x="117993" y="2785206"/>
            <a:ext cx="1926428" cy="486117"/>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7.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Kết</a:t>
            </a: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luận</a:t>
            </a:r>
            <a:endParaRPr lang="en-US" sz="22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17" name="Rectangle 16"/>
          <p:cNvSpPr/>
          <p:nvPr/>
        </p:nvSpPr>
        <p:spPr>
          <a:xfrm>
            <a:off x="2306040" y="2582692"/>
            <a:ext cx="6822710" cy="1384995"/>
          </a:xfrm>
          <a:prstGeom prst="rect">
            <a:avLst/>
          </a:prstGeom>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a:t>
            </a:r>
          </a:p>
        </p:txBody>
      </p:sp>
      <p:sp>
        <p:nvSpPr>
          <p:cNvPr id="18" name="Rounded Rectangle 17"/>
          <p:cNvSpPr/>
          <p:nvPr/>
        </p:nvSpPr>
        <p:spPr>
          <a:xfrm>
            <a:off x="117992" y="3896559"/>
            <a:ext cx="1926428" cy="69997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8.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Tài</a:t>
            </a: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liệu</a:t>
            </a: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tham</a:t>
            </a:r>
            <a:r>
              <a:rPr lang="en-US" sz="2200" dirty="0">
                <a:solidFill>
                  <a:srgbClr val="C00000"/>
                </a:solidFill>
                <a:highlight>
                  <a:srgbClr val="FFFF00"/>
                </a:highlight>
                <a:latin typeface="Times New Roman" panose="02020603050405020304" pitchFamily="18" charset="0"/>
                <a:cs typeface="Times New Roman" panose="02020603050405020304" pitchFamily="18" charset="0"/>
              </a:rPr>
              <a:t> </a:t>
            </a:r>
            <a:r>
              <a:rPr lang="en-US" sz="2200" dirty="0" err="1">
                <a:solidFill>
                  <a:srgbClr val="C00000"/>
                </a:solidFill>
                <a:highlight>
                  <a:srgbClr val="FFFF00"/>
                </a:highlight>
                <a:latin typeface="Times New Roman" panose="02020603050405020304" pitchFamily="18" charset="0"/>
                <a:cs typeface="Times New Roman" panose="02020603050405020304" pitchFamily="18" charset="0"/>
              </a:rPr>
              <a:t>khảo</a:t>
            </a:r>
            <a:endParaRPr lang="en-US" sz="2200"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19" name="Rectangle 18"/>
          <p:cNvSpPr/>
          <p:nvPr/>
        </p:nvSpPr>
        <p:spPr>
          <a:xfrm>
            <a:off x="2295879" y="4064493"/>
            <a:ext cx="6832871" cy="523220"/>
          </a:xfrm>
          <a:prstGeom prst="rect">
            <a:avLst/>
          </a:prstGeom>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868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 grpId="0"/>
      <p:bldP spid="3" grpId="0"/>
      <p:bldP spid="16" grpId="0" animBg="1"/>
      <p:bldP spid="17" grpId="0"/>
      <p:bldP spid="18"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276225"/>
            <a:ext cx="8543925" cy="4581525"/>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sp>
        <p:sp>
          <p:nvSpPr>
            <p:cNvPr id="4" name="TextBox 4"/>
            <p:cNvSpPr txBox="1"/>
            <p:nvPr/>
          </p:nvSpPr>
          <p:spPr>
            <a:xfrm>
              <a:off x="0" y="-38100"/>
              <a:ext cx="4500504" cy="2451414"/>
            </a:xfrm>
            <a:prstGeom prst="rect">
              <a:avLst/>
            </a:prstGeom>
          </p:spPr>
          <p:txBody>
            <a:bodyPr lIns="25400" tIns="25400" rIns="25400" bIns="25400" rtlCol="0" anchor="ctr"/>
            <a:lstStyle/>
            <a:p>
              <a:pPr algn="ctr">
                <a:lnSpc>
                  <a:spcPts val="1330"/>
                </a:lnSpc>
              </a:pPr>
              <a:endParaRPr sz="700">
                <a:solidFill>
                  <a:prstClr val="black"/>
                </a:solidFill>
              </a:endParaRPr>
            </a:p>
          </p:txBody>
        </p:sp>
      </p:grpSp>
      <p:sp>
        <p:nvSpPr>
          <p:cNvPr id="20" name="Rounded Rectangle 19"/>
          <p:cNvSpPr/>
          <p:nvPr/>
        </p:nvSpPr>
        <p:spPr>
          <a:xfrm>
            <a:off x="647700" y="742950"/>
            <a:ext cx="3352800" cy="60010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prstClr val="white"/>
                </a:solidFill>
                <a:latin typeface="Arial" panose="020B0604020202020204" pitchFamily="34" charset="0"/>
                <a:cs typeface="Arial" panose="020B0604020202020204" pitchFamily="34" charset="0"/>
              </a:rPr>
              <a:t>Hoạt</a:t>
            </a:r>
            <a:r>
              <a:rPr lang="en-US" sz="2000" b="1" dirty="0">
                <a:solidFill>
                  <a:prstClr val="white"/>
                </a:solidFill>
                <a:latin typeface="Arial" panose="020B0604020202020204" pitchFamily="34" charset="0"/>
                <a:cs typeface="Arial" panose="020B0604020202020204" pitchFamily="34" charset="0"/>
              </a:rPr>
              <a:t> </a:t>
            </a:r>
            <a:r>
              <a:rPr lang="en-US" sz="2000" b="1" dirty="0" err="1">
                <a:solidFill>
                  <a:prstClr val="white"/>
                </a:solidFill>
                <a:latin typeface="Arial" panose="020B0604020202020204" pitchFamily="34" charset="0"/>
                <a:cs typeface="Arial" panose="020B0604020202020204" pitchFamily="34" charset="0"/>
              </a:rPr>
              <a:t>động</a:t>
            </a:r>
            <a:r>
              <a:rPr lang="en-US" sz="2000" b="1" dirty="0">
                <a:solidFill>
                  <a:prstClr val="white"/>
                </a:solidFill>
                <a:latin typeface="Arial" panose="020B0604020202020204" pitchFamily="34" charset="0"/>
                <a:cs typeface="Arial" panose="020B0604020202020204" pitchFamily="34" charset="0"/>
              </a:rPr>
              <a:t> 1 (SGK - tr.11)</a:t>
            </a:r>
          </a:p>
        </p:txBody>
      </p:sp>
      <p:sp>
        <p:nvSpPr>
          <p:cNvPr id="5" name="Rectangle 4"/>
          <p:cNvSpPr/>
          <p:nvPr/>
        </p:nvSpPr>
        <p:spPr>
          <a:xfrm>
            <a:off x="647700" y="1657350"/>
            <a:ext cx="5257800" cy="3170099"/>
          </a:xfrm>
          <a:prstGeom prst="rect">
            <a:avLst/>
          </a:prstGeom>
        </p:spPr>
        <p:txBody>
          <a:bodyPr wrap="square">
            <a:spAutoFit/>
          </a:bodyPr>
          <a:lstStyle/>
          <a:p>
            <a:pPr algn="just">
              <a:lnSpc>
                <a:spcPct val="200000"/>
              </a:lnSpc>
            </a:pP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hãy</a:t>
            </a:r>
            <a:r>
              <a:rPr lang="en-US" sz="2000" dirty="0">
                <a:latin typeface="Arial" panose="020B0604020202020204" pitchFamily="34" charset="0"/>
                <a:cs typeface="Arial" panose="020B0604020202020204" pitchFamily="34" charset="0"/>
              </a:rPr>
              <a:t> so </a:t>
            </a:r>
            <a:r>
              <a:rPr lang="en-US" sz="2000" dirty="0" err="1">
                <a:latin typeface="Arial" panose="020B0604020202020204" pitchFamily="34" charset="0"/>
                <a:cs typeface="Arial" panose="020B0604020202020204" pitchFamily="34" charset="0"/>
              </a:rPr>
              <a:t>sánh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cấu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trúc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khoa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hay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flipH="1">
            <a:off x="6477000" y="1581150"/>
            <a:ext cx="2057400" cy="3454591"/>
          </a:xfrm>
          <a:prstGeom prst="rect">
            <a:avLst/>
          </a:prstGeom>
        </p:spPr>
      </p:pic>
    </p:spTree>
    <p:extLst>
      <p:ext uri="{BB962C8B-B14F-4D97-AF65-F5344CB8AC3E}">
        <p14:creationId xmlns:p14="http://schemas.microsoft.com/office/powerpoint/2010/main" val="2153382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2900" y="209550"/>
            <a:ext cx="1066800" cy="661432"/>
            <a:chOff x="1295400" y="4125436"/>
            <a:chExt cx="2133600" cy="1322864"/>
          </a:xfrm>
        </p:grpSpPr>
        <p:sp>
          <p:nvSpPr>
            <p:cNvPr id="5" name="Oval Callout 4"/>
            <p:cNvSpPr/>
            <p:nvPr/>
          </p:nvSpPr>
          <p:spPr>
            <a:xfrm>
              <a:off x="1295400" y="4125436"/>
              <a:ext cx="2133600" cy="1322864"/>
            </a:xfrm>
            <a:prstGeom prst="wedgeEllipseCallout">
              <a:avLst>
                <a:gd name="adj1" fmla="val 45340"/>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700"/>
            </a:p>
          </p:txBody>
        </p:sp>
        <p:sp>
          <p:nvSpPr>
            <p:cNvPr id="6" name="TextBox 5"/>
            <p:cNvSpPr txBox="1"/>
            <p:nvPr/>
          </p:nvSpPr>
          <p:spPr>
            <a:xfrm>
              <a:off x="1428750" y="4432926"/>
              <a:ext cx="1866900" cy="800220"/>
            </a:xfrm>
            <a:prstGeom prst="rect">
              <a:avLst/>
            </a:prstGeom>
            <a:noFill/>
          </p:spPr>
          <p:txBody>
            <a:bodyPr wrap="square" rtlCol="0">
              <a:spAutoFit/>
            </a:bodyPr>
            <a:lstStyle/>
            <a:p>
              <a:pPr algn="ctr"/>
              <a:r>
                <a:rPr lang="en-US" sz="2000" b="1" dirty="0" err="1">
                  <a:solidFill>
                    <a:srgbClr val="C00000"/>
                  </a:solidFill>
                  <a:latin typeface="Arial" panose="020B0604020202020204" pitchFamily="34" charset="0"/>
                  <a:cs typeface="Arial" panose="020B0604020202020204" pitchFamily="34" charset="0"/>
                </a:rPr>
                <a:t>Gợi</a:t>
              </a:r>
              <a:r>
                <a:rPr lang="en-US" sz="2000" b="1" dirty="0">
                  <a:solidFill>
                    <a:srgbClr val="C00000"/>
                  </a:solidFill>
                  <a:latin typeface="Arial" panose="020B0604020202020204" pitchFamily="34" charset="0"/>
                  <a:cs typeface="Arial" panose="020B0604020202020204" pitchFamily="34" charset="0"/>
                </a:rPr>
                <a:t> ý</a:t>
              </a:r>
            </a:p>
          </p:txBody>
        </p:sp>
      </p:grpSp>
      <p:graphicFrame>
        <p:nvGraphicFramePr>
          <p:cNvPr id="7" name="Table 6"/>
          <p:cNvGraphicFramePr>
            <a:graphicFrameLocks noGrp="1"/>
          </p:cNvGraphicFramePr>
          <p:nvPr>
            <p:extLst/>
          </p:nvPr>
        </p:nvGraphicFramePr>
        <p:xfrm>
          <a:off x="342900" y="1162050"/>
          <a:ext cx="8534400" cy="3749040"/>
        </p:xfrm>
        <a:graphic>
          <a:graphicData uri="http://schemas.openxmlformats.org/drawingml/2006/table">
            <a:tbl>
              <a:tblPr firstRow="1" firstCol="1" bandRow="1"/>
              <a:tblGrid>
                <a:gridCol w="4800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57200">
                <a:tc>
                  <a:txBody>
                    <a:bodyPr/>
                    <a:lstStyle/>
                    <a:p>
                      <a:pPr marL="0" marR="0" algn="ctr">
                        <a:lnSpc>
                          <a:spcPct val="150000"/>
                        </a:lnSpc>
                        <a:spcBef>
                          <a:spcPts val="0"/>
                        </a:spcBef>
                        <a:spcAft>
                          <a:spcPts val="0"/>
                        </a:spcAft>
                      </a:pP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trúc</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vấn</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khoa</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3EE"/>
                    </a:solidFill>
                  </a:tcPr>
                </a:tc>
                <a:tc>
                  <a:txBody>
                    <a:bodyPr/>
                    <a:lstStyle/>
                    <a:p>
                      <a:pPr marL="0" marR="0" algn="ctr">
                        <a:lnSpc>
                          <a:spcPct val="150000"/>
                        </a:lnSpc>
                        <a:spcBef>
                          <a:spcPts val="0"/>
                        </a:spcBef>
                        <a:spcAft>
                          <a:spcPts val="0"/>
                        </a:spcAft>
                      </a:pP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trúc</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cáo</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2E3EE"/>
                    </a:solidFill>
                  </a:tcPr>
                </a:tc>
                <a:extLst>
                  <a:ext uri="{0D108BD9-81ED-4DB2-BD59-A6C34878D82A}">
                    <a16:rowId xmlns:a16="http://schemas.microsoft.com/office/drawing/2014/main" val="10000"/>
                  </a:ext>
                </a:extLst>
              </a:tr>
              <a:tr h="3291840">
                <a:tc>
                  <a:txBody>
                    <a:bodyPr/>
                    <a:lstStyle/>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Tóm</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tắt</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Giới</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thiệu</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Tài</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tham</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Mục</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đích</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34290" marR="3429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8" name="TextBox 7"/>
          <p:cNvSpPr txBox="1"/>
          <p:nvPr/>
        </p:nvSpPr>
        <p:spPr>
          <a:xfrm>
            <a:off x="1638300" y="363295"/>
            <a:ext cx="1181100" cy="400110"/>
          </a:xfrm>
          <a:prstGeom prst="rect">
            <a:avLst/>
          </a:prstGeom>
          <a:noFill/>
        </p:spPr>
        <p:txBody>
          <a:bodyPr wrap="square" rtlCol="0">
            <a:spAutoFit/>
          </a:bodyPr>
          <a:lstStyle/>
          <a:p>
            <a:r>
              <a:rPr lang="en-US" sz="2000" b="1" dirty="0">
                <a:solidFill>
                  <a:srgbClr val="C00000"/>
                </a:solidFill>
                <a:latin typeface="Arial" panose="020B0604020202020204" pitchFamily="34" charset="0"/>
                <a:cs typeface="Arial" panose="020B0604020202020204" pitchFamily="34" charset="0"/>
              </a:rPr>
              <a:t>So </a:t>
            </a:r>
            <a:r>
              <a:rPr lang="en-US" sz="2000" b="1" dirty="0" err="1">
                <a:solidFill>
                  <a:srgbClr val="C00000"/>
                </a:solidFill>
                <a:latin typeface="Arial" panose="020B0604020202020204" pitchFamily="34" charset="0"/>
                <a:cs typeface="Arial" panose="020B0604020202020204" pitchFamily="34" charset="0"/>
              </a:rPr>
              <a:t>sánh</a:t>
            </a:r>
            <a:endParaRPr lang="en-US" sz="2000" b="1" dirty="0">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8039100" y="3829050"/>
            <a:ext cx="1006352" cy="1221740"/>
          </a:xfrm>
          <a:prstGeom prst="rect">
            <a:avLst/>
          </a:prstGeom>
        </p:spPr>
      </p:pic>
      <p:pic>
        <p:nvPicPr>
          <p:cNvPr id="11" name="Picture 10"/>
          <p:cNvPicPr>
            <a:picLocks noChangeAspect="1"/>
          </p:cNvPicPr>
          <p:nvPr/>
        </p:nvPicPr>
        <p:blipFill>
          <a:blip r:embed="rId3"/>
          <a:stretch>
            <a:fillRect/>
          </a:stretch>
        </p:blipFill>
        <p:spPr>
          <a:xfrm rot="2589140">
            <a:off x="7833331" y="28437"/>
            <a:ext cx="1048603" cy="1173582"/>
          </a:xfrm>
          <a:prstGeom prst="rect">
            <a:avLst/>
          </a:prstGeom>
        </p:spPr>
      </p:pic>
    </p:spTree>
    <p:extLst>
      <p:ext uri="{BB962C8B-B14F-4D97-AF65-F5344CB8AC3E}">
        <p14:creationId xmlns:p14="http://schemas.microsoft.com/office/powerpoint/2010/main" val="17223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vertical)">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276225"/>
            <a:ext cx="8543925" cy="4581525"/>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19050" cap="rnd">
              <a:solidFill>
                <a:srgbClr val="3E342F"/>
              </a:solidFill>
              <a:prstDash val="solid"/>
              <a:round/>
            </a:ln>
          </p:spPr>
        </p:sp>
        <p:sp>
          <p:nvSpPr>
            <p:cNvPr id="4" name="TextBox 4"/>
            <p:cNvSpPr txBox="1"/>
            <p:nvPr/>
          </p:nvSpPr>
          <p:spPr>
            <a:xfrm>
              <a:off x="0" y="-38100"/>
              <a:ext cx="4500504" cy="2451414"/>
            </a:xfrm>
            <a:prstGeom prst="rect">
              <a:avLst/>
            </a:prstGeom>
          </p:spPr>
          <p:txBody>
            <a:bodyPr lIns="25400" tIns="25400" rIns="25400" bIns="25400" rtlCol="0" anchor="ctr"/>
            <a:lstStyle/>
            <a:p>
              <a:pPr algn="ctr">
                <a:lnSpc>
                  <a:spcPts val="1330"/>
                </a:lnSpc>
              </a:pPr>
              <a:endParaRPr sz="700">
                <a:solidFill>
                  <a:prstClr val="black"/>
                </a:solidFill>
              </a:endParaRPr>
            </a:p>
          </p:txBody>
        </p:sp>
      </p:grpSp>
      <p:sp>
        <p:nvSpPr>
          <p:cNvPr id="20" name="Rounded Rectangle 19"/>
          <p:cNvSpPr/>
          <p:nvPr/>
        </p:nvSpPr>
        <p:spPr>
          <a:xfrm>
            <a:off x="647700" y="529150"/>
            <a:ext cx="3276600" cy="5334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solidFill>
                  <a:prstClr val="white"/>
                </a:solidFill>
                <a:latin typeface="Arial" panose="020B0604020202020204" pitchFamily="34" charset="0"/>
                <a:cs typeface="Arial" panose="020B0604020202020204" pitchFamily="34" charset="0"/>
              </a:rPr>
              <a:t>Hoạt</a:t>
            </a:r>
            <a:r>
              <a:rPr lang="en-US" sz="2000" b="1" dirty="0">
                <a:solidFill>
                  <a:prstClr val="white"/>
                </a:solidFill>
                <a:latin typeface="Arial" panose="020B0604020202020204" pitchFamily="34" charset="0"/>
                <a:cs typeface="Arial" panose="020B0604020202020204" pitchFamily="34" charset="0"/>
              </a:rPr>
              <a:t> </a:t>
            </a:r>
            <a:r>
              <a:rPr lang="en-US" sz="2000" b="1" dirty="0" err="1">
                <a:solidFill>
                  <a:prstClr val="white"/>
                </a:solidFill>
                <a:latin typeface="Arial" panose="020B0604020202020204" pitchFamily="34" charset="0"/>
                <a:cs typeface="Arial" panose="020B0604020202020204" pitchFamily="34" charset="0"/>
              </a:rPr>
              <a:t>động</a:t>
            </a:r>
            <a:r>
              <a:rPr lang="en-US" sz="2000" b="1" dirty="0">
                <a:solidFill>
                  <a:prstClr val="white"/>
                </a:solidFill>
                <a:latin typeface="Arial" panose="020B0604020202020204" pitchFamily="34" charset="0"/>
                <a:cs typeface="Arial" panose="020B0604020202020204" pitchFamily="34" charset="0"/>
              </a:rPr>
              <a:t> 2 (SGK - tr.11)</a:t>
            </a:r>
          </a:p>
        </p:txBody>
      </p:sp>
      <p:sp>
        <p:nvSpPr>
          <p:cNvPr id="5" name="Rectangle 4"/>
          <p:cNvSpPr/>
          <p:nvPr/>
        </p:nvSpPr>
        <p:spPr>
          <a:xfrm>
            <a:off x="647700" y="1138690"/>
            <a:ext cx="7962900" cy="1015663"/>
          </a:xfrm>
          <a:prstGeom prst="rect">
            <a:avLst/>
          </a:prstGeom>
        </p:spPr>
        <p:txBody>
          <a:bodyPr wrap="square">
            <a:spAutoFit/>
          </a:bodyPr>
          <a:lstStyle/>
          <a:p>
            <a:pPr algn="just">
              <a:lnSpc>
                <a:spcPct val="150000"/>
              </a:lnSpc>
            </a:pPr>
            <a:r>
              <a:rPr lang="en-US" sz="2000" dirty="0" err="1">
                <a:latin typeface="Arial" panose="020B0604020202020204" pitchFamily="34" charset="0"/>
                <a:cs typeface="Arial" panose="020B0604020202020204" pitchFamily="34" charset="0"/>
              </a:rPr>
              <a:t>Lựa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cứu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a:t>
            </a:r>
          </a:p>
        </p:txBody>
      </p:sp>
      <p:grpSp>
        <p:nvGrpSpPr>
          <p:cNvPr id="8" name="Group 7"/>
          <p:cNvGrpSpPr/>
          <p:nvPr/>
        </p:nvGrpSpPr>
        <p:grpSpPr>
          <a:xfrm>
            <a:off x="647700" y="2366430"/>
            <a:ext cx="1066800" cy="661432"/>
            <a:chOff x="1295400" y="4125436"/>
            <a:chExt cx="2133600" cy="1322864"/>
          </a:xfrm>
        </p:grpSpPr>
        <p:sp>
          <p:nvSpPr>
            <p:cNvPr id="9" name="Oval Callout 8"/>
            <p:cNvSpPr/>
            <p:nvPr/>
          </p:nvSpPr>
          <p:spPr>
            <a:xfrm>
              <a:off x="1295400" y="4125436"/>
              <a:ext cx="2133600" cy="1322864"/>
            </a:xfrm>
            <a:prstGeom prst="wedgeEllipseCallout">
              <a:avLst>
                <a:gd name="adj1" fmla="val 45340"/>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700"/>
            </a:p>
          </p:txBody>
        </p:sp>
        <p:sp>
          <p:nvSpPr>
            <p:cNvPr id="10" name="TextBox 9"/>
            <p:cNvSpPr txBox="1"/>
            <p:nvPr/>
          </p:nvSpPr>
          <p:spPr>
            <a:xfrm>
              <a:off x="1428750" y="4432926"/>
              <a:ext cx="1866900" cy="800220"/>
            </a:xfrm>
            <a:prstGeom prst="rect">
              <a:avLst/>
            </a:prstGeom>
            <a:noFill/>
          </p:spPr>
          <p:txBody>
            <a:bodyPr wrap="square" rtlCol="0">
              <a:spAutoFit/>
            </a:bodyPr>
            <a:lstStyle/>
            <a:p>
              <a:pPr algn="ctr"/>
              <a:r>
                <a:rPr lang="en-US" sz="2000" b="1" dirty="0" err="1">
                  <a:solidFill>
                    <a:srgbClr val="C00000"/>
                  </a:solidFill>
                  <a:latin typeface="Arial" panose="020B0604020202020204" pitchFamily="34" charset="0"/>
                  <a:cs typeface="Arial" panose="020B0604020202020204" pitchFamily="34" charset="0"/>
                </a:rPr>
                <a:t>Gợi</a:t>
              </a:r>
              <a:r>
                <a:rPr lang="en-US" sz="2000" b="1" dirty="0">
                  <a:solidFill>
                    <a:srgbClr val="C00000"/>
                  </a:solidFill>
                  <a:latin typeface="Arial" panose="020B0604020202020204" pitchFamily="34" charset="0"/>
                  <a:cs typeface="Arial" panose="020B0604020202020204" pitchFamily="34" charset="0"/>
                </a:rPr>
                <a:t> ý</a:t>
              </a:r>
            </a:p>
          </p:txBody>
        </p:sp>
      </p:grpSp>
      <p:sp>
        <p:nvSpPr>
          <p:cNvPr id="7" name="Rectangle 6"/>
          <p:cNvSpPr/>
          <p:nvPr/>
        </p:nvSpPr>
        <p:spPr>
          <a:xfrm>
            <a:off x="1910080" y="2520174"/>
            <a:ext cx="5865708" cy="400110"/>
          </a:xfrm>
          <a:prstGeom prst="rect">
            <a:avLst/>
          </a:prstGeom>
        </p:spPr>
        <p:txBody>
          <a:bodyPr wrap="none">
            <a:spAutoFit/>
          </a:bodyPr>
          <a:lstStyle/>
          <a:p>
            <a:r>
              <a:rPr lang="en-US" sz="2000" dirty="0" err="1">
                <a:latin typeface="Arial" panose="020B0604020202020204" pitchFamily="34" charset="0"/>
                <a:cs typeface="Arial" panose="020B0604020202020204" pitchFamily="34" charset="0"/>
              </a:rPr>
              <a:t>Tham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khoa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6" name="Group 5"/>
          <p:cNvGrpSpPr/>
          <p:nvPr/>
        </p:nvGrpSpPr>
        <p:grpSpPr>
          <a:xfrm>
            <a:off x="382757" y="3181606"/>
            <a:ext cx="8761244" cy="1934388"/>
            <a:chOff x="765513" y="6363212"/>
            <a:chExt cx="17522487" cy="3868775"/>
          </a:xfrm>
        </p:grpSpPr>
        <p:sp>
          <p:nvSpPr>
            <p:cNvPr id="11" name="Rectangle 10"/>
            <p:cNvSpPr/>
            <p:nvPr/>
          </p:nvSpPr>
          <p:spPr>
            <a:xfrm>
              <a:off x="2837765" y="6363212"/>
              <a:ext cx="12350175" cy="2031325"/>
            </a:xfrm>
            <a:prstGeom prst="rect">
              <a:avLst/>
            </a:prstGeom>
          </p:spPr>
          <p:txBody>
            <a:bodyPr wrap="none">
              <a:spAutoFit/>
            </a:bodyPr>
            <a:lstStyle/>
            <a:p>
              <a:pPr algn="ctr">
                <a:lnSpc>
                  <a:spcPct val="150000"/>
                </a:lnSpc>
              </a:pPr>
              <a:r>
                <a:rPr lang="vi-VN" sz="2000" b="1" dirty="0">
                  <a:solidFill>
                    <a:schemeClr val="accent6">
                      <a:lumMod val="75000"/>
                    </a:schemeClr>
                  </a:solidFill>
                  <a:latin typeface="Arial" panose="020B0604020202020204" pitchFamily="34" charset="0"/>
                  <a:cs typeface="Arial" panose="020B0604020202020204" pitchFamily="34" charset="0"/>
                </a:rPr>
                <a:t>Nghiên cứu về ô nhiễm môi trường tại Việt Nam: </a:t>
              </a:r>
              <a:endParaRPr lang="en-US" sz="2000" b="1" dirty="0">
                <a:solidFill>
                  <a:schemeClr val="accent6">
                    <a:lumMod val="75000"/>
                  </a:schemeClr>
                </a:solidFill>
                <a:latin typeface="Arial" panose="020B0604020202020204" pitchFamily="34" charset="0"/>
                <a:cs typeface="Arial" panose="020B0604020202020204" pitchFamily="34" charset="0"/>
              </a:endParaRPr>
            </a:p>
            <a:p>
              <a:pPr algn="ctr">
                <a:lnSpc>
                  <a:spcPct val="150000"/>
                </a:lnSpc>
              </a:pPr>
              <a:r>
                <a:rPr lang="en-US" sz="2000" b="1" dirty="0">
                  <a:solidFill>
                    <a:schemeClr val="accent6">
                      <a:lumMod val="75000"/>
                    </a:schemeClr>
                  </a:solidFill>
                  <a:latin typeface="Arial" panose="020B0604020202020204" pitchFamily="34" charset="0"/>
                  <a:cs typeface="Arial" panose="020B0604020202020204" pitchFamily="34" charset="0"/>
                </a:rPr>
                <a:t>P</a:t>
              </a:r>
              <a:r>
                <a:rPr lang="vi-VN" sz="2000" b="1" dirty="0">
                  <a:solidFill>
                    <a:schemeClr val="accent6">
                      <a:lumMod val="75000"/>
                    </a:schemeClr>
                  </a:solidFill>
                  <a:latin typeface="Arial" panose="020B0604020202020204" pitchFamily="34" charset="0"/>
                  <a:cs typeface="Arial" panose="020B0604020202020204" pitchFamily="34" charset="0"/>
                </a:rPr>
                <a:t>hân tích, kết quả và giải pháp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765513" y="7527582"/>
              <a:ext cx="2145978" cy="2505673"/>
            </a:xfrm>
            <a:prstGeom prst="rect">
              <a:avLst/>
            </a:prstGeom>
          </p:spPr>
        </p:pic>
        <p:pic>
          <p:nvPicPr>
            <p:cNvPr id="13" name="Picture 12"/>
            <p:cNvPicPr>
              <a:picLocks noChangeAspect="1"/>
            </p:cNvPicPr>
            <p:nvPr/>
          </p:nvPicPr>
          <p:blipFill>
            <a:blip r:embed="rId3"/>
            <a:stretch>
              <a:fillRect/>
            </a:stretch>
          </p:blipFill>
          <p:spPr>
            <a:xfrm>
              <a:off x="14295120" y="7023423"/>
              <a:ext cx="3992880" cy="3208564"/>
            </a:xfrm>
            <a:prstGeom prst="rect">
              <a:avLst/>
            </a:prstGeom>
          </p:spPr>
        </p:pic>
      </p:grpSp>
    </p:spTree>
    <p:extLst>
      <p:ext uri="{BB962C8B-B14F-4D97-AF65-F5344CB8AC3E}">
        <p14:creationId xmlns:p14="http://schemas.microsoft.com/office/powerpoint/2010/main" val="11266224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upLef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0" y="1619250"/>
            <a:ext cx="9832821" cy="3314700"/>
            <a:chOff x="0" y="0"/>
            <a:chExt cx="5179428" cy="778343"/>
          </a:xfrm>
        </p:grpSpPr>
        <p:sp>
          <p:nvSpPr>
            <p:cNvPr id="3" name="Freeform 3"/>
            <p:cNvSpPr/>
            <p:nvPr/>
          </p:nvSpPr>
          <p:spPr>
            <a:xfrm>
              <a:off x="0" y="0"/>
              <a:ext cx="5179428" cy="778343"/>
            </a:xfrm>
            <a:custGeom>
              <a:avLst/>
              <a:gdLst/>
              <a:ahLst/>
              <a:cxnLst/>
              <a:rect l="l" t="t" r="r" b="b"/>
              <a:pathLst>
                <a:path w="5179428" h="778343">
                  <a:moveTo>
                    <a:pt x="15747" y="0"/>
                  </a:moveTo>
                  <a:lnTo>
                    <a:pt x="5163681" y="0"/>
                  </a:lnTo>
                  <a:cubicBezTo>
                    <a:pt x="5167858" y="0"/>
                    <a:pt x="5171863" y="1659"/>
                    <a:pt x="5174816" y="4612"/>
                  </a:cubicBezTo>
                  <a:cubicBezTo>
                    <a:pt x="5177769" y="7565"/>
                    <a:pt x="5179428" y="11571"/>
                    <a:pt x="5179428" y="15747"/>
                  </a:cubicBezTo>
                  <a:lnTo>
                    <a:pt x="5179428" y="762595"/>
                  </a:lnTo>
                  <a:cubicBezTo>
                    <a:pt x="5179428" y="766772"/>
                    <a:pt x="5177769" y="770777"/>
                    <a:pt x="5174816" y="773730"/>
                  </a:cubicBezTo>
                  <a:cubicBezTo>
                    <a:pt x="5171863" y="776683"/>
                    <a:pt x="5167858" y="778343"/>
                    <a:pt x="5163681" y="778343"/>
                  </a:cubicBezTo>
                  <a:lnTo>
                    <a:pt x="15747" y="778343"/>
                  </a:lnTo>
                  <a:cubicBezTo>
                    <a:pt x="7050" y="778343"/>
                    <a:pt x="0" y="771292"/>
                    <a:pt x="0" y="762595"/>
                  </a:cubicBezTo>
                  <a:lnTo>
                    <a:pt x="0" y="15747"/>
                  </a:lnTo>
                  <a:cubicBezTo>
                    <a:pt x="0" y="7050"/>
                    <a:pt x="7050" y="0"/>
                    <a:pt x="15747" y="0"/>
                  </a:cubicBezTo>
                  <a:close/>
                </a:path>
              </a:pathLst>
            </a:custGeom>
            <a:solidFill>
              <a:srgbClr val="FFDBC3"/>
            </a:solidFill>
            <a:ln w="19050" cap="rnd">
              <a:solidFill>
                <a:srgbClr val="3E342F"/>
              </a:solidFill>
              <a:prstDash val="solid"/>
              <a:round/>
            </a:ln>
          </p:spPr>
        </p:sp>
        <p:sp>
          <p:nvSpPr>
            <p:cNvPr id="4" name="TextBox 4"/>
            <p:cNvSpPr txBox="1"/>
            <p:nvPr/>
          </p:nvSpPr>
          <p:spPr>
            <a:xfrm>
              <a:off x="0" y="-38100"/>
              <a:ext cx="5179428" cy="816443"/>
            </a:xfrm>
            <a:prstGeom prst="rect">
              <a:avLst/>
            </a:prstGeom>
          </p:spPr>
          <p:txBody>
            <a:bodyPr lIns="25400" tIns="25400" rIns="25400" bIns="25400" rtlCol="0" anchor="ctr"/>
            <a:lstStyle/>
            <a:p>
              <a:pPr algn="ctr">
                <a:lnSpc>
                  <a:spcPts val="1330"/>
                </a:lnSpc>
                <a:spcBef>
                  <a:spcPct val="0"/>
                </a:spcBef>
              </a:pPr>
              <a:endParaRPr sz="700"/>
            </a:p>
          </p:txBody>
        </p:sp>
      </p:grpSp>
      <p:sp>
        <p:nvSpPr>
          <p:cNvPr id="6" name="Freeform 6"/>
          <p:cNvSpPr/>
          <p:nvPr/>
        </p:nvSpPr>
        <p:spPr>
          <a:xfrm>
            <a:off x="647700" y="327725"/>
            <a:ext cx="952500" cy="1291526"/>
          </a:xfrm>
          <a:custGeom>
            <a:avLst/>
            <a:gdLst/>
            <a:ahLst/>
            <a:cxnLst/>
            <a:rect l="l" t="t" r="r" b="b"/>
            <a:pathLst>
              <a:path w="3313342" h="4492668">
                <a:moveTo>
                  <a:pt x="0" y="0"/>
                </a:moveTo>
                <a:lnTo>
                  <a:pt x="3313343" y="0"/>
                </a:lnTo>
                <a:lnTo>
                  <a:pt x="3313343" y="4492668"/>
                </a:lnTo>
                <a:lnTo>
                  <a:pt x="0" y="4492668"/>
                </a:lnTo>
                <a:lnTo>
                  <a:pt x="0" y="0"/>
                </a:lnTo>
                <a:close/>
              </a:path>
            </a:pathLst>
          </a:custGeom>
          <a:blipFill>
            <a:blip r:embed="rId2"/>
            <a:stretch>
              <a:fillRect/>
            </a:stretch>
          </a:blipFill>
        </p:spPr>
      </p:sp>
      <p:grpSp>
        <p:nvGrpSpPr>
          <p:cNvPr id="10" name="Group 9"/>
          <p:cNvGrpSpPr/>
          <p:nvPr/>
        </p:nvGrpSpPr>
        <p:grpSpPr>
          <a:xfrm>
            <a:off x="1714500" y="221958"/>
            <a:ext cx="2019301" cy="699365"/>
            <a:chOff x="3429000" y="443915"/>
            <a:chExt cx="4038602" cy="1398730"/>
          </a:xfrm>
        </p:grpSpPr>
        <p:sp>
          <p:nvSpPr>
            <p:cNvPr id="5" name="Freeform 5"/>
            <p:cNvSpPr/>
            <p:nvPr/>
          </p:nvSpPr>
          <p:spPr>
            <a:xfrm flipV="1">
              <a:off x="3429000" y="443915"/>
              <a:ext cx="4038600" cy="1398730"/>
            </a:xfrm>
            <a:custGeom>
              <a:avLst/>
              <a:gdLst/>
              <a:ahLst/>
              <a:cxnLst/>
              <a:rect l="l" t="t" r="r" b="b"/>
              <a:pathLst>
                <a:path w="6325488" h="2368933">
                  <a:moveTo>
                    <a:pt x="0" y="2368933"/>
                  </a:moveTo>
                  <a:lnTo>
                    <a:pt x="6325489" y="2368933"/>
                  </a:lnTo>
                  <a:lnTo>
                    <a:pt x="6325489" y="0"/>
                  </a:lnTo>
                  <a:lnTo>
                    <a:pt x="0" y="0"/>
                  </a:lnTo>
                  <a:lnTo>
                    <a:pt x="0" y="2368933"/>
                  </a:lnTo>
                  <a:close/>
                </a:path>
              </a:pathLst>
            </a:custGeom>
            <a:blipFill>
              <a:blip r:embed="rId3">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3733800" y="835503"/>
              <a:ext cx="3733802" cy="615554"/>
            </a:xfrm>
            <a:prstGeom prst="rect">
              <a:avLst/>
            </a:prstGeom>
          </p:spPr>
          <p:txBody>
            <a:bodyPr wrap="square" lIns="0" tIns="0" rIns="0" bIns="0" rtlCol="0" anchor="t">
              <a:spAutoFit/>
            </a:bodyPr>
            <a:lstStyle/>
            <a:p>
              <a:pPr algn="ctr">
                <a:spcBef>
                  <a:spcPct val="0"/>
                </a:spcBef>
              </a:pPr>
              <a:r>
                <a:rPr lang="en-US" sz="2000" b="1" dirty="0" err="1">
                  <a:solidFill>
                    <a:srgbClr val="C00000"/>
                  </a:solidFill>
                  <a:latin typeface="Arial" panose="020B0604020202020204" pitchFamily="34" charset="0"/>
                  <a:cs typeface="Arial" panose="020B0604020202020204" pitchFamily="34" charset="0"/>
                </a:rPr>
                <a:t>Tóm</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tắt</a:t>
              </a:r>
              <a:endParaRPr lang="en-US" sz="2000" b="1" dirty="0">
                <a:solidFill>
                  <a:srgbClr val="C00000"/>
                </a:solidFill>
                <a:latin typeface="Arial" panose="020B0604020202020204" pitchFamily="34" charset="0"/>
                <a:cs typeface="Arial" panose="020B0604020202020204" pitchFamily="34" charset="0"/>
              </a:endParaRPr>
            </a:p>
          </p:txBody>
        </p:sp>
      </p:grpSp>
      <p:sp>
        <p:nvSpPr>
          <p:cNvPr id="9" name="Rectangle 8"/>
          <p:cNvSpPr/>
          <p:nvPr/>
        </p:nvSpPr>
        <p:spPr>
          <a:xfrm>
            <a:off x="363461" y="1639620"/>
            <a:ext cx="8343900" cy="3323987"/>
          </a:xfrm>
          <a:prstGeom prst="rect">
            <a:avLst/>
          </a:prstGeom>
        </p:spPr>
        <p:txBody>
          <a:bodyPr wrap="square">
            <a:spAutoFit/>
          </a:bodyPr>
          <a:lstStyle/>
          <a:p>
            <a:pPr algn="just">
              <a:lnSpc>
                <a:spcPct val="150000"/>
              </a:lnSpc>
            </a:pPr>
            <a:r>
              <a:rPr lang="vi-VN" sz="2000" dirty="0">
                <a:latin typeface="Arial" panose="020B0604020202020204" pitchFamily="34" charset="0"/>
                <a:cs typeface="Arial" panose="020B0604020202020204" pitchFamily="34" charset="0"/>
              </a:rPr>
              <a:t>Báo cáo này tập trung vào phân tích ô nhiễm môi trường tại Việt Nam, với mục tiêu xác định nguồn gốc và tác động của ô nhiễm. Phương pháp nghiên cứu bao gồm thu thập dữ liệu từ các nguồn đáng tin cậy, sử dụng biểu đồ và bảng thống k</a:t>
            </a:r>
            <a:r>
              <a:rPr lang="en-US" sz="2000" dirty="0">
                <a:latin typeface="Arial" panose="020B0604020202020204" pitchFamily="34" charset="0"/>
                <a:cs typeface="Arial" panose="020B0604020202020204" pitchFamily="34" charset="0"/>
              </a:rPr>
              <a:t>ê</a:t>
            </a:r>
            <a:r>
              <a:rPr lang="vi-VN" sz="2000" dirty="0">
                <a:latin typeface="Arial" panose="020B0604020202020204" pitchFamily="34" charset="0"/>
                <a:cs typeface="Arial" panose="020B0604020202020204" pitchFamily="34" charset="0"/>
              </a:rPr>
              <a:t>. Kết quả cho thấy mức độ ô nhiễm đáng lo ngại, đặc biệt trong không khí, nước và đất đai. Thảo luận tập trung vào ý nghĩa của kết quả và so sánh với các nghiên cứu trước, từ đó đề xuất giải pháp giảm thiểu ô nhiễm môi trường trong tương lai.</a:t>
            </a:r>
            <a:endParaRPr lang="en-US" sz="2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flipH="1">
            <a:off x="7086600" y="327725"/>
            <a:ext cx="2127927" cy="1294047"/>
          </a:xfrm>
          <a:prstGeom prst="rect">
            <a:avLst/>
          </a:prstGeom>
        </p:spPr>
      </p:pic>
    </p:spTree>
    <p:extLst>
      <p:ext uri="{BB962C8B-B14F-4D97-AF65-F5344CB8AC3E}">
        <p14:creationId xmlns:p14="http://schemas.microsoft.com/office/powerpoint/2010/main" val="36849604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Elbow Connector 14"/>
          <p:cNvCxnSpPr>
            <a:stCxn id="3" idx="0"/>
            <a:endCxn id="5" idx="1"/>
          </p:cNvCxnSpPr>
          <p:nvPr/>
        </p:nvCxnSpPr>
        <p:spPr>
          <a:xfrm rot="5400000" flipH="1" flipV="1">
            <a:off x="1406111" y="625061"/>
            <a:ext cx="750129" cy="131445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3" idx="4"/>
            <a:endCxn id="8" idx="1"/>
          </p:cNvCxnSpPr>
          <p:nvPr/>
        </p:nvCxnSpPr>
        <p:spPr>
          <a:xfrm rot="16200000" flipH="1">
            <a:off x="1333500" y="3086100"/>
            <a:ext cx="895350" cy="131445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6" idx="1"/>
          </p:cNvCxnSpPr>
          <p:nvPr/>
        </p:nvCxnSpPr>
        <p:spPr>
          <a:xfrm>
            <a:off x="1781175" y="2015568"/>
            <a:ext cx="657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85900" y="317904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04800" y="1657350"/>
            <a:ext cx="1638300" cy="1638300"/>
            <a:chOff x="548640" y="3076095"/>
            <a:chExt cx="3276600" cy="3276600"/>
          </a:xfrm>
        </p:grpSpPr>
        <p:sp>
          <p:nvSpPr>
            <p:cNvPr id="3" name="Oval 2"/>
            <p:cNvSpPr/>
            <p:nvPr/>
          </p:nvSpPr>
          <p:spPr>
            <a:xfrm>
              <a:off x="548640" y="3076095"/>
              <a:ext cx="3276600" cy="32766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700"/>
            </a:p>
          </p:txBody>
        </p:sp>
        <p:sp>
          <p:nvSpPr>
            <p:cNvPr id="2" name="TextBox 8"/>
            <p:cNvSpPr txBox="1"/>
            <p:nvPr/>
          </p:nvSpPr>
          <p:spPr>
            <a:xfrm>
              <a:off x="662940" y="3848101"/>
              <a:ext cx="3048000" cy="1846660"/>
            </a:xfrm>
            <a:prstGeom prst="rect">
              <a:avLst/>
            </a:prstGeom>
          </p:spPr>
          <p:txBody>
            <a:bodyPr wrap="square" lIns="0" tIns="0" rIns="0" bIns="0" rtlCol="0" anchor="t">
              <a:spAutoFit/>
            </a:bodyPr>
            <a:lstStyle/>
            <a:p>
              <a:pPr algn="ctr">
                <a:lnSpc>
                  <a:spcPct val="150000"/>
                </a:lnSpc>
                <a:spcBef>
                  <a:spcPct val="0"/>
                </a:spcBef>
              </a:pPr>
              <a:r>
                <a:rPr lang="en-US" sz="2000" b="1" dirty="0" err="1">
                  <a:solidFill>
                    <a:schemeClr val="accent1">
                      <a:lumMod val="50000"/>
                    </a:schemeClr>
                  </a:solidFill>
                  <a:latin typeface="Arial" panose="020B0604020202020204" pitchFamily="34" charset="0"/>
                  <a:cs typeface="Arial" panose="020B0604020202020204" pitchFamily="34" charset="0"/>
                </a:rPr>
                <a:t>Dàn</a:t>
              </a:r>
              <a:r>
                <a:rPr lang="en-US" sz="2000" b="1" dirty="0">
                  <a:solidFill>
                    <a:schemeClr val="accent1">
                      <a:lumMod val="50000"/>
                    </a:schemeClr>
                  </a:solidFill>
                  <a:latin typeface="Arial" panose="020B0604020202020204" pitchFamily="34" charset="0"/>
                  <a:cs typeface="Arial" panose="020B0604020202020204" pitchFamily="34" charset="0"/>
                </a:rPr>
                <a:t> ý </a:t>
              </a:r>
              <a:r>
                <a:rPr lang="en-US" sz="2000" b="1" dirty="0" err="1">
                  <a:solidFill>
                    <a:schemeClr val="accent1">
                      <a:lumMod val="50000"/>
                    </a:schemeClr>
                  </a:solidFill>
                  <a:latin typeface="Arial" panose="020B0604020202020204" pitchFamily="34" charset="0"/>
                  <a:cs typeface="Arial" panose="020B0604020202020204" pitchFamily="34" charset="0"/>
                </a:rPr>
                <a:t>cho</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báo</a:t>
              </a:r>
              <a:r>
                <a:rPr lang="en-US" sz="2000" b="1" dirty="0">
                  <a:solidFill>
                    <a:schemeClr val="accent1">
                      <a:lumMod val="50000"/>
                    </a:schemeClr>
                  </a:solidFill>
                  <a:latin typeface="Arial" panose="020B0604020202020204" pitchFamily="34" charset="0"/>
                  <a:cs typeface="Arial" panose="020B0604020202020204" pitchFamily="34" charset="0"/>
                </a:rPr>
                <a:t> </a:t>
              </a:r>
              <a:r>
                <a:rPr lang="en-US" sz="2000" b="1" dirty="0" err="1">
                  <a:solidFill>
                    <a:schemeClr val="accent1">
                      <a:lumMod val="50000"/>
                    </a:schemeClr>
                  </a:solidFill>
                  <a:latin typeface="Arial" panose="020B0604020202020204" pitchFamily="34" charset="0"/>
                  <a:cs typeface="Arial" panose="020B0604020202020204" pitchFamily="34" charset="0"/>
                </a:rPr>
                <a:t>cáo</a:t>
              </a:r>
              <a:endParaRPr lang="en-US" sz="2000" b="1" dirty="0">
                <a:solidFill>
                  <a:schemeClr val="accent1">
                    <a:lumMod val="50000"/>
                  </a:schemeClr>
                </a:solidFill>
                <a:latin typeface="Arial" panose="020B0604020202020204" pitchFamily="34" charset="0"/>
                <a:cs typeface="Arial" panose="020B0604020202020204" pitchFamily="34" charset="0"/>
              </a:endParaRPr>
            </a:p>
          </p:txBody>
        </p:sp>
      </p:grpSp>
      <p:sp>
        <p:nvSpPr>
          <p:cNvPr id="5" name="Rounded Rectangle 4"/>
          <p:cNvSpPr/>
          <p:nvPr/>
        </p:nvSpPr>
        <p:spPr>
          <a:xfrm>
            <a:off x="2438400" y="659572"/>
            <a:ext cx="2019300" cy="495300"/>
          </a:xfrm>
          <a:prstGeom prst="roundRect">
            <a:avLst/>
          </a:prstGeom>
          <a:solidFill>
            <a:srgbClr val="FFDBC3"/>
          </a:solidFill>
          <a:ln>
            <a:solidFill>
              <a:srgbClr val="FFD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95000"/>
                    <a:lumOff val="5000"/>
                  </a:schemeClr>
                </a:solidFill>
                <a:latin typeface="Arial" panose="020B0604020202020204" pitchFamily="34" charset="0"/>
                <a:cs typeface="Arial" panose="020B0604020202020204" pitchFamily="34" charset="0"/>
              </a:rPr>
              <a:t>I. </a:t>
            </a:r>
            <a:r>
              <a:rPr lang="en-US" sz="2000" dirty="0" err="1">
                <a:solidFill>
                  <a:schemeClr val="tx1">
                    <a:lumMod val="95000"/>
                    <a:lumOff val="5000"/>
                  </a:schemeClr>
                </a:solidFill>
                <a:latin typeface="Arial" panose="020B0604020202020204" pitchFamily="34" charset="0"/>
                <a:cs typeface="Arial" panose="020B0604020202020204" pitchFamily="34" charset="0"/>
              </a:rPr>
              <a:t>Giới</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thiệu</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6" name="Rounded Rectangle 5"/>
          <p:cNvSpPr/>
          <p:nvPr/>
        </p:nvSpPr>
        <p:spPr>
          <a:xfrm>
            <a:off x="2438400" y="1767918"/>
            <a:ext cx="2019300" cy="495300"/>
          </a:xfrm>
          <a:prstGeom prst="roundRect">
            <a:avLst/>
          </a:prstGeom>
          <a:solidFill>
            <a:srgbClr val="FFDBC3"/>
          </a:solidFill>
          <a:ln>
            <a:solidFill>
              <a:srgbClr val="FFD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95000"/>
                    <a:lumOff val="5000"/>
                  </a:schemeClr>
                </a:solidFill>
                <a:latin typeface="Arial" panose="020B0604020202020204" pitchFamily="34" charset="0"/>
                <a:cs typeface="Arial" panose="020B0604020202020204" pitchFamily="34" charset="0"/>
              </a:rPr>
              <a:t>II. </a:t>
            </a:r>
            <a:r>
              <a:rPr lang="en-US" sz="2000" dirty="0" err="1">
                <a:solidFill>
                  <a:schemeClr val="tx1">
                    <a:lumMod val="95000"/>
                    <a:lumOff val="5000"/>
                  </a:schemeClr>
                </a:solidFill>
                <a:latin typeface="Arial" panose="020B0604020202020204" pitchFamily="34" charset="0"/>
                <a:cs typeface="Arial" panose="020B0604020202020204" pitchFamily="34" charset="0"/>
              </a:rPr>
              <a:t>Phương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pháp</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2438400" y="2942745"/>
            <a:ext cx="2019300" cy="495300"/>
          </a:xfrm>
          <a:prstGeom prst="roundRect">
            <a:avLst/>
          </a:prstGeom>
          <a:solidFill>
            <a:srgbClr val="FFDBC3"/>
          </a:solidFill>
          <a:ln>
            <a:solidFill>
              <a:srgbClr val="FFD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95000"/>
                    <a:lumOff val="5000"/>
                  </a:schemeClr>
                </a:solidFill>
                <a:latin typeface="Arial" panose="020B0604020202020204" pitchFamily="34" charset="0"/>
                <a:cs typeface="Arial" panose="020B0604020202020204" pitchFamily="34" charset="0"/>
              </a:rPr>
              <a:t>III. </a:t>
            </a:r>
            <a:r>
              <a:rPr lang="en-US" sz="2000" dirty="0" err="1">
                <a:solidFill>
                  <a:schemeClr val="tx1">
                    <a:lumMod val="95000"/>
                    <a:lumOff val="5000"/>
                  </a:schemeClr>
                </a:solidFill>
                <a:latin typeface="Arial" panose="020B0604020202020204" pitchFamily="34" charset="0"/>
                <a:cs typeface="Arial" panose="020B0604020202020204" pitchFamily="34" charset="0"/>
              </a:rPr>
              <a:t>Thảo</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luận</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8" name="Rounded Rectangle 7"/>
          <p:cNvSpPr/>
          <p:nvPr/>
        </p:nvSpPr>
        <p:spPr>
          <a:xfrm>
            <a:off x="2438400" y="3943350"/>
            <a:ext cx="2019300" cy="495300"/>
          </a:xfrm>
          <a:prstGeom prst="roundRect">
            <a:avLst/>
          </a:prstGeom>
          <a:solidFill>
            <a:srgbClr val="FFDBC3"/>
          </a:solidFill>
          <a:ln>
            <a:solidFill>
              <a:srgbClr val="FFD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lumMod val="95000"/>
                    <a:lumOff val="5000"/>
                  </a:schemeClr>
                </a:solidFill>
                <a:latin typeface="Arial" panose="020B0604020202020204" pitchFamily="34" charset="0"/>
                <a:cs typeface="Arial" panose="020B0604020202020204" pitchFamily="34" charset="0"/>
              </a:rPr>
              <a:t>IV. </a:t>
            </a:r>
            <a:r>
              <a:rPr lang="en-US" sz="2000" dirty="0" err="1">
                <a:solidFill>
                  <a:schemeClr val="tx1">
                    <a:lumMod val="95000"/>
                    <a:lumOff val="5000"/>
                  </a:schemeClr>
                </a:solidFill>
                <a:latin typeface="Arial" panose="020B0604020202020204" pitchFamily="34" charset="0"/>
                <a:cs typeface="Arial" panose="020B0604020202020204" pitchFamily="34" charset="0"/>
              </a:rPr>
              <a:t>Kết</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luận</a:t>
            </a:r>
            <a:endParaRPr lang="en-US" sz="2000"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5295900" y="436581"/>
            <a:ext cx="3733714" cy="3352912"/>
            <a:chOff x="10591800" y="873161"/>
            <a:chExt cx="7467428" cy="6705823"/>
          </a:xfrm>
        </p:grpSpPr>
        <p:sp>
          <p:nvSpPr>
            <p:cNvPr id="9" name="Rectangle 8"/>
            <p:cNvSpPr/>
            <p:nvPr/>
          </p:nvSpPr>
          <p:spPr>
            <a:xfrm>
              <a:off x="10601960" y="873161"/>
              <a:ext cx="5133456" cy="800220"/>
            </a:xfrm>
            <a:prstGeom prst="rect">
              <a:avLst/>
            </a:prstGeom>
          </p:spPr>
          <p:txBody>
            <a:bodyPr wrap="none">
              <a:spAutoFit/>
            </a:bodyPr>
            <a:lstStyle/>
            <a:p>
              <a:pPr marL="371475" indent="-371475">
                <a:buFont typeface="+mj-lt"/>
                <a:buAutoNum type="arabicPeriod"/>
              </a:pPr>
              <a:r>
                <a:rPr lang="en-US" sz="2000" dirty="0" err="1">
                  <a:latin typeface="Arial" panose="020B0604020202020204" pitchFamily="34" charset="0"/>
                  <a:cs typeface="Arial" panose="020B0604020202020204" pitchFamily="34" charset="0"/>
                </a:rPr>
                <a:t>Mục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10601960" y="2117761"/>
              <a:ext cx="5252080" cy="800220"/>
            </a:xfrm>
            <a:prstGeom prst="rect">
              <a:avLst/>
            </a:prstGeom>
          </p:spPr>
          <p:txBody>
            <a:bodyPr wrap="none">
              <a:spAutoFit/>
            </a:bodyPr>
            <a:lstStyle/>
            <a:p>
              <a:pPr marL="371475" indent="-371475">
                <a:buFont typeface="+mj-lt"/>
                <a:buAutoNum type="arabicPeriod" startAt="2"/>
              </a:pP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dung </a:t>
              </a:r>
              <a:r>
                <a:rPr lang="en-US" sz="2000" dirty="0" err="1">
                  <a:latin typeface="Arial" panose="020B0604020202020204" pitchFamily="34" charset="0"/>
                  <a:cs typeface="Arial" panose="020B0604020202020204" pitchFamily="34" charset="0"/>
                </a:rPr>
                <a:t>khảo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endParaRPr lang="en-US" sz="2000" dirty="0">
                <a:latin typeface="Arial" panose="020B0604020202020204" pitchFamily="34" charset="0"/>
                <a:cs typeface="Arial" panose="020B0604020202020204" pitchFamily="34" charset="0"/>
              </a:endParaRPr>
            </a:p>
          </p:txBody>
        </p:sp>
        <p:sp>
          <p:nvSpPr>
            <p:cNvPr id="11" name="Rectangle 10"/>
            <p:cNvSpPr/>
            <p:nvPr/>
          </p:nvSpPr>
          <p:spPr>
            <a:xfrm>
              <a:off x="10596880" y="3108361"/>
              <a:ext cx="6858000" cy="2031326"/>
            </a:xfrm>
            <a:prstGeom prst="rect">
              <a:avLst/>
            </a:prstGeom>
          </p:spPr>
          <p:txBody>
            <a:bodyPr wrap="square">
              <a:spAutoFit/>
            </a:bodyPr>
            <a:lstStyle/>
            <a:p>
              <a:pPr marL="371475" indent="-371475" algn="just">
                <a:lnSpc>
                  <a:spcPct val="150000"/>
                </a:lnSpc>
                <a:buFont typeface="+mj-lt"/>
                <a:buAutoNum type="arabicPeriod" startAt="3"/>
              </a:pP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endParaRPr lang="en-US" sz="2000" dirty="0">
                <a:latin typeface="Arial" panose="020B0604020202020204" pitchFamily="34" charset="0"/>
                <a:cs typeface="Arial" panose="020B0604020202020204" pitchFamily="34" charset="0"/>
              </a:endParaRPr>
            </a:p>
          </p:txBody>
        </p:sp>
        <p:sp>
          <p:nvSpPr>
            <p:cNvPr id="12" name="Rectangle 11"/>
            <p:cNvSpPr/>
            <p:nvPr/>
          </p:nvSpPr>
          <p:spPr>
            <a:xfrm>
              <a:off x="10591800" y="5439508"/>
              <a:ext cx="7467428" cy="800220"/>
            </a:xfrm>
            <a:prstGeom prst="rect">
              <a:avLst/>
            </a:prstGeom>
          </p:spPr>
          <p:txBody>
            <a:bodyPr wrap="none">
              <a:spAutoFit/>
            </a:bodyPr>
            <a:lstStyle/>
            <a:p>
              <a:pPr marL="371475" indent="-371475">
                <a:buFont typeface="+mj-lt"/>
                <a:buAutoNum type="arabicPeriod" startAt="4"/>
              </a:pP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endParaRPr lang="en-US" sz="2000" dirty="0">
                <a:latin typeface="Arial" panose="020B0604020202020204" pitchFamily="34" charset="0"/>
                <a:cs typeface="Arial" panose="020B0604020202020204" pitchFamily="34" charset="0"/>
              </a:endParaRPr>
            </a:p>
          </p:txBody>
        </p:sp>
        <p:sp>
          <p:nvSpPr>
            <p:cNvPr id="13" name="Rectangle 12"/>
            <p:cNvSpPr/>
            <p:nvPr/>
          </p:nvSpPr>
          <p:spPr>
            <a:xfrm>
              <a:off x="10591800" y="6778764"/>
              <a:ext cx="2886048" cy="800220"/>
            </a:xfrm>
            <a:prstGeom prst="rect">
              <a:avLst/>
            </a:prstGeom>
          </p:spPr>
          <p:txBody>
            <a:bodyPr wrap="none">
              <a:spAutoFit/>
            </a:bodyPr>
            <a:lstStyle/>
            <a:p>
              <a:pPr marL="371475" indent="-371475">
                <a:buFont typeface="+mj-lt"/>
                <a:buAutoNum type="arabicPeriod" startAt="5"/>
              </a:pP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endParaRPr lang="en-US" sz="2000" dirty="0">
                <a:latin typeface="Arial" panose="020B0604020202020204" pitchFamily="34" charset="0"/>
                <a:cs typeface="Arial" panose="020B0604020202020204" pitchFamily="34" charset="0"/>
              </a:endParaRPr>
            </a:p>
          </p:txBody>
        </p:sp>
      </p:grpSp>
      <p:sp>
        <p:nvSpPr>
          <p:cNvPr id="27" name="Left Brace 26"/>
          <p:cNvSpPr/>
          <p:nvPr/>
        </p:nvSpPr>
        <p:spPr>
          <a:xfrm>
            <a:off x="4573270" y="572913"/>
            <a:ext cx="609600" cy="2940879"/>
          </a:xfrm>
          <a:prstGeom prst="leftBrace">
            <a:avLst>
              <a:gd name="adj1" fmla="val 333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p:pic>
        <p:nvPicPr>
          <p:cNvPr id="28" name="Picture 27"/>
          <p:cNvPicPr>
            <a:picLocks noChangeAspect="1"/>
          </p:cNvPicPr>
          <p:nvPr/>
        </p:nvPicPr>
        <p:blipFill>
          <a:blip r:embed="rId2"/>
          <a:stretch>
            <a:fillRect/>
          </a:stretch>
        </p:blipFill>
        <p:spPr>
          <a:xfrm>
            <a:off x="316554" y="407599"/>
            <a:ext cx="521647" cy="747273"/>
          </a:xfrm>
          <a:prstGeom prst="rect">
            <a:avLst/>
          </a:prstGeom>
        </p:spPr>
      </p:pic>
      <p:pic>
        <p:nvPicPr>
          <p:cNvPr id="29" name="Picture 28"/>
          <p:cNvPicPr>
            <a:picLocks noChangeAspect="1"/>
          </p:cNvPicPr>
          <p:nvPr/>
        </p:nvPicPr>
        <p:blipFill>
          <a:blip r:embed="rId3"/>
          <a:stretch>
            <a:fillRect/>
          </a:stretch>
        </p:blipFill>
        <p:spPr>
          <a:xfrm>
            <a:off x="7340600" y="3743325"/>
            <a:ext cx="1386841" cy="1193618"/>
          </a:xfrm>
          <a:prstGeom prst="rect">
            <a:avLst/>
          </a:prstGeom>
        </p:spPr>
      </p:pic>
    </p:spTree>
    <p:extLst>
      <p:ext uri="{BB962C8B-B14F-4D97-AF65-F5344CB8AC3E}">
        <p14:creationId xmlns:p14="http://schemas.microsoft.com/office/powerpoint/2010/main" val="4188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outHorizontal)">
                                      <p:cBhvr>
                                        <p:cTn id="32" dur="500"/>
                                        <p:tgtEl>
                                          <p:spTgt spid="27"/>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01" name="Google Shape;101;p18"/>
          <p:cNvGrpSpPr/>
          <p:nvPr/>
        </p:nvGrpSpPr>
        <p:grpSpPr>
          <a:xfrm>
            <a:off x="3411644" y="2937100"/>
            <a:ext cx="1094255" cy="1594018"/>
            <a:chOff x="4932214" y="1325792"/>
            <a:chExt cx="941618" cy="1418418"/>
          </a:xfrm>
        </p:grpSpPr>
        <p:sp>
          <p:nvSpPr>
            <p:cNvPr id="102" name="Google Shape;102;p18"/>
            <p:cNvSpPr/>
            <p:nvPr/>
          </p:nvSpPr>
          <p:spPr>
            <a:xfrm>
              <a:off x="4933245" y="1325792"/>
              <a:ext cx="940588" cy="1418418"/>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18"/>
            <p:cNvSpPr/>
            <p:nvPr/>
          </p:nvSpPr>
          <p:spPr>
            <a:xfrm>
              <a:off x="4932214" y="1374200"/>
              <a:ext cx="904741" cy="1353198"/>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18"/>
            <p:cNvSpPr/>
            <p:nvPr/>
          </p:nvSpPr>
          <p:spPr>
            <a:xfrm>
              <a:off x="5026356" y="2188148"/>
              <a:ext cx="718807" cy="468233"/>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18"/>
            <p:cNvSpPr/>
            <p:nvPr/>
          </p:nvSpPr>
          <p:spPr>
            <a:xfrm>
              <a:off x="5033184" y="2204445"/>
              <a:ext cx="693621" cy="435188"/>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8"/>
            <p:cNvSpPr/>
            <p:nvPr/>
          </p:nvSpPr>
          <p:spPr>
            <a:xfrm>
              <a:off x="5031155" y="2195221"/>
              <a:ext cx="692590" cy="157108"/>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18"/>
            <p:cNvSpPr/>
            <p:nvPr/>
          </p:nvSpPr>
          <p:spPr>
            <a:xfrm>
              <a:off x="5465957" y="1754184"/>
              <a:ext cx="73401" cy="95012"/>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18"/>
            <p:cNvSpPr/>
            <p:nvPr/>
          </p:nvSpPr>
          <p:spPr>
            <a:xfrm>
              <a:off x="5441769" y="1771898"/>
              <a:ext cx="60035" cy="9884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18"/>
            <p:cNvSpPr/>
            <p:nvPr/>
          </p:nvSpPr>
          <p:spPr>
            <a:xfrm>
              <a:off x="5239763" y="2500528"/>
              <a:ext cx="159266" cy="76332"/>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18"/>
            <p:cNvSpPr/>
            <p:nvPr/>
          </p:nvSpPr>
          <p:spPr>
            <a:xfrm>
              <a:off x="5166395" y="2503491"/>
              <a:ext cx="145997" cy="80519"/>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8"/>
            <p:cNvSpPr/>
            <p:nvPr/>
          </p:nvSpPr>
          <p:spPr>
            <a:xfrm>
              <a:off x="4970992" y="1807680"/>
              <a:ext cx="172375" cy="171376"/>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18"/>
          <p:cNvGrpSpPr/>
          <p:nvPr/>
        </p:nvGrpSpPr>
        <p:grpSpPr>
          <a:xfrm>
            <a:off x="4512075" y="1294148"/>
            <a:ext cx="946781" cy="1628705"/>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 name="Google Shape;142;p18"/>
          <p:cNvSpPr txBox="1"/>
          <p:nvPr/>
        </p:nvSpPr>
        <p:spPr>
          <a:xfrm>
            <a:off x="1517929" y="1497049"/>
            <a:ext cx="2728581" cy="122290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2A70E2"/>
                </a:solidFill>
                <a:effectLst/>
                <a:uLnTx/>
                <a:uFillTx/>
                <a:latin typeface="Fira Sans Extra Condensed"/>
                <a:ea typeface="Fira Sans Extra Condensed"/>
                <a:cs typeface="Fira Sans Extra Condensed"/>
                <a:sym typeface="Fira Sans Extra Condensed"/>
              </a:rPr>
              <a:t>I. MỘT SỐ DỤNG CỤ VÀ HÓA CHẤT</a:t>
            </a:r>
            <a:endParaRPr kumimoji="0" sz="2800" b="1" i="0" u="none" strike="noStrike" kern="0" cap="none" spc="0" normalizeH="0" baseline="0" noProof="0" dirty="0">
              <a:ln>
                <a:noFill/>
              </a:ln>
              <a:solidFill>
                <a:srgbClr val="2A70E2"/>
              </a:solidFill>
              <a:effectLst/>
              <a:uLnTx/>
              <a:uFillTx/>
              <a:latin typeface="Fira Sans Extra Condensed"/>
              <a:ea typeface="Fira Sans Extra Condensed"/>
              <a:cs typeface="Fira Sans Extra Condensed"/>
              <a:sym typeface="Fira Sans Extra Condensed"/>
            </a:endParaRPr>
          </a:p>
        </p:txBody>
      </p:sp>
      <p:sp>
        <p:nvSpPr>
          <p:cNvPr id="144" name="Google Shape;144;p18"/>
          <p:cNvSpPr txBox="1"/>
          <p:nvPr/>
        </p:nvSpPr>
        <p:spPr>
          <a:xfrm>
            <a:off x="4911218" y="3479097"/>
            <a:ext cx="3093412" cy="1153489"/>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C00000"/>
                </a:solidFill>
                <a:effectLst/>
                <a:uLnTx/>
                <a:uFillTx/>
                <a:latin typeface="Fira Sans Extra Condensed"/>
                <a:ea typeface="Fira Sans Extra Condensed"/>
                <a:cs typeface="Fira Sans Extra Condensed"/>
                <a:sym typeface="Fira Sans Extra Condensed"/>
              </a:rPr>
              <a:t>II. VIẾT BÁO CÁO VÀ THUYẾT TRÌNH MỘT VẤN ĐỀ KHOA HỌC</a:t>
            </a:r>
            <a:endParaRPr kumimoji="0" sz="2800" b="1" i="0" u="none" strike="noStrike" kern="0" cap="none" spc="0" normalizeH="0" baseline="0" noProof="0" dirty="0">
              <a:ln>
                <a:noFill/>
              </a:ln>
              <a:solidFill>
                <a:srgbClr val="C00000"/>
              </a:solidFill>
              <a:effectLst/>
              <a:uLnTx/>
              <a:uFillTx/>
              <a:latin typeface="Fira Sans Extra Condensed"/>
              <a:ea typeface="Fira Sans Extra Condensed"/>
              <a:cs typeface="Fira Sans Extra Condensed"/>
              <a:sym typeface="Fira Sans Extra Condensed"/>
            </a:endParaRPr>
          </a:p>
        </p:txBody>
      </p:sp>
      <p:sp>
        <p:nvSpPr>
          <p:cNvPr id="5" name="Title 4">
            <a:extLst>
              <a:ext uri="{FF2B5EF4-FFF2-40B4-BE49-F238E27FC236}">
                <a16:creationId xmlns:a16="http://schemas.microsoft.com/office/drawing/2014/main" id="{727FD200-94D7-4195-BA99-D016E69BF406}"/>
              </a:ext>
            </a:extLst>
          </p:cNvPr>
          <p:cNvSpPr>
            <a:spLocks noGrp="1"/>
          </p:cNvSpPr>
          <p:nvPr>
            <p:ph type="title"/>
          </p:nvPr>
        </p:nvSpPr>
        <p:spPr/>
        <p:txBody>
          <a:bodyPr/>
          <a:lstStyle/>
          <a:p>
            <a:r>
              <a:rPr lang="en-US" sz="3600" b="1" dirty="0">
                <a:latin typeface="Fira Sans Extra Condensed Medium" panose="020B0604020202020204" charset="0"/>
              </a:rPr>
              <a:t>NỘI DUNG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31"/>
                                        </p:tgtEl>
                                        <p:attrNameLst>
                                          <p:attrName>style.visibility</p:attrName>
                                        </p:attrNameLst>
                                      </p:cBhvr>
                                      <p:to>
                                        <p:strVal val="visible"/>
                                      </p:to>
                                    </p:set>
                                    <p:anim calcmode="lin" valueType="num">
                                      <p:cBhvr>
                                        <p:cTn id="11" dur="500" fill="hold"/>
                                        <p:tgtEl>
                                          <p:spTgt spid="131"/>
                                        </p:tgtEl>
                                        <p:attrNameLst>
                                          <p:attrName>ppt_w</p:attrName>
                                        </p:attrNameLst>
                                      </p:cBhvr>
                                      <p:tavLst>
                                        <p:tav tm="0">
                                          <p:val>
                                            <p:fltVal val="0"/>
                                          </p:val>
                                        </p:tav>
                                        <p:tav tm="100000">
                                          <p:val>
                                            <p:strVal val="#ppt_w"/>
                                          </p:val>
                                        </p:tav>
                                      </p:tavLst>
                                    </p:anim>
                                    <p:anim calcmode="lin" valueType="num">
                                      <p:cBhvr>
                                        <p:cTn id="12" dur="500" fill="hold"/>
                                        <p:tgtEl>
                                          <p:spTgt spid="131"/>
                                        </p:tgtEl>
                                        <p:attrNameLst>
                                          <p:attrName>ppt_h</p:attrName>
                                        </p:attrNameLst>
                                      </p:cBhvr>
                                      <p:tavLst>
                                        <p:tav tm="0">
                                          <p:val>
                                            <p:fltVal val="0"/>
                                          </p:val>
                                        </p:tav>
                                        <p:tav tm="100000">
                                          <p:val>
                                            <p:strVal val="#ppt_h"/>
                                          </p:val>
                                        </p:tav>
                                      </p:tavLst>
                                    </p:anim>
                                    <p:animEffect transition="in" filter="fade">
                                      <p:cBhvr>
                                        <p:cTn id="13" dur="500"/>
                                        <p:tgtEl>
                                          <p:spTgt spid="131"/>
                                        </p:tgtEl>
                                      </p:cBhvr>
                                    </p:animEffect>
                                  </p:childTnLst>
                                </p:cTn>
                              </p:par>
                              <p:par>
                                <p:cTn id="14" presetID="53" presetClass="entr" presetSubtype="16" fill="hold" nodeType="withEffect">
                                  <p:stCondLst>
                                    <p:cond delay="50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7000"/>
                                  </p:iterate>
                                  <p:childTnLst>
                                    <p:set>
                                      <p:cBhvr>
                                        <p:cTn id="22" dur="1" fill="hold">
                                          <p:stCondLst>
                                            <p:cond delay="0"/>
                                          </p:stCondLst>
                                        </p:cTn>
                                        <p:tgtEl>
                                          <p:spTgt spid="142"/>
                                        </p:tgtEl>
                                        <p:attrNameLst>
                                          <p:attrName>style.visibility</p:attrName>
                                        </p:attrNameLst>
                                      </p:cBhvr>
                                      <p:to>
                                        <p:strVal val="visible"/>
                                      </p:to>
                                    </p:set>
                                    <p:animEffect transition="in" filter="wipe(left)">
                                      <p:cBhvr>
                                        <p:cTn id="23" dur="500"/>
                                        <p:tgtEl>
                                          <p:spTgt spid="1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iterate type="lt">
                                    <p:tmPct val="7000"/>
                                  </p:iterate>
                                  <p:childTnLst>
                                    <p:set>
                                      <p:cBhvr>
                                        <p:cTn id="27" dur="1" fill="hold">
                                          <p:stCondLst>
                                            <p:cond delay="0"/>
                                          </p:stCondLst>
                                        </p:cTn>
                                        <p:tgtEl>
                                          <p:spTgt spid="144"/>
                                        </p:tgtEl>
                                        <p:attrNameLst>
                                          <p:attrName>style.visibility</p:attrName>
                                        </p:attrNameLst>
                                      </p:cBhvr>
                                      <p:to>
                                        <p:strVal val="visible"/>
                                      </p:to>
                                    </p:set>
                                    <p:animEffect transition="in" filter="wipe(right)">
                                      <p:cBhvr>
                                        <p:cTn id="2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2;p18">
            <a:extLst/>
          </p:cNvPr>
          <p:cNvSpPr txBox="1"/>
          <p:nvPr/>
        </p:nvSpPr>
        <p:spPr>
          <a:xfrm>
            <a:off x="249991" y="103718"/>
            <a:ext cx="8638672" cy="377548"/>
          </a:xfrm>
          <a:prstGeom prst="rect">
            <a:avLst/>
          </a:prstGeom>
          <a:noFill/>
          <a:ln>
            <a:noFill/>
          </a:ln>
        </p:spPr>
        <p:txBody>
          <a:bodyPr spcFirstLastPara="1" wrap="square" lIns="91425" tIns="91425" rIns="91425" bIns="91425" anchor="ctr" anchorCtr="0">
            <a:noAutofit/>
          </a:bodyPr>
          <a:lstStyle/>
          <a:p>
            <a:pPr>
              <a:lnSpc>
                <a:spcPct val="115000"/>
              </a:lnSpc>
            </a:pP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Thuyết</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trình</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trên</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các</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phần</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mềm</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trình</a:t>
            </a:r>
            <a:r>
              <a:rPr lang="en-US" sz="3200" b="1" dirty="0">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3200" b="1" dirty="0" err="1">
                <a:solidFill>
                  <a:srgbClr val="2A70E2"/>
                </a:solidFill>
                <a:latin typeface="Times New Roman" panose="02020603050405020304" pitchFamily="18" charset="0"/>
                <a:ea typeface="Fira Sans Extra Condensed"/>
                <a:cs typeface="Times New Roman" panose="02020603050405020304" pitchFamily="18" charset="0"/>
                <a:sym typeface="Fira Sans Extra Condensed"/>
              </a:rPr>
              <a:t>chiếu</a:t>
            </a:r>
            <a:endParaRPr lang="en-US" sz="3200" b="1" dirty="0">
              <a:solidFill>
                <a:srgbClr val="2A70E2"/>
              </a:solidFill>
              <a:latin typeface="Times New Roman" panose="02020603050405020304" pitchFamily="18" charset="0"/>
              <a:ea typeface="Fira Sans Extra Condensed"/>
              <a:cs typeface="Times New Roman" panose="02020603050405020304" pitchFamily="18" charset="0"/>
            </a:endParaRPr>
          </a:p>
        </p:txBody>
      </p:sp>
      <p:pic>
        <p:nvPicPr>
          <p:cNvPr id="3" name="Content Placeholder 4" descr="A drawing of a sun&#10;&#10;Description automatically generated">
            <a:extLst/>
          </p:cNvPr>
          <p:cNvPicPr>
            <a:picLocks noChangeAspect="1"/>
          </p:cNvPicPr>
          <p:nvPr/>
        </p:nvPicPr>
        <p:blipFill rotWithShape="1">
          <a:blip r:embed="rId2">
            <a:extLst>
              <a:ext uri="{28A0092B-C50C-407E-A947-70E740481C1C}">
                <a14:useLocalDpi xmlns:a14="http://schemas.microsoft.com/office/drawing/2010/main" val="0"/>
              </a:ext>
            </a:extLst>
          </a:blip>
          <a:srcRect l="31919" t="7365" r="22729"/>
          <a:stretch/>
        </p:blipFill>
        <p:spPr>
          <a:xfrm rot="10800000">
            <a:off x="88090" y="607376"/>
            <a:ext cx="9055909" cy="4536124"/>
          </a:xfrm>
          <a:prstGeom prst="rect">
            <a:avLst/>
          </a:prstGeom>
        </p:spPr>
      </p:pic>
      <p:sp>
        <p:nvSpPr>
          <p:cNvPr id="4" name="Google Shape;142;p18">
            <a:extLst/>
          </p:cNvPr>
          <p:cNvSpPr txBox="1"/>
          <p:nvPr/>
        </p:nvSpPr>
        <p:spPr>
          <a:xfrm>
            <a:off x="3655393" y="1920534"/>
            <a:ext cx="2033278"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a:solidFill>
                  <a:srgbClr val="943557"/>
                </a:solidFill>
                <a:highlight>
                  <a:srgbClr val="FFFF00"/>
                </a:highlight>
                <a:latin typeface="Times New Roman" panose="02020603050405020304" pitchFamily="18" charset="0"/>
                <a:ea typeface="Fira Sans Extra Condensed"/>
                <a:cs typeface="Times New Roman" panose="02020603050405020304" pitchFamily="18" charset="0"/>
              </a:rPr>
              <a:t>1)</a:t>
            </a:r>
            <a:r>
              <a:rPr lang="vi-VN" sz="2400" b="1" dirty="0">
                <a:solidFill>
                  <a:srgbClr val="943557"/>
                </a:solidFill>
                <a:highlight>
                  <a:srgbClr val="FFFF00"/>
                </a:highlight>
                <a:latin typeface="Times New Roman" panose="02020603050405020304" pitchFamily="18" charset="0"/>
                <a:ea typeface="Fira Sans Extra Condensed"/>
                <a:cs typeface="Times New Roman" panose="02020603050405020304" pitchFamily="18" charset="0"/>
              </a:rPr>
              <a:t>Trang tiêu đề</a:t>
            </a:r>
            <a:endParaRPr lang="en-US" sz="2400" b="1" dirty="0">
              <a:solidFill>
                <a:srgbClr val="943557"/>
              </a:solidFill>
              <a:highlight>
                <a:srgbClr val="FFFF00"/>
              </a:highlight>
              <a:latin typeface="Times New Roman" panose="02020603050405020304" pitchFamily="18" charset="0"/>
              <a:ea typeface="Fira Sans Extra Condensed"/>
              <a:cs typeface="Times New Roman" panose="02020603050405020304" pitchFamily="18" charset="0"/>
            </a:endParaRPr>
          </a:p>
        </p:txBody>
      </p:sp>
      <p:sp>
        <p:nvSpPr>
          <p:cNvPr id="5" name="Google Shape;142;p18">
            <a:extLst/>
          </p:cNvPr>
          <p:cNvSpPr txBox="1"/>
          <p:nvPr/>
        </p:nvSpPr>
        <p:spPr>
          <a:xfrm>
            <a:off x="6206278" y="1920533"/>
            <a:ext cx="203327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en-US" dirty="0">
                <a:highlight>
                  <a:srgbClr val="FFFF00"/>
                </a:highlight>
                <a:latin typeface="Times New Roman" panose="02020603050405020304" pitchFamily="18" charset="0"/>
                <a:cs typeface="Times New Roman" panose="02020603050405020304" pitchFamily="18" charset="0"/>
              </a:rPr>
              <a:t>2) </a:t>
            </a:r>
            <a:r>
              <a:rPr lang="vi-VN" dirty="0">
                <a:highlight>
                  <a:srgbClr val="FFFF00"/>
                </a:highlight>
                <a:latin typeface="Times New Roman" panose="02020603050405020304" pitchFamily="18" charset="0"/>
                <a:cs typeface="Times New Roman" panose="02020603050405020304" pitchFamily="18" charset="0"/>
              </a:rPr>
              <a:t>Trang giới thiệu</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6" name="Google Shape;142;p18">
            <a:extLst/>
          </p:cNvPr>
          <p:cNvSpPr txBox="1"/>
          <p:nvPr/>
        </p:nvSpPr>
        <p:spPr>
          <a:xfrm>
            <a:off x="6280484" y="3234127"/>
            <a:ext cx="264229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en-US" dirty="0">
                <a:highlight>
                  <a:srgbClr val="FFFF00"/>
                </a:highlight>
                <a:latin typeface="Times New Roman" panose="02020603050405020304" pitchFamily="18" charset="0"/>
                <a:cs typeface="Times New Roman" panose="02020603050405020304" pitchFamily="18" charset="0"/>
              </a:rPr>
              <a:t>3) </a:t>
            </a:r>
            <a:r>
              <a:rPr lang="vi-VN" dirty="0">
                <a:highlight>
                  <a:srgbClr val="FFFF00"/>
                </a:highlight>
                <a:latin typeface="Times New Roman" panose="02020603050405020304" pitchFamily="18" charset="0"/>
                <a:cs typeface="Times New Roman" panose="02020603050405020304" pitchFamily="18" charset="0"/>
              </a:rPr>
              <a:t>Trang mục tiêu nghiên cứu</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7" name="Google Shape;142;p18">
            <a:extLst/>
          </p:cNvPr>
          <p:cNvSpPr txBox="1"/>
          <p:nvPr/>
        </p:nvSpPr>
        <p:spPr>
          <a:xfrm>
            <a:off x="5639173" y="4426965"/>
            <a:ext cx="3737169"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4)</a:t>
            </a:r>
            <a:r>
              <a:rPr lang="vi-VN" sz="2400" dirty="0">
                <a:highlight>
                  <a:srgbClr val="FFFF00"/>
                </a:highlight>
                <a:latin typeface="Times New Roman" panose="02020603050405020304" pitchFamily="18" charset="0"/>
                <a:cs typeface="Times New Roman" panose="02020603050405020304" pitchFamily="18" charset="0"/>
              </a:rPr>
              <a:t>Trang phương pháp</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8" name="Google Shape;142;p18">
            <a:extLst/>
          </p:cNvPr>
          <p:cNvSpPr txBox="1"/>
          <p:nvPr/>
        </p:nvSpPr>
        <p:spPr>
          <a:xfrm>
            <a:off x="2878754" y="4225076"/>
            <a:ext cx="3737169"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5)</a:t>
            </a:r>
            <a:r>
              <a:rPr lang="vi-VN" sz="2400" dirty="0">
                <a:highlight>
                  <a:srgbClr val="FFFF00"/>
                </a:highlight>
                <a:latin typeface="Times New Roman" panose="02020603050405020304" pitchFamily="18" charset="0"/>
                <a:cs typeface="Times New Roman" panose="02020603050405020304" pitchFamily="18" charset="0"/>
              </a:rPr>
              <a:t>Trang kết quả</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9" name="Google Shape;142;p18">
            <a:extLst/>
          </p:cNvPr>
          <p:cNvSpPr txBox="1"/>
          <p:nvPr/>
        </p:nvSpPr>
        <p:spPr>
          <a:xfrm>
            <a:off x="405335" y="4394316"/>
            <a:ext cx="3737169"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6)</a:t>
            </a:r>
            <a:r>
              <a:rPr lang="vi-VN" sz="2400" dirty="0">
                <a:highlight>
                  <a:srgbClr val="FFFF00"/>
                </a:highlight>
                <a:latin typeface="Times New Roman" panose="02020603050405020304" pitchFamily="18" charset="0"/>
                <a:cs typeface="Times New Roman" panose="02020603050405020304" pitchFamily="18" charset="0"/>
              </a:rPr>
              <a:t>Trang thảo luận</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10" name="Google Shape;142;p18">
            <a:extLst/>
          </p:cNvPr>
          <p:cNvSpPr txBox="1"/>
          <p:nvPr/>
        </p:nvSpPr>
        <p:spPr>
          <a:xfrm>
            <a:off x="249991" y="3065478"/>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7) </a:t>
            </a:r>
            <a:r>
              <a:rPr lang="vi-VN" sz="2400" dirty="0">
                <a:highlight>
                  <a:srgbClr val="FFFF00"/>
                </a:highlight>
                <a:latin typeface="Times New Roman" panose="02020603050405020304" pitchFamily="18" charset="0"/>
                <a:cs typeface="Times New Roman" panose="02020603050405020304" pitchFamily="18" charset="0"/>
              </a:rPr>
              <a:t>Trang kết luận</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11" name="Google Shape;142;p18">
            <a:extLst/>
          </p:cNvPr>
          <p:cNvSpPr txBox="1"/>
          <p:nvPr/>
        </p:nvSpPr>
        <p:spPr>
          <a:xfrm rot="2456261">
            <a:off x="811045" y="1841467"/>
            <a:ext cx="3471395"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8) </a:t>
            </a:r>
            <a:r>
              <a:rPr lang="vi-VN" sz="2400" dirty="0">
                <a:highlight>
                  <a:srgbClr val="FFFF00"/>
                </a:highlight>
                <a:latin typeface="Times New Roman" panose="02020603050405020304" pitchFamily="18" charset="0"/>
                <a:cs typeface="Times New Roman" panose="02020603050405020304" pitchFamily="18" charset="0"/>
              </a:rPr>
              <a:t>Trang câu hỏi</a:t>
            </a:r>
            <a:endParaRPr lang="en-US" sz="24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20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5000"/>
                                  </p:iterate>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5000"/>
                                  </p:iterate>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5000"/>
                                  </p:iterate>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iterate type="lt">
                                    <p:tmPct val="5000"/>
                                  </p:iterate>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iterate type="lt">
                                    <p:tmPct val="5000"/>
                                  </p:iterate>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iterate type="lt">
                                    <p:tmPct val="5000"/>
                                  </p:iterate>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30104-0872-61B1-B6B4-33C8933BF7E8}"/>
              </a:ext>
            </a:extLst>
          </p:cNvPr>
          <p:cNvPicPr>
            <a:picLocks noChangeAspect="1"/>
          </p:cNvPicPr>
          <p:nvPr/>
        </p:nvPicPr>
        <p:blipFill>
          <a:blip r:embed="rId2"/>
          <a:stretch>
            <a:fillRect/>
          </a:stretch>
        </p:blipFill>
        <p:spPr>
          <a:xfrm>
            <a:off x="-51127" y="1241"/>
            <a:ext cx="4544653" cy="3548893"/>
          </a:xfrm>
          <a:prstGeom prst="rect">
            <a:avLst/>
          </a:prstGeom>
        </p:spPr>
      </p:pic>
      <p:sp>
        <p:nvSpPr>
          <p:cNvPr id="6" name="Google Shape;142;p18">
            <a:extLst>
              <a:ext uri="{FF2B5EF4-FFF2-40B4-BE49-F238E27FC236}">
                <a16:creationId xmlns:a16="http://schemas.microsoft.com/office/drawing/2014/main" id="{8184B87F-1431-2081-65F7-2989A56A695F}"/>
              </a:ext>
            </a:extLst>
          </p:cNvPr>
          <p:cNvSpPr txBox="1"/>
          <p:nvPr/>
        </p:nvSpPr>
        <p:spPr>
          <a:xfrm>
            <a:off x="748740" y="3596343"/>
            <a:ext cx="2268779"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a:solidFill>
                  <a:srgbClr val="943557"/>
                </a:solidFill>
                <a:highlight>
                  <a:srgbClr val="FFFF00"/>
                </a:highlight>
                <a:latin typeface="+mj-lt"/>
                <a:ea typeface="Fira Sans Extra Condensed"/>
                <a:cs typeface="Fira Sans Extra Condensed"/>
              </a:rPr>
              <a:t>1)</a:t>
            </a:r>
            <a:r>
              <a:rPr lang="vi-VN" sz="2400" b="1" dirty="0">
                <a:solidFill>
                  <a:srgbClr val="943557"/>
                </a:solidFill>
                <a:highlight>
                  <a:srgbClr val="FFFF00"/>
                </a:highlight>
                <a:latin typeface="+mj-lt"/>
                <a:ea typeface="Fira Sans Extra Condensed"/>
                <a:cs typeface="Fira Sans Extra Condensed"/>
              </a:rPr>
              <a:t>Trang tiêu đề</a:t>
            </a:r>
            <a:endParaRPr lang="en-US" sz="2400" b="1" dirty="0">
              <a:solidFill>
                <a:srgbClr val="943557"/>
              </a:solidFill>
              <a:highlight>
                <a:srgbClr val="FFFF00"/>
              </a:highlight>
              <a:latin typeface="+mj-lt"/>
              <a:ea typeface="Fira Sans Extra Condensed"/>
              <a:cs typeface="Fira Sans Extra Condensed"/>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32347" y="4478971"/>
            <a:ext cx="378994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r>
              <a:rPr lang="vi-VN" sz="2400" b="0" dirty="0">
                <a:latin typeface="+mj-lt"/>
              </a:rPr>
              <a:t>Tiêu để của báo cáo và tên của tác giả</a:t>
            </a:r>
            <a:endParaRPr lang="en-US" sz="2400" b="0" dirty="0">
              <a:latin typeface="+mj-lt"/>
            </a:endParaRPr>
          </a:p>
        </p:txBody>
      </p:sp>
      <p:sp>
        <p:nvSpPr>
          <p:cNvPr id="5" name="Google Shape;142;p18">
            <a:extLst>
              <a:ext uri="{FF2B5EF4-FFF2-40B4-BE49-F238E27FC236}">
                <a16:creationId xmlns:a16="http://schemas.microsoft.com/office/drawing/2014/main" id="{8184B87F-1431-2081-65F7-2989A56A695F}"/>
              </a:ext>
            </a:extLst>
          </p:cNvPr>
          <p:cNvSpPr txBox="1"/>
          <p:nvPr/>
        </p:nvSpPr>
        <p:spPr>
          <a:xfrm>
            <a:off x="5293894" y="3638680"/>
            <a:ext cx="2691865"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en-US" dirty="0">
                <a:highlight>
                  <a:srgbClr val="FFFF00"/>
                </a:highlight>
                <a:latin typeface="+mj-lt"/>
              </a:rPr>
              <a:t>2)</a:t>
            </a:r>
            <a:r>
              <a:rPr lang="vi-VN" dirty="0">
                <a:highlight>
                  <a:srgbClr val="FFFF00"/>
                </a:highlight>
                <a:latin typeface="+mj-lt"/>
              </a:rPr>
              <a:t>Trang giới thiệu</a:t>
            </a:r>
            <a:endParaRPr lang="en-US" dirty="0">
              <a:highlight>
                <a:srgbClr val="FFFF00"/>
              </a:highlight>
              <a:latin typeface="+mj-lt"/>
            </a:endParaRPr>
          </a:p>
        </p:txBody>
      </p:sp>
      <p:sp>
        <p:nvSpPr>
          <p:cNvPr id="7" name="Google Shape;142;p18">
            <a:extLst>
              <a:ext uri="{FF2B5EF4-FFF2-40B4-BE49-F238E27FC236}">
                <a16:creationId xmlns:a16="http://schemas.microsoft.com/office/drawing/2014/main" id="{C3461AA1-E11D-BFFE-6E0E-4FB6BEBF2669}"/>
              </a:ext>
            </a:extLst>
          </p:cNvPr>
          <p:cNvSpPr txBox="1"/>
          <p:nvPr/>
        </p:nvSpPr>
        <p:spPr>
          <a:xfrm>
            <a:off x="4307306" y="4478971"/>
            <a:ext cx="419349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a:cs typeface="Fira Sans Extra Condensed"/>
              </a:defRPr>
            </a:lvl1pPr>
          </a:lstStyle>
          <a:p>
            <a:r>
              <a:rPr lang="vi-VN" sz="2400" dirty="0">
                <a:latin typeface="+mj-lt"/>
              </a:rPr>
              <a:t>Giới thiệu vấn đề nghiên cứu; t</a:t>
            </a:r>
            <a:r>
              <a:rPr lang="en-US" sz="2400" dirty="0">
                <a:latin typeface="+mj-lt"/>
              </a:rPr>
              <a:t>ầ</a:t>
            </a:r>
            <a:r>
              <a:rPr lang="vi-VN" sz="2400" dirty="0">
                <a:latin typeface="+mj-lt"/>
              </a:rPr>
              <a:t>m quan trọng của vấn đề</a:t>
            </a:r>
            <a:endParaRPr lang="en-US" sz="2400" dirty="0">
              <a:latin typeface="+mj-lt"/>
            </a:endParaRPr>
          </a:p>
        </p:txBody>
      </p:sp>
      <p:pic>
        <p:nvPicPr>
          <p:cNvPr id="8" name="Picture 7">
            <a:extLst>
              <a:ext uri="{FF2B5EF4-FFF2-40B4-BE49-F238E27FC236}">
                <a16:creationId xmlns:a16="http://schemas.microsoft.com/office/drawing/2014/main" id="{C1C1017D-3345-C8E1-1B1F-58892B06E891}"/>
              </a:ext>
            </a:extLst>
          </p:cNvPr>
          <p:cNvPicPr>
            <a:picLocks noChangeAspect="1"/>
          </p:cNvPicPr>
          <p:nvPr/>
        </p:nvPicPr>
        <p:blipFill>
          <a:blip r:embed="rId3"/>
          <a:stretch>
            <a:fillRect/>
          </a:stretch>
        </p:blipFill>
        <p:spPr>
          <a:xfrm>
            <a:off x="4412863" y="0"/>
            <a:ext cx="4544654" cy="3553061"/>
          </a:xfrm>
          <a:prstGeom prst="rect">
            <a:avLst/>
          </a:prstGeom>
        </p:spPr>
      </p:pic>
    </p:spTree>
    <p:extLst>
      <p:ext uri="{BB962C8B-B14F-4D97-AF65-F5344CB8AC3E}">
        <p14:creationId xmlns:p14="http://schemas.microsoft.com/office/powerpoint/2010/main" val="22110681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30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par>
                          <p:cTn id="29" fill="hold">
                            <p:stCondLst>
                              <p:cond delay="1375"/>
                            </p:stCondLst>
                            <p:childTnLst>
                              <p:par>
                                <p:cTn id="30" presetID="16" presetClass="entr" presetSubtype="37"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18">
            <a:extLst>
              <a:ext uri="{FF2B5EF4-FFF2-40B4-BE49-F238E27FC236}">
                <a16:creationId xmlns:a16="http://schemas.microsoft.com/office/drawing/2014/main" id="{8184B87F-1431-2081-65F7-2989A56A695F}"/>
              </a:ext>
            </a:extLst>
          </p:cNvPr>
          <p:cNvSpPr txBox="1"/>
          <p:nvPr/>
        </p:nvSpPr>
        <p:spPr>
          <a:xfrm>
            <a:off x="121920" y="3576170"/>
            <a:ext cx="436770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4020202020204" charset="0"/>
                <a:ea typeface="Fira Sans Extra Condensed"/>
                <a:cs typeface="Fira Sans Extra Condensed"/>
              </a:defRPr>
            </a:lvl1pPr>
          </a:lstStyle>
          <a:p>
            <a:r>
              <a:rPr lang="en-US" dirty="0">
                <a:highlight>
                  <a:srgbClr val="FFFF00"/>
                </a:highlight>
                <a:latin typeface="Times New Roman" panose="02020603050405020304" pitchFamily="18" charset="0"/>
                <a:cs typeface="Times New Roman" panose="02020603050405020304" pitchFamily="18" charset="0"/>
              </a:rPr>
              <a:t>3)</a:t>
            </a:r>
            <a:r>
              <a:rPr lang="vi-VN" dirty="0">
                <a:highlight>
                  <a:srgbClr val="FFFF00"/>
                </a:highlight>
                <a:latin typeface="Times New Roman" panose="02020603050405020304" pitchFamily="18" charset="0"/>
                <a:cs typeface="Times New Roman" panose="02020603050405020304" pitchFamily="18" charset="0"/>
              </a:rPr>
              <a:t>Trang mục tiêu nghiên cứu</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56412" y="4292678"/>
            <a:ext cx="4800600"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a:cs typeface="Fira Sans Extra Condensed"/>
              </a:defRPr>
            </a:lvl1pPr>
          </a:lstStyle>
          <a:p>
            <a:r>
              <a:rPr lang="en-US" sz="2400" dirty="0" err="1">
                <a:latin typeface="+mj-lt"/>
              </a:rPr>
              <a:t>Cần</a:t>
            </a:r>
            <a:r>
              <a:rPr lang="en-US" sz="2400" dirty="0">
                <a:latin typeface="+mj-lt"/>
              </a:rPr>
              <a:t> </a:t>
            </a:r>
            <a:r>
              <a:rPr lang="en-US" sz="2400" dirty="0" err="1">
                <a:latin typeface="+mj-lt"/>
              </a:rPr>
              <a:t>có</a:t>
            </a:r>
            <a:r>
              <a:rPr lang="en-US" sz="2400" dirty="0">
                <a:latin typeface="+mj-lt"/>
              </a:rPr>
              <a:t> t</a:t>
            </a:r>
            <a:r>
              <a:rPr lang="vi-VN" sz="2400" dirty="0">
                <a:latin typeface="+mj-lt"/>
              </a:rPr>
              <a:t>ính khả thi, rõ r</a:t>
            </a:r>
            <a:r>
              <a:rPr lang="en-US" sz="2400" dirty="0">
                <a:latin typeface="+mj-lt"/>
              </a:rPr>
              <a:t>à</a:t>
            </a:r>
            <a:r>
              <a:rPr lang="vi-VN" sz="2400" dirty="0">
                <a:latin typeface="+mj-lt"/>
              </a:rPr>
              <a:t>ng</a:t>
            </a:r>
            <a:r>
              <a:rPr lang="en-US" sz="2400" dirty="0">
                <a:latin typeface="+mj-lt"/>
              </a:rPr>
              <a:t>, </a:t>
            </a:r>
            <a:r>
              <a:rPr lang="vi-VN" sz="2400" dirty="0">
                <a:latin typeface="+mj-lt"/>
              </a:rPr>
              <a:t>phản ánh tên đ</a:t>
            </a:r>
            <a:r>
              <a:rPr lang="en-US" sz="2400" dirty="0">
                <a:latin typeface="+mj-lt"/>
              </a:rPr>
              <a:t>ề </a:t>
            </a:r>
            <a:r>
              <a:rPr lang="vi-VN" sz="2400" dirty="0">
                <a:latin typeface="+mj-lt"/>
              </a:rPr>
              <a:t>tài</a:t>
            </a:r>
            <a:r>
              <a:rPr lang="en-US" sz="2400" dirty="0">
                <a:latin typeface="+mj-lt"/>
              </a:rPr>
              <a:t>, </a:t>
            </a:r>
            <a:r>
              <a:rPr lang="vi-VN" sz="2400" dirty="0">
                <a:latin typeface="+mj-lt"/>
              </a:rPr>
              <a:t>bao quát nội dung nghiên cứu</a:t>
            </a:r>
            <a:endParaRPr lang="en-US" sz="2400" dirty="0">
              <a:latin typeface="+mj-lt"/>
            </a:endParaRPr>
          </a:p>
        </p:txBody>
      </p:sp>
      <p:pic>
        <p:nvPicPr>
          <p:cNvPr id="3" name="Picture 2">
            <a:extLst>
              <a:ext uri="{FF2B5EF4-FFF2-40B4-BE49-F238E27FC236}">
                <a16:creationId xmlns:a16="http://schemas.microsoft.com/office/drawing/2014/main" id="{E818F2A4-5F15-FBDC-26CB-74AFBF2FAAC8}"/>
              </a:ext>
            </a:extLst>
          </p:cNvPr>
          <p:cNvPicPr>
            <a:picLocks noChangeAspect="1"/>
          </p:cNvPicPr>
          <p:nvPr/>
        </p:nvPicPr>
        <p:blipFill>
          <a:blip r:embed="rId2"/>
          <a:stretch>
            <a:fillRect/>
          </a:stretch>
        </p:blipFill>
        <p:spPr>
          <a:xfrm>
            <a:off x="0" y="0"/>
            <a:ext cx="4549140" cy="3568861"/>
          </a:xfrm>
          <a:prstGeom prst="rect">
            <a:avLst/>
          </a:prstGeom>
        </p:spPr>
      </p:pic>
      <p:pic>
        <p:nvPicPr>
          <p:cNvPr id="7" name="Picture 6">
            <a:extLst>
              <a:ext uri="{FF2B5EF4-FFF2-40B4-BE49-F238E27FC236}">
                <a16:creationId xmlns:a16="http://schemas.microsoft.com/office/drawing/2014/main" id="{B7DF3A6C-1918-DD4E-29D7-EC431CEE9D00}"/>
              </a:ext>
            </a:extLst>
          </p:cNvPr>
          <p:cNvPicPr>
            <a:picLocks noChangeAspect="1"/>
          </p:cNvPicPr>
          <p:nvPr/>
        </p:nvPicPr>
        <p:blipFill rotWithShape="1">
          <a:blip r:embed="rId3"/>
          <a:srcRect l="2122"/>
          <a:stretch/>
        </p:blipFill>
        <p:spPr>
          <a:xfrm>
            <a:off x="4489623" y="1917"/>
            <a:ext cx="4549140" cy="3566943"/>
          </a:xfrm>
          <a:prstGeom prst="rect">
            <a:avLst/>
          </a:prstGeom>
        </p:spPr>
      </p:pic>
      <p:sp>
        <p:nvSpPr>
          <p:cNvPr id="8" name="Google Shape;142;p18">
            <a:extLst>
              <a:ext uri="{FF2B5EF4-FFF2-40B4-BE49-F238E27FC236}">
                <a16:creationId xmlns:a16="http://schemas.microsoft.com/office/drawing/2014/main" id="{09918F85-7CD8-3237-4E5D-5F5243A3D9BB}"/>
              </a:ext>
            </a:extLst>
          </p:cNvPr>
          <p:cNvSpPr txBox="1"/>
          <p:nvPr/>
        </p:nvSpPr>
        <p:spPr>
          <a:xfrm>
            <a:off x="4892862" y="3528045"/>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4) </a:t>
            </a:r>
            <a:r>
              <a:rPr lang="vi-VN" sz="2400" dirty="0">
                <a:highlight>
                  <a:srgbClr val="FFFF00"/>
                </a:highlight>
                <a:latin typeface="Times New Roman" panose="02020603050405020304" pitchFamily="18" charset="0"/>
                <a:cs typeface="Times New Roman" panose="02020603050405020304" pitchFamily="18" charset="0"/>
              </a:rPr>
              <a:t>Trang phương pháp</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489623" y="4255160"/>
            <a:ext cx="4654377"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en-US" sz="2400" dirty="0">
                <a:latin typeface="+mj-lt"/>
              </a:rPr>
              <a:t>Q</a:t>
            </a:r>
            <a:r>
              <a:rPr lang="vi-VN" sz="2400" dirty="0">
                <a:latin typeface="+mj-lt"/>
              </a:rPr>
              <a:t>uá trình thực hiện thí nghiệm</a:t>
            </a:r>
            <a:r>
              <a:rPr lang="en-US" sz="2400" dirty="0">
                <a:latin typeface="+mj-lt"/>
              </a:rPr>
              <a:t>, </a:t>
            </a:r>
            <a:r>
              <a:rPr lang="vi-VN" sz="2400" dirty="0">
                <a:latin typeface="+mj-lt"/>
              </a:rPr>
              <a:t>thu thập dữ liệu; xử lí dữ liệu; liệt kê vật liệu, hoá chất và dụng cụ.</a:t>
            </a:r>
            <a:endParaRPr lang="en-US" sz="2400" dirty="0">
              <a:latin typeface="+mj-lt"/>
            </a:endParaRPr>
          </a:p>
        </p:txBody>
      </p:sp>
    </p:spTree>
    <p:extLst>
      <p:ext uri="{BB962C8B-B14F-4D97-AF65-F5344CB8AC3E}">
        <p14:creationId xmlns:p14="http://schemas.microsoft.com/office/powerpoint/2010/main" val="328891761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5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40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5) </a:t>
            </a:r>
            <a:r>
              <a:rPr lang="vi-VN" sz="2400" dirty="0">
                <a:highlight>
                  <a:srgbClr val="FFFF00"/>
                </a:highlight>
                <a:latin typeface="Times New Roman" panose="02020603050405020304" pitchFamily="18" charset="0"/>
                <a:cs typeface="Times New Roman" panose="02020603050405020304" pitchFamily="18" charset="0"/>
              </a:rPr>
              <a:t>Trang kết quả</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0" y="4352835"/>
            <a:ext cx="4302655"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sz="2400" dirty="0">
                <a:latin typeface="Times New Roman" panose="02020603050405020304" pitchFamily="18" charset="0"/>
                <a:cs typeface="Times New Roman" panose="02020603050405020304" pitchFamily="18" charset="0"/>
              </a:rPr>
              <a:t>Sử dụng biểu đồ, hình ảnh hoặc bảng để minh hoạ</a:t>
            </a:r>
            <a:endParaRPr lang="en-US" sz="2400" dirty="0">
              <a:latin typeface="Times New Roman" panose="02020603050405020304" pitchFamily="18" charset="0"/>
              <a:cs typeface="Times New Roman" panose="02020603050405020304" pitchFamily="18" charset="0"/>
            </a:endParaRPr>
          </a:p>
        </p:txBody>
      </p:sp>
      <p:sp>
        <p:nvSpPr>
          <p:cNvPr id="8" name="Google Shape;142;p18">
            <a:extLst>
              <a:ext uri="{FF2B5EF4-FFF2-40B4-BE49-F238E27FC236}">
                <a16:creationId xmlns:a16="http://schemas.microsoft.com/office/drawing/2014/main" id="{09918F85-7CD8-3237-4E5D-5F5243A3D9BB}"/>
              </a:ext>
            </a:extLst>
          </p:cNvPr>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6) </a:t>
            </a:r>
            <a:r>
              <a:rPr lang="vi-VN" sz="2400" dirty="0">
                <a:highlight>
                  <a:srgbClr val="FFFF00"/>
                </a:highlight>
                <a:latin typeface="Times New Roman" panose="02020603050405020304" pitchFamily="18" charset="0"/>
                <a:cs typeface="Times New Roman" panose="02020603050405020304" pitchFamily="18" charset="0"/>
              </a:rPr>
              <a:t>Trang thảo luận</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595453" y="4231096"/>
            <a:ext cx="4476849"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sz="2400" dirty="0">
                <a:latin typeface="Times New Roman" panose="02020603050405020304" pitchFamily="18" charset="0"/>
                <a:cs typeface="Times New Roman" panose="02020603050405020304" pitchFamily="18" charset="0"/>
              </a:rPr>
              <a:t>Phân tích kết quả và so sánh (nếu có) với các nghiên cứu khác</a:t>
            </a:r>
            <a:endParaRPr lang="en-US" sz="24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205BF00-5661-F07E-373A-1DFA7871C416}"/>
              </a:ext>
            </a:extLst>
          </p:cNvPr>
          <p:cNvPicPr>
            <a:picLocks noChangeAspect="1"/>
          </p:cNvPicPr>
          <p:nvPr/>
        </p:nvPicPr>
        <p:blipFill>
          <a:blip r:embed="rId2"/>
          <a:stretch>
            <a:fillRect/>
          </a:stretch>
        </p:blipFill>
        <p:spPr>
          <a:xfrm>
            <a:off x="95151" y="-8213"/>
            <a:ext cx="4476849" cy="3586882"/>
          </a:xfrm>
          <a:prstGeom prst="rect">
            <a:avLst/>
          </a:prstGeom>
        </p:spPr>
      </p:pic>
      <p:pic>
        <p:nvPicPr>
          <p:cNvPr id="10" name="Picture 9">
            <a:extLst>
              <a:ext uri="{FF2B5EF4-FFF2-40B4-BE49-F238E27FC236}">
                <a16:creationId xmlns:a16="http://schemas.microsoft.com/office/drawing/2014/main" id="{FCB5F807-72CA-0005-1C5F-B3057EAA6CDD}"/>
              </a:ext>
            </a:extLst>
          </p:cNvPr>
          <p:cNvPicPr>
            <a:picLocks noChangeAspect="1"/>
          </p:cNvPicPr>
          <p:nvPr/>
        </p:nvPicPr>
        <p:blipFill>
          <a:blip r:embed="rId3"/>
          <a:stretch>
            <a:fillRect/>
          </a:stretch>
        </p:blipFill>
        <p:spPr>
          <a:xfrm>
            <a:off x="4595453" y="0"/>
            <a:ext cx="4476849" cy="3558713"/>
          </a:xfrm>
          <a:prstGeom prst="rect">
            <a:avLst/>
          </a:prstGeom>
        </p:spPr>
      </p:pic>
    </p:spTree>
    <p:extLst>
      <p:ext uri="{BB962C8B-B14F-4D97-AF65-F5344CB8AC3E}">
        <p14:creationId xmlns:p14="http://schemas.microsoft.com/office/powerpoint/2010/main" val="14608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30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18">
            <a:extLst>
              <a:ext uri="{FF2B5EF4-FFF2-40B4-BE49-F238E27FC236}">
                <a16:creationId xmlns:a16="http://schemas.microsoft.com/office/drawing/2014/main" id="{8184B87F-1431-2081-65F7-2989A56A695F}"/>
              </a:ext>
            </a:extLst>
          </p:cNvPr>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7) </a:t>
            </a:r>
            <a:r>
              <a:rPr lang="vi-VN" sz="2400" dirty="0">
                <a:highlight>
                  <a:srgbClr val="FFFF00"/>
                </a:highlight>
                <a:latin typeface="Times New Roman" panose="02020603050405020304" pitchFamily="18" charset="0"/>
                <a:cs typeface="Times New Roman" panose="02020603050405020304" pitchFamily="18" charset="0"/>
              </a:rPr>
              <a:t>Trang kết luận</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30" name="Google Shape;142;p18">
            <a:extLst>
              <a:ext uri="{FF2B5EF4-FFF2-40B4-BE49-F238E27FC236}">
                <a16:creationId xmlns:a16="http://schemas.microsoft.com/office/drawing/2014/main" id="{C3461AA1-E11D-BFFE-6E0E-4FB6BEBF2669}"/>
              </a:ext>
            </a:extLst>
          </p:cNvPr>
          <p:cNvSpPr txBox="1"/>
          <p:nvPr/>
        </p:nvSpPr>
        <p:spPr>
          <a:xfrm>
            <a:off x="131171" y="4256582"/>
            <a:ext cx="4043787"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sz="2400" dirty="0">
                <a:latin typeface="Times New Roman" panose="02020603050405020304" pitchFamily="18" charset="0"/>
                <a:cs typeface="Times New Roman" panose="02020603050405020304" pitchFamily="18" charset="0"/>
              </a:rPr>
              <a:t>Tóm tắt những phát hiện chính</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5A4EE2-8596-9D94-1561-46F322C417FA}"/>
              </a:ext>
            </a:extLst>
          </p:cNvPr>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a:cs typeface="Fira Sans Extra Condensed"/>
              </a:defRPr>
            </a:lvl1pPr>
          </a:lstStyle>
          <a:p>
            <a:r>
              <a:rPr lang="en-US" sz="2400" dirty="0">
                <a:latin typeface="Times New Roman" panose="02020603050405020304" pitchFamily="18" charset="0"/>
                <a:cs typeface="Times New Roman" panose="02020603050405020304" pitchFamily="18" charset="0"/>
                <a:sym typeface="Fira Sans Extra Condensed"/>
              </a:rPr>
              <a:t>2. THIẾT KẾ BÀI THUYẾT TRÌNH MỘT VẤN ĐỀ KHOA HỌC</a:t>
            </a:r>
          </a:p>
        </p:txBody>
      </p:sp>
      <p:sp>
        <p:nvSpPr>
          <p:cNvPr id="8" name="Google Shape;142;p18">
            <a:extLst>
              <a:ext uri="{FF2B5EF4-FFF2-40B4-BE49-F238E27FC236}">
                <a16:creationId xmlns:a16="http://schemas.microsoft.com/office/drawing/2014/main" id="{09918F85-7CD8-3237-4E5D-5F5243A3D9BB}"/>
              </a:ext>
            </a:extLst>
          </p:cNvPr>
          <p:cNvSpPr txBox="1"/>
          <p:nvPr/>
        </p:nvSpPr>
        <p:spPr>
          <a:xfrm>
            <a:off x="4892862" y="3564140"/>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Times New Roman" panose="02020603050405020304" pitchFamily="18" charset="0"/>
                <a:cs typeface="Times New Roman" panose="02020603050405020304" pitchFamily="18" charset="0"/>
              </a:rPr>
              <a:t>8) </a:t>
            </a:r>
            <a:r>
              <a:rPr lang="vi-VN" sz="2400" dirty="0">
                <a:highlight>
                  <a:srgbClr val="FFFF00"/>
                </a:highlight>
                <a:latin typeface="Times New Roman" panose="02020603050405020304" pitchFamily="18" charset="0"/>
                <a:cs typeface="Times New Roman" panose="02020603050405020304" pitchFamily="18" charset="0"/>
              </a:rPr>
              <a:t>Trang câu hỏi</a:t>
            </a:r>
            <a:endParaRPr lang="en-US" sz="2400" dirty="0">
              <a:highlight>
                <a:srgbClr val="FFFF00"/>
              </a:highlight>
              <a:latin typeface="Times New Roman" panose="02020603050405020304" pitchFamily="18" charset="0"/>
              <a:cs typeface="Times New Roman" panose="02020603050405020304" pitchFamily="18" charset="0"/>
            </a:endParaRPr>
          </a:p>
        </p:txBody>
      </p:sp>
      <p:sp>
        <p:nvSpPr>
          <p:cNvPr id="9" name="Google Shape;142;p18">
            <a:extLst>
              <a:ext uri="{FF2B5EF4-FFF2-40B4-BE49-F238E27FC236}">
                <a16:creationId xmlns:a16="http://schemas.microsoft.com/office/drawing/2014/main" id="{3C9E5D2C-7D48-23DB-C16B-B9FB52691A45}"/>
              </a:ext>
            </a:extLst>
          </p:cNvPr>
          <p:cNvSpPr txBox="1"/>
          <p:nvPr/>
        </p:nvSpPr>
        <p:spPr>
          <a:xfrm>
            <a:off x="4800627" y="4195000"/>
            <a:ext cx="4276011"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a:cs typeface="Fira Sans Extra Condensed"/>
              </a:defRPr>
            </a:lvl1pPr>
          </a:lstStyle>
          <a:p>
            <a:r>
              <a:rPr lang="vi-VN" sz="2400" dirty="0">
                <a:latin typeface="Times New Roman" panose="02020603050405020304" pitchFamily="18" charset="0"/>
                <a:cs typeface="Times New Roman" panose="02020603050405020304" pitchFamily="18" charset="0"/>
              </a:rPr>
              <a:t>Câu hỏi từ người tham dự và trả lời của người thuyết trình</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E0AEAA1-A211-F9FF-8BD5-82BB70A09F6F}"/>
              </a:ext>
            </a:extLst>
          </p:cNvPr>
          <p:cNvPicPr>
            <a:picLocks noChangeAspect="1"/>
          </p:cNvPicPr>
          <p:nvPr/>
        </p:nvPicPr>
        <p:blipFill>
          <a:blip r:embed="rId2"/>
          <a:stretch>
            <a:fillRect/>
          </a:stretch>
        </p:blipFill>
        <p:spPr>
          <a:xfrm>
            <a:off x="131171" y="48573"/>
            <a:ext cx="4440829" cy="3414235"/>
          </a:xfrm>
          <a:prstGeom prst="rect">
            <a:avLst/>
          </a:prstGeom>
        </p:spPr>
      </p:pic>
      <p:pic>
        <p:nvPicPr>
          <p:cNvPr id="7" name="Picture 6">
            <a:extLst>
              <a:ext uri="{FF2B5EF4-FFF2-40B4-BE49-F238E27FC236}">
                <a16:creationId xmlns:a16="http://schemas.microsoft.com/office/drawing/2014/main" id="{D30EBF62-F63C-7DAB-80F0-FB2ECA734FE0}"/>
              </a:ext>
            </a:extLst>
          </p:cNvPr>
          <p:cNvPicPr>
            <a:picLocks noChangeAspect="1"/>
          </p:cNvPicPr>
          <p:nvPr/>
        </p:nvPicPr>
        <p:blipFill>
          <a:blip r:embed="rId3"/>
          <a:stretch>
            <a:fillRect/>
          </a:stretch>
        </p:blipFill>
        <p:spPr>
          <a:xfrm>
            <a:off x="4659061" y="48572"/>
            <a:ext cx="4417578" cy="3414235"/>
          </a:xfrm>
          <a:prstGeom prst="rect">
            <a:avLst/>
          </a:prstGeom>
        </p:spPr>
      </p:pic>
    </p:spTree>
    <p:extLst>
      <p:ext uri="{BB962C8B-B14F-4D97-AF65-F5344CB8AC3E}">
        <p14:creationId xmlns:p14="http://schemas.microsoft.com/office/powerpoint/2010/main" val="2729490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325"/>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0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702222" y="-72765"/>
            <a:ext cx="4453305" cy="5673605"/>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056818" y="1231767"/>
            <a:ext cx="3528204" cy="3108543"/>
          </a:xfrm>
          <a:prstGeom prst="rect">
            <a:avLst/>
          </a:prstGeom>
          <a:noFill/>
          <a:ln w="9525">
            <a:noFill/>
          </a:ln>
        </p:spPr>
        <p:txBody>
          <a:bodyPr wrap="square">
            <a:spAutoFit/>
            <a:scene3d>
              <a:camera prst="orthographicFront"/>
              <a:lightRig rig="threePt" dir="t"/>
            </a:scene3d>
          </a:bodyPr>
          <a:lstStyle/>
          <a:p>
            <a:pPr lvl="0" algn="ct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 hãy xây dựng bản trình chiếu trên phần mềm</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a:t>
            </a:r>
            <a:r>
              <a:rPr lang="en-US" sz="2800" dirty="0" err="1">
                <a:solidFill>
                  <a:srgbClr val="002060"/>
                </a:solidFill>
                <a:latin typeface="Fira Sans Condensed Light" panose="020B0403050000020004" pitchFamily="34" charset="0"/>
                <a:ea typeface="Roboto" panose="02000000000000000000" pitchFamily="2" charset="0"/>
                <a:cs typeface="Arial" panose="020B0604020202020204" pitchFamily="34" charset="0"/>
              </a:rPr>
              <a:t>và</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t</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rình bày báo cáo với các bạn trong lớp về một vấn đề khoa học mà em đã lựa chọn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53259205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drawing of a sun&#10;&#10;Description automatically generated">
            <a:extLst/>
          </p:cNvPr>
          <p:cNvPicPr>
            <a:picLocks noChangeAspect="1"/>
          </p:cNvPicPr>
          <p:nvPr/>
        </p:nvPicPr>
        <p:blipFill rotWithShape="1">
          <a:blip r:embed="rId2">
            <a:extLst>
              <a:ext uri="{28A0092B-C50C-407E-A947-70E740481C1C}">
                <a14:useLocalDpi xmlns:a14="http://schemas.microsoft.com/office/drawing/2010/main" val="0"/>
              </a:ext>
            </a:extLst>
          </a:blip>
          <a:srcRect l="31919" t="7365" r="22729"/>
          <a:stretch/>
        </p:blipFill>
        <p:spPr>
          <a:xfrm rot="10800000">
            <a:off x="0" y="607376"/>
            <a:ext cx="9144000" cy="4536124"/>
          </a:xfrm>
          <a:prstGeom prst="rect">
            <a:avLst/>
          </a:prstGeom>
        </p:spPr>
      </p:pic>
      <p:sp>
        <p:nvSpPr>
          <p:cNvPr id="10" name="Google Shape;142;p18">
            <a:extLst/>
          </p:cNvPr>
          <p:cNvSpPr txBox="1"/>
          <p:nvPr/>
        </p:nvSpPr>
        <p:spPr>
          <a:xfrm>
            <a:off x="0" y="-37872"/>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Báo</a:t>
            </a:r>
            <a:r>
              <a:rPr kumimoji="0" lang="en-US" sz="3600" b="1" i="0" u="none" strike="noStrike" kern="0" cap="none" spc="0" normalizeH="0" noProof="0" dirty="0">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3600" b="1" i="0" u="none" strike="noStrike" kern="0" cap="none" spc="0" normalizeH="0" noProof="0" dirty="0" err="1">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cáo</a:t>
            </a:r>
            <a:r>
              <a:rPr kumimoji="0" lang="en-US" sz="3600" b="1" i="0" u="none" strike="noStrike" kern="0" cap="none" spc="0" normalizeH="0" noProof="0" dirty="0">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3600" b="1" i="0" u="none" strike="noStrike" kern="0" cap="none" spc="0" normalizeH="0" noProof="0" dirty="0" err="1">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treo</a:t>
            </a:r>
            <a:r>
              <a:rPr kumimoji="0" lang="en-US" sz="3600" b="1" i="0" u="none" strike="noStrike" kern="0" cap="none" spc="0" normalizeH="0" noProof="0" dirty="0">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3600" b="1" i="0" u="none" strike="noStrike" kern="0" cap="none" spc="0" normalizeH="0" noProof="0" dirty="0" err="1">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tường</a:t>
            </a:r>
            <a:endParaRPr kumimoji="0" lang="en-US" sz="3600" b="1" i="0" u="none" strike="noStrike" kern="0" cap="none" spc="0" normalizeH="0" baseline="0" noProof="0" dirty="0">
              <a:ln>
                <a:noFill/>
              </a:ln>
              <a:solidFill>
                <a:srgbClr val="2A70E2"/>
              </a:solidFill>
              <a:effectLst/>
              <a:uLnTx/>
              <a:uFillTx/>
              <a:latin typeface="Times New Roman" panose="02020603050405020304" pitchFamily="18" charset="0"/>
              <a:ea typeface="Fira Sans Extra Condensed"/>
              <a:cs typeface="Times New Roman" panose="02020603050405020304" pitchFamily="18" charset="0"/>
              <a:sym typeface="Arial"/>
            </a:endParaRPr>
          </a:p>
        </p:txBody>
      </p:sp>
      <p:sp>
        <p:nvSpPr>
          <p:cNvPr id="11" name="Google Shape;142;p18">
            <a:extLst/>
          </p:cNvPr>
          <p:cNvSpPr txBox="1"/>
          <p:nvPr/>
        </p:nvSpPr>
        <p:spPr>
          <a:xfrm>
            <a:off x="3907178" y="1727629"/>
            <a:ext cx="222893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400" dirty="0">
                <a:solidFill>
                  <a:srgbClr val="943557"/>
                </a:solidFill>
                <a:highlight>
                  <a:srgbClr val="FFFF00"/>
                </a:highlight>
                <a:latin typeface="Fira Sans Extra Condensed Medium" panose="020B0604020202020204" charset="0"/>
              </a:rPr>
              <a:t>1) </a:t>
            </a:r>
            <a:r>
              <a:rPr lang="en-US" sz="2400" dirty="0" err="1">
                <a:solidFill>
                  <a:srgbClr val="943557"/>
                </a:solidFill>
                <a:highlight>
                  <a:srgbClr val="FFFF00"/>
                </a:highlight>
                <a:latin typeface="Fira Sans Extra Condensed Medium" panose="020B0604020202020204" charset="0"/>
              </a:rPr>
              <a:t>Kích</a:t>
            </a:r>
            <a:r>
              <a:rPr lang="en-US" sz="2400" dirty="0">
                <a:solidFill>
                  <a:srgbClr val="943557"/>
                </a:solidFill>
                <a:highlight>
                  <a:srgbClr val="FFFF00"/>
                </a:highlight>
                <a:latin typeface="Fira Sans Extra Condensed Medium" panose="020B0604020202020204" charset="0"/>
              </a:rPr>
              <a:t> </a:t>
            </a:r>
            <a:r>
              <a:rPr lang="en-US" sz="2400" dirty="0" err="1">
                <a:solidFill>
                  <a:srgbClr val="943557"/>
                </a:solidFill>
                <a:highlight>
                  <a:srgbClr val="FFFF00"/>
                </a:highlight>
                <a:latin typeface="Fira Sans Extra Condensed Medium" panose="020B0604020202020204" charset="0"/>
              </a:rPr>
              <a:t>thước</a:t>
            </a:r>
            <a:r>
              <a:rPr lang="en-US" sz="2400" dirty="0">
                <a:solidFill>
                  <a:srgbClr val="943557"/>
                </a:solidFill>
                <a:highlight>
                  <a:srgbClr val="FFFF00"/>
                </a:highlight>
                <a:latin typeface="Fira Sans Extra Condensed Medium" panose="020B0604020202020204" charset="0"/>
              </a:rPr>
              <a:t>:</a:t>
            </a:r>
            <a:endParaRPr kumimoji="0" lang="en-US" sz="2400" b="0" i="0" u="none" strike="noStrike" kern="0" cap="none" spc="0" normalizeH="0" baseline="-25000" noProof="0" dirty="0">
              <a:ln>
                <a:noFill/>
              </a:ln>
              <a:solidFill>
                <a:srgbClr val="CFE2F3">
                  <a:lumMod val="10000"/>
                </a:srgbClr>
              </a:solidFill>
              <a:effectLst/>
              <a:highlight>
                <a:srgbClr val="FFFF00"/>
              </a:highlight>
              <a:uLnTx/>
              <a:uFillTx/>
              <a:latin typeface="Arial"/>
              <a:sym typeface="Arial"/>
            </a:endParaRPr>
          </a:p>
        </p:txBody>
      </p:sp>
      <p:sp>
        <p:nvSpPr>
          <p:cNvPr id="12" name="Google Shape;142;p18">
            <a:extLst/>
          </p:cNvPr>
          <p:cNvSpPr txBox="1"/>
          <p:nvPr/>
        </p:nvSpPr>
        <p:spPr>
          <a:xfrm>
            <a:off x="3907178" y="2138404"/>
            <a:ext cx="232518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400" dirty="0" err="1">
                <a:solidFill>
                  <a:srgbClr val="943557"/>
                </a:solidFill>
                <a:highlight>
                  <a:srgbClr val="FFFF00"/>
                </a:highlight>
                <a:latin typeface="Fira Sans Extra Condensed Medium" panose="020B0604020202020204" charset="0"/>
              </a:rPr>
              <a:t>Định</a:t>
            </a:r>
            <a:r>
              <a:rPr lang="en-US" sz="2400" dirty="0">
                <a:solidFill>
                  <a:srgbClr val="943557"/>
                </a:solidFill>
                <a:highlight>
                  <a:srgbClr val="FFFF00"/>
                </a:highlight>
                <a:latin typeface="Fira Sans Extra Condensed Medium" panose="020B0604020202020204" charset="0"/>
              </a:rPr>
              <a:t> </a:t>
            </a:r>
            <a:r>
              <a:rPr lang="en-US" sz="2400" dirty="0" err="1">
                <a:solidFill>
                  <a:srgbClr val="943557"/>
                </a:solidFill>
                <a:highlight>
                  <a:srgbClr val="FFFF00"/>
                </a:highlight>
                <a:latin typeface="Fira Sans Extra Condensed Medium" panose="020B0604020202020204" charset="0"/>
              </a:rPr>
              <a:t>dạng</a:t>
            </a:r>
            <a:r>
              <a:rPr lang="en-US" sz="2400" dirty="0">
                <a:solidFill>
                  <a:srgbClr val="943557"/>
                </a:solidFill>
                <a:highlight>
                  <a:srgbClr val="FFFF00"/>
                </a:highlight>
                <a:latin typeface="Fira Sans Extra Condensed Medium" panose="020B0604020202020204" charset="0"/>
              </a:rPr>
              <a:t>:</a:t>
            </a:r>
            <a:endParaRPr kumimoji="0" lang="en-US" sz="2400" b="0" i="0" u="none" strike="noStrike" kern="0" cap="none" spc="0" normalizeH="0" baseline="-25000" noProof="0" dirty="0">
              <a:ln>
                <a:noFill/>
              </a:ln>
              <a:solidFill>
                <a:srgbClr val="CFE2F3">
                  <a:lumMod val="10000"/>
                </a:srgbClr>
              </a:solidFill>
              <a:effectLst/>
              <a:highlight>
                <a:srgbClr val="FFFF00"/>
              </a:highlight>
              <a:uLnTx/>
              <a:uFillTx/>
              <a:latin typeface="Arial"/>
              <a:sym typeface="Arial"/>
            </a:endParaRPr>
          </a:p>
        </p:txBody>
      </p:sp>
      <p:sp>
        <p:nvSpPr>
          <p:cNvPr id="13" name="Google Shape;142;p18">
            <a:extLst/>
          </p:cNvPr>
          <p:cNvSpPr txBox="1"/>
          <p:nvPr/>
        </p:nvSpPr>
        <p:spPr>
          <a:xfrm>
            <a:off x="6689566" y="2929761"/>
            <a:ext cx="3642945" cy="5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2)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Tiêu</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đề</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a:t>
            </a:r>
            <a:endParaRPr lang="en-US" sz="2400" b="0" dirty="0">
              <a:solidFill>
                <a:srgbClr val="CFE2F3">
                  <a:lumMod val="10000"/>
                </a:srgbClr>
              </a:solidFill>
              <a:highlight>
                <a:srgbClr val="FFFF00"/>
              </a:highlight>
              <a:latin typeface="Times New Roman" panose="02020603050405020304" pitchFamily="18" charset="0"/>
              <a:cs typeface="Times New Roman" panose="02020603050405020304" pitchFamily="18" charset="0"/>
            </a:endParaRPr>
          </a:p>
        </p:txBody>
      </p:sp>
      <p:sp>
        <p:nvSpPr>
          <p:cNvPr id="14" name="Google Shape;142;p18">
            <a:extLst/>
          </p:cNvPr>
          <p:cNvSpPr txBox="1"/>
          <p:nvPr/>
        </p:nvSpPr>
        <p:spPr>
          <a:xfrm>
            <a:off x="6734144" y="3429001"/>
            <a:ext cx="3553787" cy="6615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Tác</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giả</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a:t>
            </a:r>
            <a:endParaRPr lang="en-US" sz="2400" b="0" dirty="0">
              <a:solidFill>
                <a:srgbClr val="CFE2F3">
                  <a:lumMod val="10000"/>
                </a:srgbClr>
              </a:solidFill>
              <a:highlight>
                <a:srgbClr val="FFFF00"/>
              </a:highlight>
              <a:latin typeface="Times New Roman" panose="02020603050405020304" pitchFamily="18" charset="0"/>
              <a:cs typeface="Times New Roman" panose="02020603050405020304" pitchFamily="18" charset="0"/>
            </a:endParaRPr>
          </a:p>
        </p:txBody>
      </p:sp>
      <p:sp>
        <p:nvSpPr>
          <p:cNvPr id="15" name="Google Shape;142;p18">
            <a:extLst/>
          </p:cNvPr>
          <p:cNvSpPr txBox="1"/>
          <p:nvPr/>
        </p:nvSpPr>
        <p:spPr>
          <a:xfrm>
            <a:off x="3340140" y="4384709"/>
            <a:ext cx="246372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3)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Định</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dạng</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nội</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dung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thiết</a:t>
            </a:r>
            <a:r>
              <a:rPr lang="en-US" sz="2400" dirty="0">
                <a:solidFill>
                  <a:srgbClr val="943557"/>
                </a:solidFill>
                <a:highlight>
                  <a:srgbClr val="FFFF00"/>
                </a:highlight>
                <a:latin typeface="Times New Roman" panose="02020603050405020304" pitchFamily="18" charset="0"/>
                <a:cs typeface="Times New Roman" panose="02020603050405020304" pitchFamily="18" charset="0"/>
              </a:rPr>
              <a:t>  </a:t>
            </a:r>
            <a:r>
              <a:rPr lang="en-US" sz="2400" dirty="0" err="1">
                <a:solidFill>
                  <a:srgbClr val="943557"/>
                </a:solidFill>
                <a:highlight>
                  <a:srgbClr val="FFFF00"/>
                </a:highlight>
                <a:latin typeface="Times New Roman" panose="02020603050405020304" pitchFamily="18" charset="0"/>
                <a:cs typeface="Times New Roman" panose="02020603050405020304" pitchFamily="18" charset="0"/>
              </a:rPr>
              <a:t>kế</a:t>
            </a:r>
            <a:endParaRPr kumimoji="0" lang="en-US" sz="2400" b="0" i="0" u="none" strike="noStrike" kern="0" cap="none" spc="0" normalizeH="0" baseline="-25000" noProof="0" dirty="0">
              <a:ln>
                <a:noFill/>
              </a:ln>
              <a:solidFill>
                <a:srgbClr val="CFE2F3">
                  <a:lumMod val="10000"/>
                </a:srgbClr>
              </a:solidFill>
              <a:effectLst/>
              <a:highlight>
                <a:srgbClr val="FFFF00"/>
              </a:highlight>
              <a:uLnTx/>
              <a:uFillTx/>
              <a:latin typeface="Times New Roman" panose="02020603050405020304" pitchFamily="18" charset="0"/>
              <a:cs typeface="Times New Roman" panose="02020603050405020304" pitchFamily="18" charset="0"/>
              <a:sym typeface="Arial"/>
            </a:endParaRPr>
          </a:p>
        </p:txBody>
      </p:sp>
      <p:sp>
        <p:nvSpPr>
          <p:cNvPr id="16" name="Google Shape;142;p18">
            <a:extLst/>
          </p:cNvPr>
          <p:cNvSpPr txBox="1"/>
          <p:nvPr/>
        </p:nvSpPr>
        <p:spPr>
          <a:xfrm>
            <a:off x="746760" y="3264456"/>
            <a:ext cx="27584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r>
              <a:rPr lang="en-US" sz="2400" dirty="0">
                <a:highlight>
                  <a:srgbClr val="FFFF00"/>
                </a:highlight>
                <a:latin typeface="+mj-lt"/>
              </a:rPr>
              <a:t>4) </a:t>
            </a:r>
            <a:r>
              <a:rPr lang="vi-VN" sz="2400" dirty="0">
                <a:highlight>
                  <a:srgbClr val="FFFF00"/>
                </a:highlight>
                <a:latin typeface="+mj-lt"/>
              </a:rPr>
              <a:t>Nội dung báo cáo treo tường</a:t>
            </a:r>
            <a:endParaRPr lang="en-US" sz="2400" dirty="0">
              <a:highlight>
                <a:srgbClr val="FFFF00"/>
              </a:highlight>
              <a:latin typeface="+mj-lt"/>
            </a:endParaRPr>
          </a:p>
        </p:txBody>
      </p:sp>
    </p:spTree>
    <p:extLst>
      <p:ext uri="{BB962C8B-B14F-4D97-AF65-F5344CB8AC3E}">
        <p14:creationId xmlns:p14="http://schemas.microsoft.com/office/powerpoint/2010/main" val="113696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142;p18">
            <a:extLst>
              <a:ext uri="{FF2B5EF4-FFF2-40B4-BE49-F238E27FC236}">
                <a16:creationId xmlns:a16="http://schemas.microsoft.com/office/drawing/2014/main" id="{C3461AA1-E11D-BFFE-6E0E-4FB6BEBF2669}"/>
              </a:ext>
            </a:extLst>
          </p:cNvPr>
          <p:cNvSpPr txBox="1"/>
          <p:nvPr/>
        </p:nvSpPr>
        <p:spPr>
          <a:xfrm>
            <a:off x="836911" y="211628"/>
            <a:ext cx="27364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943557"/>
                </a:solidFill>
                <a:latin typeface="Times New Roman" panose="02020603050405020304" pitchFamily="18" charset="0"/>
                <a:cs typeface="Times New Roman" panose="02020603050405020304" pitchFamily="18" charset="0"/>
              </a:rPr>
              <a:t>Kích</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thước</a:t>
            </a:r>
            <a:r>
              <a:rPr lang="en-US" sz="2000" dirty="0">
                <a:solidFill>
                  <a:srgbClr val="943557"/>
                </a:solidFill>
                <a:latin typeface="Times New Roman" panose="02020603050405020304" pitchFamily="18" charset="0"/>
                <a:cs typeface="Times New Roman" panose="02020603050405020304" pitchFamily="18" charset="0"/>
              </a:rPr>
              <a:t>: </a:t>
            </a:r>
            <a:r>
              <a:rPr lang="en-US" sz="2000" b="0" dirty="0">
                <a:solidFill>
                  <a:srgbClr val="CFE2F3">
                    <a:lumMod val="10000"/>
                  </a:srgbClr>
                </a:solidFill>
                <a:latin typeface="Times New Roman" panose="02020603050405020304" pitchFamily="18" charset="0"/>
                <a:cs typeface="Times New Roman" panose="02020603050405020304" pitchFamily="18" charset="0"/>
              </a:rPr>
              <a:t>A</a:t>
            </a:r>
            <a:r>
              <a:rPr lang="en-US" sz="2000" b="0" baseline="-25000" dirty="0">
                <a:solidFill>
                  <a:srgbClr val="CFE2F3">
                    <a:lumMod val="10000"/>
                  </a:srgbClr>
                </a:solidFill>
                <a:latin typeface="Times New Roman" panose="02020603050405020304" pitchFamily="18" charset="0"/>
                <a:cs typeface="Times New Roman" panose="02020603050405020304" pitchFamily="18" charset="0"/>
              </a:rPr>
              <a:t>O</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hoặc</a:t>
            </a:r>
            <a:r>
              <a:rPr lang="en-US" sz="2000" b="0" dirty="0">
                <a:solidFill>
                  <a:srgbClr val="CFE2F3">
                    <a:lumMod val="10000"/>
                  </a:srgbClr>
                </a:solidFill>
                <a:latin typeface="Times New Roman" panose="02020603050405020304" pitchFamily="18" charset="0"/>
                <a:cs typeface="Times New Roman" panose="02020603050405020304" pitchFamily="18" charset="0"/>
              </a:rPr>
              <a:t> A</a:t>
            </a:r>
            <a:r>
              <a:rPr lang="en-US" sz="2000" b="0" baseline="-25000" dirty="0">
                <a:solidFill>
                  <a:srgbClr val="CFE2F3">
                    <a:lumMod val="10000"/>
                  </a:srgbClr>
                </a:solidFill>
                <a:latin typeface="Times New Roman" panose="02020603050405020304" pitchFamily="18" charset="0"/>
                <a:cs typeface="Times New Roman" panose="02020603050405020304" pitchFamily="18" charset="0"/>
              </a:rPr>
              <a:t>1</a:t>
            </a:r>
            <a:endParaRPr kumimoji="0" lang="en-US" sz="2000" b="0" i="0" u="none" strike="noStrike" kern="0" cap="none" spc="0" normalizeH="0" baseline="-25000" noProof="0" dirty="0">
              <a:ln>
                <a:noFill/>
              </a:ln>
              <a:solidFill>
                <a:srgbClr val="CFE2F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9" name="Google Shape;142;p18">
            <a:extLst>
              <a:ext uri="{FF2B5EF4-FFF2-40B4-BE49-F238E27FC236}">
                <a16:creationId xmlns:a16="http://schemas.microsoft.com/office/drawing/2014/main" id="{DB29779B-F118-695B-9837-2B516C35814F}"/>
              </a:ext>
            </a:extLst>
          </p:cNvPr>
          <p:cNvSpPr txBox="1"/>
          <p:nvPr/>
        </p:nvSpPr>
        <p:spPr>
          <a:xfrm>
            <a:off x="851145" y="682556"/>
            <a:ext cx="319494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943557"/>
                </a:solidFill>
                <a:latin typeface="Times New Roman" panose="02020603050405020304" pitchFamily="18" charset="0"/>
                <a:cs typeface="Times New Roman" panose="02020603050405020304" pitchFamily="18" charset="0"/>
              </a:rPr>
              <a:t>Định</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dạng</a:t>
            </a:r>
            <a:r>
              <a:rPr lang="en-US" sz="2000" dirty="0">
                <a:solidFill>
                  <a:srgbClr val="943557"/>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Dọc</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hoặc</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ngang</a:t>
            </a:r>
            <a:endParaRPr kumimoji="0" lang="en-US" sz="2000" b="0" i="0" u="none" strike="noStrike" kern="0" cap="none" spc="0" normalizeH="0" baseline="-25000" noProof="0" dirty="0">
              <a:ln>
                <a:noFill/>
              </a:ln>
              <a:solidFill>
                <a:srgbClr val="CFE2F3">
                  <a:lumMod val="10000"/>
                </a:srgbClr>
              </a:solidFill>
              <a:effectLst/>
              <a:uLnTx/>
              <a:uFillTx/>
              <a:latin typeface="Times New Roman" panose="02020603050405020304" pitchFamily="18" charset="0"/>
              <a:cs typeface="Times New Roman" panose="02020603050405020304" pitchFamily="18" charset="0"/>
              <a:sym typeface="Arial"/>
            </a:endParaRPr>
          </a:p>
        </p:txBody>
      </p:sp>
      <p:grpSp>
        <p:nvGrpSpPr>
          <p:cNvPr id="13" name="Group 12">
            <a:extLst>
              <a:ext uri="{FF2B5EF4-FFF2-40B4-BE49-F238E27FC236}">
                <a16:creationId xmlns:a16="http://schemas.microsoft.com/office/drawing/2014/main" id="{8F268C77-E7CE-652E-C4AF-CBF01B32C32A}"/>
              </a:ext>
            </a:extLst>
          </p:cNvPr>
          <p:cNvGrpSpPr/>
          <p:nvPr/>
        </p:nvGrpSpPr>
        <p:grpSpPr>
          <a:xfrm>
            <a:off x="87874" y="474484"/>
            <a:ext cx="777102" cy="777102"/>
            <a:chOff x="172098" y="933072"/>
            <a:chExt cx="777102" cy="777102"/>
          </a:xfrm>
        </p:grpSpPr>
        <p:pic>
          <p:nvPicPr>
            <p:cNvPr id="1026" name="Picture 2" descr="Post it ">
              <a:extLst>
                <a:ext uri="{FF2B5EF4-FFF2-40B4-BE49-F238E27FC236}">
                  <a16:creationId xmlns:a16="http://schemas.microsoft.com/office/drawing/2014/main" id="{BB13049E-0F28-B170-07BA-135365248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8" y="933072"/>
              <a:ext cx="777102" cy="7771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3E30A8-4CC5-885A-B01B-7F5B05D43361}"/>
                </a:ext>
              </a:extLst>
            </p:cNvPr>
            <p:cNvSpPr txBox="1"/>
            <p:nvPr/>
          </p:nvSpPr>
          <p:spPr>
            <a:xfrm>
              <a:off x="553215" y="1204694"/>
              <a:ext cx="18585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1</a:t>
              </a:r>
            </a:p>
          </p:txBody>
        </p:sp>
      </p:grpSp>
      <p:grpSp>
        <p:nvGrpSpPr>
          <p:cNvPr id="19" name="Group 18">
            <a:extLst>
              <a:ext uri="{FF2B5EF4-FFF2-40B4-BE49-F238E27FC236}">
                <a16:creationId xmlns:a16="http://schemas.microsoft.com/office/drawing/2014/main" id="{F7692E84-CAF3-6C2D-2459-45BDCA191DB2}"/>
              </a:ext>
            </a:extLst>
          </p:cNvPr>
          <p:cNvGrpSpPr/>
          <p:nvPr/>
        </p:nvGrpSpPr>
        <p:grpSpPr>
          <a:xfrm>
            <a:off x="4472268" y="400794"/>
            <a:ext cx="772464" cy="772464"/>
            <a:chOff x="235097" y="1994663"/>
            <a:chExt cx="772464" cy="772464"/>
          </a:xfrm>
        </p:grpSpPr>
        <p:grpSp>
          <p:nvGrpSpPr>
            <p:cNvPr id="17" name="Group 16">
              <a:extLst>
                <a:ext uri="{FF2B5EF4-FFF2-40B4-BE49-F238E27FC236}">
                  <a16:creationId xmlns:a16="http://schemas.microsoft.com/office/drawing/2014/main" id="{97C3E902-F2F5-CB20-F4C2-6A6AA4943EC2}"/>
                </a:ext>
              </a:extLst>
            </p:cNvPr>
            <p:cNvGrpSpPr/>
            <p:nvPr/>
          </p:nvGrpSpPr>
          <p:grpSpPr>
            <a:xfrm>
              <a:off x="235097" y="1994663"/>
              <a:ext cx="772464" cy="772464"/>
              <a:chOff x="172098" y="485044"/>
              <a:chExt cx="4399902" cy="4399902"/>
            </a:xfrm>
          </p:grpSpPr>
          <p:pic>
            <p:nvPicPr>
              <p:cNvPr id="1028" name="Picture 4" descr="Contract ">
                <a:extLst>
                  <a:ext uri="{FF2B5EF4-FFF2-40B4-BE49-F238E27FC236}">
                    <a16:creationId xmlns:a16="http://schemas.microsoft.com/office/drawing/2014/main" id="{99856A21-D4C7-0679-5273-E1B12DE544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1" b="99219" l="0" r="96094">
                            <a14:foregroundMark x1="50956" y1="46163" x2="51215" y2="46393"/>
                            <a14:foregroundMark x1="38889" y1="35437" x2="39059" y2="35588"/>
                            <a14:foregroundMark x1="781" y1="1563" x2="29301" y2="26915"/>
                            <a14:foregroundMark x1="24944" y1="57707" x2="20313" y2="58594"/>
                            <a14:foregroundMark x1="40790" y1="54673" x2="40007" y2="54823"/>
                            <a14:foregroundMark x1="20313" y1="58594" x2="26778" y2="54378"/>
                            <a14:foregroundMark x1="19332" y1="76463" x2="20215" y2="76905"/>
                            <a14:foregroundMark x1="42087" y1="80503" x2="48438" y2="82813"/>
                            <a14:foregroundMark x1="32361" y1="87636" x2="1563" y2="96875"/>
                            <a14:foregroundMark x1="48438" y1="82813" x2="38160" y2="85896"/>
                            <a14:foregroundMark x1="1563" y1="96875" x2="3125" y2="97656"/>
                            <a14:foregroundMark x1="3906" y1="99219" x2="32813" y2="96094"/>
                            <a14:foregroundMark x1="32813" y1="96094" x2="55469" y2="96875"/>
                            <a14:foregroundMark x1="66196" y1="40297" x2="87500" y2="84375"/>
                            <a14:foregroundMark x1="87500" y1="84375" x2="87500" y2="80469"/>
                            <a14:foregroundMark x1="69293" y1="29854" x2="96094" y2="64844"/>
                            <a14:foregroundMark x1="66406" y1="10938" x2="89063" y2="25781"/>
                            <a14:foregroundMark x1="59375" y1="7031" x2="83594" y2="20313"/>
                            <a14:foregroundMark x1="76563" y1="9375" x2="91406" y2="6250"/>
                            <a14:foregroundMark x1="89063" y1="11719" x2="91406" y2="47656"/>
                            <a14:foregroundMark x1="94531" y1="21875" x2="96094" y2="45313"/>
                            <a14:foregroundMark x1="96094" y1="45313" x2="96094" y2="44531"/>
                            <a14:foregroundMark x1="92188" y1="16406" x2="76563" y2="85938"/>
                            <a14:foregroundMark x1="76563" y1="49219" x2="62500" y2="96875"/>
                            <a14:foregroundMark x1="62500" y1="96875" x2="62500" y2="95313"/>
                            <a14:foregroundMark x1="68750" y1="47656" x2="51563" y2="88281"/>
                            <a14:foregroundMark x1="51563" y1="88281" x2="50781" y2="85938"/>
                            <a14:foregroundMark x1="3125" y1="2344" x2="26563" y2="2344"/>
                            <a14:foregroundMark x1="26563" y1="2344" x2="85938" y2="6250"/>
                            <a14:foregroundMark x1="32031" y1="781" x2="80469" y2="4688"/>
                            <a14:foregroundMark x1="2344" y1="6250" x2="3125" y2="97656"/>
                            <a14:foregroundMark x1="57170" y1="65892" x2="79688" y2="64844"/>
                            <a14:foregroundMark x1="12500" y1="67969" x2="19472" y2="67645"/>
                            <a14:foregroundMark x1="79688" y1="64844" x2="79688" y2="64844"/>
                            <a14:foregroundMark x1="58647" y1="63096" x2="60156" y2="63281"/>
                            <a14:foregroundMark x1="21875" y1="58594" x2="24293" y2="58890"/>
                            <a14:foregroundMark x1="50781" y1="78125" x2="90625" y2="96094"/>
                            <a14:foregroundMark x1="71035" y1="26960" x2="75000" y2="27344"/>
                            <a14:foregroundMark x1="26563" y1="22656" x2="64254" y2="26304"/>
                            <a14:foregroundMark x1="19531" y1="20313" x2="52344" y2="23438"/>
                            <a14:foregroundMark x1="35938" y1="21094" x2="57813" y2="19531"/>
                            <a14:foregroundMark x1="57813" y1="19531" x2="64844" y2="21094"/>
                            <a14:foregroundMark x1="42427" y1="29528" x2="43101" y2="29591"/>
                            <a14:foregroundMark x1="27344" y1="28125" x2="28512" y2="28234"/>
                            <a14:foregroundMark x1="32813" y1="28906" x2="58594" y2="29688"/>
                            <a14:foregroundMark x1="37500" y1="26563" x2="51563" y2="26563"/>
                            <a14:backgroundMark x1="21094" y1="40625" x2="25491" y2="40185"/>
                            <a14:backgroundMark x1="51664" y1="40362" x2="54688" y2="40625"/>
                            <a14:backgroundMark x1="54688" y1="40625" x2="63281" y2="39844"/>
                            <a14:backgroundMark x1="55469" y1="51563" x2="60156" y2="50781"/>
                            <a14:backgroundMark x1="21875" y1="63281" x2="37500" y2="59375"/>
                            <a14:backgroundMark x1="37500" y1="59375" x2="53906" y2="61719"/>
                            <a14:backgroundMark x1="53906" y1="61719" x2="55469" y2="61719"/>
                            <a14:backgroundMark x1="21875" y1="74219" x2="38281" y2="73438"/>
                            <a14:backgroundMark x1="38281" y1="73438" x2="46094" y2="75000"/>
                            <a14:backgroundMark x1="52344" y1="64063" x2="59375" y2="61719"/>
                          </a14:backgroundRemoval>
                        </a14:imgEffect>
                      </a14:imgLayer>
                    </a14:imgProps>
                  </a:ext>
                  <a:ext uri="{28A0092B-C50C-407E-A947-70E740481C1C}">
                    <a14:useLocalDpi xmlns:a14="http://schemas.microsoft.com/office/drawing/2010/main" val="0"/>
                  </a:ext>
                </a:extLst>
              </a:blip>
              <a:srcRect/>
              <a:stretch>
                <a:fillRect/>
              </a:stretch>
            </p:blipFill>
            <p:spPr bwMode="auto">
              <a:xfrm>
                <a:off x="172098" y="485044"/>
                <a:ext cx="4399902" cy="439990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3B9BBCA8-5C00-1361-E571-1310CFC123C8}"/>
                  </a:ext>
                </a:extLst>
              </p:cNvPr>
              <p:cNvSpPr/>
              <p:nvPr/>
            </p:nvSpPr>
            <p:spPr>
              <a:xfrm>
                <a:off x="795300" y="2037806"/>
                <a:ext cx="2252701" cy="1946987"/>
              </a:xfrm>
              <a:custGeom>
                <a:avLst/>
                <a:gdLst>
                  <a:gd name="connsiteX0" fmla="*/ 171351 w 2252701"/>
                  <a:gd name="connsiteY0" fmla="*/ 0 h 1946987"/>
                  <a:gd name="connsiteX1" fmla="*/ 171351 w 2252701"/>
                  <a:gd name="connsiteY1" fmla="*/ 0 h 1946987"/>
                  <a:gd name="connsiteX2" fmla="*/ 589363 w 2252701"/>
                  <a:gd name="connsiteY2" fmla="*/ 34834 h 1946987"/>
                  <a:gd name="connsiteX3" fmla="*/ 659031 w 2252701"/>
                  <a:gd name="connsiteY3" fmla="*/ 60960 h 1946987"/>
                  <a:gd name="connsiteX4" fmla="*/ 841911 w 2252701"/>
                  <a:gd name="connsiteY4" fmla="*/ 95794 h 1946987"/>
                  <a:gd name="connsiteX5" fmla="*/ 1164129 w 2252701"/>
                  <a:gd name="connsiteY5" fmla="*/ 87085 h 1946987"/>
                  <a:gd name="connsiteX6" fmla="*/ 1233797 w 2252701"/>
                  <a:gd name="connsiteY6" fmla="*/ 60960 h 1946987"/>
                  <a:gd name="connsiteX7" fmla="*/ 1294757 w 2252701"/>
                  <a:gd name="connsiteY7" fmla="*/ 43543 h 1946987"/>
                  <a:gd name="connsiteX8" fmla="*/ 1399260 w 2252701"/>
                  <a:gd name="connsiteY8" fmla="*/ 8708 h 1946987"/>
                  <a:gd name="connsiteX9" fmla="*/ 1608266 w 2252701"/>
                  <a:gd name="connsiteY9" fmla="*/ 17417 h 1946987"/>
                  <a:gd name="connsiteX10" fmla="*/ 1738894 w 2252701"/>
                  <a:gd name="connsiteY10" fmla="*/ 34834 h 1946987"/>
                  <a:gd name="connsiteX11" fmla="*/ 1930483 w 2252701"/>
                  <a:gd name="connsiteY11" fmla="*/ 43543 h 1946987"/>
                  <a:gd name="connsiteX12" fmla="*/ 1982734 w 2252701"/>
                  <a:gd name="connsiteY12" fmla="*/ 52251 h 1946987"/>
                  <a:gd name="connsiteX13" fmla="*/ 2235283 w 2252701"/>
                  <a:gd name="connsiteY13" fmla="*/ 60960 h 1946987"/>
                  <a:gd name="connsiteX14" fmla="*/ 2252700 w 2252701"/>
                  <a:gd name="connsiteY14" fmla="*/ 113211 h 1946987"/>
                  <a:gd name="connsiteX15" fmla="*/ 2243991 w 2252701"/>
                  <a:gd name="connsiteY15" fmla="*/ 304800 h 1946987"/>
                  <a:gd name="connsiteX16" fmla="*/ 2235283 w 2252701"/>
                  <a:gd name="connsiteY16" fmla="*/ 339634 h 1946987"/>
                  <a:gd name="connsiteX17" fmla="*/ 2217866 w 2252701"/>
                  <a:gd name="connsiteY17" fmla="*/ 391885 h 1946987"/>
                  <a:gd name="connsiteX18" fmla="*/ 2209157 w 2252701"/>
                  <a:gd name="connsiteY18" fmla="*/ 426720 h 1946987"/>
                  <a:gd name="connsiteX19" fmla="*/ 2174323 w 2252701"/>
                  <a:gd name="connsiteY19" fmla="*/ 513805 h 1946987"/>
                  <a:gd name="connsiteX20" fmla="*/ 2139489 w 2252701"/>
                  <a:gd name="connsiteY20" fmla="*/ 679268 h 1946987"/>
                  <a:gd name="connsiteX21" fmla="*/ 2122071 w 2252701"/>
                  <a:gd name="connsiteY21" fmla="*/ 923108 h 1946987"/>
                  <a:gd name="connsiteX22" fmla="*/ 2104654 w 2252701"/>
                  <a:gd name="connsiteY22" fmla="*/ 992777 h 1946987"/>
                  <a:gd name="connsiteX23" fmla="*/ 2087237 w 2252701"/>
                  <a:gd name="connsiteY23" fmla="*/ 1097280 h 1946987"/>
                  <a:gd name="connsiteX24" fmla="*/ 2069820 w 2252701"/>
                  <a:gd name="connsiteY24" fmla="*/ 1158240 h 1946987"/>
                  <a:gd name="connsiteX25" fmla="*/ 2061111 w 2252701"/>
                  <a:gd name="connsiteY25" fmla="*/ 1219200 h 1946987"/>
                  <a:gd name="connsiteX26" fmla="*/ 2026277 w 2252701"/>
                  <a:gd name="connsiteY26" fmla="*/ 1332411 h 1946987"/>
                  <a:gd name="connsiteX27" fmla="*/ 2017569 w 2252701"/>
                  <a:gd name="connsiteY27" fmla="*/ 1358537 h 1946987"/>
                  <a:gd name="connsiteX28" fmla="*/ 2008860 w 2252701"/>
                  <a:gd name="connsiteY28" fmla="*/ 1393371 h 1946987"/>
                  <a:gd name="connsiteX29" fmla="*/ 1956609 w 2252701"/>
                  <a:gd name="connsiteY29" fmla="*/ 1463040 h 1946987"/>
                  <a:gd name="connsiteX30" fmla="*/ 1939191 w 2252701"/>
                  <a:gd name="connsiteY30" fmla="*/ 1489165 h 1946987"/>
                  <a:gd name="connsiteX31" fmla="*/ 1886940 w 2252701"/>
                  <a:gd name="connsiteY31" fmla="*/ 1515291 h 1946987"/>
                  <a:gd name="connsiteX32" fmla="*/ 1860814 w 2252701"/>
                  <a:gd name="connsiteY32" fmla="*/ 1550125 h 1946987"/>
                  <a:gd name="connsiteX33" fmla="*/ 1825980 w 2252701"/>
                  <a:gd name="connsiteY33" fmla="*/ 1576251 h 1946987"/>
                  <a:gd name="connsiteX34" fmla="*/ 1791146 w 2252701"/>
                  <a:gd name="connsiteY34" fmla="*/ 1611085 h 1946987"/>
                  <a:gd name="connsiteX35" fmla="*/ 1756311 w 2252701"/>
                  <a:gd name="connsiteY35" fmla="*/ 1637211 h 1946987"/>
                  <a:gd name="connsiteX36" fmla="*/ 1695351 w 2252701"/>
                  <a:gd name="connsiteY36" fmla="*/ 1698171 h 1946987"/>
                  <a:gd name="connsiteX37" fmla="*/ 1669226 w 2252701"/>
                  <a:gd name="connsiteY37" fmla="*/ 1724297 h 1946987"/>
                  <a:gd name="connsiteX38" fmla="*/ 1599557 w 2252701"/>
                  <a:gd name="connsiteY38" fmla="*/ 1837508 h 1946987"/>
                  <a:gd name="connsiteX39" fmla="*/ 1573431 w 2252701"/>
                  <a:gd name="connsiteY39" fmla="*/ 1863634 h 1946987"/>
                  <a:gd name="connsiteX40" fmla="*/ 1538597 w 2252701"/>
                  <a:gd name="connsiteY40" fmla="*/ 1881051 h 1946987"/>
                  <a:gd name="connsiteX41" fmla="*/ 1399260 w 2252701"/>
                  <a:gd name="connsiteY41" fmla="*/ 1907177 h 1946987"/>
                  <a:gd name="connsiteX42" fmla="*/ 1050917 w 2252701"/>
                  <a:gd name="connsiteY42" fmla="*/ 1924594 h 1946987"/>
                  <a:gd name="connsiteX43" fmla="*/ 902871 w 2252701"/>
                  <a:gd name="connsiteY43" fmla="*/ 1933303 h 1946987"/>
                  <a:gd name="connsiteX44" fmla="*/ 476151 w 2252701"/>
                  <a:gd name="connsiteY44" fmla="*/ 1924594 h 1946987"/>
                  <a:gd name="connsiteX45" fmla="*/ 362940 w 2252701"/>
                  <a:gd name="connsiteY45" fmla="*/ 1907177 h 1946987"/>
                  <a:gd name="connsiteX46" fmla="*/ 293271 w 2252701"/>
                  <a:gd name="connsiteY46" fmla="*/ 1898468 h 1946987"/>
                  <a:gd name="connsiteX47" fmla="*/ 249729 w 2252701"/>
                  <a:gd name="connsiteY47" fmla="*/ 1881051 h 1946987"/>
                  <a:gd name="connsiteX48" fmla="*/ 188769 w 2252701"/>
                  <a:gd name="connsiteY48" fmla="*/ 1724297 h 1946987"/>
                  <a:gd name="connsiteX49" fmla="*/ 92974 w 2252701"/>
                  <a:gd name="connsiteY49" fmla="*/ 1419497 h 1946987"/>
                  <a:gd name="connsiteX50" fmla="*/ 58140 w 2252701"/>
                  <a:gd name="connsiteY50" fmla="*/ 1306285 h 1946987"/>
                  <a:gd name="connsiteX51" fmla="*/ 14597 w 2252701"/>
                  <a:gd name="connsiteY51" fmla="*/ 1193074 h 1946987"/>
                  <a:gd name="connsiteX52" fmla="*/ 14597 w 2252701"/>
                  <a:gd name="connsiteY52" fmla="*/ 714103 h 1946987"/>
                  <a:gd name="connsiteX53" fmla="*/ 92974 w 2252701"/>
                  <a:gd name="connsiteY53" fmla="*/ 505097 h 1946987"/>
                  <a:gd name="connsiteX54" fmla="*/ 110391 w 2252701"/>
                  <a:gd name="connsiteY54" fmla="*/ 435428 h 1946987"/>
                  <a:gd name="connsiteX55" fmla="*/ 119100 w 2252701"/>
                  <a:gd name="connsiteY55" fmla="*/ 383177 h 1946987"/>
                  <a:gd name="connsiteX56" fmla="*/ 136517 w 2252701"/>
                  <a:gd name="connsiteY56" fmla="*/ 339634 h 1946987"/>
                  <a:gd name="connsiteX57" fmla="*/ 153934 w 2252701"/>
                  <a:gd name="connsiteY57" fmla="*/ 235131 h 1946987"/>
                  <a:gd name="connsiteX58" fmla="*/ 162643 w 2252701"/>
                  <a:gd name="connsiteY58" fmla="*/ 182880 h 1946987"/>
                  <a:gd name="connsiteX59" fmla="*/ 180060 w 2252701"/>
                  <a:gd name="connsiteY59" fmla="*/ 95794 h 1946987"/>
                  <a:gd name="connsiteX60" fmla="*/ 171351 w 2252701"/>
                  <a:gd name="connsiteY60" fmla="*/ 0 h 194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52701" h="1946987">
                    <a:moveTo>
                      <a:pt x="171351" y="0"/>
                    </a:moveTo>
                    <a:lnTo>
                      <a:pt x="171351" y="0"/>
                    </a:lnTo>
                    <a:cubicBezTo>
                      <a:pt x="383864" y="10366"/>
                      <a:pt x="443207" y="-13885"/>
                      <a:pt x="589363" y="34834"/>
                    </a:cubicBezTo>
                    <a:cubicBezTo>
                      <a:pt x="612892" y="42677"/>
                      <a:pt x="634922" y="55140"/>
                      <a:pt x="659031" y="60960"/>
                    </a:cubicBezTo>
                    <a:cubicBezTo>
                      <a:pt x="719355" y="75521"/>
                      <a:pt x="841911" y="95794"/>
                      <a:pt x="841911" y="95794"/>
                    </a:cubicBezTo>
                    <a:cubicBezTo>
                      <a:pt x="949317" y="92891"/>
                      <a:pt x="1057106" y="96598"/>
                      <a:pt x="1164129" y="87085"/>
                    </a:cubicBezTo>
                    <a:cubicBezTo>
                      <a:pt x="1188833" y="84889"/>
                      <a:pt x="1210268" y="68803"/>
                      <a:pt x="1233797" y="60960"/>
                    </a:cubicBezTo>
                    <a:cubicBezTo>
                      <a:pt x="1253846" y="54277"/>
                      <a:pt x="1274855" y="50651"/>
                      <a:pt x="1294757" y="43543"/>
                    </a:cubicBezTo>
                    <a:cubicBezTo>
                      <a:pt x="1403219" y="4807"/>
                      <a:pt x="1311344" y="26292"/>
                      <a:pt x="1399260" y="8708"/>
                    </a:cubicBezTo>
                    <a:cubicBezTo>
                      <a:pt x="1468929" y="11611"/>
                      <a:pt x="1538742" y="12069"/>
                      <a:pt x="1608266" y="17417"/>
                    </a:cubicBezTo>
                    <a:cubicBezTo>
                      <a:pt x="1652065" y="20786"/>
                      <a:pt x="1695110" y="31284"/>
                      <a:pt x="1738894" y="34834"/>
                    </a:cubicBezTo>
                    <a:cubicBezTo>
                      <a:pt x="1802614" y="40001"/>
                      <a:pt x="1866620" y="40640"/>
                      <a:pt x="1930483" y="43543"/>
                    </a:cubicBezTo>
                    <a:cubicBezTo>
                      <a:pt x="1947900" y="46446"/>
                      <a:pt x="1965106" y="51244"/>
                      <a:pt x="1982734" y="52251"/>
                    </a:cubicBezTo>
                    <a:cubicBezTo>
                      <a:pt x="2066830" y="57056"/>
                      <a:pt x="2153119" y="42407"/>
                      <a:pt x="2235283" y="60960"/>
                    </a:cubicBezTo>
                    <a:cubicBezTo>
                      <a:pt x="2253191" y="65004"/>
                      <a:pt x="2252700" y="113211"/>
                      <a:pt x="2252700" y="113211"/>
                    </a:cubicBezTo>
                    <a:cubicBezTo>
                      <a:pt x="2249797" y="177074"/>
                      <a:pt x="2248894" y="241059"/>
                      <a:pt x="2243991" y="304800"/>
                    </a:cubicBezTo>
                    <a:cubicBezTo>
                      <a:pt x="2243073" y="316733"/>
                      <a:pt x="2238722" y="328170"/>
                      <a:pt x="2235283" y="339634"/>
                    </a:cubicBezTo>
                    <a:cubicBezTo>
                      <a:pt x="2230008" y="357219"/>
                      <a:pt x="2222319" y="374074"/>
                      <a:pt x="2217866" y="391885"/>
                    </a:cubicBezTo>
                    <a:cubicBezTo>
                      <a:pt x="2214963" y="403497"/>
                      <a:pt x="2213183" y="415448"/>
                      <a:pt x="2209157" y="426720"/>
                    </a:cubicBezTo>
                    <a:cubicBezTo>
                      <a:pt x="2198642" y="456163"/>
                      <a:pt x="2181906" y="483474"/>
                      <a:pt x="2174323" y="513805"/>
                    </a:cubicBezTo>
                    <a:cubicBezTo>
                      <a:pt x="2149035" y="614960"/>
                      <a:pt x="2161188" y="559922"/>
                      <a:pt x="2139489" y="679268"/>
                    </a:cubicBezTo>
                    <a:cubicBezTo>
                      <a:pt x="2136800" y="733047"/>
                      <a:pt x="2135096" y="853640"/>
                      <a:pt x="2122071" y="923108"/>
                    </a:cubicBezTo>
                    <a:cubicBezTo>
                      <a:pt x="2117660" y="946636"/>
                      <a:pt x="2108589" y="969165"/>
                      <a:pt x="2104654" y="992777"/>
                    </a:cubicBezTo>
                    <a:cubicBezTo>
                      <a:pt x="2098848" y="1027611"/>
                      <a:pt x="2094512" y="1062723"/>
                      <a:pt x="2087237" y="1097280"/>
                    </a:cubicBezTo>
                    <a:cubicBezTo>
                      <a:pt x="2082883" y="1117960"/>
                      <a:pt x="2074248" y="1137576"/>
                      <a:pt x="2069820" y="1158240"/>
                    </a:cubicBezTo>
                    <a:cubicBezTo>
                      <a:pt x="2065519" y="1178311"/>
                      <a:pt x="2065137" y="1199072"/>
                      <a:pt x="2061111" y="1219200"/>
                    </a:cubicBezTo>
                    <a:cubicBezTo>
                      <a:pt x="2046113" y="1294188"/>
                      <a:pt x="2048528" y="1273073"/>
                      <a:pt x="2026277" y="1332411"/>
                    </a:cubicBezTo>
                    <a:cubicBezTo>
                      <a:pt x="2023054" y="1341006"/>
                      <a:pt x="2020091" y="1349711"/>
                      <a:pt x="2017569" y="1358537"/>
                    </a:cubicBezTo>
                    <a:cubicBezTo>
                      <a:pt x="2014281" y="1370045"/>
                      <a:pt x="2014891" y="1383033"/>
                      <a:pt x="2008860" y="1393371"/>
                    </a:cubicBezTo>
                    <a:cubicBezTo>
                      <a:pt x="1994233" y="1418445"/>
                      <a:pt x="1972712" y="1438887"/>
                      <a:pt x="1956609" y="1463040"/>
                    </a:cubicBezTo>
                    <a:cubicBezTo>
                      <a:pt x="1950803" y="1471748"/>
                      <a:pt x="1947564" y="1482885"/>
                      <a:pt x="1939191" y="1489165"/>
                    </a:cubicBezTo>
                    <a:cubicBezTo>
                      <a:pt x="1923613" y="1500849"/>
                      <a:pt x="1904357" y="1506582"/>
                      <a:pt x="1886940" y="1515291"/>
                    </a:cubicBezTo>
                    <a:cubicBezTo>
                      <a:pt x="1878231" y="1526902"/>
                      <a:pt x="1871077" y="1539862"/>
                      <a:pt x="1860814" y="1550125"/>
                    </a:cubicBezTo>
                    <a:cubicBezTo>
                      <a:pt x="1850551" y="1560388"/>
                      <a:pt x="1836903" y="1566693"/>
                      <a:pt x="1825980" y="1576251"/>
                    </a:cubicBezTo>
                    <a:cubicBezTo>
                      <a:pt x="1813622" y="1587064"/>
                      <a:pt x="1803504" y="1600272"/>
                      <a:pt x="1791146" y="1611085"/>
                    </a:cubicBezTo>
                    <a:cubicBezTo>
                      <a:pt x="1780223" y="1620643"/>
                      <a:pt x="1767051" y="1627447"/>
                      <a:pt x="1756311" y="1637211"/>
                    </a:cubicBezTo>
                    <a:cubicBezTo>
                      <a:pt x="1735047" y="1656541"/>
                      <a:pt x="1715671" y="1677851"/>
                      <a:pt x="1695351" y="1698171"/>
                    </a:cubicBezTo>
                    <a:cubicBezTo>
                      <a:pt x="1686643" y="1706880"/>
                      <a:pt x="1674734" y="1713282"/>
                      <a:pt x="1669226" y="1724297"/>
                    </a:cubicBezTo>
                    <a:cubicBezTo>
                      <a:pt x="1650057" y="1762636"/>
                      <a:pt x="1629285" y="1807780"/>
                      <a:pt x="1599557" y="1837508"/>
                    </a:cubicBezTo>
                    <a:cubicBezTo>
                      <a:pt x="1590848" y="1846217"/>
                      <a:pt x="1583453" y="1856476"/>
                      <a:pt x="1573431" y="1863634"/>
                    </a:cubicBezTo>
                    <a:cubicBezTo>
                      <a:pt x="1562867" y="1871180"/>
                      <a:pt x="1550797" y="1876615"/>
                      <a:pt x="1538597" y="1881051"/>
                    </a:cubicBezTo>
                    <a:cubicBezTo>
                      <a:pt x="1487764" y="1899536"/>
                      <a:pt x="1454606" y="1903788"/>
                      <a:pt x="1399260" y="1907177"/>
                    </a:cubicBezTo>
                    <a:cubicBezTo>
                      <a:pt x="1283218" y="1914282"/>
                      <a:pt x="1167016" y="1918483"/>
                      <a:pt x="1050917" y="1924594"/>
                    </a:cubicBezTo>
                    <a:lnTo>
                      <a:pt x="902871" y="1933303"/>
                    </a:lnTo>
                    <a:cubicBezTo>
                      <a:pt x="724458" y="1955603"/>
                      <a:pt x="808241" y="1949193"/>
                      <a:pt x="476151" y="1924594"/>
                    </a:cubicBezTo>
                    <a:cubicBezTo>
                      <a:pt x="438074" y="1921774"/>
                      <a:pt x="400737" y="1912577"/>
                      <a:pt x="362940" y="1907177"/>
                    </a:cubicBezTo>
                    <a:cubicBezTo>
                      <a:pt x="339771" y="1903867"/>
                      <a:pt x="316494" y="1901371"/>
                      <a:pt x="293271" y="1898468"/>
                    </a:cubicBezTo>
                    <a:cubicBezTo>
                      <a:pt x="278757" y="1892662"/>
                      <a:pt x="261413" y="1891436"/>
                      <a:pt x="249729" y="1881051"/>
                    </a:cubicBezTo>
                    <a:cubicBezTo>
                      <a:pt x="203793" y="1840219"/>
                      <a:pt x="204847" y="1778274"/>
                      <a:pt x="188769" y="1724297"/>
                    </a:cubicBezTo>
                    <a:cubicBezTo>
                      <a:pt x="158366" y="1622229"/>
                      <a:pt x="124740" y="1521149"/>
                      <a:pt x="92974" y="1419497"/>
                    </a:cubicBezTo>
                    <a:cubicBezTo>
                      <a:pt x="81197" y="1381811"/>
                      <a:pt x="72314" y="1343137"/>
                      <a:pt x="58140" y="1306285"/>
                    </a:cubicBezTo>
                    <a:lnTo>
                      <a:pt x="14597" y="1193074"/>
                    </a:lnTo>
                    <a:cubicBezTo>
                      <a:pt x="2995" y="1030637"/>
                      <a:pt x="-11432" y="883290"/>
                      <a:pt x="14597" y="714103"/>
                    </a:cubicBezTo>
                    <a:cubicBezTo>
                      <a:pt x="25911" y="640562"/>
                      <a:pt x="74928" y="577282"/>
                      <a:pt x="92974" y="505097"/>
                    </a:cubicBezTo>
                    <a:cubicBezTo>
                      <a:pt x="98780" y="481874"/>
                      <a:pt x="105375" y="458834"/>
                      <a:pt x="110391" y="435428"/>
                    </a:cubicBezTo>
                    <a:cubicBezTo>
                      <a:pt x="114091" y="418163"/>
                      <a:pt x="114454" y="400212"/>
                      <a:pt x="119100" y="383177"/>
                    </a:cubicBezTo>
                    <a:cubicBezTo>
                      <a:pt x="123213" y="368095"/>
                      <a:pt x="130711" y="354148"/>
                      <a:pt x="136517" y="339634"/>
                    </a:cubicBezTo>
                    <a:cubicBezTo>
                      <a:pt x="153203" y="222837"/>
                      <a:pt x="136958" y="328500"/>
                      <a:pt x="153934" y="235131"/>
                    </a:cubicBezTo>
                    <a:cubicBezTo>
                      <a:pt x="157093" y="217759"/>
                      <a:pt x="159389" y="200235"/>
                      <a:pt x="162643" y="182880"/>
                    </a:cubicBezTo>
                    <a:cubicBezTo>
                      <a:pt x="168099" y="153784"/>
                      <a:pt x="170698" y="123878"/>
                      <a:pt x="180060" y="95794"/>
                    </a:cubicBezTo>
                    <a:cubicBezTo>
                      <a:pt x="191523" y="61407"/>
                      <a:pt x="172803" y="15966"/>
                      <a:pt x="171351" y="0"/>
                    </a:cubicBezTo>
                    <a:close/>
                  </a:path>
                </a:pathLst>
              </a:custGeom>
              <a:solidFill>
                <a:srgbClr val="F9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8154A927-702B-4693-9331-58E86B655AFA}"/>
                </a:ext>
              </a:extLst>
            </p:cNvPr>
            <p:cNvSpPr txBox="1"/>
            <p:nvPr/>
          </p:nvSpPr>
          <p:spPr>
            <a:xfrm>
              <a:off x="467722" y="2239761"/>
              <a:ext cx="18585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2</a:t>
              </a:r>
            </a:p>
          </p:txBody>
        </p:sp>
      </p:grpSp>
      <p:sp>
        <p:nvSpPr>
          <p:cNvPr id="20" name="Google Shape;142;p18">
            <a:extLst>
              <a:ext uri="{FF2B5EF4-FFF2-40B4-BE49-F238E27FC236}">
                <a16:creationId xmlns:a16="http://schemas.microsoft.com/office/drawing/2014/main" id="{C92319A4-89B2-92EB-E91C-610CEC78E80C}"/>
              </a:ext>
            </a:extLst>
          </p:cNvPr>
          <p:cNvSpPr txBox="1"/>
          <p:nvPr/>
        </p:nvSpPr>
        <p:spPr>
          <a:xfrm>
            <a:off x="5244732" y="202584"/>
            <a:ext cx="3899268" cy="5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943557"/>
                </a:solidFill>
                <a:latin typeface="Times New Roman" panose="02020603050405020304" pitchFamily="18" charset="0"/>
                <a:cs typeface="Times New Roman" panose="02020603050405020304" pitchFamily="18" charset="0"/>
              </a:rPr>
              <a:t>Tiêu</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đề</a:t>
            </a:r>
            <a:r>
              <a:rPr lang="en-US" sz="2000" dirty="0">
                <a:solidFill>
                  <a:srgbClr val="943557"/>
                </a:solidFill>
                <a:latin typeface="Times New Roman" panose="02020603050405020304" pitchFamily="18" charset="0"/>
                <a:cs typeface="Times New Roman" panose="02020603050405020304" pitchFamily="18" charset="0"/>
              </a:rPr>
              <a:t>: </a:t>
            </a:r>
            <a:r>
              <a:rPr lang="vi-VN" sz="2000" b="0" dirty="0">
                <a:solidFill>
                  <a:srgbClr val="CFE2F3">
                    <a:lumMod val="10000"/>
                  </a:srgbClr>
                </a:solidFill>
                <a:latin typeface="Times New Roman" panose="02020603050405020304" pitchFamily="18" charset="0"/>
                <a:cs typeface="Times New Roman" panose="02020603050405020304" pitchFamily="18" charset="0"/>
              </a:rPr>
              <a:t>Tiêu để rõ ràng và dễ đọc từ khoảng cách xa</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
        <p:nvSpPr>
          <p:cNvPr id="21" name="Google Shape;142;p18">
            <a:extLst>
              <a:ext uri="{FF2B5EF4-FFF2-40B4-BE49-F238E27FC236}">
                <a16:creationId xmlns:a16="http://schemas.microsoft.com/office/drawing/2014/main" id="{86BC4D20-F603-D6C7-BD05-CF61273338B8}"/>
              </a:ext>
            </a:extLst>
          </p:cNvPr>
          <p:cNvSpPr txBox="1"/>
          <p:nvPr/>
        </p:nvSpPr>
        <p:spPr>
          <a:xfrm>
            <a:off x="5244732" y="1059056"/>
            <a:ext cx="3899268" cy="6615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943557"/>
                </a:solidFill>
                <a:latin typeface="Times New Roman" panose="02020603050405020304" pitchFamily="18" charset="0"/>
                <a:cs typeface="Times New Roman" panose="02020603050405020304" pitchFamily="18" charset="0"/>
              </a:rPr>
              <a:t>Tác</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giả</a:t>
            </a:r>
            <a:r>
              <a:rPr lang="en-US" sz="2000" dirty="0">
                <a:solidFill>
                  <a:srgbClr val="943557"/>
                </a:solidFill>
                <a:latin typeface="Times New Roman" panose="02020603050405020304" pitchFamily="18" charset="0"/>
                <a:cs typeface="Times New Roman" panose="02020603050405020304" pitchFamily="18" charset="0"/>
              </a:rPr>
              <a:t>: </a:t>
            </a:r>
            <a:r>
              <a:rPr lang="en-US" sz="2000" b="0" dirty="0">
                <a:solidFill>
                  <a:srgbClr val="CFE2F3">
                    <a:lumMod val="10000"/>
                  </a:srgbClr>
                </a:solidFill>
                <a:latin typeface="Times New Roman" panose="02020603050405020304" pitchFamily="18" charset="0"/>
                <a:cs typeface="Times New Roman" panose="02020603050405020304" pitchFamily="18" charset="0"/>
              </a:rPr>
              <a:t>t</a:t>
            </a:r>
            <a:r>
              <a:rPr lang="vi-VN" sz="2000" b="0" dirty="0">
                <a:solidFill>
                  <a:srgbClr val="CFE2F3">
                    <a:lumMod val="10000"/>
                  </a:srgbClr>
                </a:solidFill>
                <a:latin typeface="Times New Roman" panose="02020603050405020304" pitchFamily="18" charset="0"/>
                <a:cs typeface="Times New Roman" panose="02020603050405020304" pitchFamily="18" charset="0"/>
              </a:rPr>
              <a:t>ên tác giả của báo cáo nên nằm dưới tiêu đề</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D81AE5F-C73B-591F-6881-7FC2484C817B}"/>
              </a:ext>
            </a:extLst>
          </p:cNvPr>
          <p:cNvGrpSpPr/>
          <p:nvPr/>
        </p:nvGrpSpPr>
        <p:grpSpPr>
          <a:xfrm>
            <a:off x="23012" y="1557229"/>
            <a:ext cx="891958" cy="921616"/>
            <a:chOff x="115603" y="2154811"/>
            <a:chExt cx="891958" cy="921616"/>
          </a:xfrm>
        </p:grpSpPr>
        <p:pic>
          <p:nvPicPr>
            <p:cNvPr id="1030" name="Picture 6" descr="Document ">
              <a:extLst>
                <a:ext uri="{FF2B5EF4-FFF2-40B4-BE49-F238E27FC236}">
                  <a16:creationId xmlns:a16="http://schemas.microsoft.com/office/drawing/2014/main" id="{77C24CB6-8AAD-EE58-9973-6247EB144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03" y="2184469"/>
              <a:ext cx="891958" cy="89195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179CFB9-6C99-A670-7BE0-38D48CDFD5E5}"/>
                </a:ext>
              </a:extLst>
            </p:cNvPr>
            <p:cNvSpPr txBox="1"/>
            <p:nvPr/>
          </p:nvSpPr>
          <p:spPr>
            <a:xfrm>
              <a:off x="476431" y="2154811"/>
              <a:ext cx="185854"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3</a:t>
              </a:r>
            </a:p>
          </p:txBody>
        </p:sp>
      </p:grpSp>
      <p:sp>
        <p:nvSpPr>
          <p:cNvPr id="26" name="Google Shape;142;p18">
            <a:extLst>
              <a:ext uri="{FF2B5EF4-FFF2-40B4-BE49-F238E27FC236}">
                <a16:creationId xmlns:a16="http://schemas.microsoft.com/office/drawing/2014/main" id="{5E962B68-C42E-AEAC-0678-4CAD85609086}"/>
              </a:ext>
            </a:extLst>
          </p:cNvPr>
          <p:cNvSpPr txBox="1"/>
          <p:nvPr/>
        </p:nvSpPr>
        <p:spPr>
          <a:xfrm>
            <a:off x="672468" y="1369033"/>
            <a:ext cx="327388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943557"/>
                </a:solidFill>
                <a:latin typeface="Times New Roman" panose="02020603050405020304" pitchFamily="18" charset="0"/>
                <a:cs typeface="Times New Roman" panose="02020603050405020304" pitchFamily="18" charset="0"/>
              </a:rPr>
              <a:t>Định</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dạng</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nội</a:t>
            </a:r>
            <a:r>
              <a:rPr lang="en-US" sz="2000" dirty="0">
                <a:solidFill>
                  <a:srgbClr val="943557"/>
                </a:solidFill>
                <a:latin typeface="Times New Roman" panose="02020603050405020304" pitchFamily="18" charset="0"/>
                <a:cs typeface="Times New Roman" panose="02020603050405020304" pitchFamily="18" charset="0"/>
              </a:rPr>
              <a:t> dung </a:t>
            </a:r>
            <a:r>
              <a:rPr lang="en-US" sz="2000" dirty="0" err="1">
                <a:solidFill>
                  <a:srgbClr val="943557"/>
                </a:solidFill>
                <a:latin typeface="Times New Roman" panose="02020603050405020304" pitchFamily="18" charset="0"/>
                <a:cs typeface="Times New Roman" panose="02020603050405020304" pitchFamily="18" charset="0"/>
              </a:rPr>
              <a:t>thiết</a:t>
            </a:r>
            <a:r>
              <a:rPr lang="en-US" sz="2000" dirty="0">
                <a:solidFill>
                  <a:srgbClr val="943557"/>
                </a:solidFill>
                <a:latin typeface="Times New Roman" panose="02020603050405020304" pitchFamily="18" charset="0"/>
                <a:cs typeface="Times New Roman" panose="02020603050405020304" pitchFamily="18" charset="0"/>
              </a:rPr>
              <a:t>  </a:t>
            </a:r>
            <a:r>
              <a:rPr lang="en-US" sz="2000" dirty="0" err="1">
                <a:solidFill>
                  <a:srgbClr val="943557"/>
                </a:solidFill>
                <a:latin typeface="Times New Roman" panose="02020603050405020304" pitchFamily="18" charset="0"/>
                <a:cs typeface="Times New Roman" panose="02020603050405020304" pitchFamily="18" charset="0"/>
              </a:rPr>
              <a:t>kế</a:t>
            </a:r>
            <a:endParaRPr kumimoji="0" lang="en-US" sz="2000" b="0" i="0" u="none" strike="noStrike" kern="0" cap="none" spc="0" normalizeH="0" baseline="-25000" noProof="0" dirty="0">
              <a:ln>
                <a:noFill/>
              </a:ln>
              <a:solidFill>
                <a:srgbClr val="CFE2F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7" name="Google Shape;142;p18">
            <a:extLst>
              <a:ext uri="{FF2B5EF4-FFF2-40B4-BE49-F238E27FC236}">
                <a16:creationId xmlns:a16="http://schemas.microsoft.com/office/drawing/2014/main" id="{3E4883EA-A028-75FE-8457-6510C9CC2F53}"/>
              </a:ext>
            </a:extLst>
          </p:cNvPr>
          <p:cNvSpPr txBox="1"/>
          <p:nvPr/>
        </p:nvSpPr>
        <p:spPr>
          <a:xfrm>
            <a:off x="864976" y="1792527"/>
            <a:ext cx="4050048"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vi-VN" sz="2000" b="0" dirty="0">
                <a:solidFill>
                  <a:srgbClr val="CFE2F3">
                    <a:lumMod val="10000"/>
                  </a:srgbClr>
                </a:solidFill>
                <a:latin typeface="Times New Roman" panose="02020603050405020304" pitchFamily="18" charset="0"/>
                <a:cs typeface="Times New Roman" panose="02020603050405020304" pitchFamily="18" charset="0"/>
              </a:rPr>
              <a:t>Chia thành các phần/khu vực rõ ràng</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
        <p:nvSpPr>
          <p:cNvPr id="29" name="Google Shape;142;p18">
            <a:extLst>
              <a:ext uri="{FF2B5EF4-FFF2-40B4-BE49-F238E27FC236}">
                <a16:creationId xmlns:a16="http://schemas.microsoft.com/office/drawing/2014/main" id="{B5F8C8CA-536F-2827-ABB3-313DD6FFB034}"/>
              </a:ext>
            </a:extLst>
          </p:cNvPr>
          <p:cNvSpPr txBox="1"/>
          <p:nvPr/>
        </p:nvSpPr>
        <p:spPr>
          <a:xfrm>
            <a:off x="864976" y="2152957"/>
            <a:ext cx="8194800"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rgbClr val="CFE2F3">
                    <a:lumMod val="10000"/>
                  </a:srgbClr>
                </a:solidFill>
                <a:latin typeface="Arial" panose="020B0604020202020204" pitchFamily="34" charset="0"/>
                <a:ea typeface="Fira Sans Extra Condensed"/>
                <a:cs typeface="Fira Sans Extra Condensed"/>
              </a:defRPr>
            </a:lvl1pPr>
          </a:lstStyle>
          <a:p>
            <a:r>
              <a:rPr lang="vi-VN" sz="2000" dirty="0">
                <a:latin typeface="Times New Roman" panose="02020603050405020304" pitchFamily="18" charset="0"/>
                <a:cs typeface="Times New Roman" panose="02020603050405020304" pitchFamily="18" charset="0"/>
              </a:rPr>
              <a:t>Sử dụng hình ảnh, biểu đồ và đồ thị để trình bày thông tin một cách trực quan</a:t>
            </a:r>
            <a:endParaRPr lang="en-US" sz="2000" dirty="0">
              <a:latin typeface="Times New Roman" panose="02020603050405020304" pitchFamily="18" charset="0"/>
              <a:cs typeface="Times New Roman" panose="02020603050405020304" pitchFamily="18" charset="0"/>
            </a:endParaRPr>
          </a:p>
        </p:txBody>
      </p:sp>
      <p:grpSp>
        <p:nvGrpSpPr>
          <p:cNvPr id="1025" name="Group 1024">
            <a:extLst>
              <a:ext uri="{FF2B5EF4-FFF2-40B4-BE49-F238E27FC236}">
                <a16:creationId xmlns:a16="http://schemas.microsoft.com/office/drawing/2014/main" id="{235CC794-A87A-72EC-E675-9ADECEA9DC5D}"/>
              </a:ext>
            </a:extLst>
          </p:cNvPr>
          <p:cNvGrpSpPr/>
          <p:nvPr/>
        </p:nvGrpSpPr>
        <p:grpSpPr>
          <a:xfrm>
            <a:off x="23011" y="2711326"/>
            <a:ext cx="943145" cy="943145"/>
            <a:chOff x="107236" y="3169915"/>
            <a:chExt cx="939360" cy="939360"/>
          </a:xfrm>
        </p:grpSpPr>
        <p:pic>
          <p:nvPicPr>
            <p:cNvPr id="1032" name="Picture 8" descr="Checklist ">
              <a:extLst>
                <a:ext uri="{FF2B5EF4-FFF2-40B4-BE49-F238E27FC236}">
                  <a16:creationId xmlns:a16="http://schemas.microsoft.com/office/drawing/2014/main" id="{65F08741-1192-659F-60A0-73F5E0C42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6" y="3169915"/>
              <a:ext cx="939360" cy="93936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834CDA8A-445D-E3D9-E5B6-62B7B2A12FC6}"/>
                </a:ext>
              </a:extLst>
            </p:cNvPr>
            <p:cNvSpPr txBox="1"/>
            <p:nvPr/>
          </p:nvSpPr>
          <p:spPr>
            <a:xfrm>
              <a:off x="483989" y="3296074"/>
              <a:ext cx="185854" cy="398504"/>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4</a:t>
              </a:r>
            </a:p>
          </p:txBody>
        </p:sp>
      </p:grpSp>
      <p:sp>
        <p:nvSpPr>
          <p:cNvPr id="1027" name="Google Shape;142;p18">
            <a:extLst>
              <a:ext uri="{FF2B5EF4-FFF2-40B4-BE49-F238E27FC236}">
                <a16:creationId xmlns:a16="http://schemas.microsoft.com/office/drawing/2014/main" id="{4670062D-DCDB-4736-E38E-0F5A63AA91AA}"/>
              </a:ext>
            </a:extLst>
          </p:cNvPr>
          <p:cNvSpPr txBox="1"/>
          <p:nvPr/>
        </p:nvSpPr>
        <p:spPr>
          <a:xfrm>
            <a:off x="864975" y="2694637"/>
            <a:ext cx="350248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4020202020204" charset="0"/>
                <a:ea typeface="Fira Sans Extra Condensed"/>
                <a:cs typeface="Fira Sans Extra Condensed"/>
              </a:defRPr>
            </a:lvl1pPr>
          </a:lstStyle>
          <a:p>
            <a:r>
              <a:rPr lang="vi-VN" sz="2000" dirty="0">
                <a:latin typeface="Times New Roman" panose="02020603050405020304" pitchFamily="18" charset="0"/>
                <a:cs typeface="Times New Roman" panose="02020603050405020304" pitchFamily="18" charset="0"/>
              </a:rPr>
              <a:t>Nội dung báo cáo treo tường</a:t>
            </a:r>
            <a:endParaRPr lang="en-US" sz="2000" dirty="0">
              <a:latin typeface="Times New Roman" panose="02020603050405020304" pitchFamily="18" charset="0"/>
              <a:cs typeface="Times New Roman" panose="02020603050405020304" pitchFamily="18" charset="0"/>
            </a:endParaRPr>
          </a:p>
        </p:txBody>
      </p:sp>
      <p:sp>
        <p:nvSpPr>
          <p:cNvPr id="1031" name="Google Shape;142;p18">
            <a:extLst>
              <a:ext uri="{FF2B5EF4-FFF2-40B4-BE49-F238E27FC236}">
                <a16:creationId xmlns:a16="http://schemas.microsoft.com/office/drawing/2014/main" id="{08CE8F9D-375C-057E-9F38-9A97C1284E43}"/>
              </a:ext>
            </a:extLst>
          </p:cNvPr>
          <p:cNvSpPr txBox="1"/>
          <p:nvPr/>
        </p:nvSpPr>
        <p:spPr>
          <a:xfrm>
            <a:off x="768720" y="3349915"/>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2A70E2"/>
                </a:solidFill>
                <a:latin typeface="Times New Roman" panose="02020603050405020304" pitchFamily="18" charset="0"/>
                <a:cs typeface="Times New Roman" panose="02020603050405020304" pitchFamily="18" charset="0"/>
              </a:rPr>
              <a:t>Giới</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thiệu</a:t>
            </a:r>
            <a:r>
              <a:rPr lang="en-US" sz="2000" dirty="0">
                <a:solidFill>
                  <a:srgbClr val="2A70E2"/>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Vấn</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đề</a:t>
            </a:r>
            <a:r>
              <a:rPr lang="en-US" sz="2000" b="0" dirty="0">
                <a:solidFill>
                  <a:srgbClr val="CFE2F3">
                    <a:lumMod val="10000"/>
                  </a:srgbClr>
                </a:solidFill>
                <a:latin typeface="Times New Roman" panose="02020603050405020304" pitchFamily="18" charset="0"/>
                <a:cs typeface="Times New Roman" panose="02020603050405020304" pitchFamily="18" charset="0"/>
              </a:rPr>
              <a:t> n</a:t>
            </a:r>
            <a:r>
              <a:rPr lang="vi-VN" sz="2000" b="0" dirty="0">
                <a:solidFill>
                  <a:srgbClr val="CFE2F3">
                    <a:lumMod val="10000"/>
                  </a:srgbClr>
                </a:solidFill>
                <a:latin typeface="Times New Roman" panose="02020603050405020304" pitchFamily="18" charset="0"/>
                <a:cs typeface="Times New Roman" panose="02020603050405020304" pitchFamily="18" charset="0"/>
              </a:rPr>
              <a:t>ghiên cứu và mục tiêu</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
        <p:nvSpPr>
          <p:cNvPr id="1034" name="Google Shape;142;p18">
            <a:extLst>
              <a:ext uri="{FF2B5EF4-FFF2-40B4-BE49-F238E27FC236}">
                <a16:creationId xmlns:a16="http://schemas.microsoft.com/office/drawing/2014/main" id="{8555F234-55F8-5290-51D8-D9264026EBB5}"/>
              </a:ext>
            </a:extLst>
          </p:cNvPr>
          <p:cNvSpPr txBox="1"/>
          <p:nvPr/>
        </p:nvSpPr>
        <p:spPr>
          <a:xfrm>
            <a:off x="-1307" y="4009126"/>
            <a:ext cx="469602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2A70E2"/>
                </a:solidFill>
                <a:latin typeface="Times New Roman" panose="02020603050405020304" pitchFamily="18" charset="0"/>
                <a:cs typeface="Times New Roman" panose="02020603050405020304" pitchFamily="18" charset="0"/>
              </a:rPr>
              <a:t>Phương</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pháp</a:t>
            </a:r>
            <a:r>
              <a:rPr lang="en-US" sz="2000" dirty="0">
                <a:solidFill>
                  <a:srgbClr val="2A70E2"/>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Cách</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tiếp</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cận</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vấn</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đề</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
        <p:nvSpPr>
          <p:cNvPr id="1035" name="Google Shape;142;p18">
            <a:extLst>
              <a:ext uri="{FF2B5EF4-FFF2-40B4-BE49-F238E27FC236}">
                <a16:creationId xmlns:a16="http://schemas.microsoft.com/office/drawing/2014/main" id="{165EB8DD-48CE-EA28-D162-74949161AF81}"/>
              </a:ext>
            </a:extLst>
          </p:cNvPr>
          <p:cNvSpPr txBox="1"/>
          <p:nvPr/>
        </p:nvSpPr>
        <p:spPr>
          <a:xfrm>
            <a:off x="-1306" y="4427707"/>
            <a:ext cx="4236422" cy="6311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2A70E2"/>
                </a:solidFill>
                <a:latin typeface="Times New Roman" panose="02020603050405020304" pitchFamily="18" charset="0"/>
                <a:cs typeface="Times New Roman" panose="02020603050405020304" pitchFamily="18" charset="0"/>
              </a:rPr>
              <a:t>Kết</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quả</a:t>
            </a:r>
            <a:r>
              <a:rPr lang="en-US" sz="2000" dirty="0">
                <a:solidFill>
                  <a:srgbClr val="2A70E2"/>
                </a:solidFill>
                <a:latin typeface="Times New Roman" panose="02020603050405020304" pitchFamily="18" charset="0"/>
                <a:cs typeface="Times New Roman" panose="02020603050405020304" pitchFamily="18" charset="0"/>
              </a:rPr>
              <a:t>: </a:t>
            </a:r>
            <a:r>
              <a:rPr lang="en-US" sz="2000" b="0" dirty="0">
                <a:solidFill>
                  <a:srgbClr val="CFE2F3">
                    <a:lumMod val="10000"/>
                  </a:srgbClr>
                </a:solidFill>
                <a:latin typeface="Times New Roman" panose="02020603050405020304" pitchFamily="18" charset="0"/>
                <a:cs typeface="Times New Roman" panose="02020603050405020304" pitchFamily="18" charset="0"/>
              </a:rPr>
              <a:t>Thông qua </a:t>
            </a:r>
            <a:r>
              <a:rPr lang="en-US" sz="2000" b="0" dirty="0" err="1">
                <a:solidFill>
                  <a:srgbClr val="CFE2F3">
                    <a:lumMod val="10000"/>
                  </a:srgbClr>
                </a:solidFill>
                <a:latin typeface="Times New Roman" panose="02020603050405020304" pitchFamily="18" charset="0"/>
                <a:cs typeface="Times New Roman" panose="02020603050405020304" pitchFamily="18" charset="0"/>
              </a:rPr>
              <a:t>hình</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ảnh</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biểu</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đồ</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đồ</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thị</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
        <p:nvSpPr>
          <p:cNvPr id="1036" name="Google Shape;142;p18">
            <a:extLst>
              <a:ext uri="{FF2B5EF4-FFF2-40B4-BE49-F238E27FC236}">
                <a16:creationId xmlns:a16="http://schemas.microsoft.com/office/drawing/2014/main" id="{BFAA7028-BC87-DCFB-5982-E42B01196AFA}"/>
              </a:ext>
            </a:extLst>
          </p:cNvPr>
          <p:cNvSpPr txBox="1"/>
          <p:nvPr/>
        </p:nvSpPr>
        <p:spPr>
          <a:xfrm>
            <a:off x="4581680" y="3048748"/>
            <a:ext cx="4562319"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2A70E2"/>
                </a:solidFill>
                <a:latin typeface="Times New Roman" panose="02020603050405020304" pitchFamily="18" charset="0"/>
                <a:cs typeface="Times New Roman" panose="02020603050405020304" pitchFamily="18" charset="0"/>
              </a:rPr>
              <a:t>Thảo</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luận</a:t>
            </a:r>
            <a:r>
              <a:rPr lang="en-US" sz="2000" dirty="0">
                <a:solidFill>
                  <a:srgbClr val="2A70E2"/>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Phân</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tích</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kết</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quả</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và</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só</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sánh</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
        <p:nvSpPr>
          <p:cNvPr id="1037" name="Google Shape;142;p18">
            <a:extLst>
              <a:ext uri="{FF2B5EF4-FFF2-40B4-BE49-F238E27FC236}">
                <a16:creationId xmlns:a16="http://schemas.microsoft.com/office/drawing/2014/main" id="{B2DF8637-304A-4CA5-AB3F-50AD726A884A}"/>
              </a:ext>
            </a:extLst>
          </p:cNvPr>
          <p:cNvSpPr txBox="1"/>
          <p:nvPr/>
        </p:nvSpPr>
        <p:spPr>
          <a:xfrm>
            <a:off x="4472268" y="3743685"/>
            <a:ext cx="46717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2A70E2"/>
                </a:solidFill>
                <a:latin typeface="Times New Roman" panose="02020603050405020304" pitchFamily="18" charset="0"/>
                <a:cs typeface="Times New Roman" panose="02020603050405020304" pitchFamily="18" charset="0"/>
              </a:rPr>
              <a:t>Kết</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luận</a:t>
            </a:r>
            <a:r>
              <a:rPr lang="en-US" sz="2000" dirty="0">
                <a:solidFill>
                  <a:srgbClr val="2A70E2"/>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Tóm</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tắt</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phát</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hiện</a:t>
            </a:r>
            <a:r>
              <a:rPr lang="en-US" sz="2000" b="0" dirty="0">
                <a:solidFill>
                  <a:srgbClr val="CFE2F3">
                    <a:lumMod val="10000"/>
                  </a:srgbClr>
                </a:solidFill>
                <a:latin typeface="Times New Roman" panose="02020603050405020304" pitchFamily="18" charset="0"/>
                <a:cs typeface="Times New Roman" panose="02020603050405020304" pitchFamily="18" charset="0"/>
              </a:rPr>
              <a:t> &amp; </a:t>
            </a:r>
            <a:r>
              <a:rPr lang="en-US" sz="2000" b="0" dirty="0" err="1">
                <a:solidFill>
                  <a:srgbClr val="CFE2F3">
                    <a:lumMod val="10000"/>
                  </a:srgbClr>
                </a:solidFill>
                <a:latin typeface="Times New Roman" panose="02020603050405020304" pitchFamily="18" charset="0"/>
                <a:cs typeface="Times New Roman" panose="02020603050405020304" pitchFamily="18" charset="0"/>
              </a:rPr>
              <a:t>đưa</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ra</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gợi</a:t>
            </a:r>
            <a:r>
              <a:rPr lang="en-US" sz="2000" b="0" dirty="0">
                <a:solidFill>
                  <a:srgbClr val="CFE2F3">
                    <a:lumMod val="10000"/>
                  </a:srgbClr>
                </a:solidFill>
                <a:latin typeface="Times New Roman" panose="02020603050405020304" pitchFamily="18" charset="0"/>
                <a:cs typeface="Times New Roman" panose="02020603050405020304" pitchFamily="18" charset="0"/>
              </a:rPr>
              <a:t> ý</a:t>
            </a:r>
          </a:p>
        </p:txBody>
      </p:sp>
      <p:sp>
        <p:nvSpPr>
          <p:cNvPr id="3" name="Google Shape;142;p18">
            <a:extLst>
              <a:ext uri="{FF2B5EF4-FFF2-40B4-BE49-F238E27FC236}">
                <a16:creationId xmlns:a16="http://schemas.microsoft.com/office/drawing/2014/main" id="{A9D00085-3AD8-FF4A-FA67-71FD81B0BBA1}"/>
              </a:ext>
            </a:extLst>
          </p:cNvPr>
          <p:cNvSpPr txBox="1"/>
          <p:nvPr/>
        </p:nvSpPr>
        <p:spPr>
          <a:xfrm>
            <a:off x="4472268" y="4389600"/>
            <a:ext cx="448027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a:cs typeface="Fira Sans Extra Condensed"/>
              </a:defRPr>
            </a:lvl1pPr>
          </a:lstStyle>
          <a:p>
            <a:pPr lvl="0" algn="l"/>
            <a:r>
              <a:rPr lang="en-US" sz="2000" dirty="0" err="1">
                <a:solidFill>
                  <a:srgbClr val="2A70E2"/>
                </a:solidFill>
                <a:latin typeface="Times New Roman" panose="02020603050405020304" pitchFamily="18" charset="0"/>
                <a:cs typeface="Times New Roman" panose="02020603050405020304" pitchFamily="18" charset="0"/>
              </a:rPr>
              <a:t>Tài</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liệu</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tham</a:t>
            </a:r>
            <a:r>
              <a:rPr lang="en-US" sz="2000" dirty="0">
                <a:solidFill>
                  <a:srgbClr val="2A70E2"/>
                </a:solidFill>
                <a:latin typeface="Times New Roman" panose="02020603050405020304" pitchFamily="18" charset="0"/>
                <a:cs typeface="Times New Roman" panose="02020603050405020304" pitchFamily="18" charset="0"/>
              </a:rPr>
              <a:t> </a:t>
            </a:r>
            <a:r>
              <a:rPr lang="en-US" sz="2000" dirty="0" err="1">
                <a:solidFill>
                  <a:srgbClr val="2A70E2"/>
                </a:solidFill>
                <a:latin typeface="Times New Roman" panose="02020603050405020304" pitchFamily="18" charset="0"/>
                <a:cs typeface="Times New Roman" panose="02020603050405020304" pitchFamily="18" charset="0"/>
              </a:rPr>
              <a:t>khảo</a:t>
            </a:r>
            <a:r>
              <a:rPr lang="en-US" sz="2000" dirty="0">
                <a:solidFill>
                  <a:srgbClr val="2A70E2"/>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Nguồn</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tham</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khảo</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đã</a:t>
            </a:r>
            <a:r>
              <a:rPr lang="en-US" sz="2000" b="0" dirty="0">
                <a:solidFill>
                  <a:srgbClr val="CFE2F3">
                    <a:lumMod val="10000"/>
                  </a:srgbClr>
                </a:solidFill>
                <a:latin typeface="Times New Roman" panose="02020603050405020304" pitchFamily="18" charset="0"/>
                <a:cs typeface="Times New Roman" panose="02020603050405020304" pitchFamily="18" charset="0"/>
              </a:rPr>
              <a:t> </a:t>
            </a:r>
            <a:r>
              <a:rPr lang="en-US" sz="2000" b="0" dirty="0" err="1">
                <a:solidFill>
                  <a:srgbClr val="CFE2F3">
                    <a:lumMod val="10000"/>
                  </a:srgbClr>
                </a:solidFill>
                <a:latin typeface="Times New Roman" panose="02020603050405020304" pitchFamily="18" charset="0"/>
                <a:cs typeface="Times New Roman" panose="02020603050405020304" pitchFamily="18" charset="0"/>
              </a:rPr>
              <a:t>dùng</a:t>
            </a:r>
            <a:endParaRPr lang="en-US" sz="2000" b="0" dirty="0">
              <a:solidFill>
                <a:srgbClr val="CFE2F3">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52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outVertical)">
                                      <p:cBhvr>
                                        <p:cTn id="28" dur="500"/>
                                        <p:tgtEl>
                                          <p:spTgt spid="20"/>
                                        </p:tgtEl>
                                      </p:cBhvr>
                                    </p:animEffect>
                                  </p:childTnLst>
                                </p:cTn>
                              </p:par>
                            </p:childTnLst>
                          </p:cTn>
                        </p:par>
                        <p:par>
                          <p:cTn id="29" fill="hold">
                            <p:stCondLst>
                              <p:cond delay="1000"/>
                            </p:stCondLst>
                            <p:childTnLst>
                              <p:par>
                                <p:cTn id="30" presetID="16" presetClass="entr" presetSubtype="37"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childTnLst>
                          </p:cTn>
                        </p:par>
                        <p:par>
                          <p:cTn id="40" fill="hold">
                            <p:stCondLst>
                              <p:cond delay="500"/>
                            </p:stCondLst>
                            <p:childTnLst>
                              <p:par>
                                <p:cTn id="41" presetID="16" presetClass="entr" presetSubtype="37"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outVertical)">
                                      <p:cBhvr>
                                        <p:cTn id="43" dur="500"/>
                                        <p:tgtEl>
                                          <p:spTgt spid="26"/>
                                        </p:tgtEl>
                                      </p:cBhvr>
                                    </p:animEffect>
                                  </p:childTnLst>
                                </p:cTn>
                              </p:par>
                            </p:childTnLst>
                          </p:cTn>
                        </p:par>
                        <p:par>
                          <p:cTn id="44" fill="hold">
                            <p:stCondLst>
                              <p:cond delay="1000"/>
                            </p:stCondLst>
                            <p:childTnLst>
                              <p:par>
                                <p:cTn id="45" presetID="16" presetClass="entr" presetSubtype="37"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outVertical)">
                                      <p:cBhvr>
                                        <p:cTn id="47" dur="500"/>
                                        <p:tgtEl>
                                          <p:spTgt spid="27"/>
                                        </p:tgtEl>
                                      </p:cBhvr>
                                    </p:animEffect>
                                  </p:childTnLst>
                                </p:cTn>
                              </p:par>
                            </p:childTnLst>
                          </p:cTn>
                        </p:par>
                        <p:par>
                          <p:cTn id="48" fill="hold">
                            <p:stCondLst>
                              <p:cond delay="1500"/>
                            </p:stCondLst>
                            <p:childTnLst>
                              <p:par>
                                <p:cTn id="49" presetID="16" presetClass="entr" presetSubtype="37"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out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25"/>
                                        </p:tgtEl>
                                        <p:attrNameLst>
                                          <p:attrName>style.visibility</p:attrName>
                                        </p:attrNameLst>
                                      </p:cBhvr>
                                      <p:to>
                                        <p:strVal val="visible"/>
                                      </p:to>
                                    </p:set>
                                    <p:anim calcmode="lin" valueType="num">
                                      <p:cBhvr>
                                        <p:cTn id="56" dur="500" fill="hold"/>
                                        <p:tgtEl>
                                          <p:spTgt spid="1025"/>
                                        </p:tgtEl>
                                        <p:attrNameLst>
                                          <p:attrName>ppt_w</p:attrName>
                                        </p:attrNameLst>
                                      </p:cBhvr>
                                      <p:tavLst>
                                        <p:tav tm="0">
                                          <p:val>
                                            <p:fltVal val="0"/>
                                          </p:val>
                                        </p:tav>
                                        <p:tav tm="100000">
                                          <p:val>
                                            <p:strVal val="#ppt_w"/>
                                          </p:val>
                                        </p:tav>
                                      </p:tavLst>
                                    </p:anim>
                                    <p:anim calcmode="lin" valueType="num">
                                      <p:cBhvr>
                                        <p:cTn id="57" dur="500" fill="hold"/>
                                        <p:tgtEl>
                                          <p:spTgt spid="1025"/>
                                        </p:tgtEl>
                                        <p:attrNameLst>
                                          <p:attrName>ppt_h</p:attrName>
                                        </p:attrNameLst>
                                      </p:cBhvr>
                                      <p:tavLst>
                                        <p:tav tm="0">
                                          <p:val>
                                            <p:fltVal val="0"/>
                                          </p:val>
                                        </p:tav>
                                        <p:tav tm="100000">
                                          <p:val>
                                            <p:strVal val="#ppt_h"/>
                                          </p:val>
                                        </p:tav>
                                      </p:tavLst>
                                    </p:anim>
                                    <p:animEffect transition="in" filter="fade">
                                      <p:cBhvr>
                                        <p:cTn id="58" dur="500"/>
                                        <p:tgtEl>
                                          <p:spTgt spid="1025"/>
                                        </p:tgtEl>
                                      </p:cBhvr>
                                    </p:animEffect>
                                  </p:childTnLst>
                                </p:cTn>
                              </p:par>
                            </p:childTnLst>
                          </p:cTn>
                        </p:par>
                        <p:par>
                          <p:cTn id="59" fill="hold">
                            <p:stCondLst>
                              <p:cond delay="500"/>
                            </p:stCondLst>
                            <p:childTnLst>
                              <p:par>
                                <p:cTn id="60" presetID="16" presetClass="entr" presetSubtype="37" fill="hold" grpId="0" nodeType="after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barn(outVertical)">
                                      <p:cBhvr>
                                        <p:cTn id="62" dur="500"/>
                                        <p:tgtEl>
                                          <p:spTgt spid="10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childTnLst>
                                    <p:set>
                                      <p:cBhvr>
                                        <p:cTn id="66" dur="1" fill="hold">
                                          <p:stCondLst>
                                            <p:cond delay="0"/>
                                          </p:stCondLst>
                                        </p:cTn>
                                        <p:tgtEl>
                                          <p:spTgt spid="1031"/>
                                        </p:tgtEl>
                                        <p:attrNameLst>
                                          <p:attrName>style.visibility</p:attrName>
                                        </p:attrNameLst>
                                      </p:cBhvr>
                                      <p:to>
                                        <p:strVal val="visible"/>
                                      </p:to>
                                    </p:set>
                                    <p:animEffect transition="in" filter="barn(outVertical)">
                                      <p:cBhvr>
                                        <p:cTn id="67" dur="500"/>
                                        <p:tgtEl>
                                          <p:spTgt spid="10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034"/>
                                        </p:tgtEl>
                                        <p:attrNameLst>
                                          <p:attrName>style.visibility</p:attrName>
                                        </p:attrNameLst>
                                      </p:cBhvr>
                                      <p:to>
                                        <p:strVal val="visible"/>
                                      </p:to>
                                    </p:set>
                                    <p:animEffect transition="in" filter="barn(outVertical)">
                                      <p:cBhvr>
                                        <p:cTn id="72" dur="500"/>
                                        <p:tgtEl>
                                          <p:spTgt spid="103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035"/>
                                        </p:tgtEl>
                                        <p:attrNameLst>
                                          <p:attrName>style.visibility</p:attrName>
                                        </p:attrNameLst>
                                      </p:cBhvr>
                                      <p:to>
                                        <p:strVal val="visible"/>
                                      </p:to>
                                    </p:set>
                                    <p:animEffect transition="in" filter="barn(outVertical)">
                                      <p:cBhvr>
                                        <p:cTn id="77" dur="500"/>
                                        <p:tgtEl>
                                          <p:spTgt spid="103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36"/>
                                        </p:tgtEl>
                                        <p:attrNameLst>
                                          <p:attrName>style.visibility</p:attrName>
                                        </p:attrNameLst>
                                      </p:cBhvr>
                                      <p:to>
                                        <p:strVal val="visible"/>
                                      </p:to>
                                    </p:set>
                                    <p:animEffect transition="in" filter="barn(outVertical)">
                                      <p:cBhvr>
                                        <p:cTn id="82" dur="500"/>
                                        <p:tgtEl>
                                          <p:spTgt spid="10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1037"/>
                                        </p:tgtEl>
                                        <p:attrNameLst>
                                          <p:attrName>style.visibility</p:attrName>
                                        </p:attrNameLst>
                                      </p:cBhvr>
                                      <p:to>
                                        <p:strVal val="visible"/>
                                      </p:to>
                                    </p:set>
                                    <p:animEffect transition="in" filter="barn(outVertical)">
                                      <p:cBhvr>
                                        <p:cTn id="87" dur="500"/>
                                        <p:tgtEl>
                                          <p:spTgt spid="103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barn(outVertical)">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20" grpId="0"/>
      <p:bldP spid="21" grpId="0"/>
      <p:bldP spid="26" grpId="0"/>
      <p:bldP spid="27" grpId="0"/>
      <p:bldP spid="29" grpId="0"/>
      <p:bldP spid="1027" grpId="0"/>
      <p:bldP spid="1031" grpId="0"/>
      <p:bldP spid="1034" grpId="0"/>
      <p:bldP spid="1035" grpId="0"/>
      <p:bldP spid="1036" grpId="0"/>
      <p:bldP spid="1037"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6" name="Picture 5">
            <a:extLst>
              <a:ext uri="{FF2B5EF4-FFF2-40B4-BE49-F238E27FC236}">
                <a16:creationId xmlns:a16="http://schemas.microsoft.com/office/drawing/2014/main" id="{64B8D671-844C-B148-A50A-4583EC36699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26448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A6692F18-E945-4B31-83E8-60AF58C35326}"/>
              </a:ext>
            </a:extLst>
          </p:cNvPr>
          <p:cNvGrpSpPr/>
          <p:nvPr/>
        </p:nvGrpSpPr>
        <p:grpSpPr>
          <a:xfrm>
            <a:off x="131300" y="1360566"/>
            <a:ext cx="4372717" cy="3730036"/>
            <a:chOff x="131300" y="1360566"/>
            <a:chExt cx="4372717" cy="3730036"/>
          </a:xfrm>
        </p:grpSpPr>
        <p:sp>
          <p:nvSpPr>
            <p:cNvPr id="6" name="Freeform: Shape 5">
              <a:extLst>
                <a:ext uri="{FF2B5EF4-FFF2-40B4-BE49-F238E27FC236}">
                  <a16:creationId xmlns:a16="http://schemas.microsoft.com/office/drawing/2014/main" id="{829C9284-6547-4E31-B495-AE7F1CB9CE8C}"/>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18F94F3-0964-4EF8-8235-53AAFD9F1B65}"/>
                </a:ext>
              </a:extLst>
            </p:cNvPr>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a:extLst>
              <a:ext uri="{FF2B5EF4-FFF2-40B4-BE49-F238E27FC236}">
                <a16:creationId xmlns:a16="http://schemas.microsoft.com/office/drawing/2014/main" id="{11784881-7575-4256-B68B-5836D4318452}"/>
              </a:ext>
            </a:extLst>
          </p:cNvPr>
          <p:cNvGrpSpPr/>
          <p:nvPr/>
        </p:nvGrpSpPr>
        <p:grpSpPr>
          <a:xfrm>
            <a:off x="378304" y="1379579"/>
            <a:ext cx="4185951" cy="3751040"/>
            <a:chOff x="378304" y="1379579"/>
            <a:chExt cx="4185951" cy="3751040"/>
          </a:xfrm>
        </p:grpSpPr>
        <p:sp>
          <p:nvSpPr>
            <p:cNvPr id="9" name="Freeform: Shape 8">
              <a:extLst>
                <a:ext uri="{FF2B5EF4-FFF2-40B4-BE49-F238E27FC236}">
                  <a16:creationId xmlns:a16="http://schemas.microsoft.com/office/drawing/2014/main" id="{E2591FB8-DA13-40C9-A7E5-26875770C40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2BEE7C-4184-4C1B-8F63-BC00178BB7E8}"/>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31FA0D-0A0F-4AC4-BF7C-550865655B0A}"/>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BE5A911-A7D5-4DF7-AD64-5AD345176C72}"/>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5057298-4EBF-4460-9A8F-089E9AB30FD4}"/>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4EAA904-15A5-4529-8E83-64A951787B9C}"/>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B790AA5-7806-412B-B885-0759CA8FC063}"/>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D84B628-133C-481F-AC2E-D1C8A80F5CC6}"/>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E71B47-39DE-4C39-BF9C-54395085ABCB}"/>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E3F1D8-FECE-409B-A8FB-9C6C69C6D0FC}"/>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5CBD327-587F-4D96-82C3-470A41122F5E}"/>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BBE82CC-AADE-44E7-A772-C6C52EB02EB2}"/>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5F6E51-99A5-4BD2-8FE0-C21C5B5A716C}"/>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3EB676D-985E-4E45-B2BA-76A9ACB351EE}"/>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3F2899D-3C35-4087-A0B5-43E323F35204}"/>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2C5335A-E998-4F62-B301-AEF463DA1980}"/>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421F74-11DC-4264-A4FD-23EF29B9499B}"/>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6106735-2842-4B7B-A4AA-BCE2EF6E71E8}"/>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88D9EB-4356-4EB8-B1DD-F03F3633C15D}"/>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D66B86-545C-4896-98DB-072E44DE679B}"/>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9D286D-F941-4D27-A3B6-BD1DD565235A}"/>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6DA5CBB-874D-467B-9AE4-2FD965E6CD30}"/>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2DB32E8-243B-412A-96A8-48E4DE1E1FD4}"/>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FBB4AA-00DB-4B10-A4CD-D742EA85C671}"/>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F222F4B-2CEF-4538-9C34-986768424A4E}"/>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FFC2CC-0D80-4E81-B141-5476BEE40690}"/>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488FF1-20C2-4EF5-B835-16BE45C5BF3A}"/>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F819561-D1C8-4792-9782-833652F3EBDF}"/>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3FBEC3-E33E-4169-B6B7-D51BEA955023}"/>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4EFB9E-FC41-4A48-AFD4-8C8C96DB9319}"/>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76151E0-AC6C-4AF9-8327-3AF6B45C0B7E}"/>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C5BE7E4-0A1F-4BA9-B8F4-BB510665DC8C}"/>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AB8F61-A270-490E-86B8-F75178174C70}"/>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0C408CF-99B8-4C1B-9828-1A2A64E2F271}"/>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87C120F-AC8A-4541-9B9D-C5C4AAC13285}"/>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1516F9E-F6FD-48CF-AC20-31EC13290BAF}"/>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14FF6CE-152F-46D3-B83C-42E451D2F9A3}"/>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3128064-8AC1-430B-9B19-E2A6B0A3CD94}"/>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83A3BF-ECE9-4892-84B2-F52FFA603FA2}"/>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33AAF20-8A76-4E6C-8016-5E142F819900}"/>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B058187-F467-4561-9B41-EBE0530A97E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439ADA1-BEE6-468E-9BD9-D415F48E92BD}"/>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C2DB931-908B-4864-9D63-BFCA1CCAD93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9B760AA-5F93-4837-BFBC-9ACEE0A011CE}"/>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A7D696E-EC52-41DA-B71A-D68A6E26D16C}"/>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93A2C-D2DF-4E63-8B45-6136DF2597CD}"/>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2BB3D63-23F7-4209-AF71-C1AD298252FC}"/>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05F3890-68A9-454E-A078-ECF54C8E44AA}"/>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BBA603-8C37-4691-9996-7CAC988A6CDF}"/>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7A5EF25-D733-4E92-9FC3-85D12543F5A3}"/>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B18AB40-631D-4376-A477-C708A6781FD3}"/>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7BA5F16-336A-4D5A-8595-3D00EB176B33}"/>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E8CC7C41-6539-44A3-8FEB-C271B6BF75BE}"/>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C3D4FAB-F311-4AE1-B433-A857EB0895A2}"/>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663BDA-7EB0-4183-8C94-75F5D536F878}"/>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B0BEC9-2EDE-4042-A677-2E7D8B5BA340}"/>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8A8D74A-0148-4B90-8AD5-D3C62E1452FA}"/>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6C2AC81-AEA6-407F-BA87-D06C3526AE52}"/>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EBA0FDE-71E7-42ED-9D12-DD388A48E8BE}"/>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1BE8ACC-CC9F-42CB-8416-F3392C4F4A4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9156D21-F7CE-46CB-96F6-210115970EB6}"/>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EDC3D8C-1B0B-4C1D-80F6-E5B01A8F697B}"/>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DF21C63-3318-4996-BD62-3B6CBAFDFB22}"/>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59224A1-DEFB-4DD9-BC7F-CAF062A5E43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E1B80A7-80C0-4FE4-9B46-1A4C1B22A7E5}"/>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E1D9A78-1626-47FA-93E4-1BCFBDD9155D}"/>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C447BE6-B12D-4E8B-808E-C6D3A6C5C6FB}"/>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1D4F1B4-1F26-4DF0-9657-BE6E2C5DA1E2}"/>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5298EB5-A6C0-4335-B63F-DB3825DC18AF}"/>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F075D59-BB28-40AB-BF90-2F0DA26CBBB0}"/>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BD9C42E-362D-407E-B614-AC4A2048918A}"/>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AD64D82-6C47-4B4A-8A88-BD806A9181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03AA4EF-2D91-4DBF-812D-3367B1935B3F}"/>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49D12F0-0D49-4761-ACB2-7C70F6DC18C9}"/>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BAD88A3-480C-46E0-B320-79CA3D8A26FB}"/>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17E5536-6292-4569-8EFC-0F2B2E21621D}"/>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F20D41F-F5F3-44CD-82E8-60CBA23FEFC7}"/>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93778322-B36A-4A1A-95F6-B892E871AEA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E796AAB-0F59-4718-BC2B-F49955211CD5}"/>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87B09B9-6F50-4E2A-85D1-F5972825736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02BA445-65F5-4F38-BC76-547831026F3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848641-85D0-40FC-86C9-C08271D6FE65}"/>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F8468088-E2D4-428F-BF47-9A4A0B4B4D9A}"/>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A67A0A7-968F-4A85-9BB2-6F553A629704}"/>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595E590-CF38-47C8-92FF-6A531877B64E}"/>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8A49B36-0D7D-4888-B415-36B513265428}"/>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4C823CB-88CD-4533-B2DF-53E369C6BE8F}"/>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D344614-EBA2-4837-B4CE-B31391947EFD}"/>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84F48FA8-72FE-49CE-9C04-77918346E811}"/>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9ED63A0-101F-4F58-BEE2-AFBE143CA11F}"/>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ADD7FBDA-84F5-45D2-980D-098B5AA9046B}"/>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5C1AD87-29DB-463B-945F-A893C417EAAF}"/>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363A8CD-2530-4928-BA8F-3BE9C66C49D0}"/>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711BEA7-661B-45C0-9ECE-F8BF565AADAC}"/>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EF09BFC-121F-40C3-A40B-D17F7C703E26}"/>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2604640-A995-4557-A3FF-72A892950F04}"/>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E018B06-CD34-4F1B-A1FC-7A4ED7E76806}"/>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0E639133-19F1-4125-AFF9-B42CE7F835D6}"/>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F54A401-D386-4884-A43A-B991A9E17879}"/>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88FEB06-BFD4-4770-909F-E75BC562D925}"/>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EAB9B9A-8254-4CAA-8864-4F1F84F1E5D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F50A5D-BC5F-444D-AC27-004E139CFBE1}"/>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E61CC14-BB1A-48DC-86EC-B95CBE86562A}"/>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417ACF8-3FDF-4DB2-B4A3-327FB61F6156}"/>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040DE5F-AE3A-4E18-B452-6063102A4DB4}"/>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028D01F-4501-4CCD-9A82-5733C465F285}"/>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FCF01AD-694E-4464-8941-297DA9F122AC}"/>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C5B0417-5A10-4D87-AA23-10CF4D9D6E1E}"/>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E0075C2-254C-4AE0-9511-01652B6A6541}"/>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9DBE523-7FAF-4C26-9448-03ED416031C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5909ED5-8BB2-47CB-BA09-4887FFC2DC8E}"/>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A9789BA-DE40-47B2-8EFD-97E39D8E00BD}"/>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1DABAC85-41E2-4261-B63B-6B76D1C60A5B}"/>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FCA472F6-61B9-4E55-AFDC-48248EBF16B4}"/>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219AC2F-B107-407C-80F2-EF5FDF94A9F8}"/>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AC358CC-1574-46E8-B72C-903CA938B697}"/>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154CBCFB-8F78-4624-84EC-26209C423105}"/>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C7ADBED-2066-4684-A25B-7A6C23CC8D7D}"/>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95911-610F-439D-AFD1-1512BB86DFD0}"/>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8442B01-22B6-4CE0-AD54-76DB3615E84E}"/>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A96CD209-FDFE-4F4C-89AD-65B53A756B42}"/>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a:extLst>
              <a:ext uri="{FF2B5EF4-FFF2-40B4-BE49-F238E27FC236}">
                <a16:creationId xmlns:a16="http://schemas.microsoft.com/office/drawing/2014/main" id="{E7FB971A-9381-410B-BA32-F8ADE55FBE37}"/>
              </a:ext>
            </a:extLst>
          </p:cNvPr>
          <p:cNvGrpSpPr/>
          <p:nvPr/>
        </p:nvGrpSpPr>
        <p:grpSpPr>
          <a:xfrm>
            <a:off x="486793" y="3475269"/>
            <a:ext cx="947451" cy="1655349"/>
            <a:chOff x="486793" y="3475269"/>
            <a:chExt cx="947451" cy="1655349"/>
          </a:xfrm>
        </p:grpSpPr>
        <p:sp>
          <p:nvSpPr>
            <p:cNvPr id="131" name="Freeform: Shape 130">
              <a:extLst>
                <a:ext uri="{FF2B5EF4-FFF2-40B4-BE49-F238E27FC236}">
                  <a16:creationId xmlns:a16="http://schemas.microsoft.com/office/drawing/2014/main" id="{E05342F1-1456-4BFC-A4F5-5DF791AAD293}"/>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5B768C2D-B7FF-4009-BE5C-59EE3D0929D4}"/>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E9FBB6F-F089-4A75-9CF2-D2EB5E94E809}"/>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44232D0-04A4-4251-A0BB-5A1898C20E9A}"/>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8F11632-92C7-46AF-AA10-7DE8AB989EB7}"/>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FAE1B8E-37F8-433B-A18B-D2987266D428}"/>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CE85F3B-A503-4C66-8C28-A35758E8FA0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A9F6CD0-DC53-462E-B9BD-F80456AF3D7D}"/>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BD8E35-D291-47D6-B78E-A76E513DCFE2}"/>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FEE86D1B-6228-41B0-9918-1EEA4FDF9C2E}"/>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4AFA0D0-B70E-415A-878F-C984C99F2DEC}"/>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D10849-A331-4A97-A310-C256D5D71B54}"/>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a:extLst>
              <a:ext uri="{FF2B5EF4-FFF2-40B4-BE49-F238E27FC236}">
                <a16:creationId xmlns:a16="http://schemas.microsoft.com/office/drawing/2014/main" id="{AF44947A-9F8A-4D7F-9D6C-CCE6415BB770}"/>
              </a:ext>
            </a:extLst>
          </p:cNvPr>
          <p:cNvGrpSpPr/>
          <p:nvPr/>
        </p:nvGrpSpPr>
        <p:grpSpPr>
          <a:xfrm>
            <a:off x="2270222" y="2403595"/>
            <a:ext cx="1772384" cy="2727023"/>
            <a:chOff x="2270222" y="2403595"/>
            <a:chExt cx="1772384" cy="2727023"/>
          </a:xfrm>
        </p:grpSpPr>
        <p:sp>
          <p:nvSpPr>
            <p:cNvPr id="144" name="Freeform: Shape 143">
              <a:extLst>
                <a:ext uri="{FF2B5EF4-FFF2-40B4-BE49-F238E27FC236}">
                  <a16:creationId xmlns:a16="http://schemas.microsoft.com/office/drawing/2014/main" id="{44860192-CB52-4DE6-9F26-A0261B0E5C42}"/>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995AB85-3813-4F9E-86E9-D9064EC2B17A}"/>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F252384-4781-4E8B-B529-C8E797D5845D}"/>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41360868-71AA-4EE7-B448-664ED0C7B172}"/>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4B49693-EDF1-49E0-A37A-5B4D87D26C00}"/>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3777551-E483-4A26-919B-CE0F69A30D26}"/>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847F8FC-5ABA-408F-8DF6-260FEA978D72}"/>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512B2EA-BD72-4CD8-88C3-D2A1CA1FCDE8}"/>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3B466B8-65EF-43BA-8EFE-E01E6AB1C07B}"/>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a:extLst>
                <a:ext uri="{FF2B5EF4-FFF2-40B4-BE49-F238E27FC236}">
                  <a16:creationId xmlns:a16="http://schemas.microsoft.com/office/drawing/2014/main" id="{4585FB41-4B53-405D-BFE3-A1B8E043DA2D}"/>
                </a:ext>
              </a:extLst>
            </p:cNvPr>
            <p:cNvGrpSpPr/>
            <p:nvPr/>
          </p:nvGrpSpPr>
          <p:grpSpPr>
            <a:xfrm>
              <a:off x="2739551" y="2791088"/>
              <a:ext cx="461854" cy="177831"/>
              <a:chOff x="2739551" y="2791088"/>
              <a:chExt cx="461854" cy="177831"/>
            </a:xfrm>
            <a:solidFill>
              <a:srgbClr val="FFFFFF"/>
            </a:solidFill>
          </p:grpSpPr>
          <p:sp>
            <p:nvSpPr>
              <p:cNvPr id="154" name="Freeform: Shape 153">
                <a:extLst>
                  <a:ext uri="{FF2B5EF4-FFF2-40B4-BE49-F238E27FC236}">
                    <a16:creationId xmlns:a16="http://schemas.microsoft.com/office/drawing/2014/main" id="{24BAE877-4551-425A-95E6-B017FA08635A}"/>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ED4E9E7-33AE-4DEA-9EF4-AE615D4A9D73}"/>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793251-AA1B-415C-9BDC-AC5300C4D488}"/>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a:extLst>
                <a:ext uri="{FF2B5EF4-FFF2-40B4-BE49-F238E27FC236}">
                  <a16:creationId xmlns:a16="http://schemas.microsoft.com/office/drawing/2014/main" id="{27B97F37-3251-4321-ABD6-8B11C7C7016B}"/>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7BE42757-55AF-42B9-8702-B54E814ABEFB}"/>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08EF92C6-76B3-4293-A66F-F4E48024CAE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81F973-ABDF-4851-8675-BD8FDA0ACAAF}"/>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8FB2901-D089-4F2F-8FF0-0AC0EF82EDA7}"/>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DF7436C3-8992-4F50-BC05-67D9BC34A036}"/>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AA078AD-B44F-4D12-9EAD-889F0ECAA805}"/>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56CC04B3-843A-4AC7-9D5F-F29F8D032A55}"/>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C4FA2AC-E690-4761-90E0-D051A10FD67E}"/>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902BD58-66E6-4468-80F5-09B1A5541D18}"/>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660BD70-1899-4548-A5C9-7D46DD04434E}"/>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C5A0B870-A862-416E-A818-96494C6BE39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F4439C62-E23F-4667-A66F-7833325F5D50}"/>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2C6F2D3-2C6D-4342-96DC-70BC6676BCB8}"/>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C609AB6-DE92-4D2B-9F0A-948BF4E5F9FA}"/>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9189680-D9E5-47BF-AEF7-6A2B74E30FB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96FA022-7BA1-48E1-8AFE-D9A0D4C5BF8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a:extLst>
                <a:ext uri="{FF2B5EF4-FFF2-40B4-BE49-F238E27FC236}">
                  <a16:creationId xmlns:a16="http://schemas.microsoft.com/office/drawing/2014/main" id="{18D504F2-DCB2-4ABA-985B-7229C916470E}"/>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B09E7B-2035-442F-A62C-922F1075773C}"/>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A19443F-8249-49ED-8E34-23077602D6CE}"/>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485B637-BA35-48C0-8358-3BA0AD4ED779}"/>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791CB77-902F-459B-8EDF-D3E840F09FB6}"/>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47B0DD5-1591-42AD-A33C-00125F60DA7B}"/>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4D2F60B-AE0C-4BC8-88B0-83171323D02B}"/>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C23036D-D0B0-4D5B-8BAC-2F29B63B7CD4}"/>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7ECFAF8-28D1-44AB-B7BA-BCE564EA1913}"/>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52A94C42-BE9C-4C12-8894-CDDDFD6E2FFA}"/>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EBE4086B-08A4-4D12-B792-A1EF2F196580}"/>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a:extLst>
              <a:ext uri="{FF2B5EF4-FFF2-40B4-BE49-F238E27FC236}">
                <a16:creationId xmlns:a16="http://schemas.microsoft.com/office/drawing/2014/main" id="{B6F3CD1E-B7D0-4B08-9043-624CF1AEEF50}"/>
              </a:ext>
            </a:extLst>
          </p:cNvPr>
          <p:cNvGrpSpPr/>
          <p:nvPr/>
        </p:nvGrpSpPr>
        <p:grpSpPr>
          <a:xfrm>
            <a:off x="558978" y="3088292"/>
            <a:ext cx="2084810" cy="2042707"/>
            <a:chOff x="558978" y="3088292"/>
            <a:chExt cx="2084810" cy="2042707"/>
          </a:xfrm>
        </p:grpSpPr>
        <p:sp>
          <p:nvSpPr>
            <p:cNvPr id="186" name="Freeform: Shape 185">
              <a:extLst>
                <a:ext uri="{FF2B5EF4-FFF2-40B4-BE49-F238E27FC236}">
                  <a16:creationId xmlns:a16="http://schemas.microsoft.com/office/drawing/2014/main" id="{A036663A-3307-4560-874D-AA50EE9E2AB3}"/>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7DECA8-A01F-4C7E-8125-EF7E8ADAE317}"/>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28A210C-3EF2-4391-9DCD-F35C2132E0D0}"/>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a:extLst>
                <a:ext uri="{FF2B5EF4-FFF2-40B4-BE49-F238E27FC236}">
                  <a16:creationId xmlns:a16="http://schemas.microsoft.com/office/drawing/2014/main" id="{BF5BFE5B-E2FB-468E-AF38-360D179C54AE}"/>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CD0AA6A-70D0-41D7-B325-DD0FA2E0DDFC}"/>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CD53DCB0-8C37-484A-B2BC-0F1369E34D03}"/>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67B0D3D-7E63-470E-861B-B03A1CDB7506}"/>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98D499F-F922-41E3-B15A-0B2AE823556C}"/>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EC5691FA-D45A-4407-AE3F-410999A75731}"/>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FB5F9C2-C728-4AB2-A2A3-E8B88BAB286F}"/>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a:extLst>
                <a:ext uri="{FF2B5EF4-FFF2-40B4-BE49-F238E27FC236}">
                  <a16:creationId xmlns:a16="http://schemas.microsoft.com/office/drawing/2014/main" id="{61120585-FE8C-47BC-8E2C-FCB3A0BB083A}"/>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13EFF8-E2D3-48A0-8320-717FA46BE269}"/>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E2B2251-DB8B-48E9-B0D3-2147CBC44376}"/>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AAB9576-3914-4B95-A81C-95223FFCDEDC}"/>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7097D05-87A9-4258-AB47-6A065642F533}"/>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0F387F4-1F84-4099-9B39-5F3BB437C5AE}"/>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0FD16B5-5440-4A07-AE77-160ABFC00983}"/>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a:extLst>
              <a:ext uri="{FF2B5EF4-FFF2-40B4-BE49-F238E27FC236}">
                <a16:creationId xmlns:a16="http://schemas.microsoft.com/office/drawing/2014/main" id="{58653A09-364E-4714-AA45-518E857C39FE}"/>
              </a:ext>
            </a:extLst>
          </p:cNvPr>
          <p:cNvGrpSpPr/>
          <p:nvPr/>
        </p:nvGrpSpPr>
        <p:grpSpPr>
          <a:xfrm>
            <a:off x="9686" y="4515209"/>
            <a:ext cx="4638389" cy="615661"/>
            <a:chOff x="9686" y="4515209"/>
            <a:chExt cx="4638389" cy="615661"/>
          </a:xfrm>
        </p:grpSpPr>
        <p:sp>
          <p:nvSpPr>
            <p:cNvPr id="204" name="Freeform: Shape 203">
              <a:extLst>
                <a:ext uri="{FF2B5EF4-FFF2-40B4-BE49-F238E27FC236}">
                  <a16:creationId xmlns:a16="http://schemas.microsoft.com/office/drawing/2014/main" id="{8E157306-3D1B-452A-891F-B5DA0555E03A}"/>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51A3C404-1B85-4B94-97D5-53A17C9AF333}"/>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CF5E25E7-089A-4B16-8227-6925F51C5770}"/>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A7BA0ACB-F423-45C1-9EB1-EFA211708E26}"/>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8CBA29DB-8D1B-4C4B-A775-CC404C521BB8}"/>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B76F650E-5D70-4E56-9592-C8809014E63D}"/>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B2D4FB94-61E7-4829-B249-D5753258835F}"/>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BECC0713-CDD8-4018-99E0-B417321DC2AF}"/>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1DDEE312-97DB-494A-B8B4-3B5A3F19CD04}"/>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FD2A5D22-CF20-4F8D-AAEC-FBA4EBFD09E9}"/>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3FFE7B76-5B1E-43E1-B5CC-25EFA1153698}"/>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A930382C-F75D-4E3C-A6BA-0019A1FCE482}"/>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09AF9878-A392-4535-9DBA-5A55C7ED74F2}"/>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5BA0D160-8A8F-4E80-99CD-6589E2AD79C7}"/>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A402F3A-5A6A-4234-AB89-168EC4233D9F}"/>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E386321-73F0-4A3E-8850-2E14E85D5B5A}"/>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633A987-1FFB-4AFE-96D5-5BAEACC39450}"/>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8B0F48E-E668-4A8F-9BE3-98CC31E6F6E1}"/>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B6BDCF02-E4B2-4591-AA8F-010A0B897A11}"/>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CB72FB8-8CB6-4188-98E5-261BDA11867C}"/>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a:extLst>
              <a:ext uri="{FF2B5EF4-FFF2-40B4-BE49-F238E27FC236}">
                <a16:creationId xmlns:a16="http://schemas.microsoft.com/office/drawing/2014/main" id="{FAA84139-6F99-44CA-8757-35055D7680CC}"/>
              </a:ext>
            </a:extLst>
          </p:cNvPr>
          <p:cNvGrpSpPr/>
          <p:nvPr/>
        </p:nvGrpSpPr>
        <p:grpSpPr>
          <a:xfrm rot="17501868">
            <a:off x="4702222" y="-72765"/>
            <a:ext cx="4453305" cy="5673605"/>
            <a:chOff x="5636086" y="1293343"/>
            <a:chExt cx="4242840" cy="4029786"/>
          </a:xfrm>
        </p:grpSpPr>
        <p:sp>
          <p:nvSpPr>
            <p:cNvPr id="225" name="Freeform: Shape 224">
              <a:extLst>
                <a:ext uri="{FF2B5EF4-FFF2-40B4-BE49-F238E27FC236}">
                  <a16:creationId xmlns:a16="http://schemas.microsoft.com/office/drawing/2014/main" id="{A85D6F0D-1F30-45B2-8979-8F053E37770D}"/>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C0FC91BC-9923-42F6-A610-2A4E900F887A}"/>
                </a:ext>
              </a:extLst>
            </p:cNvPr>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a:extLst>
              <a:ext uri="{FF2B5EF4-FFF2-40B4-BE49-F238E27FC236}">
                <a16:creationId xmlns:a16="http://schemas.microsoft.com/office/drawing/2014/main" id="{E456AC44-1E92-48CF-9B3F-088B91FF0A2C}"/>
              </a:ext>
            </a:extLst>
          </p:cNvPr>
          <p:cNvSpPr txBox="1"/>
          <p:nvPr/>
        </p:nvSpPr>
        <p:spPr>
          <a:xfrm>
            <a:off x="5100876" y="1141390"/>
            <a:ext cx="3528204" cy="3539430"/>
          </a:xfrm>
          <a:prstGeom prst="rect">
            <a:avLst/>
          </a:prstGeom>
          <a:noFill/>
          <a:ln w="9525">
            <a:noFill/>
          </a:ln>
        </p:spPr>
        <p:txBody>
          <a:bodyPr wrap="square">
            <a:spAutoFit/>
            <a:scene3d>
              <a:camera prst="orthographicFront"/>
              <a:lightRig rig="threePt" dir="t"/>
            </a:scene3d>
          </a:bodyPr>
          <a:lstStyle/>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Em hãy thiết k</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ế </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một báo cáo treo tường để trình bày kết quả của một nghiên cứu khoa</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học hoặc một bài thực hành mà em đã thực hiện trong môn Khoa học tự nhiên.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23931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9">
            <a:extLst>
              <a:ext uri="{FF2B5EF4-FFF2-40B4-BE49-F238E27FC236}">
                <a16:creationId xmlns:a16="http://schemas.microsoft.com/office/drawing/2014/main" id="{CCE82C68-E0D7-4D8C-B92F-9D3C961C632D}"/>
              </a:ext>
            </a:extLst>
          </p:cNvPr>
          <p:cNvSpPr txBox="1"/>
          <p:nvPr/>
        </p:nvSpPr>
        <p:spPr>
          <a:xfrm>
            <a:off x="-160443" y="4050425"/>
            <a:ext cx="9210741" cy="954107"/>
          </a:xfrm>
          <a:prstGeom prst="rect">
            <a:avLst/>
          </a:prstGeom>
          <a:noFill/>
          <a:ln w="9525">
            <a:noFill/>
          </a:ln>
        </p:spPr>
        <p:txBody>
          <a:bodyPr wrap="square">
            <a:spAutoFit/>
            <a:scene3d>
              <a:camera prst="orthographicFront"/>
              <a:lightRig rig="threePt" dir="t"/>
            </a:scene3d>
          </a:bodyPr>
          <a:lstStyle/>
          <a:p>
            <a:pPr lvl="0" algn="ctr">
              <a:defRPr/>
            </a:pPr>
            <a:r>
              <a:rPr lang="vi-VN" sz="2800" b="1" dirty="0">
                <a:solidFill>
                  <a:schemeClr val="tx1"/>
                </a:solidFill>
                <a:latin typeface="+mj-lt"/>
                <a:cs typeface="Arial" panose="020B0604020202020204" pitchFamily="34" charset="0"/>
              </a:rPr>
              <a:t>Hãy cho biết những dụng cụ ở Hình được sử dụng để hỗ trợ học tập lĩnh vực nào trong môn Khoa học tự nhiên 9.</a:t>
            </a:r>
            <a:endParaRPr lang="en-US" sz="2800" b="1" dirty="0">
              <a:solidFill>
                <a:schemeClr val="tx1"/>
              </a:solidFill>
              <a:latin typeface="+mj-lt"/>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602679" y="0"/>
            <a:ext cx="3447619" cy="3601156"/>
          </a:xfrm>
          <a:prstGeom prst="rect">
            <a:avLst/>
          </a:prstGeom>
        </p:spPr>
      </p:pic>
      <p:pic>
        <p:nvPicPr>
          <p:cNvPr id="8" name="Picture 7"/>
          <p:cNvPicPr>
            <a:picLocks noChangeAspect="1"/>
          </p:cNvPicPr>
          <p:nvPr/>
        </p:nvPicPr>
        <p:blipFill>
          <a:blip r:embed="rId3"/>
          <a:stretch>
            <a:fillRect/>
          </a:stretch>
        </p:blipFill>
        <p:spPr>
          <a:xfrm>
            <a:off x="1" y="-97316"/>
            <a:ext cx="2686756" cy="3698472"/>
          </a:xfrm>
          <a:prstGeom prst="rect">
            <a:avLst/>
          </a:prstGeom>
        </p:spPr>
      </p:pic>
      <p:pic>
        <p:nvPicPr>
          <p:cNvPr id="9" name="Picture 8"/>
          <p:cNvPicPr>
            <a:picLocks noChangeAspect="1"/>
          </p:cNvPicPr>
          <p:nvPr/>
        </p:nvPicPr>
        <p:blipFill>
          <a:blip r:embed="rId4"/>
          <a:stretch>
            <a:fillRect/>
          </a:stretch>
        </p:blipFill>
        <p:spPr>
          <a:xfrm>
            <a:off x="2686757" y="133177"/>
            <a:ext cx="2915922" cy="3334801"/>
          </a:xfrm>
          <a:prstGeom prst="rect">
            <a:avLst/>
          </a:prstGeom>
        </p:spPr>
      </p:pic>
      <p:sp>
        <p:nvSpPr>
          <p:cNvPr id="16" name="Text Box 99">
            <a:extLst/>
          </p:cNvPr>
          <p:cNvSpPr txBox="1"/>
          <p:nvPr/>
        </p:nvSpPr>
        <p:spPr>
          <a:xfrm>
            <a:off x="3307646" y="3436861"/>
            <a:ext cx="993422" cy="523220"/>
          </a:xfrm>
          <a:prstGeom prst="rect">
            <a:avLst/>
          </a:prstGeom>
          <a:noFill/>
          <a:ln w="9525">
            <a:noFill/>
          </a:ln>
        </p:spPr>
        <p:txBody>
          <a:bodyPr wrap="square">
            <a:spAutoFit/>
            <a:scene3d>
              <a:camera prst="orthographicFront"/>
              <a:lightRig rig="threePt" dir="t"/>
            </a:scene3d>
          </a:bodyPr>
          <a:lstStyle/>
          <a:p>
            <a:pPr lvl="0" algn="ctr">
              <a:defRPr/>
            </a:pPr>
            <a:r>
              <a:rPr lang="en-US" sz="2800" b="1" dirty="0">
                <a:solidFill>
                  <a:srgbClr val="FF0000"/>
                </a:solidFill>
                <a:latin typeface="Times New Roman" panose="02020603050405020304" pitchFamily="18" charset="0"/>
                <a:cs typeface="Times New Roman" panose="02020603050405020304" pitchFamily="18" charset="0"/>
              </a:rPr>
              <a:t>b)</a:t>
            </a:r>
          </a:p>
        </p:txBody>
      </p:sp>
      <p:sp>
        <p:nvSpPr>
          <p:cNvPr id="17" name="Text Box 99">
            <a:extLst/>
          </p:cNvPr>
          <p:cNvSpPr txBox="1"/>
          <p:nvPr/>
        </p:nvSpPr>
        <p:spPr>
          <a:xfrm>
            <a:off x="620890" y="3527205"/>
            <a:ext cx="993422" cy="523220"/>
          </a:xfrm>
          <a:prstGeom prst="rect">
            <a:avLst/>
          </a:prstGeom>
          <a:noFill/>
          <a:ln w="9525">
            <a:noFill/>
          </a:ln>
        </p:spPr>
        <p:txBody>
          <a:bodyPr wrap="square">
            <a:spAutoFit/>
            <a:scene3d>
              <a:camera prst="orthographicFront"/>
              <a:lightRig rig="threePt" dir="t"/>
            </a:scene3d>
          </a:bodyPr>
          <a:lstStyle/>
          <a:p>
            <a:pPr lvl="0" algn="ctr">
              <a:defRPr/>
            </a:pPr>
            <a:r>
              <a:rPr lang="en-US" sz="2800" b="1" dirty="0">
                <a:solidFill>
                  <a:srgbClr val="FF0000"/>
                </a:solidFill>
                <a:latin typeface="Times New Roman" panose="02020603050405020304" pitchFamily="18" charset="0"/>
                <a:cs typeface="Times New Roman" panose="02020603050405020304" pitchFamily="18" charset="0"/>
              </a:rPr>
              <a:t>a)</a:t>
            </a:r>
          </a:p>
        </p:txBody>
      </p:sp>
      <p:sp>
        <p:nvSpPr>
          <p:cNvPr id="18" name="Text Box 99">
            <a:extLst/>
          </p:cNvPr>
          <p:cNvSpPr txBox="1"/>
          <p:nvPr/>
        </p:nvSpPr>
        <p:spPr>
          <a:xfrm>
            <a:off x="6720279" y="3585615"/>
            <a:ext cx="993422" cy="523220"/>
          </a:xfrm>
          <a:prstGeom prst="rect">
            <a:avLst/>
          </a:prstGeom>
          <a:noFill/>
          <a:ln w="9525">
            <a:noFill/>
          </a:ln>
        </p:spPr>
        <p:txBody>
          <a:bodyPr wrap="square">
            <a:spAutoFit/>
            <a:scene3d>
              <a:camera prst="orthographicFront"/>
              <a:lightRig rig="threePt" dir="t"/>
            </a:scene3d>
          </a:bodyPr>
          <a:lstStyle/>
          <a:p>
            <a:pPr lvl="0" algn="ctr">
              <a:defRPr/>
            </a:pPr>
            <a:r>
              <a:rPr lang="en-US" sz="2800" b="1"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846951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227475"/>
            <a:ext cx="9708205" cy="2001377"/>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700"/>
            </a:p>
          </p:txBody>
        </p:sp>
      </p:grpSp>
      <p:sp>
        <p:nvSpPr>
          <p:cNvPr id="39" name="Rounded Rectangle 38"/>
          <p:cNvSpPr/>
          <p:nvPr/>
        </p:nvSpPr>
        <p:spPr>
          <a:xfrm>
            <a:off x="609600" y="2541758"/>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Nguồn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4759960" y="2541758"/>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1"/>
                </a:solidFill>
                <a:latin typeface="Arial" panose="020B0604020202020204" pitchFamily="34" charset="0"/>
                <a:cs typeface="Arial" panose="020B0604020202020204" pitchFamily="34" charset="0"/>
              </a:rPr>
              <a:t>B. </a:t>
            </a:r>
            <a:r>
              <a:rPr lang="en-US" sz="2200" dirty="0" err="1">
                <a:solidFill>
                  <a:schemeClr val="tx1"/>
                </a:solidFill>
                <a:latin typeface="Arial" panose="020B0604020202020204" pitchFamily="34" charset="0"/>
                <a:cs typeface="Arial" panose="020B0604020202020204" pitchFamily="34" charset="0"/>
              </a:rPr>
              <a:t>Đèn</a:t>
            </a:r>
            <a:r>
              <a:rPr lang="en-US" sz="2200" dirty="0">
                <a:solidFill>
                  <a:schemeClr val="tx1"/>
                </a:solidFill>
                <a:latin typeface="Arial" panose="020B0604020202020204" pitchFamily="34" charset="0"/>
                <a:cs typeface="Arial" panose="020B0604020202020204" pitchFamily="34" charset="0"/>
              </a:rPr>
              <a:t> laser</a:t>
            </a:r>
          </a:p>
        </p:txBody>
      </p:sp>
      <p:sp>
        <p:nvSpPr>
          <p:cNvPr id="41" name="Rounded Rectangle 40"/>
          <p:cNvSpPr/>
          <p:nvPr/>
        </p:nvSpPr>
        <p:spPr>
          <a:xfrm>
            <a:off x="612140" y="3774212"/>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4762500" y="3774212"/>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Phễu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762000" y="438151"/>
            <a:ext cx="7390335" cy="1562100"/>
            <a:chOff x="1524000" y="876301"/>
            <a:chExt cx="14780669" cy="3124200"/>
          </a:xfrm>
        </p:grpSpPr>
        <p:sp>
          <p:nvSpPr>
            <p:cNvPr id="5" name="TextBox 5"/>
            <p:cNvSpPr txBox="1"/>
            <p:nvPr/>
          </p:nvSpPr>
          <p:spPr>
            <a:xfrm>
              <a:off x="1524000" y="1494593"/>
              <a:ext cx="14780669" cy="861774"/>
            </a:xfrm>
            <a:prstGeom prst="rect">
              <a:avLst/>
            </a:prstGeom>
          </p:spPr>
          <p:txBody>
            <a:bodyPr wrap="square" lIns="0" tIns="0" rIns="0" bIns="0" rtlCol="0" anchor="t">
              <a:spAutoFit/>
            </a:bodyPr>
            <a:lstStyle/>
            <a:p>
              <a:pPr algn="just"/>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5"/>
            <p:cNvPicPr>
              <a:picLocks noChangeAspect="1"/>
            </p:cNvPicPr>
            <p:nvPr/>
          </p:nvPicPr>
          <p:blipFill rotWithShape="1">
            <a:blip r:embed="rId2"/>
            <a:srcRect l="64859" b="7383"/>
            <a:stretch/>
          </p:blipFill>
          <p:spPr>
            <a:xfrm>
              <a:off x="10287000" y="876301"/>
              <a:ext cx="4038600" cy="3124200"/>
            </a:xfrm>
            <a:prstGeom prst="rect">
              <a:avLst/>
            </a:prstGeom>
          </p:spPr>
        </p:pic>
      </p:grpSp>
      <p:sp>
        <p:nvSpPr>
          <p:cNvPr id="12" name="Rounded Rectangle 11"/>
          <p:cNvSpPr/>
          <p:nvPr/>
        </p:nvSpPr>
        <p:spPr>
          <a:xfrm>
            <a:off x="4759960" y="2541758"/>
            <a:ext cx="3594101" cy="895350"/>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laser</a:t>
            </a:r>
          </a:p>
        </p:txBody>
      </p:sp>
    </p:spTree>
    <p:extLst>
      <p:ext uri="{BB962C8B-B14F-4D97-AF65-F5344CB8AC3E}">
        <p14:creationId xmlns:p14="http://schemas.microsoft.com/office/powerpoint/2010/main" val="365340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227475"/>
            <a:ext cx="9708205" cy="2001377"/>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2800">
                <a:latin typeface="Times New Roman" panose="02020603050405020304" pitchFamily="18" charset="0"/>
                <a:cs typeface="Times New Roman" panose="02020603050405020304" pitchFamily="18" charset="0"/>
              </a:endParaRPr>
            </a:p>
          </p:txBody>
        </p:sp>
      </p:grpSp>
      <p:sp>
        <p:nvSpPr>
          <p:cNvPr id="5" name="TextBox 5"/>
          <p:cNvSpPr txBox="1"/>
          <p:nvPr/>
        </p:nvSpPr>
        <p:spPr>
          <a:xfrm>
            <a:off x="762000" y="1060203"/>
            <a:ext cx="7390335" cy="861774"/>
          </a:xfrm>
          <a:prstGeom prst="rect">
            <a:avLst/>
          </a:prstGeom>
        </p:spPr>
        <p:txBody>
          <a:bodyPr wrap="square" lIns="0" tIns="0" rIns="0" bIns="0" rtlCol="0" anchor="t">
            <a:spAutoFit/>
          </a:bodyPr>
          <a:lstStyle/>
          <a:p>
            <a:pPr algn="ct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9" name="Rounded Rectangle 38"/>
          <p:cNvSpPr/>
          <p:nvPr/>
        </p:nvSpPr>
        <p:spPr>
          <a:xfrm>
            <a:off x="609600" y="2541758"/>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Bát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sứ</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4759960" y="2541758"/>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Phễu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612140" y="3774212"/>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4762500" y="3774212"/>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Tấm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chắn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759960" y="2541758"/>
            <a:ext cx="3594101" cy="895350"/>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Phễu</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1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animBg="1"/>
      <p:bldP spid="40" grpId="0" animBg="1"/>
      <p:bldP spid="41" grpId="0" animBg="1"/>
      <p:bldP spid="42"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95250"/>
            <a:ext cx="9708205" cy="2001377"/>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700"/>
            </a:p>
          </p:txBody>
        </p:sp>
      </p:grpSp>
      <p:sp>
        <p:nvSpPr>
          <p:cNvPr id="39" name="Rounded Rectangle 38"/>
          <p:cNvSpPr/>
          <p:nvPr/>
        </p:nvSpPr>
        <p:spPr>
          <a:xfrm>
            <a:off x="497840" y="2328600"/>
            <a:ext cx="4074160" cy="11284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1"/>
                </a:solidFill>
                <a:latin typeface="Arial" panose="020B0604020202020204" pitchFamily="34" charset="0"/>
                <a:cs typeface="Arial" panose="020B0604020202020204" pitchFamily="34" charset="0"/>
              </a:rPr>
              <a:t>A. </a:t>
            </a:r>
            <a:r>
              <a:rPr lang="en-US" sz="2200" dirty="0" err="1">
                <a:solidFill>
                  <a:schemeClr val="tx1"/>
                </a:solidFill>
                <a:latin typeface="Arial" panose="020B0604020202020204" pitchFamily="34" charset="0"/>
                <a:cs typeface="Arial" panose="020B0604020202020204" pitchFamily="34" charset="0"/>
              </a:rPr>
              <a:t>lệch</a:t>
            </a:r>
            <a:r>
              <a:rPr lang="en-US" sz="2200" dirty="0">
                <a:solidFill>
                  <a:schemeClr val="tx1"/>
                </a:solidFill>
                <a:latin typeface="Arial" panose="020B0604020202020204" pitchFamily="34" charset="0"/>
                <a:cs typeface="Arial" panose="020B0604020202020204" pitchFamily="34" charset="0"/>
              </a:rPr>
              <a:t> sang </a:t>
            </a:r>
            <a:r>
              <a:rPr lang="en-US" sz="2200" dirty="0" err="1">
                <a:solidFill>
                  <a:schemeClr val="tx1"/>
                </a:solidFill>
                <a:latin typeface="Arial" panose="020B0604020202020204" pitchFamily="34" charset="0"/>
                <a:cs typeface="Arial" panose="020B0604020202020204" pitchFamily="34" charset="0"/>
              </a:rPr>
              <a:t>phải</a:t>
            </a:r>
            <a:r>
              <a:rPr lang="en-US" sz="2200" dirty="0">
                <a:solidFill>
                  <a:schemeClr val="tx1"/>
                </a:solidFill>
                <a:latin typeface="Arial" panose="020B0604020202020204" pitchFamily="34" charset="0"/>
                <a:cs typeface="Arial" panose="020B0604020202020204" pitchFamily="34" charset="0"/>
              </a:rPr>
              <a:t>.</a:t>
            </a:r>
          </a:p>
        </p:txBody>
      </p:sp>
      <p:sp>
        <p:nvSpPr>
          <p:cNvPr id="40" name="Rounded Rectangle 39"/>
          <p:cNvSpPr/>
          <p:nvPr/>
        </p:nvSpPr>
        <p:spPr>
          <a:xfrm>
            <a:off x="4648200" y="2328600"/>
            <a:ext cx="4074160" cy="11284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1"/>
                </a:solidFill>
                <a:latin typeface="Arial" panose="020B0604020202020204" pitchFamily="34" charset="0"/>
                <a:cs typeface="Arial" panose="020B0604020202020204" pitchFamily="34" charset="0"/>
              </a:rPr>
              <a:t>B. </a:t>
            </a:r>
            <a:r>
              <a:rPr lang="en-US" sz="2200" dirty="0" err="1">
                <a:solidFill>
                  <a:schemeClr val="tx1"/>
                </a:solidFill>
                <a:latin typeface="Arial" panose="020B0604020202020204" pitchFamily="34" charset="0"/>
                <a:cs typeface="Arial" panose="020B0604020202020204" pitchFamily="34" charset="0"/>
              </a:rPr>
              <a:t>lệch</a:t>
            </a:r>
            <a:r>
              <a:rPr lang="en-US" sz="2200" dirty="0">
                <a:solidFill>
                  <a:schemeClr val="tx1"/>
                </a:solidFill>
                <a:latin typeface="Arial" panose="020B0604020202020204" pitchFamily="34" charset="0"/>
                <a:cs typeface="Arial" panose="020B0604020202020204" pitchFamily="34" charset="0"/>
              </a:rPr>
              <a:t> sang </a:t>
            </a:r>
            <a:r>
              <a:rPr lang="en-US" sz="2200" dirty="0" err="1">
                <a:solidFill>
                  <a:schemeClr val="tx1"/>
                </a:solidFill>
                <a:latin typeface="Arial" panose="020B0604020202020204" pitchFamily="34" charset="0"/>
                <a:cs typeface="Arial" panose="020B0604020202020204" pitchFamily="34" charset="0"/>
              </a:rPr>
              <a:t>trái</a:t>
            </a:r>
            <a:r>
              <a:rPr lang="en-US" sz="2200" dirty="0">
                <a:solidFill>
                  <a:schemeClr val="tx1"/>
                </a:solidFill>
                <a:latin typeface="Arial" panose="020B0604020202020204" pitchFamily="34" charset="0"/>
                <a:cs typeface="Arial" panose="020B0604020202020204" pitchFamily="34" charset="0"/>
              </a:rPr>
              <a:t>.</a:t>
            </a:r>
          </a:p>
        </p:txBody>
      </p:sp>
      <p:sp>
        <p:nvSpPr>
          <p:cNvPr id="41" name="Rounded Rectangle 40"/>
          <p:cNvSpPr/>
          <p:nvPr/>
        </p:nvSpPr>
        <p:spPr>
          <a:xfrm>
            <a:off x="497840" y="3600450"/>
            <a:ext cx="4074160" cy="11284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dirty="0">
                <a:solidFill>
                  <a:schemeClr val="tx1"/>
                </a:solidFill>
                <a:latin typeface="Arial" panose="020B0604020202020204" pitchFamily="34" charset="0"/>
                <a:cs typeface="Arial" panose="020B0604020202020204" pitchFamily="34" charset="0"/>
              </a:rPr>
              <a:t>C. ban</a:t>
            </a:r>
            <a:r>
              <a:rPr lang="vi-VN" sz="2200" dirty="0">
                <a:solidFill>
                  <a:schemeClr val="tx1"/>
                </a:solidFill>
                <a:latin typeface="Arial" panose="020B0604020202020204" pitchFamily="34" charset="0"/>
                <a:cs typeface="Arial" panose="020B0604020202020204" pitchFamily="34" charset="0"/>
              </a:rPr>
              <a:t> đầu lệch sang bên phải rồi sau đó lệch sang bên trái</a:t>
            </a:r>
            <a:r>
              <a:rPr lang="en-US" sz="2200" dirty="0">
                <a:solidFill>
                  <a:schemeClr val="tx1"/>
                </a:solidFill>
                <a:latin typeface="Arial" panose="020B0604020202020204" pitchFamily="34" charset="0"/>
                <a:cs typeface="Arial" panose="020B0604020202020204" pitchFamily="34" charset="0"/>
              </a:rPr>
              <a:t>.</a:t>
            </a:r>
          </a:p>
        </p:txBody>
      </p:sp>
      <p:sp>
        <p:nvSpPr>
          <p:cNvPr id="42" name="Rounded Rectangle 41"/>
          <p:cNvSpPr/>
          <p:nvPr/>
        </p:nvSpPr>
        <p:spPr>
          <a:xfrm>
            <a:off x="4648200" y="3600450"/>
            <a:ext cx="4074160" cy="11284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dirty="0">
                <a:solidFill>
                  <a:schemeClr val="tx1"/>
                </a:solidFill>
                <a:latin typeface="Arial" panose="020B0604020202020204" pitchFamily="34" charset="0"/>
                <a:cs typeface="Arial" panose="020B0604020202020204" pitchFamily="34" charset="0"/>
              </a:rPr>
              <a:t>D. </a:t>
            </a:r>
            <a:r>
              <a:rPr lang="en-US" sz="2200" dirty="0" err="1">
                <a:solidFill>
                  <a:schemeClr val="tx1"/>
                </a:solidFill>
                <a:latin typeface="Arial" panose="020B0604020202020204" pitchFamily="34" charset="0"/>
                <a:cs typeface="Arial" panose="020B0604020202020204" pitchFamily="34" charset="0"/>
              </a:rPr>
              <a:t>giữ</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thăng</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bằng</a:t>
            </a:r>
            <a:r>
              <a:rPr lang="en-US" sz="2200" dirty="0">
                <a:solidFill>
                  <a:schemeClr val="tx1"/>
                </a:solidFill>
                <a:latin typeface="Arial" panose="020B0604020202020204" pitchFamily="34" charset="0"/>
                <a:cs typeface="Arial" panose="020B0604020202020204" pitchFamily="34" charset="0"/>
              </a:rPr>
              <a:t> ở </a:t>
            </a:r>
            <a:r>
              <a:rPr lang="en-US" sz="2200" dirty="0" err="1">
                <a:solidFill>
                  <a:schemeClr val="tx1"/>
                </a:solidFill>
                <a:latin typeface="Arial" panose="020B0604020202020204" pitchFamily="34" charset="0"/>
                <a:cs typeface="Arial" panose="020B0604020202020204" pitchFamily="34" charset="0"/>
              </a:rPr>
              <a:t>vị</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trí</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số</a:t>
            </a:r>
            <a:r>
              <a:rPr lang="en-US" sz="2200" dirty="0">
                <a:solidFill>
                  <a:schemeClr val="tx1"/>
                </a:solidFill>
                <a:latin typeface="Arial" panose="020B0604020202020204" pitchFamily="34" charset="0"/>
                <a:cs typeface="Arial" panose="020B0604020202020204" pitchFamily="34" charset="0"/>
              </a:rPr>
              <a:t> 0.</a:t>
            </a:r>
          </a:p>
        </p:txBody>
      </p:sp>
      <p:grpSp>
        <p:nvGrpSpPr>
          <p:cNvPr id="7" name="Group 6"/>
          <p:cNvGrpSpPr/>
          <p:nvPr/>
        </p:nvGrpSpPr>
        <p:grpSpPr>
          <a:xfrm>
            <a:off x="609601" y="245252"/>
            <a:ext cx="7917871" cy="1827177"/>
            <a:chOff x="1219201" y="754953"/>
            <a:chExt cx="15835742" cy="3654354"/>
          </a:xfrm>
        </p:grpSpPr>
        <p:sp>
          <p:nvSpPr>
            <p:cNvPr id="5" name="TextBox 5"/>
            <p:cNvSpPr txBox="1"/>
            <p:nvPr/>
          </p:nvSpPr>
          <p:spPr>
            <a:xfrm>
              <a:off x="1219201" y="1412385"/>
              <a:ext cx="12725400" cy="2031326"/>
            </a:xfrm>
            <a:prstGeom prst="rect">
              <a:avLst/>
            </a:prstGeom>
          </p:spPr>
          <p:txBody>
            <a:bodyPr wrap="square" lIns="0" tIns="0" rIns="0" bIns="0" rtlCol="0" anchor="t">
              <a:spAutoFit/>
            </a:bodyPr>
            <a:lstStyle/>
            <a:p>
              <a:pPr algn="just">
                <a:lnSpc>
                  <a:spcPct val="150000"/>
                </a:lnSpc>
              </a:pPr>
              <a:r>
                <a:rPr lang="en-US" sz="22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Câu</a:t>
              </a:r>
              <a:r>
                <a:rPr lang="en-US" sz="2200" b="1" dirty="0">
                  <a:solidFill>
                    <a:srgbClr val="C00000"/>
                  </a:solidFill>
                  <a:latin typeface="Arial" panose="020B0604020202020204" pitchFamily="34" charset="0"/>
                  <a:ea typeface="Times New Roman" panose="02020603050405020304" pitchFamily="18" charset="0"/>
                  <a:cs typeface="Arial" panose="020B0604020202020204" pitchFamily="34" charset="0"/>
                </a:rPr>
                <a:t> 3: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dòng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chốt</a:t>
              </a:r>
              <a:r>
                <a:rPr lang="en-US" sz="2200" dirty="0">
                  <a:latin typeface="Arial" panose="020B0604020202020204" pitchFamily="34" charset="0"/>
                  <a:cs typeface="Arial" panose="020B0604020202020204" pitchFamily="34" charset="0"/>
                </a:rPr>
                <a:t> G</a:t>
              </a:r>
              <a:r>
                <a:rPr lang="en-US" sz="2200" baseline="-25000" dirty="0">
                  <a:latin typeface="Arial" panose="020B0604020202020204" pitchFamily="34" charset="0"/>
                  <a:cs typeface="Arial" panose="020B0604020202020204" pitchFamily="34" charset="0"/>
                </a:rPr>
                <a:t>0</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hoặc</a:t>
              </a:r>
              <a:r>
                <a:rPr lang="en-US" sz="2200" dirty="0">
                  <a:latin typeface="Arial" panose="020B0604020202020204" pitchFamily="34" charset="0"/>
                  <a:cs typeface="Arial" panose="020B0604020202020204" pitchFamily="34" charset="0"/>
                </a:rPr>
                <a:t> G</a:t>
              </a:r>
              <a:r>
                <a:rPr lang="en-US" sz="2200" baseline="-25000" dirty="0">
                  <a:latin typeface="Arial" panose="020B0604020202020204" pitchFamily="34" charset="0"/>
                  <a:cs typeface="Arial" panose="020B0604020202020204" pitchFamily="34" charset="0"/>
                </a:rPr>
                <a:t>1</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ra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âm</a:t>
              </a:r>
              <a:r>
                <a:rPr lang="en-US" sz="2200" dirty="0">
                  <a:latin typeface="Arial" panose="020B0604020202020204" pitchFamily="34" charset="0"/>
                  <a:cs typeface="Arial" panose="020B0604020202020204" pitchFamily="34" charset="0"/>
                </a:rPr>
                <a:t> (-) </a:t>
              </a:r>
              <a:r>
                <a:rPr lang="en-US" sz="2200" dirty="0" err="1">
                  <a:latin typeface="Arial" panose="020B0604020202020204" pitchFamily="34" charset="0"/>
                  <a:cs typeface="Arial" panose="020B0604020202020204" pitchFamily="34" charset="0"/>
                </a:rPr>
                <a:t>thì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điện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a:t>
              </a:r>
              <a:endParaRPr lang="en-US" sz="2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4478000" y="754953"/>
              <a:ext cx="2576943" cy="3654354"/>
            </a:xfrm>
            <a:prstGeom prst="rect">
              <a:avLst/>
            </a:prstGeom>
          </p:spPr>
        </p:pic>
      </p:grpSp>
      <p:sp>
        <p:nvSpPr>
          <p:cNvPr id="12" name="Rounded Rectangle 11"/>
          <p:cNvSpPr/>
          <p:nvPr/>
        </p:nvSpPr>
        <p:spPr>
          <a:xfrm>
            <a:off x="497840" y="2328599"/>
            <a:ext cx="4074160" cy="1128450"/>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chemeClr val="tx1"/>
                </a:solidFill>
                <a:latin typeface="Arial" panose="020B0604020202020204" pitchFamily="34" charset="0"/>
                <a:cs typeface="Arial" panose="020B0604020202020204" pitchFamily="34" charset="0"/>
              </a:rPr>
              <a:t>A. </a:t>
            </a:r>
            <a:r>
              <a:rPr lang="en-US" sz="2200" dirty="0" err="1">
                <a:solidFill>
                  <a:schemeClr val="tx1"/>
                </a:solidFill>
                <a:latin typeface="Arial" panose="020B0604020202020204" pitchFamily="34" charset="0"/>
                <a:cs typeface="Arial" panose="020B0604020202020204" pitchFamily="34" charset="0"/>
              </a:rPr>
              <a:t>lệch</a:t>
            </a:r>
            <a:r>
              <a:rPr lang="en-US" sz="2200" dirty="0">
                <a:solidFill>
                  <a:schemeClr val="tx1"/>
                </a:solidFill>
                <a:latin typeface="Arial" panose="020B0604020202020204" pitchFamily="34" charset="0"/>
                <a:cs typeface="Arial" panose="020B0604020202020204" pitchFamily="34" charset="0"/>
              </a:rPr>
              <a:t> sang </a:t>
            </a:r>
            <a:r>
              <a:rPr lang="en-US" sz="2200" dirty="0" err="1">
                <a:solidFill>
                  <a:schemeClr val="tx1"/>
                </a:solidFill>
                <a:latin typeface="Arial" panose="020B0604020202020204" pitchFamily="34" charset="0"/>
                <a:cs typeface="Arial" panose="020B0604020202020204" pitchFamily="34" charset="0"/>
              </a:rPr>
              <a:t>phải</a:t>
            </a:r>
            <a:r>
              <a:rPr lang="en-US" sz="22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75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227475"/>
            <a:ext cx="9708205" cy="2001377"/>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2800">
                <a:latin typeface="Times New Roman" panose="02020603050405020304" pitchFamily="18" charset="0"/>
                <a:cs typeface="Times New Roman" panose="02020603050405020304" pitchFamily="18" charset="0"/>
              </a:endParaRPr>
            </a:p>
          </p:txBody>
        </p:sp>
      </p:grpSp>
      <p:sp>
        <p:nvSpPr>
          <p:cNvPr id="5" name="TextBox 5"/>
          <p:cNvSpPr txBox="1"/>
          <p:nvPr/>
        </p:nvSpPr>
        <p:spPr>
          <a:xfrm>
            <a:off x="-190500" y="429261"/>
            <a:ext cx="9502140" cy="1292662"/>
          </a:xfrm>
          <a:prstGeom prst="rect">
            <a:avLst/>
          </a:prstGeom>
        </p:spPr>
        <p:txBody>
          <a:bodyPr wrap="square" lIns="0" tIns="0" rIns="0" bIns="0" rtlCol="0" anchor="t">
            <a:spAutoFit/>
          </a:bodyPr>
          <a:lstStyle/>
          <a:p>
            <a:pPr algn="ctr">
              <a:lnSpc>
                <a:spcPct val="150000"/>
              </a:lnSpc>
            </a:pP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sp>
        <p:nvSpPr>
          <p:cNvPr id="39" name="Rounded Rectangle 38"/>
          <p:cNvSpPr/>
          <p:nvPr/>
        </p:nvSpPr>
        <p:spPr>
          <a:xfrm>
            <a:off x="609600" y="2541758"/>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Phương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4759960" y="2541758"/>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612140" y="3774212"/>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41"/>
          <p:cNvSpPr/>
          <p:nvPr/>
        </p:nvSpPr>
        <p:spPr>
          <a:xfrm>
            <a:off x="4762500" y="3774212"/>
            <a:ext cx="3594101" cy="89535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759960" y="2541758"/>
            <a:ext cx="3594101" cy="895350"/>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726118" y="1755459"/>
            <a:ext cx="1255885" cy="1072989"/>
          </a:xfrm>
          <a:prstGeom prst="rect">
            <a:avLst/>
          </a:prstGeom>
        </p:spPr>
      </p:pic>
    </p:spTree>
    <p:extLst>
      <p:ext uri="{BB962C8B-B14F-4D97-AF65-F5344CB8AC3E}">
        <p14:creationId xmlns:p14="http://schemas.microsoft.com/office/powerpoint/2010/main" val="299838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animBg="1"/>
      <p:bldP spid="40" grpId="0" animBg="1"/>
      <p:bldP spid="41" grpId="0" animBg="1"/>
      <p:bldP spid="42"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227475"/>
            <a:ext cx="9708205" cy="2001377"/>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2800">
                <a:latin typeface="Times New Roman" panose="02020603050405020304" pitchFamily="18" charset="0"/>
                <a:cs typeface="Times New Roman" panose="02020603050405020304" pitchFamily="18" charset="0"/>
              </a:endParaRPr>
            </a:p>
          </p:txBody>
        </p:sp>
      </p:grpSp>
      <p:sp>
        <p:nvSpPr>
          <p:cNvPr id="39" name="Rounded Rectangle 38"/>
          <p:cNvSpPr/>
          <p:nvPr/>
        </p:nvSpPr>
        <p:spPr>
          <a:xfrm>
            <a:off x="645160" y="2444196"/>
            <a:ext cx="3594101" cy="1111881"/>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Hỗ</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40" name="Rounded Rectangle 39"/>
          <p:cNvSpPr/>
          <p:nvPr/>
        </p:nvSpPr>
        <p:spPr>
          <a:xfrm>
            <a:off x="4795520" y="2398476"/>
            <a:ext cx="3754120" cy="1111881"/>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nội</a:t>
            </a:r>
            <a:r>
              <a:rPr lang="en-US" sz="2800" dirty="0">
                <a:solidFill>
                  <a:schemeClr val="tx1"/>
                </a:solidFill>
                <a:latin typeface="Times New Roman" panose="02020603050405020304" pitchFamily="18" charset="0"/>
                <a:cs typeface="Times New Roman" panose="02020603050405020304" pitchFamily="18" charset="0"/>
              </a:rPr>
              <a:t> dung.</a:t>
            </a:r>
          </a:p>
        </p:txBody>
      </p:sp>
      <p:sp>
        <p:nvSpPr>
          <p:cNvPr id="41" name="Rounded Rectangle 40"/>
          <p:cNvSpPr/>
          <p:nvPr/>
        </p:nvSpPr>
        <p:spPr>
          <a:xfrm>
            <a:off x="647700" y="3676650"/>
            <a:ext cx="3594101" cy="1111881"/>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Dễ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mềm</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42" name="Rounded Rectangle 41"/>
          <p:cNvSpPr/>
          <p:nvPr/>
        </p:nvSpPr>
        <p:spPr>
          <a:xfrm>
            <a:off x="4798060" y="3676650"/>
            <a:ext cx="3751580" cy="1111881"/>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5" name="TextBox 5"/>
          <p:cNvSpPr txBox="1"/>
          <p:nvPr/>
        </p:nvSpPr>
        <p:spPr>
          <a:xfrm>
            <a:off x="341468" y="654964"/>
            <a:ext cx="7795585" cy="861774"/>
          </a:xfrm>
          <a:prstGeom prst="rect">
            <a:avLst/>
          </a:prstGeom>
        </p:spPr>
        <p:txBody>
          <a:bodyPr wrap="square" lIns="0" tIns="0" rIns="0" bIns="0" rtlCol="0" anchor="t">
            <a:spAutoFit/>
          </a:bodyPr>
          <a:lstStyle/>
          <a:p>
            <a:pPr algn="ct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r>
              <a:rPr lang="en-US" sz="2800" dirty="0">
                <a:latin typeface="Times New Roman" panose="02020603050405020304" pitchFamily="18" charset="0"/>
                <a:cs typeface="Times New Roman" panose="02020603050405020304" pitchFamily="18" charset="0"/>
              </a:rPr>
              <a:t>? </a:t>
            </a:r>
          </a:p>
        </p:txBody>
      </p:sp>
      <p:sp>
        <p:nvSpPr>
          <p:cNvPr id="12" name="Rounded Rectangle 11"/>
          <p:cNvSpPr/>
          <p:nvPr/>
        </p:nvSpPr>
        <p:spPr>
          <a:xfrm>
            <a:off x="645160" y="3676650"/>
            <a:ext cx="3594101" cy="1111881"/>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Dễ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mềm</a:t>
            </a:r>
            <a:r>
              <a:rPr lang="en-US" sz="28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079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227475"/>
            <a:ext cx="9708205" cy="2001377"/>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700"/>
            </a:p>
          </p:txBody>
        </p:sp>
      </p:grpSp>
      <p:sp>
        <p:nvSpPr>
          <p:cNvPr id="39" name="Rounded Rectangle 38"/>
          <p:cNvSpPr/>
          <p:nvPr/>
        </p:nvSpPr>
        <p:spPr>
          <a:xfrm>
            <a:off x="647700" y="2346224"/>
            <a:ext cx="3594101" cy="12192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dirty="0">
                <a:solidFill>
                  <a:schemeClr val="tx1"/>
                </a:solidFill>
                <a:latin typeface="Arial" panose="020B0604020202020204" pitchFamily="34" charset="0"/>
                <a:cs typeface="Arial" panose="020B0604020202020204" pitchFamily="34" charset="0"/>
              </a:rPr>
              <a:t>A. </a:t>
            </a:r>
            <a:r>
              <a:rPr lang="en-US" sz="2200" dirty="0" err="1">
                <a:solidFill>
                  <a:schemeClr val="tx1"/>
                </a:solidFill>
                <a:latin typeface="Arial" panose="020B0604020202020204" pitchFamily="34" charset="0"/>
                <a:cs typeface="Arial" panose="020B0604020202020204" pitchFamily="34" charset="0"/>
              </a:rPr>
              <a:t>Lưu</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trữ</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bằng</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bồn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nhựa</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phuy</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nhựa</a:t>
            </a:r>
            <a:r>
              <a:rPr lang="en-US" sz="2200" dirty="0">
                <a:solidFill>
                  <a:schemeClr val="tx1"/>
                </a:solidFill>
                <a:latin typeface="Arial" panose="020B0604020202020204" pitchFamily="34" charset="0"/>
                <a:cs typeface="Arial" panose="020B0604020202020204" pitchFamily="34" charset="0"/>
              </a:rPr>
              <a:t>. </a:t>
            </a:r>
          </a:p>
        </p:txBody>
      </p:sp>
      <p:sp>
        <p:nvSpPr>
          <p:cNvPr id="40" name="Rounded Rectangle 39"/>
          <p:cNvSpPr/>
          <p:nvPr/>
        </p:nvSpPr>
        <p:spPr>
          <a:xfrm>
            <a:off x="4798060" y="2346224"/>
            <a:ext cx="3594101" cy="12192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bazơ</a:t>
            </a:r>
            <a:r>
              <a:rPr lang="en-US" sz="2400" dirty="0">
                <a:solidFill>
                  <a:schemeClr val="tx1"/>
                </a:solidFill>
                <a:latin typeface="Times New Roman" panose="02020603050405020304" pitchFamily="18" charset="0"/>
                <a:cs typeface="Times New Roman" panose="02020603050405020304" pitchFamily="18" charset="0"/>
              </a:rPr>
              <a:t> hay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khử</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41" name="Rounded Rectangle 40"/>
          <p:cNvSpPr/>
          <p:nvPr/>
        </p:nvSpPr>
        <p:spPr>
          <a:xfrm>
            <a:off x="647700" y="3676650"/>
            <a:ext cx="3594101" cy="12192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quản</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42" name="Rounded Rectangle 41"/>
          <p:cNvSpPr/>
          <p:nvPr/>
        </p:nvSpPr>
        <p:spPr>
          <a:xfrm>
            <a:off x="4798060" y="3676650"/>
            <a:ext cx="3751580" cy="1219200"/>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chemeClr val="tx1"/>
                </a:solidFill>
                <a:latin typeface="Times New Roman" panose="02020603050405020304" pitchFamily="18" charset="0"/>
                <a:cs typeface="Times New Roman" panose="02020603050405020304" pitchFamily="18" charset="0"/>
              </a:rPr>
              <a:t>D.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nặng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axit</a:t>
            </a:r>
            <a:r>
              <a:rPr lang="en-US" sz="2400" dirty="0">
                <a:solidFill>
                  <a:schemeClr val="tx1"/>
                </a:solidFill>
                <a:latin typeface="Times New Roman" panose="02020603050405020304" pitchFamily="18" charset="0"/>
                <a:cs typeface="Times New Roman" panose="02020603050405020304" pitchFamily="18" charset="0"/>
              </a:rPr>
              <a:t>. </a:t>
            </a:r>
          </a:p>
        </p:txBody>
      </p:sp>
      <p:grpSp>
        <p:nvGrpSpPr>
          <p:cNvPr id="8" name="Group 7"/>
          <p:cNvGrpSpPr/>
          <p:nvPr/>
        </p:nvGrpSpPr>
        <p:grpSpPr>
          <a:xfrm>
            <a:off x="647701" y="526329"/>
            <a:ext cx="7726680" cy="1500044"/>
            <a:chOff x="1295401" y="1052657"/>
            <a:chExt cx="15453360" cy="3000087"/>
          </a:xfrm>
        </p:grpSpPr>
        <p:sp>
          <p:nvSpPr>
            <p:cNvPr id="5" name="TextBox 5"/>
            <p:cNvSpPr txBox="1"/>
            <p:nvPr/>
          </p:nvSpPr>
          <p:spPr>
            <a:xfrm>
              <a:off x="1295401" y="1628145"/>
              <a:ext cx="11963400" cy="1969769"/>
            </a:xfrm>
            <a:prstGeom prst="rect">
              <a:avLst/>
            </a:prstGeom>
          </p:spPr>
          <p:txBody>
            <a:bodyPr wrap="square" lIns="0" tIns="0" rIns="0" bIns="0" rtlCol="0" anchor="t">
              <a:spAutoFit/>
            </a:bodyPr>
            <a:lstStyle/>
            <a:p>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H</a:t>
              </a:r>
              <a:r>
                <a:rPr lang="en-US" sz="3200" baseline="-25000" dirty="0">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SO</a:t>
              </a:r>
              <a:r>
                <a:rPr lang="en-US" sz="3200" baseline="-25000" dirty="0">
                  <a:latin typeface="Times New Roman" panose="02020603050405020304" pitchFamily="18" charset="0"/>
                  <a:cs typeface="Times New Roman" panose="02020603050405020304" pitchFamily="18" charset="0"/>
                </a:rPr>
                <a:t>4</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14290912" y="1052657"/>
              <a:ext cx="2457849" cy="3000087"/>
            </a:xfrm>
            <a:prstGeom prst="rect">
              <a:avLst/>
            </a:prstGeom>
          </p:spPr>
        </p:pic>
      </p:grpSp>
      <p:sp>
        <p:nvSpPr>
          <p:cNvPr id="12" name="Rounded Rectangle 11"/>
          <p:cNvSpPr/>
          <p:nvPr/>
        </p:nvSpPr>
        <p:spPr>
          <a:xfrm>
            <a:off x="647700" y="2346224"/>
            <a:ext cx="3594101" cy="1219200"/>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Lưu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bồn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nhựa</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38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500" y="227475"/>
            <a:ext cx="9708205" cy="1506076"/>
            <a:chOff x="0" y="-38100"/>
            <a:chExt cx="5040515" cy="791203"/>
          </a:xfrm>
        </p:grpSpPr>
        <p:sp>
          <p:nvSpPr>
            <p:cNvPr id="3" name="Freeform 3"/>
            <p:cNvSpPr/>
            <p:nvPr/>
          </p:nvSpPr>
          <p:spPr>
            <a:xfrm>
              <a:off x="0" y="0"/>
              <a:ext cx="5040515" cy="753103"/>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5040515" cy="339341"/>
            </a:xfrm>
            <a:prstGeom prst="rect">
              <a:avLst/>
            </a:prstGeom>
          </p:spPr>
          <p:txBody>
            <a:bodyPr lIns="25400" tIns="25400" rIns="25400" bIns="25400" rtlCol="0" anchor="ctr"/>
            <a:lstStyle/>
            <a:p>
              <a:pPr algn="ctr">
                <a:lnSpc>
                  <a:spcPts val="1330"/>
                </a:lnSpc>
              </a:pPr>
              <a:endParaRPr sz="700"/>
            </a:p>
          </p:txBody>
        </p:sp>
      </p:grpSp>
      <p:sp>
        <p:nvSpPr>
          <p:cNvPr id="39" name="Rounded Rectangle 38"/>
          <p:cNvSpPr/>
          <p:nvPr/>
        </p:nvSpPr>
        <p:spPr>
          <a:xfrm>
            <a:off x="574040" y="2000250"/>
            <a:ext cx="3919099" cy="1293143"/>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chai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lọ</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nắp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đậy</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40" name="Rounded Rectangle 39"/>
          <p:cNvSpPr/>
          <p:nvPr/>
        </p:nvSpPr>
        <p:spPr>
          <a:xfrm>
            <a:off x="4724400" y="2000250"/>
            <a:ext cx="3919099" cy="1293143"/>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Dán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41" name="Rounded Rectangle 40"/>
          <p:cNvSpPr/>
          <p:nvPr/>
        </p:nvSpPr>
        <p:spPr>
          <a:xfrm>
            <a:off x="574040" y="3489224"/>
            <a:ext cx="3919099" cy="1293143"/>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dirty="0">
                <a:solidFill>
                  <a:schemeClr val="tx1"/>
                </a:solidFill>
                <a:latin typeface="Times New Roman" panose="02020603050405020304" pitchFamily="18" charset="0"/>
                <a:cs typeface="Times New Roman" panose="02020603050405020304" pitchFamily="18" charset="0"/>
              </a:rPr>
              <a:t>C. </a:t>
            </a:r>
            <a:r>
              <a:rPr lang="en-US" sz="2400" dirty="0" err="1">
                <a:solidFill>
                  <a:schemeClr val="tx1"/>
                </a:solidFill>
                <a:latin typeface="Times New Roman" panose="02020603050405020304" pitchFamily="18" charset="0"/>
                <a:cs typeface="Times New Roman" panose="02020603050405020304" pitchFamily="18" charset="0"/>
              </a:rPr>
              <a:t>Đựng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lọ</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dễ</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bởi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sáng</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42" name="Rounded Rectangle 41"/>
          <p:cNvSpPr/>
          <p:nvPr/>
        </p:nvSpPr>
        <p:spPr>
          <a:xfrm>
            <a:off x="4724400" y="3489224"/>
            <a:ext cx="3919099" cy="1293143"/>
          </a:xfrm>
          <a:prstGeom prst="roundRect">
            <a:avLst/>
          </a:prstGeom>
          <a:solidFill>
            <a:srgbClr val="FFF1E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dirty="0">
                <a:solidFill>
                  <a:schemeClr val="tx1"/>
                </a:solidFill>
                <a:latin typeface="Arial" panose="020B0604020202020204" pitchFamily="34" charset="0"/>
                <a:cs typeface="Arial" panose="020B0604020202020204" pitchFamily="34" charset="0"/>
              </a:rPr>
              <a:t>D. </a:t>
            </a:r>
            <a:r>
              <a:rPr lang="en-US" sz="2200" dirty="0" err="1">
                <a:solidFill>
                  <a:schemeClr val="tx1"/>
                </a:solidFill>
                <a:latin typeface="Arial" panose="020B0604020202020204" pitchFamily="34" charset="0"/>
                <a:cs typeface="Arial" panose="020B0604020202020204" pitchFamily="34" charset="0"/>
              </a:rPr>
              <a:t>Bảo</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quản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hóa</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chất</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trong</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túi</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nilong</a:t>
            </a:r>
            <a:r>
              <a:rPr lang="en-US" sz="2200" dirty="0">
                <a:solidFill>
                  <a:schemeClr val="tx1"/>
                </a:solidFill>
                <a:latin typeface="Arial" panose="020B0604020202020204" pitchFamily="34" charset="0"/>
                <a:cs typeface="Arial" panose="020B0604020202020204" pitchFamily="34" charset="0"/>
              </a:rPr>
              <a:t>.</a:t>
            </a:r>
          </a:p>
        </p:txBody>
      </p:sp>
      <p:sp>
        <p:nvSpPr>
          <p:cNvPr id="5" name="TextBox 5"/>
          <p:cNvSpPr txBox="1"/>
          <p:nvPr/>
        </p:nvSpPr>
        <p:spPr>
          <a:xfrm>
            <a:off x="147442" y="428520"/>
            <a:ext cx="7782642" cy="1292662"/>
          </a:xfrm>
          <a:prstGeom prst="rect">
            <a:avLst/>
          </a:prstGeom>
        </p:spPr>
        <p:txBody>
          <a:bodyPr wrap="square" lIns="0" tIns="0" rIns="0" bIns="0" rtlCol="0" anchor="t">
            <a:spAutoFit/>
          </a:bodyPr>
          <a:lstStyle/>
          <a:p>
            <a:pPr algn="ctr">
              <a:lnSpc>
                <a:spcPct val="150000"/>
              </a:lnSpc>
            </a:pPr>
            <a:r>
              <a:rPr lang="en-US" sz="28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2"/>
          <a:stretch>
            <a:fillRect/>
          </a:stretch>
        </p:blipFill>
        <p:spPr>
          <a:xfrm>
            <a:off x="8065871" y="1048930"/>
            <a:ext cx="1155256" cy="925640"/>
          </a:xfrm>
          <a:prstGeom prst="rect">
            <a:avLst/>
          </a:prstGeom>
        </p:spPr>
      </p:pic>
      <p:sp>
        <p:nvSpPr>
          <p:cNvPr id="11" name="Rounded Rectangle 10"/>
          <p:cNvSpPr/>
          <p:nvPr/>
        </p:nvSpPr>
        <p:spPr>
          <a:xfrm>
            <a:off x="4724400" y="3489224"/>
            <a:ext cx="3919099" cy="1293143"/>
          </a:xfrm>
          <a:prstGeom prst="roundRect">
            <a:avLst/>
          </a:prstGeom>
          <a:solidFill>
            <a:schemeClr val="accent3">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chemeClr val="tx1"/>
                </a:solidFill>
                <a:latin typeface="Times New Roman" panose="02020603050405020304" pitchFamily="18" charset="0"/>
                <a:cs typeface="Times New Roman" panose="02020603050405020304" pitchFamily="18" charset="0"/>
              </a:rPr>
              <a:t>D.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túi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nilong</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909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5" grpId="0"/>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282103" y="514350"/>
            <a:ext cx="9708205" cy="762000"/>
            <a:chOff x="0" y="0"/>
            <a:chExt cx="5040515" cy="301241"/>
          </a:xfrm>
        </p:grpSpPr>
        <p:sp>
          <p:nvSpPr>
            <p:cNvPr id="6" name="Freeform 6"/>
            <p:cNvSpPr/>
            <p:nvPr/>
          </p:nvSpPr>
          <p:spPr>
            <a:xfrm>
              <a:off x="0" y="0"/>
              <a:ext cx="5040515" cy="301241"/>
            </a:xfrm>
            <a:custGeom>
              <a:avLst/>
              <a:gdLst/>
              <a:ahLst/>
              <a:cxnLst/>
              <a:rect l="l" t="t" r="r" b="b"/>
              <a:pathLst>
                <a:path w="5040515" h="301241">
                  <a:moveTo>
                    <a:pt x="15949" y="0"/>
                  </a:moveTo>
                  <a:lnTo>
                    <a:pt x="5024566" y="0"/>
                  </a:lnTo>
                  <a:cubicBezTo>
                    <a:pt x="5033375" y="0"/>
                    <a:pt x="5040515" y="7141"/>
                    <a:pt x="5040515" y="15949"/>
                  </a:cubicBezTo>
                  <a:lnTo>
                    <a:pt x="5040515" y="285291"/>
                  </a:lnTo>
                  <a:cubicBezTo>
                    <a:pt x="5040515" y="294100"/>
                    <a:pt x="5033375" y="301241"/>
                    <a:pt x="5024566" y="301241"/>
                  </a:cubicBezTo>
                  <a:lnTo>
                    <a:pt x="15949" y="301241"/>
                  </a:lnTo>
                  <a:cubicBezTo>
                    <a:pt x="7141" y="301241"/>
                    <a:pt x="0" y="294100"/>
                    <a:pt x="0" y="285291"/>
                  </a:cubicBezTo>
                  <a:lnTo>
                    <a:pt x="0" y="15949"/>
                  </a:lnTo>
                  <a:cubicBezTo>
                    <a:pt x="0" y="7141"/>
                    <a:pt x="7141" y="0"/>
                    <a:pt x="15949" y="0"/>
                  </a:cubicBezTo>
                  <a:close/>
                </a:path>
              </a:pathLst>
            </a:custGeom>
            <a:solidFill>
              <a:srgbClr val="FFFFFF"/>
            </a:solidFill>
            <a:ln w="38100" cap="rnd">
              <a:solidFill>
                <a:srgbClr val="3E342F"/>
              </a:solidFill>
              <a:prstDash val="solid"/>
              <a:round/>
            </a:ln>
          </p:spPr>
        </p:sp>
        <p:sp>
          <p:nvSpPr>
            <p:cNvPr id="7" name="TextBox 7"/>
            <p:cNvSpPr txBox="1"/>
            <p:nvPr/>
          </p:nvSpPr>
          <p:spPr>
            <a:xfrm>
              <a:off x="0" y="-38100"/>
              <a:ext cx="5040515" cy="339341"/>
            </a:xfrm>
            <a:prstGeom prst="rect">
              <a:avLst/>
            </a:prstGeom>
          </p:spPr>
          <p:txBody>
            <a:bodyPr lIns="25400" tIns="25400" rIns="25400" bIns="25400" rtlCol="0" anchor="ctr"/>
            <a:lstStyle/>
            <a:p>
              <a:pPr algn="ctr">
                <a:lnSpc>
                  <a:spcPts val="1330"/>
                </a:lnSpc>
              </a:pPr>
              <a:endParaRPr sz="2800">
                <a:solidFill>
                  <a:prstClr val="black"/>
                </a:solidFill>
                <a:latin typeface="Times New Roman" panose="02020603050405020304" pitchFamily="18" charset="0"/>
                <a:cs typeface="Times New Roman" panose="02020603050405020304" pitchFamily="18" charset="0"/>
              </a:endParaRPr>
            </a:p>
          </p:txBody>
        </p:sp>
      </p:grpSp>
      <p:sp>
        <p:nvSpPr>
          <p:cNvPr id="8" name="TextBox 8"/>
          <p:cNvSpPr txBox="1"/>
          <p:nvPr/>
        </p:nvSpPr>
        <p:spPr>
          <a:xfrm>
            <a:off x="413187" y="641434"/>
            <a:ext cx="8317626" cy="430887"/>
          </a:xfrm>
          <a:prstGeom prst="rect">
            <a:avLst/>
          </a:prstGeom>
        </p:spPr>
        <p:txBody>
          <a:bodyPr lIns="0" tIns="0" rIns="0" bIns="0" rtlCol="0" anchor="t">
            <a:spAutoFit/>
          </a:bodyPr>
          <a:lstStyle/>
          <a:p>
            <a:pPr algn="ctr">
              <a:spcBef>
                <a:spcPct val="0"/>
              </a:spcBef>
            </a:pPr>
            <a:r>
              <a:rPr lang="en-US" sz="2800" b="1" dirty="0">
                <a:solidFill>
                  <a:schemeClr val="accent2">
                    <a:lumMod val="75000"/>
                  </a:schemeClr>
                </a:solidFill>
                <a:latin typeface="Times New Roman" panose="02020603050405020304" pitchFamily="18" charset="0"/>
                <a:cs typeface="Times New Roman" panose="02020603050405020304" pitchFamily="18" charset="0"/>
              </a:rPr>
              <a:t>HƯỚNG DẪN VỀ NHÀ</a:t>
            </a:r>
          </a:p>
        </p:txBody>
      </p:sp>
      <p:sp>
        <p:nvSpPr>
          <p:cNvPr id="2" name="Folded Corner 1"/>
          <p:cNvSpPr/>
          <p:nvPr/>
        </p:nvSpPr>
        <p:spPr>
          <a:xfrm>
            <a:off x="609600" y="1847850"/>
            <a:ext cx="2400300" cy="2552700"/>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 name="TextBox 2"/>
          <p:cNvSpPr txBox="1"/>
          <p:nvPr/>
        </p:nvSpPr>
        <p:spPr>
          <a:xfrm>
            <a:off x="628650" y="2076450"/>
            <a:ext cx="2362200" cy="2031325"/>
          </a:xfrm>
          <a:prstGeom prst="rect">
            <a:avLst/>
          </a:prstGeom>
          <a:noFill/>
        </p:spPr>
        <p:txBody>
          <a:bodyPr wrap="square" rtlCol="0">
            <a:spAutoFit/>
          </a:bodyPr>
          <a:lstStyle/>
          <a:p>
            <a:pPr algn="ctr">
              <a:lnSpc>
                <a:spcPct val="150000"/>
              </a:lnSpc>
            </a:pP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endParaRPr lang="en-US" sz="2800" dirty="0">
              <a:latin typeface="Times New Roman" panose="02020603050405020304" pitchFamily="18" charset="0"/>
              <a:cs typeface="Times New Roman" panose="02020603050405020304" pitchFamily="18" charset="0"/>
            </a:endParaRPr>
          </a:p>
        </p:txBody>
      </p:sp>
      <p:sp>
        <p:nvSpPr>
          <p:cNvPr id="31" name="Folded Corner 30"/>
          <p:cNvSpPr/>
          <p:nvPr/>
        </p:nvSpPr>
        <p:spPr>
          <a:xfrm>
            <a:off x="3371850" y="1847850"/>
            <a:ext cx="2400300" cy="2552700"/>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2" name="TextBox 31"/>
          <p:cNvSpPr txBox="1"/>
          <p:nvPr/>
        </p:nvSpPr>
        <p:spPr>
          <a:xfrm>
            <a:off x="3467100" y="1969770"/>
            <a:ext cx="2209800" cy="2031325"/>
          </a:xfrm>
          <a:prstGeom prst="rect">
            <a:avLst/>
          </a:prstGeom>
          <a:noFill/>
        </p:spPr>
        <p:txBody>
          <a:bodyPr wrap="square" rtlCol="0">
            <a:spAutoFit/>
          </a:bodyPr>
          <a:lstStyle/>
          <a:p>
            <a:pPr algn="ctr">
              <a:lnSpc>
                <a:spcPct val="150000"/>
              </a:lnSpc>
            </a:pP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SBT</a:t>
            </a:r>
          </a:p>
        </p:txBody>
      </p:sp>
      <p:sp>
        <p:nvSpPr>
          <p:cNvPr id="36" name="Folded Corner 35"/>
          <p:cNvSpPr/>
          <p:nvPr/>
        </p:nvSpPr>
        <p:spPr>
          <a:xfrm>
            <a:off x="6134100" y="1851660"/>
            <a:ext cx="2400300" cy="2552700"/>
          </a:xfrm>
          <a:prstGeom prst="foldedCorner">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7" name="TextBox 36"/>
          <p:cNvSpPr txBox="1"/>
          <p:nvPr/>
        </p:nvSpPr>
        <p:spPr>
          <a:xfrm>
            <a:off x="6153150" y="1863090"/>
            <a:ext cx="2362200" cy="2677656"/>
          </a:xfrm>
          <a:prstGeom prst="rect">
            <a:avLst/>
          </a:prstGeom>
          <a:noFill/>
        </p:spPr>
        <p:txBody>
          <a:bodyPr wrap="square" rtlCol="0">
            <a:spAutoFit/>
          </a:bodyPr>
          <a:lstStyle/>
          <a:p>
            <a:pPr algn="ctr">
              <a:lnSpc>
                <a:spcPct val="150000"/>
              </a:lnSpc>
            </a:pP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endParaRPr lang="en-US" sz="28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52400" y="3884146"/>
            <a:ext cx="1408793" cy="1078158"/>
          </a:xfrm>
          <a:prstGeom prst="rect">
            <a:avLst/>
          </a:prstGeom>
        </p:spPr>
      </p:pic>
      <p:pic>
        <p:nvPicPr>
          <p:cNvPr id="12" name="Picture 11"/>
          <p:cNvPicPr>
            <a:picLocks noChangeAspect="1"/>
          </p:cNvPicPr>
          <p:nvPr/>
        </p:nvPicPr>
        <p:blipFill>
          <a:blip r:embed="rId3"/>
          <a:stretch>
            <a:fillRect/>
          </a:stretch>
        </p:blipFill>
        <p:spPr>
          <a:xfrm>
            <a:off x="7572531" y="186223"/>
            <a:ext cx="1571470" cy="1612070"/>
          </a:xfrm>
          <a:prstGeom prst="rect">
            <a:avLst/>
          </a:prstGeom>
        </p:spPr>
      </p:pic>
    </p:spTree>
    <p:extLst>
      <p:ext uri="{BB962C8B-B14F-4D97-AF65-F5344CB8AC3E}">
        <p14:creationId xmlns:p14="http://schemas.microsoft.com/office/powerpoint/2010/main" val="246294314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276225"/>
            <a:ext cx="8543925" cy="4581525"/>
            <a:chOff x="0" y="0"/>
            <a:chExt cx="4500504" cy="2413314"/>
          </a:xfrm>
        </p:grpSpPr>
        <p:sp>
          <p:nvSpPr>
            <p:cNvPr id="3" name="Freeform 3"/>
            <p:cNvSpPr/>
            <p:nvPr/>
          </p:nvSpPr>
          <p:spPr>
            <a:xfrm>
              <a:off x="0" y="0"/>
              <a:ext cx="4500504" cy="2413314"/>
            </a:xfrm>
            <a:custGeom>
              <a:avLst/>
              <a:gdLst/>
              <a:ahLst/>
              <a:cxnLst/>
              <a:rect l="l" t="t" r="r" b="b"/>
              <a:pathLst>
                <a:path w="4500504" h="2413314">
                  <a:moveTo>
                    <a:pt x="18123" y="0"/>
                  </a:moveTo>
                  <a:lnTo>
                    <a:pt x="4482381" y="0"/>
                  </a:lnTo>
                  <a:cubicBezTo>
                    <a:pt x="4487187" y="0"/>
                    <a:pt x="4491797" y="1909"/>
                    <a:pt x="4495196" y="5308"/>
                  </a:cubicBezTo>
                  <a:cubicBezTo>
                    <a:pt x="4498594" y="8707"/>
                    <a:pt x="4500504" y="13316"/>
                    <a:pt x="4500504" y="18123"/>
                  </a:cubicBezTo>
                  <a:lnTo>
                    <a:pt x="4500504" y="2395191"/>
                  </a:lnTo>
                  <a:cubicBezTo>
                    <a:pt x="4500504" y="2405200"/>
                    <a:pt x="4492390" y="2413314"/>
                    <a:pt x="4482381" y="2413314"/>
                  </a:cubicBezTo>
                  <a:lnTo>
                    <a:pt x="18123" y="2413314"/>
                  </a:lnTo>
                  <a:cubicBezTo>
                    <a:pt x="8114" y="2413314"/>
                    <a:pt x="0" y="2405200"/>
                    <a:pt x="0" y="2395191"/>
                  </a:cubicBezTo>
                  <a:lnTo>
                    <a:pt x="0" y="18123"/>
                  </a:lnTo>
                  <a:cubicBezTo>
                    <a:pt x="0" y="8114"/>
                    <a:pt x="8114" y="0"/>
                    <a:pt x="18123" y="0"/>
                  </a:cubicBezTo>
                  <a:close/>
                </a:path>
              </a:pathLst>
            </a:custGeom>
            <a:solidFill>
              <a:srgbClr val="FFFFFF"/>
            </a:solidFill>
            <a:ln w="28575" cap="rnd">
              <a:solidFill>
                <a:srgbClr val="3E342F"/>
              </a:solidFill>
              <a:prstDash val="solid"/>
              <a:round/>
            </a:ln>
          </p:spPr>
        </p:sp>
        <p:sp>
          <p:nvSpPr>
            <p:cNvPr id="4" name="TextBox 4"/>
            <p:cNvSpPr txBox="1"/>
            <p:nvPr/>
          </p:nvSpPr>
          <p:spPr>
            <a:xfrm>
              <a:off x="0" y="-38100"/>
              <a:ext cx="4500504" cy="2451414"/>
            </a:xfrm>
            <a:prstGeom prst="rect">
              <a:avLst/>
            </a:prstGeom>
          </p:spPr>
          <p:txBody>
            <a:bodyPr lIns="25400" tIns="25400" rIns="25400" bIns="25400" rtlCol="0" anchor="ctr"/>
            <a:lstStyle/>
            <a:p>
              <a:pPr algn="ctr">
                <a:lnSpc>
                  <a:spcPts val="1330"/>
                </a:lnSpc>
              </a:pPr>
              <a:endParaRPr sz="700">
                <a:solidFill>
                  <a:prstClr val="black"/>
                </a:solidFill>
              </a:endParaRPr>
            </a:p>
          </p:txBody>
        </p:sp>
      </p:grpSp>
      <p:sp>
        <p:nvSpPr>
          <p:cNvPr id="5" name="TextBox 5"/>
          <p:cNvSpPr txBox="1"/>
          <p:nvPr/>
        </p:nvSpPr>
        <p:spPr>
          <a:xfrm>
            <a:off x="967277" y="2266950"/>
            <a:ext cx="7218971" cy="1552605"/>
          </a:xfrm>
          <a:prstGeom prst="rect">
            <a:avLst/>
          </a:prstGeom>
        </p:spPr>
        <p:txBody>
          <a:bodyPr spcFirstLastPara="1" lIns="0" tIns="0" rIns="0" bIns="0" numCol="1" rtlCol="0" anchor="t">
            <a:prstTxWarp prst="textArchUp">
              <a:avLst/>
            </a:prstTxWarp>
            <a:spAutoFit/>
          </a:bodyPr>
          <a:lstStyle/>
          <a:p>
            <a:pPr algn="ctr">
              <a:lnSpc>
                <a:spcPct val="150000"/>
              </a:lnSpc>
            </a:pPr>
            <a:r>
              <a:rPr lang="en-US" sz="4000" b="1" dirty="0">
                <a:solidFill>
                  <a:srgbClr val="1F497D">
                    <a:lumMod val="75000"/>
                  </a:srgbClr>
                </a:solidFill>
                <a:latin typeface="Arial" panose="020B0604020202020204" pitchFamily="34" charset="0"/>
                <a:cs typeface="Arial" panose="020B0604020202020204" pitchFamily="34" charset="0"/>
              </a:rPr>
              <a:t>HẸN GẶP LẠI CÁC EM </a:t>
            </a:r>
          </a:p>
          <a:p>
            <a:pPr algn="ctr">
              <a:lnSpc>
                <a:spcPct val="150000"/>
              </a:lnSpc>
            </a:pPr>
            <a:r>
              <a:rPr lang="en-US" sz="4000" b="1" dirty="0">
                <a:solidFill>
                  <a:srgbClr val="1F497D">
                    <a:lumMod val="75000"/>
                  </a:srgbClr>
                </a:solidFill>
                <a:latin typeface="Arial" panose="020B0604020202020204" pitchFamily="34" charset="0"/>
                <a:cs typeface="Arial" panose="020B0604020202020204" pitchFamily="34" charset="0"/>
              </a:rPr>
              <a:t>TRONG TIẾT HỌC TIẾP THEO!</a:t>
            </a:r>
          </a:p>
        </p:txBody>
      </p:sp>
      <p:pic>
        <p:nvPicPr>
          <p:cNvPr id="8" name="Picture 7"/>
          <p:cNvPicPr>
            <a:picLocks noChangeAspect="1"/>
          </p:cNvPicPr>
          <p:nvPr/>
        </p:nvPicPr>
        <p:blipFill>
          <a:blip r:embed="rId2"/>
          <a:stretch>
            <a:fillRect/>
          </a:stretch>
        </p:blipFill>
        <p:spPr>
          <a:xfrm>
            <a:off x="2590800" y="2975134"/>
            <a:ext cx="4017358" cy="1891506"/>
          </a:xfrm>
          <a:prstGeom prst="rect">
            <a:avLst/>
          </a:prstGeom>
        </p:spPr>
      </p:pic>
    </p:spTree>
    <p:extLst>
      <p:ext uri="{BB962C8B-B14F-4D97-AF65-F5344CB8AC3E}">
        <p14:creationId xmlns:p14="http://schemas.microsoft.com/office/powerpoint/2010/main" val="106816436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9710" y="19680"/>
            <a:ext cx="8937534" cy="1307537"/>
          </a:xfrm>
          <a:prstGeom prst="rect">
            <a:avLst/>
          </a:prstGeom>
        </p:spPr>
        <p:txBody>
          <a:bodyPr wrap="square">
            <a:spAutoFit/>
          </a:bodyPr>
          <a:lstStyle/>
          <a:p>
            <a:pPr algn="just">
              <a:lnSpc>
                <a:spcPct val="150000"/>
              </a:lnSpc>
            </a:pPr>
            <a:r>
              <a:rPr lang="en-US" sz="2800" dirty="0">
                <a:solidFill>
                  <a:srgbClr val="FF0000"/>
                </a:solidFill>
                <a:latin typeface="Times New Roman" panose="02020603050405020304" pitchFamily="18" charset="0"/>
                <a:cs typeface="Times New Roman" panose="02020603050405020304" pitchFamily="18" charset="0"/>
              </a:rPr>
              <a:t>T</a:t>
            </a:r>
            <a:r>
              <a:rPr lang="vi-VN" sz="2800" dirty="0">
                <a:solidFill>
                  <a:srgbClr val="FF0000"/>
                </a:solidFill>
                <a:latin typeface="Times New Roman" panose="02020603050405020304" pitchFamily="18" charset="0"/>
                <a:cs typeface="Times New Roman" panose="02020603050405020304" pitchFamily="18" charset="0"/>
              </a:rPr>
              <a:t>ìm hiểu cấu tạo, chức năng sử dụng, các lưu ý khi sử dụng và bảo quản một số dụng cụ thí nghiệm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50" name="Rectangle 49"/>
          <p:cNvSpPr/>
          <p:nvPr/>
        </p:nvSpPr>
        <p:spPr>
          <a:xfrm>
            <a:off x="323156" y="2305745"/>
            <a:ext cx="6077644" cy="646331"/>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2) D</a:t>
            </a:r>
            <a:r>
              <a:rPr lang="vi-VN" sz="2400" dirty="0">
                <a:latin typeface="Times New Roman" panose="02020603050405020304" pitchFamily="18" charset="0"/>
                <a:cs typeface="Times New Roman" panose="02020603050405020304" pitchFamily="18" charset="0"/>
              </a:rPr>
              <a:t>ụng cụ thí nghiệm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8" name="Rectangle 57"/>
          <p:cNvSpPr/>
          <p:nvPr/>
        </p:nvSpPr>
        <p:spPr>
          <a:xfrm>
            <a:off x="6555204" y="3018521"/>
            <a:ext cx="1966315" cy="646331"/>
          </a:xfrm>
          <a:prstGeom prst="rect">
            <a:avLst/>
          </a:prstGeom>
        </p:spPr>
        <p:txBody>
          <a:bodyPr wrap="square">
            <a:spAutoFit/>
          </a:bodyPr>
          <a:lstStyle/>
          <a:p>
            <a:pPr algn="ctr">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314982" y="1598318"/>
            <a:ext cx="4973049"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18353" y="3327981"/>
            <a:ext cx="8674088"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a:t>
            </a:r>
          </a:p>
        </p:txBody>
      </p:sp>
      <p:sp>
        <p:nvSpPr>
          <p:cNvPr id="4" name="Rectangle 3"/>
          <p:cNvSpPr/>
          <p:nvPr/>
        </p:nvSpPr>
        <p:spPr>
          <a:xfrm>
            <a:off x="75474" y="4165175"/>
            <a:ext cx="5219392"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nhiễm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endParaRPr lang="en-US" sz="2400" dirty="0">
              <a:latin typeface="Times New Roman" panose="02020603050405020304" pitchFamily="18" charset="0"/>
              <a:cs typeface="Times New Roman" panose="02020603050405020304" pitchFamily="18" charset="0"/>
            </a:endParaRPr>
          </a:p>
        </p:txBody>
      </p:sp>
      <p:sp>
        <p:nvSpPr>
          <p:cNvPr id="27" name="Rectangle 26">
            <a:extLst/>
          </p:cNvPr>
          <p:cNvSpPr/>
          <p:nvPr/>
        </p:nvSpPr>
        <p:spPr>
          <a:xfrm>
            <a:off x="7624512" y="3383474"/>
            <a:ext cx="768927" cy="41563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27">
            <a:extLst/>
          </p:cNvPr>
          <p:cNvSpPr/>
          <p:nvPr/>
        </p:nvSpPr>
        <p:spPr>
          <a:xfrm>
            <a:off x="4910402" y="1571391"/>
            <a:ext cx="768927" cy="41563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Rectangle 28">
            <a:extLst/>
          </p:cNvPr>
          <p:cNvSpPr/>
          <p:nvPr/>
        </p:nvSpPr>
        <p:spPr>
          <a:xfrm>
            <a:off x="4775600" y="2507340"/>
            <a:ext cx="768927" cy="415637"/>
          </a:xfrm>
          <a:prstGeom prst="rect">
            <a:avLst/>
          </a:prstGeom>
          <a:solidFill>
            <a:srgbClr val="EF19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a:blip r:embed="rId2"/>
          <a:stretch>
            <a:fillRect/>
          </a:stretch>
        </p:blipFill>
        <p:spPr>
          <a:xfrm>
            <a:off x="4663085" y="4220074"/>
            <a:ext cx="780356" cy="426757"/>
          </a:xfrm>
          <a:prstGeom prst="rect">
            <a:avLst/>
          </a:prstGeom>
        </p:spPr>
      </p:pic>
    </p:spTree>
    <p:extLst>
      <p:ext uri="{BB962C8B-B14F-4D97-AF65-F5344CB8AC3E}">
        <p14:creationId xmlns:p14="http://schemas.microsoft.com/office/powerpoint/2010/main" val="18239636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fill="hold"/>
                                        <p:tgtEl>
                                          <p:spTgt spid="50"/>
                                        </p:tgtEl>
                                        <p:attrNameLst>
                                          <p:attrName>ppt_x</p:attrName>
                                        </p:attrNameLst>
                                      </p:cBhvr>
                                      <p:tavLst>
                                        <p:tav tm="0">
                                          <p:val>
                                            <p:strVal val="#ppt_x"/>
                                          </p:val>
                                        </p:tav>
                                        <p:tav tm="100000">
                                          <p:val>
                                            <p:strVal val="#ppt_x"/>
                                          </p:val>
                                        </p:tav>
                                      </p:tavLst>
                                    </p:anim>
                                    <p:anim calcmode="lin" valueType="num">
                                      <p:cBhvr additive="base">
                                        <p:cTn id="17" dur="500" fill="hold"/>
                                        <p:tgtEl>
                                          <p:spTgt spid="5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0" grpId="0"/>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18">
            <a:extLst>
              <a:ext uri="{FF2B5EF4-FFF2-40B4-BE49-F238E27FC236}">
                <a16:creationId xmlns:a16="http://schemas.microsoft.com/office/drawing/2014/main" id="{8184B87F-1431-2081-65F7-2989A56A695F}"/>
              </a:ext>
            </a:extLst>
          </p:cNvPr>
          <p:cNvSpPr txBox="1"/>
          <p:nvPr/>
        </p:nvSpPr>
        <p:spPr>
          <a:xfrm>
            <a:off x="205598" y="3672856"/>
            <a:ext cx="2320167"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Nguồn</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Sáng</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grpSp>
        <p:nvGrpSpPr>
          <p:cNvPr id="10" name="Group 9">
            <a:extLst>
              <a:ext uri="{FF2B5EF4-FFF2-40B4-BE49-F238E27FC236}">
                <a16:creationId xmlns:a16="http://schemas.microsoft.com/office/drawing/2014/main" id="{68487A32-3716-D43C-332D-AF2B209FB045}"/>
              </a:ext>
            </a:extLst>
          </p:cNvPr>
          <p:cNvGrpSpPr/>
          <p:nvPr/>
        </p:nvGrpSpPr>
        <p:grpSpPr>
          <a:xfrm>
            <a:off x="336019" y="199566"/>
            <a:ext cx="1685287" cy="1280001"/>
            <a:chOff x="588306" y="1820387"/>
            <a:chExt cx="3600953" cy="1174087"/>
          </a:xfrm>
        </p:grpSpPr>
        <p:pic>
          <p:nvPicPr>
            <p:cNvPr id="7" name="Picture 6">
              <a:extLst>
                <a:ext uri="{FF2B5EF4-FFF2-40B4-BE49-F238E27FC236}">
                  <a16:creationId xmlns:a16="http://schemas.microsoft.com/office/drawing/2014/main" id="{B6859160-9125-B46C-9364-1ED6D4B3E0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3333" l="2381" r="96032">
                          <a14:foregroundMark x1="3704" y1="35000" x2="13492" y2="70833"/>
                          <a14:foregroundMark x1="3704" y1="35833" x2="22487" y2="31667"/>
                          <a14:foregroundMark x1="6878" y1="30000" x2="22751" y2="29167"/>
                          <a14:foregroundMark x1="22751" y1="29167" x2="25132" y2="30833"/>
                          <a14:foregroundMark x1="3439" y1="86667" x2="17196" y2="86667"/>
                          <a14:foregroundMark x1="2646" y1="85000" x2="8466" y2="85000"/>
                          <a14:foregroundMark x1="2381" y1="32500" x2="10317" y2="34167"/>
                          <a14:foregroundMark x1="4233" y1="29167" x2="9524" y2="30000"/>
                          <a14:foregroundMark x1="4233" y1="58333" x2="6085" y2="81667"/>
                          <a14:foregroundMark x1="4233" y1="42500" x2="4233" y2="80000"/>
                          <a14:foregroundMark x1="4762" y1="45000" x2="2646" y2="81667"/>
                          <a14:foregroundMark x1="80423" y1="44167" x2="95767" y2="47500"/>
                          <a14:foregroundMark x1="95767" y1="47500" x2="95238" y2="51667"/>
                          <a14:foregroundMark x1="79365" y1="70000" x2="94709" y2="70833"/>
                          <a14:foregroundMark x1="94709" y1="70833" x2="95503" y2="71667"/>
                          <a14:foregroundMark x1="83333" y1="76667" x2="96296" y2="78333"/>
                          <a14:foregroundMark x1="2910" y1="93333" x2="21164" y2="88333"/>
                          <a14:foregroundMark x1="21164" y1="88333" x2="28307" y2="89167"/>
                          <a14:foregroundMark x1="13228" y1="92500" x2="22222" y2="90833"/>
                          <a14:foregroundMark x1="19841" y1="92500" x2="34921" y2="90833"/>
                          <a14:foregroundMark x1="34921" y1="90833" x2="34921" y2="90833"/>
                        </a14:backgroundRemoval>
                      </a14:imgEffect>
                    </a14:imgLayer>
                  </a14:imgProps>
                </a:ext>
              </a:extLst>
            </a:blip>
            <a:stretch>
              <a:fillRect/>
            </a:stretch>
          </p:blipFill>
          <p:spPr>
            <a:xfrm>
              <a:off x="588306" y="1851314"/>
              <a:ext cx="3600953" cy="1143160"/>
            </a:xfrm>
            <a:prstGeom prst="rect">
              <a:avLst/>
            </a:prstGeom>
          </p:spPr>
        </p:pic>
        <p:sp>
          <p:nvSpPr>
            <p:cNvPr id="9" name="Rectangle 8">
              <a:extLst>
                <a:ext uri="{FF2B5EF4-FFF2-40B4-BE49-F238E27FC236}">
                  <a16:creationId xmlns:a16="http://schemas.microsoft.com/office/drawing/2014/main" id="{620572EA-7DB1-A48F-24E1-3842043824A5}"/>
                </a:ext>
              </a:extLst>
            </p:cNvPr>
            <p:cNvSpPr/>
            <p:nvPr/>
          </p:nvSpPr>
          <p:spPr>
            <a:xfrm>
              <a:off x="851679" y="2092625"/>
              <a:ext cx="620232" cy="121831"/>
            </a:xfrm>
            <a:prstGeom prst="rect">
              <a:avLst/>
            </a:prstGeom>
            <a:solidFill>
              <a:srgbClr val="E7E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FB3EF44-F18B-C93C-E27A-1F12D6D84DF3}"/>
                </a:ext>
              </a:extLst>
            </p:cNvPr>
            <p:cNvSpPr/>
            <p:nvPr/>
          </p:nvSpPr>
          <p:spPr>
            <a:xfrm>
              <a:off x="776369" y="1820387"/>
              <a:ext cx="956930" cy="3331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1E4F71FD-4C35-3EC2-9617-4ADB04CE2FC0}"/>
              </a:ext>
            </a:extLst>
          </p:cNvPr>
          <p:cNvPicPr>
            <a:picLocks noChangeAspect="1"/>
          </p:cNvPicPr>
          <p:nvPr/>
        </p:nvPicPr>
        <p:blipFill>
          <a:blip r:embed="rId4"/>
          <a:stretch>
            <a:fillRect/>
          </a:stretch>
        </p:blipFill>
        <p:spPr>
          <a:xfrm>
            <a:off x="0" y="1578950"/>
            <a:ext cx="2295845" cy="1609950"/>
          </a:xfrm>
          <a:prstGeom prst="rect">
            <a:avLst/>
          </a:prstGeom>
        </p:spPr>
      </p:pic>
      <p:pic>
        <p:nvPicPr>
          <p:cNvPr id="18" name="Picture 17">
            <a:extLst/>
          </p:cNvPr>
          <p:cNvPicPr>
            <a:picLocks noChangeAspect="1"/>
          </p:cNvPicPr>
          <p:nvPr/>
        </p:nvPicPr>
        <p:blipFill>
          <a:blip r:embed="rId5"/>
          <a:stretch>
            <a:fillRect/>
          </a:stretch>
        </p:blipFill>
        <p:spPr>
          <a:xfrm>
            <a:off x="2218025" y="56836"/>
            <a:ext cx="2634916" cy="2845461"/>
          </a:xfrm>
          <a:prstGeom prst="rect">
            <a:avLst/>
          </a:prstGeom>
        </p:spPr>
      </p:pic>
      <p:sp>
        <p:nvSpPr>
          <p:cNvPr id="19" name="Google Shape;142;p18">
            <a:extLst/>
          </p:cNvPr>
          <p:cNvSpPr txBox="1"/>
          <p:nvPr/>
        </p:nvSpPr>
        <p:spPr>
          <a:xfrm>
            <a:off x="2639134" y="3672856"/>
            <a:ext cx="2228029"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Bảng</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bán</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trụ</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và</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bảng</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chia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độ</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pic>
        <p:nvPicPr>
          <p:cNvPr id="20" name="Picture 19">
            <a:extLst/>
          </p:cNvPr>
          <p:cNvPicPr>
            <a:picLocks noChangeAspect="1"/>
          </p:cNvPicPr>
          <p:nvPr/>
        </p:nvPicPr>
        <p:blipFill>
          <a:blip r:embed="rId6"/>
          <a:stretch>
            <a:fillRect/>
          </a:stretch>
        </p:blipFill>
        <p:spPr>
          <a:xfrm>
            <a:off x="4935763" y="468643"/>
            <a:ext cx="4027773" cy="2310655"/>
          </a:xfrm>
          <a:prstGeom prst="rect">
            <a:avLst/>
          </a:prstGeom>
        </p:spPr>
      </p:pic>
      <p:sp>
        <p:nvSpPr>
          <p:cNvPr id="21" name="Google Shape;142;p18">
            <a:extLst/>
          </p:cNvPr>
          <p:cNvSpPr txBox="1"/>
          <p:nvPr/>
        </p:nvSpPr>
        <p:spPr>
          <a:xfrm>
            <a:off x="5414209" y="3881960"/>
            <a:ext cx="272621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000" b="1">
                <a:solidFill>
                  <a:srgbClr val="943557"/>
                </a:solidFill>
                <a:latin typeface="Fira Sans Extra Condensed Medium" panose="020B0604020202020204" charset="0"/>
                <a:ea typeface="Fira Sans Extra Condensed"/>
                <a:cs typeface="Fira Sans Extra Condensed"/>
              </a:defRPr>
            </a:lvl1pPr>
          </a:lstStyle>
          <a:p>
            <a:r>
              <a:rPr lang="vi-VN" sz="2400" dirty="0">
                <a:latin typeface="Times New Roman" panose="02020603050405020304" pitchFamily="18" charset="0"/>
                <a:cs typeface="Times New Roman" panose="02020603050405020304" pitchFamily="18" charset="0"/>
              </a:rPr>
              <a:t>Bộ dụng cụ tìm hiểu tính chất ảnh qua thấu kính</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8324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iterate type="lt">
                                    <p:tmPct val="5000"/>
                                  </p:iterate>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type="lt">
                                    <p:tmPct val="5000"/>
                                  </p:iterate>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iterate type="lt">
                                    <p:tmPct val="5000"/>
                                  </p:iterate>
                                  <p:childTnLst>
                                    <p:set>
                                      <p:cBhvr>
                                        <p:cTn id="44" dur="1" fill="hold">
                                          <p:stCondLst>
                                            <p:cond delay="0"/>
                                          </p:stCondLst>
                                        </p:cTn>
                                        <p:tgtEl>
                                          <p:spTgt spid="21"/>
                                        </p:tgtEl>
                                        <p:attrNameLst>
                                          <p:attrName>style.visibility</p:attrName>
                                        </p:attrNameLst>
                                      </p:cBhvr>
                                      <p:to>
                                        <p:strVal val="visible"/>
                                      </p:to>
                                    </p:set>
                                    <p:animEffect transition="in" filter="wipe(up)">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18">
            <a:extLst>
              <a:ext uri="{FF2B5EF4-FFF2-40B4-BE49-F238E27FC236}">
                <a16:creationId xmlns:a16="http://schemas.microsoft.com/office/drawing/2014/main" id="{8184B87F-1431-2081-65F7-2989A56A695F}"/>
              </a:ext>
            </a:extLst>
          </p:cNvPr>
          <p:cNvSpPr txBox="1"/>
          <p:nvPr/>
        </p:nvSpPr>
        <p:spPr>
          <a:xfrm>
            <a:off x="228603" y="4180298"/>
            <a:ext cx="206073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Điện</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kế</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pic>
        <p:nvPicPr>
          <p:cNvPr id="5" name="Picture 4">
            <a:extLst>
              <a:ext uri="{FF2B5EF4-FFF2-40B4-BE49-F238E27FC236}">
                <a16:creationId xmlns:a16="http://schemas.microsoft.com/office/drawing/2014/main" id="{8EC7E862-5C59-99CF-7DEF-8F7DA2EBE2DF}"/>
              </a:ext>
            </a:extLst>
          </p:cNvPr>
          <p:cNvPicPr>
            <a:picLocks noChangeAspect="1"/>
          </p:cNvPicPr>
          <p:nvPr/>
        </p:nvPicPr>
        <p:blipFill>
          <a:blip r:embed="rId2"/>
          <a:stretch>
            <a:fillRect/>
          </a:stretch>
        </p:blipFill>
        <p:spPr>
          <a:xfrm>
            <a:off x="60155" y="216571"/>
            <a:ext cx="2229185" cy="3711742"/>
          </a:xfrm>
          <a:prstGeom prst="rect">
            <a:avLst/>
          </a:prstGeom>
        </p:spPr>
      </p:pic>
      <p:pic>
        <p:nvPicPr>
          <p:cNvPr id="7" name="Picture 2" descr="Đồng hồ đo điện đa năng BGS - # 63402 | HTGoods">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528" y="228600"/>
            <a:ext cx="2509401" cy="326055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42;p18">
            <a:extLst/>
          </p:cNvPr>
          <p:cNvSpPr txBox="1"/>
          <p:nvPr/>
        </p:nvSpPr>
        <p:spPr>
          <a:xfrm>
            <a:off x="2634910" y="4196001"/>
            <a:ext cx="219658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Times New Roman" panose="02020603050405020304" pitchFamily="18" charset="0"/>
                <a:ea typeface="Fira Sans Extra Condensed"/>
                <a:cs typeface="Times New Roman" panose="02020603050405020304" pitchFamily="18" charset="0"/>
              </a:rPr>
              <a:t>Đồng hồ đo điện đa năng</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sp>
        <p:nvSpPr>
          <p:cNvPr id="9" name="Google Shape;142;p18">
            <a:extLst/>
          </p:cNvPr>
          <p:cNvSpPr txBox="1"/>
          <p:nvPr/>
        </p:nvSpPr>
        <p:spPr>
          <a:xfrm>
            <a:off x="5680699" y="4491543"/>
            <a:ext cx="266091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Times New Roman" panose="02020603050405020304" pitchFamily="18" charset="0"/>
                <a:ea typeface="Fira Sans Extra Condensed"/>
                <a:cs typeface="Times New Roman" panose="02020603050405020304" pitchFamily="18" charset="0"/>
              </a:rPr>
              <a:t>Cuộn dây dẫn có hai đèn LED</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pic>
        <p:nvPicPr>
          <p:cNvPr id="10" name="Picture 9">
            <a:extLst/>
          </p:cNvPr>
          <p:cNvPicPr>
            <a:picLocks noChangeAspect="1"/>
          </p:cNvPicPr>
          <p:nvPr/>
        </p:nvPicPr>
        <p:blipFill>
          <a:blip r:embed="rId4"/>
          <a:stretch>
            <a:fillRect/>
          </a:stretch>
        </p:blipFill>
        <p:spPr>
          <a:xfrm>
            <a:off x="6089161" y="1717317"/>
            <a:ext cx="2187245" cy="2540577"/>
          </a:xfrm>
          <a:prstGeom prst="rect">
            <a:avLst/>
          </a:prstGeom>
        </p:spPr>
      </p:pic>
      <p:grpSp>
        <p:nvGrpSpPr>
          <p:cNvPr id="12" name="Group 11">
            <a:extLst/>
          </p:cNvPr>
          <p:cNvGrpSpPr/>
          <p:nvPr/>
        </p:nvGrpSpPr>
        <p:grpSpPr>
          <a:xfrm>
            <a:off x="6302930" y="85113"/>
            <a:ext cx="1973476" cy="1515379"/>
            <a:chOff x="5195256" y="707367"/>
            <a:chExt cx="2011469" cy="2295380"/>
          </a:xfrm>
        </p:grpSpPr>
        <p:grpSp>
          <p:nvGrpSpPr>
            <p:cNvPr id="14" name="Group 13">
              <a:extLst/>
            </p:cNvPr>
            <p:cNvGrpSpPr/>
            <p:nvPr/>
          </p:nvGrpSpPr>
          <p:grpSpPr>
            <a:xfrm>
              <a:off x="5195256" y="958556"/>
              <a:ext cx="2011469" cy="2044191"/>
              <a:chOff x="5195256" y="706466"/>
              <a:chExt cx="2446020" cy="2485811"/>
            </a:xfrm>
          </p:grpSpPr>
          <p:cxnSp>
            <p:nvCxnSpPr>
              <p:cNvPr id="31" name="Straight Connector 30">
                <a:extLst/>
              </p:cNvPr>
              <p:cNvCxnSpPr>
                <a:cxnSpLocks/>
              </p:cNvCxnSpPr>
              <p:nvPr/>
            </p:nvCxnSpPr>
            <p:spPr>
              <a:xfrm>
                <a:off x="5303360" y="706466"/>
                <a:ext cx="0" cy="1685333"/>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32" name="Group 31">
                <a:extLst/>
              </p:cNvPr>
              <p:cNvGrpSpPr/>
              <p:nvPr/>
            </p:nvGrpSpPr>
            <p:grpSpPr>
              <a:xfrm>
                <a:off x="5195256" y="2369954"/>
                <a:ext cx="2446020" cy="822323"/>
                <a:chOff x="5195256" y="2369954"/>
                <a:chExt cx="2446020" cy="822323"/>
              </a:xfrm>
            </p:grpSpPr>
            <p:sp>
              <p:nvSpPr>
                <p:cNvPr id="34" name="Rectangle 33">
                  <a:extLst/>
                </p:cNvPr>
                <p:cNvSpPr/>
                <p:nvPr/>
              </p:nvSpPr>
              <p:spPr>
                <a:xfrm>
                  <a:off x="5195256" y="2389513"/>
                  <a:ext cx="2446020" cy="783224"/>
                </a:xfrm>
                <a:prstGeom prst="rect">
                  <a:avLst/>
                </a:prstGeom>
                <a:solidFill>
                  <a:schemeClr val="bg2">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p:cNvPr>
                <p:cNvSpPr/>
                <p:nvPr/>
              </p:nvSpPr>
              <p:spPr>
                <a:xfrm>
                  <a:off x="5288200" y="236997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p:cNvPr>
                <p:cNvSpPr/>
                <p:nvPr/>
              </p:nvSpPr>
              <p:spPr>
                <a:xfrm>
                  <a:off x="5396776" y="236997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p:cNvPr>
                <p:cNvSpPr/>
                <p:nvPr/>
              </p:nvSpPr>
              <p:spPr>
                <a:xfrm>
                  <a:off x="5505352" y="236997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p:cNvPr>
                <p:cNvSpPr/>
                <p:nvPr/>
              </p:nvSpPr>
              <p:spPr>
                <a:xfrm>
                  <a:off x="5613928" y="236996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p:cNvPr>
                <p:cNvSpPr/>
                <p:nvPr/>
              </p:nvSpPr>
              <p:spPr>
                <a:xfrm>
                  <a:off x="5722504" y="236996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p:cNvPr>
                <p:cNvSpPr/>
                <p:nvPr/>
              </p:nvSpPr>
              <p:spPr>
                <a:xfrm>
                  <a:off x="5831080" y="236996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p:cNvPr>
                <p:cNvSpPr/>
                <p:nvPr/>
              </p:nvSpPr>
              <p:spPr>
                <a:xfrm>
                  <a:off x="5939656" y="236996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p:cNvPr>
                <p:cNvSpPr/>
                <p:nvPr/>
              </p:nvSpPr>
              <p:spPr>
                <a:xfrm>
                  <a:off x="6048232" y="236996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p:cNvPr>
                <p:cNvSpPr/>
                <p:nvPr/>
              </p:nvSpPr>
              <p:spPr>
                <a:xfrm>
                  <a:off x="6156808" y="236996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p:cNvPr>
                <p:cNvSpPr/>
                <p:nvPr/>
              </p:nvSpPr>
              <p:spPr>
                <a:xfrm>
                  <a:off x="6265384" y="2369963"/>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p:cNvPr>
                <p:cNvSpPr/>
                <p:nvPr/>
              </p:nvSpPr>
              <p:spPr>
                <a:xfrm>
                  <a:off x="6373960" y="236996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p:cNvPr>
                <p:cNvSpPr/>
                <p:nvPr/>
              </p:nvSpPr>
              <p:spPr>
                <a:xfrm>
                  <a:off x="6482536" y="236996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p:cNvPr>
                <p:cNvSpPr/>
                <p:nvPr/>
              </p:nvSpPr>
              <p:spPr>
                <a:xfrm>
                  <a:off x="6591112" y="236996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p:cNvPr>
                <p:cNvSpPr/>
                <p:nvPr/>
              </p:nvSpPr>
              <p:spPr>
                <a:xfrm>
                  <a:off x="6699688" y="236995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p:cNvPr>
                <p:cNvSpPr/>
                <p:nvPr/>
              </p:nvSpPr>
              <p:spPr>
                <a:xfrm>
                  <a:off x="6808264" y="236995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p:cNvPr>
                <p:cNvSpPr/>
                <p:nvPr/>
              </p:nvSpPr>
              <p:spPr>
                <a:xfrm>
                  <a:off x="6916840" y="236995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p:cNvPr>
                <p:cNvSpPr/>
                <p:nvPr/>
              </p:nvSpPr>
              <p:spPr>
                <a:xfrm>
                  <a:off x="7025416" y="236995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p:cNvPr>
                <p:cNvSpPr/>
                <p:nvPr/>
              </p:nvSpPr>
              <p:spPr>
                <a:xfrm>
                  <a:off x="7133992" y="236995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p:cNvPr>
                <p:cNvSpPr/>
                <p:nvPr/>
              </p:nvSpPr>
              <p:spPr>
                <a:xfrm>
                  <a:off x="7242568" y="236995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p:cNvPr>
                <p:cNvGrpSpPr/>
                <p:nvPr/>
              </p:nvGrpSpPr>
              <p:grpSpPr>
                <a:xfrm>
                  <a:off x="7357669" y="2701558"/>
                  <a:ext cx="188602" cy="490701"/>
                  <a:chOff x="7536132" y="1477881"/>
                  <a:chExt cx="188602" cy="490701"/>
                </a:xfrm>
              </p:grpSpPr>
              <p:sp>
                <p:nvSpPr>
                  <p:cNvPr id="55" name="Freeform: Shape 54">
                    <a:extLst/>
                  </p:cNvPr>
                  <p:cNvSpPr/>
                  <p:nvPr/>
                </p:nvSpPr>
                <p:spPr>
                  <a:xfrm>
                    <a:off x="7536132" y="1521557"/>
                    <a:ext cx="140418" cy="44702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 name="connsiteX0" fmla="*/ 113768 w 167758"/>
                      <a:gd name="connsiteY0" fmla="*/ 543319 h 856163"/>
                      <a:gd name="connsiteX1" fmla="*/ 167758 w 167758"/>
                      <a:gd name="connsiteY1" fmla="*/ 38509 h 856163"/>
                      <a:gd name="connsiteX2" fmla="*/ 113414 w 167758"/>
                      <a:gd name="connsiteY2" fmla="*/ 59774 h 856163"/>
                      <a:gd name="connsiteX3" fmla="*/ 96874 w 167758"/>
                      <a:gd name="connsiteY3" fmla="*/ 258248 h 856163"/>
                      <a:gd name="connsiteX4" fmla="*/ 108688 w 167758"/>
                      <a:gd name="connsiteY4" fmla="*/ 435458 h 856163"/>
                      <a:gd name="connsiteX5" fmla="*/ 125228 w 167758"/>
                      <a:gd name="connsiteY5" fmla="*/ 610304 h 856163"/>
                      <a:gd name="connsiteX6" fmla="*/ 125228 w 167758"/>
                      <a:gd name="connsiteY6" fmla="*/ 747346 h 856163"/>
                      <a:gd name="connsiteX7" fmla="*/ 82698 w 167758"/>
                      <a:gd name="connsiteY7" fmla="*/ 841858 h 856163"/>
                      <a:gd name="connsiteX8" fmla="*/ 33079 w 167758"/>
                      <a:gd name="connsiteY8" fmla="*/ 853671 h 856163"/>
                      <a:gd name="connsiteX9" fmla="*/ 0 w 167758"/>
                      <a:gd name="connsiteY9" fmla="*/ 820592 h 856163"/>
                      <a:gd name="connsiteX0" fmla="*/ 113768 w 129084"/>
                      <a:gd name="connsiteY0" fmla="*/ 489296 h 802140"/>
                      <a:gd name="connsiteX1" fmla="*/ 101718 w 129084"/>
                      <a:gd name="connsiteY1" fmla="*/ 441686 h 802140"/>
                      <a:gd name="connsiteX2" fmla="*/ 113414 w 129084"/>
                      <a:gd name="connsiteY2" fmla="*/ 5751 h 802140"/>
                      <a:gd name="connsiteX3" fmla="*/ 96874 w 129084"/>
                      <a:gd name="connsiteY3" fmla="*/ 204225 h 802140"/>
                      <a:gd name="connsiteX4" fmla="*/ 108688 w 129084"/>
                      <a:gd name="connsiteY4" fmla="*/ 381435 h 802140"/>
                      <a:gd name="connsiteX5" fmla="*/ 125228 w 129084"/>
                      <a:gd name="connsiteY5" fmla="*/ 556281 h 802140"/>
                      <a:gd name="connsiteX6" fmla="*/ 125228 w 129084"/>
                      <a:gd name="connsiteY6" fmla="*/ 693323 h 802140"/>
                      <a:gd name="connsiteX7" fmla="*/ 82698 w 129084"/>
                      <a:gd name="connsiteY7" fmla="*/ 787835 h 802140"/>
                      <a:gd name="connsiteX8" fmla="*/ 33079 w 129084"/>
                      <a:gd name="connsiteY8" fmla="*/ 799648 h 802140"/>
                      <a:gd name="connsiteX9" fmla="*/ 0 w 129084"/>
                      <a:gd name="connsiteY9" fmla="*/ 766569 h 802140"/>
                      <a:gd name="connsiteX0" fmla="*/ 113768 w 129084"/>
                      <a:gd name="connsiteY0" fmla="*/ 483563 h 796407"/>
                      <a:gd name="connsiteX1" fmla="*/ 101718 w 129084"/>
                      <a:gd name="connsiteY1" fmla="*/ 435953 h 796407"/>
                      <a:gd name="connsiteX2" fmla="*/ 113414 w 129084"/>
                      <a:gd name="connsiteY2" fmla="*/ 18 h 796407"/>
                      <a:gd name="connsiteX3" fmla="*/ 114348 w 129084"/>
                      <a:gd name="connsiteY3" fmla="*/ 417865 h 796407"/>
                      <a:gd name="connsiteX4" fmla="*/ 96874 w 129084"/>
                      <a:gd name="connsiteY4" fmla="*/ 198492 h 796407"/>
                      <a:gd name="connsiteX5" fmla="*/ 108688 w 129084"/>
                      <a:gd name="connsiteY5" fmla="*/ 375702 h 796407"/>
                      <a:gd name="connsiteX6" fmla="*/ 125228 w 129084"/>
                      <a:gd name="connsiteY6" fmla="*/ 550548 h 796407"/>
                      <a:gd name="connsiteX7" fmla="*/ 125228 w 129084"/>
                      <a:gd name="connsiteY7" fmla="*/ 687590 h 796407"/>
                      <a:gd name="connsiteX8" fmla="*/ 82698 w 129084"/>
                      <a:gd name="connsiteY8" fmla="*/ 782102 h 796407"/>
                      <a:gd name="connsiteX9" fmla="*/ 33079 w 129084"/>
                      <a:gd name="connsiteY9" fmla="*/ 793915 h 796407"/>
                      <a:gd name="connsiteX10" fmla="*/ 0 w 129084"/>
                      <a:gd name="connsiteY10" fmla="*/ 760836 h 796407"/>
                      <a:gd name="connsiteX0" fmla="*/ 113768 w 129084"/>
                      <a:gd name="connsiteY0" fmla="*/ 285355 h 598199"/>
                      <a:gd name="connsiteX1" fmla="*/ 101718 w 129084"/>
                      <a:gd name="connsiteY1" fmla="*/ 237745 h 598199"/>
                      <a:gd name="connsiteX2" fmla="*/ 103254 w 129084"/>
                      <a:gd name="connsiteY2" fmla="*/ 162490 h 598199"/>
                      <a:gd name="connsiteX3" fmla="*/ 114348 w 129084"/>
                      <a:gd name="connsiteY3" fmla="*/ 219657 h 598199"/>
                      <a:gd name="connsiteX4" fmla="*/ 96874 w 129084"/>
                      <a:gd name="connsiteY4" fmla="*/ 284 h 598199"/>
                      <a:gd name="connsiteX5" fmla="*/ 108688 w 129084"/>
                      <a:gd name="connsiteY5" fmla="*/ 177494 h 598199"/>
                      <a:gd name="connsiteX6" fmla="*/ 125228 w 129084"/>
                      <a:gd name="connsiteY6" fmla="*/ 352340 h 598199"/>
                      <a:gd name="connsiteX7" fmla="*/ 125228 w 129084"/>
                      <a:gd name="connsiteY7" fmla="*/ 489382 h 598199"/>
                      <a:gd name="connsiteX8" fmla="*/ 82698 w 129084"/>
                      <a:gd name="connsiteY8" fmla="*/ 583894 h 598199"/>
                      <a:gd name="connsiteX9" fmla="*/ 33079 w 129084"/>
                      <a:gd name="connsiteY9" fmla="*/ 595707 h 598199"/>
                      <a:gd name="connsiteX10" fmla="*/ 0 w 129084"/>
                      <a:gd name="connsiteY10" fmla="*/ 562628 h 598199"/>
                      <a:gd name="connsiteX0" fmla="*/ 113768 w 137538"/>
                      <a:gd name="connsiteY0" fmla="*/ 123095 h 435939"/>
                      <a:gd name="connsiteX1" fmla="*/ 101718 w 137538"/>
                      <a:gd name="connsiteY1" fmla="*/ 75485 h 435939"/>
                      <a:gd name="connsiteX2" fmla="*/ 103254 w 137538"/>
                      <a:gd name="connsiteY2" fmla="*/ 230 h 435939"/>
                      <a:gd name="connsiteX3" fmla="*/ 114348 w 137538"/>
                      <a:gd name="connsiteY3" fmla="*/ 57397 h 435939"/>
                      <a:gd name="connsiteX4" fmla="*/ 137514 w 137538"/>
                      <a:gd name="connsiteY4" fmla="*/ 351104 h 435939"/>
                      <a:gd name="connsiteX5" fmla="*/ 108688 w 137538"/>
                      <a:gd name="connsiteY5" fmla="*/ 15234 h 435939"/>
                      <a:gd name="connsiteX6" fmla="*/ 125228 w 137538"/>
                      <a:gd name="connsiteY6" fmla="*/ 190080 h 435939"/>
                      <a:gd name="connsiteX7" fmla="*/ 125228 w 137538"/>
                      <a:gd name="connsiteY7" fmla="*/ 327122 h 435939"/>
                      <a:gd name="connsiteX8" fmla="*/ 82698 w 137538"/>
                      <a:gd name="connsiteY8" fmla="*/ 421634 h 435939"/>
                      <a:gd name="connsiteX9" fmla="*/ 33079 w 137538"/>
                      <a:gd name="connsiteY9" fmla="*/ 433447 h 435939"/>
                      <a:gd name="connsiteX10" fmla="*/ 0 w 137538"/>
                      <a:gd name="connsiteY10" fmla="*/ 400368 h 435939"/>
                      <a:gd name="connsiteX0" fmla="*/ 113768 w 140683"/>
                      <a:gd name="connsiteY0" fmla="*/ 123095 h 435939"/>
                      <a:gd name="connsiteX1" fmla="*/ 101718 w 140683"/>
                      <a:gd name="connsiteY1" fmla="*/ 75485 h 435939"/>
                      <a:gd name="connsiteX2" fmla="*/ 103254 w 140683"/>
                      <a:gd name="connsiteY2" fmla="*/ 230 h 435939"/>
                      <a:gd name="connsiteX3" fmla="*/ 114348 w 140683"/>
                      <a:gd name="connsiteY3" fmla="*/ 57397 h 435939"/>
                      <a:gd name="connsiteX4" fmla="*/ 137514 w 140683"/>
                      <a:gd name="connsiteY4" fmla="*/ 351104 h 435939"/>
                      <a:gd name="connsiteX5" fmla="*/ 139168 w 140683"/>
                      <a:gd name="connsiteY5" fmla="*/ 380994 h 435939"/>
                      <a:gd name="connsiteX6" fmla="*/ 125228 w 140683"/>
                      <a:gd name="connsiteY6" fmla="*/ 190080 h 435939"/>
                      <a:gd name="connsiteX7" fmla="*/ 125228 w 140683"/>
                      <a:gd name="connsiteY7" fmla="*/ 327122 h 435939"/>
                      <a:gd name="connsiteX8" fmla="*/ 82698 w 140683"/>
                      <a:gd name="connsiteY8" fmla="*/ 421634 h 435939"/>
                      <a:gd name="connsiteX9" fmla="*/ 33079 w 140683"/>
                      <a:gd name="connsiteY9" fmla="*/ 433447 h 435939"/>
                      <a:gd name="connsiteX10" fmla="*/ 0 w 140683"/>
                      <a:gd name="connsiteY10" fmla="*/ 400368 h 435939"/>
                      <a:gd name="connsiteX0" fmla="*/ 113768 w 140418"/>
                      <a:gd name="connsiteY0" fmla="*/ 134181 h 447025"/>
                      <a:gd name="connsiteX1" fmla="*/ 101718 w 140418"/>
                      <a:gd name="connsiteY1" fmla="*/ 86571 h 447025"/>
                      <a:gd name="connsiteX2" fmla="*/ 103254 w 140418"/>
                      <a:gd name="connsiteY2" fmla="*/ 11316 h 447025"/>
                      <a:gd name="connsiteX3" fmla="*/ 119428 w 140418"/>
                      <a:gd name="connsiteY3" fmla="*/ 352963 h 447025"/>
                      <a:gd name="connsiteX4" fmla="*/ 137514 w 140418"/>
                      <a:gd name="connsiteY4" fmla="*/ 362190 h 447025"/>
                      <a:gd name="connsiteX5" fmla="*/ 139168 w 140418"/>
                      <a:gd name="connsiteY5" fmla="*/ 392080 h 447025"/>
                      <a:gd name="connsiteX6" fmla="*/ 125228 w 140418"/>
                      <a:gd name="connsiteY6" fmla="*/ 201166 h 447025"/>
                      <a:gd name="connsiteX7" fmla="*/ 125228 w 140418"/>
                      <a:gd name="connsiteY7" fmla="*/ 338208 h 447025"/>
                      <a:gd name="connsiteX8" fmla="*/ 82698 w 140418"/>
                      <a:gd name="connsiteY8" fmla="*/ 432720 h 447025"/>
                      <a:gd name="connsiteX9" fmla="*/ 33079 w 140418"/>
                      <a:gd name="connsiteY9" fmla="*/ 444533 h 447025"/>
                      <a:gd name="connsiteX10" fmla="*/ 0 w 140418"/>
                      <a:gd name="connsiteY10" fmla="*/ 411454 h 44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18" h="447025">
                        <a:moveTo>
                          <a:pt x="113768" y="134181"/>
                        </a:moveTo>
                        <a:cubicBezTo>
                          <a:pt x="100576" y="114688"/>
                          <a:pt x="103470" y="107049"/>
                          <a:pt x="101718" y="86571"/>
                        </a:cubicBezTo>
                        <a:cubicBezTo>
                          <a:pt x="99966" y="66093"/>
                          <a:pt x="100302" y="-33083"/>
                          <a:pt x="103254" y="11316"/>
                        </a:cubicBezTo>
                        <a:cubicBezTo>
                          <a:pt x="106206" y="55715"/>
                          <a:pt x="122185" y="319884"/>
                          <a:pt x="119428" y="352963"/>
                        </a:cubicBezTo>
                        <a:cubicBezTo>
                          <a:pt x="116671" y="386042"/>
                          <a:pt x="134224" y="355671"/>
                          <a:pt x="137514" y="362190"/>
                        </a:cubicBezTo>
                        <a:cubicBezTo>
                          <a:pt x="140804" y="368709"/>
                          <a:pt x="141216" y="418917"/>
                          <a:pt x="139168" y="392080"/>
                        </a:cubicBezTo>
                        <a:cubicBezTo>
                          <a:pt x="137120" y="365243"/>
                          <a:pt x="127551" y="210145"/>
                          <a:pt x="125228" y="201166"/>
                        </a:cubicBezTo>
                        <a:cubicBezTo>
                          <a:pt x="122905" y="192187"/>
                          <a:pt x="132316" y="299616"/>
                          <a:pt x="125228" y="338208"/>
                        </a:cubicBezTo>
                        <a:cubicBezTo>
                          <a:pt x="118140" y="376800"/>
                          <a:pt x="98056" y="414999"/>
                          <a:pt x="82698" y="432720"/>
                        </a:cubicBezTo>
                        <a:cubicBezTo>
                          <a:pt x="67340" y="450441"/>
                          <a:pt x="46862" y="448077"/>
                          <a:pt x="33079" y="444533"/>
                        </a:cubicBezTo>
                        <a:cubicBezTo>
                          <a:pt x="19296" y="440989"/>
                          <a:pt x="9648" y="426221"/>
                          <a:pt x="0" y="41145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p:cNvPr>
                  <p:cNvSpPr/>
                  <p:nvPr/>
                </p:nvSpPr>
                <p:spPr>
                  <a:xfrm>
                    <a:off x="7606341" y="1477881"/>
                    <a:ext cx="118393" cy="471179"/>
                  </a:xfrm>
                  <a:prstGeom prst="rect">
                    <a:avLst/>
                  </a:prstGeom>
                  <a:solidFill>
                    <a:srgbClr val="BDBDB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3" name="Straight Connector 32">
                <a:extLst/>
              </p:cNvPr>
              <p:cNvCxnSpPr>
                <a:cxnSpLocks/>
              </p:cNvCxnSpPr>
              <p:nvPr/>
            </p:nvCxnSpPr>
            <p:spPr>
              <a:xfrm>
                <a:off x="7447414" y="706466"/>
                <a:ext cx="0" cy="2466271"/>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sp>
          <p:nvSpPr>
            <p:cNvPr id="15" name="Google Shape;142;p18">
              <a:extLst/>
            </p:cNvPr>
            <p:cNvSpPr txBox="1"/>
            <p:nvPr/>
          </p:nvSpPr>
          <p:spPr>
            <a:xfrm>
              <a:off x="6183016" y="982726"/>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sz="1400" dirty="0"/>
                <a:t>Đ1</a:t>
              </a:r>
            </a:p>
          </p:txBody>
        </p:sp>
        <p:sp>
          <p:nvSpPr>
            <p:cNvPr id="16" name="Google Shape;142;p18">
              <a:extLst/>
            </p:cNvPr>
            <p:cNvSpPr txBox="1"/>
            <p:nvPr/>
          </p:nvSpPr>
          <p:spPr>
            <a:xfrm>
              <a:off x="6175472" y="1780457"/>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a:cs typeface="Fira Sans Extra Condensed"/>
                </a:defRPr>
              </a:lvl1pPr>
            </a:lstStyle>
            <a:p>
              <a:pPr algn="ctr"/>
              <a:r>
                <a:rPr lang="en-US" sz="1400" dirty="0"/>
                <a:t>Đ2</a:t>
              </a:r>
            </a:p>
          </p:txBody>
        </p:sp>
        <p:cxnSp>
          <p:nvCxnSpPr>
            <p:cNvPr id="17" name="Straight Connector 16">
              <a:extLst/>
            </p:cNvPr>
            <p:cNvCxnSpPr/>
            <p:nvPr/>
          </p:nvCxnSpPr>
          <p:spPr>
            <a:xfrm>
              <a:off x="5271688" y="958556"/>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18" name="Group 17">
              <a:extLst/>
            </p:cNvPr>
            <p:cNvGrpSpPr/>
            <p:nvPr/>
          </p:nvGrpSpPr>
          <p:grpSpPr>
            <a:xfrm>
              <a:off x="5724873" y="707367"/>
              <a:ext cx="735501" cy="376304"/>
              <a:chOff x="3088730" y="5625442"/>
              <a:chExt cx="1189972" cy="608825"/>
            </a:xfrm>
          </p:grpSpPr>
          <p:cxnSp>
            <p:nvCxnSpPr>
              <p:cNvPr id="26" name="Straight Connector 25">
                <a:extLst/>
              </p:cNvPr>
              <p:cNvCxnSpPr>
                <a:cxnSpLocks/>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Isosceles Triangle 26">
                <a:extLst/>
              </p:cNvPr>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28" name="Straight Connector 27">
                <a:extLst/>
              </p:cNvPr>
              <p:cNvCxnSpPr>
                <a:cxnSpLocks/>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p:cNvPr>
              <p:cNvCxnSpPr>
                <a:cxnSpLocks/>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p:cNvPr>
              <p:cNvCxnSpPr>
                <a:cxnSpLocks/>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p:cNvPr>
            <p:cNvCxnSpPr/>
            <p:nvPr/>
          </p:nvCxnSpPr>
          <p:spPr>
            <a:xfrm>
              <a:off x="5285426" y="1692572"/>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20" name="Group 19">
              <a:extLst/>
            </p:cNvPr>
            <p:cNvGrpSpPr/>
            <p:nvPr/>
          </p:nvGrpSpPr>
          <p:grpSpPr>
            <a:xfrm flipH="1">
              <a:off x="5701791" y="1441383"/>
              <a:ext cx="735501" cy="376304"/>
              <a:chOff x="3088730" y="5625442"/>
              <a:chExt cx="1189972" cy="608825"/>
            </a:xfrm>
          </p:grpSpPr>
          <p:cxnSp>
            <p:nvCxnSpPr>
              <p:cNvPr id="21" name="Straight Connector 20">
                <a:extLst/>
              </p:cNvPr>
              <p:cNvCxnSpPr>
                <a:cxnSpLocks/>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p:cNvPr>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23" name="Straight Connector 22">
                <a:extLst/>
              </p:cNvPr>
              <p:cNvCxnSpPr>
                <a:cxnSpLocks/>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p:cNvPr>
              <p:cNvCxnSpPr>
                <a:cxnSpLocks/>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p:cNvPr>
              <p:cNvCxnSpPr>
                <a:cxnSpLocks/>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212842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5000"/>
                                  </p:iterate>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5000"/>
                                  </p:iterate>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p18">
            <a:extLst>
              <a:ext uri="{FF2B5EF4-FFF2-40B4-BE49-F238E27FC236}">
                <a16:creationId xmlns:a16="http://schemas.microsoft.com/office/drawing/2014/main" id="{8184B87F-1431-2081-65F7-2989A56A695F}"/>
              </a:ext>
            </a:extLst>
          </p:cNvPr>
          <p:cNvSpPr txBox="1"/>
          <p:nvPr/>
        </p:nvSpPr>
        <p:spPr>
          <a:xfrm>
            <a:off x="0" y="3880602"/>
            <a:ext cx="1586604"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Bát</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sứ</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pic>
        <p:nvPicPr>
          <p:cNvPr id="2050" name="Picture 2">
            <a:extLst>
              <a:ext uri="{FF2B5EF4-FFF2-40B4-BE49-F238E27FC236}">
                <a16:creationId xmlns:a16="http://schemas.microsoft.com/office/drawing/2014/main" id="{1D1F1A76-64D1-5CDE-EB52-CD952E702B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2" t="24223" r="7606" b="27797"/>
          <a:stretch/>
        </p:blipFill>
        <p:spPr bwMode="auto">
          <a:xfrm>
            <a:off x="-48127" y="505326"/>
            <a:ext cx="1900989" cy="312821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p:cNvPr>
          <p:cNvGrpSpPr/>
          <p:nvPr/>
        </p:nvGrpSpPr>
        <p:grpSpPr>
          <a:xfrm>
            <a:off x="1984087" y="700330"/>
            <a:ext cx="1926176" cy="3353369"/>
            <a:chOff x="3946492" y="873633"/>
            <a:chExt cx="5546380" cy="3353369"/>
          </a:xfrm>
        </p:grpSpPr>
        <p:pic>
          <p:nvPicPr>
            <p:cNvPr id="7" name="Picture 6">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492" y="1169827"/>
              <a:ext cx="2523204" cy="25232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03" y="873633"/>
              <a:ext cx="3353369" cy="335336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Google Shape;142;p18">
            <a:extLst/>
          </p:cNvPr>
          <p:cNvSpPr txBox="1"/>
          <p:nvPr/>
        </p:nvSpPr>
        <p:spPr>
          <a:xfrm>
            <a:off x="2221529" y="4482240"/>
            <a:ext cx="1277660"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Phễu</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grpSp>
        <p:nvGrpSpPr>
          <p:cNvPr id="10" name="Group 9">
            <a:extLst/>
          </p:cNvPr>
          <p:cNvGrpSpPr/>
          <p:nvPr/>
        </p:nvGrpSpPr>
        <p:grpSpPr>
          <a:xfrm>
            <a:off x="4078702" y="409073"/>
            <a:ext cx="2183657" cy="3681663"/>
            <a:chOff x="2943583" y="1107721"/>
            <a:chExt cx="4408401" cy="3639445"/>
          </a:xfrm>
        </p:grpSpPr>
        <p:pic>
          <p:nvPicPr>
            <p:cNvPr id="12" name="Picture 2">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748" y="1107721"/>
              <a:ext cx="2721236" cy="3639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924" r="26270"/>
            <a:stretch/>
          </p:blipFill>
          <p:spPr bwMode="auto">
            <a:xfrm>
              <a:off x="2943583" y="1771537"/>
              <a:ext cx="1559189" cy="2718902"/>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Google Shape;142;p18">
            <a:extLst/>
          </p:cNvPr>
          <p:cNvSpPr txBox="1"/>
          <p:nvPr/>
        </p:nvSpPr>
        <p:spPr>
          <a:xfrm>
            <a:off x="4303804" y="4530053"/>
            <a:ext cx="1284586"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Bình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cầu</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pic>
        <p:nvPicPr>
          <p:cNvPr id="15" name="Picture 10">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26" y="649562"/>
            <a:ext cx="2145420" cy="2944175"/>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42;p18">
            <a:extLst/>
          </p:cNvPr>
          <p:cNvSpPr txBox="1"/>
          <p:nvPr/>
        </p:nvSpPr>
        <p:spPr>
          <a:xfrm>
            <a:off x="6820990" y="4444550"/>
            <a:ext cx="1475092"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Lưới</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tản</a:t>
            </a:r>
            <a:r>
              <a:rPr lang="en-US" sz="2400" b="1" dirty="0">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 </a:t>
            </a:r>
            <a:r>
              <a:rPr lang="en-US" sz="2400" b="1" dirty="0" err="1">
                <a:solidFill>
                  <a:srgbClr val="943557"/>
                </a:solidFill>
                <a:latin typeface="Times New Roman" panose="02020603050405020304" pitchFamily="18" charset="0"/>
                <a:ea typeface="Fira Sans Extra Condensed"/>
                <a:cs typeface="Times New Roman" panose="02020603050405020304" pitchFamily="18" charset="0"/>
                <a:sym typeface="Fira Sans Extra Condensed"/>
              </a:rPr>
              <a:t>nhiệt</a:t>
            </a:r>
            <a:endParaRPr lang="en-US" sz="2400" b="1" dirty="0">
              <a:solidFill>
                <a:srgbClr val="943557"/>
              </a:solidFill>
              <a:latin typeface="Times New Roman" panose="02020603050405020304" pitchFamily="18" charset="0"/>
              <a:ea typeface="Fira Sans Extra Condensed"/>
              <a:cs typeface="Times New Roman" panose="02020603050405020304" pitchFamily="18" charset="0"/>
            </a:endParaRPr>
          </a:p>
        </p:txBody>
      </p:sp>
    </p:spTree>
    <p:extLst>
      <p:ext uri="{BB962C8B-B14F-4D97-AF65-F5344CB8AC3E}">
        <p14:creationId xmlns:p14="http://schemas.microsoft.com/office/powerpoint/2010/main" val="108750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5000"/>
                                  </p:iterate>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iterate type="lt">
                                    <p:tmPct val="5000"/>
                                  </p:iterate>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iterate type="lt">
                                    <p:tmPct val="5000"/>
                                  </p:iterate>
                                  <p:childTnLst>
                                    <p:set>
                                      <p:cBhvr>
                                        <p:cTn id="49" dur="1" fill="hold">
                                          <p:stCondLst>
                                            <p:cond delay="0"/>
                                          </p:stCondLst>
                                        </p:cTn>
                                        <p:tgtEl>
                                          <p:spTgt spid="16"/>
                                        </p:tgtEl>
                                        <p:attrNameLst>
                                          <p:attrName>style.visibility</p:attrName>
                                        </p:attrNameLst>
                                      </p:cBhvr>
                                      <p:to>
                                        <p:strVal val="visible"/>
                                      </p:to>
                                    </p:set>
                                    <p:animEffect transition="in" filter="wipe(up)">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6" grpId="0"/>
    </p:bldLst>
  </p:timing>
</p:sld>
</file>

<file path=ppt/theme/theme1.xml><?xml version="1.0" encoding="utf-8"?>
<a:theme xmlns:a="http://schemas.openxmlformats.org/drawingml/2006/main" name="Lab Beaker Charts Infographics by Slidesgo">
  <a:themeElements>
    <a:clrScheme name="Simple Light">
      <a:dk1>
        <a:srgbClr val="000000"/>
      </a:dk1>
      <a:lt1>
        <a:srgbClr val="CFE2F3"/>
      </a:lt1>
      <a:dk2>
        <a:srgbClr val="595959"/>
      </a:dk2>
      <a:lt2>
        <a:srgbClr val="EEEEEE"/>
      </a:lt2>
      <a:accent1>
        <a:srgbClr val="3C78D8"/>
      </a:accent1>
      <a:accent2>
        <a:srgbClr val="6D9EEB"/>
      </a:accent2>
      <a:accent3>
        <a:srgbClr val="93C47D"/>
      </a:accent3>
      <a:accent4>
        <a:srgbClr val="B6D7A8"/>
      </a:accent4>
      <a:accent5>
        <a:srgbClr val="8E7CC3"/>
      </a:accent5>
      <a:accent6>
        <a:srgbClr val="B4A7D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4291</TotalTime>
  <Words>2764</Words>
  <Application>Microsoft Office PowerPoint</Application>
  <PresentationFormat>On-screen Show (16:9)</PresentationFormat>
  <Paragraphs>281</Paragraphs>
  <Slides>58</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Roboto</vt:lpstr>
      <vt:lpstr>Wingdings</vt:lpstr>
      <vt:lpstr>Fira Sans Extra Condensed</vt:lpstr>
      <vt:lpstr>Calibri</vt:lpstr>
      <vt:lpstr>Fira Sans Extra Condensed Medium</vt:lpstr>
      <vt:lpstr>Times New Roman</vt:lpstr>
      <vt:lpstr>Arial</vt:lpstr>
      <vt:lpstr>Fira Sans Condensed Light</vt:lpstr>
      <vt:lpstr>Lab Beaker Charts Infographics by Slidesgo</vt:lpstr>
      <vt:lpstr>PowerPoint Presentation</vt:lpstr>
      <vt:lpstr>GIỚI THIỆU MỘT SỐ DỤNG CỤ, HOÁ CHẤT.  THUYẾT TRÌNH MỘT VẤN ĐỀ KHOA HỌC</vt:lpstr>
      <vt:lpstr>MỤC TIÊU</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TOÀN TRONG PHÒNG THÍ NGHIỆM</dc:title>
  <dc:creator>Admin</dc:creator>
  <cp:lastModifiedBy>Admin</cp:lastModifiedBy>
  <cp:revision>68</cp:revision>
  <dcterms:modified xsi:type="dcterms:W3CDTF">2024-09-06T03:50:23Z</dcterms:modified>
</cp:coreProperties>
</file>