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9" r:id="rId4"/>
    <p:sldId id="283" r:id="rId5"/>
    <p:sldId id="260" r:id="rId7"/>
    <p:sldId id="258" r:id="rId8"/>
    <p:sldId id="285" r:id="rId9"/>
    <p:sldId id="286" r:id="rId10"/>
    <p:sldId id="287" r:id="rId11"/>
    <p:sldId id="288" r:id="rId12"/>
    <p:sldId id="289" r:id="rId13"/>
    <p:sldId id="29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9" r:id="rId22"/>
    <p:sldId id="270" r:id="rId23"/>
    <p:sldId id="271" r:id="rId24"/>
    <p:sldId id="273" r:id="rId25"/>
    <p:sldId id="274" r:id="rId26"/>
    <p:sldId id="275" r:id="rId27"/>
    <p:sldId id="276" r:id="rId28"/>
    <p:sldId id="277" r:id="rId29"/>
    <p:sldId id="279" r:id="rId30"/>
    <p:sldId id="28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B04F8-2C52-4821-9A5D-CC68EC50979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A4847-5E80-4A21-9C27-6AEBA01179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A4847-5E80-4A21-9C27-6AEBA01179F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microsoft.com/office/2007/relationships/hdphoto" Target="../media/image2.wdp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/>
          <p:cNvPicPr>
            <a:picLocks noChangeAspect="1" noChangeArrowheads="1"/>
          </p:cNvPicPr>
          <p:nvPr userDrawn="1"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E4B3AE-64F3-4B71-904F-7C787E1FDE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84A08-0D14-4A6A-BB88-1880C90D954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0.GIF"/><Relationship Id="rId7" Type="http://schemas.openxmlformats.org/officeDocument/2006/relationships/slide" Target="slide6.xml"/><Relationship Id="rId6" Type="http://schemas.openxmlformats.org/officeDocument/2006/relationships/image" Target="../media/image19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GIF"/><Relationship Id="rId2" Type="http://schemas.openxmlformats.org/officeDocument/2006/relationships/image" Target="../media/image10.GIF"/><Relationship Id="rId1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media" Target="../media/audio1.wav"/><Relationship Id="rId3" Type="http://schemas.openxmlformats.org/officeDocument/2006/relationships/audio" Target="../media/audio1.wav"/><Relationship Id="rId2" Type="http://schemas.openxmlformats.org/officeDocument/2006/relationships/image" Target="../media/image10.GIF"/><Relationship Id="rId1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media" Target="../media/audio1.wav"/><Relationship Id="rId7" Type="http://schemas.openxmlformats.org/officeDocument/2006/relationships/audio" Target="../media/audio1.wav"/><Relationship Id="rId6" Type="http://schemas.openxmlformats.org/officeDocument/2006/relationships/image" Target="../media/image9.GIF"/><Relationship Id="rId5" Type="http://schemas.openxmlformats.org/officeDocument/2006/relationships/slide" Target="slide10.xml"/><Relationship Id="rId4" Type="http://schemas.openxmlformats.org/officeDocument/2006/relationships/slide" Target="slide11.xml"/><Relationship Id="rId3" Type="http://schemas.openxmlformats.org/officeDocument/2006/relationships/slide" Target="slide9.xml"/><Relationship Id="rId2" Type="http://schemas.openxmlformats.org/officeDocument/2006/relationships/slide" Target="slide8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3.GIF"/><Relationship Id="rId12" Type="http://schemas.openxmlformats.org/officeDocument/2006/relationships/image" Target="../media/image10.GIF"/><Relationship Id="rId11" Type="http://schemas.openxmlformats.org/officeDocument/2006/relationships/slide" Target="slide16.xml"/><Relationship Id="rId10" Type="http://schemas.openxmlformats.org/officeDocument/2006/relationships/image" Target="../media/image12.png"/><Relationship Id="rId1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GIF"/><Relationship Id="rId7" Type="http://schemas.openxmlformats.org/officeDocument/2006/relationships/slide" Target="slide6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GIF"/><Relationship Id="rId2" Type="http://schemas.openxmlformats.org/officeDocument/2006/relationships/slide" Target="slide6.xml"/><Relationship Id="rId1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GIF"/><Relationship Id="rId3" Type="http://schemas.openxmlformats.org/officeDocument/2006/relationships/slide" Target="slide6.xml"/><Relationship Id="rId2" Type="http://schemas.openxmlformats.org/officeDocument/2006/relationships/image" Target="../media/image19.GIF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1394" y="2550646"/>
            <a:ext cx="104692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CHƯƠNG II. BẤT ĐẲNG THỨC.</a:t>
            </a:r>
            <a:endParaRPr lang="en-US" sz="4000" b="1" cap="none" spc="0">
              <a:ln w="95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4000" b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BẤT PHƯƠNG TRÌNH BẬC NHẤT MỘT ẨN</a:t>
            </a:r>
            <a:endParaRPr lang="en-US" sz="4000" b="1" cap="none" spc="0">
              <a:ln w="95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 txBox="1"/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3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hỏi: </a:t>
                </a:r>
                <a: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vào chỗ trống:</a:t>
                </a:r>
                <a:endParaRPr lang="en-US" sz="3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500"/>
                  <a:t>Với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là hai số thực dương, nếu …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3500"/>
                  <a:t>.</a:t>
                </a:r>
                <a:endParaRPr lang="en-US" sz="3500"/>
              </a:p>
            </p:txBody>
          </p:sp>
        </mc:Choice>
        <mc:Fallback>
          <p:sp>
            <p:nvSpPr>
              <p:cNvPr id="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  <a:blipFill rotWithShape="1">
                <a:blip r:embed="rId1"/>
                <a:stretch>
                  <a:fillRect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10222" y="1634053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Times New Roman" panose="02020603050405020304" pitchFamily="18" charset="0"/>
                  </a:rPr>
                  <a:t>  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1634053"/>
                <a:ext cx="4906799" cy="770816"/>
              </a:xfrm>
              <a:prstGeom prst="rect">
                <a:avLst/>
              </a:prstGeom>
              <a:blipFill rotWithShape="1">
                <a:blip r:embed="rId2"/>
                <a:stretch>
                  <a:fillRect l="-5" t="-26" r="8" b="16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096000" y="1606098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B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.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06098"/>
                <a:ext cx="4906799" cy="770816"/>
              </a:xfrm>
              <a:prstGeom prst="rect">
                <a:avLst/>
              </a:prstGeom>
              <a:blipFill rotWithShape="1">
                <a:blip r:embed="rId3"/>
                <a:stretch>
                  <a:fillRect t="-24" r="3" b="14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10221" y="248602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1" y="2486025"/>
                <a:ext cx="4906799" cy="770816"/>
              </a:xfrm>
              <a:prstGeom prst="rect">
                <a:avLst/>
              </a:prstGeom>
              <a:blipFill rotWithShape="1">
                <a:blip r:embed="rId4"/>
                <a:stretch>
                  <a:fillRect l="-5" r="8" b="73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130617" y="248602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2486025"/>
                <a:ext cx="4906799" cy="770816"/>
              </a:xfrm>
              <a:prstGeom prst="rect">
                <a:avLst/>
              </a:prstGeom>
              <a:blipFill rotWithShape="1">
                <a:blip r:embed="rId5"/>
                <a:stretch>
                  <a:fillRect l="-7" r="10" b="73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096000" y="1656731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11" descr="Digit 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7375"/>
            <a:ext cx="714375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7" y="5667375"/>
            <a:ext cx="714375" cy="11906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130662" y="1073824"/>
            <a:ext cx="4023360" cy="109728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MAY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34" descr="https://lh3.googleusercontent.com/-NeHMEc_9DgE/WsHOWM9r_oI/AAAAAAAAB94/lHliq6Zjgg0ZZ_X-ttYt5qx7qXd60iB2wCHMYCw/h136/6-mau_slide_powerpoint_dep_ctu.vn_(77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63" y="2270566"/>
            <a:ext cx="3657599" cy="21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0240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I. Nhắc lại về thứ tự trong tập hợp số thực</a:t>
            </a:r>
            <a:endParaRPr lang="en-US" sz="30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</p:spPr>
            <p:txBody>
              <a:bodyPr/>
              <a:lstStyle/>
              <a:p>
                <a:r>
                  <a:rPr lang="en-US"/>
                  <a:t>Nếu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nhỏ hơn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ta viết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.</a:t>
                </a:r>
                <a:endParaRPr lang="en-US"/>
              </a:p>
              <a:p>
                <a:r>
                  <a:rPr lang="en-US"/>
                  <a:t>Số thực lớn hơn 0 gọi là số thực dương. Số thực nhỏ hơn 0 gọi là số thực âm.</a:t>
                </a:r>
                <a:endParaRPr lang="en-US"/>
              </a:p>
              <a:p>
                <a:r>
                  <a:rPr lang="en-US"/>
                  <a:t>Trên trục số nằm ngang, nếu số thực a nằm bên trái số thực b thì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.</a:t>
                </a:r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Tổng của hai số thực dương là số thực dương. Tổng của hai số thực âm là số thực âm.</a:t>
                </a:r>
                <a:endParaRPr lang="en-US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  <a:blipFill rotWithShape="1">
                <a:blip r:embed="rId1"/>
                <a:stretch>
                  <a:fillRect t="-9" b="-20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2858947" y="4132160"/>
            <a:ext cx="572946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759978" y="4085862"/>
            <a:ext cx="914400" cy="684215"/>
            <a:chOff x="3759978" y="4271058"/>
            <a:chExt cx="914400" cy="684215"/>
          </a:xfrm>
        </p:grpSpPr>
        <p:sp>
          <p:nvSpPr>
            <p:cNvPr id="6" name="Oval 5"/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5780725" y="4085862"/>
            <a:ext cx="914400" cy="684215"/>
            <a:chOff x="3759978" y="4271058"/>
            <a:chExt cx="914400" cy="684215"/>
          </a:xfrm>
        </p:grpSpPr>
        <p:sp>
          <p:nvSpPr>
            <p:cNvPr id="10" name="Oval 9"/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>
          <a:xfrm>
            <a:off x="0" y="262098"/>
            <a:ext cx="5162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Bất đẳng thức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0240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I. Nhắc lại về thứ tự trong tập hợp số thực</a:t>
            </a:r>
            <a:endParaRPr lang="en-US" sz="30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</p:spPr>
            <p:txBody>
              <a:bodyPr/>
              <a:lstStyle/>
              <a:p>
                <a:r>
                  <a:rPr lang="en-US"/>
                  <a:t>Với hai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ta có:</a:t>
                </a:r>
                <a:endParaRPr lang="en-US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cùng dương hoặc cùng âm (hay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cùng dấu).</a:t>
                </a:r>
                <a:endParaRPr lang="en-US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trái dấu.</a:t>
                </a:r>
                <a:endParaRPr lang="en-US"/>
              </a:p>
              <a:p>
                <a:r>
                  <a:rPr lang="en-US"/>
                  <a:t>Với mỗi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, ta luôn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. Dấu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"=“</m:t>
                    </m:r>
                  </m:oMath>
                </a14:m>
                <a:r>
                  <a:rPr lang="en-US"/>
                  <a:t> xảy ra khi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/>
              </a:p>
              <a:p>
                <a:r>
                  <a:rPr lang="en-US"/>
                  <a:t>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là hai số thực dương, nếu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  <a:blipFill rotWithShape="1">
                <a:blip r:embed="rId1"/>
                <a:stretch>
                  <a:fillRect t="-9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262098"/>
            <a:ext cx="5162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Bất đẳng thức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881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I. Nhắc lại về thứ tự trong tập hợp số thực</a:t>
            </a:r>
            <a:endParaRPr lang="en-US" sz="30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02813"/>
                <a:ext cx="10515600" cy="55674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1.</a:t>
                </a:r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sánh: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251</m:t>
                    </m:r>
                  </m:oMath>
                </a14:m>
                <a:r>
                  <a:rPr lang="en-US"/>
                  <a:t>	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/>
                  <a:t>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  <a:endParaRPr lang="en-US" b="1" i="1" u="sng"/>
              </a:p>
              <a:p>
                <a:pPr marL="0" indent="0">
                  <a:buNone/>
                </a:pPr>
                <a:r>
                  <a:rPr lang="en-US"/>
                  <a:t>a) Ta có: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251</m:t>
                    </m:r>
                  </m:oMath>
                </a14:m>
                <a:r>
                  <a:rPr lang="en-US"/>
                  <a:t>.</a:t>
                </a:r>
                <a:endParaRPr lang="en-US"/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251</m:t>
                    </m:r>
                  </m:oMath>
                </a14:m>
                <a:r>
                  <a:rPr lang="en-US"/>
                  <a:t>.</a:t>
                </a:r>
                <a:endParaRPr lang="en-US"/>
              </a:p>
              <a:p>
                <a:pPr marL="0" indent="0">
                  <a:buNone/>
                </a:pPr>
                <a:r>
                  <a:rPr lang="en-US"/>
                  <a:t>b) Ta có: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/>
                  <a:t>. </a:t>
                </a:r>
                <a:endParaRPr lang="en-US"/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02813"/>
                <a:ext cx="10515600" cy="5567432"/>
              </a:xfrm>
              <a:blipFill rotWithShape="1">
                <a:blip r:embed="rId1"/>
                <a:stretch>
                  <a:fillRect t="-9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5865737" y="2584630"/>
            <a:ext cx="0" cy="37119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096000" y="2743186"/>
                <a:ext cx="5257798" cy="2914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c)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 sz="3000"/>
              </a:p>
              <a:p>
                <a:r>
                  <a:rPr lang="en-US" sz="3000"/>
                  <a:t>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m:rPr>
                        <m:nor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 sz="3000"/>
              </a:p>
              <a:p>
                <a:r>
                  <a:rPr lang="en-US" sz="3000"/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 sz="300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43186"/>
                <a:ext cx="5257798" cy="2914067"/>
              </a:xfrm>
              <a:prstGeom prst="rect">
                <a:avLst/>
              </a:prstGeom>
              <a:blipFill rotWithShape="1">
                <a:blip r:embed="rId2"/>
                <a:stretch>
                  <a:fillRect t="-21" r="12" b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0240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  <a:endParaRPr lang="en-US" sz="30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798838"/>
                <a:ext cx="10515600" cy="32832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Chú ý:</a:t>
                </a:r>
                <a:endParaRPr lang="en-US" b="1">
                  <a:solidFill>
                    <a:srgbClr val="FF0000"/>
                  </a:solidFill>
                </a:endParaRPr>
              </a:p>
              <a:p>
                <a:r>
                  <a:rPr lang="en-US"/>
                  <a:t>Hai bất đẳng thức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(hay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) được gọi là hai bất đẳng thức cùng chiều.</a:t>
                </a:r>
                <a:endParaRPr lang="en-US"/>
              </a:p>
              <a:p>
                <a:r>
                  <a:rPr lang="en-US"/>
                  <a:t>Hai bất đẳng thức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(hay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) được gọi là hai bất đẳng thức ngược chiều.</a:t>
                </a:r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798838"/>
                <a:ext cx="10515600" cy="3283292"/>
              </a:xfrm>
              <a:blipFill rotWithShape="1">
                <a:blip r:embed="rId1"/>
                <a:stretch>
                  <a:fillRect t="-8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Plaque 3"/>
              <p:cNvSpPr/>
              <p:nvPr/>
            </p:nvSpPr>
            <p:spPr>
              <a:xfrm>
                <a:off x="914399" y="2374944"/>
                <a:ext cx="10809941" cy="1342874"/>
              </a:xfrm>
              <a:prstGeom prst="plaque">
                <a:avLst>
                  <a:gd name="adj" fmla="val 7487"/>
                </a:avLst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gọi hệ thức dạng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là bất đẳng thức và gọi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vế trái,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vế phải của bất đẳng thức.</a:t>
                </a:r>
                <a:endParaRPr lang="en-US" sz="3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Plaqu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2374944"/>
                <a:ext cx="10809941" cy="1342874"/>
              </a:xfrm>
              <a:prstGeom prst="plaque">
                <a:avLst>
                  <a:gd name="adj" fmla="val 7487"/>
                </a:avLst>
              </a:prstGeom>
              <a:blipFill rotWithShape="1">
                <a:blip r:embed="rId2"/>
                <a:stretch>
                  <a:fillRect l="-182" t="-1422" r="-173" b="-1379"/>
                </a:stretch>
              </a:blip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/>
          <p:nvPr/>
        </p:nvSpPr>
        <p:spPr>
          <a:xfrm>
            <a:off x="816981" y="125358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1. Khái niệm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6" name="Arrow: Pentagon 5"/>
          <p:cNvSpPr/>
          <p:nvPr/>
        </p:nvSpPr>
        <p:spPr>
          <a:xfrm>
            <a:off x="-1" y="0"/>
            <a:ext cx="6607629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HÌNH THÀNH KIẾN THỨC MỚI</a:t>
            </a:r>
            <a:endParaRPr lang="en-US" sz="30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/>
              <p:nvPr/>
            </p:nvSpPr>
            <p:spPr>
              <a:xfrm>
                <a:off x="832966" y="1767128"/>
                <a:ext cx="10515600" cy="6082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/>
                  <a:t>❓Viết hệ thức thể hiện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nhỏ hơn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</a:t>
                </a:r>
                <a:endParaRPr lang="en-US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66" y="1767128"/>
                <a:ext cx="10515600" cy="608236"/>
              </a:xfrm>
              <a:prstGeom prst="rect">
                <a:avLst/>
              </a:prstGeom>
              <a:blipFill rotWithShape="1">
                <a:blip r:embed="rId3"/>
                <a:stretch>
                  <a:fillRect l="-5" t="-92" r="5" b="7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/>
              <p:nvPr/>
            </p:nvSpPr>
            <p:spPr>
              <a:xfrm>
                <a:off x="9034591" y="1767128"/>
                <a:ext cx="2340428" cy="6082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591" y="1767128"/>
                <a:ext cx="2340428" cy="608236"/>
              </a:xfrm>
              <a:prstGeom prst="rect">
                <a:avLst/>
              </a:prstGeom>
              <a:blipFill rotWithShape="1">
                <a:blip r:embed="rId4"/>
                <a:stretch>
                  <a:fillRect l="-19" t="-92" r="11" b="7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9601200" y="1814263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346595" y="1782122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 flipV="1">
            <a:off x="8914304" y="1335037"/>
            <a:ext cx="753851" cy="5461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0578478" y="1226477"/>
            <a:ext cx="0" cy="5361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/>
          <p:nvPr/>
        </p:nvSpPr>
        <p:spPr>
          <a:xfrm>
            <a:off x="8229881" y="908738"/>
            <a:ext cx="1283969" cy="60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Vế trái</a:t>
            </a:r>
            <a:endParaRPr lang="en-US"/>
          </a:p>
        </p:txBody>
      </p:sp>
      <p:sp>
        <p:nvSpPr>
          <p:cNvPr id="21" name="Content Placeholder 2"/>
          <p:cNvSpPr txBox="1"/>
          <p:nvPr/>
        </p:nvSpPr>
        <p:spPr>
          <a:xfrm>
            <a:off x="10058400" y="829284"/>
            <a:ext cx="1750562" cy="60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Vế phải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 uiExpand="1" build="p"/>
      <p:bldP spid="7" grpId="0" uiExpand="1" build="p"/>
      <p:bldP spid="8" grpId="0" uiExpand="1" build="p"/>
      <p:bldP spid="9" grpId="0" animBg="1"/>
      <p:bldP spid="10" grpId="0" animBg="1"/>
      <p:bldP spid="20" grpId="0" uiExpand="1" build="p"/>
      <p:bldP spid="2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  <a:endParaRPr lang="en-US" sz="30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00409"/>
                <a:ext cx="10515600" cy="51330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2. </a:t>
                </a:r>
                <a:r>
                  <a:rPr lang="en-US"/>
                  <a:t>Hãy viết hai cặp bất đẳng thức cùng chiều và hai cặp bất đẳng thức ngược chiều.</a:t>
                </a:r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  <a:endParaRPr lang="en-US" b="1" i="1" u="sng"/>
              </a:p>
              <a:p>
                <a:pPr>
                  <a:buFontTx/>
                  <a:buChar char="-"/>
                </a:pPr>
                <a:r>
                  <a:rPr lang="en-US"/>
                  <a:t>Hai cặp bất đẳng thức cùng chiều là:</a:t>
                </a:r>
                <a:endParaRPr lang="en-US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  <a:endParaRPr lang="en-US"/>
              </a:p>
              <a:p>
                <a:pPr>
                  <a:buFontTx/>
                  <a:buChar char="-"/>
                </a:pPr>
                <a:r>
                  <a:rPr lang="en-US"/>
                  <a:t>Hai cặp bất đẳng thức ngược chiều là:</a:t>
                </a:r>
                <a:endParaRPr lang="en-US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b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b="0"/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97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  <a:endParaRPr lang="en-US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00409"/>
                <a:ext cx="10515600" cy="5133043"/>
              </a:xfrm>
              <a:blipFill rotWithShape="1">
                <a:blip r:embed="rId1"/>
                <a:stretch>
                  <a:fillRect t="-11" b="-585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/>
          <p:nvPr/>
        </p:nvSpPr>
        <p:spPr>
          <a:xfrm>
            <a:off x="816981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1. Khái niệm</a:t>
            </a:r>
            <a:endParaRPr lang="en-US" sz="3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066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  <a:endParaRPr lang="en-US" sz="30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56315"/>
                <a:ext cx="10515600" cy="17590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Nhận xét: </a:t>
                </a:r>
                <a:r>
                  <a:rPr lang="en-US"/>
                  <a:t>Để chứng minh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, ta có thể chứng minh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hoặc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.</a:t>
                </a:r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56315"/>
                <a:ext cx="10515600" cy="1759014"/>
              </a:xfrm>
              <a:blipFill rotWithShape="1">
                <a:blip r:embed="rId1"/>
                <a:stretch>
                  <a:fillRect t="-31" b="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Plaque 3"/>
              <p:cNvSpPr/>
              <p:nvPr/>
            </p:nvSpPr>
            <p:spPr>
              <a:xfrm>
                <a:off x="914399" y="1308143"/>
                <a:ext cx="10809941" cy="2799627"/>
              </a:xfrm>
              <a:prstGeom prst="plaque">
                <a:avLst>
                  <a:gd name="adj" fmla="val 7487"/>
                </a:avLst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hai số thực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có:</a:t>
                </a:r>
                <a:endParaRPr lang="en-US" sz="3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Plaqu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308143"/>
                <a:ext cx="10809941" cy="2799627"/>
              </a:xfrm>
              <a:prstGeom prst="plaque">
                <a:avLst>
                  <a:gd name="adj" fmla="val 7487"/>
                </a:avLst>
              </a:prstGeom>
              <a:blipFill rotWithShape="1">
                <a:blip r:embed="rId2"/>
                <a:stretch>
                  <a:fillRect l="-182" t="-682" r="-173" b="-659"/>
                </a:stretch>
              </a:blip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/>
          <p:nvPr/>
        </p:nvSpPr>
        <p:spPr>
          <a:xfrm>
            <a:off x="816981" y="698409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  <a:endParaRPr lang="en-US" sz="3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  <a:endParaRPr lang="en-US" sz="30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3.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 Chứng minh:</a:t>
                </a:r>
                <a:endParaRPr lang="en-US"/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	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  <a:endParaRPr lang="en-US" b="1" i="1" u="sng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  <a:blipFill rotWithShape="1">
                <a:blip r:embed="rId1"/>
                <a:stretch>
                  <a:fillRect l="-3" t="-34" r="3" b="-2560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/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  <a:endParaRPr lang="en-US" sz="3000" b="1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322937" y="3030944"/>
            <a:ext cx="0" cy="37119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322937" y="2794863"/>
                <a:ext cx="5716661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b) Xét hiệu:</a:t>
                </a:r>
                <a:endParaRPr lang="en-US" sz="300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000"/>
                  <a:t> </a:t>
                </a:r>
                <a:endParaRPr lang="en-US" sz="3000"/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</a:t>
                </a:r>
                <a:endParaRPr lang="en-US" sz="3000"/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000"/>
                  <a:t> </a:t>
                </a:r>
                <a:endParaRPr lang="en-US" sz="3000"/>
              </a:p>
              <a:p>
                <a:r>
                  <a:rPr lang="en-US" sz="3000"/>
                  <a:t>Vì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  <a:endParaRPr lang="en-US" sz="300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937" y="2794863"/>
                <a:ext cx="5716661" cy="3323987"/>
              </a:xfrm>
              <a:prstGeom prst="rect">
                <a:avLst/>
              </a:prstGeom>
              <a:blipFill rotWithShape="1">
                <a:blip r:embed="rId2"/>
                <a:stretch>
                  <a:fillRect l="-4" t="-7" r="11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57203" y="2846608"/>
                <a:ext cx="6063340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a) Xét hiệu:</a:t>
                </a:r>
                <a:endParaRPr lang="en-US" sz="300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000" b="0"/>
                  <a:t> </a:t>
                </a:r>
                <a:endParaRPr lang="en-US" sz="3000" b="0"/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000"/>
                  <a:t> </a:t>
                </a:r>
                <a:endParaRPr lang="en-US" sz="3000"/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</a:t>
                </a:r>
                <a:endParaRPr lang="en-US" sz="3000"/>
              </a:p>
              <a:p>
                <a:r>
                  <a:rPr lang="en-US" sz="3000"/>
                  <a:t>Vì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000"/>
                  <a:t>.</a:t>
                </a:r>
                <a:endParaRPr lang="en-US" sz="300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846608"/>
                <a:ext cx="6063340" cy="3323987"/>
              </a:xfrm>
              <a:prstGeom prst="rect">
                <a:avLst/>
              </a:prstGeom>
              <a:blipFill rotWithShape="1">
                <a:blip r:embed="rId3"/>
                <a:stretch>
                  <a:fillRect t="-16" r="6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787072"/>
                <a:ext cx="7946985" cy="47937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Bài toán 1. </a:t>
                </a:r>
                <a:r>
                  <a:rPr lang="en-US"/>
                  <a:t>Cho bất đẳng thức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  <a:endParaRPr lang="en-US"/>
              </a:p>
              <a:p>
                <a:pPr marL="0" indent="0">
                  <a:buNone/>
                </a:pPr>
                <a:r>
                  <a:rPr lang="en-US"/>
                  <a:t>a) Xác định dấu của hiệu: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b) Hãy so sánh: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  <a:endParaRPr lang="en-US"/>
              </a:p>
              <a:p>
                <a:pPr marL="0" indent="0">
                  <a:buNone/>
                </a:pPr>
                <a:r>
                  <a:rPr lang="en-US" b="1" i="1"/>
                  <a:t>Giải</a:t>
                </a:r>
                <a:endParaRPr lang="en-US" b="1" i="1"/>
              </a:p>
              <a:p>
                <a:pPr marL="0" indent="0">
                  <a:buNone/>
                </a:pPr>
                <a:r>
                  <a:rPr lang="en-US"/>
                  <a:t>a) 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787072"/>
                <a:ext cx="7946985" cy="4793777"/>
              </a:xfrm>
              <a:blipFill rotWithShape="1">
                <a:blip r:embed="rId1"/>
                <a:stretch>
                  <a:fillRect l="-8" t="-6" r="7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que 3"/>
          <p:cNvSpPr/>
          <p:nvPr/>
        </p:nvSpPr>
        <p:spPr>
          <a:xfrm>
            <a:off x="669810" y="4909412"/>
            <a:ext cx="10809941" cy="1248320"/>
          </a:xfrm>
          <a:prstGeom prst="plaque">
            <a:avLst>
              <a:gd name="adj" fmla="val 748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0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cùng một số </a:t>
            </a:r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cả </a:t>
            </a:r>
            <a:r>
              <a:rPr lang="en-US" sz="30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vế </a:t>
            </a:r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một bất đẳng thức, ta được bất đẳng thức mới </a:t>
            </a:r>
            <a:r>
              <a:rPr lang="en-US" sz="30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chiều </a:t>
            </a:r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bất đẳng thức đã cho.</a:t>
            </a:r>
            <a:endParaRPr lang="en-US" sz="3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816981" y="31644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  <a:endParaRPr lang="en-US" sz="3000" b="1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0" y="2397228"/>
            <a:ext cx="0" cy="24543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230340" y="2941239"/>
                <a:ext cx="571666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/>
                  <a:t>Vì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/>
                  <a:t> nên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/>
                  <a:t>.</a:t>
                </a:r>
                <a:endParaRPr lang="en-US" sz="3200"/>
              </a:p>
              <a:p>
                <a:r>
                  <a:rPr lang="en-US" sz="3200"/>
                  <a:t>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200"/>
              </a:p>
              <a:p>
                <a:r>
                  <a:rPr lang="en-US" sz="3200"/>
                  <a:t>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320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340" y="2941239"/>
                <a:ext cx="5716661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6" t="-35" r="2" b="3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 uiExpand="1" build="p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5265" y="305554"/>
            <a:ext cx="10220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none" spc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CHƯƠNG II. BẤT ĐẲNG THỨC.</a:t>
            </a:r>
            <a:endParaRPr lang="en-US" sz="3600" b="1" cap="none" spc="0">
              <a:ln w="95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3600" b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BẤT PHƯƠNG TRÌNH BẬC NHẤT MỘT ẨN</a:t>
            </a:r>
            <a:endParaRPr lang="en-US" sz="3600" b="1" cap="none" spc="0">
              <a:ln w="95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3600" b="1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660093" y="1898249"/>
            <a:ext cx="5208272" cy="4062714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Times New Roman" panose="02020603050405020304" pitchFamily="18" charset="0"/>
              </a:rPr>
              <a:t>Bất đẳng thức</a:t>
            </a:r>
            <a:endParaRPr lang="en-US" sz="35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6437789" y="1898249"/>
            <a:ext cx="5208272" cy="4062714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Times New Roman" panose="02020603050405020304" pitchFamily="18" charset="0"/>
              </a:rPr>
              <a:t>Bất phương trình </a:t>
            </a:r>
            <a:endParaRPr lang="en-US" sz="35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3500">
                <a:solidFill>
                  <a:schemeClr val="tx1"/>
                </a:solidFill>
                <a:latin typeface="Times New Roman" panose="02020603050405020304" pitchFamily="18" charset="0"/>
              </a:rPr>
              <a:t>bậc nhất một ẩn</a:t>
            </a:r>
            <a:endParaRPr lang="en-US" sz="35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  <a:endParaRPr lang="en-US" sz="30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4. </a:t>
                </a:r>
                <a:r>
                  <a:rPr lang="en-US"/>
                  <a:t>Chứng minh:</a:t>
                </a:r>
                <a:endParaRPr lang="en-US"/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</m:oMath>
                </a14:m>
                <a:r>
                  <a:rPr lang="en-US"/>
                  <a:t>				    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  <a:endParaRPr lang="en-US" b="1" i="1" u="sng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  <a:blipFill rotWithShape="1">
                <a:blip r:embed="rId1"/>
                <a:stretch>
                  <a:fillRect l="-3" t="-34" r="3" b="-797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/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  <a:endParaRPr lang="en-US" sz="3000" b="1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322937" y="1567543"/>
            <a:ext cx="0" cy="51753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322937" y="3164288"/>
                <a:ext cx="5716661" cy="1245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00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937" y="3164288"/>
                <a:ext cx="5716661" cy="1245662"/>
              </a:xfrm>
              <a:prstGeom prst="rect">
                <a:avLst/>
              </a:prstGeom>
              <a:blipFill rotWithShape="1">
                <a:blip r:embed="rId2"/>
                <a:stretch>
                  <a:fillRect l="-4" t="-7" r="11" b="4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57203" y="2846608"/>
                <a:ext cx="6063340" cy="272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</m:oMath>
                </a14:m>
                <a:endParaRPr lang="en-US" sz="300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846608"/>
                <a:ext cx="6063340" cy="2722155"/>
              </a:xfrm>
              <a:prstGeom prst="rect">
                <a:avLst/>
              </a:prstGeom>
              <a:blipFill rotWithShape="1">
                <a:blip r:embed="rId3"/>
                <a:stretch>
                  <a:fillRect t="-20" r="6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  <a:endParaRPr lang="en-US" sz="30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9855" y="1300409"/>
                <a:ext cx="11455213" cy="27507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5. </a:t>
                </a:r>
                <a:r>
                  <a:rPr lang="en-US"/>
                  <a:t>Chứng minh:</a:t>
                </a:r>
                <a:endParaRPr lang="en-US"/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	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  <a:endParaRPr lang="en-US" b="1" i="1" u="sng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5" y="1300409"/>
                <a:ext cx="11455213" cy="2750729"/>
              </a:xfrm>
              <a:blipFill rotWithShape="1">
                <a:blip r:embed="rId1"/>
                <a:stretch>
                  <a:fillRect l="-2" t="-21" r="1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/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  <a:endParaRPr lang="en-US" sz="3000" b="1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276637" y="1782498"/>
            <a:ext cx="0" cy="48331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322937" y="2910193"/>
                <a:ext cx="5716661" cy="225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000"/>
                  <a:t> nên</a:t>
                </a:r>
                <a:endParaRPr lang="en-US" sz="300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Suy ra: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000" b="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000"/>
                  <a:t>.</a:t>
                </a:r>
                <a:endParaRPr lang="en-US" sz="300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937" y="2910193"/>
                <a:ext cx="5716661" cy="2259978"/>
              </a:xfrm>
              <a:prstGeom prst="rect">
                <a:avLst/>
              </a:prstGeom>
              <a:blipFill rotWithShape="1">
                <a:blip r:embed="rId2"/>
                <a:stretch>
                  <a:fillRect l="-4" t="-28" r="11" b="-28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57203" y="2951331"/>
                <a:ext cx="6063340" cy="225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000"/>
                  <a:t> nên</a:t>
                </a:r>
                <a:endParaRPr lang="en-US" sz="300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Suy ra: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300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951331"/>
                <a:ext cx="6063340" cy="2259978"/>
              </a:xfrm>
              <a:prstGeom prst="rect">
                <a:avLst/>
              </a:prstGeom>
              <a:blipFill rotWithShape="1">
                <a:blip r:embed="rId3"/>
                <a:stretch>
                  <a:fillRect t="-22" r="6" b="-28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9"/>
              <p:cNvSpPr>
                <a:spLocks noGrp="1"/>
              </p:cNvSpPr>
              <p:nvPr>
                <p:ph idx="1"/>
              </p:nvPr>
            </p:nvSpPr>
            <p:spPr>
              <a:xfrm>
                <a:off x="537258" y="1319186"/>
                <a:ext cx="10515600" cy="18179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Bài toán 2. </a:t>
                </a:r>
                <a:r>
                  <a:rPr lang="en-US"/>
                  <a:t>So sánh:</a:t>
                </a:r>
                <a:endParaRPr lang="en-US"/>
              </a:p>
              <a:p>
                <a:pPr marL="0" indent="0">
                  <a:buNone/>
                </a:pPr>
                <a:r>
                  <a:rPr lang="en-US"/>
                  <a:t>a.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…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/>
                  <a:t>;</a:t>
                </a:r>
                <a:endParaRPr lang="en-US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…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/>
                  <a:t> 	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…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>
          <p:sp>
            <p:nvSpPr>
              <p:cNvPr id="11" name="Content Placeholder 9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7258" y="1319186"/>
                <a:ext cx="10515600" cy="1817908"/>
              </a:xfrm>
              <a:blipFill rotWithShape="1">
                <a:blip r:embed="rId1"/>
                <a:stretch>
                  <a:fillRect t="-16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laque 12"/>
          <p:cNvSpPr/>
          <p:nvPr/>
        </p:nvSpPr>
        <p:spPr>
          <a:xfrm>
            <a:off x="625999" y="3079219"/>
            <a:ext cx="5223074" cy="2881743"/>
          </a:xfrm>
          <a:prstGeom prst="plaque">
            <a:avLst>
              <a:gd name="adj" fmla="val 8325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>
                <a:solidFill>
                  <a:srgbClr val="FF0000"/>
                </a:solidFill>
              </a:rPr>
              <a:t>Tính chất 1.</a:t>
            </a:r>
            <a:r>
              <a:rPr lang="en-US" sz="3000">
                <a:solidFill>
                  <a:schemeClr val="tx1"/>
                </a:solidFill>
              </a:rPr>
              <a:t> Khi </a:t>
            </a:r>
            <a:r>
              <a:rPr lang="en-US" sz="3000" u="sng">
                <a:solidFill>
                  <a:schemeClr val="tx1"/>
                </a:solidFill>
              </a:rPr>
              <a:t>nhân cả hai vế</a:t>
            </a:r>
            <a:r>
              <a:rPr lang="en-US" sz="3000">
                <a:solidFill>
                  <a:schemeClr val="tx1"/>
                </a:solidFill>
              </a:rPr>
              <a:t> của  một bất đẳng thức với </a:t>
            </a:r>
            <a:r>
              <a:rPr lang="en-US" sz="3000" u="sng">
                <a:solidFill>
                  <a:schemeClr val="tx1"/>
                </a:solidFill>
              </a:rPr>
              <a:t>cùng một số dương</a:t>
            </a:r>
            <a:r>
              <a:rPr lang="en-US" sz="3000">
                <a:solidFill>
                  <a:schemeClr val="tx1"/>
                </a:solidFill>
              </a:rPr>
              <a:t> ta được bất đẳng thức mới </a:t>
            </a:r>
            <a:r>
              <a:rPr lang="en-US" sz="3000" u="sng">
                <a:solidFill>
                  <a:schemeClr val="tx1"/>
                </a:solidFill>
              </a:rPr>
              <a:t>cùng chiều</a:t>
            </a:r>
            <a:r>
              <a:rPr lang="en-US" sz="3000">
                <a:solidFill>
                  <a:schemeClr val="tx1"/>
                </a:solidFill>
              </a:rPr>
              <a:t> với bất đẳng thức đã cho .</a:t>
            </a:r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4" name="Plaque 13"/>
          <p:cNvSpPr/>
          <p:nvPr/>
        </p:nvSpPr>
        <p:spPr>
          <a:xfrm>
            <a:off x="6308203" y="3076201"/>
            <a:ext cx="5045598" cy="2884761"/>
          </a:xfrm>
          <a:prstGeom prst="plaque">
            <a:avLst>
              <a:gd name="adj" fmla="val 7188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>
                <a:solidFill>
                  <a:srgbClr val="FF0000"/>
                </a:solidFill>
              </a:rPr>
              <a:t>Tính chất 2. </a:t>
            </a:r>
            <a:r>
              <a:rPr lang="en-US" sz="3000">
                <a:solidFill>
                  <a:schemeClr val="tx1"/>
                </a:solidFill>
              </a:rPr>
              <a:t>Khi </a:t>
            </a:r>
            <a:r>
              <a:rPr lang="en-US" sz="3000" u="sng">
                <a:solidFill>
                  <a:schemeClr val="tx1"/>
                </a:solidFill>
              </a:rPr>
              <a:t>nhân cả hai vế</a:t>
            </a:r>
            <a:r>
              <a:rPr lang="en-US" sz="3000">
                <a:solidFill>
                  <a:schemeClr val="tx1"/>
                </a:solidFill>
              </a:rPr>
              <a:t> của  một bất đẳng thức với </a:t>
            </a:r>
            <a:r>
              <a:rPr lang="en-US" sz="3000" u="sng">
                <a:solidFill>
                  <a:schemeClr val="tx1"/>
                </a:solidFill>
              </a:rPr>
              <a:t>cùng một số âm</a:t>
            </a:r>
            <a:r>
              <a:rPr lang="en-US" sz="3000">
                <a:solidFill>
                  <a:schemeClr val="tx1"/>
                </a:solidFill>
              </a:rPr>
              <a:t> ta được bất đẳng thức mới </a:t>
            </a:r>
            <a:r>
              <a:rPr lang="en-US" sz="3000" u="sng">
                <a:solidFill>
                  <a:schemeClr val="tx1"/>
                </a:solidFill>
              </a:rPr>
              <a:t>ngược chiều </a:t>
            </a:r>
            <a:r>
              <a:rPr lang="en-US" sz="3000">
                <a:solidFill>
                  <a:schemeClr val="tx1"/>
                </a:solidFill>
              </a:rPr>
              <a:t>với bất đẳng thức đã cho.</a:t>
            </a:r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  <a:endParaRPr lang="en-US" sz="3000" b="1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56717" y="1782498"/>
            <a:ext cx="0" cy="48331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  <a:endParaRPr lang="en-US" sz="30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9855" y="1300409"/>
                <a:ext cx="11455213" cy="17437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6. </a:t>
                </a:r>
                <a:r>
                  <a:rPr lang="en-US"/>
                  <a:t>Chứng minh:</a:t>
                </a:r>
                <a:endParaRPr lang="en-US"/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  <a:endParaRPr lang="en-US" b="1" i="1" u="sng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5" y="1300409"/>
                <a:ext cx="11455213" cy="1743733"/>
              </a:xfrm>
              <a:blipFill rotWithShape="1">
                <a:blip r:embed="rId1"/>
                <a:stretch>
                  <a:fillRect l="-2" t="-32" r="1" b="-1883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/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  <a:endParaRPr lang="en-US" sz="3000" b="1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13649" y="1666748"/>
            <a:ext cx="0" cy="48331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007267" y="2759169"/>
                <a:ext cx="6032332" cy="115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hay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000"/>
                  <a:t>.</a:t>
                </a:r>
                <a:endParaRPr lang="en-US" sz="300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267" y="2759169"/>
                <a:ext cx="6032332" cy="1151982"/>
              </a:xfrm>
              <a:prstGeom prst="rect">
                <a:avLst/>
              </a:prstGeom>
              <a:blipFill rotWithShape="1">
                <a:blip r:embed="rId2"/>
                <a:stretch>
                  <a:fillRect l="-3" t="-8" r="11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57203" y="2800307"/>
                <a:ext cx="6063340" cy="115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00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800307"/>
                <a:ext cx="6063340" cy="1151982"/>
              </a:xfrm>
              <a:prstGeom prst="rect">
                <a:avLst/>
              </a:prstGeom>
              <a:blipFill rotWithShape="1">
                <a:blip r:embed="rId3"/>
                <a:stretch>
                  <a:fillRect t="-51" r="6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  <a:endParaRPr lang="en-US" sz="30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9855" y="1300409"/>
                <a:ext cx="11455213" cy="28139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7. </a:t>
                </a:r>
                <a:r>
                  <a:rPr lang="en-US"/>
                  <a:t>Chứng minh:</a:t>
                </a:r>
                <a:endParaRPr lang="en-US"/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	</a:t>
                </a:r>
                <a:endParaRPr lang="en-US"/>
              </a:p>
              <a:p>
                <a:pPr marL="0" indent="0">
                  <a:buNone/>
                </a:pPr>
                <a:r>
                  <a:rPr lang="en-US"/>
                  <a:t>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  <a:endParaRPr lang="en-US" b="1" i="1" u="sng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5" y="1300409"/>
                <a:ext cx="11455213" cy="2813975"/>
              </a:xfrm>
              <a:blipFill rotWithShape="1">
                <a:blip r:embed="rId1"/>
                <a:stretch>
                  <a:fillRect l="-2" t="-20" r="1"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/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  <a:endParaRPr lang="en-US" sz="3000" b="1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346084" y="519994"/>
            <a:ext cx="0" cy="60030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346084" y="3415817"/>
                <a:ext cx="6460598" cy="2813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c)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000"/>
                  <a:t>.</a:t>
                </a:r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Suy ra </a:t>
                </a:r>
                <a:endParaRPr lang="en-US" sz="300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≥−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000"/>
                  <a:t>.</a:t>
                </a:r>
                <a:endParaRPr lang="en-US" sz="300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084" y="3415817"/>
                <a:ext cx="6460598" cy="2813975"/>
              </a:xfrm>
              <a:prstGeom prst="rect">
                <a:avLst/>
              </a:prstGeom>
              <a:blipFill rotWithShape="1">
                <a:blip r:embed="rId2"/>
                <a:stretch>
                  <a:fillRect l="-8" t="-5" b="-133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47387" y="3923514"/>
                <a:ext cx="6063340" cy="225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19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r>
                  <a:rPr lang="en-US" sz="3000"/>
                  <a:t>.</a:t>
                </a:r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300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87" y="3923514"/>
                <a:ext cx="6063340" cy="2259978"/>
              </a:xfrm>
              <a:prstGeom prst="rect">
                <a:avLst/>
              </a:prstGeom>
              <a:blipFill rotWithShape="1">
                <a:blip r:embed="rId3"/>
                <a:stretch>
                  <a:fillRect t="-21" r="6" b="2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066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  <a:endParaRPr lang="en-US" sz="30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Plaque 3"/>
              <p:cNvSpPr/>
              <p:nvPr/>
            </p:nvSpPr>
            <p:spPr>
              <a:xfrm>
                <a:off x="914399" y="2015716"/>
                <a:ext cx="10809941" cy="775299"/>
              </a:xfrm>
              <a:prstGeom prst="plaque">
                <a:avLst>
                  <a:gd name="adj" fmla="val 7487"/>
                </a:avLst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Plaqu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2015716"/>
                <a:ext cx="10809941" cy="775299"/>
              </a:xfrm>
              <a:prstGeom prst="plaque">
                <a:avLst>
                  <a:gd name="adj" fmla="val 7487"/>
                </a:avLst>
              </a:prstGeom>
              <a:blipFill rotWithShape="1">
                <a:blip r:embed="rId1"/>
                <a:stretch>
                  <a:fillRect l="-182" t="-2486" r="-173" b="-2433"/>
                </a:stretch>
              </a:blip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/>
          <p:nvPr/>
        </p:nvSpPr>
        <p:spPr>
          <a:xfrm>
            <a:off x="816981" y="698409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  <a:endParaRPr lang="en-US" sz="30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399" y="2846752"/>
                <a:ext cx="11455213" cy="31789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8.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 Chứng minh: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</a:t>
                </a:r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  <a:endParaRPr lang="en-US" b="1" i="1" u="sng"/>
              </a:p>
              <a:p>
                <a:pPr marL="0" indent="0">
                  <a:buNone/>
                </a:pPr>
                <a:r>
                  <a:rPr lang="en-US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  <a:endParaRPr lang="en-US"/>
              </a:p>
              <a:p>
                <a:pPr marL="0" indent="0">
                  <a:buNone/>
                </a:pPr>
                <a:r>
                  <a:rPr lang="en-US"/>
                  <a:t>Mà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</a:t>
                </a:r>
                <a:endParaRPr lang="en-US"/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</a:t>
                </a:r>
                <a:endParaRPr lang="en-US"/>
              </a:p>
            </p:txBody>
          </p:sp>
        </mc:Choice>
        <mc:Fallback>
          <p:sp>
            <p:nvSpPr>
              <p:cNvPr id="8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399" y="2846752"/>
                <a:ext cx="11455213" cy="3178994"/>
              </a:xfrm>
              <a:blipFill rotWithShape="1">
                <a:blip r:embed="rId2"/>
                <a:stretch>
                  <a:fillRect l="-6" t="-1" r="4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2858947" y="1301876"/>
            <a:ext cx="572946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759978" y="1255578"/>
            <a:ext cx="914400" cy="684215"/>
            <a:chOff x="3759978" y="4271058"/>
            <a:chExt cx="914400" cy="684215"/>
          </a:xfrm>
        </p:grpSpPr>
        <p:sp>
          <p:nvSpPr>
            <p:cNvPr id="11" name="Oval 10"/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5780725" y="1255578"/>
            <a:ext cx="914400" cy="684215"/>
            <a:chOff x="3759978" y="4271058"/>
            <a:chExt cx="914400" cy="684215"/>
          </a:xfrm>
        </p:grpSpPr>
        <p:sp>
          <p:nvSpPr>
            <p:cNvPr id="14" name="Oval 13"/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6998557" y="1263293"/>
            <a:ext cx="914400" cy="684215"/>
            <a:chOff x="3759978" y="4271058"/>
            <a:chExt cx="914400" cy="684215"/>
          </a:xfrm>
        </p:grpSpPr>
        <p:sp>
          <p:nvSpPr>
            <p:cNvPr id="17" name="Oval 16"/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  <p:bldP spid="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7135" y="1252407"/>
                <a:ext cx="11455213" cy="31789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9.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là các số thực dương thỏa mãn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 Chứng minh: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  <a:endParaRPr lang="en-US" b="1" i="1" u="sng"/>
              </a:p>
              <a:p>
                <a:pPr marL="0" indent="0">
                  <a:buNone/>
                </a:pPr>
                <a:r>
                  <a:rPr lang="en-US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/>
                  <a:t>.</a:t>
                </a:r>
                <a:endParaRPr lang="en-US"/>
              </a:p>
              <a:p>
                <a:pPr marL="0" indent="0">
                  <a:buNone/>
                </a:pPr>
                <a:r>
                  <a:rPr lang="en-US"/>
                  <a:t>Mà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/>
                  <a:t>.</a:t>
                </a:r>
                <a:endParaRPr lang="en-US"/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/>
                  <a:t>.</a:t>
                </a:r>
                <a:endParaRPr lang="en-US"/>
              </a:p>
            </p:txBody>
          </p:sp>
        </mc:Choice>
        <mc:Fallback>
          <p:sp>
            <p:nvSpPr>
              <p:cNvPr id="8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135" y="1252407"/>
                <a:ext cx="11455213" cy="3178994"/>
              </a:xfrm>
              <a:blipFill rotWithShape="1">
                <a:blip r:embed="rId1"/>
                <a:stretch>
                  <a:fillRect l="-3" t="-6" r="2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Pentagon 5"/>
          <p:cNvSpPr/>
          <p:nvPr/>
        </p:nvSpPr>
        <p:spPr>
          <a:xfrm>
            <a:off x="0" y="0"/>
            <a:ext cx="3298372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Luyện tập</a:t>
            </a:r>
            <a:endParaRPr lang="en-US" sz="3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1471" y="719970"/>
            <a:ext cx="11645097" cy="1838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>
                <a:solidFill>
                  <a:srgbClr val="FF0000"/>
                </a:solidFill>
              </a:rPr>
              <a:t>Ví dụ 10. </a:t>
            </a:r>
            <a:r>
              <a:rPr lang="en-US"/>
              <a:t>Một ca nô đi xuôi dòng trong 2 giờ 30 phút. Biết rằng tốc độ của ca nô khi nước yên lặng không quá 40 km/h và tốc độ của dòng nước là 6 km/h. Chứng minh quãng đường ca nô đi được trong thời gian trên không vượt quá 115 km. 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31471" y="2398768"/>
                <a:ext cx="6293872" cy="4475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 b="1" u="sng"/>
                  <a:t>Giải</a:t>
                </a:r>
                <a:endParaRPr lang="en-US" sz="3000" b="1" u="sng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Gọi tốc độ của ca nô khi nước yên lặng là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/>
                  <a:t> (km/h)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d>
                  </m:oMath>
                </a14:m>
                <a:r>
                  <a:rPr lang="en-US" sz="3000"/>
                  <a:t>.</a:t>
                </a:r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Tốc độ ca nô đi xuôi dòng là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3000"/>
                  <a:t> (km/h). </a:t>
                </a:r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Quãng đường ca nô đi được trong 2 giờ 30 phút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/>
                  <a:t>2,5 giờ là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3000"/>
                  <a:t> (km).</a:t>
                </a:r>
                <a:endParaRPr lang="en-US" sz="3000"/>
              </a:p>
              <a:p>
                <a:pPr>
                  <a:lnSpc>
                    <a:spcPct val="120000"/>
                  </a:lnSpc>
                </a:pPr>
                <a:endParaRPr lang="en-US" sz="300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1" y="2398768"/>
                <a:ext cx="6293872" cy="4475969"/>
              </a:xfrm>
              <a:prstGeom prst="rect">
                <a:avLst/>
              </a:prstGeom>
              <a:blipFill rotWithShape="1">
                <a:blip r:embed="rId1"/>
                <a:stretch>
                  <a:fillRect l="-10" t="-8" r="6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Pentagon 1"/>
          <p:cNvSpPr/>
          <p:nvPr/>
        </p:nvSpPr>
        <p:spPr>
          <a:xfrm>
            <a:off x="0" y="0"/>
            <a:ext cx="3298372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Vận dụng</a:t>
            </a:r>
            <a:endParaRPr lang="en-US" sz="30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825343" y="2975553"/>
                <a:ext cx="5584371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Ta có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3000"/>
              </a:p>
              <a:p>
                <a:r>
                  <a:rPr lang="en-US" sz="3000"/>
                  <a:t>Hay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46</m:t>
                    </m:r>
                  </m:oMath>
                </a14:m>
                <a:r>
                  <a:rPr lang="en-US" sz="3000"/>
                  <a:t>.</a:t>
                </a:r>
                <a:endParaRPr lang="en-US" sz="3000"/>
              </a:p>
              <a:p>
                <a:r>
                  <a:rPr lang="en-US" sz="3000"/>
                  <a:t>Suy ra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46</m:t>
                    </m:r>
                  </m:oMath>
                </a14:m>
                <a:endParaRPr lang="en-US" sz="3000"/>
              </a:p>
              <a:p>
                <a:r>
                  <a:rPr lang="en-US" sz="3000"/>
                  <a:t>Tức là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115</m:t>
                    </m:r>
                  </m:oMath>
                </a14:m>
                <a:r>
                  <a:rPr lang="en-US" sz="3000"/>
                  <a:t>.</a:t>
                </a:r>
                <a:endParaRPr lang="en-US" sz="3000"/>
              </a:p>
              <a:p>
                <a:r>
                  <a:rPr lang="en-US" sz="3000"/>
                  <a:t>Vậy </a:t>
                </a:r>
                <a:r>
                  <a:rPr lang="en-US" sz="3200"/>
                  <a:t>quãng đường ca nô đi được trong thời gian trên không vượt quá 115 km. </a:t>
                </a:r>
                <a:endParaRPr lang="en-US" sz="300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343" y="2975553"/>
                <a:ext cx="5584371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7" t="-17" r="10" b="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6747213" y="2560254"/>
            <a:ext cx="0" cy="415299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 build="p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8810" y="2828835"/>
            <a:ext cx="10220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các thầy cô giáo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các em đã chú ý lắng nghe!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/>
              <p:cNvSpPr txBox="1"/>
              <p:nvPr/>
            </p:nvSpPr>
            <p:spPr>
              <a:xfrm>
                <a:off x="609599" y="842608"/>
                <a:ext cx="11179629" cy="144339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US"/>
                  <a:t>Tìm hiểu trên Internet, bạn Minh được biết một con voi trưởng thành nặng khoảng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/>
                  <a:t> kg, một con hổ trưởng thành nặng khoảng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kg, một con tê giác đen trưởng thành nặng khoảng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kg.</a:t>
                </a:r>
                <a:endParaRPr lang="en-US"/>
              </a:p>
            </p:txBody>
          </p:sp>
        </mc:Choice>
        <mc:Fallback>
          <p:sp>
            <p:nvSpPr>
              <p:cNvPr id="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842608"/>
                <a:ext cx="11179629" cy="1443391"/>
              </a:xfrm>
              <a:prstGeom prst="rect">
                <a:avLst/>
              </a:prstGeom>
              <a:blipFill rotWithShape="1">
                <a:blip r:embed="rId1"/>
                <a:stretch>
                  <a:fillRect l="-6" t="-41" r="4" b="4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99+ hình ảnh con voi to đẹp và ấn tượng nhất trên thế giới - ALONGWAL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383971"/>
            <a:ext cx="3716046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ểu tượng hổ trong đời sống, văn hoá của các nước châu Á | VOV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53" y="2383971"/>
            <a:ext cx="3711588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ê giác con kêu khóc thảm thương trong đêm khi mẹ bị giết chỉ vì 1cm sừ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449" y="2383971"/>
            <a:ext cx="3159825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/>
          <p:nvPr/>
        </p:nvSpPr>
        <p:spPr>
          <a:xfrm>
            <a:off x="506185" y="5077151"/>
            <a:ext cx="11179629" cy="1443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/>
              <a:t>Để biểu thị cân nặng của con voi hơn tổng cân nặng của cả con hổ và con tê giác ta cần viết như thế nào?</a:t>
            </a:r>
            <a:endParaRPr lang="en-US"/>
          </a:p>
        </p:txBody>
      </p:sp>
      <p:sp>
        <p:nvSpPr>
          <p:cNvPr id="4" name="Arrow: Pentagon 3"/>
          <p:cNvSpPr/>
          <p:nvPr/>
        </p:nvSpPr>
        <p:spPr>
          <a:xfrm>
            <a:off x="0" y="0"/>
            <a:ext cx="3037114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KHỞI ĐỘNG</a:t>
            </a:r>
            <a:endParaRPr lang="en-US" sz="30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803571" y="5617025"/>
                <a:ext cx="4299857" cy="761999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𝟐𝟎𝟎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𝟒𝟓𝟎</m:t>
                      </m:r>
                    </m:oMath>
                  </m:oMathPara>
                </a14:m>
                <a:endParaRPr lang="en-US" sz="3000" b="1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571" y="5617025"/>
                <a:ext cx="4299857" cy="761999"/>
              </a:xfrm>
              <a:prstGeom prst="rect">
                <a:avLst/>
              </a:prstGeom>
              <a:blipFill rotWithShape="1">
                <a:blip r:embed="rId5"/>
                <a:stretch>
                  <a:fillRect l="-226" t="-1309" r="-211" b="-1191"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loud 5"/>
              <p:cNvSpPr/>
              <p:nvPr/>
            </p:nvSpPr>
            <p:spPr>
              <a:xfrm>
                <a:off x="1926770" y="1637214"/>
                <a:ext cx="9176657" cy="3962393"/>
              </a:xfrm>
              <a:prstGeom prst="clou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rgbClr val="FF0000"/>
                    </a:solidFill>
                  </a:rPr>
                  <a:t>Hệ thức dạng </a:t>
                </a:r>
                <a:endParaRPr lang="en-US" sz="3200" b="1" i="1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𝟒𝟓𝟎</m:t>
                    </m:r>
                  </m:oMath>
                </a14:m>
                <a:r>
                  <a:rPr lang="en-US" sz="3200" b="1">
                    <a:solidFill>
                      <a:srgbClr val="FF0000"/>
                    </a:solidFill>
                  </a:rPr>
                  <a:t> gợi lên </a:t>
                </a:r>
                <a:endParaRPr lang="en-US" sz="3200" b="1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3200" b="1">
                    <a:solidFill>
                      <a:srgbClr val="FF0000"/>
                    </a:solidFill>
                  </a:rPr>
                  <a:t>khái niệm gì trong toán học?</a:t>
                </a:r>
                <a:endParaRPr lang="en-US" sz="3200" b="1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770" y="1637214"/>
                <a:ext cx="9176657" cy="3962393"/>
              </a:xfrm>
              <a:prstGeom prst="cloud">
                <a:avLst/>
              </a:prstGeom>
              <a:blipFill rotWithShape="1">
                <a:blip r:embed="rId6"/>
                <a:stretch>
                  <a:fillRect l="-189" t="75" r="-154" b="-588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2115" y="2666526"/>
            <a:ext cx="10220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Bất đẳng thức</a:t>
            </a:r>
            <a:endParaRPr lang="en-US" sz="6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3" y="478512"/>
            <a:ext cx="714375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79424" y="395325"/>
            <a:ext cx="598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Ô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2304" y="1403381"/>
            <a:ext cx="114805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1" action="ppaction://hlinksldjump"/>
          </p:cNvPr>
          <p:cNvSpPr/>
          <p:nvPr/>
        </p:nvSpPr>
        <p:spPr>
          <a:xfrm>
            <a:off x="792493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2" action="ppaction://hlinksldjump"/>
          </p:cNvPr>
          <p:cNvSpPr/>
          <p:nvPr/>
        </p:nvSpPr>
        <p:spPr>
          <a:xfrm>
            <a:off x="2290411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3" action="ppaction://hlinksldjump"/>
          </p:cNvPr>
          <p:cNvSpPr/>
          <p:nvPr/>
        </p:nvSpPr>
        <p:spPr>
          <a:xfrm>
            <a:off x="3788327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4" action="ppaction://hlinksldjump"/>
          </p:cNvPr>
          <p:cNvSpPr/>
          <p:nvPr/>
        </p:nvSpPr>
        <p:spPr>
          <a:xfrm>
            <a:off x="1537833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5" action="ppaction://hlinksldjump"/>
          </p:cNvPr>
          <p:cNvSpPr/>
          <p:nvPr/>
        </p:nvSpPr>
        <p:spPr>
          <a:xfrm>
            <a:off x="3035750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163067"/>
            <a:ext cx="60565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</a:t>
            </a:r>
            <a:r>
              <a:rPr lang="en-US" sz="6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grpSp>
        <p:nvGrpSpPr>
          <p:cNvPr id="13" name="vong quay"/>
          <p:cNvGrpSpPr/>
          <p:nvPr/>
        </p:nvGrpSpPr>
        <p:grpSpPr>
          <a:xfrm>
            <a:off x="5825984" y="478512"/>
            <a:ext cx="5042125" cy="5036855"/>
            <a:chOff x="5425622" y="292790"/>
            <a:chExt cx="5834378" cy="58282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4949661">
              <a:off x="6674685" y="1055602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32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7590276">
              <a:off x="8006075" y="1180235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2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32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9501114">
              <a:off x="5697321" y="3560278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6703311">
              <a:off x="6689916" y="4492328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3829829">
              <a:off x="8019635" y="4286554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321648">
              <a:off x="8940448" y="3591787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28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quay dung"/>
          <p:cNvSpPr/>
          <p:nvPr/>
        </p:nvSpPr>
        <p:spPr>
          <a:xfrm>
            <a:off x="9287691" y="5878290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3" y="478512"/>
            <a:ext cx="714375" cy="11906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5" y="2397345"/>
            <a:ext cx="1354215" cy="1155064"/>
          </a:xfrm>
          <a:prstGeom prst="rect">
            <a:avLst/>
          </a:prstGeom>
        </p:spPr>
      </p:pic>
      <p:sp>
        <p:nvSpPr>
          <p:cNvPr id="30" name="Isosceles Triangle 2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37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3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Isosceles Triangle 46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Heart 56">
            <a:hlinkClick r:id="" action="ppaction://noaction"/>
          </p:cNvPr>
          <p:cNvSpPr/>
          <p:nvPr/>
        </p:nvSpPr>
        <p:spPr>
          <a:xfrm rot="5400000">
            <a:off x="11351621" y="2586450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1" grpId="0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13657" y="365125"/>
                <a:ext cx="11255829" cy="1325563"/>
              </a:xfrm>
            </p:spPr>
            <p:txBody>
              <a:bodyPr>
                <a:noAutofit/>
              </a:bodyPr>
              <a:lstStyle/>
              <a:p>
                <a:r>
                  <a:rPr lang="en-US" sz="3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vào chỗ trống</a:t>
                </a:r>
                <a:b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500"/>
                  <a:t>Nếu số thực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500"/>
                  <a:t> nhỏ hơn số thực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ta viết ……… hay ………</a:t>
                </a:r>
                <a:endParaRPr 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3657" y="365125"/>
                <a:ext cx="11255829" cy="1325563"/>
              </a:xfrm>
              <a:blipFill rotWithShape="1">
                <a:blip r:embed="rId1"/>
                <a:stretch>
                  <a:fillRect l="-2" r="1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  <a:r>
                  <a:rPr lang="en-US" sz="4400">
                    <a:solidFill>
                      <a:prstClr val="black"/>
                    </a:solidFill>
                    <a:latin typeface="Calibri Light" panose="020F0302020204030204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blipFill rotWithShape="1">
                <a:blip r:embed="rId2"/>
                <a:stretch>
                  <a:fillRect l="-5" t="-33" r="8" b="24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blipFill rotWithShape="1">
                <a:blip r:embed="rId3"/>
                <a:stretch>
                  <a:fillRect l="-7" t="-36" r="10" b="26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blipFill rotWithShape="1">
                <a:blip r:embed="rId4"/>
                <a:stretch>
                  <a:fillRect l="-5" t="-9" r="8" b="82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blipFill rotWithShape="1">
                <a:blip r:embed="rId5"/>
                <a:stretch>
                  <a:fillRect l="-7" t="-8" r="10" b="80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6130617" y="2842711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11" descr="Digit 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619199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5403209"/>
            <a:ext cx="657465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838200" y="365129"/>
            <a:ext cx="10515600" cy="16296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hỏi: </a:t>
            </a: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chỗ trống được đáp án lần lượt là:</a:t>
            </a:r>
            <a:endParaRPr lang="en-US" sz="3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/>
              <a:t>Số thực lớn hơn 0 gọi là số thực ……… Số thực nhỏ hơn 0 gọi là số thực ………</a:t>
            </a:r>
            <a:endParaRPr lang="en-US" sz="3500"/>
          </a:p>
        </p:txBody>
      </p:sp>
      <p:sp>
        <p:nvSpPr>
          <p:cNvPr id="5" name="Rectangle 4"/>
          <p:cNvSpPr/>
          <p:nvPr/>
        </p:nvSpPr>
        <p:spPr>
          <a:xfrm>
            <a:off x="1110222" y="2179849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A.</a:t>
            </a:r>
            <a:r>
              <a:rPr lang="en-US" sz="3200" noProof="0">
                <a:solidFill>
                  <a:prstClr val="black"/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prstClr val="black"/>
                </a:solidFill>
                <a:latin typeface="+mj-lt"/>
                <a:ea typeface="+mj-ea"/>
                <a:cs typeface="Times New Roman" panose="02020603050405020304" pitchFamily="18" charset="0"/>
              </a:rPr>
              <a:t>k</a:t>
            </a:r>
            <a:r>
              <a:rPr lang="en-US" sz="3200" noProof="0">
                <a:solidFill>
                  <a:prstClr val="black"/>
                </a:solidFill>
                <a:latin typeface="+mj-lt"/>
                <a:ea typeface="+mj-ea"/>
                <a:cs typeface="Times New Roman" panose="02020603050405020304" pitchFamily="18" charset="0"/>
              </a:rPr>
              <a:t>hông âm,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17" y="213859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</a:rPr>
              <a:t>k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hông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âm, dương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2" y="3023576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ương,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17" y="3031821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ương,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không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10222" y="3027765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16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9" y="5285643"/>
            <a:ext cx="714375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 txBox="1"/>
              <p:nvPr/>
            </p:nvSpPr>
            <p:spPr>
              <a:xfrm>
                <a:off x="261257" y="365129"/>
                <a:ext cx="12202885" cy="212672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vào chỗ trống:</a:t>
                </a:r>
                <a:endParaRPr lang="en-US" sz="3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500"/>
                  <a:t>Với hai số thực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ta có:</a:t>
                </a:r>
                <a:endParaRPr lang="en-US" sz="350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500"/>
                  <a:t> thì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cùng dương hoặc cùng âm (hay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cùng dấu).</a:t>
                </a:r>
                <a:endParaRPr lang="en-US" sz="350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500"/>
                  <a:t> thì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…</a:t>
                </a:r>
                <a:endParaRPr lang="en-US" sz="3500"/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" y="365129"/>
                <a:ext cx="12202885" cy="2126722"/>
              </a:xfrm>
              <a:prstGeom prst="rect">
                <a:avLst/>
              </a:prstGeom>
              <a:blipFill rotWithShape="1">
                <a:blip r:embed="rId1"/>
                <a:stretch>
                  <a:fillRect l="-2" r="3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29221" y="2491852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trái dấu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17" y="2450596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 dương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9220" y="3343824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cùng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17" y="3343824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cùng dấu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41762" y="2514530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5468524"/>
            <a:ext cx="714375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6829</Words>
  <Application>WPS Slides</Application>
  <PresentationFormat>Widescreen</PresentationFormat>
  <Paragraphs>372</Paragraphs>
  <Slides>28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Arial</vt:lpstr>
      <vt:lpstr>SimSun</vt:lpstr>
      <vt:lpstr>Wingdings</vt:lpstr>
      <vt:lpstr>Times New Roman</vt:lpstr>
      <vt:lpstr>Cambria Math</vt:lpstr>
      <vt:lpstr>Tahoma</vt:lpstr>
      <vt:lpstr>Calibri Light</vt:lpstr>
      <vt:lpstr>Microsoft YaHei</vt:lpstr>
      <vt:lpstr>Arial Unicode MS</vt:lpstr>
      <vt:lpstr>Aptos</vt:lpstr>
      <vt:lpstr>Segoe UI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Câu hỏi: Điền vào chỗ trống Nếu số thực  nhỏ hơn số thực  ta viết ……… hay ………</vt:lpstr>
      <vt:lpstr>PowerPoint 演示文稿</vt:lpstr>
      <vt:lpstr>PowerPoint 演示文稿</vt:lpstr>
      <vt:lpstr>PowerPoint 演示文稿</vt:lpstr>
      <vt:lpstr>PowerPoint 演示文稿</vt:lpstr>
      <vt:lpstr>I. Nhắc lại về thứ tự trong tập hợp số thực</vt:lpstr>
      <vt:lpstr>I. Nhắc lại về thứ tự trong tập hợp số thực</vt:lpstr>
      <vt:lpstr>I. Nhắc lại về thứ tự trong tập hợp số thực</vt:lpstr>
      <vt:lpstr>II. Bất đẳng thức</vt:lpstr>
      <vt:lpstr>II. Bất đẳng thức</vt:lpstr>
      <vt:lpstr>II. Bất đẳng thức</vt:lpstr>
      <vt:lpstr>II. Bất đẳng thức</vt:lpstr>
      <vt:lpstr>PowerPoint 演示文稿</vt:lpstr>
      <vt:lpstr>II. Bất đẳng thức</vt:lpstr>
      <vt:lpstr>II. Bất đẳng thức</vt:lpstr>
      <vt:lpstr>II. Bất đẳng thức</vt:lpstr>
      <vt:lpstr>II. Bất đẳng thức</vt:lpstr>
      <vt:lpstr>II. Bất đẳng thức</vt:lpstr>
      <vt:lpstr>II. Bất đẳng thức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huechi012345@gmail.com</dc:creator>
  <cp:lastModifiedBy>ADMIN</cp:lastModifiedBy>
  <cp:revision>14</cp:revision>
  <dcterms:created xsi:type="dcterms:W3CDTF">2024-05-29T03:04:00Z</dcterms:created>
  <dcterms:modified xsi:type="dcterms:W3CDTF">2025-05-13T05:38:49Z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9DF3CEBCF1CA42E3BBEB7635849D9BBF_13</vt:lpwstr>
  </property>
  <property fmtid="{D5CDD505-2E9C-101B-9397-08002B2CF9AE}" pid="3" name="KSOProductBuildVer">
    <vt:lpwstr>1033-12.2.0.20795</vt:lpwstr>
  </property>
</Properties>
</file>