
<file path=[Content_Types].xml><?xml version="1.0" encoding="utf-8"?>
<Types xmlns="http://schemas.openxmlformats.org/package/2006/content-types">
  <Default Extension="png" ContentType="image/png"/>
  <Default Extension="svg" ContentType="image/svg+xml"/>
  <Default Extension="wma" ContentType="audio/x-ms-wma"/>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43"/>
  </p:notesMasterIdLst>
  <p:sldIdLst>
    <p:sldId id="256" r:id="rId3"/>
    <p:sldId id="270" r:id="rId4"/>
    <p:sldId id="259" r:id="rId5"/>
    <p:sldId id="257" r:id="rId6"/>
    <p:sldId id="258" r:id="rId7"/>
    <p:sldId id="271" r:id="rId8"/>
    <p:sldId id="297" r:id="rId9"/>
    <p:sldId id="298" r:id="rId10"/>
    <p:sldId id="273" r:id="rId11"/>
    <p:sldId id="276" r:id="rId12"/>
    <p:sldId id="263" r:id="rId13"/>
    <p:sldId id="260" r:id="rId14"/>
    <p:sldId id="299" r:id="rId15"/>
    <p:sldId id="272" r:id="rId16"/>
    <p:sldId id="300" r:id="rId17"/>
    <p:sldId id="275" r:id="rId18"/>
    <p:sldId id="301" r:id="rId19"/>
    <p:sldId id="277" r:id="rId20"/>
    <p:sldId id="302" r:id="rId21"/>
    <p:sldId id="303" r:id="rId22"/>
    <p:sldId id="279" r:id="rId23"/>
    <p:sldId id="304" r:id="rId24"/>
    <p:sldId id="305" r:id="rId25"/>
    <p:sldId id="306" r:id="rId26"/>
    <p:sldId id="280" r:id="rId27"/>
    <p:sldId id="286" r:id="rId28"/>
    <p:sldId id="307" r:id="rId29"/>
    <p:sldId id="308" r:id="rId30"/>
    <p:sldId id="309" r:id="rId31"/>
    <p:sldId id="287" r:id="rId32"/>
    <p:sldId id="290" r:id="rId33"/>
    <p:sldId id="310" r:id="rId34"/>
    <p:sldId id="294" r:id="rId35"/>
    <p:sldId id="291" r:id="rId36"/>
    <p:sldId id="295" r:id="rId37"/>
    <p:sldId id="311" r:id="rId38"/>
    <p:sldId id="313" r:id="rId39"/>
    <p:sldId id="314" r:id="rId40"/>
    <p:sldId id="262" r:id="rId41"/>
    <p:sldId id="265" r:id="rId42"/>
  </p:sldIdLst>
  <p:sldSz cx="18288000" cy="10287000"/>
  <p:notesSz cx="6858000" cy="9144000"/>
  <p:embeddedFontLst>
    <p:embeddedFont>
      <p:font typeface="Calibri" panose="020F0502020204030204" pitchFamily="34" charset="0"/>
      <p:regular r:id="rId44"/>
      <p:bold r:id="rId45"/>
      <p:italic r:id="rId46"/>
      <p:boldItalic r:id="rId47"/>
    </p:embeddedFont>
    <p:embeddedFont>
      <p:font typeface="Maven Pro SemiBold" panose="020B0604020202020204" charset="0"/>
      <p:regular r:id="rId48"/>
      <p:bold r:id="rId49"/>
    </p:embeddedFont>
    <p:embeddedFont>
      <p:font typeface="Lilita One" panose="020B0604020202020204" charset="0"/>
      <p:regular r:id="rId50"/>
    </p:embeddedFont>
    <p:embeddedFont>
      <p:font typeface="Dotum" panose="020B0600000101010101" pitchFamily="34" charset="-127"/>
      <p:regular r:id="rId51"/>
    </p:embeddedFont>
    <p:embeddedFont>
      <p:font typeface="Maven Pro ExtraBold" panose="020B0604020202020204" charset="0"/>
      <p:bold r:id="rId52"/>
    </p:embeddedFont>
    <p:embeddedFont>
      <p:font typeface="Cambria Math" panose="02040503050406030204" pitchFamily="18" charset="0"/>
      <p:regular r:id="rId53"/>
    </p:embeddedFont>
    <p:embeddedFont>
      <p:font typeface="DM Sans" panose="020B0604020202020204" charset="0"/>
      <p:regular r:id="rId54"/>
      <p:bold r:id="rId55"/>
      <p:italic r:id="rId56"/>
      <p:boldItalic r:id="rId57"/>
    </p:embeddedFont>
    <p:embeddedFont>
      <p:font typeface="Calibri Light" panose="020F0302020204030204" pitchFamily="34" charset="0"/>
      <p:regular r:id="rId58"/>
      <p:italic r:id="rId5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C80"/>
    <a:srgbClr val="FFF4EA"/>
    <a:srgbClr val="FFE3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p:scale>
          <a:sx n="40" d="100"/>
          <a:sy n="40" d="100"/>
        </p:scale>
        <p:origin x="276"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font" Target="fonts/font4.fntdata"/><Relationship Id="rId50" Type="http://schemas.openxmlformats.org/officeDocument/2006/relationships/font" Target="fonts/font7.fntdata"/><Relationship Id="rId55" Type="http://schemas.openxmlformats.org/officeDocument/2006/relationships/font" Target="fonts/font12.fntdata"/><Relationship Id="rId63"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font" Target="fonts/font11.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font" Target="fonts/font2.fntdata"/><Relationship Id="rId53" Type="http://schemas.openxmlformats.org/officeDocument/2006/relationships/font" Target="fonts/font10.fntdata"/><Relationship Id="rId58" Type="http://schemas.openxmlformats.org/officeDocument/2006/relationships/font" Target="fonts/font15.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6.fntdata"/><Relationship Id="rId57" Type="http://schemas.openxmlformats.org/officeDocument/2006/relationships/font" Target="fonts/font14.fntdata"/><Relationship Id="rId61"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1.fntdata"/><Relationship Id="rId52" Type="http://schemas.openxmlformats.org/officeDocument/2006/relationships/font" Target="fonts/font9.fntdata"/><Relationship Id="rId6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font" Target="fonts/font5.fntdata"/><Relationship Id="rId56" Type="http://schemas.openxmlformats.org/officeDocument/2006/relationships/font" Target="fonts/font13.fntdata"/><Relationship Id="rId8" Type="http://schemas.openxmlformats.org/officeDocument/2006/relationships/slide" Target="slides/slide6.xml"/><Relationship Id="rId51" Type="http://schemas.openxmlformats.org/officeDocument/2006/relationships/font" Target="fonts/font8.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3.fntdata"/><Relationship Id="rId59" Type="http://schemas.openxmlformats.org/officeDocument/2006/relationships/font" Target="fonts/font1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E30B00-F7E8-4703-A520-E5C1324E3532}" type="datetimeFigureOut">
              <a:rPr lang="en-US" smtClean="0"/>
              <a:t>12/12/2023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606935-A6AD-465E-8877-64E4C329B468}" type="slidenum">
              <a:rPr lang="en-US" smtClean="0"/>
              <a:t>‹#›</a:t>
            </a:fld>
            <a:endParaRPr lang="en-US"/>
          </a:p>
        </p:txBody>
      </p:sp>
    </p:spTree>
    <p:extLst>
      <p:ext uri="{BB962C8B-B14F-4D97-AF65-F5344CB8AC3E}">
        <p14:creationId xmlns:p14="http://schemas.microsoft.com/office/powerpoint/2010/main" val="7267479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606935-A6AD-465E-8877-64E4C329B468}" type="slidenum">
              <a:rPr lang="en-US" smtClean="0"/>
              <a:t>13</a:t>
            </a:fld>
            <a:endParaRPr lang="en-US"/>
          </a:p>
        </p:txBody>
      </p:sp>
    </p:spTree>
    <p:extLst>
      <p:ext uri="{BB962C8B-B14F-4D97-AF65-F5344CB8AC3E}">
        <p14:creationId xmlns:p14="http://schemas.microsoft.com/office/powerpoint/2010/main" val="26474124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Chọn</a:t>
            </a:r>
            <a:r>
              <a:rPr lang="en-US" baseline="0" smtClean="0"/>
              <a:t> đáp án bằng cách kích trực tiếp vào ô đáp án</a:t>
            </a:r>
            <a:endParaRPr lang="en-US"/>
          </a:p>
        </p:txBody>
      </p:sp>
      <p:sp>
        <p:nvSpPr>
          <p:cNvPr id="4" name="Slide Number Placeholder 3"/>
          <p:cNvSpPr>
            <a:spLocks noGrp="1"/>
          </p:cNvSpPr>
          <p:nvPr>
            <p:ph type="sldNum" sz="quarter" idx="10"/>
          </p:nvPr>
        </p:nvSpPr>
        <p:spPr/>
        <p:txBody>
          <a:bodyPr/>
          <a:lstStyle/>
          <a:p>
            <a:fld id="{73606935-A6AD-465E-8877-64E4C329B468}" type="slidenum">
              <a:rPr lang="en-US" smtClean="0"/>
              <a:t>30</a:t>
            </a:fld>
            <a:endParaRPr lang="en-US"/>
          </a:p>
        </p:txBody>
      </p:sp>
    </p:spTree>
    <p:extLst>
      <p:ext uri="{BB962C8B-B14F-4D97-AF65-F5344CB8AC3E}">
        <p14:creationId xmlns:p14="http://schemas.microsoft.com/office/powerpoint/2010/main" val="4961825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606935-A6AD-465E-8877-64E4C329B46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70126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606935-A6AD-465E-8877-64E4C329B46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70505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606935-A6AD-465E-8877-64E4C329B46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16848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606935-A6AD-465E-8877-64E4C329B46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89911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606935-A6AD-465E-8877-64E4C329B468}" type="slidenum">
              <a:rPr lang="en-US" smtClean="0"/>
              <a:t>14</a:t>
            </a:fld>
            <a:endParaRPr lang="en-US"/>
          </a:p>
        </p:txBody>
      </p:sp>
    </p:spTree>
    <p:extLst>
      <p:ext uri="{BB962C8B-B14F-4D97-AF65-F5344CB8AC3E}">
        <p14:creationId xmlns:p14="http://schemas.microsoft.com/office/powerpoint/2010/main" val="11805898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606935-A6AD-465E-8877-64E4C329B46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94315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606935-A6AD-465E-8877-64E4C329B46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72311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606935-A6AD-465E-8877-64E4C329B46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672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Chọn</a:t>
            </a:r>
            <a:r>
              <a:rPr lang="en-US" baseline="0" smtClean="0"/>
              <a:t> đáp án bằng cách kích trực tiếp vào ô đáp án</a:t>
            </a:r>
            <a:endParaRPr lang="en-US"/>
          </a:p>
        </p:txBody>
      </p:sp>
      <p:sp>
        <p:nvSpPr>
          <p:cNvPr id="4" name="Slide Number Placeholder 3"/>
          <p:cNvSpPr>
            <a:spLocks noGrp="1"/>
          </p:cNvSpPr>
          <p:nvPr>
            <p:ph type="sldNum" sz="quarter" idx="10"/>
          </p:nvPr>
        </p:nvSpPr>
        <p:spPr/>
        <p:txBody>
          <a:bodyPr/>
          <a:lstStyle/>
          <a:p>
            <a:fld id="{73606935-A6AD-465E-8877-64E4C329B468}" type="slidenum">
              <a:rPr lang="en-US" smtClean="0"/>
              <a:t>26</a:t>
            </a:fld>
            <a:endParaRPr lang="en-US"/>
          </a:p>
        </p:txBody>
      </p:sp>
    </p:spTree>
    <p:extLst>
      <p:ext uri="{BB962C8B-B14F-4D97-AF65-F5344CB8AC3E}">
        <p14:creationId xmlns:p14="http://schemas.microsoft.com/office/powerpoint/2010/main" val="22641652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Chọn</a:t>
            </a:r>
            <a:r>
              <a:rPr lang="en-US" baseline="0" smtClean="0"/>
              <a:t> đáp án bằng cách kích trực tiếp vào ô đáp án</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606935-A6AD-465E-8877-64E4C329B46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72200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Chọn</a:t>
            </a:r>
            <a:r>
              <a:rPr lang="en-US" baseline="0" smtClean="0"/>
              <a:t> đáp án bằng cách kích trực tiếp vào ô đáp án</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606935-A6AD-465E-8877-64E4C329B46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97728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Chọn</a:t>
            </a:r>
            <a:r>
              <a:rPr lang="en-US" baseline="0" smtClean="0"/>
              <a:t> đáp án bằng cách kích trực tiếp vào ô đáp án</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606935-A6AD-465E-8877-64E4C329B46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84639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683545"/>
            <a:ext cx="15544800" cy="3581400"/>
          </a:xfrm>
        </p:spPr>
        <p:txBody>
          <a:bodyPr anchor="b"/>
          <a:lstStyle>
            <a:lvl1pPr algn="ctr">
              <a:defRPr sz="9000"/>
            </a:lvl1pPr>
          </a:lstStyle>
          <a:p>
            <a:r>
              <a:rPr lang="en-US" smtClean="0"/>
              <a:t>Click to edit Master title style</a:t>
            </a:r>
            <a:endParaRPr lang="en-US" dirty="0"/>
          </a:p>
        </p:txBody>
      </p:sp>
      <p:sp>
        <p:nvSpPr>
          <p:cNvPr id="3" name="Subtitle 2"/>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defTabSz="1371600"/>
            <a:fld id="{D38BF5B4-6FC7-409E-96B2-3A522A92C3A8}" type="datetimeFigureOut">
              <a:rPr lang="en-US" smtClean="0">
                <a:solidFill>
                  <a:prstClr val="black">
                    <a:tint val="75000"/>
                  </a:prstClr>
                </a:solidFill>
              </a:rPr>
              <a:pPr defTabSz="1371600"/>
              <a:t>12/12/2023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3716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371600"/>
            <a:fld id="{442D6364-3747-45BB-8D80-5F1CF7FCAC52}"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41038677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defTabSz="1371600"/>
            <a:fld id="{D38BF5B4-6FC7-409E-96B2-3A522A92C3A8}" type="datetimeFigureOut">
              <a:rPr lang="en-US" smtClean="0">
                <a:solidFill>
                  <a:prstClr val="black">
                    <a:tint val="75000"/>
                  </a:prstClr>
                </a:solidFill>
              </a:rPr>
              <a:pPr defTabSz="1371600"/>
              <a:t>12/12/2023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3716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371600"/>
            <a:fld id="{442D6364-3747-45BB-8D80-5F1CF7FCAC52}"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42539051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47776" y="2564609"/>
            <a:ext cx="15773400" cy="4279106"/>
          </a:xfrm>
        </p:spPr>
        <p:txBody>
          <a:bodyPr anchor="b"/>
          <a:lstStyle>
            <a:lvl1pPr>
              <a:defRPr sz="9000"/>
            </a:lvl1pPr>
          </a:lstStyle>
          <a:p>
            <a:r>
              <a:rPr lang="en-US" smtClean="0"/>
              <a:t>Click to edit Master title style</a:t>
            </a:r>
            <a:endParaRPr lang="en-US" dirty="0"/>
          </a:p>
        </p:txBody>
      </p:sp>
      <p:sp>
        <p:nvSpPr>
          <p:cNvPr id="3" name="Text Placeholder 2"/>
          <p:cNvSpPr>
            <a:spLocks noGrp="1"/>
          </p:cNvSpPr>
          <p:nvPr>
            <p:ph type="body" idx="1"/>
          </p:nvPr>
        </p:nvSpPr>
        <p:spPr>
          <a:xfrm>
            <a:off x="1247776" y="6884197"/>
            <a:ext cx="15773400" cy="2250281"/>
          </a:xfrm>
        </p:spPr>
        <p:txBody>
          <a:bodyPr/>
          <a:lstStyle>
            <a:lvl1pPr marL="0" indent="0">
              <a:buNone/>
              <a:defRPr sz="3600">
                <a:solidFill>
                  <a:schemeClr val="tx1"/>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defTabSz="1371600"/>
            <a:fld id="{D38BF5B4-6FC7-409E-96B2-3A522A92C3A8}" type="datetimeFigureOut">
              <a:rPr lang="en-US" smtClean="0">
                <a:solidFill>
                  <a:prstClr val="black">
                    <a:tint val="75000"/>
                  </a:prstClr>
                </a:solidFill>
              </a:rPr>
              <a:pPr defTabSz="1371600"/>
              <a:t>12/12/2023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3716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371600"/>
            <a:fld id="{442D6364-3747-45BB-8D80-5F1CF7FCAC52}"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40676940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57300" y="2738438"/>
            <a:ext cx="7772400" cy="65270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9258300" y="2738438"/>
            <a:ext cx="7772400" cy="65270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defTabSz="1371600"/>
            <a:fld id="{D38BF5B4-6FC7-409E-96B2-3A522A92C3A8}" type="datetimeFigureOut">
              <a:rPr lang="en-US" smtClean="0">
                <a:solidFill>
                  <a:prstClr val="black">
                    <a:tint val="75000"/>
                  </a:prstClr>
                </a:solidFill>
              </a:rPr>
              <a:pPr defTabSz="1371600"/>
              <a:t>12/12/2023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137160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371600"/>
            <a:fld id="{442D6364-3747-45BB-8D80-5F1CF7FCAC52}"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40045973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9682" y="547690"/>
            <a:ext cx="15773400" cy="1988345"/>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59684" y="2521745"/>
            <a:ext cx="7736680"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smtClean="0"/>
              <a:t>Click to edit Master text styles</a:t>
            </a:r>
          </a:p>
        </p:txBody>
      </p:sp>
      <p:sp>
        <p:nvSpPr>
          <p:cNvPr id="4" name="Content Placeholder 3"/>
          <p:cNvSpPr>
            <a:spLocks noGrp="1"/>
          </p:cNvSpPr>
          <p:nvPr>
            <p:ph sz="half" idx="2"/>
          </p:nvPr>
        </p:nvSpPr>
        <p:spPr>
          <a:xfrm>
            <a:off x="1259684" y="3757613"/>
            <a:ext cx="7736680" cy="552688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9258301"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smtClean="0"/>
              <a:t>Click to edit Master text styles</a:t>
            </a:r>
          </a:p>
        </p:txBody>
      </p:sp>
      <p:sp>
        <p:nvSpPr>
          <p:cNvPr id="6" name="Content Placeholder 5"/>
          <p:cNvSpPr>
            <a:spLocks noGrp="1"/>
          </p:cNvSpPr>
          <p:nvPr>
            <p:ph sz="quarter" idx="4"/>
          </p:nvPr>
        </p:nvSpPr>
        <p:spPr>
          <a:xfrm>
            <a:off x="9258301" y="3757613"/>
            <a:ext cx="7774782" cy="552688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defTabSz="1371600"/>
            <a:fld id="{D38BF5B4-6FC7-409E-96B2-3A522A92C3A8}" type="datetimeFigureOut">
              <a:rPr lang="en-US" smtClean="0">
                <a:solidFill>
                  <a:prstClr val="black">
                    <a:tint val="75000"/>
                  </a:prstClr>
                </a:solidFill>
              </a:rPr>
              <a:pPr defTabSz="1371600"/>
              <a:t>12/12/2023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1371600"/>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1371600"/>
            <a:fld id="{442D6364-3747-45BB-8D80-5F1CF7FCAC52}"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12459134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defTabSz="1371600"/>
            <a:fld id="{D38BF5B4-6FC7-409E-96B2-3A522A92C3A8}" type="datetimeFigureOut">
              <a:rPr lang="en-US" smtClean="0">
                <a:solidFill>
                  <a:prstClr val="black">
                    <a:tint val="75000"/>
                  </a:prstClr>
                </a:solidFill>
              </a:rPr>
              <a:pPr defTabSz="1371600"/>
              <a:t>12/12/2023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137160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371600"/>
            <a:fld id="{442D6364-3747-45BB-8D80-5F1CF7FCAC52}"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34784113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371600"/>
            <a:fld id="{D38BF5B4-6FC7-409E-96B2-3A522A92C3A8}" type="datetimeFigureOut">
              <a:rPr lang="en-US" smtClean="0">
                <a:solidFill>
                  <a:prstClr val="black">
                    <a:tint val="75000"/>
                  </a:prstClr>
                </a:solidFill>
              </a:rPr>
              <a:pPr defTabSz="1371600"/>
              <a:t>12/12/2023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137160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371600"/>
            <a:fld id="{442D6364-3747-45BB-8D80-5F1CF7FCAC52}"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12696915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2" y="685800"/>
            <a:ext cx="5898356" cy="2400300"/>
          </a:xfrm>
        </p:spPr>
        <p:txBody>
          <a:bodyPr anchor="b"/>
          <a:lstStyle>
            <a:lvl1pPr>
              <a:defRPr sz="4800"/>
            </a:lvl1pPr>
          </a:lstStyle>
          <a:p>
            <a:r>
              <a:rPr lang="en-US" smtClean="0"/>
              <a:t>Click to edit Master title style</a:t>
            </a:r>
            <a:endParaRPr lang="en-US" dirty="0"/>
          </a:p>
        </p:txBody>
      </p:sp>
      <p:sp>
        <p:nvSpPr>
          <p:cNvPr id="3" name="Content Placeholder 2"/>
          <p:cNvSpPr>
            <a:spLocks noGrp="1"/>
          </p:cNvSpPr>
          <p:nvPr>
            <p:ph idx="1"/>
          </p:nvPr>
        </p:nvSpPr>
        <p:spPr>
          <a:xfrm>
            <a:off x="7774782" y="1481140"/>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59682"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1371600"/>
            <a:fld id="{D38BF5B4-6FC7-409E-96B2-3A522A92C3A8}" type="datetimeFigureOut">
              <a:rPr lang="en-US" smtClean="0">
                <a:solidFill>
                  <a:prstClr val="black">
                    <a:tint val="75000"/>
                  </a:prstClr>
                </a:solidFill>
              </a:rPr>
              <a:pPr defTabSz="1371600"/>
              <a:t>12/12/2023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137160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371600"/>
            <a:fld id="{442D6364-3747-45BB-8D80-5F1CF7FCAC52}"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582363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2" y="685800"/>
            <a:ext cx="5898356" cy="2400300"/>
          </a:xfrm>
        </p:spPr>
        <p:txBody>
          <a:bodyPr anchor="b"/>
          <a:lstStyle>
            <a:lvl1pPr>
              <a:defRPr sz="4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774782" y="1481140"/>
            <a:ext cx="9258300" cy="7310438"/>
          </a:xfrm>
        </p:spPr>
        <p:txBody>
          <a:bodyPr anchor="t"/>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smtClean="0"/>
              <a:t>Click icon to add picture</a:t>
            </a:r>
            <a:endParaRPr lang="en-US" dirty="0"/>
          </a:p>
        </p:txBody>
      </p:sp>
      <p:sp>
        <p:nvSpPr>
          <p:cNvPr id="4" name="Text Placeholder 3"/>
          <p:cNvSpPr>
            <a:spLocks noGrp="1"/>
          </p:cNvSpPr>
          <p:nvPr>
            <p:ph type="body" sz="half" idx="2"/>
          </p:nvPr>
        </p:nvSpPr>
        <p:spPr>
          <a:xfrm>
            <a:off x="1259682"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1371600"/>
            <a:fld id="{D38BF5B4-6FC7-409E-96B2-3A522A92C3A8}" type="datetimeFigureOut">
              <a:rPr lang="en-US" smtClean="0">
                <a:solidFill>
                  <a:prstClr val="black">
                    <a:tint val="75000"/>
                  </a:prstClr>
                </a:solidFill>
              </a:rPr>
              <a:pPr defTabSz="1371600"/>
              <a:t>12/12/2023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137160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371600"/>
            <a:fld id="{442D6364-3747-45BB-8D80-5F1CF7FCAC52}"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11267706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defTabSz="1371600"/>
            <a:fld id="{D38BF5B4-6FC7-409E-96B2-3A522A92C3A8}" type="datetimeFigureOut">
              <a:rPr lang="en-US" smtClean="0">
                <a:solidFill>
                  <a:prstClr val="black">
                    <a:tint val="75000"/>
                  </a:prstClr>
                </a:solidFill>
              </a:rPr>
              <a:pPr defTabSz="1371600"/>
              <a:t>12/12/2023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3716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371600"/>
            <a:fld id="{442D6364-3747-45BB-8D80-5F1CF7FCAC52}"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20212466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1" y="547688"/>
            <a:ext cx="3943350" cy="8717757"/>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57301" y="547688"/>
            <a:ext cx="11601450" cy="871775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defTabSz="1371600"/>
            <a:fld id="{D38BF5B4-6FC7-409E-96B2-3A522A92C3A8}" type="datetimeFigureOut">
              <a:rPr lang="en-US" smtClean="0">
                <a:solidFill>
                  <a:prstClr val="black">
                    <a:tint val="75000"/>
                  </a:prstClr>
                </a:solidFill>
              </a:rPr>
              <a:pPr defTabSz="1371600"/>
              <a:t>12/12/2023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3716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371600"/>
            <a:fld id="{442D6364-3747-45BB-8D80-5F1CF7FCAC52}"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5994182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4EA"/>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12/12/2023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4EA"/>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547690"/>
            <a:ext cx="15773400" cy="198834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57300" y="9534527"/>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pPr defTabSz="1371600"/>
            <a:fld id="{D38BF5B4-6FC7-409E-96B2-3A522A92C3A8}" type="datetimeFigureOut">
              <a:rPr lang="en-US" smtClean="0">
                <a:solidFill>
                  <a:prstClr val="black">
                    <a:tint val="75000"/>
                  </a:prstClr>
                </a:solidFill>
              </a:rPr>
              <a:pPr defTabSz="1371600"/>
              <a:t>12/12/2023</a:t>
            </a:fld>
            <a:endParaRPr lang="en-US">
              <a:solidFill>
                <a:prstClr val="black">
                  <a:tint val="75000"/>
                </a:prstClr>
              </a:solidFill>
            </a:endParaRPr>
          </a:p>
        </p:txBody>
      </p:sp>
      <p:sp>
        <p:nvSpPr>
          <p:cNvPr id="5" name="Footer Placeholder 4"/>
          <p:cNvSpPr>
            <a:spLocks noGrp="1"/>
          </p:cNvSpPr>
          <p:nvPr>
            <p:ph type="ftr" sz="quarter" idx="3"/>
          </p:nvPr>
        </p:nvSpPr>
        <p:spPr>
          <a:xfrm>
            <a:off x="6057900" y="9534527"/>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pPr defTabSz="1371600"/>
            <a:endParaRPr lang="en-US">
              <a:solidFill>
                <a:prstClr val="black">
                  <a:tint val="75000"/>
                </a:prstClr>
              </a:solidFill>
            </a:endParaRPr>
          </a:p>
        </p:txBody>
      </p:sp>
      <p:sp>
        <p:nvSpPr>
          <p:cNvPr id="6" name="Slide Number Placeholder 5"/>
          <p:cNvSpPr>
            <a:spLocks noGrp="1"/>
          </p:cNvSpPr>
          <p:nvPr>
            <p:ph type="sldNum" sz="quarter" idx="4"/>
          </p:nvPr>
        </p:nvSpPr>
        <p:spPr>
          <a:xfrm>
            <a:off x="12915900" y="9534527"/>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pPr defTabSz="1371600"/>
            <a:fld id="{442D6364-3747-45BB-8D80-5F1CF7FCAC52}"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18653128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371600" rtl="0" eaLnBrk="1" latinLnBrk="0" hangingPunct="1">
        <a:lnSpc>
          <a:spcPct val="90000"/>
        </a:lnSpc>
        <a:spcBef>
          <a:spcPct val="0"/>
        </a:spcBef>
        <a:buNone/>
        <a:defRPr sz="6600" b="0" i="0" u="none"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b="0" i="0" u="none"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svg"/><Relationship Id="rId15" Type="http://schemas.openxmlformats.org/officeDocument/2006/relationships/image" Target="../media/image14.svg"/><Relationship Id="rId4" Type="http://schemas.openxmlformats.org/officeDocument/2006/relationships/image" Target="../media/image2.png"/><Relationship Id="rId14" Type="http://schemas.openxmlformats.org/officeDocument/2006/relationships/image" Target="../media/image5.png"/></Relationships>
</file>

<file path=ppt/slides/_rels/slide10.xml.rels><?xml version="1.0" encoding="UTF-8" standalone="yes"?>
<Relationships xmlns="http://schemas.openxmlformats.org/package/2006/relationships"><Relationship Id="rId13" Type="http://schemas.openxmlformats.org/officeDocument/2006/relationships/image" Target="../media/image4.png"/><Relationship Id="rId3" Type="http://schemas.openxmlformats.org/officeDocument/2006/relationships/image" Target="../media/image2.svg"/><Relationship Id="rId12" Type="http://schemas.openxmlformats.org/officeDocument/2006/relationships/image" Target="../media/image30.png"/><Relationship Id="rId7" Type="http://schemas.openxmlformats.org/officeDocument/2006/relationships/image" Target="../media/image12.svg"/><Relationship Id="rId2" Type="http://schemas.openxmlformats.org/officeDocument/2006/relationships/image" Target="../media/image1.png"/><Relationship Id="rId1" Type="http://schemas.openxmlformats.org/officeDocument/2006/relationships/slideLayout" Target="../slideLayouts/slideLayout7.xml"/><Relationship Id="rId11" Type="http://schemas.openxmlformats.org/officeDocument/2006/relationships/image" Target="../media/image16.svg"/><Relationship Id="rId10" Type="http://schemas.openxmlformats.org/officeDocument/2006/relationships/image" Target="../media/image19.png"/><Relationship Id="rId4" Type="http://schemas.openxmlformats.org/officeDocument/2006/relationships/image" Target="../media/image15.png"/><Relationship Id="rId9" Type="http://schemas.openxmlformats.org/officeDocument/2006/relationships/image" Target="../media/image26.svg"/></Relationships>
</file>

<file path=ppt/slides/_rels/slide11.xml.rels><?xml version="1.0" encoding="UTF-8" standalone="yes"?>
<Relationships xmlns="http://schemas.openxmlformats.org/package/2006/relationships"><Relationship Id="rId13" Type="http://schemas.openxmlformats.org/officeDocument/2006/relationships/image" Target="../media/image19.png"/><Relationship Id="rId3" Type="http://schemas.openxmlformats.org/officeDocument/2006/relationships/image" Target="../media/image2.svg"/><Relationship Id="rId12" Type="http://schemas.openxmlformats.org/officeDocument/2006/relationships/image" Target="../media/image33.png"/><Relationship Id="rId2" Type="http://schemas.openxmlformats.org/officeDocument/2006/relationships/image" Target="../media/image1.png"/><Relationship Id="rId1" Type="http://schemas.openxmlformats.org/officeDocument/2006/relationships/slideLayout" Target="../slideLayouts/slideLayout7.xml"/><Relationship Id="rId11" Type="http://schemas.openxmlformats.org/officeDocument/2006/relationships/image" Target="../media/image32.png"/><Relationship Id="rId10" Type="http://schemas.openxmlformats.org/officeDocument/2006/relationships/image" Target="../media/image31.png"/><Relationship Id="rId4" Type="http://schemas.openxmlformats.org/officeDocument/2006/relationships/image" Target="../media/image15.png"/><Relationship Id="rId9" Type="http://schemas.openxmlformats.org/officeDocument/2006/relationships/image" Target="../media/image26.svg"/><Relationship Id="rId14" Type="http://schemas.openxmlformats.org/officeDocument/2006/relationships/image" Target="../media/image16.svg"/></Relationships>
</file>

<file path=ppt/slides/_rels/slide12.xml.rels><?xml version="1.0" encoding="UTF-8" standalone="yes"?>
<Relationships xmlns="http://schemas.openxmlformats.org/package/2006/relationships"><Relationship Id="rId13" Type="http://schemas.openxmlformats.org/officeDocument/2006/relationships/image" Target="../media/image37.png"/><Relationship Id="rId3" Type="http://schemas.openxmlformats.org/officeDocument/2006/relationships/image" Target="../media/image2.svg"/><Relationship Id="rId12" Type="http://schemas.microsoft.com/office/2007/relationships/hdphoto" Target="../media/hdphoto3.wdp"/><Relationship Id="rId2" Type="http://schemas.openxmlformats.org/officeDocument/2006/relationships/image" Target="../media/image1.png"/><Relationship Id="rId1" Type="http://schemas.openxmlformats.org/officeDocument/2006/relationships/slideLayout" Target="../slideLayouts/slideLayout7.xml"/><Relationship Id="rId11" Type="http://schemas.openxmlformats.org/officeDocument/2006/relationships/image" Target="../media/image36.png"/><Relationship Id="rId5" Type="http://schemas.openxmlformats.org/officeDocument/2006/relationships/image" Target="../media/image19.png"/><Relationship Id="rId10" Type="http://schemas.openxmlformats.org/officeDocument/2006/relationships/image" Target="../media/image35.png"/><Relationship Id="rId4" Type="http://schemas.openxmlformats.org/officeDocument/2006/relationships/image" Target="../media/image34.png"/><Relationship Id="rId9" Type="http://schemas.openxmlformats.org/officeDocument/2006/relationships/image" Target="../media/image16.svg"/></Relationships>
</file>

<file path=ppt/slides/_rels/slide13.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1.png"/><Relationship Id="rId7" Type="http://schemas.openxmlformats.org/officeDocument/2006/relationships/image" Target="../media/image3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9.png"/><Relationship Id="rId11" Type="http://schemas.openxmlformats.org/officeDocument/2006/relationships/image" Target="../media/image42.png"/><Relationship Id="rId5" Type="http://schemas.openxmlformats.org/officeDocument/2006/relationships/image" Target="../media/image38.png"/><Relationship Id="rId10" Type="http://schemas.openxmlformats.org/officeDocument/2006/relationships/image" Target="../media/image41.png"/><Relationship Id="rId4" Type="http://schemas.openxmlformats.org/officeDocument/2006/relationships/image" Target="../media/image2.svg"/><Relationship Id="rId9" Type="http://schemas.microsoft.com/office/2007/relationships/hdphoto" Target="../media/hdphoto4.wdp"/></Relationships>
</file>

<file path=ppt/slides/_rels/slide14.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32.sv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45.png"/><Relationship Id="rId4" Type="http://schemas.openxmlformats.org/officeDocument/2006/relationships/image" Target="../media/image44.png"/></Relationships>
</file>

<file path=ppt/slides/_rels/slide1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svg"/><Relationship Id="rId7" Type="http://schemas.openxmlformats.org/officeDocument/2006/relationships/image" Target="../media/image24.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8.svg"/><Relationship Id="rId5" Type="http://schemas.openxmlformats.org/officeDocument/2006/relationships/image" Target="../media/image22.svg"/><Relationship Id="rId10" Type="http://schemas.openxmlformats.org/officeDocument/2006/relationships/image" Target="../media/image16.png"/><Relationship Id="rId4" Type="http://schemas.openxmlformats.org/officeDocument/2006/relationships/image" Target="../media/image14.png"/><Relationship Id="rId9" Type="http://schemas.openxmlformats.org/officeDocument/2006/relationships/image" Target="../media/image26.sv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6.png"/><Relationship Id="rId1" Type="http://schemas.openxmlformats.org/officeDocument/2006/relationships/slideLayout" Target="../slideLayouts/slideLayout7.xml"/><Relationship Id="rId11" Type="http://schemas.openxmlformats.org/officeDocument/2006/relationships/image" Target="../media/image48.png"/><Relationship Id="rId10" Type="http://schemas.openxmlformats.org/officeDocument/2006/relationships/image" Target="../media/image47.png"/><Relationship Id="rId9" Type="http://schemas.openxmlformats.org/officeDocument/2006/relationships/image" Target="../media/image16.svg"/></Relationships>
</file>

<file path=ppt/slides/_rels/slide17.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12.svg"/><Relationship Id="rId2" Type="http://schemas.openxmlformats.org/officeDocument/2006/relationships/image" Target="../media/image1.png"/><Relationship Id="rId1" Type="http://schemas.openxmlformats.org/officeDocument/2006/relationships/slideLayout" Target="../slideLayouts/slideLayout7.xml"/><Relationship Id="rId11" Type="http://schemas.openxmlformats.org/officeDocument/2006/relationships/image" Target="../media/image4.png"/><Relationship Id="rId10" Type="http://schemas.openxmlformats.org/officeDocument/2006/relationships/image" Target="../media/image49.png"/><Relationship Id="rId4" Type="http://schemas.openxmlformats.org/officeDocument/2006/relationships/image" Target="../media/image15.png"/><Relationship Id="rId9" Type="http://schemas.openxmlformats.org/officeDocument/2006/relationships/image" Target="../media/image26.svg"/></Relationships>
</file>

<file path=ppt/slides/_rels/slide18.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2.svg"/><Relationship Id="rId7" Type="http://schemas.microsoft.com/office/2007/relationships/hdphoto" Target="../media/hdphoto5.wdp"/><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 Id="rId9" Type="http://schemas.openxmlformats.org/officeDocument/2006/relationships/image" Target="../media/image54.png"/></Relationships>
</file>

<file path=ppt/slides/_rels/slide19.xml.rels><?xml version="1.0" encoding="UTF-8" standalone="yes"?>
<Relationships xmlns="http://schemas.openxmlformats.org/package/2006/relationships"><Relationship Id="rId3" Type="http://schemas.openxmlformats.org/officeDocument/2006/relationships/image" Target="../media/image2.svg"/><Relationship Id="rId12" Type="http://schemas.openxmlformats.org/officeDocument/2006/relationships/image" Target="../media/image4.png"/><Relationship Id="rId7" Type="http://schemas.openxmlformats.org/officeDocument/2006/relationships/image" Target="../media/image12.svg"/><Relationship Id="rId2" Type="http://schemas.openxmlformats.org/officeDocument/2006/relationships/image" Target="../media/image1.png"/><Relationship Id="rId1" Type="http://schemas.openxmlformats.org/officeDocument/2006/relationships/slideLayout" Target="../slideLayouts/slideLayout7.xml"/><Relationship Id="rId11" Type="http://schemas.openxmlformats.org/officeDocument/2006/relationships/image" Target="../media/image16.svg"/><Relationship Id="rId10" Type="http://schemas.openxmlformats.org/officeDocument/2006/relationships/image" Target="../media/image19.png"/><Relationship Id="rId4" Type="http://schemas.openxmlformats.org/officeDocument/2006/relationships/image" Target="../media/image15.png"/><Relationship Id="rId9" Type="http://schemas.openxmlformats.org/officeDocument/2006/relationships/image" Target="../media/image26.sv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24.svg"/><Relationship Id="rId2" Type="http://schemas.openxmlformats.org/officeDocument/2006/relationships/image" Target="../media/image1.png"/><Relationship Id="rId1" Type="http://schemas.openxmlformats.org/officeDocument/2006/relationships/slideLayout" Target="../slideLayouts/slideLayout7.xml"/><Relationship Id="rId10" Type="http://schemas.openxmlformats.org/officeDocument/2006/relationships/image" Target="../media/image8.png"/><Relationship Id="rId4" Type="http://schemas.openxmlformats.org/officeDocument/2006/relationships/image" Target="../media/image6.png"/><Relationship Id="rId9"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27.png"/><Relationship Id="rId1" Type="http://schemas.openxmlformats.org/officeDocument/2006/relationships/slideLayout" Target="../slideLayouts/slideLayout7.xml"/><Relationship Id="rId6" Type="http://schemas.microsoft.com/office/2007/relationships/hdphoto" Target="../media/hdphoto6.wdp"/><Relationship Id="rId5" Type="http://schemas.openxmlformats.org/officeDocument/2006/relationships/image" Target="../media/image56.png"/><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8" Type="http://schemas.microsoft.com/office/2007/relationships/hdphoto" Target="../media/hdphoto7.wdp"/><Relationship Id="rId3" Type="http://schemas.openxmlformats.org/officeDocument/2006/relationships/image" Target="../media/image45.png"/><Relationship Id="rId7" Type="http://schemas.openxmlformats.org/officeDocument/2006/relationships/image" Target="../media/image60.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22.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10.png"/><Relationship Id="rId7" Type="http://schemas.openxmlformats.org/officeDocument/2006/relationships/image" Target="../media/image62.png"/><Relationship Id="rId12" Type="http://schemas.openxmlformats.org/officeDocument/2006/relationships/image" Target="../media/image66.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61.png"/><Relationship Id="rId11" Type="http://schemas.openxmlformats.org/officeDocument/2006/relationships/image" Target="../media/image65.png"/><Relationship Id="rId5" Type="http://schemas.openxmlformats.org/officeDocument/2006/relationships/image" Target="../media/image32.svg"/><Relationship Id="rId10" Type="http://schemas.openxmlformats.org/officeDocument/2006/relationships/image" Target="../media/image64.png"/><Relationship Id="rId9" Type="http://schemas.microsoft.com/office/2007/relationships/hdphoto" Target="../media/hdphoto8.wdp"/></Relationships>
</file>

<file path=ppt/slides/_rels/slide2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1.png"/><Relationship Id="rId7" Type="http://schemas.openxmlformats.org/officeDocument/2006/relationships/image" Target="../media/image67.png"/><Relationship Id="rId12" Type="http://schemas.openxmlformats.org/officeDocument/2006/relationships/image" Target="../media/image70.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microsoft.com/office/2007/relationships/hdphoto" Target="../media/hdphoto8.wdp"/><Relationship Id="rId11" Type="http://schemas.openxmlformats.org/officeDocument/2006/relationships/image" Target="../media/image69.png"/><Relationship Id="rId5" Type="http://schemas.openxmlformats.org/officeDocument/2006/relationships/image" Target="../media/image63.png"/><Relationship Id="rId10" Type="http://schemas.openxmlformats.org/officeDocument/2006/relationships/image" Target="../media/image68.png"/><Relationship Id="rId4" Type="http://schemas.openxmlformats.org/officeDocument/2006/relationships/image" Target="../media/image62.png"/><Relationship Id="rId9" Type="http://schemas.openxmlformats.org/officeDocument/2006/relationships/image" Target="../media/image32.svg"/></Relationships>
</file>

<file path=ppt/slides/_rels/slide24.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s>
</file>

<file path=ppt/slides/_rels/slide2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svg"/><Relationship Id="rId7" Type="http://schemas.openxmlformats.org/officeDocument/2006/relationships/image" Target="../media/image24.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8.svg"/><Relationship Id="rId5" Type="http://schemas.openxmlformats.org/officeDocument/2006/relationships/image" Target="../media/image22.svg"/><Relationship Id="rId10" Type="http://schemas.openxmlformats.org/officeDocument/2006/relationships/image" Target="../media/image16.png"/><Relationship Id="rId4" Type="http://schemas.openxmlformats.org/officeDocument/2006/relationships/image" Target="../media/image14.png"/><Relationship Id="rId9" Type="http://schemas.openxmlformats.org/officeDocument/2006/relationships/image" Target="../media/image26.svg"/></Relationships>
</file>

<file path=ppt/slides/_rels/slide26.xml.rels><?xml version="1.0" encoding="UTF-8" standalone="yes"?>
<Relationships xmlns="http://schemas.openxmlformats.org/package/2006/relationships"><Relationship Id="rId8" Type="http://schemas.openxmlformats.org/officeDocument/2006/relationships/image" Target="../media/image76.png"/><Relationship Id="rId13" Type="http://schemas.openxmlformats.org/officeDocument/2006/relationships/image" Target="../media/image80.png"/><Relationship Id="rId3" Type="http://schemas.microsoft.com/office/2007/relationships/media" Target="../media/media2.wma"/><Relationship Id="rId7" Type="http://schemas.openxmlformats.org/officeDocument/2006/relationships/image" Target="../media/image75.png"/><Relationship Id="rId12" Type="http://schemas.microsoft.com/office/2007/relationships/hdphoto" Target="../media/hdphoto9.wdp"/><Relationship Id="rId2" Type="http://schemas.openxmlformats.org/officeDocument/2006/relationships/audio" Target="../media/media1.wma"/><Relationship Id="rId16" Type="http://schemas.microsoft.com/office/2007/relationships/hdphoto" Target="../media/hdphoto10.wdp"/><Relationship Id="rId1" Type="http://schemas.microsoft.com/office/2007/relationships/media" Target="../media/media1.wma"/><Relationship Id="rId6" Type="http://schemas.openxmlformats.org/officeDocument/2006/relationships/notesSlide" Target="../notesSlides/notesSlide6.xml"/><Relationship Id="rId11" Type="http://schemas.openxmlformats.org/officeDocument/2006/relationships/image" Target="../media/image79.png"/><Relationship Id="rId5" Type="http://schemas.openxmlformats.org/officeDocument/2006/relationships/slideLayout" Target="../slideLayouts/slideLayout18.xml"/><Relationship Id="rId15" Type="http://schemas.openxmlformats.org/officeDocument/2006/relationships/image" Target="../media/image82.png"/><Relationship Id="rId10" Type="http://schemas.openxmlformats.org/officeDocument/2006/relationships/image" Target="../media/image78.png"/><Relationship Id="rId4" Type="http://schemas.openxmlformats.org/officeDocument/2006/relationships/audio" Target="../media/media2.wma"/><Relationship Id="rId9" Type="http://schemas.openxmlformats.org/officeDocument/2006/relationships/image" Target="../media/image77.png"/><Relationship Id="rId14" Type="http://schemas.openxmlformats.org/officeDocument/2006/relationships/image" Target="../media/image81.png"/></Relationships>
</file>

<file path=ppt/slides/_rels/slide27.xml.rels><?xml version="1.0" encoding="UTF-8" standalone="yes"?>
<Relationships xmlns="http://schemas.openxmlformats.org/package/2006/relationships"><Relationship Id="rId8" Type="http://schemas.openxmlformats.org/officeDocument/2006/relationships/image" Target="../media/image84.png"/><Relationship Id="rId13" Type="http://schemas.openxmlformats.org/officeDocument/2006/relationships/image" Target="../media/image80.png"/><Relationship Id="rId3" Type="http://schemas.microsoft.com/office/2007/relationships/media" Target="../media/media2.wma"/><Relationship Id="rId7" Type="http://schemas.openxmlformats.org/officeDocument/2006/relationships/image" Target="../media/image83.png"/><Relationship Id="rId12" Type="http://schemas.microsoft.com/office/2007/relationships/hdphoto" Target="../media/hdphoto9.wdp"/><Relationship Id="rId2" Type="http://schemas.openxmlformats.org/officeDocument/2006/relationships/audio" Target="../media/media1.wma"/><Relationship Id="rId16" Type="http://schemas.microsoft.com/office/2007/relationships/hdphoto" Target="../media/hdphoto10.wdp"/><Relationship Id="rId1" Type="http://schemas.microsoft.com/office/2007/relationships/media" Target="../media/media1.wma"/><Relationship Id="rId6" Type="http://schemas.openxmlformats.org/officeDocument/2006/relationships/notesSlide" Target="../notesSlides/notesSlide7.xml"/><Relationship Id="rId11" Type="http://schemas.openxmlformats.org/officeDocument/2006/relationships/image" Target="../media/image79.png"/><Relationship Id="rId5" Type="http://schemas.openxmlformats.org/officeDocument/2006/relationships/slideLayout" Target="../slideLayouts/slideLayout18.xml"/><Relationship Id="rId15" Type="http://schemas.openxmlformats.org/officeDocument/2006/relationships/image" Target="../media/image82.png"/><Relationship Id="rId10" Type="http://schemas.openxmlformats.org/officeDocument/2006/relationships/image" Target="../media/image85.png"/><Relationship Id="rId4" Type="http://schemas.openxmlformats.org/officeDocument/2006/relationships/audio" Target="../media/media2.wma"/><Relationship Id="rId9" Type="http://schemas.openxmlformats.org/officeDocument/2006/relationships/image" Target="../media/image77.png"/><Relationship Id="rId14" Type="http://schemas.openxmlformats.org/officeDocument/2006/relationships/image" Target="../media/image86.png"/></Relationships>
</file>

<file path=ppt/slides/_rels/slide28.xml.rels><?xml version="1.0" encoding="UTF-8" standalone="yes"?>
<Relationships xmlns="http://schemas.openxmlformats.org/package/2006/relationships"><Relationship Id="rId8" Type="http://schemas.openxmlformats.org/officeDocument/2006/relationships/image" Target="../media/image88.png"/><Relationship Id="rId13" Type="http://schemas.openxmlformats.org/officeDocument/2006/relationships/image" Target="../media/image90.png"/><Relationship Id="rId3" Type="http://schemas.microsoft.com/office/2007/relationships/media" Target="../media/media2.wma"/><Relationship Id="rId7" Type="http://schemas.openxmlformats.org/officeDocument/2006/relationships/image" Target="../media/image87.png"/><Relationship Id="rId12" Type="http://schemas.openxmlformats.org/officeDocument/2006/relationships/image" Target="../media/image80.png"/><Relationship Id="rId2" Type="http://schemas.openxmlformats.org/officeDocument/2006/relationships/audio" Target="../media/media1.wma"/><Relationship Id="rId1" Type="http://schemas.microsoft.com/office/2007/relationships/media" Target="../media/media1.wma"/><Relationship Id="rId6" Type="http://schemas.openxmlformats.org/officeDocument/2006/relationships/notesSlide" Target="../notesSlides/notesSlide8.xml"/><Relationship Id="rId11" Type="http://schemas.microsoft.com/office/2007/relationships/hdphoto" Target="../media/hdphoto9.wdp"/><Relationship Id="rId5" Type="http://schemas.openxmlformats.org/officeDocument/2006/relationships/slideLayout" Target="../slideLayouts/slideLayout18.xml"/><Relationship Id="rId15" Type="http://schemas.microsoft.com/office/2007/relationships/hdphoto" Target="../media/hdphoto10.wdp"/><Relationship Id="rId10" Type="http://schemas.openxmlformats.org/officeDocument/2006/relationships/image" Target="../media/image79.png"/><Relationship Id="rId4" Type="http://schemas.openxmlformats.org/officeDocument/2006/relationships/audio" Target="../media/media2.wma"/><Relationship Id="rId9" Type="http://schemas.openxmlformats.org/officeDocument/2006/relationships/image" Target="../media/image89.png"/><Relationship Id="rId14" Type="http://schemas.openxmlformats.org/officeDocument/2006/relationships/image" Target="../media/image82.png"/></Relationships>
</file>

<file path=ppt/slides/_rels/slide29.xml.rels><?xml version="1.0" encoding="UTF-8" standalone="yes"?>
<Relationships xmlns="http://schemas.openxmlformats.org/package/2006/relationships"><Relationship Id="rId8" Type="http://schemas.openxmlformats.org/officeDocument/2006/relationships/image" Target="../media/image92.png"/><Relationship Id="rId13" Type="http://schemas.openxmlformats.org/officeDocument/2006/relationships/image" Target="../media/image94.png"/><Relationship Id="rId3" Type="http://schemas.microsoft.com/office/2007/relationships/media" Target="../media/media2.wma"/><Relationship Id="rId7" Type="http://schemas.openxmlformats.org/officeDocument/2006/relationships/image" Target="../media/image91.png"/><Relationship Id="rId12" Type="http://schemas.openxmlformats.org/officeDocument/2006/relationships/image" Target="../media/image80.png"/><Relationship Id="rId2" Type="http://schemas.openxmlformats.org/officeDocument/2006/relationships/audio" Target="../media/media1.wma"/><Relationship Id="rId1" Type="http://schemas.microsoft.com/office/2007/relationships/media" Target="../media/media1.wma"/><Relationship Id="rId6" Type="http://schemas.openxmlformats.org/officeDocument/2006/relationships/notesSlide" Target="../notesSlides/notesSlide9.xml"/><Relationship Id="rId11" Type="http://schemas.microsoft.com/office/2007/relationships/hdphoto" Target="../media/hdphoto9.wdp"/><Relationship Id="rId5" Type="http://schemas.openxmlformats.org/officeDocument/2006/relationships/slideLayout" Target="../slideLayouts/slideLayout18.xml"/><Relationship Id="rId15" Type="http://schemas.microsoft.com/office/2007/relationships/hdphoto" Target="../media/hdphoto10.wdp"/><Relationship Id="rId10" Type="http://schemas.openxmlformats.org/officeDocument/2006/relationships/image" Target="../media/image79.png"/><Relationship Id="rId4" Type="http://schemas.openxmlformats.org/officeDocument/2006/relationships/audio" Target="../media/media2.wma"/><Relationship Id="rId9" Type="http://schemas.openxmlformats.org/officeDocument/2006/relationships/image" Target="../media/image93.png"/><Relationship Id="rId14" Type="http://schemas.openxmlformats.org/officeDocument/2006/relationships/image" Target="../media/image82.png"/></Relationships>
</file>

<file path=ppt/slides/_rels/slide3.xml.rels><?xml version="1.0" encoding="UTF-8" standalone="yes"?>
<Relationships xmlns="http://schemas.openxmlformats.org/package/2006/relationships"><Relationship Id="rId13" Type="http://schemas.openxmlformats.org/officeDocument/2006/relationships/image" Target="../media/image32.svg"/><Relationship Id="rId12"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11" Type="http://schemas.openxmlformats.org/officeDocument/2006/relationships/image" Target="../media/image30.svg"/><Relationship Id="rId14" Type="http://schemas.openxmlformats.org/officeDocument/2006/relationships/image" Target="../media/image11.png"/></Relationships>
</file>

<file path=ppt/slides/_rels/slide30.xml.rels><?xml version="1.0" encoding="UTF-8" standalone="yes"?>
<Relationships xmlns="http://schemas.openxmlformats.org/package/2006/relationships"><Relationship Id="rId8" Type="http://schemas.microsoft.com/office/2007/relationships/hdphoto" Target="../media/hdphoto10.wdp"/><Relationship Id="rId3" Type="http://schemas.microsoft.com/office/2007/relationships/media" Target="../media/media2.wma"/><Relationship Id="rId7" Type="http://schemas.openxmlformats.org/officeDocument/2006/relationships/image" Target="../media/image82.png"/><Relationship Id="rId2" Type="http://schemas.openxmlformats.org/officeDocument/2006/relationships/audio" Target="../media/media1.wma"/><Relationship Id="rId1" Type="http://schemas.microsoft.com/office/2007/relationships/media" Target="../media/media1.wma"/><Relationship Id="rId6" Type="http://schemas.openxmlformats.org/officeDocument/2006/relationships/notesSlide" Target="../notesSlides/notesSlide10.xml"/><Relationship Id="rId11" Type="http://schemas.openxmlformats.org/officeDocument/2006/relationships/image" Target="../media/image80.png"/><Relationship Id="rId5" Type="http://schemas.openxmlformats.org/officeDocument/2006/relationships/slideLayout" Target="../slideLayouts/slideLayout18.xml"/><Relationship Id="rId10" Type="http://schemas.microsoft.com/office/2007/relationships/hdphoto" Target="../media/hdphoto9.wdp"/><Relationship Id="rId4" Type="http://schemas.openxmlformats.org/officeDocument/2006/relationships/audio" Target="../media/media2.wma"/><Relationship Id="rId9" Type="http://schemas.openxmlformats.org/officeDocument/2006/relationships/image" Target="../media/image79.png"/></Relationships>
</file>

<file path=ppt/slides/_rels/slide3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96.png"/><Relationship Id="rId4" Type="http://schemas.openxmlformats.org/officeDocument/2006/relationships/image" Target="../media/image95.png"/></Relationships>
</file>

<file path=ppt/slides/_rels/slide32.xml.rels><?xml version="1.0" encoding="UTF-8" standalone="yes"?>
<Relationships xmlns="http://schemas.openxmlformats.org/package/2006/relationships"><Relationship Id="rId12" Type="http://schemas.openxmlformats.org/officeDocument/2006/relationships/image" Target="../media/image98.png"/><Relationship Id="rId2" Type="http://schemas.openxmlformats.org/officeDocument/2006/relationships/image" Target="../media/image19.png"/><Relationship Id="rId1" Type="http://schemas.openxmlformats.org/officeDocument/2006/relationships/slideLayout" Target="../slideLayouts/slideLayout7.xml"/><Relationship Id="rId11" Type="http://schemas.openxmlformats.org/officeDocument/2006/relationships/image" Target="../media/image97.png"/><Relationship Id="rId10" Type="http://schemas.openxmlformats.org/officeDocument/2006/relationships/image" Target="../media/image21.png"/><Relationship Id="rId9" Type="http://schemas.openxmlformats.org/officeDocument/2006/relationships/image" Target="../media/image16.svg"/></Relationships>
</file>

<file path=ppt/slides/_rels/slide3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svg"/><Relationship Id="rId7" Type="http://schemas.openxmlformats.org/officeDocument/2006/relationships/image" Target="../media/image24.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8.svg"/><Relationship Id="rId5" Type="http://schemas.openxmlformats.org/officeDocument/2006/relationships/image" Target="../media/image22.svg"/><Relationship Id="rId10" Type="http://schemas.openxmlformats.org/officeDocument/2006/relationships/image" Target="../media/image16.png"/><Relationship Id="rId4" Type="http://schemas.openxmlformats.org/officeDocument/2006/relationships/image" Target="../media/image14.png"/><Relationship Id="rId9" Type="http://schemas.openxmlformats.org/officeDocument/2006/relationships/image" Target="../media/image26.svg"/></Relationships>
</file>

<file path=ppt/slides/_rels/slide34.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27.png"/><Relationship Id="rId1" Type="http://schemas.openxmlformats.org/officeDocument/2006/relationships/slideLayout" Target="../slideLayouts/slideLayout7.xml"/><Relationship Id="rId5" Type="http://schemas.openxmlformats.org/officeDocument/2006/relationships/image" Target="../media/image100.png"/><Relationship Id="rId4" Type="http://schemas.openxmlformats.org/officeDocument/2006/relationships/image" Target="../media/image71.png"/></Relationships>
</file>

<file path=ppt/slides/_rels/slide35.xml.rels><?xml version="1.0" encoding="UTF-8" standalone="yes"?>
<Relationships xmlns="http://schemas.openxmlformats.org/package/2006/relationships"><Relationship Id="rId8" Type="http://schemas.openxmlformats.org/officeDocument/2006/relationships/image" Target="../media/image102.png"/><Relationship Id="rId3" Type="http://schemas.openxmlformats.org/officeDocument/2006/relationships/image" Target="../media/image10.png"/><Relationship Id="rId7" Type="http://schemas.openxmlformats.org/officeDocument/2006/relationships/image" Target="../media/image61.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01.png"/><Relationship Id="rId11" Type="http://schemas.openxmlformats.org/officeDocument/2006/relationships/image" Target="../media/image105.png"/><Relationship Id="rId5" Type="http://schemas.openxmlformats.org/officeDocument/2006/relationships/image" Target="../media/image32.svg"/><Relationship Id="rId10" Type="http://schemas.openxmlformats.org/officeDocument/2006/relationships/image" Target="../media/image104.png"/><Relationship Id="rId9" Type="http://schemas.openxmlformats.org/officeDocument/2006/relationships/image" Target="../media/image103.png"/></Relationships>
</file>

<file path=ppt/slides/_rels/slide36.xml.rels><?xml version="1.0" encoding="UTF-8" standalone="yes"?>
<Relationships xmlns="http://schemas.openxmlformats.org/package/2006/relationships"><Relationship Id="rId8" Type="http://schemas.openxmlformats.org/officeDocument/2006/relationships/image" Target="../media/image110.png"/><Relationship Id="rId3" Type="http://schemas.openxmlformats.org/officeDocument/2006/relationships/image" Target="../media/image106.png"/><Relationship Id="rId7" Type="http://schemas.openxmlformats.org/officeDocument/2006/relationships/image" Target="../media/image109.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08.png"/><Relationship Id="rId5" Type="http://schemas.microsoft.com/office/2007/relationships/hdphoto" Target="../media/hdphoto11.wdp"/><Relationship Id="rId4" Type="http://schemas.openxmlformats.org/officeDocument/2006/relationships/image" Target="../media/image107.png"/></Relationships>
</file>

<file path=ppt/slides/_rels/slide37.xml.rels><?xml version="1.0" encoding="UTF-8" standalone="yes"?>
<Relationships xmlns="http://schemas.openxmlformats.org/package/2006/relationships"><Relationship Id="rId8" Type="http://schemas.openxmlformats.org/officeDocument/2006/relationships/image" Target="../media/image110.png"/><Relationship Id="rId3" Type="http://schemas.openxmlformats.org/officeDocument/2006/relationships/image" Target="../media/image106.png"/><Relationship Id="rId7" Type="http://schemas.openxmlformats.org/officeDocument/2006/relationships/image" Target="../media/image109.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11.png"/><Relationship Id="rId5" Type="http://schemas.microsoft.com/office/2007/relationships/hdphoto" Target="../media/hdphoto11.wdp"/><Relationship Id="rId4" Type="http://schemas.openxmlformats.org/officeDocument/2006/relationships/image" Target="../media/image107.png"/></Relationships>
</file>

<file path=ppt/slides/_rels/slide38.xml.rels><?xml version="1.0" encoding="UTF-8" standalone="yes"?>
<Relationships xmlns="http://schemas.openxmlformats.org/package/2006/relationships"><Relationship Id="rId8" Type="http://schemas.openxmlformats.org/officeDocument/2006/relationships/image" Target="../media/image114.png"/><Relationship Id="rId3" Type="http://schemas.openxmlformats.org/officeDocument/2006/relationships/image" Target="../media/image2.svg"/><Relationship Id="rId7" Type="http://schemas.microsoft.com/office/2007/relationships/hdphoto" Target="../media/hdphoto12.wdp"/><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13.png"/><Relationship Id="rId5" Type="http://schemas.openxmlformats.org/officeDocument/2006/relationships/image" Target="../media/image112.png"/><Relationship Id="rId4" Type="http://schemas.openxmlformats.org/officeDocument/2006/relationships/image" Target="../media/image51.png"/></Relationships>
</file>

<file path=ppt/slides/_rels/slide39.xml.rels><?xml version="1.0" encoding="UTF-8" standalone="yes"?>
<Relationships xmlns="http://schemas.openxmlformats.org/package/2006/relationships"><Relationship Id="rId3" Type="http://schemas.openxmlformats.org/officeDocument/2006/relationships/image" Target="../media/image2.svg"/><Relationship Id="rId17" Type="http://schemas.openxmlformats.org/officeDocument/2006/relationships/image" Target="../media/image16.svg"/><Relationship Id="rId2" Type="http://schemas.openxmlformats.org/officeDocument/2006/relationships/image" Target="../media/image1.png"/><Relationship Id="rId16" Type="http://schemas.openxmlformats.org/officeDocument/2006/relationships/image" Target="../media/image19.png"/><Relationship Id="rId1" Type="http://schemas.openxmlformats.org/officeDocument/2006/relationships/slideLayout" Target="../slideLayouts/slideLayout7.xml"/><Relationship Id="rId15" Type="http://schemas.openxmlformats.org/officeDocument/2006/relationships/image" Target="../media/image24.sv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8.svg"/><Relationship Id="rId7" Type="http://schemas.openxmlformats.org/officeDocument/2006/relationships/image" Target="../media/image12.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10.svg"/><Relationship Id="rId4" Type="http://schemas.openxmlformats.org/officeDocument/2006/relationships/image" Target="../media/image13.png"/></Relationships>
</file>

<file path=ppt/slides/_rels/slide40.xml.rels><?xml version="1.0" encoding="UTF-8" standalone="yes"?>
<Relationships xmlns="http://schemas.openxmlformats.org/package/2006/relationships"><Relationship Id="rId8" Type="http://schemas.openxmlformats.org/officeDocument/2006/relationships/image" Target="../media/image116.png"/><Relationship Id="rId13" Type="http://schemas.openxmlformats.org/officeDocument/2006/relationships/image" Target="../media/image26.svg"/><Relationship Id="rId3" Type="http://schemas.openxmlformats.org/officeDocument/2006/relationships/image" Target="../media/image2.svg"/><Relationship Id="rId7" Type="http://schemas.openxmlformats.org/officeDocument/2006/relationships/image" Target="../media/image57.svg"/><Relationship Id="rId2" Type="http://schemas.openxmlformats.org/officeDocument/2006/relationships/image" Target="../media/image1.png"/><Relationship Id="rId1" Type="http://schemas.openxmlformats.org/officeDocument/2006/relationships/slideLayout" Target="../slideLayouts/slideLayout7.xml"/><Relationship Id="rId10" Type="http://schemas.openxmlformats.org/officeDocument/2006/relationships/image" Target="../media/image15.png"/><Relationship Id="rId4" Type="http://schemas.openxmlformats.org/officeDocument/2006/relationships/image" Target="../media/image115.png"/><Relationship Id="rId9" Type="http://schemas.openxmlformats.org/officeDocument/2006/relationships/image" Target="../media/image20.sv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svg"/><Relationship Id="rId7" Type="http://schemas.openxmlformats.org/officeDocument/2006/relationships/image" Target="../media/image24.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8.svg"/><Relationship Id="rId5" Type="http://schemas.openxmlformats.org/officeDocument/2006/relationships/image" Target="../media/image22.svg"/><Relationship Id="rId10" Type="http://schemas.openxmlformats.org/officeDocument/2006/relationships/image" Target="../media/image16.png"/><Relationship Id="rId4" Type="http://schemas.openxmlformats.org/officeDocument/2006/relationships/image" Target="../media/image14.png"/><Relationship Id="rId9" Type="http://schemas.openxmlformats.org/officeDocument/2006/relationships/image" Target="../media/image26.sv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12"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Layout" Target="../slideLayouts/slideLayout7.xml"/><Relationship Id="rId11" Type="http://schemas.microsoft.com/office/2007/relationships/hdphoto" Target="../media/hdphoto2.wdp"/><Relationship Id="rId10"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16.svg"/></Relationships>
</file>

<file path=ppt/slides/_rels/slide7.xml.rels><?xml version="1.0" encoding="UTF-8" standalone="yes"?>
<Relationships xmlns="http://schemas.openxmlformats.org/package/2006/relationships"><Relationship Id="rId13" Type="http://schemas.openxmlformats.org/officeDocument/2006/relationships/image" Target="../media/image23.png"/><Relationship Id="rId12"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Layout" Target="../slideLayouts/slideLayout7.xml"/><Relationship Id="rId11" Type="http://schemas.microsoft.com/office/2007/relationships/hdphoto" Target="../media/hdphoto2.wdp"/><Relationship Id="rId10" Type="http://schemas.openxmlformats.org/officeDocument/2006/relationships/image" Target="../media/image22.png"/><Relationship Id="rId9" Type="http://schemas.openxmlformats.org/officeDocument/2006/relationships/image" Target="../media/image16.svg"/></Relationships>
</file>

<file path=ppt/slides/_rels/slide8.xml.rels><?xml version="1.0" encoding="UTF-8" standalone="yes"?>
<Relationships xmlns="http://schemas.openxmlformats.org/package/2006/relationships"><Relationship Id="rId13" Type="http://schemas.openxmlformats.org/officeDocument/2006/relationships/image" Target="../media/image24.png"/><Relationship Id="rId12"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Layout" Target="../slideLayouts/slideLayout7.xml"/><Relationship Id="rId11" Type="http://schemas.microsoft.com/office/2007/relationships/hdphoto" Target="../media/hdphoto2.wdp"/><Relationship Id="rId15" Type="http://schemas.openxmlformats.org/officeDocument/2006/relationships/image" Target="../media/image26.png"/><Relationship Id="rId10" Type="http://schemas.openxmlformats.org/officeDocument/2006/relationships/image" Target="../media/image22.png"/><Relationship Id="rId9" Type="http://schemas.openxmlformats.org/officeDocument/2006/relationships/image" Target="../media/image16.svg"/><Relationship Id="rId1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2"/>
          <p:cNvGrpSpPr/>
          <p:nvPr/>
        </p:nvGrpSpPr>
        <p:grpSpPr>
          <a:xfrm>
            <a:off x="-1703508" y="5777018"/>
            <a:ext cx="21695015" cy="11040295"/>
            <a:chOff x="0" y="0"/>
            <a:chExt cx="1424432" cy="724874"/>
          </a:xfrm>
        </p:grpSpPr>
        <p:sp>
          <p:nvSpPr>
            <p:cNvPr id="3" name="Freeform 3"/>
            <p:cNvSpPr/>
            <p:nvPr/>
          </p:nvSpPr>
          <p:spPr>
            <a:xfrm>
              <a:off x="0" y="0"/>
              <a:ext cx="1424432" cy="724874"/>
            </a:xfrm>
            <a:custGeom>
              <a:avLst/>
              <a:gdLst/>
              <a:ahLst/>
              <a:cxnLst/>
              <a:rect l="l" t="t" r="r" b="b"/>
              <a:pathLst>
                <a:path w="1424432" h="724874">
                  <a:moveTo>
                    <a:pt x="712216" y="0"/>
                  </a:moveTo>
                  <a:cubicBezTo>
                    <a:pt x="318870" y="0"/>
                    <a:pt x="0" y="162269"/>
                    <a:pt x="0" y="362437"/>
                  </a:cubicBezTo>
                  <a:cubicBezTo>
                    <a:pt x="0" y="562605"/>
                    <a:pt x="318870" y="724874"/>
                    <a:pt x="712216" y="724874"/>
                  </a:cubicBezTo>
                  <a:cubicBezTo>
                    <a:pt x="1105562" y="724874"/>
                    <a:pt x="1424432" y="562605"/>
                    <a:pt x="1424432" y="362437"/>
                  </a:cubicBezTo>
                  <a:cubicBezTo>
                    <a:pt x="1424432" y="162269"/>
                    <a:pt x="1105562" y="0"/>
                    <a:pt x="712216" y="0"/>
                  </a:cubicBezTo>
                  <a:close/>
                </a:path>
              </a:pathLst>
            </a:custGeom>
            <a:solidFill>
              <a:srgbClr val="A3DFBE"/>
            </a:solidFill>
            <a:ln w="28575" cap="sq">
              <a:solidFill>
                <a:srgbClr val="231F20"/>
              </a:solidFill>
              <a:prstDash val="solid"/>
              <a:miter/>
            </a:ln>
          </p:spPr>
        </p:sp>
        <p:sp>
          <p:nvSpPr>
            <p:cNvPr id="4" name="TextBox 4"/>
            <p:cNvSpPr txBox="1"/>
            <p:nvPr/>
          </p:nvSpPr>
          <p:spPr>
            <a:xfrm>
              <a:off x="133540" y="10807"/>
              <a:ext cx="1157351" cy="646110"/>
            </a:xfrm>
            <a:prstGeom prst="rect">
              <a:avLst/>
            </a:prstGeom>
          </p:spPr>
          <p:txBody>
            <a:bodyPr lIns="50800" tIns="50800" rIns="50800" bIns="50800" rtlCol="0" anchor="ctr"/>
            <a:lstStyle/>
            <a:p>
              <a:pPr algn="ctr">
                <a:lnSpc>
                  <a:spcPts val="3489"/>
                </a:lnSpc>
              </a:pPr>
              <a:endParaRPr/>
            </a:p>
          </p:txBody>
        </p:sp>
      </p:grpSp>
      <p:sp>
        <p:nvSpPr>
          <p:cNvPr id="5" name="Freeform 5"/>
          <p:cNvSpPr/>
          <p:nvPr/>
        </p:nvSpPr>
        <p:spPr>
          <a:xfrm>
            <a:off x="-260960" y="-5922333"/>
            <a:ext cx="10600352" cy="9487315"/>
          </a:xfrm>
          <a:custGeom>
            <a:avLst/>
            <a:gdLst/>
            <a:ahLst/>
            <a:cxnLst/>
            <a:rect l="l" t="t" r="r" b="b"/>
            <a:pathLst>
              <a:path w="10600352" h="9487315">
                <a:moveTo>
                  <a:pt x="0" y="0"/>
                </a:moveTo>
                <a:lnTo>
                  <a:pt x="10600352" y="0"/>
                </a:lnTo>
                <a:lnTo>
                  <a:pt x="10600352" y="9487315"/>
                </a:lnTo>
                <a:lnTo>
                  <a:pt x="0" y="9487315"/>
                </a:lnTo>
                <a:lnTo>
                  <a:pt x="0" y="0"/>
                </a:lnTo>
                <a:close/>
              </a:path>
            </a:pathLst>
          </a:custGeom>
          <a:blipFill>
            <a:blip r:embed="rId2">
              <a:alphaModFix amt="5000"/>
              <a:extLst>
                <a:ext uri="{96DAC541-7B7A-43D3-8B79-37D633B846F1}">
                  <asvg:svgBlip xmlns="" xmlns:asvg="http://schemas.microsoft.com/office/drawing/2016/SVG/main" r:embed="rId3"/>
                </a:ext>
              </a:extLst>
            </a:blip>
            <a:stretch>
              <a:fillRect/>
            </a:stretch>
          </a:blipFill>
        </p:spPr>
      </p:sp>
      <p:sp>
        <p:nvSpPr>
          <p:cNvPr id="6" name="Freeform 6"/>
          <p:cNvSpPr/>
          <p:nvPr/>
        </p:nvSpPr>
        <p:spPr>
          <a:xfrm>
            <a:off x="7948608" y="-5944295"/>
            <a:ext cx="10600352" cy="9487315"/>
          </a:xfrm>
          <a:custGeom>
            <a:avLst/>
            <a:gdLst/>
            <a:ahLst/>
            <a:cxnLst/>
            <a:rect l="l" t="t" r="r" b="b"/>
            <a:pathLst>
              <a:path w="10600352" h="9487315">
                <a:moveTo>
                  <a:pt x="0" y="0"/>
                </a:moveTo>
                <a:lnTo>
                  <a:pt x="10600352" y="0"/>
                </a:lnTo>
                <a:lnTo>
                  <a:pt x="10600352" y="9487316"/>
                </a:lnTo>
                <a:lnTo>
                  <a:pt x="0" y="9487316"/>
                </a:lnTo>
                <a:lnTo>
                  <a:pt x="0" y="0"/>
                </a:lnTo>
                <a:close/>
              </a:path>
            </a:pathLst>
          </a:custGeom>
          <a:blipFill>
            <a:blip r:embed="rId2">
              <a:alphaModFix amt="5000"/>
              <a:extLst>
                <a:ext uri="{96DAC541-7B7A-43D3-8B79-37D633B846F1}">
                  <asvg:svgBlip xmlns="" xmlns:asvg="http://schemas.microsoft.com/office/drawing/2016/SVG/main" r:embed="rId3"/>
                </a:ext>
              </a:extLst>
            </a:blip>
            <a:stretch>
              <a:fillRect/>
            </a:stretch>
          </a:blipFill>
        </p:spPr>
      </p:sp>
      <p:grpSp>
        <p:nvGrpSpPr>
          <p:cNvPr id="7" name="Group 7"/>
          <p:cNvGrpSpPr/>
          <p:nvPr/>
        </p:nvGrpSpPr>
        <p:grpSpPr>
          <a:xfrm>
            <a:off x="2130811" y="1028700"/>
            <a:ext cx="14026377" cy="7675208"/>
            <a:chOff x="0" y="0"/>
            <a:chExt cx="3694190" cy="2021454"/>
          </a:xfrm>
        </p:grpSpPr>
        <p:sp>
          <p:nvSpPr>
            <p:cNvPr id="8" name="Freeform 8"/>
            <p:cNvSpPr/>
            <p:nvPr/>
          </p:nvSpPr>
          <p:spPr>
            <a:xfrm>
              <a:off x="0" y="0"/>
              <a:ext cx="3694190" cy="2021454"/>
            </a:xfrm>
            <a:custGeom>
              <a:avLst/>
              <a:gdLst/>
              <a:ahLst/>
              <a:cxnLst/>
              <a:rect l="l" t="t" r="r" b="b"/>
              <a:pathLst>
                <a:path w="3694190" h="2021454">
                  <a:moveTo>
                    <a:pt x="28150" y="0"/>
                  </a:moveTo>
                  <a:lnTo>
                    <a:pt x="3666040" y="0"/>
                  </a:lnTo>
                  <a:cubicBezTo>
                    <a:pt x="3673506" y="0"/>
                    <a:pt x="3680666" y="2966"/>
                    <a:pt x="3685945" y="8245"/>
                  </a:cubicBezTo>
                  <a:cubicBezTo>
                    <a:pt x="3691224" y="13524"/>
                    <a:pt x="3694190" y="20684"/>
                    <a:pt x="3694190" y="28150"/>
                  </a:cubicBezTo>
                  <a:lnTo>
                    <a:pt x="3694190" y="1993304"/>
                  </a:lnTo>
                  <a:cubicBezTo>
                    <a:pt x="3694190" y="2000770"/>
                    <a:pt x="3691224" y="2007930"/>
                    <a:pt x="3685945" y="2013209"/>
                  </a:cubicBezTo>
                  <a:cubicBezTo>
                    <a:pt x="3680666" y="2018488"/>
                    <a:pt x="3673506" y="2021454"/>
                    <a:pt x="3666040" y="2021454"/>
                  </a:cubicBezTo>
                  <a:lnTo>
                    <a:pt x="28150" y="2021454"/>
                  </a:lnTo>
                  <a:cubicBezTo>
                    <a:pt x="20684" y="2021454"/>
                    <a:pt x="13524" y="2018488"/>
                    <a:pt x="8245" y="2013209"/>
                  </a:cubicBezTo>
                  <a:cubicBezTo>
                    <a:pt x="2966" y="2007930"/>
                    <a:pt x="0" y="2000770"/>
                    <a:pt x="0" y="1993304"/>
                  </a:cubicBezTo>
                  <a:lnTo>
                    <a:pt x="0" y="28150"/>
                  </a:lnTo>
                  <a:cubicBezTo>
                    <a:pt x="0" y="20684"/>
                    <a:pt x="2966" y="13524"/>
                    <a:pt x="8245" y="8245"/>
                  </a:cubicBezTo>
                  <a:cubicBezTo>
                    <a:pt x="13524" y="2966"/>
                    <a:pt x="20684" y="0"/>
                    <a:pt x="28150" y="0"/>
                  </a:cubicBezTo>
                  <a:close/>
                </a:path>
              </a:pathLst>
            </a:custGeom>
            <a:solidFill>
              <a:srgbClr val="FFFFFF"/>
            </a:solidFill>
            <a:ln w="28575" cap="rnd">
              <a:solidFill>
                <a:srgbClr val="231F20"/>
              </a:solidFill>
              <a:prstDash val="solid"/>
              <a:round/>
            </a:ln>
          </p:spPr>
        </p:sp>
        <p:sp>
          <p:nvSpPr>
            <p:cNvPr id="9" name="TextBox 9"/>
            <p:cNvSpPr txBox="1"/>
            <p:nvPr/>
          </p:nvSpPr>
          <p:spPr>
            <a:xfrm>
              <a:off x="0" y="-38100"/>
              <a:ext cx="3694190" cy="2059554"/>
            </a:xfrm>
            <a:prstGeom prst="rect">
              <a:avLst/>
            </a:prstGeom>
          </p:spPr>
          <p:txBody>
            <a:bodyPr lIns="50800" tIns="50800" rIns="50800" bIns="50800" rtlCol="0" anchor="ctr"/>
            <a:lstStyle/>
            <a:p>
              <a:pPr algn="ctr">
                <a:lnSpc>
                  <a:spcPts val="2659"/>
                </a:lnSpc>
                <a:spcBef>
                  <a:spcPct val="0"/>
                </a:spcBef>
              </a:pPr>
              <a:endParaRPr/>
            </a:p>
          </p:txBody>
        </p:sp>
      </p:grpSp>
      <p:sp>
        <p:nvSpPr>
          <p:cNvPr id="10" name="Freeform 10"/>
          <p:cNvSpPr/>
          <p:nvPr/>
        </p:nvSpPr>
        <p:spPr>
          <a:xfrm>
            <a:off x="13487400" y="4762499"/>
            <a:ext cx="5256534" cy="6311509"/>
          </a:xfrm>
          <a:custGeom>
            <a:avLst/>
            <a:gdLst/>
            <a:ahLst/>
            <a:cxnLst/>
            <a:rect l="l" t="t" r="r" b="b"/>
            <a:pathLst>
              <a:path w="6013214" h="7575702">
                <a:moveTo>
                  <a:pt x="0" y="0"/>
                </a:moveTo>
                <a:lnTo>
                  <a:pt x="6013214" y="0"/>
                </a:lnTo>
                <a:lnTo>
                  <a:pt x="6013214" y="7575703"/>
                </a:lnTo>
                <a:lnTo>
                  <a:pt x="0" y="7575703"/>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1" name="Freeform 11"/>
          <p:cNvSpPr/>
          <p:nvPr/>
        </p:nvSpPr>
        <p:spPr>
          <a:xfrm>
            <a:off x="301595" y="5010417"/>
            <a:ext cx="3737005" cy="6286749"/>
          </a:xfrm>
          <a:custGeom>
            <a:avLst/>
            <a:gdLst/>
            <a:ahLst/>
            <a:cxnLst/>
            <a:rect l="l" t="t" r="r" b="b"/>
            <a:pathLst>
              <a:path w="4242623" h="7593061">
                <a:moveTo>
                  <a:pt x="0" y="0"/>
                </a:moveTo>
                <a:lnTo>
                  <a:pt x="4242622" y="0"/>
                </a:lnTo>
                <a:lnTo>
                  <a:pt x="4242622" y="7593061"/>
                </a:lnTo>
                <a:lnTo>
                  <a:pt x="0" y="7593061"/>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8" name="Freeform 18"/>
          <p:cNvSpPr/>
          <p:nvPr/>
        </p:nvSpPr>
        <p:spPr>
          <a:xfrm rot="3364319" flipV="1">
            <a:off x="17048445" y="534361"/>
            <a:ext cx="709799" cy="1309391"/>
          </a:xfrm>
          <a:custGeom>
            <a:avLst/>
            <a:gdLst/>
            <a:ahLst/>
            <a:cxnLst/>
            <a:rect l="l" t="t" r="r" b="b"/>
            <a:pathLst>
              <a:path w="709799" h="1309391">
                <a:moveTo>
                  <a:pt x="0" y="1309391"/>
                </a:moveTo>
                <a:lnTo>
                  <a:pt x="709799" y="1309391"/>
                </a:lnTo>
                <a:lnTo>
                  <a:pt x="709799" y="0"/>
                </a:lnTo>
                <a:lnTo>
                  <a:pt x="0" y="0"/>
                </a:lnTo>
                <a:lnTo>
                  <a:pt x="0" y="1309391"/>
                </a:lnTo>
                <a:close/>
              </a:path>
            </a:pathLst>
          </a:custGeom>
          <a:blipFill>
            <a:blip r:embed="rId8">
              <a:extLst>
                <a:ext uri="{96DAC541-7B7A-43D3-8B79-37D633B846F1}">
                  <asvg:svgBlip xmlns="" xmlns:asvg="http://schemas.microsoft.com/office/drawing/2016/SVG/main" r:embed="rId13"/>
                </a:ext>
              </a:extLst>
            </a:blip>
            <a:stretch>
              <a:fillRect/>
            </a:stretch>
          </a:blipFill>
        </p:spPr>
      </p:sp>
      <p:sp>
        <p:nvSpPr>
          <p:cNvPr id="19" name="Freeform 19"/>
          <p:cNvSpPr/>
          <p:nvPr/>
        </p:nvSpPr>
        <p:spPr>
          <a:xfrm rot="6853097">
            <a:off x="1254872" y="2334984"/>
            <a:ext cx="742193" cy="1369149"/>
          </a:xfrm>
          <a:custGeom>
            <a:avLst/>
            <a:gdLst/>
            <a:ahLst/>
            <a:cxnLst/>
            <a:rect l="l" t="t" r="r" b="b"/>
            <a:pathLst>
              <a:path w="742193" h="1369149">
                <a:moveTo>
                  <a:pt x="0" y="0"/>
                </a:moveTo>
                <a:lnTo>
                  <a:pt x="742193" y="0"/>
                </a:lnTo>
                <a:lnTo>
                  <a:pt x="742193" y="1369149"/>
                </a:lnTo>
                <a:lnTo>
                  <a:pt x="0" y="1369149"/>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p:spPr>
      </p:sp>
      <p:sp>
        <p:nvSpPr>
          <p:cNvPr id="24" name="Google Shape;2419;p38"/>
          <p:cNvSpPr txBox="1">
            <a:spLocks/>
          </p:cNvSpPr>
          <p:nvPr/>
        </p:nvSpPr>
        <p:spPr>
          <a:xfrm>
            <a:off x="551132" y="4290900"/>
            <a:ext cx="17185720" cy="2757600"/>
          </a:xfrm>
          <a:prstGeom prst="rect">
            <a:avLst/>
          </a:prstGeom>
          <a:noFill/>
          <a:ln>
            <a:noFill/>
          </a:ln>
        </p:spPr>
        <p:txBody>
          <a:bodyPr spcFirstLastPara="1" wrap="square" lIns="182850" tIns="182850" rIns="182850" bIns="182850" anchor="b"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rgbClr val="191919"/>
              </a:buClr>
              <a:buSzPts val="6000"/>
              <a:buFont typeface="Lilita One"/>
              <a:buNone/>
              <a:defRPr sz="6000" b="0" i="0" u="none" strike="noStrike" cap="none">
                <a:solidFill>
                  <a:schemeClr val="dk1"/>
                </a:solidFill>
                <a:latin typeface="Lilita One"/>
                <a:ea typeface="Lilita One"/>
                <a:cs typeface="Lilita One"/>
                <a:sym typeface="Lilita One"/>
              </a:defRPr>
            </a:lvl1pPr>
            <a:lvl2pPr marR="0" lvl="1" algn="ctr" rtl="0">
              <a:lnSpc>
                <a:spcPct val="100000"/>
              </a:lnSpc>
              <a:spcBef>
                <a:spcPts val="0"/>
              </a:spcBef>
              <a:spcAft>
                <a:spcPts val="0"/>
              </a:spcAft>
              <a:buClr>
                <a:srgbClr val="191919"/>
              </a:buClr>
              <a:buSzPts val="5200"/>
              <a:buFont typeface="Lilita One"/>
              <a:buNone/>
              <a:defRPr sz="5200" b="0" i="0" u="none" strike="noStrike" cap="none">
                <a:solidFill>
                  <a:srgbClr val="191919"/>
                </a:solidFill>
                <a:latin typeface="Lilita One"/>
                <a:ea typeface="Lilita One"/>
                <a:cs typeface="Lilita One"/>
                <a:sym typeface="Lilita One"/>
              </a:defRPr>
            </a:lvl2pPr>
            <a:lvl3pPr marR="0" lvl="2" algn="ctr" rtl="0">
              <a:lnSpc>
                <a:spcPct val="100000"/>
              </a:lnSpc>
              <a:spcBef>
                <a:spcPts val="0"/>
              </a:spcBef>
              <a:spcAft>
                <a:spcPts val="0"/>
              </a:spcAft>
              <a:buClr>
                <a:srgbClr val="191919"/>
              </a:buClr>
              <a:buSzPts val="5200"/>
              <a:buFont typeface="Lilita One"/>
              <a:buNone/>
              <a:defRPr sz="5200" b="0" i="0" u="none" strike="noStrike" cap="none">
                <a:solidFill>
                  <a:srgbClr val="191919"/>
                </a:solidFill>
                <a:latin typeface="Lilita One"/>
                <a:ea typeface="Lilita One"/>
                <a:cs typeface="Lilita One"/>
                <a:sym typeface="Lilita One"/>
              </a:defRPr>
            </a:lvl3pPr>
            <a:lvl4pPr marR="0" lvl="3" algn="ctr" rtl="0">
              <a:lnSpc>
                <a:spcPct val="100000"/>
              </a:lnSpc>
              <a:spcBef>
                <a:spcPts val="0"/>
              </a:spcBef>
              <a:spcAft>
                <a:spcPts val="0"/>
              </a:spcAft>
              <a:buClr>
                <a:srgbClr val="191919"/>
              </a:buClr>
              <a:buSzPts val="5200"/>
              <a:buFont typeface="Lilita One"/>
              <a:buNone/>
              <a:defRPr sz="5200" b="0" i="0" u="none" strike="noStrike" cap="none">
                <a:solidFill>
                  <a:srgbClr val="191919"/>
                </a:solidFill>
                <a:latin typeface="Lilita One"/>
                <a:ea typeface="Lilita One"/>
                <a:cs typeface="Lilita One"/>
                <a:sym typeface="Lilita One"/>
              </a:defRPr>
            </a:lvl4pPr>
            <a:lvl5pPr marR="0" lvl="4" algn="ctr" rtl="0">
              <a:lnSpc>
                <a:spcPct val="100000"/>
              </a:lnSpc>
              <a:spcBef>
                <a:spcPts val="0"/>
              </a:spcBef>
              <a:spcAft>
                <a:spcPts val="0"/>
              </a:spcAft>
              <a:buClr>
                <a:srgbClr val="191919"/>
              </a:buClr>
              <a:buSzPts val="5200"/>
              <a:buFont typeface="Lilita One"/>
              <a:buNone/>
              <a:defRPr sz="5200" b="0" i="0" u="none" strike="noStrike" cap="none">
                <a:solidFill>
                  <a:srgbClr val="191919"/>
                </a:solidFill>
                <a:latin typeface="Lilita One"/>
                <a:ea typeface="Lilita One"/>
                <a:cs typeface="Lilita One"/>
                <a:sym typeface="Lilita One"/>
              </a:defRPr>
            </a:lvl5pPr>
            <a:lvl6pPr marR="0" lvl="5" algn="ctr" rtl="0">
              <a:lnSpc>
                <a:spcPct val="100000"/>
              </a:lnSpc>
              <a:spcBef>
                <a:spcPts val="0"/>
              </a:spcBef>
              <a:spcAft>
                <a:spcPts val="0"/>
              </a:spcAft>
              <a:buClr>
                <a:srgbClr val="191919"/>
              </a:buClr>
              <a:buSzPts val="5200"/>
              <a:buFont typeface="Lilita One"/>
              <a:buNone/>
              <a:defRPr sz="5200" b="0" i="0" u="none" strike="noStrike" cap="none">
                <a:solidFill>
                  <a:srgbClr val="191919"/>
                </a:solidFill>
                <a:latin typeface="Lilita One"/>
                <a:ea typeface="Lilita One"/>
                <a:cs typeface="Lilita One"/>
                <a:sym typeface="Lilita One"/>
              </a:defRPr>
            </a:lvl6pPr>
            <a:lvl7pPr marR="0" lvl="6" algn="ctr" rtl="0">
              <a:lnSpc>
                <a:spcPct val="100000"/>
              </a:lnSpc>
              <a:spcBef>
                <a:spcPts val="0"/>
              </a:spcBef>
              <a:spcAft>
                <a:spcPts val="0"/>
              </a:spcAft>
              <a:buClr>
                <a:srgbClr val="191919"/>
              </a:buClr>
              <a:buSzPts val="5200"/>
              <a:buFont typeface="Lilita One"/>
              <a:buNone/>
              <a:defRPr sz="5200" b="0" i="0" u="none" strike="noStrike" cap="none">
                <a:solidFill>
                  <a:srgbClr val="191919"/>
                </a:solidFill>
                <a:latin typeface="Lilita One"/>
                <a:ea typeface="Lilita One"/>
                <a:cs typeface="Lilita One"/>
                <a:sym typeface="Lilita One"/>
              </a:defRPr>
            </a:lvl7pPr>
            <a:lvl8pPr marR="0" lvl="7" algn="ctr" rtl="0">
              <a:lnSpc>
                <a:spcPct val="100000"/>
              </a:lnSpc>
              <a:spcBef>
                <a:spcPts val="0"/>
              </a:spcBef>
              <a:spcAft>
                <a:spcPts val="0"/>
              </a:spcAft>
              <a:buClr>
                <a:srgbClr val="191919"/>
              </a:buClr>
              <a:buSzPts val="5200"/>
              <a:buFont typeface="Lilita One"/>
              <a:buNone/>
              <a:defRPr sz="5200" b="0" i="0" u="none" strike="noStrike" cap="none">
                <a:solidFill>
                  <a:srgbClr val="191919"/>
                </a:solidFill>
                <a:latin typeface="Lilita One"/>
                <a:ea typeface="Lilita One"/>
                <a:cs typeface="Lilita One"/>
                <a:sym typeface="Lilita One"/>
              </a:defRPr>
            </a:lvl8pPr>
            <a:lvl9pPr marR="0" lvl="8" algn="ctr" rtl="0">
              <a:lnSpc>
                <a:spcPct val="100000"/>
              </a:lnSpc>
              <a:spcBef>
                <a:spcPts val="0"/>
              </a:spcBef>
              <a:spcAft>
                <a:spcPts val="0"/>
              </a:spcAft>
              <a:buClr>
                <a:srgbClr val="191919"/>
              </a:buClr>
              <a:buSzPts val="5200"/>
              <a:buFont typeface="Lilita One"/>
              <a:buNone/>
              <a:defRPr sz="5200" b="0" i="0" u="none" strike="noStrike" cap="none">
                <a:solidFill>
                  <a:srgbClr val="191919"/>
                </a:solidFill>
                <a:latin typeface="Lilita One"/>
                <a:ea typeface="Lilita One"/>
                <a:cs typeface="Lilita One"/>
                <a:sym typeface="Lilita One"/>
              </a:defRPr>
            </a:lvl9pPr>
          </a:lstStyle>
          <a:p>
            <a:pPr defTabSz="1828800">
              <a:lnSpc>
                <a:spcPct val="150000"/>
              </a:lnSpc>
            </a:pPr>
            <a:r>
              <a:rPr lang="en-US" sz="8000" b="1" kern="0">
                <a:solidFill>
                  <a:srgbClr val="000F7C"/>
                </a:solidFill>
                <a:latin typeface="Arial"/>
              </a:rPr>
              <a:t>CHÀO MỪNG CÁC EM </a:t>
            </a:r>
            <a:br>
              <a:rPr lang="en-US" sz="8000" b="1" kern="0">
                <a:solidFill>
                  <a:srgbClr val="000F7C"/>
                </a:solidFill>
                <a:latin typeface="Arial"/>
              </a:rPr>
            </a:br>
            <a:r>
              <a:rPr lang="en-US" sz="8000" b="1" kern="0">
                <a:solidFill>
                  <a:srgbClr val="000F7C"/>
                </a:solidFill>
                <a:latin typeface="Arial"/>
              </a:rPr>
              <a:t>ĐẾN VỚI TIẾT HỌC </a:t>
            </a:r>
            <a:br>
              <a:rPr lang="en-US" sz="8000" b="1" kern="0">
                <a:solidFill>
                  <a:srgbClr val="000F7C"/>
                </a:solidFill>
                <a:latin typeface="Arial"/>
              </a:rPr>
            </a:br>
            <a:r>
              <a:rPr lang="en-US" sz="8000" b="1" kern="0">
                <a:solidFill>
                  <a:srgbClr val="000F7C"/>
                </a:solidFill>
                <a:latin typeface="Arial"/>
              </a:rPr>
              <a:t>MÔN TOÁN!</a:t>
            </a:r>
          </a:p>
        </p:txBody>
      </p:sp>
    </p:spTree>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2"/>
          <p:cNvGrpSpPr/>
          <p:nvPr/>
        </p:nvGrpSpPr>
        <p:grpSpPr>
          <a:xfrm>
            <a:off x="754822" y="976788"/>
            <a:ext cx="16230600" cy="8205312"/>
            <a:chOff x="0" y="0"/>
            <a:chExt cx="21640800" cy="10940416"/>
          </a:xfrm>
        </p:grpSpPr>
        <p:sp>
          <p:nvSpPr>
            <p:cNvPr id="3" name="Freeform 3"/>
            <p:cNvSpPr/>
            <p:nvPr/>
          </p:nvSpPr>
          <p:spPr>
            <a:xfrm>
              <a:off x="0" y="25267"/>
              <a:ext cx="12195698" cy="10915150"/>
            </a:xfrm>
            <a:custGeom>
              <a:avLst/>
              <a:gdLst/>
              <a:ahLst/>
              <a:cxnLst/>
              <a:rect l="l" t="t" r="r" b="b"/>
              <a:pathLst>
                <a:path w="12195698" h="10915150">
                  <a:moveTo>
                    <a:pt x="0" y="0"/>
                  </a:moveTo>
                  <a:lnTo>
                    <a:pt x="12195698" y="0"/>
                  </a:lnTo>
                  <a:lnTo>
                    <a:pt x="12195698" y="10915149"/>
                  </a:lnTo>
                  <a:lnTo>
                    <a:pt x="0" y="10915149"/>
                  </a:lnTo>
                  <a:lnTo>
                    <a:pt x="0" y="0"/>
                  </a:lnTo>
                  <a:close/>
                </a:path>
              </a:pathLst>
            </a:custGeom>
            <a:blipFill>
              <a:blip r:embed="rId2">
                <a:alphaModFix amt="5000"/>
                <a:extLst>
                  <a:ext uri="{96DAC541-7B7A-43D3-8B79-37D633B846F1}">
                    <asvg:svgBlip xmlns="" xmlns:asvg="http://schemas.microsoft.com/office/drawing/2016/SVG/main" r:embed="rId3"/>
                  </a:ext>
                </a:extLst>
              </a:blip>
              <a:stretch>
                <a:fillRect/>
              </a:stretch>
            </a:blipFill>
          </p:spPr>
        </p:sp>
        <p:sp>
          <p:nvSpPr>
            <p:cNvPr id="4" name="Freeform 4"/>
            <p:cNvSpPr/>
            <p:nvPr/>
          </p:nvSpPr>
          <p:spPr>
            <a:xfrm>
              <a:off x="9445102" y="0"/>
              <a:ext cx="12195698" cy="10915150"/>
            </a:xfrm>
            <a:custGeom>
              <a:avLst/>
              <a:gdLst/>
              <a:ahLst/>
              <a:cxnLst/>
              <a:rect l="l" t="t" r="r" b="b"/>
              <a:pathLst>
                <a:path w="12195698" h="10915150">
                  <a:moveTo>
                    <a:pt x="0" y="0"/>
                  </a:moveTo>
                  <a:lnTo>
                    <a:pt x="12195698" y="0"/>
                  </a:lnTo>
                  <a:lnTo>
                    <a:pt x="12195698" y="10915150"/>
                  </a:lnTo>
                  <a:lnTo>
                    <a:pt x="0" y="10915150"/>
                  </a:lnTo>
                  <a:lnTo>
                    <a:pt x="0" y="0"/>
                  </a:lnTo>
                  <a:close/>
                </a:path>
              </a:pathLst>
            </a:custGeom>
            <a:blipFill>
              <a:blip r:embed="rId2">
                <a:alphaModFix amt="5000"/>
                <a:extLst>
                  <a:ext uri="{96DAC541-7B7A-43D3-8B79-37D633B846F1}">
                    <asvg:svgBlip xmlns="" xmlns:asvg="http://schemas.microsoft.com/office/drawing/2016/SVG/main" r:embed="rId3"/>
                  </a:ext>
                </a:extLst>
              </a:blip>
              <a:stretch>
                <a:fillRect/>
              </a:stretch>
            </a:blipFill>
          </p:spPr>
        </p:sp>
      </p:grpSp>
      <p:grpSp>
        <p:nvGrpSpPr>
          <p:cNvPr id="5" name="Group 5"/>
          <p:cNvGrpSpPr/>
          <p:nvPr/>
        </p:nvGrpSpPr>
        <p:grpSpPr>
          <a:xfrm>
            <a:off x="-1706347" y="8420100"/>
            <a:ext cx="21695015" cy="10239898"/>
            <a:chOff x="0" y="0"/>
            <a:chExt cx="1424432" cy="672322"/>
          </a:xfrm>
        </p:grpSpPr>
        <p:sp>
          <p:nvSpPr>
            <p:cNvPr id="6" name="Freeform 6"/>
            <p:cNvSpPr/>
            <p:nvPr/>
          </p:nvSpPr>
          <p:spPr>
            <a:xfrm>
              <a:off x="0" y="0"/>
              <a:ext cx="1424432" cy="672322"/>
            </a:xfrm>
            <a:custGeom>
              <a:avLst/>
              <a:gdLst/>
              <a:ahLst/>
              <a:cxnLst/>
              <a:rect l="l" t="t" r="r" b="b"/>
              <a:pathLst>
                <a:path w="1424432" h="672322">
                  <a:moveTo>
                    <a:pt x="712216" y="0"/>
                  </a:moveTo>
                  <a:cubicBezTo>
                    <a:pt x="318870" y="0"/>
                    <a:pt x="0" y="150504"/>
                    <a:pt x="0" y="336161"/>
                  </a:cubicBezTo>
                  <a:cubicBezTo>
                    <a:pt x="0" y="521818"/>
                    <a:pt x="318870" y="672322"/>
                    <a:pt x="712216" y="672322"/>
                  </a:cubicBezTo>
                  <a:cubicBezTo>
                    <a:pt x="1105562" y="672322"/>
                    <a:pt x="1424432" y="521818"/>
                    <a:pt x="1424432" y="336161"/>
                  </a:cubicBezTo>
                  <a:cubicBezTo>
                    <a:pt x="1424432" y="150504"/>
                    <a:pt x="1105562" y="0"/>
                    <a:pt x="712216" y="0"/>
                  </a:cubicBezTo>
                  <a:close/>
                </a:path>
              </a:pathLst>
            </a:custGeom>
            <a:solidFill>
              <a:srgbClr val="A3DFBE"/>
            </a:solidFill>
            <a:ln w="28575" cap="sq">
              <a:solidFill>
                <a:srgbClr val="231F20"/>
              </a:solidFill>
              <a:prstDash val="solid"/>
              <a:miter/>
            </a:ln>
          </p:spPr>
        </p:sp>
        <p:sp>
          <p:nvSpPr>
            <p:cNvPr id="7" name="TextBox 7"/>
            <p:cNvSpPr txBox="1"/>
            <p:nvPr/>
          </p:nvSpPr>
          <p:spPr>
            <a:xfrm>
              <a:off x="133540" y="5880"/>
              <a:ext cx="1157351" cy="603412"/>
            </a:xfrm>
            <a:prstGeom prst="rect">
              <a:avLst/>
            </a:prstGeom>
          </p:spPr>
          <p:txBody>
            <a:bodyPr lIns="50800" tIns="50800" rIns="50800" bIns="50800" rtlCol="0" anchor="ctr"/>
            <a:lstStyle/>
            <a:p>
              <a:pPr marL="0" marR="0" lvl="0" indent="0" algn="ctr" defTabSz="914400" rtl="0" eaLnBrk="1" fontAlgn="auto" latinLnBrk="0" hangingPunct="1">
                <a:lnSpc>
                  <a:spcPts val="348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6" name="Freeform 16"/>
          <p:cNvSpPr/>
          <p:nvPr/>
        </p:nvSpPr>
        <p:spPr>
          <a:xfrm>
            <a:off x="1124698" y="2019300"/>
            <a:ext cx="1250122" cy="1197113"/>
          </a:xfrm>
          <a:custGeom>
            <a:avLst/>
            <a:gdLst/>
            <a:ahLst/>
            <a:cxnLst/>
            <a:rect l="l" t="t" r="r" b="b"/>
            <a:pathLst>
              <a:path w="816410" h="822525">
                <a:moveTo>
                  <a:pt x="0" y="0"/>
                </a:moveTo>
                <a:lnTo>
                  <a:pt x="816410" y="0"/>
                </a:lnTo>
                <a:lnTo>
                  <a:pt x="816410" y="822525"/>
                </a:lnTo>
                <a:lnTo>
                  <a:pt x="0" y="822525"/>
                </a:lnTo>
                <a:lnTo>
                  <a:pt x="0" y="0"/>
                </a:lnTo>
                <a:close/>
              </a:path>
            </a:pathLst>
          </a:custGeom>
          <a:blipFill>
            <a:blip r:embed="rId4">
              <a:extLst>
                <a:ext uri="{96DAC541-7B7A-43D3-8B79-37D633B846F1}">
                  <asvg:svgBlip xmlns="" xmlns:asvg="http://schemas.microsoft.com/office/drawing/2016/SVG/main" r:embed="rId9"/>
                </a:ext>
              </a:extLst>
            </a:blip>
            <a:stretch>
              <a:fillRect l="-16131" t="-123580" r="-514491" b="-293597"/>
            </a:stretch>
          </a:blipFill>
        </p:spPr>
      </p:sp>
      <p:sp>
        <p:nvSpPr>
          <p:cNvPr id="18" name="Freeform 18"/>
          <p:cNvSpPr/>
          <p:nvPr/>
        </p:nvSpPr>
        <p:spPr>
          <a:xfrm>
            <a:off x="754822" y="8573713"/>
            <a:ext cx="616778" cy="616778"/>
          </a:xfrm>
          <a:custGeom>
            <a:avLst/>
            <a:gdLst/>
            <a:ahLst/>
            <a:cxnLst/>
            <a:rect l="l" t="t" r="r" b="b"/>
            <a:pathLst>
              <a:path w="616778" h="616778">
                <a:moveTo>
                  <a:pt x="0" y="0"/>
                </a:moveTo>
                <a:lnTo>
                  <a:pt x="616778" y="0"/>
                </a:lnTo>
                <a:lnTo>
                  <a:pt x="616778" y="616778"/>
                </a:lnTo>
                <a:lnTo>
                  <a:pt x="0" y="616778"/>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grpSp>
        <p:nvGrpSpPr>
          <p:cNvPr id="19" name="Group 19"/>
          <p:cNvGrpSpPr/>
          <p:nvPr/>
        </p:nvGrpSpPr>
        <p:grpSpPr>
          <a:xfrm>
            <a:off x="1449444" y="2324100"/>
            <a:ext cx="15390756" cy="5241926"/>
            <a:chOff x="-43955" y="-91565"/>
            <a:chExt cx="2552939" cy="415704"/>
          </a:xfrm>
        </p:grpSpPr>
        <p:sp>
          <p:nvSpPr>
            <p:cNvPr id="20" name="Freeform 20"/>
            <p:cNvSpPr/>
            <p:nvPr/>
          </p:nvSpPr>
          <p:spPr>
            <a:xfrm>
              <a:off x="-43955" y="-91565"/>
              <a:ext cx="2552939" cy="415704"/>
            </a:xfrm>
            <a:custGeom>
              <a:avLst/>
              <a:gdLst/>
              <a:ahLst/>
              <a:cxnLst/>
              <a:rect l="l" t="t" r="r" b="b"/>
              <a:pathLst>
                <a:path w="1917479" h="291565">
                  <a:moveTo>
                    <a:pt x="106339" y="0"/>
                  </a:moveTo>
                  <a:lnTo>
                    <a:pt x="1811141" y="0"/>
                  </a:lnTo>
                  <a:cubicBezTo>
                    <a:pt x="1839344" y="0"/>
                    <a:pt x="1866391" y="11204"/>
                    <a:pt x="1886334" y="31146"/>
                  </a:cubicBezTo>
                  <a:cubicBezTo>
                    <a:pt x="1906276" y="51088"/>
                    <a:pt x="1917479" y="78136"/>
                    <a:pt x="1917479" y="106339"/>
                  </a:cubicBezTo>
                  <a:lnTo>
                    <a:pt x="1917479" y="185227"/>
                  </a:lnTo>
                  <a:cubicBezTo>
                    <a:pt x="1917479" y="213429"/>
                    <a:pt x="1906276" y="240477"/>
                    <a:pt x="1886334" y="260420"/>
                  </a:cubicBezTo>
                  <a:cubicBezTo>
                    <a:pt x="1866391" y="280362"/>
                    <a:pt x="1839344" y="291565"/>
                    <a:pt x="1811141" y="291565"/>
                  </a:cubicBezTo>
                  <a:lnTo>
                    <a:pt x="106339" y="291565"/>
                  </a:lnTo>
                  <a:cubicBezTo>
                    <a:pt x="78136" y="291565"/>
                    <a:pt x="51088" y="280362"/>
                    <a:pt x="31146" y="260420"/>
                  </a:cubicBezTo>
                  <a:cubicBezTo>
                    <a:pt x="11204" y="240477"/>
                    <a:pt x="0" y="213429"/>
                    <a:pt x="0" y="185227"/>
                  </a:cubicBezTo>
                  <a:lnTo>
                    <a:pt x="0" y="106339"/>
                  </a:lnTo>
                  <a:cubicBezTo>
                    <a:pt x="0" y="78136"/>
                    <a:pt x="11204" y="51088"/>
                    <a:pt x="31146" y="31146"/>
                  </a:cubicBezTo>
                  <a:cubicBezTo>
                    <a:pt x="51088" y="11204"/>
                    <a:pt x="78136" y="0"/>
                    <a:pt x="106339" y="0"/>
                  </a:cubicBezTo>
                  <a:close/>
                </a:path>
              </a:pathLst>
            </a:custGeom>
            <a:solidFill>
              <a:srgbClr val="FFE397"/>
            </a:solidFill>
            <a:ln w="28575" cap="rnd">
              <a:solidFill>
                <a:srgbClr val="231F20"/>
              </a:solidFill>
              <a:prstDash val="solid"/>
              <a:round/>
            </a:ln>
          </p:spPr>
        </p:sp>
        <mc:AlternateContent xmlns:mc="http://schemas.openxmlformats.org/markup-compatibility/2006">
          <mc:Choice xmlns:a14="http://schemas.microsoft.com/office/drawing/2010/main" Requires="a14">
            <p:sp>
              <p:nvSpPr>
                <p:cNvPr id="21" name="TextBox 21"/>
                <p:cNvSpPr txBox="1"/>
                <p:nvPr/>
              </p:nvSpPr>
              <p:spPr>
                <a:xfrm>
                  <a:off x="43818" y="-87740"/>
                  <a:ext cx="2433606" cy="405865"/>
                </a:xfrm>
                <a:prstGeom prst="rect">
                  <a:avLst/>
                </a:prstGeom>
              </p:spPr>
              <p:txBody>
                <a:bodyPr lIns="50800" tIns="50800" rIns="50800" bIns="50800" rtlCol="0" anchor="ctr"/>
                <a:lstStyle/>
                <a:p>
                  <a:pPr algn="just">
                    <a:lnSpc>
                      <a:spcPct val="150000"/>
                    </a:lnSpc>
                    <a:spcBef>
                      <a:spcPts val="300"/>
                    </a:spcBef>
                    <a:spcAft>
                      <a:spcPts val="300"/>
                    </a:spcAft>
                  </a:pPr>
                  <a:r>
                    <a:rPr lang="da-DK" sz="4500" smtClean="0">
                      <a:latin typeface="Arial" panose="020B0604020202020204" pitchFamily="34" charset="0"/>
                      <a:ea typeface="Dotum" panose="020B0600000101010101" pitchFamily="34" charset="-127"/>
                      <a:cs typeface="Arial" panose="020B0604020202020204" pitchFamily="34" charset="0"/>
                    </a:rPr>
                    <a:t>Tam giác </a:t>
                  </a:r>
                  <a14:m>
                    <m:oMath xmlns:m="http://schemas.openxmlformats.org/officeDocument/2006/math">
                      <m:r>
                        <a:rPr lang="da-DK" sz="4500" i="1">
                          <a:effectLst/>
                          <a:latin typeface="Cambria Math" panose="02040503050406030204" pitchFamily="18" charset="0"/>
                          <a:ea typeface="Dotum" panose="020B0600000101010101" pitchFamily="34" charset="-127"/>
                          <a:cs typeface="Times New Roman" panose="02020603050405020304" pitchFamily="18" charset="0"/>
                        </a:rPr>
                        <m:t>𝐴</m:t>
                      </m:r>
                      <m:r>
                        <a:rPr lang="da-DK" sz="4500" i="1">
                          <a:effectLst/>
                          <a:latin typeface="Cambria Math" panose="02040503050406030204" pitchFamily="18" charset="0"/>
                          <a:ea typeface="Dotum" panose="020B0600000101010101" pitchFamily="34" charset="-127"/>
                          <a:cs typeface="Times New Roman" panose="02020603050405020304" pitchFamily="18" charset="0"/>
                        </a:rPr>
                        <m:t>′</m:t>
                      </m:r>
                      <m:r>
                        <a:rPr lang="da-DK" sz="4500" i="1">
                          <a:effectLst/>
                          <a:latin typeface="Cambria Math" panose="02040503050406030204" pitchFamily="18" charset="0"/>
                          <a:ea typeface="Dotum" panose="020B0600000101010101" pitchFamily="34" charset="-127"/>
                          <a:cs typeface="Times New Roman" panose="02020603050405020304" pitchFamily="18" charset="0"/>
                        </a:rPr>
                        <m:t>𝐵</m:t>
                      </m:r>
                      <m:r>
                        <a:rPr lang="da-DK" sz="4500" i="1">
                          <a:effectLst/>
                          <a:latin typeface="Cambria Math" panose="02040503050406030204" pitchFamily="18" charset="0"/>
                          <a:ea typeface="Dotum" panose="020B0600000101010101" pitchFamily="34" charset="-127"/>
                          <a:cs typeface="Times New Roman" panose="02020603050405020304" pitchFamily="18" charset="0"/>
                        </a:rPr>
                        <m:t>′</m:t>
                      </m:r>
                      <m:r>
                        <a:rPr lang="da-DK" sz="4500" i="1">
                          <a:effectLst/>
                          <a:latin typeface="Cambria Math" panose="02040503050406030204" pitchFamily="18" charset="0"/>
                          <a:ea typeface="Dotum" panose="020B0600000101010101" pitchFamily="34" charset="-127"/>
                          <a:cs typeface="Times New Roman" panose="02020603050405020304" pitchFamily="18" charset="0"/>
                        </a:rPr>
                        <m:t>𝐶</m:t>
                      </m:r>
                      <m:r>
                        <a:rPr lang="da-DK" sz="4500" i="1">
                          <a:effectLst/>
                          <a:latin typeface="Cambria Math" panose="02040503050406030204" pitchFamily="18" charset="0"/>
                          <a:ea typeface="Dotum" panose="020B0600000101010101" pitchFamily="34" charset="-127"/>
                          <a:cs typeface="Times New Roman" panose="02020603050405020304" pitchFamily="18" charset="0"/>
                        </a:rPr>
                        <m:t>′</m:t>
                      </m:r>
                    </m:oMath>
                  </a14:m>
                  <a:r>
                    <a:rPr lang="da-DK" sz="4500">
                      <a:effectLst/>
                      <a:latin typeface="Arial" panose="020B0604020202020204" pitchFamily="34" charset="0"/>
                      <a:ea typeface="Dotum" panose="020B0600000101010101" pitchFamily="34" charset="-127"/>
                      <a:cs typeface="Arial" panose="020B0604020202020204" pitchFamily="34" charset="0"/>
                    </a:rPr>
                    <a:t> gọi là đồng dạng với tam giác </a:t>
                  </a:r>
                  <a14:m>
                    <m:oMath xmlns:m="http://schemas.openxmlformats.org/officeDocument/2006/math">
                      <m:r>
                        <a:rPr lang="da-DK" sz="4500" i="1">
                          <a:effectLst/>
                          <a:latin typeface="Cambria Math" panose="02040503050406030204" pitchFamily="18" charset="0"/>
                          <a:ea typeface="Dotum" panose="020B0600000101010101" pitchFamily="34" charset="-127"/>
                          <a:cs typeface="Times New Roman" panose="02020603050405020304" pitchFamily="18" charset="0"/>
                        </a:rPr>
                        <m:t>𝐴𝐵𝐶</m:t>
                      </m:r>
                    </m:oMath>
                  </a14:m>
                  <a:r>
                    <a:rPr lang="da-DK" sz="4500">
                      <a:effectLst/>
                      <a:latin typeface="Arial" panose="020B0604020202020204" pitchFamily="34" charset="0"/>
                      <a:ea typeface="Dotum" panose="020B0600000101010101" pitchFamily="34" charset="-127"/>
                      <a:cs typeface="Arial" panose="020B0604020202020204" pitchFamily="34" charset="0"/>
                    </a:rPr>
                    <a:t> nếu:</a:t>
                  </a:r>
                  <a:endParaRPr lang="en-US" sz="4500">
                    <a:effectLst/>
                    <a:latin typeface="Arial" panose="020B0604020202020204" pitchFamily="34" charset="0"/>
                    <a:ea typeface="Arial" panose="020B0604020202020204" pitchFamily="34" charset="0"/>
                    <a:cs typeface="Arial" panose="020B0604020202020204" pitchFamily="34" charset="0"/>
                  </a:endParaRPr>
                </a:p>
                <a:p>
                  <a:pPr algn="ctr">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acc>
                          <m:accPr>
                            <m:chr m:val="̂"/>
                            <m:ctrlPr>
                              <a:rPr lang="en-US" sz="4500" i="1">
                                <a:effectLst/>
                                <a:latin typeface="Cambria Math" panose="02040503050406030204" pitchFamily="18" charset="0"/>
                                <a:ea typeface="Dotum" panose="020B0600000101010101" pitchFamily="34" charset="-127"/>
                                <a:cs typeface="Times New Roman" panose="02020603050405020304" pitchFamily="18" charset="0"/>
                              </a:rPr>
                            </m:ctrlPr>
                          </m:accPr>
                          <m:e>
                            <m:sSup>
                              <m:sSupPr>
                                <m:ctrlPr>
                                  <a:rPr lang="en-US" sz="4500" i="1">
                                    <a:effectLst/>
                                    <a:latin typeface="Cambria Math" panose="02040503050406030204" pitchFamily="18" charset="0"/>
                                    <a:ea typeface="Dotum" panose="020B0600000101010101" pitchFamily="34" charset="-127"/>
                                    <a:cs typeface="Times New Roman" panose="02020603050405020304" pitchFamily="18" charset="0"/>
                                  </a:rPr>
                                </m:ctrlPr>
                              </m:sSupPr>
                              <m:e>
                                <m:r>
                                  <a:rPr lang="da-DK" sz="4500" i="1">
                                    <a:effectLst/>
                                    <a:latin typeface="Cambria Math" panose="02040503050406030204" pitchFamily="18" charset="0"/>
                                    <a:ea typeface="Dotum" panose="020B0600000101010101" pitchFamily="34" charset="-127"/>
                                    <a:cs typeface="Times New Roman" panose="02020603050405020304" pitchFamily="18" charset="0"/>
                                  </a:rPr>
                                  <m:t>𝐴</m:t>
                                </m:r>
                              </m:e>
                              <m:sup>
                                <m:r>
                                  <a:rPr lang="da-DK" sz="4500" i="1">
                                    <a:effectLst/>
                                    <a:latin typeface="Cambria Math" panose="02040503050406030204" pitchFamily="18" charset="0"/>
                                    <a:ea typeface="Dotum" panose="020B0600000101010101" pitchFamily="34" charset="-127"/>
                                    <a:cs typeface="Times New Roman" panose="02020603050405020304" pitchFamily="18" charset="0"/>
                                  </a:rPr>
                                  <m:t>′</m:t>
                                </m:r>
                              </m:sup>
                            </m:sSup>
                          </m:e>
                        </m:acc>
                        <m:r>
                          <a:rPr lang="da-DK" sz="4500" i="1">
                            <a:effectLst/>
                            <a:latin typeface="Cambria Math" panose="02040503050406030204" pitchFamily="18" charset="0"/>
                            <a:ea typeface="Dotum" panose="020B0600000101010101" pitchFamily="34" charset="-127"/>
                            <a:cs typeface="Times New Roman" panose="02020603050405020304" pitchFamily="18" charset="0"/>
                          </a:rPr>
                          <m:t>=</m:t>
                        </m:r>
                        <m:acc>
                          <m:accPr>
                            <m:chr m:val="̂"/>
                            <m:ctrlPr>
                              <a:rPr lang="en-US" sz="4500" i="1">
                                <a:latin typeface="Cambria Math" panose="02040503050406030204" pitchFamily="18" charset="0"/>
                                <a:ea typeface="Dotum" panose="020B0600000101010101" pitchFamily="34" charset="-127"/>
                                <a:cs typeface="Times New Roman" panose="02020603050405020304" pitchFamily="18" charset="0"/>
                              </a:rPr>
                            </m:ctrlPr>
                          </m:accPr>
                          <m:e>
                            <m:r>
                              <a:rPr lang="en-US" sz="4500" b="0" i="1" smtClean="0">
                                <a:latin typeface="Cambria Math" panose="02040503050406030204" pitchFamily="18" charset="0"/>
                                <a:ea typeface="Dotum" panose="020B0600000101010101" pitchFamily="34" charset="-127"/>
                                <a:cs typeface="Times New Roman" panose="02020603050405020304" pitchFamily="18" charset="0"/>
                              </a:rPr>
                              <m:t>𝐴</m:t>
                            </m:r>
                          </m:e>
                        </m:acc>
                        <m:r>
                          <a:rPr lang="da-DK" sz="4500" i="1">
                            <a:effectLst/>
                            <a:latin typeface="Cambria Math" panose="02040503050406030204" pitchFamily="18" charset="0"/>
                            <a:ea typeface="Dotum" panose="020B0600000101010101" pitchFamily="34" charset="-127"/>
                            <a:cs typeface="Times New Roman" panose="02020603050405020304" pitchFamily="18" charset="0"/>
                          </a:rPr>
                          <m:t>;</m:t>
                        </m:r>
                        <m:r>
                          <a:rPr lang="en-US" sz="4500" b="0" i="1" smtClean="0">
                            <a:effectLst/>
                            <a:latin typeface="Cambria Math" panose="02040503050406030204" pitchFamily="18" charset="0"/>
                            <a:ea typeface="Dotum" panose="020B0600000101010101" pitchFamily="34" charset="-127"/>
                            <a:cs typeface="Times New Roman" panose="02020603050405020304" pitchFamily="18" charset="0"/>
                          </a:rPr>
                          <m:t> </m:t>
                        </m:r>
                        <m:acc>
                          <m:accPr>
                            <m:chr m:val="̂"/>
                            <m:ctrlPr>
                              <a:rPr lang="en-US" sz="4500" i="1">
                                <a:effectLst/>
                                <a:latin typeface="Cambria Math" panose="02040503050406030204" pitchFamily="18" charset="0"/>
                                <a:ea typeface="Dotum" panose="020B0600000101010101" pitchFamily="34" charset="-127"/>
                                <a:cs typeface="Times New Roman" panose="02020603050405020304" pitchFamily="18" charset="0"/>
                              </a:rPr>
                            </m:ctrlPr>
                          </m:accPr>
                          <m:e>
                            <m:sSup>
                              <m:sSupPr>
                                <m:ctrlPr>
                                  <a:rPr lang="en-US" sz="4500" i="1">
                                    <a:effectLst/>
                                    <a:latin typeface="Cambria Math" panose="02040503050406030204" pitchFamily="18" charset="0"/>
                                    <a:ea typeface="Dotum" panose="020B0600000101010101" pitchFamily="34" charset="-127"/>
                                    <a:cs typeface="Times New Roman" panose="02020603050405020304" pitchFamily="18" charset="0"/>
                                  </a:rPr>
                                </m:ctrlPr>
                              </m:sSupPr>
                              <m:e>
                                <m:r>
                                  <a:rPr lang="da-DK" sz="4500" i="1">
                                    <a:effectLst/>
                                    <a:latin typeface="Cambria Math" panose="02040503050406030204" pitchFamily="18" charset="0"/>
                                    <a:ea typeface="Dotum" panose="020B0600000101010101" pitchFamily="34" charset="-127"/>
                                    <a:cs typeface="Times New Roman" panose="02020603050405020304" pitchFamily="18" charset="0"/>
                                  </a:rPr>
                                  <m:t>𝐵</m:t>
                                </m:r>
                              </m:e>
                              <m:sup>
                                <m:r>
                                  <a:rPr lang="da-DK" sz="4500" i="1">
                                    <a:effectLst/>
                                    <a:latin typeface="Cambria Math" panose="02040503050406030204" pitchFamily="18" charset="0"/>
                                    <a:ea typeface="Dotum" panose="020B0600000101010101" pitchFamily="34" charset="-127"/>
                                    <a:cs typeface="Times New Roman" panose="02020603050405020304" pitchFamily="18" charset="0"/>
                                  </a:rPr>
                                  <m:t>′</m:t>
                                </m:r>
                              </m:sup>
                            </m:sSup>
                          </m:e>
                        </m:acc>
                        <m:r>
                          <a:rPr lang="da-DK" sz="4500" i="1">
                            <a:effectLst/>
                            <a:latin typeface="Cambria Math" panose="02040503050406030204" pitchFamily="18" charset="0"/>
                            <a:ea typeface="Dotum" panose="020B0600000101010101" pitchFamily="34" charset="-127"/>
                            <a:cs typeface="Times New Roman" panose="02020603050405020304" pitchFamily="18" charset="0"/>
                          </a:rPr>
                          <m:t>=</m:t>
                        </m:r>
                        <m:acc>
                          <m:accPr>
                            <m:chr m:val="̂"/>
                            <m:ctrlPr>
                              <a:rPr lang="en-US" sz="4500" i="1">
                                <a:effectLst/>
                                <a:latin typeface="Cambria Math" panose="02040503050406030204" pitchFamily="18" charset="0"/>
                                <a:ea typeface="Dotum" panose="020B0600000101010101" pitchFamily="34" charset="-127"/>
                                <a:cs typeface="Times New Roman" panose="02020603050405020304" pitchFamily="18" charset="0"/>
                              </a:rPr>
                            </m:ctrlPr>
                          </m:accPr>
                          <m:e>
                            <m:r>
                              <a:rPr lang="da-DK" sz="4500" i="1">
                                <a:effectLst/>
                                <a:latin typeface="Cambria Math" panose="02040503050406030204" pitchFamily="18" charset="0"/>
                                <a:ea typeface="Dotum" panose="020B0600000101010101" pitchFamily="34" charset="-127"/>
                                <a:cs typeface="Times New Roman" panose="02020603050405020304" pitchFamily="18" charset="0"/>
                              </a:rPr>
                              <m:t>𝐵</m:t>
                            </m:r>
                          </m:e>
                        </m:acc>
                        <m:r>
                          <a:rPr lang="da-DK" sz="4500" i="1">
                            <a:effectLst/>
                            <a:latin typeface="Cambria Math" panose="02040503050406030204" pitchFamily="18" charset="0"/>
                            <a:ea typeface="Dotum" panose="020B0600000101010101" pitchFamily="34" charset="-127"/>
                            <a:cs typeface="Times New Roman" panose="02020603050405020304" pitchFamily="18" charset="0"/>
                          </a:rPr>
                          <m:t>;</m:t>
                        </m:r>
                        <m:acc>
                          <m:accPr>
                            <m:chr m:val="̂"/>
                            <m:ctrlPr>
                              <a:rPr lang="en-US" sz="4500" i="1">
                                <a:effectLst/>
                                <a:latin typeface="Cambria Math" panose="02040503050406030204" pitchFamily="18" charset="0"/>
                                <a:ea typeface="Dotum" panose="020B0600000101010101" pitchFamily="34" charset="-127"/>
                                <a:cs typeface="Times New Roman" panose="02020603050405020304" pitchFamily="18" charset="0"/>
                              </a:rPr>
                            </m:ctrlPr>
                          </m:accPr>
                          <m:e>
                            <m:sSup>
                              <m:sSupPr>
                                <m:ctrlPr>
                                  <a:rPr lang="en-US" sz="4500" i="1">
                                    <a:effectLst/>
                                    <a:latin typeface="Cambria Math" panose="02040503050406030204" pitchFamily="18" charset="0"/>
                                    <a:ea typeface="Dotum" panose="020B0600000101010101" pitchFamily="34" charset="-127"/>
                                    <a:cs typeface="Times New Roman" panose="02020603050405020304" pitchFamily="18" charset="0"/>
                                  </a:rPr>
                                </m:ctrlPr>
                              </m:sSupPr>
                              <m:e>
                                <m:r>
                                  <a:rPr lang="da-DK" sz="4500" i="1">
                                    <a:effectLst/>
                                    <a:latin typeface="Cambria Math" panose="02040503050406030204" pitchFamily="18" charset="0"/>
                                    <a:ea typeface="Dotum" panose="020B0600000101010101" pitchFamily="34" charset="-127"/>
                                    <a:cs typeface="Times New Roman" panose="02020603050405020304" pitchFamily="18" charset="0"/>
                                  </a:rPr>
                                  <m:t>𝐶</m:t>
                                </m:r>
                              </m:e>
                              <m:sup>
                                <m:r>
                                  <a:rPr lang="da-DK" sz="4500" i="1">
                                    <a:effectLst/>
                                    <a:latin typeface="Cambria Math" panose="02040503050406030204" pitchFamily="18" charset="0"/>
                                    <a:ea typeface="Dotum" panose="020B0600000101010101" pitchFamily="34" charset="-127"/>
                                    <a:cs typeface="Times New Roman" panose="02020603050405020304" pitchFamily="18" charset="0"/>
                                  </a:rPr>
                                  <m:t>′</m:t>
                                </m:r>
                              </m:sup>
                            </m:sSup>
                          </m:e>
                        </m:acc>
                        <m:r>
                          <a:rPr lang="da-DK" sz="4500" i="1">
                            <a:effectLst/>
                            <a:latin typeface="Cambria Math" panose="02040503050406030204" pitchFamily="18" charset="0"/>
                            <a:ea typeface="Dotum" panose="020B0600000101010101" pitchFamily="34" charset="-127"/>
                            <a:cs typeface="Times New Roman" panose="02020603050405020304" pitchFamily="18" charset="0"/>
                          </a:rPr>
                          <m:t>=</m:t>
                        </m:r>
                        <m:acc>
                          <m:accPr>
                            <m:chr m:val="̂"/>
                            <m:ctrlPr>
                              <a:rPr lang="en-US" sz="4500" i="1">
                                <a:effectLst/>
                                <a:latin typeface="Cambria Math" panose="02040503050406030204" pitchFamily="18" charset="0"/>
                                <a:ea typeface="Dotum" panose="020B0600000101010101" pitchFamily="34" charset="-127"/>
                                <a:cs typeface="Times New Roman" panose="02020603050405020304" pitchFamily="18" charset="0"/>
                              </a:rPr>
                            </m:ctrlPr>
                          </m:accPr>
                          <m:e>
                            <m:r>
                              <a:rPr lang="da-DK" sz="4500" i="1">
                                <a:effectLst/>
                                <a:latin typeface="Cambria Math" panose="02040503050406030204" pitchFamily="18" charset="0"/>
                                <a:ea typeface="Dotum" panose="020B0600000101010101" pitchFamily="34" charset="-127"/>
                                <a:cs typeface="Times New Roman" panose="02020603050405020304" pitchFamily="18" charset="0"/>
                              </a:rPr>
                              <m:t>𝐶</m:t>
                            </m:r>
                          </m:e>
                        </m:acc>
                        <m:r>
                          <a:rPr lang="en-US" sz="4500" b="0" i="0" smtClean="0">
                            <a:effectLst/>
                            <a:latin typeface="Cambria Math" panose="02040503050406030204" pitchFamily="18" charset="0"/>
                            <a:ea typeface="Dotum" panose="020B0600000101010101" pitchFamily="34" charset="-127"/>
                            <a:cs typeface="Times New Roman" panose="02020603050405020304" pitchFamily="18" charset="0"/>
                          </a:rPr>
                          <m:t>; </m:t>
                        </m:r>
                        <m:f>
                          <m:fPr>
                            <m:ctrlPr>
                              <a:rPr lang="en-US" sz="4500" i="1">
                                <a:effectLst/>
                                <a:latin typeface="Cambria Math" panose="02040503050406030204" pitchFamily="18" charset="0"/>
                                <a:ea typeface="Dotum" panose="020B0600000101010101" pitchFamily="34" charset="-127"/>
                                <a:cs typeface="Times New Roman" panose="02020603050405020304" pitchFamily="18" charset="0"/>
                              </a:rPr>
                            </m:ctrlPr>
                          </m:fPr>
                          <m:num>
                            <m:sSup>
                              <m:sSupPr>
                                <m:ctrlPr>
                                  <a:rPr lang="en-US" sz="4500" i="1">
                                    <a:effectLst/>
                                    <a:latin typeface="Cambria Math" panose="02040503050406030204" pitchFamily="18" charset="0"/>
                                    <a:ea typeface="Dotum" panose="020B0600000101010101" pitchFamily="34" charset="-127"/>
                                    <a:cs typeface="Times New Roman" panose="02020603050405020304" pitchFamily="18" charset="0"/>
                                  </a:rPr>
                                </m:ctrlPr>
                              </m:sSupPr>
                              <m:e>
                                <m:r>
                                  <a:rPr lang="da-DK" sz="4500" i="1">
                                    <a:effectLst/>
                                    <a:latin typeface="Cambria Math" panose="02040503050406030204" pitchFamily="18" charset="0"/>
                                    <a:ea typeface="Dotum" panose="020B0600000101010101" pitchFamily="34" charset="-127"/>
                                    <a:cs typeface="Times New Roman" panose="02020603050405020304" pitchFamily="18" charset="0"/>
                                  </a:rPr>
                                  <m:t>𝐴</m:t>
                                </m:r>
                              </m:e>
                              <m:sup>
                                <m:r>
                                  <a:rPr lang="da-DK" sz="4500" i="1">
                                    <a:effectLst/>
                                    <a:latin typeface="Cambria Math" panose="02040503050406030204" pitchFamily="18" charset="0"/>
                                    <a:ea typeface="Dotum" panose="020B0600000101010101" pitchFamily="34" charset="-127"/>
                                    <a:cs typeface="Times New Roman" panose="02020603050405020304" pitchFamily="18" charset="0"/>
                                  </a:rPr>
                                  <m:t>′</m:t>
                                </m:r>
                              </m:sup>
                            </m:sSup>
                            <m:sSup>
                              <m:sSupPr>
                                <m:ctrlPr>
                                  <a:rPr lang="en-US" sz="4500" i="1">
                                    <a:effectLst/>
                                    <a:latin typeface="Cambria Math" panose="02040503050406030204" pitchFamily="18" charset="0"/>
                                    <a:ea typeface="Dotum" panose="020B0600000101010101" pitchFamily="34" charset="-127"/>
                                    <a:cs typeface="Times New Roman" panose="02020603050405020304" pitchFamily="18" charset="0"/>
                                  </a:rPr>
                                </m:ctrlPr>
                              </m:sSupPr>
                              <m:e>
                                <m:r>
                                  <a:rPr lang="da-DK" sz="4500" i="1">
                                    <a:effectLst/>
                                    <a:latin typeface="Cambria Math" panose="02040503050406030204" pitchFamily="18" charset="0"/>
                                    <a:ea typeface="Dotum" panose="020B0600000101010101" pitchFamily="34" charset="-127"/>
                                    <a:cs typeface="Times New Roman" panose="02020603050405020304" pitchFamily="18" charset="0"/>
                                  </a:rPr>
                                  <m:t>𝐵</m:t>
                                </m:r>
                              </m:e>
                              <m:sup>
                                <m:r>
                                  <a:rPr lang="da-DK" sz="4500" i="1">
                                    <a:effectLst/>
                                    <a:latin typeface="Cambria Math" panose="02040503050406030204" pitchFamily="18" charset="0"/>
                                    <a:ea typeface="Dotum" panose="020B0600000101010101" pitchFamily="34" charset="-127"/>
                                    <a:cs typeface="Times New Roman" panose="02020603050405020304" pitchFamily="18" charset="0"/>
                                  </a:rPr>
                                  <m:t>′</m:t>
                                </m:r>
                              </m:sup>
                            </m:sSup>
                          </m:num>
                          <m:den>
                            <m:r>
                              <a:rPr lang="da-DK" sz="4500" i="1">
                                <a:effectLst/>
                                <a:latin typeface="Cambria Math" panose="02040503050406030204" pitchFamily="18" charset="0"/>
                                <a:ea typeface="Dotum" panose="020B0600000101010101" pitchFamily="34" charset="-127"/>
                                <a:cs typeface="Times New Roman" panose="02020603050405020304" pitchFamily="18" charset="0"/>
                              </a:rPr>
                              <m:t>𝐴𝐵</m:t>
                            </m:r>
                          </m:den>
                        </m:f>
                        <m:r>
                          <a:rPr lang="da-DK" sz="4500" i="1">
                            <a:effectLst/>
                            <a:latin typeface="Cambria Math" panose="02040503050406030204" pitchFamily="18" charset="0"/>
                            <a:ea typeface="Dotum" panose="020B0600000101010101" pitchFamily="34" charset="-127"/>
                            <a:cs typeface="Times New Roman" panose="02020603050405020304" pitchFamily="18" charset="0"/>
                          </a:rPr>
                          <m:t>=</m:t>
                        </m:r>
                        <m:f>
                          <m:fPr>
                            <m:ctrlPr>
                              <a:rPr lang="en-US" sz="4500" i="1">
                                <a:effectLst/>
                                <a:latin typeface="Cambria Math" panose="02040503050406030204" pitchFamily="18" charset="0"/>
                                <a:ea typeface="Dotum" panose="020B0600000101010101" pitchFamily="34" charset="-127"/>
                                <a:cs typeface="Times New Roman" panose="02020603050405020304" pitchFamily="18" charset="0"/>
                              </a:rPr>
                            </m:ctrlPr>
                          </m:fPr>
                          <m:num>
                            <m:sSup>
                              <m:sSupPr>
                                <m:ctrlPr>
                                  <a:rPr lang="en-US" sz="4500" i="1">
                                    <a:effectLst/>
                                    <a:latin typeface="Cambria Math" panose="02040503050406030204" pitchFamily="18" charset="0"/>
                                    <a:ea typeface="Dotum" panose="020B0600000101010101" pitchFamily="34" charset="-127"/>
                                    <a:cs typeface="Times New Roman" panose="02020603050405020304" pitchFamily="18" charset="0"/>
                                  </a:rPr>
                                </m:ctrlPr>
                              </m:sSupPr>
                              <m:e>
                                <m:r>
                                  <a:rPr lang="da-DK" sz="4500" i="1">
                                    <a:effectLst/>
                                    <a:latin typeface="Cambria Math" panose="02040503050406030204" pitchFamily="18" charset="0"/>
                                    <a:ea typeface="Dotum" panose="020B0600000101010101" pitchFamily="34" charset="-127"/>
                                    <a:cs typeface="Times New Roman" panose="02020603050405020304" pitchFamily="18" charset="0"/>
                                  </a:rPr>
                                  <m:t>𝐵</m:t>
                                </m:r>
                              </m:e>
                              <m:sup>
                                <m:r>
                                  <a:rPr lang="da-DK" sz="4500" i="1">
                                    <a:effectLst/>
                                    <a:latin typeface="Cambria Math" panose="02040503050406030204" pitchFamily="18" charset="0"/>
                                    <a:ea typeface="Dotum" panose="020B0600000101010101" pitchFamily="34" charset="-127"/>
                                    <a:cs typeface="Times New Roman" panose="02020603050405020304" pitchFamily="18" charset="0"/>
                                  </a:rPr>
                                  <m:t>′</m:t>
                                </m:r>
                              </m:sup>
                            </m:sSup>
                            <m:sSup>
                              <m:sSupPr>
                                <m:ctrlPr>
                                  <a:rPr lang="en-US" sz="4500" i="1">
                                    <a:effectLst/>
                                    <a:latin typeface="Cambria Math" panose="02040503050406030204" pitchFamily="18" charset="0"/>
                                    <a:ea typeface="Dotum" panose="020B0600000101010101" pitchFamily="34" charset="-127"/>
                                    <a:cs typeface="Times New Roman" panose="02020603050405020304" pitchFamily="18" charset="0"/>
                                  </a:rPr>
                                </m:ctrlPr>
                              </m:sSupPr>
                              <m:e>
                                <m:r>
                                  <a:rPr lang="da-DK" sz="4500" i="1">
                                    <a:effectLst/>
                                    <a:latin typeface="Cambria Math" panose="02040503050406030204" pitchFamily="18" charset="0"/>
                                    <a:ea typeface="Dotum" panose="020B0600000101010101" pitchFamily="34" charset="-127"/>
                                    <a:cs typeface="Times New Roman" panose="02020603050405020304" pitchFamily="18" charset="0"/>
                                  </a:rPr>
                                  <m:t>𝐶</m:t>
                                </m:r>
                              </m:e>
                              <m:sup>
                                <m:r>
                                  <a:rPr lang="da-DK" sz="4500" i="1">
                                    <a:effectLst/>
                                    <a:latin typeface="Cambria Math" panose="02040503050406030204" pitchFamily="18" charset="0"/>
                                    <a:ea typeface="Dotum" panose="020B0600000101010101" pitchFamily="34" charset="-127"/>
                                    <a:cs typeface="Times New Roman" panose="02020603050405020304" pitchFamily="18" charset="0"/>
                                  </a:rPr>
                                  <m:t>′</m:t>
                                </m:r>
                              </m:sup>
                            </m:sSup>
                          </m:num>
                          <m:den>
                            <m:r>
                              <a:rPr lang="da-DK" sz="4500" i="1">
                                <a:effectLst/>
                                <a:latin typeface="Cambria Math" panose="02040503050406030204" pitchFamily="18" charset="0"/>
                                <a:ea typeface="Dotum" panose="020B0600000101010101" pitchFamily="34" charset="-127"/>
                                <a:cs typeface="Times New Roman" panose="02020603050405020304" pitchFamily="18" charset="0"/>
                              </a:rPr>
                              <m:t>𝐵𝐶</m:t>
                            </m:r>
                          </m:den>
                        </m:f>
                        <m:r>
                          <a:rPr lang="da-DK" sz="4500" i="1">
                            <a:effectLst/>
                            <a:latin typeface="Cambria Math" panose="02040503050406030204" pitchFamily="18" charset="0"/>
                            <a:ea typeface="Dotum" panose="020B0600000101010101" pitchFamily="34" charset="-127"/>
                            <a:cs typeface="Times New Roman" panose="02020603050405020304" pitchFamily="18" charset="0"/>
                          </a:rPr>
                          <m:t>=</m:t>
                        </m:r>
                        <m:f>
                          <m:fPr>
                            <m:ctrlPr>
                              <a:rPr lang="en-US" sz="4500" i="1">
                                <a:effectLst/>
                                <a:latin typeface="Cambria Math" panose="02040503050406030204" pitchFamily="18" charset="0"/>
                                <a:ea typeface="Dotum" panose="020B0600000101010101" pitchFamily="34" charset="-127"/>
                                <a:cs typeface="Times New Roman" panose="02020603050405020304" pitchFamily="18" charset="0"/>
                              </a:rPr>
                            </m:ctrlPr>
                          </m:fPr>
                          <m:num>
                            <m:sSup>
                              <m:sSupPr>
                                <m:ctrlPr>
                                  <a:rPr lang="en-US" sz="4500" i="1">
                                    <a:effectLst/>
                                    <a:latin typeface="Cambria Math" panose="02040503050406030204" pitchFamily="18" charset="0"/>
                                    <a:ea typeface="Dotum" panose="020B0600000101010101" pitchFamily="34" charset="-127"/>
                                    <a:cs typeface="Times New Roman" panose="02020603050405020304" pitchFamily="18" charset="0"/>
                                  </a:rPr>
                                </m:ctrlPr>
                              </m:sSupPr>
                              <m:e>
                                <m:r>
                                  <a:rPr lang="da-DK" sz="4500" i="1">
                                    <a:effectLst/>
                                    <a:latin typeface="Cambria Math" panose="02040503050406030204" pitchFamily="18" charset="0"/>
                                    <a:ea typeface="Dotum" panose="020B0600000101010101" pitchFamily="34" charset="-127"/>
                                    <a:cs typeface="Times New Roman" panose="02020603050405020304" pitchFamily="18" charset="0"/>
                                  </a:rPr>
                                  <m:t>𝐶</m:t>
                                </m:r>
                              </m:e>
                              <m:sup>
                                <m:r>
                                  <a:rPr lang="da-DK" sz="4500" i="1">
                                    <a:effectLst/>
                                    <a:latin typeface="Cambria Math" panose="02040503050406030204" pitchFamily="18" charset="0"/>
                                    <a:ea typeface="Dotum" panose="020B0600000101010101" pitchFamily="34" charset="-127"/>
                                    <a:cs typeface="Times New Roman" panose="02020603050405020304" pitchFamily="18" charset="0"/>
                                  </a:rPr>
                                  <m:t>′</m:t>
                                </m:r>
                              </m:sup>
                            </m:sSup>
                            <m:sSup>
                              <m:sSupPr>
                                <m:ctrlPr>
                                  <a:rPr lang="en-US" sz="4500" i="1">
                                    <a:effectLst/>
                                    <a:latin typeface="Cambria Math" panose="02040503050406030204" pitchFamily="18" charset="0"/>
                                    <a:ea typeface="Dotum" panose="020B0600000101010101" pitchFamily="34" charset="-127"/>
                                    <a:cs typeface="Times New Roman" panose="02020603050405020304" pitchFamily="18" charset="0"/>
                                  </a:rPr>
                                </m:ctrlPr>
                              </m:sSupPr>
                              <m:e>
                                <m:r>
                                  <a:rPr lang="da-DK" sz="4500" i="1">
                                    <a:effectLst/>
                                    <a:latin typeface="Cambria Math" panose="02040503050406030204" pitchFamily="18" charset="0"/>
                                    <a:ea typeface="Dotum" panose="020B0600000101010101" pitchFamily="34" charset="-127"/>
                                    <a:cs typeface="Times New Roman" panose="02020603050405020304" pitchFamily="18" charset="0"/>
                                  </a:rPr>
                                  <m:t>𝐴</m:t>
                                </m:r>
                              </m:e>
                              <m:sup>
                                <m:r>
                                  <a:rPr lang="da-DK" sz="4500" i="1">
                                    <a:effectLst/>
                                    <a:latin typeface="Cambria Math" panose="02040503050406030204" pitchFamily="18" charset="0"/>
                                    <a:ea typeface="Dotum" panose="020B0600000101010101" pitchFamily="34" charset="-127"/>
                                    <a:cs typeface="Times New Roman" panose="02020603050405020304" pitchFamily="18" charset="0"/>
                                  </a:rPr>
                                  <m:t>′</m:t>
                                </m:r>
                              </m:sup>
                            </m:sSup>
                          </m:num>
                          <m:den>
                            <m:r>
                              <a:rPr lang="da-DK" sz="4500" i="1">
                                <a:effectLst/>
                                <a:latin typeface="Cambria Math" panose="02040503050406030204" pitchFamily="18" charset="0"/>
                                <a:ea typeface="Dotum" panose="020B0600000101010101" pitchFamily="34" charset="-127"/>
                                <a:cs typeface="Times New Roman" panose="02020603050405020304" pitchFamily="18" charset="0"/>
                              </a:rPr>
                              <m:t>𝐶𝐴</m:t>
                            </m:r>
                          </m:den>
                        </m:f>
                      </m:oMath>
                    </m:oMathPara>
                  </a14:m>
                  <a:endParaRPr lang="en-US" sz="4500">
                    <a:effectLst/>
                    <a:latin typeface="Arial" panose="020B0604020202020204" pitchFamily="34" charset="0"/>
                    <a:ea typeface="Arial" panose="020B0604020202020204" pitchFamily="34" charset="0"/>
                    <a:cs typeface="Arial" panose="020B0604020202020204" pitchFamily="34" charset="0"/>
                  </a:endParaRPr>
                </a:p>
                <a:p>
                  <a:pPr lvl="0">
                    <a:lnSpc>
                      <a:spcPct val="150000"/>
                    </a:lnSpc>
                    <a:spcBef>
                      <a:spcPts val="300"/>
                    </a:spcBef>
                    <a:spcAft>
                      <a:spcPts val="300"/>
                    </a:spcAft>
                  </a:pPr>
                  <a:r>
                    <a:rPr lang="da-DK" sz="4500">
                      <a:effectLst/>
                      <a:latin typeface="Arial" panose="020B0604020202020204" pitchFamily="34" charset="0"/>
                      <a:ea typeface="Dotum" panose="020B0600000101010101" pitchFamily="34" charset="-127"/>
                      <a:cs typeface="Arial" panose="020B0604020202020204" pitchFamily="34" charset="0"/>
                    </a:rPr>
                    <a:t>Kí hiệu là </a:t>
                  </a:r>
                  <a14:m>
                    <m:oMath xmlns:m="http://schemas.openxmlformats.org/officeDocument/2006/math">
                      <m:r>
                        <a:rPr lang="da-DK" sz="4500" i="1">
                          <a:effectLst/>
                          <a:latin typeface="Cambria Math" panose="02040503050406030204" pitchFamily="18" charset="0"/>
                          <a:ea typeface="Dotum" panose="020B0600000101010101" pitchFamily="34" charset="-127"/>
                          <a:cs typeface="Times New Roman" panose="02020603050405020304" pitchFamily="18" charset="0"/>
                        </a:rPr>
                        <m:t>∆</m:t>
                      </m:r>
                      <m:sSup>
                        <m:sSupPr>
                          <m:ctrlPr>
                            <a:rPr lang="en-US" sz="4500" i="1">
                              <a:effectLst/>
                              <a:latin typeface="Cambria Math" panose="02040503050406030204" pitchFamily="18" charset="0"/>
                              <a:ea typeface="Dotum" panose="020B0600000101010101" pitchFamily="34" charset="-127"/>
                              <a:cs typeface="Times New Roman" panose="02020603050405020304" pitchFamily="18" charset="0"/>
                            </a:rPr>
                          </m:ctrlPr>
                        </m:sSupPr>
                        <m:e>
                          <m:r>
                            <a:rPr lang="da-DK" sz="4500" i="1">
                              <a:effectLst/>
                              <a:latin typeface="Cambria Math" panose="02040503050406030204" pitchFamily="18" charset="0"/>
                              <a:ea typeface="Dotum" panose="020B0600000101010101" pitchFamily="34" charset="-127"/>
                              <a:cs typeface="Times New Roman" panose="02020603050405020304" pitchFamily="18" charset="0"/>
                            </a:rPr>
                            <m:t>𝐴</m:t>
                          </m:r>
                        </m:e>
                        <m:sup>
                          <m:r>
                            <a:rPr lang="da-DK" sz="4500" i="1">
                              <a:effectLst/>
                              <a:latin typeface="Cambria Math" panose="02040503050406030204" pitchFamily="18" charset="0"/>
                              <a:ea typeface="Dotum" panose="020B0600000101010101" pitchFamily="34" charset="-127"/>
                              <a:cs typeface="Times New Roman" panose="02020603050405020304" pitchFamily="18" charset="0"/>
                            </a:rPr>
                            <m:t>′</m:t>
                          </m:r>
                        </m:sup>
                      </m:sSup>
                      <m:sSup>
                        <m:sSupPr>
                          <m:ctrlPr>
                            <a:rPr lang="en-US" sz="4500" i="1">
                              <a:effectLst/>
                              <a:latin typeface="Cambria Math" panose="02040503050406030204" pitchFamily="18" charset="0"/>
                              <a:ea typeface="Dotum" panose="020B0600000101010101" pitchFamily="34" charset="-127"/>
                              <a:cs typeface="Times New Roman" panose="02020603050405020304" pitchFamily="18" charset="0"/>
                            </a:rPr>
                          </m:ctrlPr>
                        </m:sSupPr>
                        <m:e>
                          <m:r>
                            <a:rPr lang="da-DK" sz="4500" i="1">
                              <a:effectLst/>
                              <a:latin typeface="Cambria Math" panose="02040503050406030204" pitchFamily="18" charset="0"/>
                              <a:ea typeface="Dotum" panose="020B0600000101010101" pitchFamily="34" charset="-127"/>
                              <a:cs typeface="Times New Roman" panose="02020603050405020304" pitchFamily="18" charset="0"/>
                            </a:rPr>
                            <m:t>𝐵</m:t>
                          </m:r>
                        </m:e>
                        <m:sup>
                          <m:r>
                            <a:rPr lang="da-DK" sz="4500" i="1">
                              <a:effectLst/>
                              <a:latin typeface="Cambria Math" panose="02040503050406030204" pitchFamily="18" charset="0"/>
                              <a:ea typeface="Dotum" panose="020B0600000101010101" pitchFamily="34" charset="-127"/>
                              <a:cs typeface="Times New Roman" panose="02020603050405020304" pitchFamily="18" charset="0"/>
                            </a:rPr>
                            <m:t>′</m:t>
                          </m:r>
                        </m:sup>
                      </m:sSup>
                      <m:sSup>
                        <m:sSupPr>
                          <m:ctrlPr>
                            <a:rPr lang="en-US" sz="4500" i="1">
                              <a:effectLst/>
                              <a:latin typeface="Cambria Math" panose="02040503050406030204" pitchFamily="18" charset="0"/>
                              <a:ea typeface="Dotum" panose="020B0600000101010101" pitchFamily="34" charset="-127"/>
                              <a:cs typeface="Times New Roman" panose="02020603050405020304" pitchFamily="18" charset="0"/>
                            </a:rPr>
                          </m:ctrlPr>
                        </m:sSupPr>
                        <m:e>
                          <m:r>
                            <a:rPr lang="da-DK" sz="4500" i="1">
                              <a:effectLst/>
                              <a:latin typeface="Cambria Math" panose="02040503050406030204" pitchFamily="18" charset="0"/>
                              <a:ea typeface="Dotum" panose="020B0600000101010101" pitchFamily="34" charset="-127"/>
                              <a:cs typeface="Times New Roman" panose="02020603050405020304" pitchFamily="18" charset="0"/>
                            </a:rPr>
                            <m:t>𝐶</m:t>
                          </m:r>
                        </m:e>
                        <m:sup>
                          <m:r>
                            <a:rPr lang="da-DK" sz="4500" i="1">
                              <a:effectLst/>
                              <a:latin typeface="Cambria Math" panose="02040503050406030204" pitchFamily="18" charset="0"/>
                              <a:ea typeface="Dotum" panose="020B0600000101010101" pitchFamily="34" charset="-127"/>
                              <a:cs typeface="Times New Roman" panose="02020603050405020304" pitchFamily="18" charset="0"/>
                            </a:rPr>
                            <m:t>′</m:t>
                          </m:r>
                        </m:sup>
                      </m:sSup>
                      <m:r>
                        <a:rPr lang="en-US" sz="4500" b="0" i="1" smtClean="0">
                          <a:effectLst/>
                          <a:latin typeface="Cambria Math" panose="02040503050406030204" pitchFamily="18" charset="0"/>
                          <a:ea typeface="Dotum" panose="020B0600000101010101" pitchFamily="34" charset="-127"/>
                          <a:cs typeface="Times New Roman" panose="02020603050405020304" pitchFamily="18" charset="0"/>
                        </a:rPr>
                        <m:t> </m:t>
                      </m:r>
                      <m:r>
                        <a:rPr lang="iu-Cans-CA" sz="4800" i="1" kern="0">
                          <a:solidFill>
                            <a:srgbClr val="000000"/>
                          </a:solidFill>
                          <a:latin typeface="Cambria Math" panose="02040503050406030204" pitchFamily="18" charset="0"/>
                          <a:cs typeface="Arial"/>
                          <a:sym typeface="Arial"/>
                        </a:rPr>
                        <m:t>ᔕ</m:t>
                      </m:r>
                      <m:r>
                        <a:rPr lang="en-US" sz="4800" b="0" i="1" kern="0" smtClean="0">
                          <a:solidFill>
                            <a:srgbClr val="000000"/>
                          </a:solidFill>
                          <a:latin typeface="Cambria Math" panose="02040503050406030204" pitchFamily="18" charset="0"/>
                          <a:cs typeface="Arial"/>
                          <a:sym typeface="Arial"/>
                        </a:rPr>
                        <m:t> </m:t>
                      </m:r>
                      <m:r>
                        <a:rPr lang="da-DK" sz="4500" i="1">
                          <a:effectLst/>
                          <a:latin typeface="Cambria Math" panose="02040503050406030204" pitchFamily="18" charset="0"/>
                          <a:ea typeface="Dotum" panose="020B0600000101010101" pitchFamily="34" charset="-127"/>
                          <a:cs typeface="Times New Roman" panose="02020603050405020304" pitchFamily="18" charset="0"/>
                        </a:rPr>
                        <m:t>∆</m:t>
                      </m:r>
                      <m:r>
                        <a:rPr lang="da-DK" sz="4500" i="1">
                          <a:effectLst/>
                          <a:latin typeface="Cambria Math" panose="02040503050406030204" pitchFamily="18" charset="0"/>
                          <a:ea typeface="Dotum" panose="020B0600000101010101" pitchFamily="34" charset="-127"/>
                          <a:cs typeface="Times New Roman" panose="02020603050405020304" pitchFamily="18" charset="0"/>
                        </a:rPr>
                        <m:t>𝐴𝐵𝐶</m:t>
                      </m:r>
                      <m:r>
                        <a:rPr lang="en-US" sz="4500" b="0" i="1" smtClean="0">
                          <a:effectLst/>
                          <a:latin typeface="Cambria Math" panose="02040503050406030204" pitchFamily="18" charset="0"/>
                          <a:ea typeface="Dotum" panose="020B0600000101010101" pitchFamily="34" charset="-127"/>
                          <a:cs typeface="Times New Roman" panose="02020603050405020304" pitchFamily="18" charset="0"/>
                        </a:rPr>
                        <m:t>.</m:t>
                      </m:r>
                    </m:oMath>
                  </a14:m>
                  <a:endParaRPr lang="en-US" sz="450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21" name="TextBox 21"/>
                <p:cNvSpPr txBox="1">
                  <a:spLocks noRot="1" noChangeAspect="1" noMove="1" noResize="1" noEditPoints="1" noAdjustHandles="1" noChangeArrowheads="1" noChangeShapeType="1" noTextEdit="1"/>
                </p:cNvSpPr>
                <p:nvPr/>
              </p:nvSpPr>
              <p:spPr>
                <a:xfrm>
                  <a:off x="43818" y="-87740"/>
                  <a:ext cx="2433606" cy="405865"/>
                </a:xfrm>
                <a:prstGeom prst="rect">
                  <a:avLst/>
                </a:prstGeom>
                <a:blipFill>
                  <a:blip r:embed="rId12"/>
                  <a:stretch>
                    <a:fillRect l="-2037"/>
                  </a:stretch>
                </a:blipFill>
              </p:spPr>
              <p:txBody>
                <a:bodyPr/>
                <a:lstStyle/>
                <a:p>
                  <a:r>
                    <a:rPr lang="en-US">
                      <a:noFill/>
                    </a:rPr>
                    <a:t> </a:t>
                  </a:r>
                </a:p>
              </p:txBody>
            </p:sp>
          </mc:Fallback>
        </mc:AlternateContent>
      </p:grpSp>
      <p:sp>
        <p:nvSpPr>
          <p:cNvPr id="17" name="Rectangle 16"/>
          <p:cNvSpPr/>
          <p:nvPr/>
        </p:nvSpPr>
        <p:spPr>
          <a:xfrm>
            <a:off x="6895194" y="279425"/>
            <a:ext cx="4491935" cy="1407373"/>
          </a:xfrm>
          <a:prstGeom prst="rect">
            <a:avLst/>
          </a:prstGeom>
        </p:spPr>
        <p:txBody>
          <a:bodyPr wrap="none">
            <a:spAutoFit/>
          </a:bodyPr>
          <a:lstStyle/>
          <a:p>
            <a:pPr lvl="0" algn="ctr">
              <a:lnSpc>
                <a:spcPct val="150000"/>
              </a:lnSpc>
              <a:defRPr/>
            </a:pPr>
            <a:r>
              <a:rPr lang="en-US" sz="6500" b="1">
                <a:solidFill>
                  <a:srgbClr val="1F497D"/>
                </a:solidFill>
                <a:latin typeface="Arial" panose="020B0604020202020204" pitchFamily="34" charset="0"/>
                <a:cs typeface="Arial" panose="020B0604020202020204" pitchFamily="34" charset="0"/>
              </a:rPr>
              <a:t>Định nghĩa</a:t>
            </a:r>
            <a:endParaRPr kumimoji="0" lang="en-US" sz="6500" b="1" i="0" u="none" strike="noStrike" kern="1200" cap="none" spc="0" normalizeH="0" baseline="0" noProof="0">
              <a:ln>
                <a:noFill/>
              </a:ln>
              <a:solidFill>
                <a:srgbClr val="1F497D"/>
              </a:solidFill>
              <a:effectLst/>
              <a:uLnTx/>
              <a:uFillTx/>
              <a:latin typeface="Arial" panose="020B0604020202020204" pitchFamily="34" charset="0"/>
              <a:cs typeface="Arial" panose="020B0604020202020204" pitchFamily="34" charset="0"/>
            </a:endParaRPr>
          </a:p>
        </p:txBody>
      </p:sp>
      <p:sp>
        <p:nvSpPr>
          <p:cNvPr id="23" name="Freeform 15"/>
          <p:cNvSpPr/>
          <p:nvPr/>
        </p:nvSpPr>
        <p:spPr>
          <a:xfrm rot="4276557">
            <a:off x="15917052" y="6454792"/>
            <a:ext cx="846754" cy="1535738"/>
          </a:xfrm>
          <a:custGeom>
            <a:avLst/>
            <a:gdLst/>
            <a:ahLst/>
            <a:cxnLst/>
            <a:rect l="l" t="t" r="r" b="b"/>
            <a:pathLst>
              <a:path w="640370" h="1181313">
                <a:moveTo>
                  <a:pt x="0" y="0"/>
                </a:moveTo>
                <a:lnTo>
                  <a:pt x="640370" y="0"/>
                </a:lnTo>
                <a:lnTo>
                  <a:pt x="640370" y="1181313"/>
                </a:lnTo>
                <a:lnTo>
                  <a:pt x="0" y="1181313"/>
                </a:lnTo>
                <a:lnTo>
                  <a:pt x="0" y="0"/>
                </a:lnTo>
                <a:close/>
              </a:path>
            </a:pathLst>
          </a:custGeom>
          <a:blipFill>
            <a:blip r:embed="rId13">
              <a:extLst>
                <a:ext uri="{96DAC541-7B7A-43D3-8B79-37D633B846F1}">
                  <asvg:svgBlip xmlns="" xmlns:asvg="http://schemas.microsoft.com/office/drawing/2016/SVG/main" r:embed="rId7"/>
                </a:ext>
              </a:extLst>
            </a:blip>
            <a:stretch>
              <a:fillRect/>
            </a:stretch>
          </a:blipFill>
        </p:spPr>
      </p:sp>
    </p:spTree>
    <p:extLst>
      <p:ext uri="{BB962C8B-B14F-4D97-AF65-F5344CB8AC3E}">
        <p14:creationId xmlns:p14="http://schemas.microsoft.com/office/powerpoint/2010/main" val="1618926758"/>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anim calcmode="lin" valueType="num">
                                      <p:cBhvr>
                                        <p:cTn id="8" dur="500" fill="hold"/>
                                        <p:tgtEl>
                                          <p:spTgt spid="17"/>
                                        </p:tgtEl>
                                        <p:attrNameLst>
                                          <p:attrName>ppt_x</p:attrName>
                                        </p:attrNameLst>
                                      </p:cBhvr>
                                      <p:tavLst>
                                        <p:tav tm="0">
                                          <p:val>
                                            <p:strVal val="#ppt_x"/>
                                          </p:val>
                                        </p:tav>
                                        <p:tav tm="100000">
                                          <p:val>
                                            <p:strVal val="#ppt_x"/>
                                          </p:val>
                                        </p:tav>
                                      </p:tavLst>
                                    </p:anim>
                                    <p:anim calcmode="lin" valueType="num">
                                      <p:cBhvr>
                                        <p:cTn id="9" dur="500" fill="hold"/>
                                        <p:tgtEl>
                                          <p:spTgt spid="17"/>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anim calcmode="lin" valueType="num">
                                      <p:cBhvr>
                                        <p:cTn id="13" dur="500" fill="hold"/>
                                        <p:tgtEl>
                                          <p:spTgt spid="19"/>
                                        </p:tgtEl>
                                        <p:attrNameLst>
                                          <p:attrName>ppt_x</p:attrName>
                                        </p:attrNameLst>
                                      </p:cBhvr>
                                      <p:tavLst>
                                        <p:tav tm="0">
                                          <p:val>
                                            <p:strVal val="#ppt_x"/>
                                          </p:val>
                                        </p:tav>
                                        <p:tav tm="100000">
                                          <p:val>
                                            <p:strVal val="#ppt_x"/>
                                          </p:val>
                                        </p:tav>
                                      </p:tavLst>
                                    </p:anim>
                                    <p:anim calcmode="lin" valueType="num">
                                      <p:cBhvr>
                                        <p:cTn id="14" dur="500" fill="hold"/>
                                        <p:tgtEl>
                                          <p:spTgt spid="19"/>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anim calcmode="lin" valueType="num">
                                      <p:cBhvr>
                                        <p:cTn id="18" dur="500" fill="hold"/>
                                        <p:tgtEl>
                                          <p:spTgt spid="23"/>
                                        </p:tgtEl>
                                        <p:attrNameLst>
                                          <p:attrName>ppt_x</p:attrName>
                                        </p:attrNameLst>
                                      </p:cBhvr>
                                      <p:tavLst>
                                        <p:tav tm="0">
                                          <p:val>
                                            <p:strVal val="#ppt_x"/>
                                          </p:val>
                                        </p:tav>
                                        <p:tav tm="100000">
                                          <p:val>
                                            <p:strVal val="#ppt_x"/>
                                          </p:val>
                                        </p:tav>
                                      </p:tavLst>
                                    </p:anim>
                                    <p:anim calcmode="lin" valueType="num">
                                      <p:cBhvr>
                                        <p:cTn id="19" dur="500" fill="hold"/>
                                        <p:tgtEl>
                                          <p:spTgt spid="23"/>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anim calcmode="lin" valueType="num">
                                      <p:cBhvr>
                                        <p:cTn id="23" dur="500" fill="hold"/>
                                        <p:tgtEl>
                                          <p:spTgt spid="16"/>
                                        </p:tgtEl>
                                        <p:attrNameLst>
                                          <p:attrName>ppt_x</p:attrName>
                                        </p:attrNameLst>
                                      </p:cBhvr>
                                      <p:tavLst>
                                        <p:tav tm="0">
                                          <p:val>
                                            <p:strVal val="#ppt_x"/>
                                          </p:val>
                                        </p:tav>
                                        <p:tav tm="100000">
                                          <p:val>
                                            <p:strVal val="#ppt_x"/>
                                          </p:val>
                                        </p:tav>
                                      </p:tavLst>
                                    </p:anim>
                                    <p:anim calcmode="lin" valueType="num">
                                      <p:cBhvr>
                                        <p:cTn id="24" dur="5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2"/>
          <p:cNvGrpSpPr/>
          <p:nvPr/>
        </p:nvGrpSpPr>
        <p:grpSpPr>
          <a:xfrm>
            <a:off x="1028700" y="1040844"/>
            <a:ext cx="16230600" cy="8205312"/>
            <a:chOff x="0" y="0"/>
            <a:chExt cx="21640800" cy="10940416"/>
          </a:xfrm>
        </p:grpSpPr>
        <p:sp>
          <p:nvSpPr>
            <p:cNvPr id="3" name="Freeform 3"/>
            <p:cNvSpPr/>
            <p:nvPr/>
          </p:nvSpPr>
          <p:spPr>
            <a:xfrm>
              <a:off x="0" y="25267"/>
              <a:ext cx="12195698" cy="10915150"/>
            </a:xfrm>
            <a:custGeom>
              <a:avLst/>
              <a:gdLst/>
              <a:ahLst/>
              <a:cxnLst/>
              <a:rect l="l" t="t" r="r" b="b"/>
              <a:pathLst>
                <a:path w="12195698" h="10915150">
                  <a:moveTo>
                    <a:pt x="0" y="0"/>
                  </a:moveTo>
                  <a:lnTo>
                    <a:pt x="12195698" y="0"/>
                  </a:lnTo>
                  <a:lnTo>
                    <a:pt x="12195698" y="10915149"/>
                  </a:lnTo>
                  <a:lnTo>
                    <a:pt x="0" y="10915149"/>
                  </a:lnTo>
                  <a:lnTo>
                    <a:pt x="0" y="0"/>
                  </a:lnTo>
                  <a:close/>
                </a:path>
              </a:pathLst>
            </a:custGeom>
            <a:blipFill>
              <a:blip r:embed="rId2">
                <a:alphaModFix amt="5000"/>
                <a:extLst>
                  <a:ext uri="{96DAC541-7B7A-43D3-8B79-37D633B846F1}">
                    <asvg:svgBlip xmlns="" xmlns:asvg="http://schemas.microsoft.com/office/drawing/2016/SVG/main" r:embed="rId3"/>
                  </a:ext>
                </a:extLst>
              </a:blip>
              <a:stretch>
                <a:fillRect/>
              </a:stretch>
            </a:blipFill>
          </p:spPr>
        </p:sp>
        <p:sp>
          <p:nvSpPr>
            <p:cNvPr id="4" name="Freeform 4"/>
            <p:cNvSpPr/>
            <p:nvPr/>
          </p:nvSpPr>
          <p:spPr>
            <a:xfrm>
              <a:off x="9445102" y="0"/>
              <a:ext cx="12195698" cy="10915150"/>
            </a:xfrm>
            <a:custGeom>
              <a:avLst/>
              <a:gdLst/>
              <a:ahLst/>
              <a:cxnLst/>
              <a:rect l="l" t="t" r="r" b="b"/>
              <a:pathLst>
                <a:path w="12195698" h="10915150">
                  <a:moveTo>
                    <a:pt x="0" y="0"/>
                  </a:moveTo>
                  <a:lnTo>
                    <a:pt x="12195698" y="0"/>
                  </a:lnTo>
                  <a:lnTo>
                    <a:pt x="12195698" y="10915150"/>
                  </a:lnTo>
                  <a:lnTo>
                    <a:pt x="0" y="10915150"/>
                  </a:lnTo>
                  <a:lnTo>
                    <a:pt x="0" y="0"/>
                  </a:lnTo>
                  <a:close/>
                </a:path>
              </a:pathLst>
            </a:custGeom>
            <a:blipFill>
              <a:blip r:embed="rId2">
                <a:alphaModFix amt="5000"/>
                <a:extLst>
                  <a:ext uri="{96DAC541-7B7A-43D3-8B79-37D633B846F1}">
                    <asvg:svgBlip xmlns="" xmlns:asvg="http://schemas.microsoft.com/office/drawing/2016/SVG/main" r:embed="rId3"/>
                  </a:ext>
                </a:extLst>
              </a:blip>
              <a:stretch>
                <a:fillRect/>
              </a:stretch>
            </a:blipFill>
          </p:spPr>
        </p:sp>
      </p:grpSp>
      <p:sp>
        <p:nvSpPr>
          <p:cNvPr id="16" name="Freeform 16"/>
          <p:cNvSpPr/>
          <p:nvPr/>
        </p:nvSpPr>
        <p:spPr>
          <a:xfrm>
            <a:off x="17274576" y="51123"/>
            <a:ext cx="1250122" cy="1197113"/>
          </a:xfrm>
          <a:custGeom>
            <a:avLst/>
            <a:gdLst/>
            <a:ahLst/>
            <a:cxnLst/>
            <a:rect l="l" t="t" r="r" b="b"/>
            <a:pathLst>
              <a:path w="816410" h="822525">
                <a:moveTo>
                  <a:pt x="0" y="0"/>
                </a:moveTo>
                <a:lnTo>
                  <a:pt x="816410" y="0"/>
                </a:lnTo>
                <a:lnTo>
                  <a:pt x="816410" y="822525"/>
                </a:lnTo>
                <a:lnTo>
                  <a:pt x="0" y="822525"/>
                </a:lnTo>
                <a:lnTo>
                  <a:pt x="0" y="0"/>
                </a:lnTo>
                <a:close/>
              </a:path>
            </a:pathLst>
          </a:custGeom>
          <a:blipFill>
            <a:blip r:embed="rId4">
              <a:extLst>
                <a:ext uri="{96DAC541-7B7A-43D3-8B79-37D633B846F1}">
                  <asvg:svgBlip xmlns="" xmlns:asvg="http://schemas.microsoft.com/office/drawing/2016/SVG/main" r:embed="rId9"/>
                </a:ext>
              </a:extLst>
            </a:blip>
            <a:stretch>
              <a:fillRect l="-16131" t="-123580" r="-514491" b="-293597"/>
            </a:stretch>
          </a:blipFill>
        </p:spPr>
      </p:sp>
      <mc:AlternateContent xmlns:mc="http://schemas.openxmlformats.org/markup-compatibility/2006">
        <mc:Choice xmlns:a14="http://schemas.microsoft.com/office/drawing/2010/main" Requires="a14">
          <p:sp>
            <p:nvSpPr>
              <p:cNvPr id="8" name="Rectangle 7"/>
              <p:cNvSpPr/>
              <p:nvPr/>
            </p:nvSpPr>
            <p:spPr>
              <a:xfrm>
                <a:off x="945659" y="99760"/>
                <a:ext cx="16382886" cy="7375865"/>
              </a:xfrm>
              <a:prstGeom prst="rect">
                <a:avLst/>
              </a:prstGeom>
            </p:spPr>
            <p:txBody>
              <a:bodyPr wrap="square">
                <a:spAutoFit/>
              </a:bodyPr>
              <a:lstStyle/>
              <a:p>
                <a:pPr algn="just">
                  <a:lnSpc>
                    <a:spcPct val="150000"/>
                  </a:lnSpc>
                </a:pPr>
                <a:r>
                  <a:rPr lang="da-DK" sz="4300" b="1" smtClean="0">
                    <a:solidFill>
                      <a:srgbClr val="C00000"/>
                    </a:solidFill>
                    <a:latin typeface="Arial" panose="020B0604020202020204" pitchFamily="34" charset="0"/>
                    <a:ea typeface="Dotum" panose="020B0600000101010101" pitchFamily="34" charset="-127"/>
                    <a:cs typeface="Arial" panose="020B0604020202020204" pitchFamily="34" charset="0"/>
                  </a:rPr>
                  <a:t>Chú ý:</a:t>
                </a:r>
                <a:endParaRPr lang="en-US" sz="4300">
                  <a:solidFill>
                    <a:srgbClr val="C00000"/>
                  </a:solidFill>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pPr>
                <a:r>
                  <a:rPr lang="vi-VN" sz="4000">
                    <a:effectLst/>
                    <a:latin typeface="Arial" panose="020B0604020202020204" pitchFamily="34" charset="0"/>
                    <a:ea typeface="Dotum" panose="020B0600000101010101" pitchFamily="34" charset="-127"/>
                    <a:cs typeface="Arial" panose="020B0604020202020204" pitchFamily="34" charset="0"/>
                  </a:rPr>
                  <a:t>Khi tam giác </a:t>
                </a:r>
                <a14:m>
                  <m:oMath xmlns:m="http://schemas.openxmlformats.org/officeDocument/2006/math">
                    <m:r>
                      <m:rPr>
                        <m:sty m:val="p"/>
                      </m:rPr>
                      <a:rPr lang="vi-VN" sz="4000" i="0">
                        <a:effectLst/>
                        <a:latin typeface="Cambria Math" panose="02040503050406030204" pitchFamily="18" charset="0"/>
                        <a:ea typeface="Dotum" panose="020B0600000101010101" pitchFamily="34" charset="-127"/>
                        <a:cs typeface="Times New Roman" panose="02020603050405020304" pitchFamily="18" charset="0"/>
                      </a:rPr>
                      <m:t>A</m:t>
                    </m:r>
                    <m:r>
                      <a:rPr lang="vi-VN" sz="4000" i="0">
                        <a:effectLst/>
                        <a:latin typeface="Cambria Math" panose="02040503050406030204" pitchFamily="18" charset="0"/>
                        <a:ea typeface="Dotum" panose="020B0600000101010101" pitchFamily="34" charset="-127"/>
                        <a:cs typeface="Times New Roman" panose="02020603050405020304" pitchFamily="18" charset="0"/>
                      </a:rPr>
                      <m:t>’</m:t>
                    </m:r>
                    <m:r>
                      <m:rPr>
                        <m:sty m:val="p"/>
                      </m:rPr>
                      <a:rPr lang="vi-VN" sz="4000" i="0">
                        <a:effectLst/>
                        <a:latin typeface="Cambria Math" panose="02040503050406030204" pitchFamily="18" charset="0"/>
                        <a:ea typeface="Dotum" panose="020B0600000101010101" pitchFamily="34" charset="-127"/>
                        <a:cs typeface="Times New Roman" panose="02020603050405020304" pitchFamily="18" charset="0"/>
                      </a:rPr>
                      <m:t>B</m:t>
                    </m:r>
                    <m:r>
                      <a:rPr lang="vi-VN" sz="4000" i="0">
                        <a:effectLst/>
                        <a:latin typeface="Cambria Math" panose="02040503050406030204" pitchFamily="18" charset="0"/>
                        <a:ea typeface="Dotum" panose="020B0600000101010101" pitchFamily="34" charset="-127"/>
                        <a:cs typeface="Times New Roman" panose="02020603050405020304" pitchFamily="18" charset="0"/>
                      </a:rPr>
                      <m:t>’</m:t>
                    </m:r>
                    <m:r>
                      <m:rPr>
                        <m:sty m:val="p"/>
                      </m:rPr>
                      <a:rPr lang="vi-VN" sz="4000" i="0">
                        <a:effectLst/>
                        <a:latin typeface="Cambria Math" panose="02040503050406030204" pitchFamily="18" charset="0"/>
                        <a:ea typeface="Dotum" panose="020B0600000101010101" pitchFamily="34" charset="-127"/>
                        <a:cs typeface="Times New Roman" panose="02020603050405020304" pitchFamily="18" charset="0"/>
                      </a:rPr>
                      <m:t>C</m:t>
                    </m:r>
                    <m:r>
                      <a:rPr lang="vi-VN" sz="4000" i="0">
                        <a:effectLst/>
                        <a:latin typeface="Cambria Math" panose="02040503050406030204" pitchFamily="18" charset="0"/>
                        <a:ea typeface="Dotum" panose="020B0600000101010101" pitchFamily="34" charset="-127"/>
                        <a:cs typeface="Times New Roman" panose="02020603050405020304" pitchFamily="18" charset="0"/>
                      </a:rPr>
                      <m:t>’</m:t>
                    </m:r>
                  </m:oMath>
                </a14:m>
                <a:r>
                  <a:rPr lang="vi-VN" sz="4000">
                    <a:effectLst/>
                    <a:latin typeface="Arial" panose="020B0604020202020204" pitchFamily="34" charset="0"/>
                    <a:ea typeface="Dotum" panose="020B0600000101010101" pitchFamily="34" charset="-127"/>
                    <a:cs typeface="Arial" panose="020B0604020202020204" pitchFamily="34" charset="0"/>
                  </a:rPr>
                  <a:t> đồng dạng với tam giác </a:t>
                </a:r>
                <a14:m>
                  <m:oMath xmlns:m="http://schemas.openxmlformats.org/officeDocument/2006/math">
                    <m:r>
                      <m:rPr>
                        <m:sty m:val="p"/>
                      </m:rPr>
                      <a:rPr lang="vi-VN" sz="4000" i="0">
                        <a:effectLst/>
                        <a:latin typeface="Cambria Math" panose="02040503050406030204" pitchFamily="18" charset="0"/>
                        <a:ea typeface="Dotum" panose="020B0600000101010101" pitchFamily="34" charset="-127"/>
                        <a:cs typeface="Times New Roman" panose="02020603050405020304" pitchFamily="18" charset="0"/>
                      </a:rPr>
                      <m:t>AB</m:t>
                    </m:r>
                    <m:r>
                      <m:rPr>
                        <m:sty m:val="p"/>
                      </m:rPr>
                      <a:rPr lang="vi-VN" sz="4000" i="0" smtClean="0">
                        <a:effectLst/>
                        <a:latin typeface="Cambria Math" panose="02040503050406030204" pitchFamily="18" charset="0"/>
                        <a:ea typeface="Dotum" panose="020B0600000101010101" pitchFamily="34" charset="-127"/>
                        <a:cs typeface="Times New Roman" panose="02020603050405020304" pitchFamily="18" charset="0"/>
                      </a:rPr>
                      <m:t>C</m:t>
                    </m:r>
                  </m:oMath>
                </a14:m>
                <a:r>
                  <a:rPr lang="vi-VN" sz="4000" smtClean="0">
                    <a:effectLst/>
                    <a:latin typeface="Arial" panose="020B0604020202020204" pitchFamily="34" charset="0"/>
                    <a:ea typeface="Dotum" panose="020B0600000101010101" pitchFamily="34" charset="-127"/>
                    <a:cs typeface="Arial" panose="020B0604020202020204" pitchFamily="34" charset="0"/>
                  </a:rPr>
                  <a:t>:</a:t>
                </a:r>
                <a:endParaRPr lang="en-US" sz="4000" smtClean="0">
                  <a:effectLst/>
                  <a:latin typeface="Arial" panose="020B0604020202020204" pitchFamily="34" charset="0"/>
                  <a:ea typeface="Dotum" panose="020B0600000101010101" pitchFamily="34" charset="-127"/>
                  <a:cs typeface="Arial" panose="020B0604020202020204" pitchFamily="34" charset="0"/>
                </a:endParaRPr>
              </a:p>
              <a:p>
                <a:pPr marL="571500" indent="-571500" algn="just">
                  <a:lnSpc>
                    <a:spcPct val="150000"/>
                  </a:lnSpc>
                  <a:buFont typeface="Arial" panose="020B0604020202020204" pitchFamily="34" charset="0"/>
                  <a:buChar char="•"/>
                </a:pPr>
                <a:r>
                  <a:rPr lang="vi-VN" sz="4000" smtClean="0">
                    <a:effectLst/>
                    <a:latin typeface="Arial" panose="020B0604020202020204" pitchFamily="34" charset="0"/>
                    <a:ea typeface="Dotum" panose="020B0600000101010101" pitchFamily="34" charset="-127"/>
                    <a:cs typeface="Arial" panose="020B0604020202020204" pitchFamily="34" charset="0"/>
                  </a:rPr>
                  <a:t>Ta </a:t>
                </a:r>
                <a:r>
                  <a:rPr lang="vi-VN" sz="4000">
                    <a:effectLst/>
                    <a:latin typeface="Arial" panose="020B0604020202020204" pitchFamily="34" charset="0"/>
                    <a:ea typeface="Dotum" panose="020B0600000101010101" pitchFamily="34" charset="-127"/>
                    <a:cs typeface="Arial" panose="020B0604020202020204" pitchFamily="34" charset="0"/>
                  </a:rPr>
                  <a:t>viết </a:t>
                </a:r>
                <a14:m>
                  <m:oMath xmlns:m="http://schemas.openxmlformats.org/officeDocument/2006/math">
                    <m:r>
                      <a:rPr lang="en-US" sz="4000" i="0">
                        <a:effectLst/>
                        <a:latin typeface="Cambria Math" panose="02040503050406030204" pitchFamily="18" charset="0"/>
                        <a:ea typeface="Dotum" panose="020B0600000101010101" pitchFamily="34" charset="-127"/>
                        <a:cs typeface="Times New Roman" panose="02020603050405020304" pitchFamily="18" charset="0"/>
                        <a:sym typeface="Symbol" panose="05050102010706020507" pitchFamily="18" charset="2"/>
                      </a:rPr>
                      <m:t></m:t>
                    </m:r>
                    <m:r>
                      <m:rPr>
                        <m:sty m:val="p"/>
                      </m:rPr>
                      <a:rPr lang="vi-VN" sz="4000" i="0">
                        <a:effectLst/>
                        <a:latin typeface="Cambria Math" panose="02040503050406030204" pitchFamily="18" charset="0"/>
                        <a:ea typeface="Dotum" panose="020B0600000101010101" pitchFamily="34" charset="-127"/>
                        <a:cs typeface="Times New Roman" panose="02020603050405020304" pitchFamily="18" charset="0"/>
                      </a:rPr>
                      <m:t>A</m:t>
                    </m:r>
                    <m:r>
                      <a:rPr lang="vi-VN" sz="4000" i="0">
                        <a:effectLst/>
                        <a:latin typeface="Cambria Math" panose="02040503050406030204" pitchFamily="18" charset="0"/>
                        <a:ea typeface="Dotum" panose="020B0600000101010101" pitchFamily="34" charset="-127"/>
                        <a:cs typeface="Times New Roman" panose="02020603050405020304" pitchFamily="18" charset="0"/>
                      </a:rPr>
                      <m:t>’</m:t>
                    </m:r>
                    <m:r>
                      <m:rPr>
                        <m:sty m:val="p"/>
                      </m:rPr>
                      <a:rPr lang="vi-VN" sz="4000" i="0">
                        <a:effectLst/>
                        <a:latin typeface="Cambria Math" panose="02040503050406030204" pitchFamily="18" charset="0"/>
                        <a:ea typeface="Dotum" panose="020B0600000101010101" pitchFamily="34" charset="-127"/>
                        <a:cs typeface="Times New Roman" panose="02020603050405020304" pitchFamily="18" charset="0"/>
                      </a:rPr>
                      <m:t>B</m:t>
                    </m:r>
                    <m:r>
                      <a:rPr lang="vi-VN" sz="4000" i="0">
                        <a:effectLst/>
                        <a:latin typeface="Cambria Math" panose="02040503050406030204" pitchFamily="18" charset="0"/>
                        <a:ea typeface="Dotum" panose="020B0600000101010101" pitchFamily="34" charset="-127"/>
                        <a:cs typeface="Times New Roman" panose="02020603050405020304" pitchFamily="18" charset="0"/>
                      </a:rPr>
                      <m:t>’</m:t>
                    </m:r>
                    <m:r>
                      <m:rPr>
                        <m:sty m:val="p"/>
                      </m:rPr>
                      <a:rPr lang="vi-VN" sz="4000" i="0">
                        <a:effectLst/>
                        <a:latin typeface="Cambria Math" panose="02040503050406030204" pitchFamily="18" charset="0"/>
                        <a:ea typeface="Dotum" panose="020B0600000101010101" pitchFamily="34" charset="-127"/>
                        <a:cs typeface="Times New Roman" panose="02020603050405020304" pitchFamily="18" charset="0"/>
                      </a:rPr>
                      <m:t>C</m:t>
                    </m:r>
                    <m:r>
                      <a:rPr lang="vi-VN" sz="4000" i="0">
                        <a:effectLst/>
                        <a:latin typeface="Cambria Math" panose="02040503050406030204" pitchFamily="18" charset="0"/>
                        <a:ea typeface="Dotum" panose="020B0600000101010101" pitchFamily="34" charset="-127"/>
                        <a:cs typeface="Times New Roman" panose="02020603050405020304" pitchFamily="18" charset="0"/>
                      </a:rPr>
                      <m:t>’ </m:t>
                    </m:r>
                    <m:r>
                      <a:rPr lang="iu-Cans-CA" sz="4000" i="1" kern="0">
                        <a:solidFill>
                          <a:srgbClr val="000000"/>
                        </a:solidFill>
                        <a:latin typeface="Cambria Math" panose="02040503050406030204" pitchFamily="18" charset="0"/>
                        <a:cs typeface="Arial"/>
                        <a:sym typeface="Arial"/>
                      </a:rPr>
                      <m:t>ᔕ</m:t>
                    </m:r>
                    <m:r>
                      <a:rPr lang="en-US" sz="4000" b="0" i="0" kern="0" smtClean="0">
                        <a:solidFill>
                          <a:srgbClr val="000000"/>
                        </a:solidFill>
                        <a:latin typeface="Cambria Math" panose="02040503050406030204" pitchFamily="18" charset="0"/>
                        <a:cs typeface="Arial"/>
                        <a:sym typeface="Arial"/>
                      </a:rPr>
                      <m:t> </m:t>
                    </m:r>
                    <m:r>
                      <a:rPr lang="en-US" sz="4000" i="0">
                        <a:effectLst/>
                        <a:latin typeface="Cambria Math" panose="02040503050406030204" pitchFamily="18" charset="0"/>
                        <a:ea typeface="Dotum" panose="020B0600000101010101" pitchFamily="34" charset="-127"/>
                        <a:cs typeface="Times New Roman" panose="02020603050405020304" pitchFamily="18" charset="0"/>
                        <a:sym typeface="Symbol" panose="05050102010706020507" pitchFamily="18" charset="2"/>
                      </a:rPr>
                      <m:t></m:t>
                    </m:r>
                    <m:r>
                      <m:rPr>
                        <m:sty m:val="p"/>
                      </m:rPr>
                      <a:rPr lang="vi-VN" sz="4000" i="0">
                        <a:effectLst/>
                        <a:latin typeface="Cambria Math" panose="02040503050406030204" pitchFamily="18" charset="0"/>
                        <a:ea typeface="Dotum" panose="020B0600000101010101" pitchFamily="34" charset="-127"/>
                        <a:cs typeface="Times New Roman" panose="02020603050405020304" pitchFamily="18" charset="0"/>
                      </a:rPr>
                      <m:t>ABC</m:t>
                    </m:r>
                  </m:oMath>
                </a14:m>
                <a:r>
                  <a:rPr lang="vi-VN" sz="4000">
                    <a:effectLst/>
                    <a:latin typeface="Arial" panose="020B0604020202020204" pitchFamily="34" charset="0"/>
                    <a:ea typeface="Dotum" panose="020B0600000101010101" pitchFamily="34" charset="-127"/>
                    <a:cs typeface="Arial" panose="020B0604020202020204" pitchFamily="34" charset="0"/>
                  </a:rPr>
                  <a:t> với các đỉnh được ghi theo thứ tự các góc tương ứng bằng </a:t>
                </a:r>
                <a:r>
                  <a:rPr lang="vi-VN" sz="4000">
                    <a:effectLst/>
                    <a:latin typeface="Arial" panose="020B0604020202020204" pitchFamily="34" charset="0"/>
                    <a:ea typeface="Dotum" panose="020B0600000101010101" pitchFamily="34" charset="-127"/>
                    <a:cs typeface="Arial" panose="020B0604020202020204" pitchFamily="34" charset="0"/>
                  </a:rPr>
                  <a:t>nhau </a:t>
                </a:r>
                <a:r>
                  <a:rPr lang="vi-VN" sz="4000" smtClean="0">
                    <a:effectLst/>
                    <a:latin typeface="Arial" panose="020B0604020202020204" pitchFamily="34" charset="0"/>
                    <a:ea typeface="Dotum" panose="020B0600000101010101" pitchFamily="34" charset="-127"/>
                    <a:cs typeface="Arial" panose="020B0604020202020204" pitchFamily="34" charset="0"/>
                  </a:rPr>
                  <a:t>;</a:t>
                </a:r>
                <a:endParaRPr lang="en-US" sz="4000" smtClean="0">
                  <a:effectLst/>
                  <a:latin typeface="Arial" panose="020B0604020202020204" pitchFamily="34" charset="0"/>
                  <a:ea typeface="Dotum" panose="020B0600000101010101" pitchFamily="34" charset="-127"/>
                  <a:cs typeface="Arial" panose="020B0604020202020204" pitchFamily="34" charset="0"/>
                </a:endParaRPr>
              </a:p>
              <a:p>
                <a:pPr marL="571500" indent="-571500" algn="just">
                  <a:lnSpc>
                    <a:spcPct val="150000"/>
                  </a:lnSpc>
                  <a:buFont typeface="Arial" panose="020B0604020202020204" pitchFamily="34" charset="0"/>
                  <a:buChar char="•"/>
                </a:pPr>
                <a:r>
                  <a:rPr lang="vi-VN" sz="4000" smtClean="0">
                    <a:effectLst/>
                    <a:latin typeface="Arial" panose="020B0604020202020204" pitchFamily="34" charset="0"/>
                    <a:ea typeface="Dotum" panose="020B0600000101010101" pitchFamily="34" charset="-127"/>
                    <a:cs typeface="Arial" panose="020B0604020202020204" pitchFamily="34" charset="0"/>
                  </a:rPr>
                  <a:t>Tỉ </a:t>
                </a:r>
                <a:r>
                  <a:rPr lang="vi-VN" sz="4000">
                    <a:effectLst/>
                    <a:latin typeface="Arial" panose="020B0604020202020204" pitchFamily="34" charset="0"/>
                    <a:ea typeface="Dotum" panose="020B0600000101010101" pitchFamily="34" charset="-127"/>
                    <a:cs typeface="Arial" panose="020B0604020202020204" pitchFamily="34" charset="0"/>
                  </a:rPr>
                  <a:t>số các cạnh tương ứng</a:t>
                </a:r>
                <a:endParaRPr lang="en-US" sz="40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pPr>
                <a14:m>
                  <m:oMathPara xmlns:m="http://schemas.openxmlformats.org/officeDocument/2006/math">
                    <m:oMathParaPr>
                      <m:jc m:val="centerGroup"/>
                    </m:oMathParaPr>
                    <m:oMath xmlns:m="http://schemas.openxmlformats.org/officeDocument/2006/math">
                      <m:f>
                        <m:fPr>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fPr>
                        <m:num>
                          <m:sSup>
                            <m:sSupPr>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sSupPr>
                            <m:e>
                              <m:r>
                                <a:rPr lang="vi-VN" sz="4000" i="1">
                                  <a:effectLst/>
                                  <a:latin typeface="Cambria Math" panose="02040503050406030204" pitchFamily="18" charset="0"/>
                                  <a:ea typeface="Dotum" panose="020B0600000101010101" pitchFamily="34" charset="-127"/>
                                  <a:cs typeface="Times New Roman" panose="02020603050405020304" pitchFamily="18" charset="0"/>
                                </a:rPr>
                                <m:t>𝐴</m:t>
                              </m:r>
                            </m:e>
                            <m:sup>
                              <m:r>
                                <a:rPr lang="vi-VN" sz="4000" i="1">
                                  <a:effectLst/>
                                  <a:latin typeface="Cambria Math" panose="02040503050406030204" pitchFamily="18" charset="0"/>
                                  <a:ea typeface="Dotum" panose="020B0600000101010101" pitchFamily="34" charset="-127"/>
                                  <a:cs typeface="Times New Roman" panose="02020603050405020304" pitchFamily="18" charset="0"/>
                                </a:rPr>
                                <m:t>′</m:t>
                              </m:r>
                            </m:sup>
                          </m:sSup>
                          <m:sSup>
                            <m:sSupPr>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sSupPr>
                            <m:e>
                              <m:r>
                                <a:rPr lang="vi-VN" sz="4000" i="1">
                                  <a:effectLst/>
                                  <a:latin typeface="Cambria Math" panose="02040503050406030204" pitchFamily="18" charset="0"/>
                                  <a:ea typeface="Dotum" panose="020B0600000101010101" pitchFamily="34" charset="-127"/>
                                  <a:cs typeface="Times New Roman" panose="02020603050405020304" pitchFamily="18" charset="0"/>
                                </a:rPr>
                                <m:t>𝐵</m:t>
                              </m:r>
                            </m:e>
                            <m:sup>
                              <m:r>
                                <a:rPr lang="vi-VN" sz="4000" i="1">
                                  <a:effectLst/>
                                  <a:latin typeface="Cambria Math" panose="02040503050406030204" pitchFamily="18" charset="0"/>
                                  <a:ea typeface="Dotum" panose="020B0600000101010101" pitchFamily="34" charset="-127"/>
                                  <a:cs typeface="Times New Roman" panose="02020603050405020304" pitchFamily="18" charset="0"/>
                                </a:rPr>
                                <m:t>′</m:t>
                              </m:r>
                            </m:sup>
                          </m:sSup>
                        </m:num>
                        <m:den>
                          <m:r>
                            <a:rPr lang="vi-VN" sz="4000" i="1">
                              <a:effectLst/>
                              <a:latin typeface="Cambria Math" panose="02040503050406030204" pitchFamily="18" charset="0"/>
                              <a:ea typeface="Dotum" panose="020B0600000101010101" pitchFamily="34" charset="-127"/>
                              <a:cs typeface="Times New Roman" panose="02020603050405020304" pitchFamily="18" charset="0"/>
                            </a:rPr>
                            <m:t>𝐴𝐵</m:t>
                          </m:r>
                        </m:den>
                      </m:f>
                      <m:r>
                        <a:rPr lang="en-US" sz="4000" b="0" i="1" smtClean="0">
                          <a:effectLst/>
                          <a:latin typeface="Cambria Math" panose="02040503050406030204" pitchFamily="18" charset="0"/>
                          <a:ea typeface="Dotum" panose="020B0600000101010101" pitchFamily="34" charset="-127"/>
                          <a:cs typeface="Times New Roman" panose="02020603050405020304" pitchFamily="18" charset="0"/>
                        </a:rPr>
                        <m:t>=</m:t>
                      </m:r>
                      <m:f>
                        <m:fPr>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fPr>
                        <m:num>
                          <m:sSup>
                            <m:sSupPr>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sSupPr>
                            <m:e>
                              <m:r>
                                <a:rPr lang="vi-VN" sz="4000" i="1">
                                  <a:effectLst/>
                                  <a:latin typeface="Cambria Math" panose="02040503050406030204" pitchFamily="18" charset="0"/>
                                  <a:ea typeface="Dotum" panose="020B0600000101010101" pitchFamily="34" charset="-127"/>
                                  <a:cs typeface="Times New Roman" panose="02020603050405020304" pitchFamily="18" charset="0"/>
                                </a:rPr>
                                <m:t>𝐵</m:t>
                              </m:r>
                            </m:e>
                            <m:sup>
                              <m:r>
                                <a:rPr lang="vi-VN" sz="4000" i="1">
                                  <a:effectLst/>
                                  <a:latin typeface="Cambria Math" panose="02040503050406030204" pitchFamily="18" charset="0"/>
                                  <a:ea typeface="Dotum" panose="020B0600000101010101" pitchFamily="34" charset="-127"/>
                                  <a:cs typeface="Times New Roman" panose="02020603050405020304" pitchFamily="18" charset="0"/>
                                </a:rPr>
                                <m:t>′</m:t>
                              </m:r>
                            </m:sup>
                          </m:sSup>
                          <m:sSup>
                            <m:sSupPr>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sSupPr>
                            <m:e>
                              <m:r>
                                <a:rPr lang="vi-VN" sz="4000" i="1">
                                  <a:effectLst/>
                                  <a:latin typeface="Cambria Math" panose="02040503050406030204" pitchFamily="18" charset="0"/>
                                  <a:ea typeface="Dotum" panose="020B0600000101010101" pitchFamily="34" charset="-127"/>
                                  <a:cs typeface="Times New Roman" panose="02020603050405020304" pitchFamily="18" charset="0"/>
                                </a:rPr>
                                <m:t>𝐶</m:t>
                              </m:r>
                            </m:e>
                            <m:sup>
                              <m:r>
                                <a:rPr lang="vi-VN" sz="4000" i="1">
                                  <a:effectLst/>
                                  <a:latin typeface="Cambria Math" panose="02040503050406030204" pitchFamily="18" charset="0"/>
                                  <a:ea typeface="Dotum" panose="020B0600000101010101" pitchFamily="34" charset="-127"/>
                                  <a:cs typeface="Times New Roman" panose="02020603050405020304" pitchFamily="18" charset="0"/>
                                </a:rPr>
                                <m:t>′</m:t>
                              </m:r>
                            </m:sup>
                          </m:sSup>
                        </m:num>
                        <m:den>
                          <m:r>
                            <a:rPr lang="vi-VN" sz="4000" i="1">
                              <a:effectLst/>
                              <a:latin typeface="Cambria Math" panose="02040503050406030204" pitchFamily="18" charset="0"/>
                              <a:ea typeface="Dotum" panose="020B0600000101010101" pitchFamily="34" charset="-127"/>
                              <a:cs typeface="Times New Roman" panose="02020603050405020304" pitchFamily="18" charset="0"/>
                            </a:rPr>
                            <m:t>𝐵𝐶</m:t>
                          </m:r>
                        </m:den>
                      </m:f>
                      <m:r>
                        <a:rPr lang="vi-VN" sz="4000" i="1">
                          <a:effectLst/>
                          <a:latin typeface="Cambria Math" panose="02040503050406030204" pitchFamily="18" charset="0"/>
                          <a:ea typeface="Dotum" panose="020B0600000101010101" pitchFamily="34" charset="-127"/>
                          <a:cs typeface="Times New Roman" panose="02020603050405020304" pitchFamily="18" charset="0"/>
                        </a:rPr>
                        <m:t>=</m:t>
                      </m:r>
                      <m:f>
                        <m:fPr>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fPr>
                        <m:num>
                          <m:sSup>
                            <m:sSupPr>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sSupPr>
                            <m:e>
                              <m:r>
                                <a:rPr lang="vi-VN" sz="4000" i="1">
                                  <a:effectLst/>
                                  <a:latin typeface="Cambria Math" panose="02040503050406030204" pitchFamily="18" charset="0"/>
                                  <a:ea typeface="Dotum" panose="020B0600000101010101" pitchFamily="34" charset="-127"/>
                                  <a:cs typeface="Times New Roman" panose="02020603050405020304" pitchFamily="18" charset="0"/>
                                </a:rPr>
                                <m:t>𝐶</m:t>
                              </m:r>
                            </m:e>
                            <m:sup>
                              <m:r>
                                <a:rPr lang="vi-VN" sz="4000" i="1">
                                  <a:effectLst/>
                                  <a:latin typeface="Cambria Math" panose="02040503050406030204" pitchFamily="18" charset="0"/>
                                  <a:ea typeface="Dotum" panose="020B0600000101010101" pitchFamily="34" charset="-127"/>
                                  <a:cs typeface="Times New Roman" panose="02020603050405020304" pitchFamily="18" charset="0"/>
                                </a:rPr>
                                <m:t>′</m:t>
                              </m:r>
                            </m:sup>
                          </m:sSup>
                          <m:sSup>
                            <m:sSupPr>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sSupPr>
                            <m:e>
                              <m:r>
                                <a:rPr lang="vi-VN" sz="4000" i="1">
                                  <a:effectLst/>
                                  <a:latin typeface="Cambria Math" panose="02040503050406030204" pitchFamily="18" charset="0"/>
                                  <a:ea typeface="Dotum" panose="020B0600000101010101" pitchFamily="34" charset="-127"/>
                                  <a:cs typeface="Times New Roman" panose="02020603050405020304" pitchFamily="18" charset="0"/>
                                </a:rPr>
                                <m:t>𝐴</m:t>
                              </m:r>
                            </m:e>
                            <m:sup>
                              <m:r>
                                <a:rPr lang="vi-VN" sz="4000" i="1">
                                  <a:effectLst/>
                                  <a:latin typeface="Cambria Math" panose="02040503050406030204" pitchFamily="18" charset="0"/>
                                  <a:ea typeface="Dotum" panose="020B0600000101010101" pitchFamily="34" charset="-127"/>
                                  <a:cs typeface="Times New Roman" panose="02020603050405020304" pitchFamily="18" charset="0"/>
                                </a:rPr>
                                <m:t>′</m:t>
                              </m:r>
                            </m:sup>
                          </m:sSup>
                        </m:num>
                        <m:den>
                          <m:r>
                            <a:rPr lang="vi-VN" sz="4000" i="1">
                              <a:effectLst/>
                              <a:latin typeface="Cambria Math" panose="02040503050406030204" pitchFamily="18" charset="0"/>
                              <a:ea typeface="Dotum" panose="020B0600000101010101" pitchFamily="34" charset="-127"/>
                              <a:cs typeface="Times New Roman" panose="02020603050405020304" pitchFamily="18" charset="0"/>
                            </a:rPr>
                            <m:t>𝐶𝐴</m:t>
                          </m:r>
                        </m:den>
                      </m:f>
                      <m:r>
                        <a:rPr lang="vi-VN" sz="4000" i="1">
                          <a:effectLst/>
                          <a:latin typeface="Cambria Math" panose="02040503050406030204" pitchFamily="18" charset="0"/>
                          <a:ea typeface="Dotum" panose="020B0600000101010101" pitchFamily="34" charset="-127"/>
                          <a:cs typeface="Times New Roman" panose="02020603050405020304" pitchFamily="18" charset="0"/>
                        </a:rPr>
                        <m:t>= </m:t>
                      </m:r>
                      <m:r>
                        <a:rPr lang="vi-VN" sz="4000" i="1">
                          <a:effectLst/>
                          <a:latin typeface="Cambria Math" panose="02040503050406030204" pitchFamily="18" charset="0"/>
                          <a:ea typeface="Dotum" panose="020B0600000101010101" pitchFamily="34" charset="-127"/>
                          <a:cs typeface="Times New Roman" panose="02020603050405020304" pitchFamily="18" charset="0"/>
                        </a:rPr>
                        <m:t>𝑘</m:t>
                      </m:r>
                    </m:oMath>
                  </m:oMathPara>
                </a14:m>
                <a:endParaRPr lang="en-US" sz="4000" smtClean="0">
                  <a:effectLst/>
                  <a:latin typeface="Arial" panose="020B0604020202020204" pitchFamily="34" charset="0"/>
                  <a:ea typeface="Dotum" panose="020B0600000101010101" pitchFamily="34" charset="-127"/>
                  <a:cs typeface="Arial" panose="020B0604020202020204" pitchFamily="34" charset="0"/>
                </a:endParaRPr>
              </a:p>
              <a:p>
                <a:pPr algn="just">
                  <a:lnSpc>
                    <a:spcPct val="150000"/>
                  </a:lnSpc>
                </a:pPr>
                <a:r>
                  <a:rPr lang="vi-VN" sz="4000" smtClean="0">
                    <a:effectLst/>
                    <a:latin typeface="Arial" panose="020B0604020202020204" pitchFamily="34" charset="0"/>
                    <a:ea typeface="Dotum" panose="020B0600000101010101" pitchFamily="34" charset="-127"/>
                    <a:cs typeface="Arial" panose="020B0604020202020204" pitchFamily="34" charset="0"/>
                  </a:rPr>
                  <a:t>gọi </a:t>
                </a:r>
                <a:r>
                  <a:rPr lang="vi-VN" sz="4000">
                    <a:effectLst/>
                    <a:latin typeface="Arial" panose="020B0604020202020204" pitchFamily="34" charset="0"/>
                    <a:ea typeface="Dotum" panose="020B0600000101010101" pitchFamily="34" charset="-127"/>
                    <a:cs typeface="Arial" panose="020B0604020202020204" pitchFamily="34" charset="0"/>
                  </a:rPr>
                  <a:t>là tỉ số </a:t>
                </a:r>
                <a:r>
                  <a:rPr lang="vi-VN" sz="4000">
                    <a:effectLst/>
                    <a:latin typeface="Arial" panose="020B0604020202020204" pitchFamily="34" charset="0"/>
                    <a:ea typeface="Dotum" panose="020B0600000101010101" pitchFamily="34" charset="-127"/>
                    <a:cs typeface="Arial" panose="020B0604020202020204" pitchFamily="34" charset="0"/>
                  </a:rPr>
                  <a:t>đồng </a:t>
                </a:r>
                <a:r>
                  <a:rPr lang="vi-VN" sz="4000" smtClean="0">
                    <a:effectLst/>
                    <a:latin typeface="Arial" panose="020B0604020202020204" pitchFamily="34" charset="0"/>
                    <a:ea typeface="Dotum" panose="020B0600000101010101" pitchFamily="34" charset="-127"/>
                    <a:cs typeface="Arial" panose="020B0604020202020204" pitchFamily="34" charset="0"/>
                  </a:rPr>
                  <a:t>dạng</a:t>
                </a:r>
                <a:r>
                  <a:rPr lang="en-US" sz="4000" smtClean="0">
                    <a:effectLst/>
                    <a:latin typeface="Arial" panose="020B0604020202020204" pitchFamily="34" charset="0"/>
                    <a:ea typeface="Dotum" panose="020B0600000101010101" pitchFamily="34" charset="-127"/>
                    <a:cs typeface="Arial" panose="020B0604020202020204" pitchFamily="34" charset="0"/>
                  </a:rPr>
                  <a:t>.</a:t>
                </a:r>
                <a:endParaRPr lang="en-US" sz="400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8" name="Rectangle 7"/>
              <p:cNvSpPr>
                <a:spLocks noRot="1" noChangeAspect="1" noMove="1" noResize="1" noEditPoints="1" noAdjustHandles="1" noChangeArrowheads="1" noChangeShapeType="1" noTextEdit="1"/>
              </p:cNvSpPr>
              <p:nvPr/>
            </p:nvSpPr>
            <p:spPr>
              <a:xfrm>
                <a:off x="945659" y="99760"/>
                <a:ext cx="16382886" cy="7375865"/>
              </a:xfrm>
              <a:prstGeom prst="rect">
                <a:avLst/>
              </a:prstGeom>
              <a:blipFill>
                <a:blip r:embed="rId10"/>
                <a:stretch>
                  <a:fillRect l="-1451" r="-1302" b="-256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Rectangle 8"/>
              <p:cNvSpPr/>
              <p:nvPr/>
            </p:nvSpPr>
            <p:spPr>
              <a:xfrm>
                <a:off x="1113855" y="7865120"/>
                <a:ext cx="16153084" cy="2048061"/>
              </a:xfrm>
              <a:prstGeom prst="rect">
                <a:avLst/>
              </a:prstGeom>
            </p:spPr>
            <p:txBody>
              <a:bodyPr wrap="square">
                <a:spAutoFit/>
              </a:bodyPr>
              <a:lstStyle/>
              <a:p>
                <a:pPr algn="just">
                  <a:lnSpc>
                    <a:spcPct val="150000"/>
                  </a:lnSpc>
                  <a:spcBef>
                    <a:spcPts val="600"/>
                  </a:spcBef>
                  <a:spcAft>
                    <a:spcPts val="600"/>
                  </a:spcAft>
                </a:pPr>
                <a:r>
                  <a:rPr lang="da-DK" sz="4300" b="1" smtClean="0">
                    <a:solidFill>
                      <a:schemeClr val="tx2"/>
                    </a:solidFill>
                    <a:latin typeface="Arial" panose="020B0604020202020204" pitchFamily="34" charset="0"/>
                    <a:ea typeface="Dotum" panose="020B0600000101010101" pitchFamily="34" charset="-127"/>
                    <a:cs typeface="Arial" panose="020B0604020202020204" pitchFamily="34" charset="0"/>
                  </a:rPr>
                  <a:t>Nhận xét:</a:t>
                </a:r>
                <a:endParaRPr lang="en-US" sz="4300">
                  <a:solidFill>
                    <a:schemeClr val="tx2"/>
                  </a:solidFill>
                  <a:effectLst/>
                  <a:latin typeface="Arial" panose="020B0604020202020204" pitchFamily="34" charset="0"/>
                  <a:ea typeface="Arial" panose="020B0604020202020204" pitchFamily="34" charset="0"/>
                  <a:cs typeface="Arial" panose="020B0604020202020204" pitchFamily="34" charset="0"/>
                </a:endParaRPr>
              </a:p>
              <a:p>
                <a:pPr algn="ctr">
                  <a:lnSpc>
                    <a:spcPct val="150000"/>
                  </a:lnSpc>
                  <a:spcBef>
                    <a:spcPts val="600"/>
                  </a:spcBef>
                  <a:spcAft>
                    <a:spcPts val="600"/>
                  </a:spcAft>
                </a:pPr>
                <a:r>
                  <a:rPr lang="da-DK" sz="4000">
                    <a:effectLst/>
                    <a:latin typeface="Arial" panose="020B0604020202020204" pitchFamily="34" charset="0"/>
                    <a:ea typeface="Dotum" panose="020B0600000101010101" pitchFamily="34" charset="-127"/>
                    <a:cs typeface="Arial" panose="020B0604020202020204" pitchFamily="34" charset="0"/>
                  </a:rPr>
                  <a:t>Nếu </a:t>
                </a:r>
                <a14:m>
                  <m:oMath xmlns:m="http://schemas.openxmlformats.org/officeDocument/2006/math">
                    <m:r>
                      <a:rPr lang="da-DK" sz="4000" i="1">
                        <a:effectLst/>
                        <a:latin typeface="Cambria Math" panose="02040503050406030204" pitchFamily="18" charset="0"/>
                        <a:ea typeface="Dotum" panose="020B0600000101010101" pitchFamily="34" charset="-127"/>
                        <a:cs typeface="Times New Roman" panose="02020603050405020304" pitchFamily="18" charset="0"/>
                      </a:rPr>
                      <m:t>∆</m:t>
                    </m:r>
                    <m:sSup>
                      <m:sSupPr>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sSupPr>
                      <m:e>
                        <m:r>
                          <a:rPr lang="da-DK" sz="4000" i="1">
                            <a:effectLst/>
                            <a:latin typeface="Cambria Math" panose="02040503050406030204" pitchFamily="18" charset="0"/>
                            <a:ea typeface="Dotum" panose="020B0600000101010101" pitchFamily="34" charset="-127"/>
                            <a:cs typeface="Times New Roman" panose="02020603050405020304" pitchFamily="18" charset="0"/>
                          </a:rPr>
                          <m:t>𝐴</m:t>
                        </m:r>
                      </m:e>
                      <m:sup>
                        <m:r>
                          <a:rPr lang="da-DK" sz="4000" i="1">
                            <a:effectLst/>
                            <a:latin typeface="Cambria Math" panose="02040503050406030204" pitchFamily="18" charset="0"/>
                            <a:ea typeface="Dotum" panose="020B0600000101010101" pitchFamily="34" charset="-127"/>
                            <a:cs typeface="Times New Roman" panose="02020603050405020304" pitchFamily="18" charset="0"/>
                          </a:rPr>
                          <m:t>′</m:t>
                        </m:r>
                      </m:sup>
                    </m:sSup>
                    <m:sSup>
                      <m:sSupPr>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sSupPr>
                      <m:e>
                        <m:r>
                          <a:rPr lang="da-DK" sz="4000" i="1">
                            <a:effectLst/>
                            <a:latin typeface="Cambria Math" panose="02040503050406030204" pitchFamily="18" charset="0"/>
                            <a:ea typeface="Dotum" panose="020B0600000101010101" pitchFamily="34" charset="-127"/>
                            <a:cs typeface="Times New Roman" panose="02020603050405020304" pitchFamily="18" charset="0"/>
                          </a:rPr>
                          <m:t>𝐵</m:t>
                        </m:r>
                      </m:e>
                      <m:sup>
                        <m:r>
                          <a:rPr lang="da-DK" sz="4000" i="1">
                            <a:effectLst/>
                            <a:latin typeface="Cambria Math" panose="02040503050406030204" pitchFamily="18" charset="0"/>
                            <a:ea typeface="Dotum" panose="020B0600000101010101" pitchFamily="34" charset="-127"/>
                            <a:cs typeface="Times New Roman" panose="02020603050405020304" pitchFamily="18" charset="0"/>
                          </a:rPr>
                          <m:t>′</m:t>
                        </m:r>
                      </m:sup>
                    </m:sSup>
                    <m:r>
                      <a:rPr lang="da-DK" sz="4000" i="1">
                        <a:effectLst/>
                        <a:latin typeface="Cambria Math" panose="02040503050406030204" pitchFamily="18" charset="0"/>
                        <a:ea typeface="Dotum" panose="020B0600000101010101" pitchFamily="34" charset="-127"/>
                        <a:cs typeface="Times New Roman" panose="02020603050405020304" pitchFamily="18" charset="0"/>
                      </a:rPr>
                      <m:t>𝐶</m:t>
                    </m:r>
                    <m:r>
                      <a:rPr lang="da-DK" sz="4000" i="1">
                        <a:effectLst/>
                        <a:latin typeface="Cambria Math" panose="02040503050406030204" pitchFamily="18" charset="0"/>
                        <a:ea typeface="Dotum" panose="020B0600000101010101" pitchFamily="34" charset="-127"/>
                        <a:cs typeface="Times New Roman" panose="02020603050405020304" pitchFamily="18" charset="0"/>
                      </a:rPr>
                      <m:t>=∆</m:t>
                    </m:r>
                    <m:r>
                      <a:rPr lang="da-DK" sz="4000" i="1">
                        <a:effectLst/>
                        <a:latin typeface="Cambria Math" panose="02040503050406030204" pitchFamily="18" charset="0"/>
                        <a:ea typeface="Dotum" panose="020B0600000101010101" pitchFamily="34" charset="-127"/>
                        <a:cs typeface="Times New Roman" panose="02020603050405020304" pitchFamily="18" charset="0"/>
                      </a:rPr>
                      <m:t>𝐴𝐵𝐶</m:t>
                    </m:r>
                  </m:oMath>
                </a14:m>
                <a:r>
                  <a:rPr lang="da-DK" sz="4000">
                    <a:effectLst/>
                    <a:latin typeface="Arial" panose="020B0604020202020204" pitchFamily="34" charset="0"/>
                    <a:ea typeface="Dotum" panose="020B0600000101010101" pitchFamily="34" charset="-127"/>
                    <a:cs typeface="Arial" panose="020B0604020202020204" pitchFamily="34" charset="0"/>
                  </a:rPr>
                  <a:t> thì </a:t>
                </a:r>
                <a14:m>
                  <m:oMath xmlns:m="http://schemas.openxmlformats.org/officeDocument/2006/math">
                    <m:r>
                      <a:rPr lang="da-DK" sz="4000" i="1">
                        <a:effectLst/>
                        <a:latin typeface="Cambria Math" panose="02040503050406030204" pitchFamily="18" charset="0"/>
                        <a:ea typeface="Dotum" panose="020B0600000101010101" pitchFamily="34" charset="-127"/>
                        <a:cs typeface="Times New Roman" panose="02020603050405020304" pitchFamily="18" charset="0"/>
                      </a:rPr>
                      <m:t>∆</m:t>
                    </m:r>
                    <m:sSup>
                      <m:sSupPr>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sSupPr>
                      <m:e>
                        <m:r>
                          <a:rPr lang="da-DK" sz="4000" i="1">
                            <a:effectLst/>
                            <a:latin typeface="Cambria Math" panose="02040503050406030204" pitchFamily="18" charset="0"/>
                            <a:ea typeface="Dotum" panose="020B0600000101010101" pitchFamily="34" charset="-127"/>
                            <a:cs typeface="Times New Roman" panose="02020603050405020304" pitchFamily="18" charset="0"/>
                          </a:rPr>
                          <m:t>𝐴</m:t>
                        </m:r>
                      </m:e>
                      <m:sup>
                        <m:r>
                          <a:rPr lang="da-DK" sz="4000" i="1">
                            <a:effectLst/>
                            <a:latin typeface="Cambria Math" panose="02040503050406030204" pitchFamily="18" charset="0"/>
                            <a:ea typeface="Dotum" panose="020B0600000101010101" pitchFamily="34" charset="-127"/>
                            <a:cs typeface="Times New Roman" panose="02020603050405020304" pitchFamily="18" charset="0"/>
                          </a:rPr>
                          <m:t>′</m:t>
                        </m:r>
                      </m:sup>
                    </m:sSup>
                    <m:sSup>
                      <m:sSupPr>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sSupPr>
                      <m:e>
                        <m:r>
                          <a:rPr lang="da-DK" sz="4000" i="1">
                            <a:effectLst/>
                            <a:latin typeface="Cambria Math" panose="02040503050406030204" pitchFamily="18" charset="0"/>
                            <a:ea typeface="Dotum" panose="020B0600000101010101" pitchFamily="34" charset="-127"/>
                            <a:cs typeface="Times New Roman" panose="02020603050405020304" pitchFamily="18" charset="0"/>
                          </a:rPr>
                          <m:t>𝐵</m:t>
                        </m:r>
                      </m:e>
                      <m:sup>
                        <m:r>
                          <a:rPr lang="da-DK" sz="4000" i="1">
                            <a:effectLst/>
                            <a:latin typeface="Cambria Math" panose="02040503050406030204" pitchFamily="18" charset="0"/>
                            <a:ea typeface="Dotum" panose="020B0600000101010101" pitchFamily="34" charset="-127"/>
                            <a:cs typeface="Times New Roman" panose="02020603050405020304" pitchFamily="18" charset="0"/>
                          </a:rPr>
                          <m:t>′</m:t>
                        </m:r>
                      </m:sup>
                    </m:sSup>
                    <m:sSup>
                      <m:sSupPr>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sSupPr>
                      <m:e>
                        <m:r>
                          <a:rPr lang="da-DK" sz="4000" i="1">
                            <a:effectLst/>
                            <a:latin typeface="Cambria Math" panose="02040503050406030204" pitchFamily="18" charset="0"/>
                            <a:ea typeface="Dotum" panose="020B0600000101010101" pitchFamily="34" charset="-127"/>
                            <a:cs typeface="Times New Roman" panose="02020603050405020304" pitchFamily="18" charset="0"/>
                          </a:rPr>
                          <m:t>𝐶</m:t>
                        </m:r>
                      </m:e>
                      <m:sup>
                        <m:r>
                          <a:rPr lang="da-DK" sz="4000" i="1">
                            <a:effectLst/>
                            <a:latin typeface="Cambria Math" panose="02040503050406030204" pitchFamily="18" charset="0"/>
                            <a:ea typeface="Dotum" panose="020B0600000101010101" pitchFamily="34" charset="-127"/>
                            <a:cs typeface="Times New Roman" panose="02020603050405020304" pitchFamily="18" charset="0"/>
                          </a:rPr>
                          <m:t>′</m:t>
                        </m:r>
                      </m:sup>
                    </m:sSup>
                    <m:r>
                      <a:rPr lang="en-US" sz="4000" b="0" i="1" smtClean="0">
                        <a:effectLst/>
                        <a:latin typeface="Cambria Math" panose="02040503050406030204" pitchFamily="18" charset="0"/>
                        <a:ea typeface="Dotum" panose="020B0600000101010101" pitchFamily="34" charset="-127"/>
                        <a:cs typeface="Times New Roman" panose="02020603050405020304" pitchFamily="18" charset="0"/>
                      </a:rPr>
                      <m:t> </m:t>
                    </m:r>
                    <m:r>
                      <a:rPr lang="iu-Cans-CA" sz="4000" i="1" kern="0">
                        <a:solidFill>
                          <a:srgbClr val="000000"/>
                        </a:solidFill>
                        <a:latin typeface="Cambria Math" panose="02040503050406030204" pitchFamily="18" charset="0"/>
                        <a:cs typeface="Arial"/>
                        <a:sym typeface="Arial"/>
                      </a:rPr>
                      <m:t>ᔕ</m:t>
                    </m:r>
                    <m:r>
                      <a:rPr lang="en-US" sz="4000" b="0" i="1" kern="0" smtClean="0">
                        <a:solidFill>
                          <a:srgbClr val="000000"/>
                        </a:solidFill>
                        <a:latin typeface="Cambria Math" panose="02040503050406030204" pitchFamily="18" charset="0"/>
                        <a:cs typeface="Arial"/>
                        <a:sym typeface="Arial"/>
                      </a:rPr>
                      <m:t> </m:t>
                    </m:r>
                    <m:r>
                      <a:rPr lang="vi-VN" sz="4000" i="1">
                        <a:effectLst/>
                        <a:latin typeface="Cambria Math" panose="02040503050406030204" pitchFamily="18" charset="0"/>
                        <a:ea typeface="Dotum" panose="020B0600000101010101" pitchFamily="34" charset="-127"/>
                        <a:cs typeface="Times New Roman" panose="02020603050405020304" pitchFamily="18" charset="0"/>
                      </a:rPr>
                      <m:t>∆</m:t>
                    </m:r>
                    <m:r>
                      <a:rPr lang="vi-VN" sz="4000" i="1">
                        <a:effectLst/>
                        <a:latin typeface="Cambria Math" panose="02040503050406030204" pitchFamily="18" charset="0"/>
                        <a:ea typeface="Dotum" panose="020B0600000101010101" pitchFamily="34" charset="-127"/>
                        <a:cs typeface="Times New Roman" panose="02020603050405020304" pitchFamily="18" charset="0"/>
                      </a:rPr>
                      <m:t>𝐴𝐵𝐶</m:t>
                    </m:r>
                  </m:oMath>
                </a14:m>
                <a:r>
                  <a:rPr lang="vi-VN" sz="4000">
                    <a:effectLst/>
                    <a:latin typeface="Arial" panose="020B0604020202020204" pitchFamily="34" charset="0"/>
                    <a:ea typeface="Dotum" panose="020B0600000101010101" pitchFamily="34" charset="-127"/>
                    <a:cs typeface="Arial" panose="020B0604020202020204" pitchFamily="34" charset="0"/>
                  </a:rPr>
                  <a:t> theo tỉ số đồng dạng là 1.</a:t>
                </a:r>
                <a:endParaRPr lang="en-US" sz="400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9" name="Rectangle 8"/>
              <p:cNvSpPr>
                <a:spLocks noRot="1" noChangeAspect="1" noMove="1" noResize="1" noEditPoints="1" noAdjustHandles="1" noChangeArrowheads="1" noChangeShapeType="1" noTextEdit="1"/>
              </p:cNvSpPr>
              <p:nvPr/>
            </p:nvSpPr>
            <p:spPr>
              <a:xfrm>
                <a:off x="1113855" y="7865120"/>
                <a:ext cx="16153084" cy="2048061"/>
              </a:xfrm>
              <a:prstGeom prst="rect">
                <a:avLst/>
              </a:prstGeom>
              <a:blipFill>
                <a:blip r:embed="rId11"/>
                <a:stretch>
                  <a:fillRect l="-1509" b="-11905"/>
                </a:stretch>
              </a:blipFill>
            </p:spPr>
            <p:txBody>
              <a:bodyPr/>
              <a:lstStyle/>
              <a:p>
                <a:r>
                  <a:rPr lang="en-US">
                    <a:noFill/>
                  </a:rPr>
                  <a:t> </a:t>
                </a:r>
              </a:p>
            </p:txBody>
          </p:sp>
        </mc:Fallback>
      </mc:AlternateContent>
      <p:cxnSp>
        <p:nvCxnSpPr>
          <p:cNvPr id="12" name="Straight Connector 11"/>
          <p:cNvCxnSpPr/>
          <p:nvPr/>
        </p:nvCxnSpPr>
        <p:spPr>
          <a:xfrm>
            <a:off x="800099" y="7734300"/>
            <a:ext cx="16649701" cy="0"/>
          </a:xfrm>
          <a:prstGeom prst="line">
            <a:avLst/>
          </a:prstGeom>
          <a:ln>
            <a:prstDash val="dashDot"/>
          </a:ln>
        </p:spPr>
        <p:style>
          <a:lnRef idx="1">
            <a:schemeClr val="dk1"/>
          </a:lnRef>
          <a:fillRef idx="0">
            <a:schemeClr val="dk1"/>
          </a:fillRef>
          <a:effectRef idx="0">
            <a:schemeClr val="dk1"/>
          </a:effectRef>
          <a:fontRef idx="minor">
            <a:schemeClr val="tx1"/>
          </a:fontRef>
        </p:style>
      </p:cxnSp>
      <p:pic>
        <p:nvPicPr>
          <p:cNvPr id="28" name="Picture 27"/>
          <p:cNvPicPr>
            <a:picLocks noChangeAspect="1"/>
          </p:cNvPicPr>
          <p:nvPr/>
        </p:nvPicPr>
        <p:blipFill>
          <a:blip r:embed="rId12"/>
          <a:stretch>
            <a:fillRect/>
          </a:stretch>
        </p:blipFill>
        <p:spPr>
          <a:xfrm>
            <a:off x="16077215" y="5600700"/>
            <a:ext cx="1334371" cy="1978681"/>
          </a:xfrm>
          <a:prstGeom prst="rect">
            <a:avLst/>
          </a:prstGeom>
        </p:spPr>
      </p:pic>
      <p:sp>
        <p:nvSpPr>
          <p:cNvPr id="29" name="Freeform 17"/>
          <p:cNvSpPr/>
          <p:nvPr/>
        </p:nvSpPr>
        <p:spPr>
          <a:xfrm>
            <a:off x="386601" y="8170446"/>
            <a:ext cx="572855" cy="547436"/>
          </a:xfrm>
          <a:custGeom>
            <a:avLst/>
            <a:gdLst/>
            <a:ahLst/>
            <a:cxnLst/>
            <a:rect l="l" t="t" r="r" b="b"/>
            <a:pathLst>
              <a:path w="840097" h="840097">
                <a:moveTo>
                  <a:pt x="0" y="0"/>
                </a:moveTo>
                <a:lnTo>
                  <a:pt x="840097" y="0"/>
                </a:lnTo>
                <a:lnTo>
                  <a:pt x="840097" y="840097"/>
                </a:lnTo>
                <a:lnTo>
                  <a:pt x="0" y="840097"/>
                </a:lnTo>
                <a:lnTo>
                  <a:pt x="0" y="0"/>
                </a:lnTo>
                <a:close/>
              </a:path>
            </a:pathLst>
          </a:custGeom>
          <a:blipFill>
            <a:blip r:embed="rId13">
              <a:extLst>
                <a:ext uri="{96DAC541-7B7A-43D3-8B79-37D633B846F1}">
                  <asvg:svgBlip xmlns="" xmlns:asvg="http://schemas.microsoft.com/office/drawing/2016/SVG/main" r:embed="rId14"/>
                </a:ext>
              </a:extLst>
            </a:blip>
            <a:stretch>
              <a:fillRect/>
            </a:stretch>
          </a:blipFill>
        </p:spPr>
      </p:sp>
    </p:spTree>
  </p:cSld>
  <p:clrMapOvr>
    <a:masterClrMapping/>
  </p:clrMapOvr>
  <mc:AlternateContent xmlns:mc="http://schemas.openxmlformats.org/markup-compatibility/2006">
    <mc:Choice xmlns:p14="http://schemas.microsoft.com/office/powerpoint/2010/main" Requires="p14">
      <p:transition spd="med" p14:dur="700">
        <p:circle/>
      </p:transition>
    </mc:Choice>
    <mc:Fallback>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barn(inVertical)">
                                      <p:cBhvr>
                                        <p:cTn id="10" dur="500"/>
                                        <p:tgtEl>
                                          <p:spTgt spid="28"/>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dissolve">
                                      <p:cBhvr>
                                        <p:cTn id="15" dur="500"/>
                                        <p:tgtEl>
                                          <p:spTgt spid="9">
                                            <p:txEl>
                                              <p:pRg st="0" end="0"/>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9">
                                            <p:txEl>
                                              <p:pRg st="1" end="1"/>
                                            </p:txEl>
                                          </p:spTgt>
                                        </p:tgtEl>
                                        <p:attrNameLst>
                                          <p:attrName>style.visibility</p:attrName>
                                        </p:attrNameLst>
                                      </p:cBhvr>
                                      <p:to>
                                        <p:strVal val="visible"/>
                                      </p:to>
                                    </p:set>
                                    <p:animEffect transition="in" filter="dissolve">
                                      <p:cBhvr>
                                        <p:cTn id="18"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5" name="Group 5"/>
          <p:cNvGrpSpPr/>
          <p:nvPr/>
        </p:nvGrpSpPr>
        <p:grpSpPr>
          <a:xfrm>
            <a:off x="-389553" y="419100"/>
            <a:ext cx="19058553" cy="9509279"/>
            <a:chOff x="-433109" y="0"/>
            <a:chExt cx="25411403" cy="12679038"/>
          </a:xfrm>
        </p:grpSpPr>
        <p:sp>
          <p:nvSpPr>
            <p:cNvPr id="6" name="Freeform 6"/>
            <p:cNvSpPr/>
            <p:nvPr/>
          </p:nvSpPr>
          <p:spPr>
            <a:xfrm>
              <a:off x="-433109" y="29283"/>
              <a:ext cx="14133803" cy="12649755"/>
            </a:xfrm>
            <a:custGeom>
              <a:avLst/>
              <a:gdLst/>
              <a:ahLst/>
              <a:cxnLst/>
              <a:rect l="l" t="t" r="r" b="b"/>
              <a:pathLst>
                <a:path w="14133803" h="12649754">
                  <a:moveTo>
                    <a:pt x="0" y="0"/>
                  </a:moveTo>
                  <a:lnTo>
                    <a:pt x="14133803" y="0"/>
                  </a:lnTo>
                  <a:lnTo>
                    <a:pt x="14133803" y="12649754"/>
                  </a:lnTo>
                  <a:lnTo>
                    <a:pt x="0" y="12649754"/>
                  </a:lnTo>
                  <a:lnTo>
                    <a:pt x="0" y="0"/>
                  </a:lnTo>
                  <a:close/>
                </a:path>
              </a:pathLst>
            </a:custGeom>
            <a:blipFill>
              <a:blip r:embed="rId2">
                <a:alphaModFix amt="5000"/>
                <a:extLst>
                  <a:ext uri="{96DAC541-7B7A-43D3-8B79-37D633B846F1}">
                    <asvg:svgBlip xmlns="" xmlns:asvg="http://schemas.microsoft.com/office/drawing/2016/SVG/main" r:embed="rId3"/>
                  </a:ext>
                </a:extLst>
              </a:blip>
              <a:stretch>
                <a:fillRect/>
              </a:stretch>
            </a:blipFill>
          </p:spPr>
        </p:sp>
        <p:sp>
          <p:nvSpPr>
            <p:cNvPr id="7" name="Freeform 7"/>
            <p:cNvSpPr/>
            <p:nvPr/>
          </p:nvSpPr>
          <p:spPr>
            <a:xfrm>
              <a:off x="10844490" y="0"/>
              <a:ext cx="14133804" cy="12649755"/>
            </a:xfrm>
            <a:custGeom>
              <a:avLst/>
              <a:gdLst/>
              <a:ahLst/>
              <a:cxnLst/>
              <a:rect l="l" t="t" r="r" b="b"/>
              <a:pathLst>
                <a:path w="14133803" h="12649754">
                  <a:moveTo>
                    <a:pt x="0" y="0"/>
                  </a:moveTo>
                  <a:lnTo>
                    <a:pt x="14133803" y="0"/>
                  </a:lnTo>
                  <a:lnTo>
                    <a:pt x="14133803" y="12649754"/>
                  </a:lnTo>
                  <a:lnTo>
                    <a:pt x="0" y="12649754"/>
                  </a:lnTo>
                  <a:lnTo>
                    <a:pt x="0" y="0"/>
                  </a:lnTo>
                  <a:close/>
                </a:path>
              </a:pathLst>
            </a:custGeom>
            <a:blipFill>
              <a:blip r:embed="rId2">
                <a:alphaModFix amt="5000"/>
                <a:extLst>
                  <a:ext uri="{96DAC541-7B7A-43D3-8B79-37D633B846F1}">
                    <asvg:svgBlip xmlns="" xmlns:asvg="http://schemas.microsoft.com/office/drawing/2016/SVG/main" r:embed="rId3"/>
                  </a:ext>
                </a:extLst>
              </a:blip>
              <a:stretch>
                <a:fillRect/>
              </a:stretch>
            </a:blipFill>
          </p:spPr>
        </p:sp>
      </p:grpSp>
      <p:grpSp>
        <p:nvGrpSpPr>
          <p:cNvPr id="8" name="Group 8"/>
          <p:cNvGrpSpPr/>
          <p:nvPr/>
        </p:nvGrpSpPr>
        <p:grpSpPr>
          <a:xfrm>
            <a:off x="533400" y="495299"/>
            <a:ext cx="17145000" cy="9350639"/>
            <a:chOff x="0" y="0"/>
            <a:chExt cx="4274726" cy="1692264"/>
          </a:xfrm>
        </p:grpSpPr>
        <p:sp>
          <p:nvSpPr>
            <p:cNvPr id="9" name="Freeform 9"/>
            <p:cNvSpPr/>
            <p:nvPr/>
          </p:nvSpPr>
          <p:spPr>
            <a:xfrm>
              <a:off x="0" y="0"/>
              <a:ext cx="4274726" cy="1692264"/>
            </a:xfrm>
            <a:custGeom>
              <a:avLst/>
              <a:gdLst/>
              <a:ahLst/>
              <a:cxnLst/>
              <a:rect l="l" t="t" r="r" b="b"/>
              <a:pathLst>
                <a:path w="4274726" h="1692264">
                  <a:moveTo>
                    <a:pt x="24327" y="0"/>
                  </a:moveTo>
                  <a:lnTo>
                    <a:pt x="4250399" y="0"/>
                  </a:lnTo>
                  <a:cubicBezTo>
                    <a:pt x="4263834" y="0"/>
                    <a:pt x="4274726" y="10891"/>
                    <a:pt x="4274726" y="24327"/>
                  </a:cubicBezTo>
                  <a:lnTo>
                    <a:pt x="4274726" y="1667938"/>
                  </a:lnTo>
                  <a:cubicBezTo>
                    <a:pt x="4274726" y="1674389"/>
                    <a:pt x="4272163" y="1680577"/>
                    <a:pt x="4267601" y="1685139"/>
                  </a:cubicBezTo>
                  <a:cubicBezTo>
                    <a:pt x="4263039" y="1689701"/>
                    <a:pt x="4256851" y="1692264"/>
                    <a:pt x="4250399" y="1692264"/>
                  </a:cubicBezTo>
                  <a:lnTo>
                    <a:pt x="24327" y="1692264"/>
                  </a:lnTo>
                  <a:cubicBezTo>
                    <a:pt x="10891" y="1692264"/>
                    <a:pt x="0" y="1681373"/>
                    <a:pt x="0" y="1667938"/>
                  </a:cubicBezTo>
                  <a:lnTo>
                    <a:pt x="0" y="24327"/>
                  </a:lnTo>
                  <a:cubicBezTo>
                    <a:pt x="0" y="10891"/>
                    <a:pt x="10891" y="0"/>
                    <a:pt x="24327" y="0"/>
                  </a:cubicBezTo>
                  <a:close/>
                </a:path>
              </a:pathLst>
            </a:custGeom>
            <a:solidFill>
              <a:srgbClr val="FFFFFF"/>
            </a:solidFill>
            <a:ln w="28575" cap="rnd">
              <a:solidFill>
                <a:srgbClr val="231F20"/>
              </a:solidFill>
              <a:prstDash val="solid"/>
              <a:round/>
            </a:ln>
          </p:spPr>
        </p:sp>
        <p:sp>
          <p:nvSpPr>
            <p:cNvPr id="10" name="TextBox 10"/>
            <p:cNvSpPr txBox="1"/>
            <p:nvPr/>
          </p:nvSpPr>
          <p:spPr>
            <a:xfrm>
              <a:off x="0" y="-38100"/>
              <a:ext cx="4274726" cy="1730364"/>
            </a:xfrm>
            <a:prstGeom prst="rect">
              <a:avLst/>
            </a:prstGeom>
          </p:spPr>
          <p:txBody>
            <a:bodyPr lIns="50800" tIns="50800" rIns="50800" bIns="50800" rtlCol="0" anchor="ctr"/>
            <a:lstStyle/>
            <a:p>
              <a:pPr algn="ctr">
                <a:lnSpc>
                  <a:spcPts val="2659"/>
                </a:lnSpc>
                <a:spcBef>
                  <a:spcPct val="0"/>
                </a:spcBef>
              </a:pPr>
              <a:endParaRPr/>
            </a:p>
          </p:txBody>
        </p:sp>
      </p:grpSp>
      <p:sp>
        <p:nvSpPr>
          <p:cNvPr id="36" name="TextBox 35"/>
          <p:cNvSpPr txBox="1"/>
          <p:nvPr/>
        </p:nvSpPr>
        <p:spPr>
          <a:xfrm>
            <a:off x="1050758" y="870688"/>
            <a:ext cx="8382000" cy="1800493"/>
          </a:xfrm>
          <a:prstGeom prst="rect">
            <a:avLst/>
          </a:prstGeom>
          <a:noFill/>
        </p:spPr>
        <p:txBody>
          <a:bodyPr wrap="square" rtlCol="0">
            <a:spAutoFit/>
          </a:bodyPr>
          <a:lstStyle/>
          <a:p>
            <a:pPr algn="just">
              <a:lnSpc>
                <a:spcPct val="150000"/>
              </a:lnSpc>
              <a:buClr>
                <a:srgbClr val="000000"/>
              </a:buClr>
              <a:buFont typeface="Arial"/>
              <a:buNone/>
            </a:pPr>
            <a:r>
              <a:rPr lang="en-US" sz="3800" b="1" kern="0" smtClean="0">
                <a:solidFill>
                  <a:srgbClr val="FDFDFD"/>
                </a:solidFill>
                <a:highlight>
                  <a:srgbClr val="CE4D8E"/>
                </a:highlight>
                <a:latin typeface="Arial"/>
                <a:cs typeface="Arial"/>
                <a:sym typeface="Arial"/>
              </a:rPr>
              <a:t>Ví dụ 1:</a:t>
            </a:r>
            <a:r>
              <a:rPr lang="en-US" sz="3800" smtClean="0">
                <a:solidFill>
                  <a:srgbClr val="FDFDFD"/>
                </a:solidFill>
                <a:latin typeface="Arial"/>
                <a:cs typeface="Arial" panose="020B0604020202020204" pitchFamily="34" charset="0"/>
                <a:sym typeface="Arial"/>
              </a:rPr>
              <a:t> </a:t>
            </a:r>
            <a:r>
              <a:rPr lang="en-US" sz="3800" kern="0" smtClean="0">
                <a:solidFill>
                  <a:srgbClr val="000000"/>
                </a:solidFill>
                <a:latin typeface="Arial" panose="020B0604020202020204" pitchFamily="34" charset="0"/>
                <a:cs typeface="Arial" panose="020B0604020202020204" pitchFamily="34" charset="0"/>
                <a:sym typeface="Arial"/>
              </a:rPr>
              <a:t>Hai tam giác ở Hình 48 có đồng dạng hay không? Vì sao? </a:t>
            </a:r>
            <a:endParaRPr lang="vi-VN" sz="3800" kern="0">
              <a:solidFill>
                <a:srgbClr val="000000"/>
              </a:solidFill>
              <a:latin typeface="Arial" panose="020B0604020202020204" pitchFamily="34" charset="0"/>
              <a:cs typeface="Arial" panose="020B0604020202020204" pitchFamily="34" charset="0"/>
              <a:sym typeface="Arial"/>
            </a:endParaRPr>
          </a:p>
        </p:txBody>
      </p:sp>
      <p:sp>
        <p:nvSpPr>
          <p:cNvPr id="37" name="Rectangle 36"/>
          <p:cNvSpPr/>
          <p:nvPr/>
        </p:nvSpPr>
        <p:spPr>
          <a:xfrm>
            <a:off x="4262036" y="2932823"/>
            <a:ext cx="1265090" cy="861133"/>
          </a:xfrm>
          <a:prstGeom prst="rect">
            <a:avLst/>
          </a:prstGeom>
        </p:spPr>
        <p:txBody>
          <a:bodyPr wrap="none">
            <a:spAutoFit/>
          </a:bodyPr>
          <a:lstStyle/>
          <a:p>
            <a:pPr algn="just" defTabSz="1828800">
              <a:lnSpc>
                <a:spcPct val="150000"/>
              </a:lnSpc>
              <a:spcBef>
                <a:spcPts val="600"/>
              </a:spcBef>
              <a:spcAft>
                <a:spcPts val="600"/>
              </a:spcAft>
              <a:buClr>
                <a:srgbClr val="000000"/>
              </a:buClr>
            </a:pPr>
            <a:r>
              <a:rPr lang="en-US" sz="3800" b="1" i="1" u="sng" kern="0">
                <a:solidFill>
                  <a:srgbClr val="C00000"/>
                </a:solidFill>
                <a:latin typeface="Arial"/>
                <a:ea typeface="Calibri" panose="020F0502020204030204" pitchFamily="34" charset="0"/>
                <a:cs typeface="Times New Roman" panose="02020603050405020304" pitchFamily="18" charset="0"/>
                <a:sym typeface="Arial"/>
              </a:rPr>
              <a:t>Giải:</a:t>
            </a:r>
          </a:p>
        </p:txBody>
      </p:sp>
      <mc:AlternateContent xmlns:mc="http://schemas.openxmlformats.org/markup-compatibility/2006">
        <mc:Choice xmlns:a14="http://schemas.microsoft.com/office/drawing/2010/main" Requires="a14">
          <p:sp>
            <p:nvSpPr>
              <p:cNvPr id="38" name="Rectangle 37"/>
              <p:cNvSpPr/>
              <p:nvPr/>
            </p:nvSpPr>
            <p:spPr>
              <a:xfrm>
                <a:off x="1050758" y="4112794"/>
                <a:ext cx="9144000" cy="3755131"/>
              </a:xfrm>
              <a:prstGeom prst="rect">
                <a:avLst/>
              </a:prstGeom>
            </p:spPr>
            <p:txBody>
              <a:bodyPr wrap="square">
                <a:spAutoFit/>
              </a:bodyPr>
              <a:lstStyle/>
              <a:p>
                <a:pPr algn="just">
                  <a:lnSpc>
                    <a:spcPct val="150000"/>
                  </a:lnSpc>
                  <a:spcBef>
                    <a:spcPts val="600"/>
                  </a:spcBef>
                  <a:spcAft>
                    <a:spcPts val="600"/>
                  </a:spcAft>
                </a:pPr>
                <a:r>
                  <a:rPr lang="en-US" sz="3800" smtClean="0">
                    <a:latin typeface="Arial" panose="020B0604020202020204" pitchFamily="34" charset="0"/>
                    <a:cs typeface="Arial" panose="020B0604020202020204" pitchFamily="34" charset="0"/>
                  </a:rPr>
                  <a:t>Xét hai tam giác </a:t>
                </a:r>
                <a14:m>
                  <m:oMath xmlns:m="http://schemas.openxmlformats.org/officeDocument/2006/math">
                    <m:r>
                      <a:rPr lang="en-US" sz="3800" i="1" smtClean="0">
                        <a:latin typeface="Cambria Math" panose="02040503050406030204" pitchFamily="18" charset="0"/>
                        <a:cs typeface="Arial" panose="020B0604020202020204" pitchFamily="34" charset="0"/>
                      </a:rPr>
                      <m:t>𝑀𝑁𝑃</m:t>
                    </m:r>
                  </m:oMath>
                </a14:m>
                <a:r>
                  <a:rPr lang="en-US" sz="3800" smtClean="0">
                    <a:latin typeface="Arial" panose="020B0604020202020204" pitchFamily="34" charset="0"/>
                    <a:cs typeface="Arial" panose="020B0604020202020204" pitchFamily="34" charset="0"/>
                  </a:rPr>
                  <a:t> và </a:t>
                </a:r>
                <a14:m>
                  <m:oMath xmlns:m="http://schemas.openxmlformats.org/officeDocument/2006/math">
                    <m:r>
                      <a:rPr lang="en-US" sz="3800" i="1" smtClean="0">
                        <a:latin typeface="Cambria Math" panose="02040503050406030204" pitchFamily="18" charset="0"/>
                        <a:cs typeface="Arial" panose="020B0604020202020204" pitchFamily="34" charset="0"/>
                      </a:rPr>
                      <m:t>𝐴𝐵𝐶</m:t>
                    </m:r>
                  </m:oMath>
                </a14:m>
                <a:r>
                  <a:rPr lang="en-US" sz="3800" smtClean="0">
                    <a:latin typeface="Arial" panose="020B0604020202020204" pitchFamily="34" charset="0"/>
                    <a:cs typeface="Arial" panose="020B0604020202020204" pitchFamily="34" charset="0"/>
                  </a:rPr>
                  <a:t> có:</a:t>
                </a:r>
              </a:p>
              <a:p>
                <a:pPr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acc>
                        <m:accPr>
                          <m:chr m:val="̂"/>
                          <m:ctrlPr>
                            <a:rPr lang="en-US" sz="3800" i="1" smtClean="0">
                              <a:latin typeface="Cambria Math" panose="02040503050406030204" pitchFamily="18" charset="0"/>
                              <a:cs typeface="Arial" panose="020B0604020202020204" pitchFamily="34" charset="0"/>
                            </a:rPr>
                          </m:ctrlPr>
                        </m:accPr>
                        <m:e>
                          <m:r>
                            <a:rPr lang="en-US" sz="3800" b="0" i="1" smtClean="0">
                              <a:latin typeface="Cambria Math" panose="02040503050406030204" pitchFamily="18" charset="0"/>
                              <a:cs typeface="Arial" panose="020B0604020202020204" pitchFamily="34" charset="0"/>
                            </a:rPr>
                            <m:t>𝑀</m:t>
                          </m:r>
                        </m:e>
                      </m:acc>
                      <m:r>
                        <a:rPr lang="en-US" sz="3800" b="0" i="1" smtClean="0">
                          <a:latin typeface="Cambria Math" panose="02040503050406030204" pitchFamily="18" charset="0"/>
                          <a:cs typeface="Arial" panose="020B0604020202020204" pitchFamily="34" charset="0"/>
                        </a:rPr>
                        <m:t>=</m:t>
                      </m:r>
                      <m:acc>
                        <m:accPr>
                          <m:chr m:val="̂"/>
                          <m:ctrlPr>
                            <a:rPr lang="en-US" sz="3800" i="1">
                              <a:latin typeface="Cambria Math" panose="02040503050406030204" pitchFamily="18" charset="0"/>
                              <a:cs typeface="Arial" panose="020B0604020202020204" pitchFamily="34" charset="0"/>
                            </a:rPr>
                          </m:ctrlPr>
                        </m:accPr>
                        <m:e>
                          <m:r>
                            <a:rPr lang="en-US" sz="3800" b="0" i="1" smtClean="0">
                              <a:latin typeface="Cambria Math" panose="02040503050406030204" pitchFamily="18" charset="0"/>
                              <a:cs typeface="Arial" panose="020B0604020202020204" pitchFamily="34" charset="0"/>
                            </a:rPr>
                            <m:t>𝐴</m:t>
                          </m:r>
                        </m:e>
                      </m:acc>
                      <m:r>
                        <a:rPr lang="en-US" sz="3800" b="0" i="1" smtClean="0">
                          <a:latin typeface="Cambria Math" panose="02040503050406030204" pitchFamily="18" charset="0"/>
                          <a:cs typeface="Arial" panose="020B0604020202020204" pitchFamily="34" charset="0"/>
                        </a:rPr>
                        <m:t>=30</m:t>
                      </m:r>
                      <m:r>
                        <a:rPr lang="en-US" sz="3800" i="1">
                          <a:latin typeface="Cambria Math" panose="02040503050406030204" pitchFamily="18" charset="0"/>
                          <a:ea typeface="Cambria Math" panose="02040503050406030204" pitchFamily="18" charset="0"/>
                          <a:cs typeface="Arial" panose="020B0604020202020204" pitchFamily="34" charset="0"/>
                        </a:rPr>
                        <m:t>°</m:t>
                      </m:r>
                      <m:r>
                        <a:rPr lang="en-US" sz="3800" b="0" i="1" smtClean="0">
                          <a:latin typeface="Cambria Math" panose="02040503050406030204" pitchFamily="18" charset="0"/>
                          <a:ea typeface="Cambria Math" panose="02040503050406030204" pitchFamily="18" charset="0"/>
                          <a:cs typeface="Arial" panose="020B0604020202020204" pitchFamily="34" charset="0"/>
                        </a:rPr>
                        <m:t>;</m:t>
                      </m:r>
                      <m:acc>
                        <m:accPr>
                          <m:chr m:val="̂"/>
                          <m:ctrlPr>
                            <a:rPr lang="en-US" sz="3800" i="1">
                              <a:latin typeface="Cambria Math" panose="02040503050406030204" pitchFamily="18" charset="0"/>
                              <a:cs typeface="Arial" panose="020B0604020202020204" pitchFamily="34" charset="0"/>
                            </a:rPr>
                          </m:ctrlPr>
                        </m:accPr>
                        <m:e>
                          <m:r>
                            <a:rPr lang="en-US" sz="3800" b="0" i="1" smtClean="0">
                              <a:latin typeface="Cambria Math" panose="02040503050406030204" pitchFamily="18" charset="0"/>
                              <a:cs typeface="Arial" panose="020B0604020202020204" pitchFamily="34" charset="0"/>
                            </a:rPr>
                            <m:t>𝑁</m:t>
                          </m:r>
                        </m:e>
                      </m:acc>
                      <m:r>
                        <a:rPr lang="en-US" sz="3800" i="1">
                          <a:latin typeface="Cambria Math" panose="02040503050406030204" pitchFamily="18" charset="0"/>
                          <a:cs typeface="Arial" panose="020B0604020202020204" pitchFamily="34" charset="0"/>
                        </a:rPr>
                        <m:t>=</m:t>
                      </m:r>
                      <m:acc>
                        <m:accPr>
                          <m:chr m:val="̂"/>
                          <m:ctrlPr>
                            <a:rPr lang="en-US" sz="3800" i="1">
                              <a:latin typeface="Cambria Math" panose="02040503050406030204" pitchFamily="18" charset="0"/>
                              <a:cs typeface="Arial" panose="020B0604020202020204" pitchFamily="34" charset="0"/>
                            </a:rPr>
                          </m:ctrlPr>
                        </m:accPr>
                        <m:e>
                          <m:r>
                            <a:rPr lang="en-US" sz="3800" b="0" i="1" smtClean="0">
                              <a:latin typeface="Cambria Math" panose="02040503050406030204" pitchFamily="18" charset="0"/>
                              <a:cs typeface="Arial" panose="020B0604020202020204" pitchFamily="34" charset="0"/>
                            </a:rPr>
                            <m:t>𝐵</m:t>
                          </m:r>
                        </m:e>
                      </m:acc>
                      <m:r>
                        <a:rPr lang="en-US" sz="3800" i="1">
                          <a:latin typeface="Cambria Math" panose="02040503050406030204" pitchFamily="18" charset="0"/>
                          <a:cs typeface="Arial" panose="020B0604020202020204" pitchFamily="34" charset="0"/>
                        </a:rPr>
                        <m:t>=</m:t>
                      </m:r>
                      <m:r>
                        <a:rPr lang="en-US" sz="3800" b="0" i="1" smtClean="0">
                          <a:latin typeface="Cambria Math" panose="02040503050406030204" pitchFamily="18" charset="0"/>
                          <a:cs typeface="Arial" panose="020B0604020202020204" pitchFamily="34" charset="0"/>
                        </a:rPr>
                        <m:t>6</m:t>
                      </m:r>
                      <m:r>
                        <a:rPr lang="en-US" sz="3800" i="1">
                          <a:latin typeface="Cambria Math" panose="02040503050406030204" pitchFamily="18" charset="0"/>
                          <a:cs typeface="Arial" panose="020B0604020202020204" pitchFamily="34" charset="0"/>
                        </a:rPr>
                        <m:t>0</m:t>
                      </m:r>
                      <m:r>
                        <a:rPr lang="en-US" sz="3800" i="1">
                          <a:latin typeface="Cambria Math" panose="02040503050406030204" pitchFamily="18" charset="0"/>
                          <a:ea typeface="Cambria Math" panose="02040503050406030204" pitchFamily="18" charset="0"/>
                          <a:cs typeface="Arial" panose="020B0604020202020204" pitchFamily="34" charset="0"/>
                        </a:rPr>
                        <m:t>°</m:t>
                      </m:r>
                      <m:r>
                        <a:rPr lang="en-US" sz="3800" i="1">
                          <a:latin typeface="Cambria Math" panose="02040503050406030204" pitchFamily="18" charset="0"/>
                          <a:ea typeface="Cambria Math" panose="02040503050406030204" pitchFamily="18" charset="0"/>
                          <a:cs typeface="Arial" panose="020B0604020202020204" pitchFamily="34" charset="0"/>
                        </a:rPr>
                        <m:t>;</m:t>
                      </m:r>
                      <m:acc>
                        <m:accPr>
                          <m:chr m:val="̂"/>
                          <m:ctrlPr>
                            <a:rPr lang="en-US" sz="3800" i="1">
                              <a:latin typeface="Cambria Math" panose="02040503050406030204" pitchFamily="18" charset="0"/>
                              <a:cs typeface="Arial" panose="020B0604020202020204" pitchFamily="34" charset="0"/>
                            </a:rPr>
                          </m:ctrlPr>
                        </m:accPr>
                        <m:e>
                          <m:r>
                            <a:rPr lang="en-US" sz="3800" b="0" i="1" smtClean="0">
                              <a:latin typeface="Cambria Math" panose="02040503050406030204" pitchFamily="18" charset="0"/>
                              <a:cs typeface="Arial" panose="020B0604020202020204" pitchFamily="34" charset="0"/>
                            </a:rPr>
                            <m:t>𝑃</m:t>
                          </m:r>
                        </m:e>
                      </m:acc>
                      <m:r>
                        <a:rPr lang="en-US" sz="3800" i="1">
                          <a:latin typeface="Cambria Math" panose="02040503050406030204" pitchFamily="18" charset="0"/>
                          <a:cs typeface="Arial" panose="020B0604020202020204" pitchFamily="34" charset="0"/>
                        </a:rPr>
                        <m:t>=</m:t>
                      </m:r>
                      <m:acc>
                        <m:accPr>
                          <m:chr m:val="̂"/>
                          <m:ctrlPr>
                            <a:rPr lang="en-US" sz="3800" i="1">
                              <a:latin typeface="Cambria Math" panose="02040503050406030204" pitchFamily="18" charset="0"/>
                              <a:cs typeface="Arial" panose="020B0604020202020204" pitchFamily="34" charset="0"/>
                            </a:rPr>
                          </m:ctrlPr>
                        </m:accPr>
                        <m:e>
                          <m:r>
                            <a:rPr lang="en-US" sz="3800" b="0" i="1" smtClean="0">
                              <a:latin typeface="Cambria Math" panose="02040503050406030204" pitchFamily="18" charset="0"/>
                              <a:cs typeface="Arial" panose="020B0604020202020204" pitchFamily="34" charset="0"/>
                            </a:rPr>
                            <m:t>𝐶</m:t>
                          </m:r>
                        </m:e>
                      </m:acc>
                      <m:r>
                        <a:rPr lang="en-US" sz="3800" i="1">
                          <a:latin typeface="Cambria Math" panose="02040503050406030204" pitchFamily="18" charset="0"/>
                          <a:cs typeface="Arial" panose="020B0604020202020204" pitchFamily="34" charset="0"/>
                        </a:rPr>
                        <m:t>=</m:t>
                      </m:r>
                      <m:r>
                        <a:rPr lang="en-US" sz="3800" b="0" i="1" smtClean="0">
                          <a:latin typeface="Cambria Math" panose="02040503050406030204" pitchFamily="18" charset="0"/>
                          <a:cs typeface="Arial" panose="020B0604020202020204" pitchFamily="34" charset="0"/>
                        </a:rPr>
                        <m:t>9</m:t>
                      </m:r>
                      <m:r>
                        <a:rPr lang="en-US" sz="3800" i="1">
                          <a:latin typeface="Cambria Math" panose="02040503050406030204" pitchFamily="18" charset="0"/>
                          <a:cs typeface="Arial" panose="020B0604020202020204" pitchFamily="34" charset="0"/>
                        </a:rPr>
                        <m:t>0</m:t>
                      </m:r>
                      <m:r>
                        <a:rPr lang="en-US" sz="3800" i="1">
                          <a:latin typeface="Cambria Math" panose="02040503050406030204" pitchFamily="18" charset="0"/>
                          <a:ea typeface="Cambria Math" panose="02040503050406030204" pitchFamily="18" charset="0"/>
                          <a:cs typeface="Arial" panose="020B0604020202020204" pitchFamily="34" charset="0"/>
                        </a:rPr>
                        <m:t>°</m:t>
                      </m:r>
                      <m:r>
                        <a:rPr lang="en-US" sz="3800" i="1">
                          <a:latin typeface="Cambria Math" panose="02040503050406030204" pitchFamily="18" charset="0"/>
                          <a:ea typeface="Cambria Math" panose="02040503050406030204" pitchFamily="18" charset="0"/>
                          <a:cs typeface="Arial" panose="020B0604020202020204" pitchFamily="34" charset="0"/>
                        </a:rPr>
                        <m:t>;</m:t>
                      </m:r>
                    </m:oMath>
                  </m:oMathPara>
                </a14:m>
                <a:endParaRPr lang="en-US" sz="3800" smtClean="0">
                  <a:latin typeface="Arial" panose="020B0604020202020204" pitchFamily="34" charset="0"/>
                  <a:cs typeface="Arial" panose="020B0604020202020204" pitchFamily="34" charset="0"/>
                </a:endParaRPr>
              </a:p>
              <a:p>
                <a:pPr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f>
                        <m:fPr>
                          <m:ctrlPr>
                            <a:rPr lang="en-US" sz="3800" i="1" smtClean="0">
                              <a:latin typeface="Cambria Math" panose="02040503050406030204" pitchFamily="18" charset="0"/>
                              <a:cs typeface="Arial" panose="020B0604020202020204" pitchFamily="34" charset="0"/>
                            </a:rPr>
                          </m:ctrlPr>
                        </m:fPr>
                        <m:num>
                          <m:r>
                            <a:rPr lang="en-US" sz="3800" b="0" i="1" smtClean="0">
                              <a:latin typeface="Cambria Math" panose="02040503050406030204" pitchFamily="18" charset="0"/>
                              <a:cs typeface="Arial" panose="020B0604020202020204" pitchFamily="34" charset="0"/>
                            </a:rPr>
                            <m:t>𝑀𝑁</m:t>
                          </m:r>
                        </m:num>
                        <m:den>
                          <m:r>
                            <a:rPr lang="en-US" sz="3800" b="0" i="1" smtClean="0">
                              <a:latin typeface="Cambria Math" panose="02040503050406030204" pitchFamily="18" charset="0"/>
                              <a:cs typeface="Arial" panose="020B0604020202020204" pitchFamily="34" charset="0"/>
                            </a:rPr>
                            <m:t>𝐴𝐵</m:t>
                          </m:r>
                        </m:den>
                      </m:f>
                      <m:r>
                        <a:rPr lang="en-US" sz="3800" b="0" i="1" smtClean="0">
                          <a:latin typeface="Cambria Math" panose="02040503050406030204" pitchFamily="18" charset="0"/>
                          <a:cs typeface="Arial" panose="020B0604020202020204" pitchFamily="34" charset="0"/>
                        </a:rPr>
                        <m:t>= </m:t>
                      </m:r>
                      <m:f>
                        <m:fPr>
                          <m:ctrlPr>
                            <a:rPr lang="en-US" sz="3800" b="0" i="1" smtClean="0">
                              <a:latin typeface="Cambria Math" panose="02040503050406030204" pitchFamily="18" charset="0"/>
                              <a:cs typeface="Arial" panose="020B0604020202020204" pitchFamily="34" charset="0"/>
                            </a:rPr>
                          </m:ctrlPr>
                        </m:fPr>
                        <m:num>
                          <m:r>
                            <a:rPr lang="en-US" sz="3800" b="0" i="1" smtClean="0">
                              <a:latin typeface="Cambria Math" panose="02040503050406030204" pitchFamily="18" charset="0"/>
                              <a:cs typeface="Arial" panose="020B0604020202020204" pitchFamily="34" charset="0"/>
                            </a:rPr>
                            <m:t>𝑁𝑃</m:t>
                          </m:r>
                        </m:num>
                        <m:den>
                          <m:r>
                            <a:rPr lang="en-US" sz="3800" b="0" i="1" smtClean="0">
                              <a:latin typeface="Cambria Math" panose="02040503050406030204" pitchFamily="18" charset="0"/>
                              <a:cs typeface="Arial" panose="020B0604020202020204" pitchFamily="34" charset="0"/>
                            </a:rPr>
                            <m:t>𝐵𝐶</m:t>
                          </m:r>
                        </m:den>
                      </m:f>
                      <m:r>
                        <a:rPr lang="en-US" sz="3800" b="0" i="1" smtClean="0">
                          <a:latin typeface="Cambria Math" panose="02040503050406030204" pitchFamily="18" charset="0"/>
                          <a:cs typeface="Arial" panose="020B0604020202020204" pitchFamily="34" charset="0"/>
                        </a:rPr>
                        <m:t>=</m:t>
                      </m:r>
                      <m:f>
                        <m:fPr>
                          <m:ctrlPr>
                            <a:rPr lang="en-US" sz="3800" b="0" i="1" smtClean="0">
                              <a:latin typeface="Cambria Math" panose="02040503050406030204" pitchFamily="18" charset="0"/>
                              <a:cs typeface="Arial" panose="020B0604020202020204" pitchFamily="34" charset="0"/>
                            </a:rPr>
                          </m:ctrlPr>
                        </m:fPr>
                        <m:num>
                          <m:r>
                            <a:rPr lang="en-US" sz="3800" b="0" i="1" smtClean="0">
                              <a:latin typeface="Cambria Math" panose="02040503050406030204" pitchFamily="18" charset="0"/>
                              <a:cs typeface="Arial" panose="020B0604020202020204" pitchFamily="34" charset="0"/>
                            </a:rPr>
                            <m:t>𝑃𝑀</m:t>
                          </m:r>
                        </m:num>
                        <m:den>
                          <m:r>
                            <a:rPr lang="en-US" sz="3800" b="0" i="1" smtClean="0">
                              <a:latin typeface="Cambria Math" panose="02040503050406030204" pitchFamily="18" charset="0"/>
                              <a:cs typeface="Arial" panose="020B0604020202020204" pitchFamily="34" charset="0"/>
                            </a:rPr>
                            <m:t>𝐶𝐴</m:t>
                          </m:r>
                        </m:den>
                      </m:f>
                      <m:r>
                        <a:rPr lang="en-US" sz="3800" b="0" i="1" smtClean="0">
                          <a:latin typeface="Cambria Math" panose="02040503050406030204" pitchFamily="18" charset="0"/>
                          <a:cs typeface="Arial" panose="020B0604020202020204" pitchFamily="34" charset="0"/>
                        </a:rPr>
                        <m:t>=</m:t>
                      </m:r>
                      <m:f>
                        <m:fPr>
                          <m:ctrlPr>
                            <a:rPr lang="en-US" sz="3800" b="0" i="1" smtClean="0">
                              <a:latin typeface="Cambria Math" panose="02040503050406030204" pitchFamily="18" charset="0"/>
                              <a:cs typeface="Arial" panose="020B0604020202020204" pitchFamily="34" charset="0"/>
                            </a:rPr>
                          </m:ctrlPr>
                        </m:fPr>
                        <m:num>
                          <m:r>
                            <a:rPr lang="en-US" sz="3800" b="0" i="1" smtClean="0">
                              <a:latin typeface="Cambria Math" panose="02040503050406030204" pitchFamily="18" charset="0"/>
                              <a:cs typeface="Arial" panose="020B0604020202020204" pitchFamily="34" charset="0"/>
                            </a:rPr>
                            <m:t>3</m:t>
                          </m:r>
                        </m:num>
                        <m:den>
                          <m:r>
                            <a:rPr lang="en-US" sz="3800" b="0" i="1" smtClean="0">
                              <a:latin typeface="Cambria Math" panose="02040503050406030204" pitchFamily="18" charset="0"/>
                              <a:cs typeface="Arial" panose="020B0604020202020204" pitchFamily="34" charset="0"/>
                            </a:rPr>
                            <m:t>2</m:t>
                          </m:r>
                        </m:den>
                      </m:f>
                    </m:oMath>
                  </m:oMathPara>
                </a14:m>
                <a:endParaRPr lang="en-US" sz="3800" smtClean="0">
                  <a:latin typeface="Arial" panose="020B0604020202020204" pitchFamily="34" charset="0"/>
                  <a:cs typeface="Arial" panose="020B0604020202020204" pitchFamily="34" charset="0"/>
                </a:endParaRPr>
              </a:p>
            </p:txBody>
          </p:sp>
        </mc:Choice>
        <mc:Fallback>
          <p:sp>
            <p:nvSpPr>
              <p:cNvPr id="38" name="Rectangle 37"/>
              <p:cNvSpPr>
                <a:spLocks noRot="1" noChangeAspect="1" noMove="1" noResize="1" noEditPoints="1" noAdjustHandles="1" noChangeArrowheads="1" noChangeShapeType="1" noTextEdit="1"/>
              </p:cNvSpPr>
              <p:nvPr/>
            </p:nvSpPr>
            <p:spPr>
              <a:xfrm>
                <a:off x="1050758" y="4112794"/>
                <a:ext cx="9144000" cy="3755131"/>
              </a:xfrm>
              <a:prstGeom prst="rect">
                <a:avLst/>
              </a:prstGeom>
              <a:blipFill>
                <a:blip r:embed="rId4"/>
                <a:stretch>
                  <a:fillRect l="-2200"/>
                </a:stretch>
              </a:blipFill>
            </p:spPr>
            <p:txBody>
              <a:bodyPr/>
              <a:lstStyle/>
              <a:p>
                <a:r>
                  <a:rPr lang="en-US">
                    <a:noFill/>
                  </a:rPr>
                  <a:t> </a:t>
                </a:r>
              </a:p>
            </p:txBody>
          </p:sp>
        </mc:Fallback>
      </mc:AlternateContent>
      <p:sp>
        <p:nvSpPr>
          <p:cNvPr id="40" name="Freeform 17"/>
          <p:cNvSpPr/>
          <p:nvPr/>
        </p:nvSpPr>
        <p:spPr>
          <a:xfrm>
            <a:off x="457200" y="9193582"/>
            <a:ext cx="747601" cy="750518"/>
          </a:xfrm>
          <a:custGeom>
            <a:avLst/>
            <a:gdLst/>
            <a:ahLst/>
            <a:cxnLst/>
            <a:rect l="l" t="t" r="r" b="b"/>
            <a:pathLst>
              <a:path w="840097" h="840097">
                <a:moveTo>
                  <a:pt x="0" y="0"/>
                </a:moveTo>
                <a:lnTo>
                  <a:pt x="840097" y="0"/>
                </a:lnTo>
                <a:lnTo>
                  <a:pt x="840097" y="840097"/>
                </a:lnTo>
                <a:lnTo>
                  <a:pt x="0" y="840097"/>
                </a:lnTo>
                <a:lnTo>
                  <a:pt x="0" y="0"/>
                </a:lnTo>
                <a:close/>
              </a:path>
            </a:pathLst>
          </a:custGeom>
          <a:blipFill>
            <a:blip r:embed="rId5">
              <a:extLst>
                <a:ext uri="{96DAC541-7B7A-43D3-8B79-37D633B846F1}">
                  <asvg:svgBlip xmlns="" xmlns:asvg="http://schemas.microsoft.com/office/drawing/2016/SVG/main" r:embed="rId9"/>
                </a:ext>
              </a:extLst>
            </a:blip>
            <a:stretch>
              <a:fillRect/>
            </a:stretch>
          </a:blipFill>
        </p:spPr>
      </p:sp>
      <p:pic>
        <p:nvPicPr>
          <p:cNvPr id="42" name="Picture 41"/>
          <p:cNvPicPr>
            <a:picLocks noChangeAspect="1"/>
          </p:cNvPicPr>
          <p:nvPr/>
        </p:nvPicPr>
        <p:blipFill>
          <a:blip r:embed="rId10"/>
          <a:stretch>
            <a:fillRect/>
          </a:stretch>
        </p:blipFill>
        <p:spPr>
          <a:xfrm rot="7160663">
            <a:off x="16534031" y="8816235"/>
            <a:ext cx="1475360" cy="1329043"/>
          </a:xfrm>
          <a:prstGeom prst="rect">
            <a:avLst/>
          </a:prstGeom>
        </p:spPr>
      </p:pic>
      <p:pic>
        <p:nvPicPr>
          <p:cNvPr id="3" name="Picture 2"/>
          <p:cNvPicPr>
            <a:picLocks noChangeAspect="1"/>
          </p:cNvPicPr>
          <p:nvPr/>
        </p:nvPicPr>
        <p:blipFill>
          <a:blip r:embed="rId11">
            <a:extLst>
              <a:ext uri="{BEBA8EAE-BF5A-486C-A8C5-ECC9F3942E4B}">
                <a14:imgProps xmlns:a14="http://schemas.microsoft.com/office/drawing/2010/main">
                  <a14:imgLayer r:embed="rId12">
                    <a14:imgEffect>
                      <a14:sharpenSoften amount="50000"/>
                    </a14:imgEffect>
                    <a14:imgEffect>
                      <a14:saturation sat="200000"/>
                    </a14:imgEffect>
                    <a14:imgEffect>
                      <a14:brightnessContrast contrast="-20000"/>
                    </a14:imgEffect>
                  </a14:imgLayer>
                </a14:imgProps>
              </a:ext>
            </a:extLst>
          </a:blip>
          <a:stretch>
            <a:fillRect/>
          </a:stretch>
        </p:blipFill>
        <p:spPr>
          <a:xfrm>
            <a:off x="10535673" y="1259048"/>
            <a:ext cx="6660932" cy="5336262"/>
          </a:xfrm>
          <a:prstGeom prst="rect">
            <a:avLst/>
          </a:prstGeom>
        </p:spPr>
      </p:pic>
      <mc:AlternateContent xmlns:mc="http://schemas.openxmlformats.org/markup-compatibility/2006">
        <mc:Choice xmlns:a14="http://schemas.microsoft.com/office/drawing/2010/main" Requires="a14">
          <p:sp>
            <p:nvSpPr>
              <p:cNvPr id="4" name="Rectangle 3"/>
              <p:cNvSpPr/>
              <p:nvPr/>
            </p:nvSpPr>
            <p:spPr>
              <a:xfrm>
                <a:off x="1051431" y="7938511"/>
                <a:ext cx="16145174" cy="901593"/>
              </a:xfrm>
              <a:prstGeom prst="rect">
                <a:avLst/>
              </a:prstGeom>
            </p:spPr>
            <p:txBody>
              <a:bodyPr wrap="square">
                <a:spAutoFit/>
              </a:bodyPr>
              <a:lstStyle/>
              <a:p>
                <a:pPr lvl="0" algn="just">
                  <a:lnSpc>
                    <a:spcPct val="150000"/>
                  </a:lnSpc>
                  <a:spcBef>
                    <a:spcPts val="600"/>
                  </a:spcBef>
                  <a:spcAft>
                    <a:spcPts val="600"/>
                  </a:spcAft>
                </a:pPr>
                <a:r>
                  <a:rPr lang="en-US" sz="3800" smtClean="0">
                    <a:solidFill>
                      <a:prstClr val="black"/>
                    </a:solidFill>
                    <a:latin typeface="Arial" panose="020B0604020202020204" pitchFamily="34" charset="0"/>
                    <a:cs typeface="Arial" panose="020B0604020202020204" pitchFamily="34" charset="0"/>
                  </a:rPr>
                  <a:t>Vậy theo định nghĩa hai tam giác đồng dạng ta có </a:t>
                </a:r>
                <a14:m>
                  <m:oMath xmlns:m="http://schemas.openxmlformats.org/officeDocument/2006/math">
                    <m:r>
                      <a:rPr lang="da-DK" sz="4000" i="1">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r>
                      <a:rPr lang="en-US" sz="4000" i="1">
                        <a:solidFill>
                          <a:prstClr val="black"/>
                        </a:solidFill>
                        <a:latin typeface="Cambria Math" panose="02040503050406030204" pitchFamily="18" charset="0"/>
                        <a:ea typeface="Dotum" panose="020B0600000101010101" pitchFamily="34" charset="-127"/>
                        <a:cs typeface="Times New Roman" panose="02020603050405020304" pitchFamily="18" charset="0"/>
                      </a:rPr>
                      <m:t>𝑀𝑁𝑃</m:t>
                    </m:r>
                    <m:r>
                      <a:rPr lang="en-US" sz="4000" b="0" i="1" smtClean="0">
                        <a:solidFill>
                          <a:prstClr val="black"/>
                        </a:solidFill>
                        <a:latin typeface="Cambria Math" panose="02040503050406030204" pitchFamily="18" charset="0"/>
                        <a:ea typeface="Dotum" panose="020B0600000101010101" pitchFamily="34" charset="-127"/>
                        <a:cs typeface="Times New Roman" panose="02020603050405020304" pitchFamily="18" charset="0"/>
                      </a:rPr>
                      <m:t> </m:t>
                    </m:r>
                    <m:r>
                      <a:rPr lang="iu-Cans-CA" sz="4000" i="1" kern="0">
                        <a:solidFill>
                          <a:srgbClr val="000000"/>
                        </a:solidFill>
                        <a:latin typeface="Cambria Math" panose="02040503050406030204" pitchFamily="18" charset="0"/>
                        <a:cs typeface="Arial"/>
                        <a:sym typeface="Arial"/>
                      </a:rPr>
                      <m:t>ᔕ</m:t>
                    </m:r>
                    <m:r>
                      <a:rPr lang="en-US" sz="4000" b="0" i="1" kern="0" smtClean="0">
                        <a:solidFill>
                          <a:srgbClr val="000000"/>
                        </a:solidFill>
                        <a:latin typeface="Cambria Math" panose="02040503050406030204" pitchFamily="18" charset="0"/>
                        <a:cs typeface="Arial"/>
                        <a:sym typeface="Arial"/>
                      </a:rPr>
                      <m:t> </m:t>
                    </m:r>
                    <m:r>
                      <a:rPr lang="vi-VN" sz="4000" i="1">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r>
                      <a:rPr lang="vi-VN" sz="4000" i="1">
                        <a:solidFill>
                          <a:prstClr val="black"/>
                        </a:solidFill>
                        <a:latin typeface="Cambria Math" panose="02040503050406030204" pitchFamily="18" charset="0"/>
                        <a:ea typeface="Dotum" panose="020B0600000101010101" pitchFamily="34" charset="-127"/>
                        <a:cs typeface="Times New Roman" panose="02020603050405020304" pitchFamily="18" charset="0"/>
                      </a:rPr>
                      <m:t>𝐴𝐵𝐶</m:t>
                    </m:r>
                    <m:r>
                      <a:rPr lang="en-US" sz="4000" b="0" i="1" smtClean="0">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oMath>
                </a14:m>
                <a:r>
                  <a:rPr lang="vi-VN" sz="4000">
                    <a:solidFill>
                      <a:prstClr val="black"/>
                    </a:solidFill>
                    <a:ea typeface="Dotum" panose="020B0600000101010101" pitchFamily="34" charset="-127"/>
                    <a:cs typeface="Arial" panose="020B0604020202020204" pitchFamily="34" charset="0"/>
                  </a:rPr>
                  <a:t> </a:t>
                </a:r>
                <a:endParaRPr lang="en-US" sz="3800">
                  <a:solidFill>
                    <a:prstClr val="black"/>
                  </a:solidFill>
                  <a:latin typeface="Arial" panose="020B0604020202020204" pitchFamily="34" charset="0"/>
                  <a:cs typeface="Arial" panose="020B0604020202020204" pitchFamily="34" charset="0"/>
                </a:endParaRPr>
              </a:p>
            </p:txBody>
          </p:sp>
        </mc:Choice>
        <mc:Fallback>
          <p:sp>
            <p:nvSpPr>
              <p:cNvPr id="4" name="Rectangle 3"/>
              <p:cNvSpPr>
                <a:spLocks noRot="1" noChangeAspect="1" noMove="1" noResize="1" noEditPoints="1" noAdjustHandles="1" noChangeArrowheads="1" noChangeShapeType="1" noTextEdit="1"/>
              </p:cNvSpPr>
              <p:nvPr/>
            </p:nvSpPr>
            <p:spPr>
              <a:xfrm>
                <a:off x="1051431" y="7938511"/>
                <a:ext cx="16145174" cy="901593"/>
              </a:xfrm>
              <a:prstGeom prst="rect">
                <a:avLst/>
              </a:prstGeom>
              <a:blipFill>
                <a:blip r:embed="rId13"/>
                <a:stretch>
                  <a:fillRect l="-1246" b="-26351"/>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anim calcmode="lin" valueType="num">
                                      <p:cBhvr>
                                        <p:cTn id="8" dur="500" fill="hold"/>
                                        <p:tgtEl>
                                          <p:spTgt spid="36"/>
                                        </p:tgtEl>
                                        <p:attrNameLst>
                                          <p:attrName>ppt_x</p:attrName>
                                        </p:attrNameLst>
                                      </p:cBhvr>
                                      <p:tavLst>
                                        <p:tav tm="0">
                                          <p:val>
                                            <p:strVal val="#ppt_x"/>
                                          </p:val>
                                        </p:tav>
                                        <p:tav tm="100000">
                                          <p:val>
                                            <p:strVal val="#ppt_x"/>
                                          </p:val>
                                        </p:tav>
                                      </p:tavLst>
                                    </p:anim>
                                    <p:anim calcmode="lin" valueType="num">
                                      <p:cBhvr>
                                        <p:cTn id="9" dur="500" fill="hold"/>
                                        <p:tgtEl>
                                          <p:spTgt spid="3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barn(inVertical)">
                                      <p:cBhvr>
                                        <p:cTn id="19" dur="500"/>
                                        <p:tgtEl>
                                          <p:spTgt spid="3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8">
                                            <p:txEl>
                                              <p:pRg st="0" end="0"/>
                                            </p:txEl>
                                          </p:spTgt>
                                        </p:tgtEl>
                                        <p:attrNameLst>
                                          <p:attrName>style.visibility</p:attrName>
                                        </p:attrNameLst>
                                      </p:cBhvr>
                                      <p:to>
                                        <p:strVal val="visible"/>
                                      </p:to>
                                    </p:set>
                                    <p:animEffect transition="in" filter="fade">
                                      <p:cBhvr>
                                        <p:cTn id="24" dur="500"/>
                                        <p:tgtEl>
                                          <p:spTgt spid="38">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38">
                                            <p:txEl>
                                              <p:pRg st="1" end="1"/>
                                            </p:txEl>
                                          </p:spTgt>
                                        </p:tgtEl>
                                        <p:attrNameLst>
                                          <p:attrName>style.visibility</p:attrName>
                                        </p:attrNameLst>
                                      </p:cBhvr>
                                      <p:to>
                                        <p:strVal val="visible"/>
                                      </p:to>
                                    </p:set>
                                    <p:animEffect transition="in" filter="wipe(up)">
                                      <p:cBhvr>
                                        <p:cTn id="29" dur="500"/>
                                        <p:tgtEl>
                                          <p:spTgt spid="38">
                                            <p:txEl>
                                              <p:pRg st="1" end="1"/>
                                            </p:txEl>
                                          </p:spTgt>
                                        </p:tgtEl>
                                      </p:cBhvr>
                                    </p:animEffect>
                                  </p:childTnLst>
                                </p:cTn>
                              </p:par>
                            </p:childTnLst>
                          </p:cTn>
                        </p:par>
                        <p:par>
                          <p:cTn id="30" fill="hold">
                            <p:stCondLst>
                              <p:cond delay="500"/>
                            </p:stCondLst>
                            <p:childTnLst>
                              <p:par>
                                <p:cTn id="31" presetID="22" presetClass="entr" presetSubtype="1" fill="hold" nodeType="afterEffect">
                                  <p:stCondLst>
                                    <p:cond delay="0"/>
                                  </p:stCondLst>
                                  <p:childTnLst>
                                    <p:set>
                                      <p:cBhvr>
                                        <p:cTn id="32" dur="1" fill="hold">
                                          <p:stCondLst>
                                            <p:cond delay="0"/>
                                          </p:stCondLst>
                                        </p:cTn>
                                        <p:tgtEl>
                                          <p:spTgt spid="38">
                                            <p:txEl>
                                              <p:pRg st="2" end="2"/>
                                            </p:txEl>
                                          </p:spTgt>
                                        </p:tgtEl>
                                        <p:attrNameLst>
                                          <p:attrName>style.visibility</p:attrName>
                                        </p:attrNameLst>
                                      </p:cBhvr>
                                      <p:to>
                                        <p:strVal val="visible"/>
                                      </p:to>
                                    </p:set>
                                    <p:animEffect transition="in" filter="wipe(up)">
                                      <p:cBhvr>
                                        <p:cTn id="33" dur="500"/>
                                        <p:tgtEl>
                                          <p:spTgt spid="38">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nodeType="clickEffect">
                                  <p:stCondLst>
                                    <p:cond delay="0"/>
                                  </p:stCondLst>
                                  <p:childTnLst>
                                    <p:set>
                                      <p:cBhvr>
                                        <p:cTn id="37" dur="1" fill="hold">
                                          <p:stCondLst>
                                            <p:cond delay="0"/>
                                          </p:stCondLst>
                                        </p:cTn>
                                        <p:tgtEl>
                                          <p:spTgt spid="4">
                                            <p:txEl>
                                              <p:pRg st="0" end="0"/>
                                            </p:txEl>
                                          </p:spTgt>
                                        </p:tgtEl>
                                        <p:attrNameLst>
                                          <p:attrName>style.visibility</p:attrName>
                                        </p:attrNameLst>
                                      </p:cBhvr>
                                      <p:to>
                                        <p:strVal val="visible"/>
                                      </p:to>
                                    </p:set>
                                    <p:animEffect transition="in" filter="randombar(horizontal)">
                                      <p:cBhvr>
                                        <p:cTn id="38"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5" name="Group 5"/>
          <p:cNvGrpSpPr/>
          <p:nvPr/>
        </p:nvGrpSpPr>
        <p:grpSpPr>
          <a:xfrm>
            <a:off x="-389553" y="419100"/>
            <a:ext cx="19058553" cy="9509279"/>
            <a:chOff x="-433109" y="0"/>
            <a:chExt cx="25411403" cy="12679038"/>
          </a:xfrm>
        </p:grpSpPr>
        <p:sp>
          <p:nvSpPr>
            <p:cNvPr id="6" name="Freeform 6"/>
            <p:cNvSpPr/>
            <p:nvPr/>
          </p:nvSpPr>
          <p:spPr>
            <a:xfrm>
              <a:off x="-433109" y="29283"/>
              <a:ext cx="14133803" cy="12649755"/>
            </a:xfrm>
            <a:custGeom>
              <a:avLst/>
              <a:gdLst/>
              <a:ahLst/>
              <a:cxnLst/>
              <a:rect l="l" t="t" r="r" b="b"/>
              <a:pathLst>
                <a:path w="14133803" h="12649754">
                  <a:moveTo>
                    <a:pt x="0" y="0"/>
                  </a:moveTo>
                  <a:lnTo>
                    <a:pt x="14133803" y="0"/>
                  </a:lnTo>
                  <a:lnTo>
                    <a:pt x="14133803" y="12649754"/>
                  </a:lnTo>
                  <a:lnTo>
                    <a:pt x="0" y="12649754"/>
                  </a:lnTo>
                  <a:lnTo>
                    <a:pt x="0" y="0"/>
                  </a:lnTo>
                  <a:close/>
                </a:path>
              </a:pathLst>
            </a:custGeom>
            <a:blipFill>
              <a:blip r:embed="rId3">
                <a:alphaModFix amt="5000"/>
                <a:extLst>
                  <a:ext uri="{96DAC541-7B7A-43D3-8B79-37D633B846F1}">
                    <asvg:svgBlip xmlns="" xmlns:asvg="http://schemas.microsoft.com/office/drawing/2016/SVG/main" r:embed="rId4"/>
                  </a:ext>
                </a:extLst>
              </a:blip>
              <a:stretch>
                <a:fillRect/>
              </a:stretch>
            </a:blipFill>
          </p:spPr>
        </p:sp>
        <p:sp>
          <p:nvSpPr>
            <p:cNvPr id="7" name="Freeform 7"/>
            <p:cNvSpPr/>
            <p:nvPr/>
          </p:nvSpPr>
          <p:spPr>
            <a:xfrm>
              <a:off x="10844490" y="0"/>
              <a:ext cx="14133804" cy="12649755"/>
            </a:xfrm>
            <a:custGeom>
              <a:avLst/>
              <a:gdLst/>
              <a:ahLst/>
              <a:cxnLst/>
              <a:rect l="l" t="t" r="r" b="b"/>
              <a:pathLst>
                <a:path w="14133803" h="12649754">
                  <a:moveTo>
                    <a:pt x="0" y="0"/>
                  </a:moveTo>
                  <a:lnTo>
                    <a:pt x="14133803" y="0"/>
                  </a:lnTo>
                  <a:lnTo>
                    <a:pt x="14133803" y="12649754"/>
                  </a:lnTo>
                  <a:lnTo>
                    <a:pt x="0" y="12649754"/>
                  </a:lnTo>
                  <a:lnTo>
                    <a:pt x="0" y="0"/>
                  </a:lnTo>
                  <a:close/>
                </a:path>
              </a:pathLst>
            </a:custGeom>
            <a:blipFill>
              <a:blip r:embed="rId3">
                <a:alphaModFix amt="5000"/>
                <a:extLst>
                  <a:ext uri="{96DAC541-7B7A-43D3-8B79-37D633B846F1}">
                    <asvg:svgBlip xmlns="" xmlns:asvg="http://schemas.microsoft.com/office/drawing/2016/SVG/main" r:embed="rId4"/>
                  </a:ext>
                </a:extLst>
              </a:blip>
              <a:stretch>
                <a:fillRect/>
              </a:stretch>
            </a:blipFill>
          </p:spPr>
        </p:sp>
      </p:grpSp>
      <p:grpSp>
        <p:nvGrpSpPr>
          <p:cNvPr id="8" name="Group 8"/>
          <p:cNvGrpSpPr/>
          <p:nvPr/>
        </p:nvGrpSpPr>
        <p:grpSpPr>
          <a:xfrm>
            <a:off x="533400" y="495299"/>
            <a:ext cx="17145000" cy="9350639"/>
            <a:chOff x="0" y="0"/>
            <a:chExt cx="4274726" cy="1692264"/>
          </a:xfrm>
        </p:grpSpPr>
        <p:sp>
          <p:nvSpPr>
            <p:cNvPr id="9" name="Freeform 9"/>
            <p:cNvSpPr/>
            <p:nvPr/>
          </p:nvSpPr>
          <p:spPr>
            <a:xfrm>
              <a:off x="0" y="0"/>
              <a:ext cx="4274726" cy="1692264"/>
            </a:xfrm>
            <a:custGeom>
              <a:avLst/>
              <a:gdLst/>
              <a:ahLst/>
              <a:cxnLst/>
              <a:rect l="l" t="t" r="r" b="b"/>
              <a:pathLst>
                <a:path w="4274726" h="1692264">
                  <a:moveTo>
                    <a:pt x="24327" y="0"/>
                  </a:moveTo>
                  <a:lnTo>
                    <a:pt x="4250399" y="0"/>
                  </a:lnTo>
                  <a:cubicBezTo>
                    <a:pt x="4263834" y="0"/>
                    <a:pt x="4274726" y="10891"/>
                    <a:pt x="4274726" y="24327"/>
                  </a:cubicBezTo>
                  <a:lnTo>
                    <a:pt x="4274726" y="1667938"/>
                  </a:lnTo>
                  <a:cubicBezTo>
                    <a:pt x="4274726" y="1674389"/>
                    <a:pt x="4272163" y="1680577"/>
                    <a:pt x="4267601" y="1685139"/>
                  </a:cubicBezTo>
                  <a:cubicBezTo>
                    <a:pt x="4263039" y="1689701"/>
                    <a:pt x="4256851" y="1692264"/>
                    <a:pt x="4250399" y="1692264"/>
                  </a:cubicBezTo>
                  <a:lnTo>
                    <a:pt x="24327" y="1692264"/>
                  </a:lnTo>
                  <a:cubicBezTo>
                    <a:pt x="10891" y="1692264"/>
                    <a:pt x="0" y="1681373"/>
                    <a:pt x="0" y="1667938"/>
                  </a:cubicBezTo>
                  <a:lnTo>
                    <a:pt x="0" y="24327"/>
                  </a:lnTo>
                  <a:cubicBezTo>
                    <a:pt x="0" y="10891"/>
                    <a:pt x="10891" y="0"/>
                    <a:pt x="24327" y="0"/>
                  </a:cubicBezTo>
                  <a:close/>
                </a:path>
              </a:pathLst>
            </a:custGeom>
            <a:solidFill>
              <a:srgbClr val="FFFFFF"/>
            </a:solidFill>
            <a:ln w="28575" cap="rnd">
              <a:solidFill>
                <a:srgbClr val="231F20"/>
              </a:solidFill>
              <a:prstDash val="solid"/>
              <a:round/>
            </a:ln>
          </p:spPr>
        </p:sp>
        <p:sp>
          <p:nvSpPr>
            <p:cNvPr id="10" name="TextBox 10"/>
            <p:cNvSpPr txBox="1"/>
            <p:nvPr/>
          </p:nvSpPr>
          <p:spPr>
            <a:xfrm>
              <a:off x="0" y="-38100"/>
              <a:ext cx="4274726" cy="1730364"/>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mc:AlternateContent xmlns:mc="http://schemas.openxmlformats.org/markup-compatibility/2006">
        <mc:Choice xmlns:a14="http://schemas.microsoft.com/office/drawing/2010/main" Requires="a14">
          <p:sp>
            <p:nvSpPr>
              <p:cNvPr id="36" name="TextBox 35"/>
              <p:cNvSpPr txBox="1"/>
              <p:nvPr/>
            </p:nvSpPr>
            <p:spPr>
              <a:xfrm>
                <a:off x="927457" y="963493"/>
                <a:ext cx="11979443" cy="942053"/>
              </a:xfrm>
              <a:prstGeom prst="rect">
                <a:avLst/>
              </a:prstGeom>
              <a:noFill/>
            </p:spPr>
            <p:txBody>
              <a:bodyPr wrap="square" rtlCol="0">
                <a:spAutoFit/>
              </a:bodyPr>
              <a:lstStyle/>
              <a:p>
                <a:pPr lvl="0" algn="just">
                  <a:lnSpc>
                    <a:spcPct val="150000"/>
                  </a:lnSpc>
                  <a:buClr>
                    <a:srgbClr val="000000"/>
                  </a:buClr>
                </a:pPr>
                <a:r>
                  <a:rPr kumimoji="0" lang="en-US" sz="4200" b="1" i="0" u="none" strike="noStrike" kern="0" cap="none" spc="0" normalizeH="0" baseline="0" noProof="0" smtClean="0">
                    <a:ln>
                      <a:noFill/>
                    </a:ln>
                    <a:solidFill>
                      <a:srgbClr val="FDFDFD"/>
                    </a:solidFill>
                    <a:effectLst/>
                    <a:highlight>
                      <a:srgbClr val="CE4D8E"/>
                    </a:highlight>
                    <a:uLnTx/>
                    <a:uFillTx/>
                    <a:latin typeface="Arial"/>
                    <a:cs typeface="Arial"/>
                    <a:sym typeface="Arial"/>
                  </a:rPr>
                  <a:t>Ví dụ 2:</a:t>
                </a:r>
                <a:r>
                  <a:rPr kumimoji="0" lang="en-US" sz="4200" b="0" i="0" u="none" strike="noStrike" kern="1200" cap="none" spc="0" normalizeH="0" baseline="0" noProof="0" smtClean="0">
                    <a:ln>
                      <a:noFill/>
                    </a:ln>
                    <a:solidFill>
                      <a:srgbClr val="FDFDFD"/>
                    </a:solidFill>
                    <a:effectLst/>
                    <a:uLnTx/>
                    <a:uFillTx/>
                    <a:latin typeface="Arial"/>
                    <a:cs typeface="Arial" panose="020B0604020202020204" pitchFamily="34" charset="0"/>
                    <a:sym typeface="Arial"/>
                  </a:rPr>
                  <a:t> </a:t>
                </a:r>
                <a:r>
                  <a:rPr kumimoji="0" lang="en-US" sz="4200" b="0" i="0" u="none" strike="noStrike" kern="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sym typeface="Arial"/>
                  </a:rPr>
                  <a:t>Cho </a:t>
                </a:r>
                <a14:m>
                  <m:oMath xmlns:m="http://schemas.openxmlformats.org/officeDocument/2006/math">
                    <m:r>
                      <a:rPr lang="da-DK" sz="4200" i="1">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sSup>
                      <m:sSupPr>
                        <m:ctrlPr>
                          <a:rPr lang="en-US" sz="4200" b="0" i="1" smtClean="0">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sSupPr>
                      <m:e>
                        <m:r>
                          <a:rPr lang="en-US" sz="4200" b="0" i="1" smtClean="0">
                            <a:solidFill>
                              <a:prstClr val="black"/>
                            </a:solidFill>
                            <a:latin typeface="Cambria Math" panose="02040503050406030204" pitchFamily="18" charset="0"/>
                            <a:ea typeface="Dotum" panose="020B0600000101010101" pitchFamily="34" charset="-127"/>
                            <a:cs typeface="Times New Roman" panose="02020603050405020304" pitchFamily="18" charset="0"/>
                          </a:rPr>
                          <m:t>𝐴</m:t>
                        </m:r>
                      </m:e>
                      <m:sup>
                        <m:r>
                          <a:rPr lang="en-US" sz="4200" b="0" i="1" smtClean="0">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sup>
                    </m:sSup>
                    <m:sSup>
                      <m:sSupPr>
                        <m:ctrlPr>
                          <a:rPr lang="en-US" sz="4200" b="0" i="1" smtClean="0">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sSupPr>
                      <m:e>
                        <m:r>
                          <a:rPr lang="en-US" sz="4200" b="0" i="1" smtClean="0">
                            <a:solidFill>
                              <a:prstClr val="black"/>
                            </a:solidFill>
                            <a:latin typeface="Cambria Math" panose="02040503050406030204" pitchFamily="18" charset="0"/>
                            <a:ea typeface="Dotum" panose="020B0600000101010101" pitchFamily="34" charset="-127"/>
                            <a:cs typeface="Times New Roman" panose="02020603050405020304" pitchFamily="18" charset="0"/>
                          </a:rPr>
                          <m:t>𝐵</m:t>
                        </m:r>
                      </m:e>
                      <m:sup>
                        <m:r>
                          <a:rPr lang="en-US" sz="4200" b="0" i="1" smtClean="0">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sup>
                    </m:sSup>
                    <m:sSup>
                      <m:sSupPr>
                        <m:ctrlPr>
                          <a:rPr lang="en-US" sz="4200" b="0" i="1" smtClean="0">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sSupPr>
                      <m:e>
                        <m:r>
                          <a:rPr lang="en-US" sz="4200" b="0" i="1" smtClean="0">
                            <a:solidFill>
                              <a:prstClr val="black"/>
                            </a:solidFill>
                            <a:latin typeface="Cambria Math" panose="02040503050406030204" pitchFamily="18" charset="0"/>
                            <a:ea typeface="Dotum" panose="020B0600000101010101" pitchFamily="34" charset="-127"/>
                            <a:cs typeface="Times New Roman" panose="02020603050405020304" pitchFamily="18" charset="0"/>
                          </a:rPr>
                          <m:t>𝐶</m:t>
                        </m:r>
                      </m:e>
                      <m:sup>
                        <m:r>
                          <a:rPr lang="en-US" sz="4200" b="0" i="1" smtClean="0">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sup>
                    </m:sSup>
                    <m:r>
                      <a:rPr lang="en-US" sz="4200" b="0" i="1" smtClean="0">
                        <a:solidFill>
                          <a:prstClr val="black"/>
                        </a:solidFill>
                        <a:latin typeface="Cambria Math" panose="02040503050406030204" pitchFamily="18" charset="0"/>
                        <a:ea typeface="Dotum" panose="020B0600000101010101" pitchFamily="34" charset="-127"/>
                        <a:cs typeface="Times New Roman" panose="02020603050405020304" pitchFamily="18" charset="0"/>
                      </a:rPr>
                      <m:t> </m:t>
                    </m:r>
                    <m:r>
                      <a:rPr lang="iu-Cans-CA" sz="4000" i="1" kern="0">
                        <a:solidFill>
                          <a:srgbClr val="000000"/>
                        </a:solidFill>
                        <a:latin typeface="Cambria Math" panose="02040503050406030204" pitchFamily="18" charset="0"/>
                        <a:cs typeface="Arial"/>
                        <a:sym typeface="Arial"/>
                      </a:rPr>
                      <m:t>ᔕ</m:t>
                    </m:r>
                    <m:r>
                      <a:rPr lang="en-US" sz="4000" b="0" i="1" kern="0" smtClean="0">
                        <a:solidFill>
                          <a:srgbClr val="000000"/>
                        </a:solidFill>
                        <a:latin typeface="Cambria Math" panose="02040503050406030204" pitchFamily="18" charset="0"/>
                        <a:cs typeface="Arial"/>
                        <a:sym typeface="Arial"/>
                      </a:rPr>
                      <m:t> </m:t>
                    </m:r>
                    <m:r>
                      <a:rPr lang="vi-VN" sz="4200" i="1">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r>
                      <a:rPr lang="vi-VN" sz="4200" i="1">
                        <a:solidFill>
                          <a:prstClr val="black"/>
                        </a:solidFill>
                        <a:latin typeface="Cambria Math" panose="02040503050406030204" pitchFamily="18" charset="0"/>
                        <a:ea typeface="Dotum" panose="020B0600000101010101" pitchFamily="34" charset="-127"/>
                        <a:cs typeface="Times New Roman" panose="02020603050405020304" pitchFamily="18" charset="0"/>
                      </a:rPr>
                      <m:t>𝐴𝐵𝐶</m:t>
                    </m:r>
                  </m:oMath>
                </a14:m>
                <a:r>
                  <a:rPr kumimoji="0" lang="en-US" sz="4200" b="0" i="0" u="none" strike="noStrike" kern="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sym typeface="Arial"/>
                  </a:rPr>
                  <a:t> (Hình</a:t>
                </a:r>
                <a:r>
                  <a:rPr kumimoji="0" lang="en-US" sz="4200" b="0" i="0" u="none" strike="noStrike" kern="0" cap="none" spc="0" normalizeH="0" noProof="0" smtClean="0">
                    <a:ln>
                      <a:noFill/>
                    </a:ln>
                    <a:solidFill>
                      <a:srgbClr val="000000"/>
                    </a:solidFill>
                    <a:effectLst/>
                    <a:uLnTx/>
                    <a:uFillTx/>
                    <a:latin typeface="Arial" panose="020B0604020202020204" pitchFamily="34" charset="0"/>
                    <a:cs typeface="Arial" panose="020B0604020202020204" pitchFamily="34" charset="0"/>
                    <a:sym typeface="Arial"/>
                  </a:rPr>
                  <a:t> 49). Tìm </a:t>
                </a:r>
                <a14:m>
                  <m:oMath xmlns:m="http://schemas.openxmlformats.org/officeDocument/2006/math">
                    <m:r>
                      <a:rPr kumimoji="0" lang="en-US" sz="4200" b="0" i="1" u="none" strike="noStrike" kern="0" cap="none" spc="0" normalizeH="0" noProof="0" smtClean="0">
                        <a:ln>
                          <a:noFill/>
                        </a:ln>
                        <a:solidFill>
                          <a:srgbClr val="000000"/>
                        </a:solidFill>
                        <a:effectLst/>
                        <a:uLnTx/>
                        <a:uFillTx/>
                        <a:latin typeface="Cambria Math" panose="02040503050406030204" pitchFamily="18" charset="0"/>
                        <a:cs typeface="Arial" panose="020B0604020202020204" pitchFamily="34" charset="0"/>
                        <a:sym typeface="Arial"/>
                      </a:rPr>
                      <m:t>𝑥</m:t>
                    </m:r>
                    <m:r>
                      <a:rPr kumimoji="0" lang="en-US" sz="4200" b="0" i="0" u="none" strike="noStrike" kern="0" cap="none" spc="0" normalizeH="0" noProof="0" smtClean="0">
                        <a:ln>
                          <a:noFill/>
                        </a:ln>
                        <a:solidFill>
                          <a:srgbClr val="000000"/>
                        </a:solidFill>
                        <a:effectLst/>
                        <a:uLnTx/>
                        <a:uFillTx/>
                        <a:latin typeface="Cambria Math" panose="02040503050406030204" pitchFamily="18" charset="0"/>
                        <a:cs typeface="Arial" panose="020B0604020202020204" pitchFamily="34" charset="0"/>
                        <a:sym typeface="Arial"/>
                      </a:rPr>
                      <m:t>.</m:t>
                    </m:r>
                  </m:oMath>
                </a14:m>
                <a:endParaRPr kumimoji="0" lang="vi-VN" sz="42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endParaRPr>
              </a:p>
            </p:txBody>
          </p:sp>
        </mc:Choice>
        <mc:Fallback>
          <p:sp>
            <p:nvSpPr>
              <p:cNvPr id="36" name="TextBox 35"/>
              <p:cNvSpPr txBox="1">
                <a:spLocks noRot="1" noChangeAspect="1" noMove="1" noResize="1" noEditPoints="1" noAdjustHandles="1" noChangeArrowheads="1" noChangeShapeType="1" noTextEdit="1"/>
              </p:cNvSpPr>
              <p:nvPr/>
            </p:nvSpPr>
            <p:spPr>
              <a:xfrm>
                <a:off x="927457" y="963493"/>
                <a:ext cx="11979443" cy="942053"/>
              </a:xfrm>
              <a:prstGeom prst="rect">
                <a:avLst/>
              </a:prstGeom>
              <a:blipFill>
                <a:blip r:embed="rId5"/>
                <a:stretch>
                  <a:fillRect l="-1934" b="-28387"/>
                </a:stretch>
              </a:blipFill>
            </p:spPr>
            <p:txBody>
              <a:bodyPr/>
              <a:lstStyle/>
              <a:p>
                <a:r>
                  <a:rPr lang="en-US">
                    <a:noFill/>
                  </a:rPr>
                  <a:t> </a:t>
                </a:r>
              </a:p>
            </p:txBody>
          </p:sp>
        </mc:Fallback>
      </mc:AlternateContent>
      <p:sp>
        <p:nvSpPr>
          <p:cNvPr id="37" name="Rectangle 36"/>
          <p:cNvSpPr/>
          <p:nvPr/>
        </p:nvSpPr>
        <p:spPr>
          <a:xfrm>
            <a:off x="12482075" y="2534530"/>
            <a:ext cx="1380506" cy="942053"/>
          </a:xfrm>
          <a:prstGeom prst="rect">
            <a:avLst/>
          </a:prstGeom>
        </p:spPr>
        <p:txBody>
          <a:bodyPr wrap="none">
            <a:spAutoFit/>
          </a:bodyPr>
          <a:lstStyle/>
          <a:p>
            <a:pPr marL="0" marR="0" lvl="0" indent="0" algn="just" defTabSz="1828800" rtl="0" eaLnBrk="1" fontAlgn="auto" latinLnBrk="0" hangingPunct="1">
              <a:lnSpc>
                <a:spcPct val="150000"/>
              </a:lnSpc>
              <a:spcBef>
                <a:spcPts val="600"/>
              </a:spcBef>
              <a:spcAft>
                <a:spcPts val="600"/>
              </a:spcAft>
              <a:buClr>
                <a:srgbClr val="000000"/>
              </a:buClr>
              <a:buSzTx/>
              <a:buFontTx/>
              <a:buNone/>
              <a:tabLst/>
              <a:defRPr/>
            </a:pPr>
            <a:r>
              <a:rPr kumimoji="0" lang="en-US" sz="4200" b="1" i="1" u="sng" strike="noStrike" kern="0" cap="none" spc="0" normalizeH="0" baseline="0" noProof="0">
                <a:ln>
                  <a:noFill/>
                </a:ln>
                <a:solidFill>
                  <a:srgbClr val="C00000"/>
                </a:solidFill>
                <a:effectLst/>
                <a:uLnTx/>
                <a:uFillTx/>
                <a:latin typeface="Arial"/>
                <a:ea typeface="Calibri" panose="020F0502020204030204" pitchFamily="34" charset="0"/>
                <a:cs typeface="Times New Roman" panose="02020603050405020304" pitchFamily="18" charset="0"/>
                <a:sym typeface="Arial"/>
              </a:rPr>
              <a:t>Giải:</a:t>
            </a:r>
          </a:p>
        </p:txBody>
      </p:sp>
      <mc:AlternateContent xmlns:mc="http://schemas.openxmlformats.org/markup-compatibility/2006">
        <mc:Choice xmlns:a14="http://schemas.microsoft.com/office/drawing/2010/main" Requires="a14">
          <p:sp>
            <p:nvSpPr>
              <p:cNvPr id="38" name="Rectangle 37"/>
              <p:cNvSpPr/>
              <p:nvPr/>
            </p:nvSpPr>
            <p:spPr>
              <a:xfrm>
                <a:off x="10210197" y="4056807"/>
                <a:ext cx="5924262" cy="3568669"/>
              </a:xfrm>
              <a:prstGeom prst="rect">
                <a:avLst/>
              </a:prstGeom>
            </p:spPr>
            <p:txBody>
              <a:bodyPr wrap="square">
                <a:spAutoFit/>
              </a:bodyPr>
              <a:lstStyle/>
              <a:p>
                <a:pPr lvl="0" algn="just">
                  <a:lnSpc>
                    <a:spcPct val="150000"/>
                  </a:lnSpc>
                  <a:spcBef>
                    <a:spcPts val="1200"/>
                  </a:spcBef>
                  <a:spcAft>
                    <a:spcPts val="1200"/>
                  </a:spcAft>
                </a:pPr>
                <a:r>
                  <a:rPr kumimoji="0" lang="en-US" sz="4200" b="0" i="0" u="none" strike="noStrike" kern="1200" cap="none" spc="0" normalizeH="0" baseline="0" noProof="0" smtClean="0">
                    <a:ln>
                      <a:noFill/>
                    </a:ln>
                    <a:solidFill>
                      <a:prstClr val="black"/>
                    </a:solidFill>
                    <a:effectLst/>
                    <a:uLnTx/>
                    <a:uFillTx/>
                    <a:latin typeface="Arial" panose="020B0604020202020204" pitchFamily="34" charset="0"/>
                    <a:cs typeface="Arial" panose="020B0604020202020204" pitchFamily="34" charset="0"/>
                  </a:rPr>
                  <a:t>Vì</a:t>
                </a:r>
                <a:r>
                  <a:rPr kumimoji="0" lang="en-US" sz="4200" b="0" i="0" u="none" strike="noStrike" kern="1200" cap="none" spc="0" normalizeH="0" noProof="0" smtClean="0">
                    <a:ln>
                      <a:noFill/>
                    </a:ln>
                    <a:solidFill>
                      <a:prstClr val="black"/>
                    </a:solidFill>
                    <a:effectLst/>
                    <a:uLnTx/>
                    <a:uFillTx/>
                    <a:latin typeface="Arial" panose="020B0604020202020204" pitchFamily="34" charset="0"/>
                    <a:cs typeface="Arial" panose="020B0604020202020204" pitchFamily="34" charset="0"/>
                  </a:rPr>
                  <a:t> </a:t>
                </a:r>
                <a14:m>
                  <m:oMath xmlns:m="http://schemas.openxmlformats.org/officeDocument/2006/math">
                    <m:r>
                      <a:rPr lang="da-DK" sz="4200" i="1">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sSup>
                      <m:sSupPr>
                        <m:ctrlPr>
                          <a:rPr lang="en-US" sz="42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sSupPr>
                      <m:e>
                        <m:r>
                          <a:rPr lang="en-US" sz="4200" i="1">
                            <a:solidFill>
                              <a:prstClr val="black"/>
                            </a:solidFill>
                            <a:latin typeface="Cambria Math" panose="02040503050406030204" pitchFamily="18" charset="0"/>
                            <a:ea typeface="Dotum" panose="020B0600000101010101" pitchFamily="34" charset="-127"/>
                            <a:cs typeface="Times New Roman" panose="02020603050405020304" pitchFamily="18" charset="0"/>
                          </a:rPr>
                          <m:t>𝐴</m:t>
                        </m:r>
                      </m:e>
                      <m:sup>
                        <m:r>
                          <a:rPr lang="en-US" sz="4200" i="1">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sup>
                    </m:sSup>
                    <m:sSup>
                      <m:sSupPr>
                        <m:ctrlPr>
                          <a:rPr lang="en-US" sz="42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sSupPr>
                      <m:e>
                        <m:r>
                          <a:rPr lang="en-US" sz="4200" i="1">
                            <a:solidFill>
                              <a:prstClr val="black"/>
                            </a:solidFill>
                            <a:latin typeface="Cambria Math" panose="02040503050406030204" pitchFamily="18" charset="0"/>
                            <a:ea typeface="Dotum" panose="020B0600000101010101" pitchFamily="34" charset="-127"/>
                            <a:cs typeface="Times New Roman" panose="02020603050405020304" pitchFamily="18" charset="0"/>
                          </a:rPr>
                          <m:t>𝐵</m:t>
                        </m:r>
                      </m:e>
                      <m:sup>
                        <m:r>
                          <a:rPr lang="en-US" sz="4200" i="1">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sup>
                    </m:sSup>
                    <m:sSup>
                      <m:sSupPr>
                        <m:ctrlPr>
                          <a:rPr lang="en-US" sz="42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sSupPr>
                      <m:e>
                        <m:r>
                          <a:rPr lang="en-US" sz="4200" i="1">
                            <a:solidFill>
                              <a:prstClr val="black"/>
                            </a:solidFill>
                            <a:latin typeface="Cambria Math" panose="02040503050406030204" pitchFamily="18" charset="0"/>
                            <a:ea typeface="Dotum" panose="020B0600000101010101" pitchFamily="34" charset="-127"/>
                            <a:cs typeface="Times New Roman" panose="02020603050405020304" pitchFamily="18" charset="0"/>
                          </a:rPr>
                          <m:t>𝐶</m:t>
                        </m:r>
                      </m:e>
                      <m:sup>
                        <m:r>
                          <a:rPr lang="en-US" sz="4200" i="1">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sup>
                    </m:sSup>
                    <m:r>
                      <a:rPr lang="iu-Cans-CA" sz="4400" i="1" kern="0">
                        <a:solidFill>
                          <a:srgbClr val="000000"/>
                        </a:solidFill>
                        <a:latin typeface="Cambria Math" panose="02040503050406030204" pitchFamily="18" charset="0"/>
                        <a:cs typeface="Arial"/>
                        <a:sym typeface="Arial"/>
                      </a:rPr>
                      <m:t>ᔕ</m:t>
                    </m:r>
                    <m:r>
                      <a:rPr lang="en-US" sz="4400" b="0" i="1" kern="0" smtClean="0">
                        <a:solidFill>
                          <a:srgbClr val="000000"/>
                        </a:solidFill>
                        <a:latin typeface="Cambria Math" panose="02040503050406030204" pitchFamily="18" charset="0"/>
                        <a:cs typeface="Arial"/>
                        <a:sym typeface="Arial"/>
                      </a:rPr>
                      <m:t> </m:t>
                    </m:r>
                    <m:r>
                      <a:rPr lang="vi-VN" sz="4200" i="1">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r>
                      <a:rPr lang="vi-VN" sz="4200" i="1">
                        <a:solidFill>
                          <a:prstClr val="black"/>
                        </a:solidFill>
                        <a:latin typeface="Cambria Math" panose="02040503050406030204" pitchFamily="18" charset="0"/>
                        <a:ea typeface="Dotum" panose="020B0600000101010101" pitchFamily="34" charset="-127"/>
                        <a:cs typeface="Times New Roman" panose="02020603050405020304" pitchFamily="18" charset="0"/>
                      </a:rPr>
                      <m:t>𝐴𝐵𝐶</m:t>
                    </m:r>
                  </m:oMath>
                </a14:m>
                <a:r>
                  <a:rPr lang="en-US" sz="4200" kern="0">
                    <a:solidFill>
                      <a:srgbClr val="000000"/>
                    </a:solidFill>
                    <a:latin typeface="Arial" panose="020B0604020202020204" pitchFamily="34" charset="0"/>
                    <a:cs typeface="Arial" panose="020B0604020202020204" pitchFamily="34" charset="0"/>
                    <a:sym typeface="Arial"/>
                  </a:rPr>
                  <a:t> </a:t>
                </a:r>
                <a:r>
                  <a:rPr lang="en-US" sz="4200" kern="0" smtClean="0">
                    <a:solidFill>
                      <a:srgbClr val="000000"/>
                    </a:solidFill>
                    <a:latin typeface="Arial" panose="020B0604020202020204" pitchFamily="34" charset="0"/>
                    <a:cs typeface="Arial" panose="020B0604020202020204" pitchFamily="34" charset="0"/>
                    <a:sym typeface="Arial"/>
                  </a:rPr>
                  <a:t>nên </a:t>
                </a:r>
                <a:endParaRPr kumimoji="0" lang="en-US" sz="4200" b="0" i="0" u="none" strike="noStrike" kern="1200" cap="none" spc="0" normalizeH="0" baseline="0" noProof="0" smtClean="0">
                  <a:ln>
                    <a:noFill/>
                  </a:ln>
                  <a:solidFill>
                    <a:prstClr val="black"/>
                  </a:solidFill>
                  <a:effectLst/>
                  <a:uLnTx/>
                  <a:uFillTx/>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50000"/>
                  </a:lnSpc>
                  <a:spcBef>
                    <a:spcPts val="1200"/>
                  </a:spcBef>
                  <a:spcAft>
                    <a:spcPts val="120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kumimoji="0" lang="en-US" sz="4200" b="0" i="1" u="none" strike="noStrike" kern="1200" cap="none" spc="0" normalizeH="0" baseline="0" noProof="0" smtClean="0">
                              <a:ln>
                                <a:noFill/>
                              </a:ln>
                              <a:solidFill>
                                <a:prstClr val="black"/>
                              </a:solidFill>
                              <a:effectLst/>
                              <a:uLnTx/>
                              <a:uFillTx/>
                              <a:latin typeface="Cambria Math" panose="02040503050406030204" pitchFamily="18" charset="0"/>
                              <a:cs typeface="Arial" panose="020B0604020202020204" pitchFamily="34" charset="0"/>
                            </a:rPr>
                          </m:ctrlPr>
                        </m:accPr>
                        <m:e>
                          <m:r>
                            <a:rPr kumimoji="0" lang="en-US" sz="4200" b="0" i="1" u="none" strike="noStrike" kern="1200" cap="none" spc="0" normalizeH="0" baseline="0" noProof="0" smtClean="0">
                              <a:ln>
                                <a:noFill/>
                              </a:ln>
                              <a:solidFill>
                                <a:prstClr val="black"/>
                              </a:solidFill>
                              <a:effectLst/>
                              <a:uLnTx/>
                              <a:uFillTx/>
                              <a:latin typeface="Cambria Math" panose="02040503050406030204" pitchFamily="18" charset="0"/>
                              <a:cs typeface="Arial" panose="020B0604020202020204" pitchFamily="34" charset="0"/>
                            </a:rPr>
                            <m:t>𝐵</m:t>
                          </m:r>
                          <m:r>
                            <a:rPr kumimoji="0" lang="en-US" sz="4200" b="0" i="1" u="none" strike="noStrike" kern="1200" cap="none" spc="0" normalizeH="0" baseline="0" noProof="0" smtClean="0">
                              <a:ln>
                                <a:noFill/>
                              </a:ln>
                              <a:solidFill>
                                <a:prstClr val="black"/>
                              </a:solidFill>
                              <a:effectLst/>
                              <a:uLnTx/>
                              <a:uFillTx/>
                              <a:latin typeface="Cambria Math" panose="02040503050406030204" pitchFamily="18" charset="0"/>
                              <a:cs typeface="Arial" panose="020B0604020202020204" pitchFamily="34" charset="0"/>
                            </a:rPr>
                            <m:t>′</m:t>
                          </m:r>
                        </m:e>
                      </m:acc>
                      <m:r>
                        <a:rPr kumimoji="0" lang="en-US" sz="4200" b="0" i="1" u="none" strike="noStrike" kern="1200" cap="none" spc="0" normalizeH="0" baseline="0" noProof="0" smtClean="0">
                          <a:ln>
                            <a:noFill/>
                          </a:ln>
                          <a:solidFill>
                            <a:prstClr val="black"/>
                          </a:solidFill>
                          <a:effectLst/>
                          <a:uLnTx/>
                          <a:uFillTx/>
                          <a:latin typeface="Cambria Math" panose="02040503050406030204" pitchFamily="18" charset="0"/>
                          <a:cs typeface="Arial" panose="020B0604020202020204" pitchFamily="34" charset="0"/>
                        </a:rPr>
                        <m:t>=</m:t>
                      </m:r>
                      <m:acc>
                        <m:accPr>
                          <m:chr m:val="̂"/>
                          <m:ctrlPr>
                            <a:rPr kumimoji="0" lang="en-US" sz="4200" b="0" i="1" u="none" strike="noStrike" kern="1200" cap="none" spc="0" normalizeH="0" baseline="0" noProof="0">
                              <a:ln>
                                <a:noFill/>
                              </a:ln>
                              <a:solidFill>
                                <a:prstClr val="black"/>
                              </a:solidFill>
                              <a:effectLst/>
                              <a:uLnTx/>
                              <a:uFillTx/>
                              <a:latin typeface="Cambria Math" panose="02040503050406030204" pitchFamily="18" charset="0"/>
                              <a:cs typeface="Arial" panose="020B0604020202020204" pitchFamily="34" charset="0"/>
                            </a:rPr>
                          </m:ctrlPr>
                        </m:accPr>
                        <m:e>
                          <m:r>
                            <a:rPr kumimoji="0" lang="en-US" sz="4200" b="0" i="1" u="none" strike="noStrike" kern="1200" cap="none" spc="0" normalizeH="0" baseline="0" noProof="0" smtClean="0">
                              <a:ln>
                                <a:noFill/>
                              </a:ln>
                              <a:solidFill>
                                <a:prstClr val="black"/>
                              </a:solidFill>
                              <a:effectLst/>
                              <a:uLnTx/>
                              <a:uFillTx/>
                              <a:latin typeface="Cambria Math" panose="02040503050406030204" pitchFamily="18" charset="0"/>
                              <a:cs typeface="Arial" panose="020B0604020202020204" pitchFamily="34" charset="0"/>
                            </a:rPr>
                            <m:t>𝐵</m:t>
                          </m:r>
                        </m:e>
                      </m:acc>
                    </m:oMath>
                  </m:oMathPara>
                </a14:m>
                <a:endParaRPr kumimoji="0" lang="en-US" sz="4200" b="0" i="1" u="none" strike="noStrike" kern="1200" cap="none" spc="0" normalizeH="0" baseline="0" noProof="0" smtClean="0">
                  <a:ln>
                    <a:noFill/>
                  </a:ln>
                  <a:solidFill>
                    <a:prstClr val="black"/>
                  </a:solidFill>
                  <a:effectLst/>
                  <a:uLnTx/>
                  <a:uFillTx/>
                  <a:latin typeface="Cambria Math" panose="02040503050406030204" pitchFamily="18" charset="0"/>
                  <a:cs typeface="Arial" panose="020B0604020202020204" pitchFamily="34" charset="0"/>
                </a:endParaRPr>
              </a:p>
              <a:p>
                <a:pPr marL="0" marR="0" lvl="0" indent="0" algn="just" defTabSz="914400" rtl="0" eaLnBrk="1" fontAlgn="auto" latinLnBrk="0" hangingPunct="1">
                  <a:lnSpc>
                    <a:spcPct val="150000"/>
                  </a:lnSpc>
                  <a:spcBef>
                    <a:spcPts val="1200"/>
                  </a:spcBef>
                  <a:spcAft>
                    <a:spcPts val="1200"/>
                  </a:spcAft>
                  <a:buClrTx/>
                  <a:buSzTx/>
                  <a:buFontTx/>
                  <a:buNone/>
                  <a:tabLst/>
                  <a:defRPr/>
                </a:pPr>
                <a:r>
                  <a:rPr kumimoji="0" lang="en-US" sz="4200" b="0" u="none" strike="noStrike" kern="1200" cap="none" spc="0" normalizeH="0" baseline="0" noProof="0" smtClean="0">
                    <a:ln>
                      <a:noFill/>
                    </a:ln>
                    <a:solidFill>
                      <a:prstClr val="black"/>
                    </a:solidFill>
                    <a:effectLst/>
                    <a:uLnTx/>
                    <a:uFillTx/>
                    <a:latin typeface="Arial" panose="020B0604020202020204" pitchFamily="34" charset="0"/>
                    <a:cs typeface="Arial" panose="020B0604020202020204" pitchFamily="34" charset="0"/>
                  </a:rPr>
                  <a:t>Suy ra </a:t>
                </a:r>
                <a14:m>
                  <m:oMath xmlns:m="http://schemas.openxmlformats.org/officeDocument/2006/math">
                    <m:r>
                      <a:rPr kumimoji="0" lang="en-US" sz="4200" b="0" i="1" u="none" strike="noStrike" kern="1200" cap="none" spc="0" normalizeH="0" baseline="0" noProof="0" smtClean="0">
                        <a:ln>
                          <a:noFill/>
                        </a:ln>
                        <a:solidFill>
                          <a:prstClr val="black"/>
                        </a:solidFill>
                        <a:effectLst/>
                        <a:uLnTx/>
                        <a:uFillTx/>
                        <a:latin typeface="Cambria Math" panose="02040503050406030204" pitchFamily="18" charset="0"/>
                        <a:cs typeface="Arial" panose="020B0604020202020204" pitchFamily="34" charset="0"/>
                      </a:rPr>
                      <m:t>𝑥</m:t>
                    </m:r>
                    <m:r>
                      <a:rPr kumimoji="0" lang="en-US" sz="4200" b="0" i="1" u="none" strike="noStrike" kern="1200" cap="none" spc="0" normalizeH="0" baseline="0" noProof="0" smtClean="0">
                        <a:ln>
                          <a:noFill/>
                        </a:ln>
                        <a:solidFill>
                          <a:prstClr val="black"/>
                        </a:solidFill>
                        <a:effectLst/>
                        <a:uLnTx/>
                        <a:uFillTx/>
                        <a:latin typeface="Cambria Math" panose="02040503050406030204" pitchFamily="18" charset="0"/>
                        <a:cs typeface="Arial" panose="020B0604020202020204" pitchFamily="34" charset="0"/>
                      </a:rPr>
                      <m:t>=45°.</m:t>
                    </m:r>
                  </m:oMath>
                </a14:m>
                <a:endParaRPr kumimoji="0" lang="en-US" sz="4200" b="0" i="0" u="none" strike="noStrike" kern="1200" cap="none" spc="0" normalizeH="0" baseline="0" noProof="0" smtClean="0">
                  <a:ln>
                    <a:noFill/>
                  </a:ln>
                  <a:solidFill>
                    <a:prstClr val="black"/>
                  </a:solidFill>
                  <a:effectLst/>
                  <a:uLnTx/>
                  <a:uFillTx/>
                  <a:latin typeface="Arial" panose="020B0604020202020204" pitchFamily="34" charset="0"/>
                  <a:cs typeface="Arial" panose="020B0604020202020204" pitchFamily="34" charset="0"/>
                </a:endParaRPr>
              </a:p>
            </p:txBody>
          </p:sp>
        </mc:Choice>
        <mc:Fallback>
          <p:sp>
            <p:nvSpPr>
              <p:cNvPr id="38" name="Rectangle 37"/>
              <p:cNvSpPr>
                <a:spLocks noRot="1" noChangeAspect="1" noMove="1" noResize="1" noEditPoints="1" noAdjustHandles="1" noChangeArrowheads="1" noChangeShapeType="1" noTextEdit="1"/>
              </p:cNvSpPr>
              <p:nvPr/>
            </p:nvSpPr>
            <p:spPr>
              <a:xfrm>
                <a:off x="10210197" y="4056807"/>
                <a:ext cx="5924262" cy="3568669"/>
              </a:xfrm>
              <a:prstGeom prst="rect">
                <a:avLst/>
              </a:prstGeom>
              <a:blipFill>
                <a:blip r:embed="rId6"/>
                <a:stretch>
                  <a:fillRect l="-4012" r="-720" b="-3413"/>
                </a:stretch>
              </a:blipFill>
            </p:spPr>
            <p:txBody>
              <a:bodyPr/>
              <a:lstStyle/>
              <a:p>
                <a:r>
                  <a:rPr lang="en-US">
                    <a:noFill/>
                  </a:rPr>
                  <a:t> </a:t>
                </a:r>
              </a:p>
            </p:txBody>
          </p:sp>
        </mc:Fallback>
      </mc:AlternateContent>
      <p:pic>
        <p:nvPicPr>
          <p:cNvPr id="15" name="Picture 14"/>
          <p:cNvPicPr>
            <a:picLocks noChangeAspect="1"/>
          </p:cNvPicPr>
          <p:nvPr/>
        </p:nvPicPr>
        <p:blipFill>
          <a:blip r:embed="rId7"/>
          <a:stretch>
            <a:fillRect/>
          </a:stretch>
        </p:blipFill>
        <p:spPr>
          <a:xfrm rot="3086875">
            <a:off x="16210906" y="671828"/>
            <a:ext cx="2189585" cy="1972436"/>
          </a:xfrm>
          <a:prstGeom prst="rect">
            <a:avLst/>
          </a:prstGeom>
        </p:spPr>
      </p:pic>
      <p:pic>
        <p:nvPicPr>
          <p:cNvPr id="2" name="Picture 1"/>
          <p:cNvPicPr>
            <a:picLocks noChangeAspect="1"/>
          </p:cNvPicPr>
          <p:nvPr/>
        </p:nvPicPr>
        <p:blipFill>
          <a:blip r:embed="rId8">
            <a:extLst>
              <a:ext uri="{BEBA8EAE-BF5A-486C-A8C5-ECC9F3942E4B}">
                <a14:imgProps xmlns:a14="http://schemas.microsoft.com/office/drawing/2010/main">
                  <a14:imgLayer r:embed="rId9">
                    <a14:imgEffect>
                      <a14:sharpenSoften amount="50000"/>
                    </a14:imgEffect>
                    <a14:imgEffect>
                      <a14:brightnessContrast contrast="-40000"/>
                    </a14:imgEffect>
                  </a14:imgLayer>
                </a14:imgProps>
              </a:ext>
            </a:extLst>
          </a:blip>
          <a:stretch>
            <a:fillRect/>
          </a:stretch>
        </p:blipFill>
        <p:spPr>
          <a:xfrm>
            <a:off x="923446" y="3054330"/>
            <a:ext cx="7589753" cy="4610180"/>
          </a:xfrm>
          <a:prstGeom prst="rect">
            <a:avLst/>
          </a:prstGeom>
        </p:spPr>
      </p:pic>
      <p:pic>
        <p:nvPicPr>
          <p:cNvPr id="13" name="Picture 12"/>
          <p:cNvPicPr>
            <a:picLocks noChangeAspect="1"/>
          </p:cNvPicPr>
          <p:nvPr/>
        </p:nvPicPr>
        <p:blipFill>
          <a:blip r:embed="rId10"/>
          <a:stretch>
            <a:fillRect/>
          </a:stretch>
        </p:blipFill>
        <p:spPr>
          <a:xfrm rot="21403272">
            <a:off x="807751" y="8461197"/>
            <a:ext cx="1949830" cy="1927504"/>
          </a:xfrm>
          <a:prstGeom prst="rect">
            <a:avLst/>
          </a:prstGeom>
        </p:spPr>
      </p:pic>
      <p:pic>
        <p:nvPicPr>
          <p:cNvPr id="14" name="Picture 13"/>
          <p:cNvPicPr>
            <a:picLocks noChangeAspect="1"/>
          </p:cNvPicPr>
          <p:nvPr/>
        </p:nvPicPr>
        <p:blipFill>
          <a:blip r:embed="rId11"/>
          <a:stretch>
            <a:fillRect/>
          </a:stretch>
        </p:blipFill>
        <p:spPr>
          <a:xfrm flipH="1">
            <a:off x="14927110" y="7968041"/>
            <a:ext cx="2952062" cy="1975439"/>
          </a:xfrm>
          <a:prstGeom prst="rect">
            <a:avLst/>
          </a:prstGeom>
        </p:spPr>
      </p:pic>
    </p:spTree>
    <p:extLst>
      <p:ext uri="{BB962C8B-B14F-4D97-AF65-F5344CB8AC3E}">
        <p14:creationId xmlns:p14="http://schemas.microsoft.com/office/powerpoint/2010/main" val="2159773815"/>
      </p:ext>
    </p:extLst>
  </p:cSld>
  <p:clrMapOvr>
    <a:masterClrMapping/>
  </p:clrMapOvr>
  <mc:AlternateContent xmlns:mc="http://schemas.openxmlformats.org/markup-compatibility/2006">
    <mc:Choice xmlns:p14="http://schemas.microsoft.com/office/powerpoint/2010/main" Requires="p14">
      <p:transition spd="med" p14:dur="700">
        <p:split orient="vert"/>
      </p:transition>
    </mc:Choice>
    <mc:Fallback>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anim calcmode="lin" valueType="num">
                                      <p:cBhvr>
                                        <p:cTn id="8" dur="500" fill="hold"/>
                                        <p:tgtEl>
                                          <p:spTgt spid="36"/>
                                        </p:tgtEl>
                                        <p:attrNameLst>
                                          <p:attrName>ppt_x</p:attrName>
                                        </p:attrNameLst>
                                      </p:cBhvr>
                                      <p:tavLst>
                                        <p:tav tm="0">
                                          <p:val>
                                            <p:strVal val="#ppt_x"/>
                                          </p:val>
                                        </p:tav>
                                        <p:tav tm="100000">
                                          <p:val>
                                            <p:strVal val="#ppt_x"/>
                                          </p:val>
                                        </p:tav>
                                      </p:tavLst>
                                    </p:anim>
                                    <p:anim calcmode="lin" valueType="num">
                                      <p:cBhvr>
                                        <p:cTn id="9" dur="500" fill="hold"/>
                                        <p:tgtEl>
                                          <p:spTgt spid="3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barn(inVertical)">
                                      <p:cBhvr>
                                        <p:cTn id="19" dur="500"/>
                                        <p:tgtEl>
                                          <p:spTgt spid="3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8">
                                            <p:txEl>
                                              <p:pRg st="0" end="0"/>
                                            </p:txEl>
                                          </p:spTgt>
                                        </p:tgtEl>
                                        <p:attrNameLst>
                                          <p:attrName>style.visibility</p:attrName>
                                        </p:attrNameLst>
                                      </p:cBhvr>
                                      <p:to>
                                        <p:strVal val="visible"/>
                                      </p:to>
                                    </p:set>
                                    <p:animEffect transition="in" filter="fade">
                                      <p:cBhvr>
                                        <p:cTn id="24" dur="500"/>
                                        <p:tgtEl>
                                          <p:spTgt spid="38">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38">
                                            <p:txEl>
                                              <p:pRg st="1" end="1"/>
                                            </p:txEl>
                                          </p:spTgt>
                                        </p:tgtEl>
                                        <p:attrNameLst>
                                          <p:attrName>style.visibility</p:attrName>
                                        </p:attrNameLst>
                                      </p:cBhvr>
                                      <p:to>
                                        <p:strVal val="visible"/>
                                      </p:to>
                                    </p:set>
                                    <p:animEffect transition="in" filter="wipe(left)">
                                      <p:cBhvr>
                                        <p:cTn id="29" dur="500"/>
                                        <p:tgtEl>
                                          <p:spTgt spid="38">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38">
                                            <p:txEl>
                                              <p:pRg st="2" end="2"/>
                                            </p:txEl>
                                          </p:spTgt>
                                        </p:tgtEl>
                                        <p:attrNameLst>
                                          <p:attrName>style.visibility</p:attrName>
                                        </p:attrNameLst>
                                      </p:cBhvr>
                                      <p:to>
                                        <p:strVal val="visible"/>
                                      </p:to>
                                    </p:set>
                                    <p:animEffect transition="in" filter="randombar(horizontal)">
                                      <p:cBhvr>
                                        <p:cTn id="34" dur="500"/>
                                        <p:tgtEl>
                                          <p:spTgt spid="3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5" name="Group 5"/>
          <p:cNvGrpSpPr/>
          <p:nvPr/>
        </p:nvGrpSpPr>
        <p:grpSpPr>
          <a:xfrm>
            <a:off x="-228601" y="9320249"/>
            <a:ext cx="18678839" cy="982589"/>
            <a:chOff x="0" y="0"/>
            <a:chExt cx="4919530" cy="537497"/>
          </a:xfrm>
        </p:grpSpPr>
        <p:sp>
          <p:nvSpPr>
            <p:cNvPr id="6" name="Freeform 6"/>
            <p:cNvSpPr/>
            <p:nvPr/>
          </p:nvSpPr>
          <p:spPr>
            <a:xfrm>
              <a:off x="0" y="0"/>
              <a:ext cx="4919530" cy="537497"/>
            </a:xfrm>
            <a:custGeom>
              <a:avLst/>
              <a:gdLst/>
              <a:ahLst/>
              <a:cxnLst/>
              <a:rect l="l" t="t" r="r" b="b"/>
              <a:pathLst>
                <a:path w="4919530" h="537497">
                  <a:moveTo>
                    <a:pt x="0" y="0"/>
                  </a:moveTo>
                  <a:lnTo>
                    <a:pt x="4919530" y="0"/>
                  </a:lnTo>
                  <a:lnTo>
                    <a:pt x="4919530" y="537497"/>
                  </a:lnTo>
                  <a:lnTo>
                    <a:pt x="0" y="537497"/>
                  </a:lnTo>
                  <a:close/>
                </a:path>
              </a:pathLst>
            </a:custGeom>
            <a:solidFill>
              <a:srgbClr val="A3DFBE"/>
            </a:solidFill>
            <a:ln w="28575" cap="sq">
              <a:solidFill>
                <a:srgbClr val="231F20"/>
              </a:solidFill>
              <a:prstDash val="solid"/>
              <a:miter/>
            </a:ln>
          </p:spPr>
        </p:sp>
        <p:sp>
          <p:nvSpPr>
            <p:cNvPr id="7" name="TextBox 7"/>
            <p:cNvSpPr txBox="1"/>
            <p:nvPr/>
          </p:nvSpPr>
          <p:spPr>
            <a:xfrm>
              <a:off x="0" y="-38100"/>
              <a:ext cx="4919530" cy="575597"/>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1" name="TextBox 10"/>
          <p:cNvSpPr txBox="1"/>
          <p:nvPr/>
        </p:nvSpPr>
        <p:spPr>
          <a:xfrm>
            <a:off x="673768" y="495300"/>
            <a:ext cx="3810000" cy="1131079"/>
          </a:xfrm>
          <a:prstGeom prst="rect">
            <a:avLst/>
          </a:prstGeom>
          <a:solidFill>
            <a:srgbClr val="F4FF5C"/>
          </a:solidFill>
          <a:ln w="25400" cap="flat" cmpd="sng" algn="ctr">
            <a:solidFill>
              <a:srgbClr val="F4FF5C">
                <a:shade val="50000"/>
              </a:srgbClr>
            </a:solidFill>
            <a:prstDash val="solid"/>
          </a:ln>
          <a:effectLst/>
        </p:spPr>
        <p:txBody>
          <a:bodyPr wrap="square" rtlCol="0">
            <a:spAutoFit/>
          </a:bodyPr>
          <a:lstStyle/>
          <a:p>
            <a:pPr algn="ctr" defTabSz="457200">
              <a:lnSpc>
                <a:spcPct val="150000"/>
              </a:lnSpc>
              <a:defRPr/>
            </a:pPr>
            <a:r>
              <a:rPr lang="en-US" sz="4500" b="1" smtClean="0">
                <a:solidFill>
                  <a:srgbClr val="070185"/>
                </a:solidFill>
                <a:latin typeface="Arial"/>
                <a:cs typeface="Arial" panose="020B0604020202020204" pitchFamily="34" charset="0"/>
                <a:sym typeface="Arial"/>
              </a:rPr>
              <a:t>Luyện tập 1</a:t>
            </a:r>
            <a:endParaRPr lang="en-US" sz="4500" b="1">
              <a:solidFill>
                <a:srgbClr val="070185"/>
              </a:solidFill>
              <a:latin typeface="Arial"/>
              <a:cs typeface="Arial" panose="020B0604020202020204" pitchFamily="34" charset="0"/>
              <a:sym typeface="Arial"/>
            </a:endParaRPr>
          </a:p>
        </p:txBody>
      </p:sp>
      <mc:AlternateContent xmlns:mc="http://schemas.openxmlformats.org/markup-compatibility/2006">
        <mc:Choice xmlns:a14="http://schemas.microsoft.com/office/drawing/2010/main" Requires="a14">
          <p:sp>
            <p:nvSpPr>
              <p:cNvPr id="12" name="Rectangle 1"/>
              <p:cNvSpPr>
                <a:spLocks noChangeArrowheads="1"/>
              </p:cNvSpPr>
              <p:nvPr/>
            </p:nvSpPr>
            <p:spPr bwMode="auto">
              <a:xfrm>
                <a:off x="542328" y="1757090"/>
                <a:ext cx="17136979" cy="193899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algn="just">
                  <a:lnSpc>
                    <a:spcPct val="150000"/>
                  </a:lnSpc>
                  <a:buClr>
                    <a:srgbClr val="000000"/>
                  </a:buClr>
                  <a:buFont typeface="Arial"/>
                  <a:buNone/>
                </a:pPr>
                <a:r>
                  <a:rPr lang="vi-VN" sz="4000" kern="0" smtClean="0">
                    <a:solidFill>
                      <a:srgbClr val="000000"/>
                    </a:solidFill>
                    <a:cs typeface="Arial"/>
                    <a:sym typeface="Arial"/>
                  </a:rPr>
                  <a:t>Cho </a:t>
                </a:r>
                <a14:m>
                  <m:oMath xmlns:m="http://schemas.openxmlformats.org/officeDocument/2006/math">
                    <m:r>
                      <a:rPr lang="vi-VN" sz="4000" i="1" kern="0" smtClean="0">
                        <a:solidFill>
                          <a:srgbClr val="000000"/>
                        </a:solidFill>
                        <a:latin typeface="Cambria Math" panose="02040503050406030204" pitchFamily="18" charset="0"/>
                        <a:cs typeface="Arial"/>
                        <a:sym typeface="Arial"/>
                      </a:rPr>
                      <m:t>∆</m:t>
                    </m:r>
                    <m:r>
                      <a:rPr lang="vi-VN" sz="4000" i="1" kern="0" smtClean="0">
                        <a:solidFill>
                          <a:srgbClr val="000000"/>
                        </a:solidFill>
                        <a:latin typeface="Cambria Math" panose="02040503050406030204" pitchFamily="18" charset="0"/>
                        <a:cs typeface="Arial"/>
                        <a:sym typeface="Arial"/>
                      </a:rPr>
                      <m:t>𝐴</m:t>
                    </m:r>
                    <m:r>
                      <a:rPr lang="vi-VN" sz="4000" i="1" kern="0" smtClean="0">
                        <a:solidFill>
                          <a:srgbClr val="000000"/>
                        </a:solidFill>
                        <a:latin typeface="Cambria Math" panose="02040503050406030204" pitchFamily="18" charset="0"/>
                        <a:cs typeface="Arial"/>
                        <a:sym typeface="Arial"/>
                      </a:rPr>
                      <m:t>’</m:t>
                    </m:r>
                    <m:r>
                      <a:rPr lang="vi-VN" sz="4000" i="1" kern="0" smtClean="0">
                        <a:solidFill>
                          <a:srgbClr val="000000"/>
                        </a:solidFill>
                        <a:latin typeface="Cambria Math" panose="02040503050406030204" pitchFamily="18" charset="0"/>
                        <a:cs typeface="Arial"/>
                        <a:sym typeface="Arial"/>
                      </a:rPr>
                      <m:t>𝐵</m:t>
                    </m:r>
                    <m:r>
                      <a:rPr lang="vi-VN" sz="4000" i="1" kern="0" smtClean="0">
                        <a:solidFill>
                          <a:srgbClr val="000000"/>
                        </a:solidFill>
                        <a:latin typeface="Cambria Math" panose="02040503050406030204" pitchFamily="18" charset="0"/>
                        <a:cs typeface="Arial"/>
                        <a:sym typeface="Arial"/>
                      </a:rPr>
                      <m:t>’</m:t>
                    </m:r>
                    <m:r>
                      <a:rPr lang="vi-VN" sz="4000" i="1" kern="0" smtClean="0">
                        <a:solidFill>
                          <a:srgbClr val="000000"/>
                        </a:solidFill>
                        <a:latin typeface="Cambria Math" panose="02040503050406030204" pitchFamily="18" charset="0"/>
                        <a:cs typeface="Arial"/>
                        <a:sym typeface="Arial"/>
                      </a:rPr>
                      <m:t>𝐶</m:t>
                    </m:r>
                    <m:r>
                      <a:rPr lang="vi-VN" sz="4000" i="1" kern="0" smtClean="0">
                        <a:solidFill>
                          <a:srgbClr val="000000"/>
                        </a:solidFill>
                        <a:latin typeface="Cambria Math" panose="02040503050406030204" pitchFamily="18" charset="0"/>
                        <a:cs typeface="Arial"/>
                        <a:sym typeface="Arial"/>
                      </a:rPr>
                      <m:t>’ </m:t>
                    </m:r>
                    <m:r>
                      <a:rPr lang="iu-Cans-CA" sz="4000" i="1" kern="0">
                        <a:solidFill>
                          <a:srgbClr val="000000"/>
                        </a:solidFill>
                        <a:cs typeface="Arial"/>
                        <a:sym typeface="Arial"/>
                      </a:rPr>
                      <m:t>ᔕ ∆</m:t>
                    </m:r>
                    <m:r>
                      <a:rPr lang="vi-VN" sz="4000" i="1" kern="0">
                        <a:solidFill>
                          <a:srgbClr val="000000"/>
                        </a:solidFill>
                        <a:latin typeface="Cambria Math" panose="02040503050406030204" pitchFamily="18" charset="0"/>
                        <a:cs typeface="Arial"/>
                        <a:sym typeface="Arial"/>
                      </a:rPr>
                      <m:t>𝐴𝐵𝐶</m:t>
                    </m:r>
                  </m:oMath>
                </a14:m>
                <a:r>
                  <a:rPr lang="vi-VN" sz="4000" kern="0">
                    <a:solidFill>
                      <a:srgbClr val="000000"/>
                    </a:solidFill>
                    <a:cs typeface="Arial"/>
                    <a:sym typeface="Arial"/>
                  </a:rPr>
                  <a:t> và </a:t>
                </a:r>
                <a14:m>
                  <m:oMath xmlns:m="http://schemas.openxmlformats.org/officeDocument/2006/math">
                    <m:r>
                      <a:rPr lang="vi-VN" sz="4000" i="1" kern="0" smtClean="0">
                        <a:solidFill>
                          <a:srgbClr val="000000"/>
                        </a:solidFill>
                        <a:latin typeface="Cambria Math" panose="02040503050406030204" pitchFamily="18" charset="0"/>
                        <a:cs typeface="Arial"/>
                        <a:sym typeface="Arial"/>
                      </a:rPr>
                      <m:t>𝐴𝐵</m:t>
                    </m:r>
                    <m:r>
                      <a:rPr lang="vi-VN" sz="4000" i="1" kern="0" smtClean="0">
                        <a:solidFill>
                          <a:srgbClr val="000000"/>
                        </a:solidFill>
                        <a:latin typeface="Cambria Math" panose="02040503050406030204" pitchFamily="18" charset="0"/>
                        <a:cs typeface="Arial"/>
                        <a:sym typeface="Arial"/>
                      </a:rPr>
                      <m:t>=3, </m:t>
                    </m:r>
                    <m:r>
                      <a:rPr lang="vi-VN" sz="4000" i="1" kern="0" smtClean="0">
                        <a:solidFill>
                          <a:srgbClr val="000000"/>
                        </a:solidFill>
                        <a:latin typeface="Cambria Math" panose="02040503050406030204" pitchFamily="18" charset="0"/>
                        <a:cs typeface="Arial"/>
                        <a:sym typeface="Arial"/>
                      </a:rPr>
                      <m:t>𝐵𝐶</m:t>
                    </m:r>
                    <m:r>
                      <a:rPr lang="vi-VN" sz="4000" i="1" kern="0" smtClean="0">
                        <a:solidFill>
                          <a:srgbClr val="000000"/>
                        </a:solidFill>
                        <a:latin typeface="Cambria Math" panose="02040503050406030204" pitchFamily="18" charset="0"/>
                        <a:cs typeface="Arial"/>
                        <a:sym typeface="Arial"/>
                      </a:rPr>
                      <m:t>=2, </m:t>
                    </m:r>
                    <m:r>
                      <a:rPr lang="vi-VN" sz="4000" i="1" kern="0" smtClean="0">
                        <a:solidFill>
                          <a:srgbClr val="000000"/>
                        </a:solidFill>
                        <a:latin typeface="Cambria Math" panose="02040503050406030204" pitchFamily="18" charset="0"/>
                        <a:cs typeface="Arial"/>
                        <a:sym typeface="Arial"/>
                      </a:rPr>
                      <m:t>𝐶𝐴</m:t>
                    </m:r>
                    <m:r>
                      <a:rPr lang="vi-VN" sz="4000" i="1" kern="0" smtClean="0">
                        <a:solidFill>
                          <a:srgbClr val="000000"/>
                        </a:solidFill>
                        <a:latin typeface="Cambria Math" panose="02040503050406030204" pitchFamily="18" charset="0"/>
                        <a:cs typeface="Arial"/>
                        <a:sym typeface="Arial"/>
                      </a:rPr>
                      <m:t>=4, </m:t>
                    </m:r>
                    <m:r>
                      <a:rPr lang="vi-VN" sz="4000" i="1" kern="0" smtClean="0">
                        <a:solidFill>
                          <a:srgbClr val="000000"/>
                        </a:solidFill>
                        <a:latin typeface="Cambria Math" panose="02040503050406030204" pitchFamily="18" charset="0"/>
                        <a:cs typeface="Arial"/>
                        <a:sym typeface="Arial"/>
                      </a:rPr>
                      <m:t>𝐴</m:t>
                    </m:r>
                    <m:r>
                      <a:rPr lang="vi-VN" sz="4000" i="1" kern="0" smtClean="0">
                        <a:solidFill>
                          <a:srgbClr val="000000"/>
                        </a:solidFill>
                        <a:latin typeface="Cambria Math" panose="02040503050406030204" pitchFamily="18" charset="0"/>
                        <a:cs typeface="Arial"/>
                        <a:sym typeface="Arial"/>
                      </a:rPr>
                      <m:t>’</m:t>
                    </m:r>
                    <m:r>
                      <a:rPr lang="vi-VN" sz="4000" i="1" kern="0" smtClean="0">
                        <a:solidFill>
                          <a:srgbClr val="000000"/>
                        </a:solidFill>
                        <a:latin typeface="Cambria Math" panose="02040503050406030204" pitchFamily="18" charset="0"/>
                        <a:cs typeface="Arial"/>
                        <a:sym typeface="Arial"/>
                      </a:rPr>
                      <m:t>𝐵</m:t>
                    </m:r>
                    <m:r>
                      <a:rPr lang="vi-VN" sz="4000" i="1" kern="0" smtClean="0">
                        <a:solidFill>
                          <a:srgbClr val="000000"/>
                        </a:solidFill>
                        <a:latin typeface="Cambria Math" panose="02040503050406030204" pitchFamily="18" charset="0"/>
                        <a:cs typeface="Arial"/>
                        <a:sym typeface="Arial"/>
                      </a:rPr>
                      <m:t>’=</m:t>
                    </m:r>
                    <m:r>
                      <a:rPr lang="vi-VN" sz="4000" i="1" kern="0" smtClean="0">
                        <a:solidFill>
                          <a:srgbClr val="000000"/>
                        </a:solidFill>
                        <a:latin typeface="Cambria Math" panose="02040503050406030204" pitchFamily="18" charset="0"/>
                        <a:cs typeface="Arial"/>
                        <a:sym typeface="Arial"/>
                      </a:rPr>
                      <m:t>𝑥</m:t>
                    </m:r>
                    <m:r>
                      <a:rPr lang="vi-VN" sz="4000" i="1" kern="0" smtClean="0">
                        <a:solidFill>
                          <a:srgbClr val="000000"/>
                        </a:solidFill>
                        <a:latin typeface="Cambria Math" panose="02040503050406030204" pitchFamily="18" charset="0"/>
                        <a:cs typeface="Arial"/>
                        <a:sym typeface="Arial"/>
                      </a:rPr>
                      <m:t>, </m:t>
                    </m:r>
                    <m:r>
                      <a:rPr lang="vi-VN" sz="4000" i="1" kern="0" smtClean="0">
                        <a:solidFill>
                          <a:srgbClr val="000000"/>
                        </a:solidFill>
                        <a:latin typeface="Cambria Math" panose="02040503050406030204" pitchFamily="18" charset="0"/>
                        <a:cs typeface="Arial"/>
                        <a:sym typeface="Arial"/>
                      </a:rPr>
                      <m:t>𝐵</m:t>
                    </m:r>
                    <m:r>
                      <a:rPr lang="vi-VN" sz="4000" i="1" kern="0" smtClean="0">
                        <a:solidFill>
                          <a:srgbClr val="000000"/>
                        </a:solidFill>
                        <a:latin typeface="Cambria Math" panose="02040503050406030204" pitchFamily="18" charset="0"/>
                        <a:cs typeface="Arial"/>
                        <a:sym typeface="Arial"/>
                      </a:rPr>
                      <m:t>’</m:t>
                    </m:r>
                    <m:r>
                      <a:rPr lang="vi-VN" sz="4000" i="1" kern="0" smtClean="0">
                        <a:solidFill>
                          <a:srgbClr val="000000"/>
                        </a:solidFill>
                        <a:latin typeface="Cambria Math" panose="02040503050406030204" pitchFamily="18" charset="0"/>
                        <a:cs typeface="Arial"/>
                        <a:sym typeface="Arial"/>
                      </a:rPr>
                      <m:t>𝐶</m:t>
                    </m:r>
                    <m:r>
                      <a:rPr lang="vi-VN" sz="4000" i="1" kern="0" smtClean="0">
                        <a:solidFill>
                          <a:srgbClr val="000000"/>
                        </a:solidFill>
                        <a:latin typeface="Cambria Math" panose="02040503050406030204" pitchFamily="18" charset="0"/>
                        <a:cs typeface="Arial"/>
                        <a:sym typeface="Arial"/>
                      </a:rPr>
                      <m:t>’=3, </m:t>
                    </m:r>
                    <m:r>
                      <a:rPr lang="vi-VN" sz="4000" i="1" kern="0" smtClean="0">
                        <a:solidFill>
                          <a:srgbClr val="000000"/>
                        </a:solidFill>
                        <a:latin typeface="Cambria Math" panose="02040503050406030204" pitchFamily="18" charset="0"/>
                        <a:cs typeface="Arial"/>
                        <a:sym typeface="Arial"/>
                      </a:rPr>
                      <m:t>𝐶</m:t>
                    </m:r>
                    <m:r>
                      <a:rPr lang="vi-VN" sz="4000" i="1" kern="0" smtClean="0">
                        <a:solidFill>
                          <a:srgbClr val="000000"/>
                        </a:solidFill>
                        <a:latin typeface="Cambria Math" panose="02040503050406030204" pitchFamily="18" charset="0"/>
                        <a:cs typeface="Arial"/>
                        <a:sym typeface="Arial"/>
                      </a:rPr>
                      <m:t>’</m:t>
                    </m:r>
                    <m:r>
                      <a:rPr lang="vi-VN" sz="4000" i="1" kern="0" smtClean="0">
                        <a:solidFill>
                          <a:srgbClr val="000000"/>
                        </a:solidFill>
                        <a:latin typeface="Cambria Math" panose="02040503050406030204" pitchFamily="18" charset="0"/>
                        <a:cs typeface="Arial"/>
                        <a:sym typeface="Arial"/>
                      </a:rPr>
                      <m:t>𝐴</m:t>
                    </m:r>
                    <m:r>
                      <a:rPr lang="vi-VN" sz="4000" i="1" kern="0" smtClean="0">
                        <a:solidFill>
                          <a:srgbClr val="000000"/>
                        </a:solidFill>
                        <a:latin typeface="Cambria Math" panose="02040503050406030204" pitchFamily="18" charset="0"/>
                        <a:cs typeface="Arial"/>
                        <a:sym typeface="Arial"/>
                      </a:rPr>
                      <m:t>’=</m:t>
                    </m:r>
                    <m:r>
                      <a:rPr lang="vi-VN" sz="4000" i="1" kern="0" smtClean="0">
                        <a:solidFill>
                          <a:srgbClr val="000000"/>
                        </a:solidFill>
                        <a:latin typeface="Cambria Math" panose="02040503050406030204" pitchFamily="18" charset="0"/>
                        <a:cs typeface="Arial"/>
                        <a:sym typeface="Arial"/>
                      </a:rPr>
                      <m:t>𝑦</m:t>
                    </m:r>
                    <m:r>
                      <a:rPr lang="vi-VN" sz="4000" i="1" kern="0" smtClean="0">
                        <a:solidFill>
                          <a:srgbClr val="000000"/>
                        </a:solidFill>
                        <a:latin typeface="Cambria Math" panose="02040503050406030204" pitchFamily="18" charset="0"/>
                        <a:cs typeface="Arial"/>
                        <a:sym typeface="Arial"/>
                      </a:rPr>
                      <m:t>. </m:t>
                    </m:r>
                  </m:oMath>
                </a14:m>
                <a:endParaRPr lang="en-US" sz="4000" kern="0" smtClean="0">
                  <a:solidFill>
                    <a:srgbClr val="000000"/>
                  </a:solidFill>
                  <a:cs typeface="Arial"/>
                  <a:sym typeface="Arial"/>
                </a:endParaRPr>
              </a:p>
              <a:p>
                <a:pPr algn="just">
                  <a:lnSpc>
                    <a:spcPct val="150000"/>
                  </a:lnSpc>
                  <a:buClr>
                    <a:srgbClr val="000000"/>
                  </a:buClr>
                  <a:buFont typeface="Arial"/>
                  <a:buNone/>
                </a:pPr>
                <a:r>
                  <a:rPr lang="vi-VN" sz="4000" kern="0" smtClean="0">
                    <a:solidFill>
                      <a:srgbClr val="000000"/>
                    </a:solidFill>
                    <a:cs typeface="Arial"/>
                    <a:sym typeface="Arial"/>
                  </a:rPr>
                  <a:t>Tìm </a:t>
                </a:r>
                <a14:m>
                  <m:oMath xmlns:m="http://schemas.openxmlformats.org/officeDocument/2006/math">
                    <m:r>
                      <a:rPr lang="vi-VN" sz="4000" i="1" kern="0" smtClean="0">
                        <a:solidFill>
                          <a:srgbClr val="000000"/>
                        </a:solidFill>
                        <a:latin typeface="Cambria Math" panose="02040503050406030204" pitchFamily="18" charset="0"/>
                        <a:cs typeface="Arial"/>
                        <a:sym typeface="Arial"/>
                      </a:rPr>
                      <m:t>𝑥</m:t>
                    </m:r>
                  </m:oMath>
                </a14:m>
                <a:r>
                  <a:rPr lang="vi-VN" sz="4000" kern="0">
                    <a:solidFill>
                      <a:srgbClr val="000000"/>
                    </a:solidFill>
                    <a:cs typeface="Arial"/>
                    <a:sym typeface="Arial"/>
                  </a:rPr>
                  <a:t> và </a:t>
                </a:r>
                <a14:m>
                  <m:oMath xmlns:m="http://schemas.openxmlformats.org/officeDocument/2006/math">
                    <m:r>
                      <a:rPr lang="vi-VN" sz="4000" i="1" kern="0" smtClean="0">
                        <a:solidFill>
                          <a:srgbClr val="000000"/>
                        </a:solidFill>
                        <a:latin typeface="Cambria Math" panose="02040503050406030204" pitchFamily="18" charset="0"/>
                        <a:cs typeface="Arial"/>
                        <a:sym typeface="Arial"/>
                      </a:rPr>
                      <m:t>𝑦</m:t>
                    </m:r>
                    <m:r>
                      <a:rPr lang="vi-VN" sz="4000" i="1" kern="0" smtClean="0">
                        <a:solidFill>
                          <a:srgbClr val="000000"/>
                        </a:solidFill>
                        <a:latin typeface="Cambria Math" panose="02040503050406030204" pitchFamily="18" charset="0"/>
                        <a:cs typeface="Arial"/>
                        <a:sym typeface="Arial"/>
                      </a:rPr>
                      <m:t>.</m:t>
                    </m:r>
                  </m:oMath>
                </a14:m>
                <a:endParaRPr lang="vi-VN" sz="4000" kern="0">
                  <a:solidFill>
                    <a:srgbClr val="000000"/>
                  </a:solidFill>
                  <a:cs typeface="Arial"/>
                  <a:sym typeface="Arial"/>
                </a:endParaRPr>
              </a:p>
            </p:txBody>
          </p:sp>
        </mc:Choice>
        <mc:Fallback>
          <p:sp>
            <p:nvSpPr>
              <p:cNvPr id="12" name="Rectangle 1"/>
              <p:cNvSpPr>
                <a:spLocks noRot="1" noChangeAspect="1" noMove="1" noResize="1" noEditPoints="1" noAdjustHandles="1" noChangeArrowheads="1" noChangeShapeType="1" noTextEdit="1"/>
              </p:cNvSpPr>
              <p:nvPr/>
            </p:nvSpPr>
            <p:spPr bwMode="auto">
              <a:xfrm>
                <a:off x="542328" y="1757090"/>
                <a:ext cx="17136979" cy="1938992"/>
              </a:xfrm>
              <a:prstGeom prst="rect">
                <a:avLst/>
              </a:prstGeom>
              <a:blipFill>
                <a:blip r:embed="rId3"/>
                <a:stretch>
                  <a:fillRect l="-1281" b="-7547"/>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15" name="Rectangle 14"/>
          <p:cNvSpPr/>
          <p:nvPr/>
        </p:nvSpPr>
        <p:spPr>
          <a:xfrm>
            <a:off x="8447815" y="3680988"/>
            <a:ext cx="1326004" cy="901593"/>
          </a:xfrm>
          <a:prstGeom prst="rect">
            <a:avLst/>
          </a:prstGeom>
        </p:spPr>
        <p:txBody>
          <a:bodyPr wrap="none">
            <a:spAutoFit/>
          </a:bodyPr>
          <a:lstStyle/>
          <a:p>
            <a:pPr algn="just" defTabSz="1828800">
              <a:lnSpc>
                <a:spcPct val="150000"/>
              </a:lnSpc>
              <a:spcBef>
                <a:spcPts val="600"/>
              </a:spcBef>
              <a:spcAft>
                <a:spcPts val="600"/>
              </a:spcAft>
              <a:buClr>
                <a:srgbClr val="000000"/>
              </a:buClr>
            </a:pPr>
            <a:r>
              <a:rPr lang="en-US" sz="4000" b="1" i="1" u="sng" kern="0">
                <a:solidFill>
                  <a:srgbClr val="C00000"/>
                </a:solidFill>
                <a:latin typeface="Arial"/>
                <a:ea typeface="Calibri" panose="020F0502020204030204" pitchFamily="34" charset="0"/>
                <a:cs typeface="Times New Roman" panose="02020603050405020304" pitchFamily="18" charset="0"/>
                <a:sym typeface="Arial"/>
              </a:rPr>
              <a:t>Giải:</a:t>
            </a:r>
          </a:p>
        </p:txBody>
      </p:sp>
      <mc:AlternateContent xmlns:mc="http://schemas.openxmlformats.org/markup-compatibility/2006">
        <mc:Choice xmlns:a14="http://schemas.microsoft.com/office/drawing/2010/main" Requires="a14">
          <p:sp>
            <p:nvSpPr>
              <p:cNvPr id="4" name="Rectangle 3"/>
              <p:cNvSpPr/>
              <p:nvPr/>
            </p:nvSpPr>
            <p:spPr>
              <a:xfrm>
                <a:off x="2978722" y="4890559"/>
                <a:ext cx="12264190" cy="4074513"/>
              </a:xfrm>
              <a:prstGeom prst="rect">
                <a:avLst/>
              </a:prstGeom>
            </p:spPr>
            <p:txBody>
              <a:bodyPr wrap="square">
                <a:spAutoFit/>
              </a:bodyPr>
              <a:lstStyle/>
              <a:p>
                <a:pPr algn="just">
                  <a:lnSpc>
                    <a:spcPct val="150000"/>
                  </a:lnSpc>
                  <a:spcBef>
                    <a:spcPts val="600"/>
                  </a:spcBef>
                  <a:spcAft>
                    <a:spcPts val="600"/>
                  </a:spcAft>
                </a:pPr>
                <a:r>
                  <a:rPr lang="vi-VN" sz="4000" smtClean="0">
                    <a:latin typeface="Arial" panose="020B0604020202020204" pitchFamily="34" charset="0"/>
                    <a:ea typeface="Dotum" panose="020B0600000101010101" pitchFamily="34" charset="-127"/>
                    <a:cs typeface="Arial" panose="020B0604020202020204" pitchFamily="34" charset="0"/>
                  </a:rPr>
                  <a:t>Vì</a:t>
                </a:r>
                <a:r>
                  <a:rPr lang="en-US" sz="4000" smtClean="0">
                    <a:latin typeface="Arial" panose="020B0604020202020204" pitchFamily="34" charset="0"/>
                    <a:ea typeface="Dotum" panose="020B0600000101010101" pitchFamily="34" charset="-127"/>
                    <a:cs typeface="Arial" panose="020B0604020202020204" pitchFamily="34" charset="0"/>
                  </a:rPr>
                  <a:t> </a:t>
                </a:r>
                <a14:m>
                  <m:oMath xmlns:m="http://schemas.openxmlformats.org/officeDocument/2006/math">
                    <m:r>
                      <a:rPr lang="vi-VN" sz="4000" i="1" kern="0">
                        <a:solidFill>
                          <a:srgbClr val="000000"/>
                        </a:solidFill>
                        <a:latin typeface="Cambria Math" panose="02040503050406030204" pitchFamily="18" charset="0"/>
                        <a:cs typeface="Arial"/>
                        <a:sym typeface="Arial"/>
                      </a:rPr>
                      <m:t>∆</m:t>
                    </m:r>
                    <m:r>
                      <a:rPr lang="vi-VN" sz="4000" i="1" kern="0">
                        <a:solidFill>
                          <a:srgbClr val="000000"/>
                        </a:solidFill>
                        <a:latin typeface="Cambria Math" panose="02040503050406030204" pitchFamily="18" charset="0"/>
                        <a:cs typeface="Arial"/>
                        <a:sym typeface="Arial"/>
                      </a:rPr>
                      <m:t>𝐴</m:t>
                    </m:r>
                    <m:r>
                      <a:rPr lang="vi-VN" sz="4000" i="1" kern="0">
                        <a:solidFill>
                          <a:srgbClr val="000000"/>
                        </a:solidFill>
                        <a:latin typeface="Cambria Math" panose="02040503050406030204" pitchFamily="18" charset="0"/>
                        <a:cs typeface="Arial"/>
                        <a:sym typeface="Arial"/>
                      </a:rPr>
                      <m:t>’</m:t>
                    </m:r>
                    <m:r>
                      <a:rPr lang="vi-VN" sz="4000" i="1" kern="0">
                        <a:solidFill>
                          <a:srgbClr val="000000"/>
                        </a:solidFill>
                        <a:latin typeface="Cambria Math" panose="02040503050406030204" pitchFamily="18" charset="0"/>
                        <a:cs typeface="Arial"/>
                        <a:sym typeface="Arial"/>
                      </a:rPr>
                      <m:t>𝐵</m:t>
                    </m:r>
                    <m:r>
                      <a:rPr lang="vi-VN" sz="4000" i="1" kern="0">
                        <a:solidFill>
                          <a:srgbClr val="000000"/>
                        </a:solidFill>
                        <a:latin typeface="Cambria Math" panose="02040503050406030204" pitchFamily="18" charset="0"/>
                        <a:cs typeface="Arial"/>
                        <a:sym typeface="Arial"/>
                      </a:rPr>
                      <m:t>’</m:t>
                    </m:r>
                    <m:r>
                      <a:rPr lang="vi-VN" sz="4000" i="1" kern="0">
                        <a:solidFill>
                          <a:srgbClr val="000000"/>
                        </a:solidFill>
                        <a:latin typeface="Cambria Math" panose="02040503050406030204" pitchFamily="18" charset="0"/>
                        <a:cs typeface="Arial"/>
                        <a:sym typeface="Arial"/>
                      </a:rPr>
                      <m:t>𝐶</m:t>
                    </m:r>
                    <m:r>
                      <a:rPr lang="vi-VN" sz="4000" i="1" kern="0">
                        <a:solidFill>
                          <a:srgbClr val="000000"/>
                        </a:solidFill>
                        <a:latin typeface="Cambria Math" panose="02040503050406030204" pitchFamily="18" charset="0"/>
                        <a:cs typeface="Arial"/>
                        <a:sym typeface="Arial"/>
                      </a:rPr>
                      <m:t>’ ᔕ ∆</m:t>
                    </m:r>
                    <m:r>
                      <a:rPr lang="vi-VN" sz="4000" i="1" kern="0">
                        <a:solidFill>
                          <a:srgbClr val="000000"/>
                        </a:solidFill>
                        <a:latin typeface="Cambria Math" panose="02040503050406030204" pitchFamily="18" charset="0"/>
                        <a:cs typeface="Arial"/>
                        <a:sym typeface="Arial"/>
                      </a:rPr>
                      <m:t>𝐴𝐵𝐶</m:t>
                    </m:r>
                  </m:oMath>
                </a14:m>
                <a:r>
                  <a:rPr lang="en-US" sz="4000" smtClean="0">
                    <a:effectLst/>
                    <a:latin typeface="Arial" panose="020B0604020202020204" pitchFamily="34" charset="0"/>
                    <a:ea typeface="Dotum" panose="020B0600000101010101" pitchFamily="34" charset="-127"/>
                    <a:cs typeface="Arial" panose="020B0604020202020204" pitchFamily="34" charset="0"/>
                  </a:rPr>
                  <a:t> </a:t>
                </a:r>
                <a14:m>
                  <m:oMath xmlns:m="http://schemas.openxmlformats.org/officeDocument/2006/math">
                    <m:r>
                      <a:rPr lang="en-US" sz="4000" b="0" i="0" smtClean="0">
                        <a:effectLst/>
                        <a:latin typeface="Cambria Math" panose="02040503050406030204" pitchFamily="18" charset="0"/>
                        <a:ea typeface="Dotum" panose="020B0600000101010101" pitchFamily="34" charset="-127"/>
                        <a:cs typeface="Times New Roman" panose="02020603050405020304" pitchFamily="18" charset="0"/>
                      </a:rPr>
                      <m:t>⇒</m:t>
                    </m:r>
                    <m:f>
                      <m:fPr>
                        <m:ctrlPr>
                          <a:rPr lang="en-US" sz="40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fPr>
                      <m:num>
                        <m:sSup>
                          <m:sSupPr>
                            <m:ctrlPr>
                              <a:rPr lang="en-US" sz="40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sSupPr>
                          <m:e>
                            <m:r>
                              <a:rPr lang="vi-VN" sz="4000" i="1">
                                <a:solidFill>
                                  <a:prstClr val="black"/>
                                </a:solidFill>
                                <a:latin typeface="Cambria Math" panose="02040503050406030204" pitchFamily="18" charset="0"/>
                                <a:ea typeface="Dotum" panose="020B0600000101010101" pitchFamily="34" charset="-127"/>
                                <a:cs typeface="Times New Roman" panose="02020603050405020304" pitchFamily="18" charset="0"/>
                              </a:rPr>
                              <m:t>𝐴</m:t>
                            </m:r>
                          </m:e>
                          <m:sup>
                            <m:r>
                              <a:rPr lang="vi-VN" sz="4000" i="1">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sup>
                        </m:sSup>
                        <m:sSup>
                          <m:sSupPr>
                            <m:ctrlPr>
                              <a:rPr lang="en-US" sz="40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sSupPr>
                          <m:e>
                            <m:r>
                              <a:rPr lang="vi-VN" sz="4000" i="1">
                                <a:solidFill>
                                  <a:prstClr val="black"/>
                                </a:solidFill>
                                <a:latin typeface="Cambria Math" panose="02040503050406030204" pitchFamily="18" charset="0"/>
                                <a:ea typeface="Dotum" panose="020B0600000101010101" pitchFamily="34" charset="-127"/>
                                <a:cs typeface="Times New Roman" panose="02020603050405020304" pitchFamily="18" charset="0"/>
                              </a:rPr>
                              <m:t>𝐵</m:t>
                            </m:r>
                          </m:e>
                          <m:sup>
                            <m:r>
                              <a:rPr lang="vi-VN" sz="4000" i="1">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sup>
                        </m:sSup>
                      </m:num>
                      <m:den>
                        <m:r>
                          <a:rPr lang="vi-VN" sz="4000" i="1">
                            <a:solidFill>
                              <a:prstClr val="black"/>
                            </a:solidFill>
                            <a:latin typeface="Cambria Math" panose="02040503050406030204" pitchFamily="18" charset="0"/>
                            <a:ea typeface="Dotum" panose="020B0600000101010101" pitchFamily="34" charset="-127"/>
                            <a:cs typeface="Times New Roman" panose="02020603050405020304" pitchFamily="18" charset="0"/>
                          </a:rPr>
                          <m:t>𝐴𝐵</m:t>
                        </m:r>
                      </m:den>
                    </m:f>
                    <m:r>
                      <a:rPr lang="en-US" sz="4000" i="1">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f>
                      <m:fPr>
                        <m:ctrlPr>
                          <a:rPr lang="en-US" sz="40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fPr>
                      <m:num>
                        <m:sSup>
                          <m:sSupPr>
                            <m:ctrlPr>
                              <a:rPr lang="en-US" sz="40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sSupPr>
                          <m:e>
                            <m:r>
                              <a:rPr lang="vi-VN" sz="4000" i="1">
                                <a:solidFill>
                                  <a:prstClr val="black"/>
                                </a:solidFill>
                                <a:latin typeface="Cambria Math" panose="02040503050406030204" pitchFamily="18" charset="0"/>
                                <a:ea typeface="Dotum" panose="020B0600000101010101" pitchFamily="34" charset="-127"/>
                                <a:cs typeface="Times New Roman" panose="02020603050405020304" pitchFamily="18" charset="0"/>
                              </a:rPr>
                              <m:t>𝐵</m:t>
                            </m:r>
                          </m:e>
                          <m:sup>
                            <m:r>
                              <a:rPr lang="vi-VN" sz="4000" i="1">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sup>
                        </m:sSup>
                        <m:sSup>
                          <m:sSupPr>
                            <m:ctrlPr>
                              <a:rPr lang="en-US" sz="40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sSupPr>
                          <m:e>
                            <m:r>
                              <a:rPr lang="vi-VN" sz="4000" i="1">
                                <a:solidFill>
                                  <a:prstClr val="black"/>
                                </a:solidFill>
                                <a:latin typeface="Cambria Math" panose="02040503050406030204" pitchFamily="18" charset="0"/>
                                <a:ea typeface="Dotum" panose="020B0600000101010101" pitchFamily="34" charset="-127"/>
                                <a:cs typeface="Times New Roman" panose="02020603050405020304" pitchFamily="18" charset="0"/>
                              </a:rPr>
                              <m:t>𝐶</m:t>
                            </m:r>
                          </m:e>
                          <m:sup>
                            <m:r>
                              <a:rPr lang="vi-VN" sz="4000" i="1">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sup>
                        </m:sSup>
                      </m:num>
                      <m:den>
                        <m:r>
                          <a:rPr lang="vi-VN" sz="4000" i="1">
                            <a:solidFill>
                              <a:prstClr val="black"/>
                            </a:solidFill>
                            <a:latin typeface="Cambria Math" panose="02040503050406030204" pitchFamily="18" charset="0"/>
                            <a:ea typeface="Dotum" panose="020B0600000101010101" pitchFamily="34" charset="-127"/>
                            <a:cs typeface="Times New Roman" panose="02020603050405020304" pitchFamily="18" charset="0"/>
                          </a:rPr>
                          <m:t>𝐵𝐶</m:t>
                        </m:r>
                      </m:den>
                    </m:f>
                    <m:r>
                      <a:rPr lang="vi-VN" sz="4000" i="1">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f>
                      <m:fPr>
                        <m:ctrlPr>
                          <a:rPr lang="en-US" sz="40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fPr>
                      <m:num>
                        <m:sSup>
                          <m:sSupPr>
                            <m:ctrlPr>
                              <a:rPr lang="en-US" sz="40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sSupPr>
                          <m:e>
                            <m:r>
                              <a:rPr lang="vi-VN" sz="4000" i="1">
                                <a:solidFill>
                                  <a:prstClr val="black"/>
                                </a:solidFill>
                                <a:latin typeface="Cambria Math" panose="02040503050406030204" pitchFamily="18" charset="0"/>
                                <a:ea typeface="Dotum" panose="020B0600000101010101" pitchFamily="34" charset="-127"/>
                                <a:cs typeface="Times New Roman" panose="02020603050405020304" pitchFamily="18" charset="0"/>
                              </a:rPr>
                              <m:t>𝐶</m:t>
                            </m:r>
                          </m:e>
                          <m:sup>
                            <m:r>
                              <a:rPr lang="vi-VN" sz="4000" i="1">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sup>
                        </m:sSup>
                        <m:sSup>
                          <m:sSupPr>
                            <m:ctrlPr>
                              <a:rPr lang="en-US" sz="40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sSupPr>
                          <m:e>
                            <m:r>
                              <a:rPr lang="vi-VN" sz="4000" i="1">
                                <a:solidFill>
                                  <a:prstClr val="black"/>
                                </a:solidFill>
                                <a:latin typeface="Cambria Math" panose="02040503050406030204" pitchFamily="18" charset="0"/>
                                <a:ea typeface="Dotum" panose="020B0600000101010101" pitchFamily="34" charset="-127"/>
                                <a:cs typeface="Times New Roman" panose="02020603050405020304" pitchFamily="18" charset="0"/>
                              </a:rPr>
                              <m:t>𝐴</m:t>
                            </m:r>
                          </m:e>
                          <m:sup>
                            <m:r>
                              <a:rPr lang="vi-VN" sz="4000" i="1">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sup>
                        </m:sSup>
                      </m:num>
                      <m:den>
                        <m:r>
                          <a:rPr lang="vi-VN" sz="4000" i="1">
                            <a:solidFill>
                              <a:prstClr val="black"/>
                            </a:solidFill>
                            <a:latin typeface="Cambria Math" panose="02040503050406030204" pitchFamily="18" charset="0"/>
                            <a:ea typeface="Dotum" panose="020B0600000101010101" pitchFamily="34" charset="-127"/>
                            <a:cs typeface="Times New Roman" panose="02020603050405020304" pitchFamily="18" charset="0"/>
                          </a:rPr>
                          <m:t>𝐶𝐴</m:t>
                        </m:r>
                      </m:den>
                    </m:f>
                  </m:oMath>
                </a14:m>
                <a:endParaRPr lang="en-US" sz="40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pPr>
                <a:r>
                  <a:rPr lang="fr-FR" sz="4000">
                    <a:effectLst/>
                    <a:latin typeface="Arial" panose="020B0604020202020204" pitchFamily="34" charset="0"/>
                    <a:ea typeface="Dotum" panose="020B0600000101010101" pitchFamily="34" charset="-127"/>
                    <a:cs typeface="Arial" panose="020B0604020202020204" pitchFamily="34" charset="0"/>
                  </a:rPr>
                  <a:t>Thay </a:t>
                </a:r>
                <a:r>
                  <a:rPr lang="fr-FR" sz="4000">
                    <a:effectLst/>
                    <a:latin typeface="Arial" panose="020B0604020202020204" pitchFamily="34" charset="0"/>
                    <a:ea typeface="Dotum" panose="020B0600000101010101" pitchFamily="34" charset="-127"/>
                    <a:cs typeface="Arial" panose="020B0604020202020204" pitchFamily="34" charset="0"/>
                  </a:rPr>
                  <a:t>số</a:t>
                </a:r>
                <a:r>
                  <a:rPr lang="fr-FR" sz="4000" smtClean="0">
                    <a:effectLst/>
                    <a:latin typeface="Arial" panose="020B0604020202020204" pitchFamily="34" charset="0"/>
                    <a:ea typeface="Dotum" panose="020B0600000101010101" pitchFamily="34" charset="-127"/>
                    <a:cs typeface="Arial" panose="020B0604020202020204" pitchFamily="34" charset="0"/>
                  </a:rPr>
                  <a:t>: </a:t>
                </a:r>
                <a14:m>
                  <m:oMath xmlns:m="http://schemas.openxmlformats.org/officeDocument/2006/math">
                    <m:f>
                      <m:fPr>
                        <m:ctrlPr>
                          <a:rPr lang="en-US" sz="40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fPr>
                      <m:num>
                        <m:r>
                          <a:rPr lang="en-US" sz="4000" b="0" i="1" smtClean="0">
                            <a:solidFill>
                              <a:prstClr val="black"/>
                            </a:solidFill>
                            <a:latin typeface="Cambria Math" panose="02040503050406030204" pitchFamily="18" charset="0"/>
                            <a:ea typeface="Dotum" panose="020B0600000101010101" pitchFamily="34" charset="-127"/>
                            <a:cs typeface="Times New Roman" panose="02020603050405020304" pitchFamily="18" charset="0"/>
                          </a:rPr>
                          <m:t>𝑥</m:t>
                        </m:r>
                      </m:num>
                      <m:den>
                        <m:r>
                          <a:rPr lang="en-US" sz="4000" b="0" i="1" smtClean="0">
                            <a:solidFill>
                              <a:prstClr val="black"/>
                            </a:solidFill>
                            <a:latin typeface="Cambria Math" panose="02040503050406030204" pitchFamily="18" charset="0"/>
                            <a:ea typeface="Dotum" panose="020B0600000101010101" pitchFamily="34" charset="-127"/>
                            <a:cs typeface="Times New Roman" panose="02020603050405020304" pitchFamily="18" charset="0"/>
                          </a:rPr>
                          <m:t>3</m:t>
                        </m:r>
                      </m:den>
                    </m:f>
                    <m:r>
                      <a:rPr lang="en-US" sz="4000" i="1">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f>
                      <m:fPr>
                        <m:ctrlPr>
                          <a:rPr lang="en-US" sz="40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fPr>
                      <m:num>
                        <m:r>
                          <a:rPr lang="en-US" sz="4000" b="0" i="1" smtClean="0">
                            <a:solidFill>
                              <a:prstClr val="black"/>
                            </a:solidFill>
                            <a:latin typeface="Cambria Math" panose="02040503050406030204" pitchFamily="18" charset="0"/>
                            <a:ea typeface="Dotum" panose="020B0600000101010101" pitchFamily="34" charset="-127"/>
                            <a:cs typeface="Times New Roman" panose="02020603050405020304" pitchFamily="18" charset="0"/>
                          </a:rPr>
                          <m:t>3</m:t>
                        </m:r>
                      </m:num>
                      <m:den>
                        <m:r>
                          <a:rPr lang="en-US" sz="4000" b="0" i="1" smtClean="0">
                            <a:solidFill>
                              <a:prstClr val="black"/>
                            </a:solidFill>
                            <a:latin typeface="Cambria Math" panose="02040503050406030204" pitchFamily="18" charset="0"/>
                            <a:ea typeface="Dotum" panose="020B0600000101010101" pitchFamily="34" charset="-127"/>
                            <a:cs typeface="Times New Roman" panose="02020603050405020304" pitchFamily="18" charset="0"/>
                          </a:rPr>
                          <m:t>2</m:t>
                        </m:r>
                      </m:den>
                    </m:f>
                    <m:r>
                      <a:rPr lang="vi-VN" sz="4000" i="1">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f>
                      <m:fPr>
                        <m:ctrlPr>
                          <a:rPr lang="en-US" sz="40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fPr>
                      <m:num>
                        <m:r>
                          <a:rPr lang="en-US" sz="4000" b="0" i="1" smtClean="0">
                            <a:solidFill>
                              <a:prstClr val="black"/>
                            </a:solidFill>
                            <a:latin typeface="Cambria Math" panose="02040503050406030204" pitchFamily="18" charset="0"/>
                            <a:ea typeface="Dotum" panose="020B0600000101010101" pitchFamily="34" charset="-127"/>
                            <a:cs typeface="Times New Roman" panose="02020603050405020304" pitchFamily="18" charset="0"/>
                          </a:rPr>
                          <m:t>𝑦</m:t>
                        </m:r>
                      </m:num>
                      <m:den>
                        <m:r>
                          <a:rPr lang="en-US" sz="4000" b="0" i="1" smtClean="0">
                            <a:solidFill>
                              <a:prstClr val="black"/>
                            </a:solidFill>
                            <a:latin typeface="Cambria Math" panose="02040503050406030204" pitchFamily="18" charset="0"/>
                            <a:ea typeface="Dotum" panose="020B0600000101010101" pitchFamily="34" charset="-127"/>
                            <a:cs typeface="Times New Roman" panose="02020603050405020304" pitchFamily="18" charset="0"/>
                          </a:rPr>
                          <m:t>4</m:t>
                        </m:r>
                      </m:den>
                    </m:f>
                    <m:r>
                      <a:rPr lang="en-US" sz="4000" b="0" i="1" smtClean="0">
                        <a:effectLst/>
                        <a:latin typeface="Cambria Math" panose="02040503050406030204" pitchFamily="18" charset="0"/>
                        <a:ea typeface="Dotum" panose="020B0600000101010101" pitchFamily="34" charset="-127"/>
                        <a:cs typeface="Times New Roman" panose="02020603050405020304" pitchFamily="18" charset="0"/>
                      </a:rPr>
                      <m:t>⇒</m:t>
                    </m:r>
                    <m:r>
                      <a:rPr lang="fr-FR" sz="4000" i="1">
                        <a:effectLst/>
                        <a:latin typeface="Cambria Math" panose="02040503050406030204" pitchFamily="18" charset="0"/>
                        <a:ea typeface="Dotum" panose="020B0600000101010101" pitchFamily="34" charset="-127"/>
                        <a:cs typeface="Times New Roman" panose="02020603050405020304" pitchFamily="18" charset="0"/>
                      </a:rPr>
                      <m:t>𝑥</m:t>
                    </m:r>
                    <m:r>
                      <a:rPr lang="fr-FR" sz="4000" i="1">
                        <a:effectLst/>
                        <a:latin typeface="Cambria Math" panose="02040503050406030204" pitchFamily="18" charset="0"/>
                        <a:ea typeface="Dotum" panose="020B0600000101010101" pitchFamily="34" charset="-127"/>
                        <a:cs typeface="Times New Roman" panose="02020603050405020304" pitchFamily="18" charset="0"/>
                      </a:rPr>
                      <m:t> = 4,5</m:t>
                    </m:r>
                  </m:oMath>
                </a14:m>
                <a:r>
                  <a:rPr lang="fr-FR" sz="4000">
                    <a:effectLst/>
                    <a:latin typeface="Arial" panose="020B0604020202020204" pitchFamily="34" charset="0"/>
                    <a:ea typeface="Dotum" panose="020B0600000101010101" pitchFamily="34" charset="-127"/>
                    <a:cs typeface="Arial" panose="020B0604020202020204" pitchFamily="34" charset="0"/>
                  </a:rPr>
                  <a:t> </a:t>
                </a:r>
                <a:r>
                  <a:rPr lang="fr-FR" sz="4000" smtClean="0">
                    <a:effectLst/>
                    <a:latin typeface="Arial" panose="020B0604020202020204" pitchFamily="34" charset="0"/>
                    <a:ea typeface="Dotum" panose="020B0600000101010101" pitchFamily="34" charset="-127"/>
                    <a:cs typeface="Arial" panose="020B0604020202020204" pitchFamily="34" charset="0"/>
                  </a:rPr>
                  <a:t>(đvđd)</a:t>
                </a:r>
                <a:r>
                  <a:rPr lang="en-US" sz="4000" smtClean="0">
                    <a:latin typeface="Arial" panose="020B0604020202020204" pitchFamily="34" charset="0"/>
                    <a:ea typeface="Dotum" panose="020B0600000101010101" pitchFamily="34" charset="-127"/>
                    <a:cs typeface="Arial" panose="020B0604020202020204" pitchFamily="34" charset="0"/>
                  </a:rPr>
                  <a:t>; </a:t>
                </a:r>
                <a14:m>
                  <m:oMath xmlns:m="http://schemas.openxmlformats.org/officeDocument/2006/math">
                    <m:r>
                      <a:rPr lang="fr-FR" sz="4000" i="1">
                        <a:effectLst/>
                        <a:latin typeface="Cambria Math" panose="02040503050406030204" pitchFamily="18" charset="0"/>
                        <a:ea typeface="Dotum" panose="020B0600000101010101" pitchFamily="34" charset="-127"/>
                        <a:cs typeface="Times New Roman" panose="02020603050405020304" pitchFamily="18" charset="0"/>
                      </a:rPr>
                      <m:t>𝑦</m:t>
                    </m:r>
                    <m:r>
                      <a:rPr lang="fr-FR" sz="4000" i="1">
                        <a:effectLst/>
                        <a:latin typeface="Cambria Math" panose="02040503050406030204" pitchFamily="18" charset="0"/>
                        <a:ea typeface="Dotum" panose="020B0600000101010101" pitchFamily="34" charset="-127"/>
                        <a:cs typeface="Times New Roman" panose="02020603050405020304" pitchFamily="18" charset="0"/>
                      </a:rPr>
                      <m:t> = 6</m:t>
                    </m:r>
                  </m:oMath>
                </a14:m>
                <a:r>
                  <a:rPr lang="fr-FR" sz="4000">
                    <a:effectLst/>
                    <a:latin typeface="Arial" panose="020B0604020202020204" pitchFamily="34" charset="0"/>
                    <a:ea typeface="Dotum" panose="020B0600000101010101" pitchFamily="34" charset="-127"/>
                    <a:cs typeface="Arial" panose="020B0604020202020204" pitchFamily="34" charset="0"/>
                  </a:rPr>
                  <a:t> (đvđd)</a:t>
                </a:r>
                <a:endParaRPr lang="en-US" sz="40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pPr>
                <a:r>
                  <a:rPr lang="fr-FR" sz="4000" smtClean="0">
                    <a:effectLst/>
                    <a:latin typeface="Arial" panose="020B0604020202020204" pitchFamily="34" charset="0"/>
                    <a:ea typeface="Dotum" panose="020B0600000101010101" pitchFamily="34" charset="-127"/>
                    <a:cs typeface="Arial" panose="020B0604020202020204" pitchFamily="34" charset="0"/>
                  </a:rPr>
                  <a:t>Vậy: </a:t>
                </a:r>
                <a14:m>
                  <m:oMath xmlns:m="http://schemas.openxmlformats.org/officeDocument/2006/math">
                    <m:r>
                      <a:rPr lang="fr-FR" sz="4000" i="1">
                        <a:effectLst/>
                        <a:latin typeface="Cambria Math" panose="02040503050406030204" pitchFamily="18" charset="0"/>
                        <a:ea typeface="Dotum" panose="020B0600000101010101" pitchFamily="34" charset="-127"/>
                        <a:cs typeface="Times New Roman" panose="02020603050405020304" pitchFamily="18" charset="0"/>
                      </a:rPr>
                      <m:t>𝑥</m:t>
                    </m:r>
                    <m:r>
                      <a:rPr lang="fr-FR" sz="4000" i="1">
                        <a:effectLst/>
                        <a:latin typeface="Cambria Math" panose="02040503050406030204" pitchFamily="18" charset="0"/>
                        <a:ea typeface="Dotum" panose="020B0600000101010101" pitchFamily="34" charset="-127"/>
                        <a:cs typeface="Times New Roman" panose="02020603050405020304" pitchFamily="18" charset="0"/>
                      </a:rPr>
                      <m:t> = 4,5</m:t>
                    </m:r>
                  </m:oMath>
                </a14:m>
                <a:r>
                  <a:rPr lang="fr-FR" sz="4000">
                    <a:effectLst/>
                    <a:latin typeface="Arial" panose="020B0604020202020204" pitchFamily="34" charset="0"/>
                    <a:ea typeface="Dotum" panose="020B0600000101010101" pitchFamily="34" charset="-127"/>
                    <a:cs typeface="Arial" panose="020B0604020202020204" pitchFamily="34" charset="0"/>
                  </a:rPr>
                  <a:t> (đvđd); </a:t>
                </a:r>
                <a14:m>
                  <m:oMath xmlns:m="http://schemas.openxmlformats.org/officeDocument/2006/math">
                    <m:r>
                      <a:rPr lang="fr-FR" sz="4000" i="1">
                        <a:effectLst/>
                        <a:latin typeface="Cambria Math" panose="02040503050406030204" pitchFamily="18" charset="0"/>
                        <a:ea typeface="Dotum" panose="020B0600000101010101" pitchFamily="34" charset="-127"/>
                        <a:cs typeface="Times New Roman" panose="02020603050405020304" pitchFamily="18" charset="0"/>
                      </a:rPr>
                      <m:t>𝑦</m:t>
                    </m:r>
                    <m:r>
                      <a:rPr lang="fr-FR" sz="4000" i="1">
                        <a:effectLst/>
                        <a:latin typeface="Cambria Math" panose="02040503050406030204" pitchFamily="18" charset="0"/>
                        <a:ea typeface="Dotum" panose="020B0600000101010101" pitchFamily="34" charset="-127"/>
                        <a:cs typeface="Times New Roman" panose="02020603050405020304" pitchFamily="18" charset="0"/>
                      </a:rPr>
                      <m:t> = 6</m:t>
                    </m:r>
                  </m:oMath>
                </a14:m>
                <a:r>
                  <a:rPr lang="fr-FR" sz="4000">
                    <a:effectLst/>
                    <a:latin typeface="Arial" panose="020B0604020202020204" pitchFamily="34" charset="0"/>
                    <a:ea typeface="Dotum" panose="020B0600000101010101" pitchFamily="34" charset="-127"/>
                    <a:cs typeface="Arial" panose="020B0604020202020204" pitchFamily="34" charset="0"/>
                  </a:rPr>
                  <a:t> (đvđd)</a:t>
                </a:r>
                <a:endParaRPr lang="en-US" sz="400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4" name="Rectangle 3"/>
              <p:cNvSpPr>
                <a:spLocks noRot="1" noChangeAspect="1" noMove="1" noResize="1" noEditPoints="1" noAdjustHandles="1" noChangeArrowheads="1" noChangeShapeType="1" noTextEdit="1"/>
              </p:cNvSpPr>
              <p:nvPr/>
            </p:nvSpPr>
            <p:spPr>
              <a:xfrm>
                <a:off x="2978722" y="4890559"/>
                <a:ext cx="12264190" cy="4074513"/>
              </a:xfrm>
              <a:prstGeom prst="rect">
                <a:avLst/>
              </a:prstGeom>
              <a:blipFill>
                <a:blip r:embed="rId4"/>
                <a:stretch>
                  <a:fillRect l="-1790" b="-2541"/>
                </a:stretch>
              </a:blipFill>
            </p:spPr>
            <p:txBody>
              <a:bodyPr/>
              <a:lstStyle/>
              <a:p>
                <a:r>
                  <a:rPr lang="en-US">
                    <a:noFill/>
                  </a:rPr>
                  <a:t> </a:t>
                </a:r>
              </a:p>
            </p:txBody>
          </p:sp>
        </mc:Fallback>
      </mc:AlternateContent>
      <p:pic>
        <p:nvPicPr>
          <p:cNvPr id="8" name="Picture 7"/>
          <p:cNvPicPr>
            <a:picLocks noChangeAspect="1"/>
          </p:cNvPicPr>
          <p:nvPr/>
        </p:nvPicPr>
        <p:blipFill>
          <a:blip r:embed="rId5"/>
          <a:stretch>
            <a:fillRect/>
          </a:stretch>
        </p:blipFill>
        <p:spPr>
          <a:xfrm>
            <a:off x="16535400" y="7891498"/>
            <a:ext cx="1295400" cy="1428751"/>
          </a:xfrm>
          <a:prstGeom prst="rect">
            <a:avLst/>
          </a:prstGeom>
        </p:spPr>
      </p:pic>
      <p:sp>
        <p:nvSpPr>
          <p:cNvPr id="18" name="Freeform 16"/>
          <p:cNvSpPr/>
          <p:nvPr/>
        </p:nvSpPr>
        <p:spPr>
          <a:xfrm rot="4581191">
            <a:off x="-611967" y="5068532"/>
            <a:ext cx="2040345" cy="1936840"/>
          </a:xfrm>
          <a:custGeom>
            <a:avLst/>
            <a:gdLst/>
            <a:ahLst/>
            <a:cxnLst/>
            <a:rect l="l" t="t" r="r" b="b"/>
            <a:pathLst>
              <a:path w="2255901" h="1911394">
                <a:moveTo>
                  <a:pt x="0" y="0"/>
                </a:moveTo>
                <a:lnTo>
                  <a:pt x="2255901" y="0"/>
                </a:lnTo>
                <a:lnTo>
                  <a:pt x="2255901" y="1911394"/>
                </a:lnTo>
                <a:lnTo>
                  <a:pt x="0" y="1911394"/>
                </a:lnTo>
                <a:lnTo>
                  <a:pt x="0" y="0"/>
                </a:lnTo>
                <a:close/>
              </a:path>
            </a:pathLst>
          </a:custGeom>
          <a:blipFill>
            <a:blip r:embed="rId6">
              <a:extLst>
                <a:ext uri="{96DAC541-7B7A-43D3-8B79-37D633B846F1}">
                  <asvg:svgBlip xmlns="" xmlns:asvg="http://schemas.microsoft.com/office/drawing/2016/SVG/main" r:embed="rId7"/>
                </a:ext>
              </a:extLst>
            </a:blip>
            <a:stretch>
              <a:fillRect t="-232761" r="-499472" b="-229128"/>
            </a:stretch>
          </a:blipFill>
        </p:spPr>
      </p:sp>
    </p:spTree>
    <p:extLst>
      <p:ext uri="{BB962C8B-B14F-4D97-AF65-F5344CB8AC3E}">
        <p14:creationId xmlns:p14="http://schemas.microsoft.com/office/powerpoint/2010/main" val="3812358570"/>
      </p:ext>
    </p:extLst>
  </p:cSld>
  <p:clrMapOvr>
    <a:masterClrMapping/>
  </p:clrMapOvr>
  <mc:AlternateContent xmlns:mc="http://schemas.openxmlformats.org/markup-compatibility/2006" xmlns:p14="http://schemas.microsoft.com/office/powerpoint/2010/main">
    <mc:Choice Requires="p14">
      <p:transition spd="med" p14:dur="700">
        <p:wipe dir="r"/>
      </p:transition>
    </mc:Choice>
    <mc:Fallback xmlns="">
      <p:transition spd="med">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wipe(left)">
                                      <p:cBhvr>
                                        <p:cTn id="22" dur="50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wipe(down)">
                                      <p:cBhvr>
                                        <p:cTn id="27" dur="500"/>
                                        <p:tgtEl>
                                          <p:spTgt spid="4">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Effect transition="in" filter="randombar(horizontal)">
                                      <p:cBhvr>
                                        <p:cTn id="3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2"/>
          <p:cNvGrpSpPr/>
          <p:nvPr/>
        </p:nvGrpSpPr>
        <p:grpSpPr>
          <a:xfrm>
            <a:off x="-195419" y="9258300"/>
            <a:ext cx="18678839" cy="1211190"/>
            <a:chOff x="0" y="0"/>
            <a:chExt cx="4919530" cy="318996"/>
          </a:xfrm>
        </p:grpSpPr>
        <p:sp>
          <p:nvSpPr>
            <p:cNvPr id="3" name="Freeform 3"/>
            <p:cNvSpPr/>
            <p:nvPr/>
          </p:nvSpPr>
          <p:spPr>
            <a:xfrm>
              <a:off x="0" y="0"/>
              <a:ext cx="4919530" cy="318996"/>
            </a:xfrm>
            <a:custGeom>
              <a:avLst/>
              <a:gdLst/>
              <a:ahLst/>
              <a:cxnLst/>
              <a:rect l="l" t="t" r="r" b="b"/>
              <a:pathLst>
                <a:path w="4919530" h="318996">
                  <a:moveTo>
                    <a:pt x="0" y="0"/>
                  </a:moveTo>
                  <a:lnTo>
                    <a:pt x="4919530" y="0"/>
                  </a:lnTo>
                  <a:lnTo>
                    <a:pt x="4919530" y="318996"/>
                  </a:lnTo>
                  <a:lnTo>
                    <a:pt x="0" y="318996"/>
                  </a:lnTo>
                  <a:close/>
                </a:path>
              </a:pathLst>
            </a:custGeom>
            <a:solidFill>
              <a:srgbClr val="A3DFBE"/>
            </a:solidFill>
            <a:ln w="28575" cap="sq">
              <a:solidFill>
                <a:srgbClr val="231F20"/>
              </a:solidFill>
              <a:prstDash val="solid"/>
              <a:miter/>
            </a:ln>
          </p:spPr>
        </p:sp>
        <p:sp>
          <p:nvSpPr>
            <p:cNvPr id="4" name="TextBox 4"/>
            <p:cNvSpPr txBox="1"/>
            <p:nvPr/>
          </p:nvSpPr>
          <p:spPr>
            <a:xfrm>
              <a:off x="0" y="-38100"/>
              <a:ext cx="4919530" cy="357096"/>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 name="Group 5"/>
          <p:cNvGrpSpPr/>
          <p:nvPr/>
        </p:nvGrpSpPr>
        <p:grpSpPr>
          <a:xfrm>
            <a:off x="1028700" y="1040844"/>
            <a:ext cx="16230600" cy="8205312"/>
            <a:chOff x="0" y="0"/>
            <a:chExt cx="21640800" cy="10940416"/>
          </a:xfrm>
        </p:grpSpPr>
        <p:sp>
          <p:nvSpPr>
            <p:cNvPr id="6" name="Freeform 6"/>
            <p:cNvSpPr/>
            <p:nvPr/>
          </p:nvSpPr>
          <p:spPr>
            <a:xfrm>
              <a:off x="0" y="25267"/>
              <a:ext cx="12195698" cy="10915150"/>
            </a:xfrm>
            <a:custGeom>
              <a:avLst/>
              <a:gdLst/>
              <a:ahLst/>
              <a:cxnLst/>
              <a:rect l="l" t="t" r="r" b="b"/>
              <a:pathLst>
                <a:path w="12195698" h="10915150">
                  <a:moveTo>
                    <a:pt x="0" y="0"/>
                  </a:moveTo>
                  <a:lnTo>
                    <a:pt x="12195698" y="0"/>
                  </a:lnTo>
                  <a:lnTo>
                    <a:pt x="12195698" y="10915149"/>
                  </a:lnTo>
                  <a:lnTo>
                    <a:pt x="0" y="10915149"/>
                  </a:lnTo>
                  <a:lnTo>
                    <a:pt x="0" y="0"/>
                  </a:lnTo>
                  <a:close/>
                </a:path>
              </a:pathLst>
            </a:custGeom>
            <a:blipFill>
              <a:blip r:embed="rId2">
                <a:alphaModFix amt="5000"/>
                <a:extLst>
                  <a:ext uri="{96DAC541-7B7A-43D3-8B79-37D633B846F1}">
                    <asvg:svgBlip xmlns="" xmlns:asvg="http://schemas.microsoft.com/office/drawing/2016/SVG/main" r:embed="rId3"/>
                  </a:ext>
                </a:extLst>
              </a:blip>
              <a:stretch>
                <a:fillRect/>
              </a:stretch>
            </a:blipFill>
          </p:spPr>
        </p:sp>
        <p:sp>
          <p:nvSpPr>
            <p:cNvPr id="7" name="Freeform 7"/>
            <p:cNvSpPr/>
            <p:nvPr/>
          </p:nvSpPr>
          <p:spPr>
            <a:xfrm>
              <a:off x="9445102" y="0"/>
              <a:ext cx="12195698" cy="10915150"/>
            </a:xfrm>
            <a:custGeom>
              <a:avLst/>
              <a:gdLst/>
              <a:ahLst/>
              <a:cxnLst/>
              <a:rect l="l" t="t" r="r" b="b"/>
              <a:pathLst>
                <a:path w="12195698" h="10915150">
                  <a:moveTo>
                    <a:pt x="0" y="0"/>
                  </a:moveTo>
                  <a:lnTo>
                    <a:pt x="12195698" y="0"/>
                  </a:lnTo>
                  <a:lnTo>
                    <a:pt x="12195698" y="10915150"/>
                  </a:lnTo>
                  <a:lnTo>
                    <a:pt x="0" y="10915150"/>
                  </a:lnTo>
                  <a:lnTo>
                    <a:pt x="0" y="0"/>
                  </a:lnTo>
                  <a:close/>
                </a:path>
              </a:pathLst>
            </a:custGeom>
            <a:blipFill>
              <a:blip r:embed="rId2">
                <a:alphaModFix amt="5000"/>
                <a:extLst>
                  <a:ext uri="{96DAC541-7B7A-43D3-8B79-37D633B846F1}">
                    <asvg:svgBlip xmlns="" xmlns:asvg="http://schemas.microsoft.com/office/drawing/2016/SVG/main" r:embed="rId3"/>
                  </a:ext>
                </a:extLst>
              </a:blip>
              <a:stretch>
                <a:fillRect/>
              </a:stretch>
            </a:blipFill>
          </p:spPr>
        </p:sp>
      </p:grpSp>
      <p:grpSp>
        <p:nvGrpSpPr>
          <p:cNvPr id="8" name="Group 8"/>
          <p:cNvGrpSpPr/>
          <p:nvPr/>
        </p:nvGrpSpPr>
        <p:grpSpPr>
          <a:xfrm>
            <a:off x="6019800" y="796432"/>
            <a:ext cx="11704583" cy="5413868"/>
            <a:chOff x="0" y="0"/>
            <a:chExt cx="2725844" cy="1510305"/>
          </a:xfrm>
        </p:grpSpPr>
        <p:sp>
          <p:nvSpPr>
            <p:cNvPr id="9" name="Freeform 9"/>
            <p:cNvSpPr/>
            <p:nvPr/>
          </p:nvSpPr>
          <p:spPr>
            <a:xfrm>
              <a:off x="0" y="0"/>
              <a:ext cx="2725844" cy="1510305"/>
            </a:xfrm>
            <a:custGeom>
              <a:avLst/>
              <a:gdLst/>
              <a:ahLst/>
              <a:cxnLst/>
              <a:rect l="l" t="t" r="r" b="b"/>
              <a:pathLst>
                <a:path w="2725844" h="1510305">
                  <a:moveTo>
                    <a:pt x="38150" y="0"/>
                  </a:moveTo>
                  <a:lnTo>
                    <a:pt x="2687694" y="0"/>
                  </a:lnTo>
                  <a:cubicBezTo>
                    <a:pt x="2708764" y="0"/>
                    <a:pt x="2725844" y="17080"/>
                    <a:pt x="2725844" y="38150"/>
                  </a:cubicBezTo>
                  <a:lnTo>
                    <a:pt x="2725844" y="1472155"/>
                  </a:lnTo>
                  <a:cubicBezTo>
                    <a:pt x="2725844" y="1493225"/>
                    <a:pt x="2708764" y="1510305"/>
                    <a:pt x="2687694" y="1510305"/>
                  </a:cubicBezTo>
                  <a:lnTo>
                    <a:pt x="38150" y="1510305"/>
                  </a:lnTo>
                  <a:cubicBezTo>
                    <a:pt x="17080" y="1510305"/>
                    <a:pt x="0" y="1493225"/>
                    <a:pt x="0" y="1472155"/>
                  </a:cubicBezTo>
                  <a:lnTo>
                    <a:pt x="0" y="38150"/>
                  </a:lnTo>
                  <a:cubicBezTo>
                    <a:pt x="0" y="17080"/>
                    <a:pt x="17080" y="0"/>
                    <a:pt x="38150" y="0"/>
                  </a:cubicBezTo>
                  <a:close/>
                </a:path>
              </a:pathLst>
            </a:custGeom>
            <a:solidFill>
              <a:srgbClr val="FFFFFF"/>
            </a:solidFill>
            <a:ln w="28575" cap="rnd">
              <a:solidFill>
                <a:srgbClr val="231F20"/>
              </a:solidFill>
              <a:prstDash val="solid"/>
              <a:round/>
            </a:ln>
          </p:spPr>
        </p:sp>
        <p:sp>
          <p:nvSpPr>
            <p:cNvPr id="10" name="TextBox 10"/>
            <p:cNvSpPr txBox="1"/>
            <p:nvPr/>
          </p:nvSpPr>
          <p:spPr>
            <a:xfrm>
              <a:off x="0" y="-38100"/>
              <a:ext cx="2725844" cy="154840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4" name="Freeform 14"/>
          <p:cNvSpPr/>
          <p:nvPr/>
        </p:nvSpPr>
        <p:spPr>
          <a:xfrm flipH="1">
            <a:off x="619147" y="1914712"/>
            <a:ext cx="7381853" cy="11038285"/>
          </a:xfrm>
          <a:custGeom>
            <a:avLst/>
            <a:gdLst/>
            <a:ahLst/>
            <a:cxnLst/>
            <a:rect l="l" t="t" r="r" b="b"/>
            <a:pathLst>
              <a:path w="7381853" h="11038285">
                <a:moveTo>
                  <a:pt x="7381853" y="0"/>
                </a:moveTo>
                <a:lnTo>
                  <a:pt x="0" y="0"/>
                </a:lnTo>
                <a:lnTo>
                  <a:pt x="0" y="11038285"/>
                </a:lnTo>
                <a:lnTo>
                  <a:pt x="7381853" y="11038285"/>
                </a:lnTo>
                <a:lnTo>
                  <a:pt x="7381853"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7" name="Freeform 17"/>
          <p:cNvSpPr/>
          <p:nvPr/>
        </p:nvSpPr>
        <p:spPr>
          <a:xfrm rot="4263341">
            <a:off x="16387187" y="5196895"/>
            <a:ext cx="742193" cy="1369149"/>
          </a:xfrm>
          <a:custGeom>
            <a:avLst/>
            <a:gdLst/>
            <a:ahLst/>
            <a:cxnLst/>
            <a:rect l="l" t="t" r="r" b="b"/>
            <a:pathLst>
              <a:path w="742193" h="1369149">
                <a:moveTo>
                  <a:pt x="0" y="0"/>
                </a:moveTo>
                <a:lnTo>
                  <a:pt x="742193" y="0"/>
                </a:lnTo>
                <a:lnTo>
                  <a:pt x="742193" y="1369149"/>
                </a:lnTo>
                <a:lnTo>
                  <a:pt x="0" y="1369149"/>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8" name="Freeform 18"/>
          <p:cNvSpPr/>
          <p:nvPr/>
        </p:nvSpPr>
        <p:spPr>
          <a:xfrm>
            <a:off x="8029074" y="7120688"/>
            <a:ext cx="816410" cy="822525"/>
          </a:xfrm>
          <a:custGeom>
            <a:avLst/>
            <a:gdLst/>
            <a:ahLst/>
            <a:cxnLst/>
            <a:rect l="l" t="t" r="r" b="b"/>
            <a:pathLst>
              <a:path w="816410" h="822525">
                <a:moveTo>
                  <a:pt x="0" y="0"/>
                </a:moveTo>
                <a:lnTo>
                  <a:pt x="816410" y="0"/>
                </a:lnTo>
                <a:lnTo>
                  <a:pt x="816410" y="822524"/>
                </a:lnTo>
                <a:lnTo>
                  <a:pt x="0" y="822524"/>
                </a:lnTo>
                <a:lnTo>
                  <a:pt x="0" y="0"/>
                </a:lnTo>
                <a:close/>
              </a:path>
            </a:pathLst>
          </a:custGeom>
          <a:blipFill>
            <a:blip r:embed="rId8">
              <a:extLst>
                <a:ext uri="{96DAC541-7B7A-43D3-8B79-37D633B846F1}">
                  <asvg:svgBlip xmlns="" xmlns:asvg="http://schemas.microsoft.com/office/drawing/2016/SVG/main" r:embed="rId9"/>
                </a:ext>
              </a:extLst>
            </a:blip>
            <a:stretch>
              <a:fillRect l="-16131" t="-123580" r="-514491" b="-293597"/>
            </a:stretch>
          </a:blipFill>
        </p:spPr>
      </p:sp>
      <p:sp>
        <p:nvSpPr>
          <p:cNvPr id="19" name="Freeform 19"/>
          <p:cNvSpPr/>
          <p:nvPr/>
        </p:nvSpPr>
        <p:spPr>
          <a:xfrm>
            <a:off x="1891406" y="1040844"/>
            <a:ext cx="1184337" cy="1225176"/>
          </a:xfrm>
          <a:custGeom>
            <a:avLst/>
            <a:gdLst/>
            <a:ahLst/>
            <a:cxnLst/>
            <a:rect l="l" t="t" r="r" b="b"/>
            <a:pathLst>
              <a:path w="1184337" h="1225176">
                <a:moveTo>
                  <a:pt x="0" y="0"/>
                </a:moveTo>
                <a:lnTo>
                  <a:pt x="1184337" y="0"/>
                </a:lnTo>
                <a:lnTo>
                  <a:pt x="1184337" y="1225176"/>
                </a:lnTo>
                <a:lnTo>
                  <a:pt x="0" y="1225176"/>
                </a:lnTo>
                <a:lnTo>
                  <a:pt x="0" y="0"/>
                </a:lnTo>
                <a:close/>
              </a:path>
            </a:pathLst>
          </a:custGeom>
          <a:blipFill>
            <a:blip r:embed="rId10">
              <a:extLst>
                <a:ext uri="{96DAC541-7B7A-43D3-8B79-37D633B846F1}">
                  <asvg:svgBlip xmlns="" xmlns:asvg="http://schemas.microsoft.com/office/drawing/2016/SVG/main" r:embed="rId11"/>
                </a:ext>
              </a:extLst>
            </a:blip>
            <a:stretch>
              <a:fillRect l="-154855" t="-80817" r="-404244" b="-344018"/>
            </a:stretch>
          </a:blipFill>
        </p:spPr>
      </p:sp>
      <p:sp>
        <p:nvSpPr>
          <p:cNvPr id="22" name="Rectangle 21"/>
          <p:cNvSpPr/>
          <p:nvPr/>
        </p:nvSpPr>
        <p:spPr>
          <a:xfrm>
            <a:off x="6201886" y="1382216"/>
            <a:ext cx="11308326" cy="2317814"/>
          </a:xfrm>
          <a:prstGeom prst="rect">
            <a:avLst/>
          </a:prstGeom>
        </p:spPr>
        <p:txBody>
          <a:bodyPr wrap="square">
            <a:spAutoFit/>
          </a:bodyPr>
          <a:lstStyle/>
          <a:p>
            <a:pPr marL="0" marR="0" lvl="0" indent="0" algn="ctr" defTabSz="1828800" rtl="0" eaLnBrk="1" fontAlgn="auto" latinLnBrk="0" hangingPunct="1">
              <a:lnSpc>
                <a:spcPct val="150000"/>
              </a:lnSpc>
              <a:spcBef>
                <a:spcPts val="0"/>
              </a:spcBef>
              <a:spcAft>
                <a:spcPts val="0"/>
              </a:spcAft>
              <a:buClr>
                <a:srgbClr val="070185"/>
              </a:buClr>
              <a:buSzTx/>
              <a:buFontTx/>
              <a:buNone/>
              <a:tabLst/>
              <a:defRPr/>
            </a:pPr>
            <a:r>
              <a:rPr kumimoji="0" lang="en-US" sz="11000" b="1" i="0" u="none" strike="noStrike" kern="0" cap="none" spc="0" normalizeH="0" baseline="0" noProof="0" smtClean="0">
                <a:ln>
                  <a:noFill/>
                </a:ln>
                <a:solidFill>
                  <a:srgbClr val="1F497D"/>
                </a:solidFill>
                <a:effectLst/>
                <a:uLnTx/>
                <a:uFillTx/>
                <a:latin typeface="Arial" panose="020B0604020202020204" pitchFamily="34" charset="0"/>
                <a:ea typeface="+mn-ea"/>
                <a:cs typeface="Arial" panose="020B0604020202020204" pitchFamily="34" charset="0"/>
              </a:rPr>
              <a:t>II. TÍNH</a:t>
            </a:r>
            <a:r>
              <a:rPr kumimoji="0" lang="en-US" sz="11000" b="1" i="0" u="none" strike="noStrike" kern="0" cap="none" spc="0" normalizeH="0" noProof="0" smtClean="0">
                <a:ln>
                  <a:noFill/>
                </a:ln>
                <a:solidFill>
                  <a:srgbClr val="1F497D"/>
                </a:solidFill>
                <a:effectLst/>
                <a:uLnTx/>
                <a:uFillTx/>
                <a:latin typeface="Arial" panose="020B0604020202020204" pitchFamily="34" charset="0"/>
                <a:ea typeface="+mn-ea"/>
                <a:cs typeface="Arial" panose="020B0604020202020204" pitchFamily="34" charset="0"/>
              </a:rPr>
              <a:t> CHẤT</a:t>
            </a:r>
            <a:endParaRPr kumimoji="0" lang="vi-VN" sz="11000" b="1" i="0" u="none" strike="noStrike" kern="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2192487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5" name="Group 5"/>
          <p:cNvGrpSpPr/>
          <p:nvPr/>
        </p:nvGrpSpPr>
        <p:grpSpPr>
          <a:xfrm>
            <a:off x="-390839" y="9880432"/>
            <a:ext cx="18678839" cy="982589"/>
            <a:chOff x="0" y="0"/>
            <a:chExt cx="4919530" cy="537497"/>
          </a:xfrm>
        </p:grpSpPr>
        <p:sp>
          <p:nvSpPr>
            <p:cNvPr id="6" name="Freeform 6"/>
            <p:cNvSpPr/>
            <p:nvPr/>
          </p:nvSpPr>
          <p:spPr>
            <a:xfrm>
              <a:off x="0" y="0"/>
              <a:ext cx="4919530" cy="537497"/>
            </a:xfrm>
            <a:custGeom>
              <a:avLst/>
              <a:gdLst/>
              <a:ahLst/>
              <a:cxnLst/>
              <a:rect l="l" t="t" r="r" b="b"/>
              <a:pathLst>
                <a:path w="4919530" h="537497">
                  <a:moveTo>
                    <a:pt x="0" y="0"/>
                  </a:moveTo>
                  <a:lnTo>
                    <a:pt x="4919530" y="0"/>
                  </a:lnTo>
                  <a:lnTo>
                    <a:pt x="4919530" y="537497"/>
                  </a:lnTo>
                  <a:lnTo>
                    <a:pt x="0" y="537497"/>
                  </a:lnTo>
                  <a:close/>
                </a:path>
              </a:pathLst>
            </a:custGeom>
            <a:solidFill>
              <a:srgbClr val="A3DFBE"/>
            </a:solidFill>
            <a:ln w="28575" cap="sq">
              <a:solidFill>
                <a:srgbClr val="231F20"/>
              </a:solidFill>
              <a:prstDash val="solid"/>
              <a:miter/>
            </a:ln>
          </p:spPr>
        </p:sp>
        <p:sp>
          <p:nvSpPr>
            <p:cNvPr id="7" name="TextBox 7"/>
            <p:cNvSpPr txBox="1"/>
            <p:nvPr/>
          </p:nvSpPr>
          <p:spPr>
            <a:xfrm>
              <a:off x="0" y="-38100"/>
              <a:ext cx="4919530" cy="575597"/>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45" name="Title 21"/>
          <p:cNvSpPr txBox="1">
            <a:spLocks/>
          </p:cNvSpPr>
          <p:nvPr/>
        </p:nvSpPr>
        <p:spPr>
          <a:xfrm>
            <a:off x="1162627" y="518499"/>
            <a:ext cx="1752600" cy="982915"/>
          </a:xfrm>
          <a:prstGeom prst="rect">
            <a:avLst/>
          </a:prstGeom>
          <a:solidFill>
            <a:srgbClr val="F4FF5C"/>
          </a:solidFill>
          <a:ln w="57150" cap="flat" cmpd="sng" algn="ctr">
            <a:solidFill>
              <a:srgbClr val="BFDBF7"/>
            </a:solidFill>
            <a:prstDash val="solid"/>
          </a:ln>
          <a:effectLst>
            <a:outerShdw blurRad="40000" dist="20000" dir="5400000" rotWithShape="0">
              <a:srgbClr val="000000">
                <a:alpha val="38000"/>
              </a:srgbClr>
            </a:outerShdw>
          </a:effectLst>
        </p:spPr>
        <p:txBody>
          <a:bodyPr spcFirstLastPara="1" wrap="square" lIns="182850" tIns="182850" rIns="182850" bIns="18285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Maven Pro ExtraBold"/>
              <a:buNone/>
              <a:defRPr sz="3500" b="0" i="0" u="none" strike="noStrike" cap="none">
                <a:solidFill>
                  <a:schemeClr val="dk1"/>
                </a:solidFill>
                <a:latin typeface="Maven Pro ExtraBold"/>
                <a:ea typeface="Maven Pro ExtraBold"/>
                <a:cs typeface="Maven Pro ExtraBold"/>
                <a:sym typeface="Maven Pro ExtraBold"/>
              </a:defRPr>
            </a:lvl1pPr>
            <a:lvl2pPr marR="0" lvl="1"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2pPr>
            <a:lvl3pPr marR="0" lvl="2"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3pPr>
            <a:lvl4pPr marR="0" lvl="3"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4pPr>
            <a:lvl5pPr marR="0" lvl="4"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5pPr>
            <a:lvl6pPr marR="0" lvl="5"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6pPr>
            <a:lvl7pPr marR="0" lvl="6"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7pPr>
            <a:lvl8pPr marR="0" lvl="7"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8pPr>
            <a:lvl9pPr marR="0" lvl="8"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9pPr>
          </a:lstStyle>
          <a:p>
            <a:pPr marL="0" marR="0" lvl="0" indent="0" algn="ctr" defTabSz="914400" rtl="0" eaLnBrk="1" fontAlgn="auto" latinLnBrk="0" hangingPunct="1">
              <a:lnSpc>
                <a:spcPct val="100000"/>
              </a:lnSpc>
              <a:spcBef>
                <a:spcPts val="0"/>
              </a:spcBef>
              <a:spcAft>
                <a:spcPts val="0"/>
              </a:spcAft>
              <a:buClr>
                <a:srgbClr val="070185"/>
              </a:buClr>
              <a:buSzPts val="3500"/>
              <a:buFont typeface="Maven Pro ExtraBold"/>
              <a:buNone/>
              <a:tabLst/>
              <a:defRPr/>
            </a:pPr>
            <a:r>
              <a:rPr kumimoji="0" lang="nl-NL" sz="41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rPr>
              <a:t>HĐ </a:t>
            </a:r>
            <a:r>
              <a:rPr kumimoji="0" lang="nl-NL" sz="41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a:rPr>
              <a:t>2</a:t>
            </a:r>
            <a:endParaRPr kumimoji="0" lang="en-US" sz="41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endParaRPr>
          </a:p>
        </p:txBody>
      </p:sp>
      <mc:AlternateContent xmlns:mc="http://schemas.openxmlformats.org/markup-compatibility/2006">
        <mc:Choice xmlns:a14="http://schemas.microsoft.com/office/drawing/2010/main" Requires="a14">
          <p:sp>
            <p:nvSpPr>
              <p:cNvPr id="46" name="Rectangle 45"/>
              <p:cNvSpPr/>
              <p:nvPr/>
            </p:nvSpPr>
            <p:spPr>
              <a:xfrm>
                <a:off x="1066800" y="1745327"/>
                <a:ext cx="16213075" cy="6940361"/>
              </a:xfrm>
              <a:prstGeom prst="rect">
                <a:avLst/>
              </a:prstGeom>
            </p:spPr>
            <p:txBody>
              <a:bodyPr wrap="square">
                <a:spAutoFit/>
              </a:bodyPr>
              <a:lstStyle/>
              <a:p>
                <a:pPr lvl="0" algn="just" defTabSz="1828800">
                  <a:lnSpc>
                    <a:spcPct val="150000"/>
                  </a:lnSpc>
                  <a:spcBef>
                    <a:spcPts val="4800"/>
                  </a:spcBef>
                  <a:spcAft>
                    <a:spcPts val="4800"/>
                  </a:spcAft>
                  <a:buClr>
                    <a:srgbClr val="000000"/>
                  </a:buClr>
                </a:pPr>
                <a:r>
                  <a:rPr lang="vi-VN" sz="3800" kern="0" smtClean="0">
                    <a:solidFill>
                      <a:srgbClr val="000000"/>
                    </a:solidFill>
                    <a:latin typeface="Arial" panose="020B0604020202020204" pitchFamily="34" charset="0"/>
                    <a:cs typeface="Arial" panose="020B0604020202020204" pitchFamily="34" charset="0"/>
                    <a:sym typeface="Arial"/>
                  </a:rPr>
                  <a:t>a</a:t>
                </a:r>
                <a:r>
                  <a:rPr lang="vi-VN" sz="3800" kern="0">
                    <a:solidFill>
                      <a:srgbClr val="000000"/>
                    </a:solidFill>
                    <a:latin typeface="Arial" panose="020B0604020202020204" pitchFamily="34" charset="0"/>
                    <a:cs typeface="Arial" panose="020B0604020202020204" pitchFamily="34" charset="0"/>
                    <a:sym typeface="Arial"/>
                  </a:rPr>
                  <a:t>) Mỗi tam giác có đồng dạng với chính nó hay </a:t>
                </a:r>
                <a:r>
                  <a:rPr lang="vi-VN" sz="3800" kern="0">
                    <a:solidFill>
                      <a:srgbClr val="000000"/>
                    </a:solidFill>
                    <a:latin typeface="Arial" panose="020B0604020202020204" pitchFamily="34" charset="0"/>
                    <a:cs typeface="Arial" panose="020B0604020202020204" pitchFamily="34" charset="0"/>
                    <a:sym typeface="Arial"/>
                  </a:rPr>
                  <a:t>không</a:t>
                </a:r>
                <a:r>
                  <a:rPr lang="vi-VN" sz="3800" kern="0" smtClean="0">
                    <a:solidFill>
                      <a:srgbClr val="000000"/>
                    </a:solidFill>
                    <a:latin typeface="Arial" panose="020B0604020202020204" pitchFamily="34" charset="0"/>
                    <a:cs typeface="Arial" panose="020B0604020202020204" pitchFamily="34" charset="0"/>
                    <a:sym typeface="Arial"/>
                  </a:rPr>
                  <a:t>;</a:t>
                </a:r>
                <a:endParaRPr lang="vi-VN" sz="3800" kern="0">
                  <a:solidFill>
                    <a:srgbClr val="000000"/>
                  </a:solidFill>
                  <a:latin typeface="Arial" panose="020B0604020202020204" pitchFamily="34" charset="0"/>
                  <a:cs typeface="Arial" panose="020B0604020202020204" pitchFamily="34" charset="0"/>
                  <a:sym typeface="Arial"/>
                </a:endParaRPr>
              </a:p>
              <a:p>
                <a:pPr lvl="0" algn="just" defTabSz="1828800">
                  <a:lnSpc>
                    <a:spcPct val="150000"/>
                  </a:lnSpc>
                  <a:spcBef>
                    <a:spcPts val="4800"/>
                  </a:spcBef>
                  <a:spcAft>
                    <a:spcPts val="4800"/>
                  </a:spcAft>
                  <a:buClr>
                    <a:srgbClr val="000000"/>
                  </a:buClr>
                </a:pPr>
                <a:r>
                  <a:rPr lang="vi-VN" sz="3800" kern="0">
                    <a:solidFill>
                      <a:srgbClr val="000000"/>
                    </a:solidFill>
                    <a:latin typeface="Arial" panose="020B0604020202020204" pitchFamily="34" charset="0"/>
                    <a:cs typeface="Arial" panose="020B0604020202020204" pitchFamily="34" charset="0"/>
                    <a:sym typeface="Arial"/>
                  </a:rPr>
                  <a:t>b) Nếu </a:t>
                </a:r>
                <a14:m>
                  <m:oMath xmlns:m="http://schemas.openxmlformats.org/officeDocument/2006/math">
                    <m:r>
                      <a:rPr lang="vi-VN" sz="3800" i="1" kern="0" smtClean="0">
                        <a:solidFill>
                          <a:srgbClr val="000000"/>
                        </a:solidFill>
                        <a:latin typeface="Cambria Math" panose="02040503050406030204" pitchFamily="18" charset="0"/>
                        <a:cs typeface="Arial" panose="020B0604020202020204" pitchFamily="34" charset="0"/>
                        <a:sym typeface="Arial"/>
                      </a:rPr>
                      <m:t>∆</m:t>
                    </m:r>
                    <m:r>
                      <a:rPr lang="vi-VN" sz="3800" i="1" kern="0" smtClean="0">
                        <a:solidFill>
                          <a:srgbClr val="000000"/>
                        </a:solidFill>
                        <a:latin typeface="Cambria Math" panose="02040503050406030204" pitchFamily="18" charset="0"/>
                        <a:cs typeface="Arial" panose="020B0604020202020204" pitchFamily="34" charset="0"/>
                        <a:sym typeface="Arial"/>
                      </a:rPr>
                      <m:t>𝐴</m:t>
                    </m:r>
                    <m:r>
                      <a:rPr lang="vi-VN" sz="3800" i="1" kern="0" smtClean="0">
                        <a:solidFill>
                          <a:srgbClr val="000000"/>
                        </a:solidFill>
                        <a:latin typeface="Cambria Math" panose="02040503050406030204" pitchFamily="18" charset="0"/>
                        <a:cs typeface="Arial" panose="020B0604020202020204" pitchFamily="34" charset="0"/>
                        <a:sym typeface="Arial"/>
                      </a:rPr>
                      <m:t>’</m:t>
                    </m:r>
                    <m:r>
                      <a:rPr lang="vi-VN" sz="3800" i="1" kern="0" smtClean="0">
                        <a:solidFill>
                          <a:srgbClr val="000000"/>
                        </a:solidFill>
                        <a:latin typeface="Cambria Math" panose="02040503050406030204" pitchFamily="18" charset="0"/>
                        <a:cs typeface="Arial" panose="020B0604020202020204" pitchFamily="34" charset="0"/>
                        <a:sym typeface="Arial"/>
                      </a:rPr>
                      <m:t>𝐵</m:t>
                    </m:r>
                    <m:r>
                      <a:rPr lang="vi-VN" sz="3800" i="1" kern="0" smtClean="0">
                        <a:solidFill>
                          <a:srgbClr val="000000"/>
                        </a:solidFill>
                        <a:latin typeface="Cambria Math" panose="02040503050406030204" pitchFamily="18" charset="0"/>
                        <a:cs typeface="Arial" panose="020B0604020202020204" pitchFamily="34" charset="0"/>
                        <a:sym typeface="Arial"/>
                      </a:rPr>
                      <m:t>’</m:t>
                    </m:r>
                    <m:r>
                      <a:rPr lang="vi-VN" sz="3800" i="1" kern="0" smtClean="0">
                        <a:solidFill>
                          <a:srgbClr val="000000"/>
                        </a:solidFill>
                        <a:latin typeface="Cambria Math" panose="02040503050406030204" pitchFamily="18" charset="0"/>
                        <a:cs typeface="Arial" panose="020B0604020202020204" pitchFamily="34" charset="0"/>
                        <a:sym typeface="Arial"/>
                      </a:rPr>
                      <m:t>𝐶</m:t>
                    </m:r>
                    <m:r>
                      <a:rPr lang="vi-VN" sz="3800" i="1" kern="0" smtClean="0">
                        <a:solidFill>
                          <a:srgbClr val="000000"/>
                        </a:solidFill>
                        <a:latin typeface="Cambria Math" panose="02040503050406030204" pitchFamily="18" charset="0"/>
                        <a:cs typeface="Arial" panose="020B0604020202020204" pitchFamily="34" charset="0"/>
                        <a:sym typeface="Arial"/>
                      </a:rPr>
                      <m:t>’ </m:t>
                    </m:r>
                  </m:oMath>
                </a14:m>
                <a:r>
                  <a:rPr lang="vi-VN" sz="3800" kern="0">
                    <a:solidFill>
                      <a:srgbClr val="000000"/>
                    </a:solidFill>
                    <a:latin typeface="Arial" panose="020B0604020202020204" pitchFamily="34" charset="0"/>
                    <a:cs typeface="Arial" panose="020B0604020202020204" pitchFamily="34" charset="0"/>
                    <a:sym typeface="Arial"/>
                  </a:rPr>
                  <a:t>đồng dạng với </a:t>
                </a:r>
                <a14:m>
                  <m:oMath xmlns:m="http://schemas.openxmlformats.org/officeDocument/2006/math">
                    <m:r>
                      <a:rPr lang="vi-VN" sz="3800" i="1" kern="0" smtClean="0">
                        <a:solidFill>
                          <a:srgbClr val="000000"/>
                        </a:solidFill>
                        <a:latin typeface="Cambria Math" panose="02040503050406030204" pitchFamily="18" charset="0"/>
                        <a:cs typeface="Arial" panose="020B0604020202020204" pitchFamily="34" charset="0"/>
                        <a:sym typeface="Arial"/>
                      </a:rPr>
                      <m:t>∆</m:t>
                    </m:r>
                    <m:r>
                      <a:rPr lang="vi-VN" sz="3800" i="1" kern="0" smtClean="0">
                        <a:solidFill>
                          <a:srgbClr val="000000"/>
                        </a:solidFill>
                        <a:latin typeface="Cambria Math" panose="02040503050406030204" pitchFamily="18" charset="0"/>
                        <a:cs typeface="Arial" panose="020B0604020202020204" pitchFamily="34" charset="0"/>
                        <a:sym typeface="Arial"/>
                      </a:rPr>
                      <m:t>𝐴𝐵𝐶</m:t>
                    </m:r>
                    <m:r>
                      <a:rPr lang="vi-VN" sz="3800" i="1" kern="0" smtClean="0">
                        <a:solidFill>
                          <a:srgbClr val="000000"/>
                        </a:solidFill>
                        <a:latin typeface="Cambria Math" panose="02040503050406030204" pitchFamily="18" charset="0"/>
                        <a:cs typeface="Arial" panose="020B0604020202020204" pitchFamily="34" charset="0"/>
                        <a:sym typeface="Arial"/>
                      </a:rPr>
                      <m:t> </m:t>
                    </m:r>
                  </m:oMath>
                </a14:m>
                <a:r>
                  <a:rPr lang="vi-VN" sz="3800" kern="0">
                    <a:solidFill>
                      <a:srgbClr val="000000"/>
                    </a:solidFill>
                    <a:latin typeface="Arial" panose="020B0604020202020204" pitchFamily="34" charset="0"/>
                    <a:cs typeface="Arial" panose="020B0604020202020204" pitchFamily="34" charset="0"/>
                    <a:sym typeface="Arial"/>
                  </a:rPr>
                  <a:t>thì </a:t>
                </a:r>
                <a14:m>
                  <m:oMath xmlns:m="http://schemas.openxmlformats.org/officeDocument/2006/math">
                    <m:r>
                      <a:rPr lang="vi-VN" sz="3800" i="1" kern="0" smtClean="0">
                        <a:solidFill>
                          <a:srgbClr val="000000"/>
                        </a:solidFill>
                        <a:latin typeface="Cambria Math" panose="02040503050406030204" pitchFamily="18" charset="0"/>
                        <a:cs typeface="Arial" panose="020B0604020202020204" pitchFamily="34" charset="0"/>
                        <a:sym typeface="Arial"/>
                      </a:rPr>
                      <m:t>∆</m:t>
                    </m:r>
                    <m:r>
                      <a:rPr lang="vi-VN" sz="3800" i="1" kern="0" smtClean="0">
                        <a:solidFill>
                          <a:srgbClr val="000000"/>
                        </a:solidFill>
                        <a:latin typeface="Cambria Math" panose="02040503050406030204" pitchFamily="18" charset="0"/>
                        <a:cs typeface="Arial" panose="020B0604020202020204" pitchFamily="34" charset="0"/>
                        <a:sym typeface="Arial"/>
                      </a:rPr>
                      <m:t>𝐴𝐵𝐶</m:t>
                    </m:r>
                    <m:r>
                      <a:rPr lang="vi-VN" sz="3800" i="1" kern="0" smtClean="0">
                        <a:solidFill>
                          <a:srgbClr val="000000"/>
                        </a:solidFill>
                        <a:latin typeface="Cambria Math" panose="02040503050406030204" pitchFamily="18" charset="0"/>
                        <a:cs typeface="Arial" panose="020B0604020202020204" pitchFamily="34" charset="0"/>
                        <a:sym typeface="Arial"/>
                      </a:rPr>
                      <m:t> </m:t>
                    </m:r>
                  </m:oMath>
                </a14:m>
                <a:r>
                  <a:rPr lang="vi-VN" sz="3800" kern="0">
                    <a:solidFill>
                      <a:srgbClr val="000000"/>
                    </a:solidFill>
                    <a:latin typeface="Arial" panose="020B0604020202020204" pitchFamily="34" charset="0"/>
                    <a:cs typeface="Arial" panose="020B0604020202020204" pitchFamily="34" charset="0"/>
                    <a:sym typeface="Arial"/>
                  </a:rPr>
                  <a:t>có đồng dạng với </a:t>
                </a:r>
                <a14:m>
                  <m:oMath xmlns:m="http://schemas.openxmlformats.org/officeDocument/2006/math">
                    <m:r>
                      <a:rPr lang="vi-VN" sz="3800" i="1" kern="0" smtClean="0">
                        <a:solidFill>
                          <a:srgbClr val="000000"/>
                        </a:solidFill>
                        <a:latin typeface="Cambria Math" panose="02040503050406030204" pitchFamily="18" charset="0"/>
                        <a:cs typeface="Arial" panose="020B0604020202020204" pitchFamily="34" charset="0"/>
                        <a:sym typeface="Arial"/>
                      </a:rPr>
                      <m:t>∆</m:t>
                    </m:r>
                    <m:r>
                      <a:rPr lang="vi-VN" sz="3800" i="1" kern="0" smtClean="0">
                        <a:solidFill>
                          <a:srgbClr val="000000"/>
                        </a:solidFill>
                        <a:latin typeface="Cambria Math" panose="02040503050406030204" pitchFamily="18" charset="0"/>
                        <a:cs typeface="Arial" panose="020B0604020202020204" pitchFamily="34" charset="0"/>
                        <a:sym typeface="Arial"/>
                      </a:rPr>
                      <m:t>𝐴</m:t>
                    </m:r>
                    <m:r>
                      <a:rPr lang="vi-VN" sz="3800" i="1" kern="0" smtClean="0">
                        <a:solidFill>
                          <a:srgbClr val="000000"/>
                        </a:solidFill>
                        <a:latin typeface="Cambria Math" panose="02040503050406030204" pitchFamily="18" charset="0"/>
                        <a:cs typeface="Arial" panose="020B0604020202020204" pitchFamily="34" charset="0"/>
                        <a:sym typeface="Arial"/>
                      </a:rPr>
                      <m:t>’</m:t>
                    </m:r>
                    <m:r>
                      <a:rPr lang="vi-VN" sz="3800" i="1" kern="0" smtClean="0">
                        <a:solidFill>
                          <a:srgbClr val="000000"/>
                        </a:solidFill>
                        <a:latin typeface="Cambria Math" panose="02040503050406030204" pitchFamily="18" charset="0"/>
                        <a:cs typeface="Arial" panose="020B0604020202020204" pitchFamily="34" charset="0"/>
                        <a:sym typeface="Arial"/>
                      </a:rPr>
                      <m:t>𝐵</m:t>
                    </m:r>
                    <m:r>
                      <a:rPr lang="vi-VN" sz="3800" i="1" kern="0" smtClean="0">
                        <a:solidFill>
                          <a:srgbClr val="000000"/>
                        </a:solidFill>
                        <a:latin typeface="Cambria Math" panose="02040503050406030204" pitchFamily="18" charset="0"/>
                        <a:cs typeface="Arial" panose="020B0604020202020204" pitchFamily="34" charset="0"/>
                        <a:sym typeface="Arial"/>
                      </a:rPr>
                      <m:t>’</m:t>
                    </m:r>
                    <m:r>
                      <a:rPr lang="vi-VN" sz="3800" i="1" kern="0" smtClean="0">
                        <a:solidFill>
                          <a:srgbClr val="000000"/>
                        </a:solidFill>
                        <a:latin typeface="Cambria Math" panose="02040503050406030204" pitchFamily="18" charset="0"/>
                        <a:cs typeface="Arial" panose="020B0604020202020204" pitchFamily="34" charset="0"/>
                        <a:sym typeface="Arial"/>
                      </a:rPr>
                      <m:t>𝐶</m:t>
                    </m:r>
                    <m:r>
                      <a:rPr lang="vi-VN" sz="3800" i="1" kern="0" smtClean="0">
                        <a:solidFill>
                          <a:srgbClr val="000000"/>
                        </a:solidFill>
                        <a:latin typeface="Cambria Math" panose="02040503050406030204" pitchFamily="18" charset="0"/>
                        <a:cs typeface="Arial" panose="020B0604020202020204" pitchFamily="34" charset="0"/>
                        <a:sym typeface="Arial"/>
                      </a:rPr>
                      <m:t>’</m:t>
                    </m:r>
                  </m:oMath>
                </a14:m>
                <a:r>
                  <a:rPr lang="en-US" sz="3800" kern="0" smtClean="0">
                    <a:solidFill>
                      <a:srgbClr val="000000"/>
                    </a:solidFill>
                    <a:latin typeface="Arial" panose="020B0604020202020204" pitchFamily="34" charset="0"/>
                    <a:cs typeface="Arial" panose="020B0604020202020204" pitchFamily="34" charset="0"/>
                    <a:sym typeface="Arial"/>
                  </a:rPr>
                  <a:t>    </a:t>
                </a:r>
                <a:r>
                  <a:rPr lang="vi-VN" sz="3800" kern="0" smtClean="0">
                    <a:solidFill>
                      <a:srgbClr val="000000"/>
                    </a:solidFill>
                    <a:latin typeface="Arial" panose="020B0604020202020204" pitchFamily="34" charset="0"/>
                    <a:cs typeface="Arial" panose="020B0604020202020204" pitchFamily="34" charset="0"/>
                    <a:sym typeface="Arial"/>
                  </a:rPr>
                  <a:t>hay </a:t>
                </a:r>
                <a:r>
                  <a:rPr lang="vi-VN" sz="3800" kern="0">
                    <a:solidFill>
                      <a:srgbClr val="000000"/>
                    </a:solidFill>
                    <a:latin typeface="Arial" panose="020B0604020202020204" pitchFamily="34" charset="0"/>
                    <a:cs typeface="Arial" panose="020B0604020202020204" pitchFamily="34" charset="0"/>
                    <a:sym typeface="Arial"/>
                  </a:rPr>
                  <a:t>không</a:t>
                </a:r>
                <a:r>
                  <a:rPr lang="vi-VN" sz="3800" kern="0" smtClean="0">
                    <a:solidFill>
                      <a:srgbClr val="000000"/>
                    </a:solidFill>
                    <a:latin typeface="Arial" panose="020B0604020202020204" pitchFamily="34" charset="0"/>
                    <a:cs typeface="Arial" panose="020B0604020202020204" pitchFamily="34" charset="0"/>
                    <a:sym typeface="Arial"/>
                  </a:rPr>
                  <a:t>;</a:t>
                </a:r>
                <a:endParaRPr lang="vi-VN" sz="3800" kern="0">
                  <a:solidFill>
                    <a:srgbClr val="000000"/>
                  </a:solidFill>
                  <a:latin typeface="Arial" panose="020B0604020202020204" pitchFamily="34" charset="0"/>
                  <a:cs typeface="Arial" panose="020B0604020202020204" pitchFamily="34" charset="0"/>
                  <a:sym typeface="Arial"/>
                </a:endParaRPr>
              </a:p>
              <a:p>
                <a:pPr lvl="0" algn="just" defTabSz="1828800">
                  <a:lnSpc>
                    <a:spcPct val="150000"/>
                  </a:lnSpc>
                  <a:spcBef>
                    <a:spcPts val="4800"/>
                  </a:spcBef>
                  <a:spcAft>
                    <a:spcPts val="4800"/>
                  </a:spcAft>
                  <a:buClr>
                    <a:srgbClr val="000000"/>
                  </a:buClr>
                </a:pPr>
                <a:r>
                  <a:rPr lang="vi-VN" sz="3800" kern="0">
                    <a:solidFill>
                      <a:srgbClr val="000000"/>
                    </a:solidFill>
                    <a:latin typeface="Arial" panose="020B0604020202020204" pitchFamily="34" charset="0"/>
                    <a:cs typeface="Arial" panose="020B0604020202020204" pitchFamily="34" charset="0"/>
                    <a:sym typeface="Arial"/>
                  </a:rPr>
                  <a:t>c) Nếu </a:t>
                </a:r>
                <a14:m>
                  <m:oMath xmlns:m="http://schemas.openxmlformats.org/officeDocument/2006/math">
                    <m:r>
                      <a:rPr lang="vi-VN" sz="3800" i="1" kern="0" smtClean="0">
                        <a:solidFill>
                          <a:srgbClr val="000000"/>
                        </a:solidFill>
                        <a:latin typeface="Cambria Math" panose="02040503050406030204" pitchFamily="18" charset="0"/>
                        <a:cs typeface="Arial" panose="020B0604020202020204" pitchFamily="34" charset="0"/>
                        <a:sym typeface="Arial"/>
                      </a:rPr>
                      <m:t>∆</m:t>
                    </m:r>
                    <m:r>
                      <a:rPr lang="vi-VN" sz="3800" i="1" kern="0" smtClean="0">
                        <a:solidFill>
                          <a:srgbClr val="000000"/>
                        </a:solidFill>
                        <a:latin typeface="Cambria Math" panose="02040503050406030204" pitchFamily="18" charset="0"/>
                        <a:cs typeface="Arial" panose="020B0604020202020204" pitchFamily="34" charset="0"/>
                        <a:sym typeface="Arial"/>
                      </a:rPr>
                      <m:t>𝐴</m:t>
                    </m:r>
                    <m:r>
                      <a:rPr lang="vi-VN" sz="3800" i="1" kern="0" smtClean="0">
                        <a:solidFill>
                          <a:srgbClr val="000000"/>
                        </a:solidFill>
                        <a:latin typeface="Cambria Math" panose="02040503050406030204" pitchFamily="18" charset="0"/>
                        <a:cs typeface="Arial" panose="020B0604020202020204" pitchFamily="34" charset="0"/>
                        <a:sym typeface="Arial"/>
                      </a:rPr>
                      <m:t>’’</m:t>
                    </m:r>
                    <m:r>
                      <a:rPr lang="vi-VN" sz="3800" i="1" kern="0" smtClean="0">
                        <a:solidFill>
                          <a:srgbClr val="000000"/>
                        </a:solidFill>
                        <a:latin typeface="Cambria Math" panose="02040503050406030204" pitchFamily="18" charset="0"/>
                        <a:cs typeface="Arial" panose="020B0604020202020204" pitchFamily="34" charset="0"/>
                        <a:sym typeface="Arial"/>
                      </a:rPr>
                      <m:t>𝐵</m:t>
                    </m:r>
                    <m:r>
                      <a:rPr lang="vi-VN" sz="3800" i="1" kern="0" smtClean="0">
                        <a:solidFill>
                          <a:srgbClr val="000000"/>
                        </a:solidFill>
                        <a:latin typeface="Cambria Math" panose="02040503050406030204" pitchFamily="18" charset="0"/>
                        <a:cs typeface="Arial" panose="020B0604020202020204" pitchFamily="34" charset="0"/>
                        <a:sym typeface="Arial"/>
                      </a:rPr>
                      <m:t>’’</m:t>
                    </m:r>
                    <m:r>
                      <a:rPr lang="vi-VN" sz="3800" i="1" kern="0" smtClean="0">
                        <a:solidFill>
                          <a:srgbClr val="000000"/>
                        </a:solidFill>
                        <a:latin typeface="Cambria Math" panose="02040503050406030204" pitchFamily="18" charset="0"/>
                        <a:cs typeface="Arial" panose="020B0604020202020204" pitchFamily="34" charset="0"/>
                        <a:sym typeface="Arial"/>
                      </a:rPr>
                      <m:t>𝐶</m:t>
                    </m:r>
                    <m:r>
                      <a:rPr lang="vi-VN" sz="3800" i="1" kern="0" smtClean="0">
                        <a:solidFill>
                          <a:srgbClr val="000000"/>
                        </a:solidFill>
                        <a:latin typeface="Cambria Math" panose="02040503050406030204" pitchFamily="18" charset="0"/>
                        <a:cs typeface="Arial" panose="020B0604020202020204" pitchFamily="34" charset="0"/>
                        <a:sym typeface="Arial"/>
                      </a:rPr>
                      <m:t>’’</m:t>
                    </m:r>
                  </m:oMath>
                </a14:m>
                <a:r>
                  <a:rPr lang="vi-VN" sz="3800" kern="0">
                    <a:solidFill>
                      <a:srgbClr val="000000"/>
                    </a:solidFill>
                    <a:latin typeface="Arial" panose="020B0604020202020204" pitchFamily="34" charset="0"/>
                    <a:cs typeface="Arial" panose="020B0604020202020204" pitchFamily="34" charset="0"/>
                    <a:sym typeface="Arial"/>
                  </a:rPr>
                  <a:t> đồng dạng với </a:t>
                </a:r>
                <a14:m>
                  <m:oMath xmlns:m="http://schemas.openxmlformats.org/officeDocument/2006/math">
                    <m:r>
                      <a:rPr lang="vi-VN" sz="3800" i="1" kern="0" smtClean="0">
                        <a:solidFill>
                          <a:srgbClr val="000000"/>
                        </a:solidFill>
                        <a:latin typeface="Cambria Math" panose="02040503050406030204" pitchFamily="18" charset="0"/>
                        <a:cs typeface="Arial" panose="020B0604020202020204" pitchFamily="34" charset="0"/>
                        <a:sym typeface="Arial"/>
                      </a:rPr>
                      <m:t>∆</m:t>
                    </m:r>
                    <m:r>
                      <a:rPr lang="vi-VN" sz="3800" i="1" kern="0" smtClean="0">
                        <a:solidFill>
                          <a:srgbClr val="000000"/>
                        </a:solidFill>
                        <a:latin typeface="Cambria Math" panose="02040503050406030204" pitchFamily="18" charset="0"/>
                        <a:cs typeface="Arial" panose="020B0604020202020204" pitchFamily="34" charset="0"/>
                        <a:sym typeface="Arial"/>
                      </a:rPr>
                      <m:t>𝐴</m:t>
                    </m:r>
                    <m:r>
                      <a:rPr lang="vi-VN" sz="3800" i="1" kern="0" smtClean="0">
                        <a:solidFill>
                          <a:srgbClr val="000000"/>
                        </a:solidFill>
                        <a:latin typeface="Cambria Math" panose="02040503050406030204" pitchFamily="18" charset="0"/>
                        <a:cs typeface="Arial" panose="020B0604020202020204" pitchFamily="34" charset="0"/>
                        <a:sym typeface="Arial"/>
                      </a:rPr>
                      <m:t>’</m:t>
                    </m:r>
                    <m:r>
                      <a:rPr lang="vi-VN" sz="3800" i="1" kern="0" smtClean="0">
                        <a:solidFill>
                          <a:srgbClr val="000000"/>
                        </a:solidFill>
                        <a:latin typeface="Cambria Math" panose="02040503050406030204" pitchFamily="18" charset="0"/>
                        <a:cs typeface="Arial" panose="020B0604020202020204" pitchFamily="34" charset="0"/>
                        <a:sym typeface="Arial"/>
                      </a:rPr>
                      <m:t>𝐵</m:t>
                    </m:r>
                    <m:r>
                      <a:rPr lang="vi-VN" sz="3800" i="1" kern="0" smtClean="0">
                        <a:solidFill>
                          <a:srgbClr val="000000"/>
                        </a:solidFill>
                        <a:latin typeface="Cambria Math" panose="02040503050406030204" pitchFamily="18" charset="0"/>
                        <a:cs typeface="Arial" panose="020B0604020202020204" pitchFamily="34" charset="0"/>
                        <a:sym typeface="Arial"/>
                      </a:rPr>
                      <m:t>’</m:t>
                    </m:r>
                    <m:r>
                      <a:rPr lang="vi-VN" sz="3800" i="1" kern="0" smtClean="0">
                        <a:solidFill>
                          <a:srgbClr val="000000"/>
                        </a:solidFill>
                        <a:latin typeface="Cambria Math" panose="02040503050406030204" pitchFamily="18" charset="0"/>
                        <a:cs typeface="Arial" panose="020B0604020202020204" pitchFamily="34" charset="0"/>
                        <a:sym typeface="Arial"/>
                      </a:rPr>
                      <m:t>𝐶</m:t>
                    </m:r>
                    <m:r>
                      <a:rPr lang="vi-VN" sz="3800" i="1" kern="0" smtClean="0">
                        <a:solidFill>
                          <a:srgbClr val="000000"/>
                        </a:solidFill>
                        <a:latin typeface="Cambria Math" panose="02040503050406030204" pitchFamily="18" charset="0"/>
                        <a:cs typeface="Arial" panose="020B0604020202020204" pitchFamily="34" charset="0"/>
                        <a:sym typeface="Arial"/>
                      </a:rPr>
                      <m:t>’</m:t>
                    </m:r>
                  </m:oMath>
                </a14:m>
                <a:r>
                  <a:rPr lang="vi-VN" sz="3800" kern="0">
                    <a:solidFill>
                      <a:srgbClr val="000000"/>
                    </a:solidFill>
                    <a:latin typeface="Arial" panose="020B0604020202020204" pitchFamily="34" charset="0"/>
                    <a:cs typeface="Arial" panose="020B0604020202020204" pitchFamily="34" charset="0"/>
                    <a:sym typeface="Arial"/>
                  </a:rPr>
                  <a:t> và </a:t>
                </a:r>
                <a14:m>
                  <m:oMath xmlns:m="http://schemas.openxmlformats.org/officeDocument/2006/math">
                    <m:r>
                      <a:rPr lang="vi-VN" sz="3800" i="1" kern="0" smtClean="0">
                        <a:solidFill>
                          <a:srgbClr val="000000"/>
                        </a:solidFill>
                        <a:latin typeface="Cambria Math" panose="02040503050406030204" pitchFamily="18" charset="0"/>
                        <a:cs typeface="Arial" panose="020B0604020202020204" pitchFamily="34" charset="0"/>
                        <a:sym typeface="Arial"/>
                      </a:rPr>
                      <m:t>∆</m:t>
                    </m:r>
                    <m:r>
                      <a:rPr lang="vi-VN" sz="3800" i="1" kern="0" smtClean="0">
                        <a:solidFill>
                          <a:srgbClr val="000000"/>
                        </a:solidFill>
                        <a:latin typeface="Cambria Math" panose="02040503050406030204" pitchFamily="18" charset="0"/>
                        <a:cs typeface="Arial" panose="020B0604020202020204" pitchFamily="34" charset="0"/>
                        <a:sym typeface="Arial"/>
                      </a:rPr>
                      <m:t>𝐴</m:t>
                    </m:r>
                    <m:r>
                      <a:rPr lang="vi-VN" sz="3800" i="1" kern="0" smtClean="0">
                        <a:solidFill>
                          <a:srgbClr val="000000"/>
                        </a:solidFill>
                        <a:latin typeface="Cambria Math" panose="02040503050406030204" pitchFamily="18" charset="0"/>
                        <a:cs typeface="Arial" panose="020B0604020202020204" pitchFamily="34" charset="0"/>
                        <a:sym typeface="Arial"/>
                      </a:rPr>
                      <m:t>’</m:t>
                    </m:r>
                    <m:r>
                      <a:rPr lang="vi-VN" sz="3800" i="1" kern="0" smtClean="0">
                        <a:solidFill>
                          <a:srgbClr val="000000"/>
                        </a:solidFill>
                        <a:latin typeface="Cambria Math" panose="02040503050406030204" pitchFamily="18" charset="0"/>
                        <a:cs typeface="Arial" panose="020B0604020202020204" pitchFamily="34" charset="0"/>
                        <a:sym typeface="Arial"/>
                      </a:rPr>
                      <m:t>𝐵</m:t>
                    </m:r>
                    <m:r>
                      <a:rPr lang="vi-VN" sz="3800" i="1" kern="0" smtClean="0">
                        <a:solidFill>
                          <a:srgbClr val="000000"/>
                        </a:solidFill>
                        <a:latin typeface="Cambria Math" panose="02040503050406030204" pitchFamily="18" charset="0"/>
                        <a:cs typeface="Arial" panose="020B0604020202020204" pitchFamily="34" charset="0"/>
                        <a:sym typeface="Arial"/>
                      </a:rPr>
                      <m:t>’</m:t>
                    </m:r>
                    <m:r>
                      <a:rPr lang="vi-VN" sz="3800" i="1" kern="0" smtClean="0">
                        <a:solidFill>
                          <a:srgbClr val="000000"/>
                        </a:solidFill>
                        <a:latin typeface="Cambria Math" panose="02040503050406030204" pitchFamily="18" charset="0"/>
                        <a:cs typeface="Arial" panose="020B0604020202020204" pitchFamily="34" charset="0"/>
                        <a:sym typeface="Arial"/>
                      </a:rPr>
                      <m:t>𝐶</m:t>
                    </m:r>
                    <m:r>
                      <a:rPr lang="vi-VN" sz="3800" i="1" kern="0" smtClean="0">
                        <a:solidFill>
                          <a:srgbClr val="000000"/>
                        </a:solidFill>
                        <a:latin typeface="Cambria Math" panose="02040503050406030204" pitchFamily="18" charset="0"/>
                        <a:cs typeface="Arial" panose="020B0604020202020204" pitchFamily="34" charset="0"/>
                        <a:sym typeface="Arial"/>
                      </a:rPr>
                      <m:t>’ </m:t>
                    </m:r>
                  </m:oMath>
                </a14:m>
                <a:r>
                  <a:rPr lang="vi-VN" sz="3800" kern="0">
                    <a:solidFill>
                      <a:srgbClr val="000000"/>
                    </a:solidFill>
                    <a:latin typeface="Arial" panose="020B0604020202020204" pitchFamily="34" charset="0"/>
                    <a:cs typeface="Arial" panose="020B0604020202020204" pitchFamily="34" charset="0"/>
                    <a:sym typeface="Arial"/>
                  </a:rPr>
                  <a:t>đồng dạng với </a:t>
                </a:r>
                <a14:m>
                  <m:oMath xmlns:m="http://schemas.openxmlformats.org/officeDocument/2006/math">
                    <m:r>
                      <a:rPr lang="vi-VN" sz="3800" i="1" kern="0" smtClean="0">
                        <a:solidFill>
                          <a:srgbClr val="000000"/>
                        </a:solidFill>
                        <a:latin typeface="Cambria Math" panose="02040503050406030204" pitchFamily="18" charset="0"/>
                        <a:cs typeface="Arial" panose="020B0604020202020204" pitchFamily="34" charset="0"/>
                        <a:sym typeface="Arial"/>
                      </a:rPr>
                      <m:t>∆</m:t>
                    </m:r>
                    <m:r>
                      <a:rPr lang="vi-VN" sz="3800" i="1" kern="0" smtClean="0">
                        <a:solidFill>
                          <a:srgbClr val="000000"/>
                        </a:solidFill>
                        <a:latin typeface="Cambria Math" panose="02040503050406030204" pitchFamily="18" charset="0"/>
                        <a:cs typeface="Arial" panose="020B0604020202020204" pitchFamily="34" charset="0"/>
                        <a:sym typeface="Arial"/>
                      </a:rPr>
                      <m:t>𝐴𝐵𝐶</m:t>
                    </m:r>
                    <m:r>
                      <a:rPr lang="vi-VN" sz="3800" i="1" kern="0" smtClean="0">
                        <a:solidFill>
                          <a:srgbClr val="000000"/>
                        </a:solidFill>
                        <a:latin typeface="Cambria Math" panose="02040503050406030204" pitchFamily="18" charset="0"/>
                        <a:cs typeface="Arial" panose="020B0604020202020204" pitchFamily="34" charset="0"/>
                        <a:sym typeface="Arial"/>
                      </a:rPr>
                      <m:t> </m:t>
                    </m:r>
                  </m:oMath>
                </a14:m>
                <a:r>
                  <a:rPr lang="vi-VN" sz="3800" kern="0">
                    <a:solidFill>
                      <a:srgbClr val="000000"/>
                    </a:solidFill>
                    <a:latin typeface="Arial" panose="020B0604020202020204" pitchFamily="34" charset="0"/>
                    <a:cs typeface="Arial" panose="020B0604020202020204" pitchFamily="34" charset="0"/>
                    <a:sym typeface="Arial"/>
                  </a:rPr>
                  <a:t>thì </a:t>
                </a:r>
                <a14:m>
                  <m:oMath xmlns:m="http://schemas.openxmlformats.org/officeDocument/2006/math">
                    <m:r>
                      <a:rPr lang="vi-VN" sz="3800" i="1" kern="0" smtClean="0">
                        <a:solidFill>
                          <a:srgbClr val="000000"/>
                        </a:solidFill>
                        <a:latin typeface="Cambria Math" panose="02040503050406030204" pitchFamily="18" charset="0"/>
                        <a:cs typeface="Arial" panose="020B0604020202020204" pitchFamily="34" charset="0"/>
                        <a:sym typeface="Arial"/>
                      </a:rPr>
                      <m:t>∆</m:t>
                    </m:r>
                    <m:r>
                      <a:rPr lang="vi-VN" sz="3800" i="1" kern="0" smtClean="0">
                        <a:solidFill>
                          <a:srgbClr val="000000"/>
                        </a:solidFill>
                        <a:latin typeface="Cambria Math" panose="02040503050406030204" pitchFamily="18" charset="0"/>
                        <a:cs typeface="Arial" panose="020B0604020202020204" pitchFamily="34" charset="0"/>
                        <a:sym typeface="Arial"/>
                      </a:rPr>
                      <m:t>𝐴</m:t>
                    </m:r>
                    <m:r>
                      <a:rPr lang="vi-VN" sz="3800" i="1" kern="0" smtClean="0">
                        <a:solidFill>
                          <a:srgbClr val="000000"/>
                        </a:solidFill>
                        <a:latin typeface="Cambria Math" panose="02040503050406030204" pitchFamily="18" charset="0"/>
                        <a:cs typeface="Arial" panose="020B0604020202020204" pitchFamily="34" charset="0"/>
                        <a:sym typeface="Arial"/>
                      </a:rPr>
                      <m:t>’’</m:t>
                    </m:r>
                    <m:r>
                      <a:rPr lang="vi-VN" sz="3800" i="1" kern="0" smtClean="0">
                        <a:solidFill>
                          <a:srgbClr val="000000"/>
                        </a:solidFill>
                        <a:latin typeface="Cambria Math" panose="02040503050406030204" pitchFamily="18" charset="0"/>
                        <a:cs typeface="Arial" panose="020B0604020202020204" pitchFamily="34" charset="0"/>
                        <a:sym typeface="Arial"/>
                      </a:rPr>
                      <m:t>𝐵</m:t>
                    </m:r>
                    <m:r>
                      <a:rPr lang="vi-VN" sz="3800" i="1" kern="0" smtClean="0">
                        <a:solidFill>
                          <a:srgbClr val="000000"/>
                        </a:solidFill>
                        <a:latin typeface="Cambria Math" panose="02040503050406030204" pitchFamily="18" charset="0"/>
                        <a:cs typeface="Arial" panose="020B0604020202020204" pitchFamily="34" charset="0"/>
                        <a:sym typeface="Arial"/>
                      </a:rPr>
                      <m:t>’’</m:t>
                    </m:r>
                    <m:r>
                      <a:rPr lang="vi-VN" sz="3800" i="1" kern="0" smtClean="0">
                        <a:solidFill>
                          <a:srgbClr val="000000"/>
                        </a:solidFill>
                        <a:latin typeface="Cambria Math" panose="02040503050406030204" pitchFamily="18" charset="0"/>
                        <a:cs typeface="Arial" panose="020B0604020202020204" pitchFamily="34" charset="0"/>
                        <a:sym typeface="Arial"/>
                      </a:rPr>
                      <m:t>𝐶</m:t>
                    </m:r>
                    <m:r>
                      <a:rPr lang="vi-VN" sz="3800" i="1" kern="0" smtClean="0">
                        <a:solidFill>
                          <a:srgbClr val="000000"/>
                        </a:solidFill>
                        <a:latin typeface="Cambria Math" panose="02040503050406030204" pitchFamily="18" charset="0"/>
                        <a:cs typeface="Arial" panose="020B0604020202020204" pitchFamily="34" charset="0"/>
                        <a:sym typeface="Arial"/>
                      </a:rPr>
                      <m:t>’’ </m:t>
                    </m:r>
                  </m:oMath>
                </a14:m>
                <a:r>
                  <a:rPr lang="vi-VN" sz="3800" kern="0">
                    <a:solidFill>
                      <a:srgbClr val="000000"/>
                    </a:solidFill>
                    <a:latin typeface="Arial" panose="020B0604020202020204" pitchFamily="34" charset="0"/>
                    <a:cs typeface="Arial" panose="020B0604020202020204" pitchFamily="34" charset="0"/>
                    <a:sym typeface="Arial"/>
                  </a:rPr>
                  <a:t>có đồng dạng với </a:t>
                </a:r>
                <a14:m>
                  <m:oMath xmlns:m="http://schemas.openxmlformats.org/officeDocument/2006/math">
                    <m:r>
                      <a:rPr lang="vi-VN" sz="3800" i="1" kern="0" smtClean="0">
                        <a:solidFill>
                          <a:srgbClr val="000000"/>
                        </a:solidFill>
                        <a:latin typeface="Cambria Math" panose="02040503050406030204" pitchFamily="18" charset="0"/>
                        <a:cs typeface="Arial" panose="020B0604020202020204" pitchFamily="34" charset="0"/>
                        <a:sym typeface="Arial"/>
                      </a:rPr>
                      <m:t>∆</m:t>
                    </m:r>
                    <m:r>
                      <a:rPr lang="vi-VN" sz="3800" i="1" kern="0" smtClean="0">
                        <a:solidFill>
                          <a:srgbClr val="000000"/>
                        </a:solidFill>
                        <a:latin typeface="Cambria Math" panose="02040503050406030204" pitchFamily="18" charset="0"/>
                        <a:cs typeface="Arial" panose="020B0604020202020204" pitchFamily="34" charset="0"/>
                        <a:sym typeface="Arial"/>
                      </a:rPr>
                      <m:t>𝐴𝐵𝐶</m:t>
                    </m:r>
                    <m:r>
                      <a:rPr lang="vi-VN" sz="3800" i="1" kern="0" smtClean="0">
                        <a:solidFill>
                          <a:srgbClr val="000000"/>
                        </a:solidFill>
                        <a:latin typeface="Cambria Math" panose="02040503050406030204" pitchFamily="18" charset="0"/>
                        <a:cs typeface="Arial" panose="020B0604020202020204" pitchFamily="34" charset="0"/>
                        <a:sym typeface="Arial"/>
                      </a:rPr>
                      <m:t> </m:t>
                    </m:r>
                  </m:oMath>
                </a14:m>
                <a:r>
                  <a:rPr lang="vi-VN" sz="3800" kern="0">
                    <a:solidFill>
                      <a:srgbClr val="000000"/>
                    </a:solidFill>
                    <a:latin typeface="Arial" panose="020B0604020202020204" pitchFamily="34" charset="0"/>
                    <a:cs typeface="Arial" panose="020B0604020202020204" pitchFamily="34" charset="0"/>
                    <a:sym typeface="Arial"/>
                  </a:rPr>
                  <a:t>hay không.</a:t>
                </a:r>
                <a:endParaRPr kumimoji="0" lang="vi-VN" sz="3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endParaRPr>
              </a:p>
            </p:txBody>
          </p:sp>
        </mc:Choice>
        <mc:Fallback>
          <p:sp>
            <p:nvSpPr>
              <p:cNvPr id="46" name="Rectangle 45"/>
              <p:cNvSpPr>
                <a:spLocks noRot="1" noChangeAspect="1" noMove="1" noResize="1" noEditPoints="1" noAdjustHandles="1" noChangeArrowheads="1" noChangeShapeType="1" noTextEdit="1"/>
              </p:cNvSpPr>
              <p:nvPr/>
            </p:nvSpPr>
            <p:spPr>
              <a:xfrm>
                <a:off x="1066800" y="1745327"/>
                <a:ext cx="16213075" cy="6940361"/>
              </a:xfrm>
              <a:prstGeom prst="rect">
                <a:avLst/>
              </a:prstGeom>
              <a:blipFill>
                <a:blip r:embed="rId2"/>
                <a:stretch>
                  <a:fillRect l="-1241" r="-1203" b="-1054"/>
                </a:stretch>
              </a:blipFill>
            </p:spPr>
            <p:txBody>
              <a:bodyPr/>
              <a:lstStyle/>
              <a:p>
                <a:r>
                  <a:rPr lang="en-US">
                    <a:noFill/>
                  </a:rPr>
                  <a:t> </a:t>
                </a:r>
              </a:p>
            </p:txBody>
          </p:sp>
        </mc:Fallback>
      </mc:AlternateContent>
      <p:sp>
        <p:nvSpPr>
          <p:cNvPr id="52" name="Freeform 15"/>
          <p:cNvSpPr/>
          <p:nvPr/>
        </p:nvSpPr>
        <p:spPr>
          <a:xfrm>
            <a:off x="16859826" y="9423082"/>
            <a:ext cx="840097" cy="840097"/>
          </a:xfrm>
          <a:custGeom>
            <a:avLst/>
            <a:gdLst/>
            <a:ahLst/>
            <a:cxnLst/>
            <a:rect l="l" t="t" r="r" b="b"/>
            <a:pathLst>
              <a:path w="840097" h="840097">
                <a:moveTo>
                  <a:pt x="0" y="0"/>
                </a:moveTo>
                <a:lnTo>
                  <a:pt x="840097" y="0"/>
                </a:lnTo>
                <a:lnTo>
                  <a:pt x="840097" y="840097"/>
                </a:lnTo>
                <a:lnTo>
                  <a:pt x="0" y="840097"/>
                </a:lnTo>
                <a:lnTo>
                  <a:pt x="0" y="0"/>
                </a:lnTo>
                <a:close/>
              </a:path>
            </a:pathLst>
          </a:custGeom>
          <a:blipFill>
            <a:blip r:embed="rId3">
              <a:extLst>
                <a:ext uri="{96DAC541-7B7A-43D3-8B79-37D633B846F1}">
                  <asvg:svgBlip xmlns="" xmlns:asvg="http://schemas.microsoft.com/office/drawing/2016/SVG/main" r:embed="rId9"/>
                </a:ext>
              </a:extLst>
            </a:blip>
            <a:stretch>
              <a:fillRect/>
            </a:stretch>
          </a:blipFill>
        </p:spPr>
      </p:sp>
      <p:pic>
        <p:nvPicPr>
          <p:cNvPr id="2" name="Picture 1"/>
          <p:cNvPicPr>
            <a:picLocks noChangeAspect="1"/>
          </p:cNvPicPr>
          <p:nvPr/>
        </p:nvPicPr>
        <p:blipFill>
          <a:blip r:embed="rId10"/>
          <a:stretch>
            <a:fillRect/>
          </a:stretch>
        </p:blipFill>
        <p:spPr>
          <a:xfrm>
            <a:off x="16154400" y="518499"/>
            <a:ext cx="1695552" cy="1626795"/>
          </a:xfrm>
          <a:prstGeom prst="rect">
            <a:avLst/>
          </a:prstGeom>
        </p:spPr>
      </p:pic>
      <p:pic>
        <p:nvPicPr>
          <p:cNvPr id="3" name="Picture 2"/>
          <p:cNvPicPr>
            <a:picLocks noChangeAspect="1"/>
          </p:cNvPicPr>
          <p:nvPr/>
        </p:nvPicPr>
        <p:blipFill>
          <a:blip r:embed="rId11"/>
          <a:stretch>
            <a:fillRect/>
          </a:stretch>
        </p:blipFill>
        <p:spPr>
          <a:xfrm rot="18367331">
            <a:off x="-622745" y="277570"/>
            <a:ext cx="1481456" cy="1268078"/>
          </a:xfrm>
          <a:prstGeom prst="rect">
            <a:avLst/>
          </a:prstGeom>
        </p:spPr>
      </p:pic>
      <p:sp>
        <p:nvSpPr>
          <p:cNvPr id="4" name="Rectangle 3"/>
          <p:cNvSpPr/>
          <p:nvPr/>
        </p:nvSpPr>
        <p:spPr>
          <a:xfrm>
            <a:off x="2947311" y="723900"/>
            <a:ext cx="11716861" cy="677108"/>
          </a:xfrm>
          <a:prstGeom prst="rect">
            <a:avLst/>
          </a:prstGeom>
        </p:spPr>
        <p:txBody>
          <a:bodyPr wrap="square">
            <a:spAutoFit/>
          </a:bodyPr>
          <a:lstStyle/>
          <a:p>
            <a:r>
              <a:rPr lang="en-US" sz="3800" kern="0">
                <a:solidFill>
                  <a:srgbClr val="000000"/>
                </a:solidFill>
                <a:latin typeface="Arial" panose="020B0604020202020204" pitchFamily="34" charset="0"/>
                <a:cs typeface="Arial" panose="020B0604020202020204" pitchFamily="34" charset="0"/>
                <a:sym typeface="Arial"/>
              </a:rPr>
              <a:t> </a:t>
            </a:r>
            <a:r>
              <a:rPr lang="vi-VN" sz="3800" kern="0">
                <a:solidFill>
                  <a:srgbClr val="000000"/>
                </a:solidFill>
                <a:latin typeface="Arial" panose="020B0604020202020204" pitchFamily="34" charset="0"/>
                <a:cs typeface="Arial" panose="020B0604020202020204" pitchFamily="34" charset="0"/>
                <a:sym typeface="Arial"/>
              </a:rPr>
              <a:t>Từ định nghĩa hai tam giác đồng dạng, hãy cho biết:</a:t>
            </a:r>
            <a:endParaRPr lang="en-US" sz="3800">
              <a:latin typeface="Arial" panose="020B0604020202020204" pitchFamily="34" charset="0"/>
              <a:cs typeface="Arial" panose="020B0604020202020204" pitchFamily="34" charset="0"/>
            </a:endParaRPr>
          </a:p>
        </p:txBody>
      </p:sp>
      <p:grpSp>
        <p:nvGrpSpPr>
          <p:cNvPr id="10" name="Group 9"/>
          <p:cNvGrpSpPr/>
          <p:nvPr/>
        </p:nvGrpSpPr>
        <p:grpSpPr>
          <a:xfrm>
            <a:off x="5867400" y="2933700"/>
            <a:ext cx="1710362" cy="677108"/>
            <a:chOff x="5602123" y="2976146"/>
            <a:chExt cx="1710362" cy="677108"/>
          </a:xfrm>
        </p:grpSpPr>
        <p:sp>
          <p:nvSpPr>
            <p:cNvPr id="8" name="Right Arrow 7"/>
            <p:cNvSpPr/>
            <p:nvPr/>
          </p:nvSpPr>
          <p:spPr>
            <a:xfrm>
              <a:off x="5602123" y="3086100"/>
              <a:ext cx="609600" cy="457200"/>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9" name="Rectangle 8"/>
            <p:cNvSpPr/>
            <p:nvPr/>
          </p:nvSpPr>
          <p:spPr>
            <a:xfrm>
              <a:off x="6477000" y="2976146"/>
              <a:ext cx="835485" cy="677108"/>
            </a:xfrm>
            <a:prstGeom prst="rect">
              <a:avLst/>
            </a:prstGeom>
          </p:spPr>
          <p:txBody>
            <a:bodyPr wrap="none">
              <a:spAutoFit/>
            </a:bodyPr>
            <a:lstStyle/>
            <a:p>
              <a:r>
                <a:rPr lang="en-US" sz="3800" b="1">
                  <a:solidFill>
                    <a:srgbClr val="C00000"/>
                  </a:solidFill>
                  <a:latin typeface="Arial" panose="020B0604020202020204" pitchFamily="34" charset="0"/>
                  <a:ea typeface="Arial" panose="020B0604020202020204" pitchFamily="34" charset="0"/>
                  <a:cs typeface="Arial" panose="020B0604020202020204" pitchFamily="34" charset="0"/>
                </a:rPr>
                <a:t>Có</a:t>
              </a:r>
              <a:endParaRPr lang="en-US" sz="3800" b="1">
                <a:solidFill>
                  <a:srgbClr val="C00000"/>
                </a:solidFill>
                <a:latin typeface="Arial" panose="020B0604020202020204" pitchFamily="34" charset="0"/>
                <a:cs typeface="Arial" panose="020B0604020202020204" pitchFamily="34" charset="0"/>
              </a:endParaRPr>
            </a:p>
          </p:txBody>
        </p:sp>
      </p:grpSp>
      <p:grpSp>
        <p:nvGrpSpPr>
          <p:cNvPr id="16" name="Group 15"/>
          <p:cNvGrpSpPr/>
          <p:nvPr/>
        </p:nvGrpSpPr>
        <p:grpSpPr>
          <a:xfrm>
            <a:off x="5867400" y="5794788"/>
            <a:ext cx="1710362" cy="677108"/>
            <a:chOff x="5602123" y="2976146"/>
            <a:chExt cx="1710362" cy="677108"/>
          </a:xfrm>
        </p:grpSpPr>
        <p:sp>
          <p:nvSpPr>
            <p:cNvPr id="17" name="Right Arrow 16"/>
            <p:cNvSpPr/>
            <p:nvPr/>
          </p:nvSpPr>
          <p:spPr>
            <a:xfrm>
              <a:off x="5602123" y="3086100"/>
              <a:ext cx="609600" cy="457200"/>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18" name="Rectangle 17"/>
            <p:cNvSpPr/>
            <p:nvPr/>
          </p:nvSpPr>
          <p:spPr>
            <a:xfrm>
              <a:off x="6477000" y="2976146"/>
              <a:ext cx="835485" cy="677108"/>
            </a:xfrm>
            <a:prstGeom prst="rect">
              <a:avLst/>
            </a:prstGeom>
          </p:spPr>
          <p:txBody>
            <a:bodyPr wrap="none">
              <a:spAutoFit/>
            </a:bodyPr>
            <a:lstStyle/>
            <a:p>
              <a:r>
                <a:rPr lang="en-US" sz="3800" b="1">
                  <a:solidFill>
                    <a:srgbClr val="C00000"/>
                  </a:solidFill>
                  <a:latin typeface="Arial" panose="020B0604020202020204" pitchFamily="34" charset="0"/>
                  <a:ea typeface="Arial" panose="020B0604020202020204" pitchFamily="34" charset="0"/>
                  <a:cs typeface="Arial" panose="020B0604020202020204" pitchFamily="34" charset="0"/>
                </a:rPr>
                <a:t>Có</a:t>
              </a:r>
              <a:endParaRPr lang="en-US" sz="3800" b="1">
                <a:solidFill>
                  <a:srgbClr val="C00000"/>
                </a:solidFill>
                <a:latin typeface="Arial" panose="020B0604020202020204" pitchFamily="34" charset="0"/>
                <a:cs typeface="Arial" panose="020B0604020202020204" pitchFamily="34" charset="0"/>
              </a:endParaRPr>
            </a:p>
          </p:txBody>
        </p:sp>
      </p:grpSp>
      <p:grpSp>
        <p:nvGrpSpPr>
          <p:cNvPr id="19" name="Group 18"/>
          <p:cNvGrpSpPr/>
          <p:nvPr/>
        </p:nvGrpSpPr>
        <p:grpSpPr>
          <a:xfrm>
            <a:off x="5842348" y="8855928"/>
            <a:ext cx="1710362" cy="677108"/>
            <a:chOff x="5602123" y="2976146"/>
            <a:chExt cx="1710362" cy="677108"/>
          </a:xfrm>
        </p:grpSpPr>
        <p:sp>
          <p:nvSpPr>
            <p:cNvPr id="20" name="Right Arrow 19"/>
            <p:cNvSpPr/>
            <p:nvPr/>
          </p:nvSpPr>
          <p:spPr>
            <a:xfrm>
              <a:off x="5602123" y="3086100"/>
              <a:ext cx="609600" cy="457200"/>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21" name="Rectangle 20"/>
            <p:cNvSpPr/>
            <p:nvPr/>
          </p:nvSpPr>
          <p:spPr>
            <a:xfrm>
              <a:off x="6477000" y="2976146"/>
              <a:ext cx="835485" cy="677108"/>
            </a:xfrm>
            <a:prstGeom prst="rect">
              <a:avLst/>
            </a:prstGeom>
          </p:spPr>
          <p:txBody>
            <a:bodyPr wrap="none">
              <a:spAutoFit/>
            </a:bodyPr>
            <a:lstStyle/>
            <a:p>
              <a:r>
                <a:rPr lang="en-US" sz="3800" b="1">
                  <a:solidFill>
                    <a:srgbClr val="C00000"/>
                  </a:solidFill>
                  <a:latin typeface="Arial" panose="020B0604020202020204" pitchFamily="34" charset="0"/>
                  <a:ea typeface="Arial" panose="020B0604020202020204" pitchFamily="34" charset="0"/>
                  <a:cs typeface="Arial" panose="020B0604020202020204" pitchFamily="34" charset="0"/>
                </a:rPr>
                <a:t>Có</a:t>
              </a:r>
              <a:endParaRPr lang="en-US" sz="3800" b="1">
                <a:solidFill>
                  <a:srgbClr val="C00000"/>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41117728"/>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anim calcmode="lin" valueType="num">
                                      <p:cBhvr>
                                        <p:cTn id="8" dur="500" fill="hold"/>
                                        <p:tgtEl>
                                          <p:spTgt spid="45"/>
                                        </p:tgtEl>
                                        <p:attrNameLst>
                                          <p:attrName>ppt_x</p:attrName>
                                        </p:attrNameLst>
                                      </p:cBhvr>
                                      <p:tavLst>
                                        <p:tav tm="0">
                                          <p:val>
                                            <p:strVal val="#ppt_x"/>
                                          </p:val>
                                        </p:tav>
                                        <p:tav tm="100000">
                                          <p:val>
                                            <p:strVal val="#ppt_x"/>
                                          </p:val>
                                        </p:tav>
                                      </p:tavLst>
                                    </p:anim>
                                    <p:anim calcmode="lin" valueType="num">
                                      <p:cBhvr>
                                        <p:cTn id="9" dur="500" fill="hold"/>
                                        <p:tgtEl>
                                          <p:spTgt spid="4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fade">
                                      <p:cBhvr>
                                        <p:cTn id="12" dur="500"/>
                                        <p:tgtEl>
                                          <p:spTgt spid="46"/>
                                        </p:tgtEl>
                                      </p:cBhvr>
                                    </p:animEffect>
                                    <p:anim calcmode="lin" valueType="num">
                                      <p:cBhvr>
                                        <p:cTn id="13" dur="500" fill="hold"/>
                                        <p:tgtEl>
                                          <p:spTgt spid="46"/>
                                        </p:tgtEl>
                                        <p:attrNameLst>
                                          <p:attrName>ppt_x</p:attrName>
                                        </p:attrNameLst>
                                      </p:cBhvr>
                                      <p:tavLst>
                                        <p:tav tm="0">
                                          <p:val>
                                            <p:strVal val="#ppt_x"/>
                                          </p:val>
                                        </p:tav>
                                        <p:tav tm="100000">
                                          <p:val>
                                            <p:strVal val="#ppt_x"/>
                                          </p:val>
                                        </p:tav>
                                      </p:tavLst>
                                    </p:anim>
                                    <p:anim calcmode="lin" valueType="num">
                                      <p:cBhvr>
                                        <p:cTn id="14" dur="500" fill="hold"/>
                                        <p:tgtEl>
                                          <p:spTgt spid="4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anim calcmode="lin" valueType="num">
                                      <p:cBhvr>
                                        <p:cTn id="18" dur="500" fill="hold"/>
                                        <p:tgtEl>
                                          <p:spTgt spid="4"/>
                                        </p:tgtEl>
                                        <p:attrNameLst>
                                          <p:attrName>ppt_x</p:attrName>
                                        </p:attrNameLst>
                                      </p:cBhvr>
                                      <p:tavLst>
                                        <p:tav tm="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down)">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barn(inVertical)">
                                      <p:cBhvr>
                                        <p:cTn id="3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2"/>
          <p:cNvGrpSpPr/>
          <p:nvPr/>
        </p:nvGrpSpPr>
        <p:grpSpPr>
          <a:xfrm>
            <a:off x="754822" y="976788"/>
            <a:ext cx="16230600" cy="8205312"/>
            <a:chOff x="0" y="0"/>
            <a:chExt cx="21640800" cy="10940416"/>
          </a:xfrm>
        </p:grpSpPr>
        <p:sp>
          <p:nvSpPr>
            <p:cNvPr id="3" name="Freeform 3"/>
            <p:cNvSpPr/>
            <p:nvPr/>
          </p:nvSpPr>
          <p:spPr>
            <a:xfrm>
              <a:off x="0" y="25267"/>
              <a:ext cx="12195698" cy="10915150"/>
            </a:xfrm>
            <a:custGeom>
              <a:avLst/>
              <a:gdLst/>
              <a:ahLst/>
              <a:cxnLst/>
              <a:rect l="l" t="t" r="r" b="b"/>
              <a:pathLst>
                <a:path w="12195698" h="10915150">
                  <a:moveTo>
                    <a:pt x="0" y="0"/>
                  </a:moveTo>
                  <a:lnTo>
                    <a:pt x="12195698" y="0"/>
                  </a:lnTo>
                  <a:lnTo>
                    <a:pt x="12195698" y="10915149"/>
                  </a:lnTo>
                  <a:lnTo>
                    <a:pt x="0" y="10915149"/>
                  </a:lnTo>
                  <a:lnTo>
                    <a:pt x="0" y="0"/>
                  </a:lnTo>
                  <a:close/>
                </a:path>
              </a:pathLst>
            </a:custGeom>
            <a:blipFill>
              <a:blip r:embed="rId2">
                <a:alphaModFix amt="5000"/>
                <a:extLst>
                  <a:ext uri="{96DAC541-7B7A-43D3-8B79-37D633B846F1}">
                    <asvg:svgBlip xmlns="" xmlns:asvg="http://schemas.microsoft.com/office/drawing/2016/SVG/main" r:embed="rId3"/>
                  </a:ext>
                </a:extLst>
              </a:blip>
              <a:stretch>
                <a:fillRect/>
              </a:stretch>
            </a:blipFill>
          </p:spPr>
        </p:sp>
        <p:sp>
          <p:nvSpPr>
            <p:cNvPr id="4" name="Freeform 4"/>
            <p:cNvSpPr/>
            <p:nvPr/>
          </p:nvSpPr>
          <p:spPr>
            <a:xfrm>
              <a:off x="9445102" y="0"/>
              <a:ext cx="12195698" cy="10915150"/>
            </a:xfrm>
            <a:custGeom>
              <a:avLst/>
              <a:gdLst/>
              <a:ahLst/>
              <a:cxnLst/>
              <a:rect l="l" t="t" r="r" b="b"/>
              <a:pathLst>
                <a:path w="12195698" h="10915150">
                  <a:moveTo>
                    <a:pt x="0" y="0"/>
                  </a:moveTo>
                  <a:lnTo>
                    <a:pt x="12195698" y="0"/>
                  </a:lnTo>
                  <a:lnTo>
                    <a:pt x="12195698" y="10915150"/>
                  </a:lnTo>
                  <a:lnTo>
                    <a:pt x="0" y="10915150"/>
                  </a:lnTo>
                  <a:lnTo>
                    <a:pt x="0" y="0"/>
                  </a:lnTo>
                  <a:close/>
                </a:path>
              </a:pathLst>
            </a:custGeom>
            <a:blipFill>
              <a:blip r:embed="rId2">
                <a:alphaModFix amt="5000"/>
                <a:extLst>
                  <a:ext uri="{96DAC541-7B7A-43D3-8B79-37D633B846F1}">
                    <asvg:svgBlip xmlns="" xmlns:asvg="http://schemas.microsoft.com/office/drawing/2016/SVG/main" r:embed="rId3"/>
                  </a:ext>
                </a:extLst>
              </a:blip>
              <a:stretch>
                <a:fillRect/>
              </a:stretch>
            </a:blipFill>
          </p:spPr>
        </p:sp>
      </p:grpSp>
      <p:grpSp>
        <p:nvGrpSpPr>
          <p:cNvPr id="5" name="Group 5"/>
          <p:cNvGrpSpPr/>
          <p:nvPr/>
        </p:nvGrpSpPr>
        <p:grpSpPr>
          <a:xfrm>
            <a:off x="-1828800" y="9522694"/>
            <a:ext cx="21695015" cy="5036760"/>
            <a:chOff x="0" y="0"/>
            <a:chExt cx="1424432" cy="672322"/>
          </a:xfrm>
        </p:grpSpPr>
        <p:sp>
          <p:nvSpPr>
            <p:cNvPr id="6" name="Freeform 6"/>
            <p:cNvSpPr/>
            <p:nvPr/>
          </p:nvSpPr>
          <p:spPr>
            <a:xfrm>
              <a:off x="0" y="0"/>
              <a:ext cx="1424432" cy="672322"/>
            </a:xfrm>
            <a:custGeom>
              <a:avLst/>
              <a:gdLst/>
              <a:ahLst/>
              <a:cxnLst/>
              <a:rect l="l" t="t" r="r" b="b"/>
              <a:pathLst>
                <a:path w="1424432" h="672322">
                  <a:moveTo>
                    <a:pt x="712216" y="0"/>
                  </a:moveTo>
                  <a:cubicBezTo>
                    <a:pt x="318870" y="0"/>
                    <a:pt x="0" y="150504"/>
                    <a:pt x="0" y="336161"/>
                  </a:cubicBezTo>
                  <a:cubicBezTo>
                    <a:pt x="0" y="521818"/>
                    <a:pt x="318870" y="672322"/>
                    <a:pt x="712216" y="672322"/>
                  </a:cubicBezTo>
                  <a:cubicBezTo>
                    <a:pt x="1105562" y="672322"/>
                    <a:pt x="1424432" y="521818"/>
                    <a:pt x="1424432" y="336161"/>
                  </a:cubicBezTo>
                  <a:cubicBezTo>
                    <a:pt x="1424432" y="150504"/>
                    <a:pt x="1105562" y="0"/>
                    <a:pt x="712216" y="0"/>
                  </a:cubicBezTo>
                  <a:close/>
                </a:path>
              </a:pathLst>
            </a:custGeom>
            <a:solidFill>
              <a:srgbClr val="A3DFBE"/>
            </a:solidFill>
            <a:ln w="28575" cap="sq">
              <a:solidFill>
                <a:srgbClr val="231F20"/>
              </a:solidFill>
              <a:prstDash val="solid"/>
              <a:miter/>
            </a:ln>
          </p:spPr>
        </p:sp>
        <p:sp>
          <p:nvSpPr>
            <p:cNvPr id="7" name="TextBox 7"/>
            <p:cNvSpPr txBox="1"/>
            <p:nvPr/>
          </p:nvSpPr>
          <p:spPr>
            <a:xfrm>
              <a:off x="133540" y="5880"/>
              <a:ext cx="1157351" cy="603412"/>
            </a:xfrm>
            <a:prstGeom prst="rect">
              <a:avLst/>
            </a:prstGeom>
          </p:spPr>
          <p:txBody>
            <a:bodyPr lIns="50800" tIns="50800" rIns="50800" bIns="50800" rtlCol="0" anchor="ctr"/>
            <a:lstStyle/>
            <a:p>
              <a:pPr marL="0" marR="0" lvl="0" indent="0" algn="ctr" defTabSz="914400" rtl="0" eaLnBrk="1" fontAlgn="auto" latinLnBrk="0" hangingPunct="1">
                <a:lnSpc>
                  <a:spcPts val="348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6" name="Freeform 16"/>
          <p:cNvSpPr/>
          <p:nvPr/>
        </p:nvSpPr>
        <p:spPr>
          <a:xfrm>
            <a:off x="1349249" y="4381500"/>
            <a:ext cx="1880677" cy="1872339"/>
          </a:xfrm>
          <a:custGeom>
            <a:avLst/>
            <a:gdLst/>
            <a:ahLst/>
            <a:cxnLst/>
            <a:rect l="l" t="t" r="r" b="b"/>
            <a:pathLst>
              <a:path w="816410" h="822525">
                <a:moveTo>
                  <a:pt x="0" y="0"/>
                </a:moveTo>
                <a:lnTo>
                  <a:pt x="816410" y="0"/>
                </a:lnTo>
                <a:lnTo>
                  <a:pt x="816410" y="822525"/>
                </a:lnTo>
                <a:lnTo>
                  <a:pt x="0" y="822525"/>
                </a:lnTo>
                <a:lnTo>
                  <a:pt x="0" y="0"/>
                </a:lnTo>
                <a:close/>
              </a:path>
            </a:pathLst>
          </a:custGeom>
          <a:blipFill>
            <a:blip r:embed="rId4">
              <a:extLst>
                <a:ext uri="{96DAC541-7B7A-43D3-8B79-37D633B846F1}">
                  <asvg:svgBlip xmlns="" xmlns:asvg="http://schemas.microsoft.com/office/drawing/2016/SVG/main" r:embed="rId9"/>
                </a:ext>
              </a:extLst>
            </a:blip>
            <a:stretch>
              <a:fillRect l="-16131" t="-123580" r="-514491" b="-293597"/>
            </a:stretch>
          </a:blipFill>
        </p:spPr>
      </p:sp>
      <p:grpSp>
        <p:nvGrpSpPr>
          <p:cNvPr id="19" name="Group 19"/>
          <p:cNvGrpSpPr/>
          <p:nvPr/>
        </p:nvGrpSpPr>
        <p:grpSpPr>
          <a:xfrm>
            <a:off x="2193549" y="2324105"/>
            <a:ext cx="13892439" cy="5867395"/>
            <a:chOff x="-43183" y="-114150"/>
            <a:chExt cx="2675246" cy="465306"/>
          </a:xfrm>
        </p:grpSpPr>
        <p:sp>
          <p:nvSpPr>
            <p:cNvPr id="20" name="Freeform 20"/>
            <p:cNvSpPr/>
            <p:nvPr/>
          </p:nvSpPr>
          <p:spPr>
            <a:xfrm>
              <a:off x="-43183" y="-114150"/>
              <a:ext cx="2675246" cy="465306"/>
            </a:xfrm>
            <a:custGeom>
              <a:avLst/>
              <a:gdLst/>
              <a:ahLst/>
              <a:cxnLst/>
              <a:rect l="l" t="t" r="r" b="b"/>
              <a:pathLst>
                <a:path w="1917479" h="291565">
                  <a:moveTo>
                    <a:pt x="106339" y="0"/>
                  </a:moveTo>
                  <a:lnTo>
                    <a:pt x="1811141" y="0"/>
                  </a:lnTo>
                  <a:cubicBezTo>
                    <a:pt x="1839344" y="0"/>
                    <a:pt x="1866391" y="11204"/>
                    <a:pt x="1886334" y="31146"/>
                  </a:cubicBezTo>
                  <a:cubicBezTo>
                    <a:pt x="1906276" y="51088"/>
                    <a:pt x="1917479" y="78136"/>
                    <a:pt x="1917479" y="106339"/>
                  </a:cubicBezTo>
                  <a:lnTo>
                    <a:pt x="1917479" y="185227"/>
                  </a:lnTo>
                  <a:cubicBezTo>
                    <a:pt x="1917479" y="213429"/>
                    <a:pt x="1906276" y="240477"/>
                    <a:pt x="1886334" y="260420"/>
                  </a:cubicBezTo>
                  <a:cubicBezTo>
                    <a:pt x="1866391" y="280362"/>
                    <a:pt x="1839344" y="291565"/>
                    <a:pt x="1811141" y="291565"/>
                  </a:cubicBezTo>
                  <a:lnTo>
                    <a:pt x="106339" y="291565"/>
                  </a:lnTo>
                  <a:cubicBezTo>
                    <a:pt x="78136" y="291565"/>
                    <a:pt x="51088" y="280362"/>
                    <a:pt x="31146" y="260420"/>
                  </a:cubicBezTo>
                  <a:cubicBezTo>
                    <a:pt x="11204" y="240477"/>
                    <a:pt x="0" y="213429"/>
                    <a:pt x="0" y="185227"/>
                  </a:cubicBezTo>
                  <a:lnTo>
                    <a:pt x="0" y="106339"/>
                  </a:lnTo>
                  <a:cubicBezTo>
                    <a:pt x="0" y="78136"/>
                    <a:pt x="11204" y="51088"/>
                    <a:pt x="31146" y="31146"/>
                  </a:cubicBezTo>
                  <a:cubicBezTo>
                    <a:pt x="51088" y="11204"/>
                    <a:pt x="78136" y="0"/>
                    <a:pt x="106339" y="0"/>
                  </a:cubicBezTo>
                  <a:close/>
                </a:path>
              </a:pathLst>
            </a:custGeom>
            <a:solidFill>
              <a:srgbClr val="FFE397"/>
            </a:solidFill>
            <a:ln w="28575" cap="rnd">
              <a:solidFill>
                <a:srgbClr val="231F20"/>
              </a:solidFill>
              <a:prstDash val="solid"/>
              <a:round/>
            </a:ln>
          </p:spPr>
        </p:sp>
        <mc:AlternateContent xmlns:mc="http://schemas.openxmlformats.org/markup-compatibility/2006">
          <mc:Choice xmlns:a14="http://schemas.microsoft.com/office/drawing/2010/main" Requires="a14">
            <p:sp>
              <p:nvSpPr>
                <p:cNvPr id="21" name="TextBox 21"/>
                <p:cNvSpPr txBox="1"/>
                <p:nvPr/>
              </p:nvSpPr>
              <p:spPr>
                <a:xfrm>
                  <a:off x="77637" y="-82628"/>
                  <a:ext cx="2433606" cy="405865"/>
                </a:xfrm>
                <a:prstGeom prst="rect">
                  <a:avLst/>
                </a:prstGeom>
              </p:spPr>
              <p:txBody>
                <a:bodyPr lIns="50800" tIns="50800" rIns="50800" bIns="50800" rtlCol="0" anchor="ctr"/>
                <a:lstStyle/>
                <a:p>
                  <a:pPr marL="685800" indent="-685800" algn="just">
                    <a:lnSpc>
                      <a:spcPct val="150000"/>
                    </a:lnSpc>
                    <a:spcBef>
                      <a:spcPts val="800"/>
                    </a:spcBef>
                    <a:spcAft>
                      <a:spcPts val="800"/>
                    </a:spcAft>
                    <a:buFont typeface="Arial" panose="020B0604020202020204" pitchFamily="34" charset="0"/>
                    <a:buChar char="•"/>
                  </a:pPr>
                  <a:r>
                    <a:rPr lang="en-US" sz="4500" smtClean="0">
                      <a:latin typeface="Arial" panose="020B0604020202020204" pitchFamily="34" charset="0"/>
                      <a:ea typeface="Arial" panose="020B0604020202020204" pitchFamily="34" charset="0"/>
                      <a:cs typeface="Arial" panose="020B0604020202020204" pitchFamily="34" charset="0"/>
                    </a:rPr>
                    <a:t>Mỗi </a:t>
                  </a:r>
                  <a:r>
                    <a:rPr lang="en-US" sz="4500">
                      <a:latin typeface="Arial" panose="020B0604020202020204" pitchFamily="34" charset="0"/>
                      <a:ea typeface="Arial" panose="020B0604020202020204" pitchFamily="34" charset="0"/>
                      <a:cs typeface="Arial" panose="020B0604020202020204" pitchFamily="34" charset="0"/>
                    </a:rPr>
                    <a:t>tam giác đồng dạng với </a:t>
                  </a:r>
                  <a:r>
                    <a:rPr lang="en-US" sz="4500">
                      <a:latin typeface="Arial" panose="020B0604020202020204" pitchFamily="34" charset="0"/>
                      <a:ea typeface="Arial" panose="020B0604020202020204" pitchFamily="34" charset="0"/>
                      <a:cs typeface="Arial" panose="020B0604020202020204" pitchFamily="34" charset="0"/>
                    </a:rPr>
                    <a:t>chính </a:t>
                  </a:r>
                  <a:r>
                    <a:rPr lang="en-US" sz="4500" smtClean="0">
                      <a:latin typeface="Arial" panose="020B0604020202020204" pitchFamily="34" charset="0"/>
                      <a:ea typeface="Arial" panose="020B0604020202020204" pitchFamily="34" charset="0"/>
                      <a:cs typeface="Arial" panose="020B0604020202020204" pitchFamily="34" charset="0"/>
                    </a:rPr>
                    <a:t>nó.</a:t>
                  </a:r>
                </a:p>
                <a:p>
                  <a:pPr marL="685800" indent="-685800" algn="just">
                    <a:lnSpc>
                      <a:spcPct val="150000"/>
                    </a:lnSpc>
                    <a:spcBef>
                      <a:spcPts val="800"/>
                    </a:spcBef>
                    <a:spcAft>
                      <a:spcPts val="800"/>
                    </a:spcAft>
                    <a:buFont typeface="Arial" panose="020B0604020202020204" pitchFamily="34" charset="0"/>
                    <a:buChar char="•"/>
                  </a:pPr>
                  <a:r>
                    <a:rPr lang="en-US" sz="4500" smtClean="0">
                      <a:effectLst/>
                      <a:latin typeface="Arial" panose="020B0604020202020204" pitchFamily="34" charset="0"/>
                      <a:ea typeface="Arial" panose="020B0604020202020204" pitchFamily="34" charset="0"/>
                      <a:cs typeface="Arial" panose="020B0604020202020204" pitchFamily="34" charset="0"/>
                    </a:rPr>
                    <a:t>Nếu </a:t>
                  </a:r>
                  <a14:m>
                    <m:oMath xmlns:m="http://schemas.openxmlformats.org/officeDocument/2006/math">
                      <m:r>
                        <a:rPr lang="en-US" sz="4500" i="1">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en-US" sz="4500" i="1">
                              <a:effectLst/>
                              <a:latin typeface="Cambria Math" panose="02040503050406030204" pitchFamily="18" charset="0"/>
                              <a:ea typeface="Arial" panose="020B0604020202020204" pitchFamily="34" charset="0"/>
                              <a:cs typeface="Times New Roman" panose="02020603050405020304" pitchFamily="18" charset="0"/>
                            </a:rPr>
                          </m:ctrlPr>
                        </m:sSupPr>
                        <m:e>
                          <m:r>
                            <a:rPr lang="en-US" sz="4500" i="1">
                              <a:effectLst/>
                              <a:latin typeface="Cambria Math" panose="02040503050406030204" pitchFamily="18" charset="0"/>
                              <a:ea typeface="Arial" panose="020B0604020202020204" pitchFamily="34" charset="0"/>
                              <a:cs typeface="Times New Roman" panose="02020603050405020304" pitchFamily="18" charset="0"/>
                            </a:rPr>
                            <m:t>𝐴</m:t>
                          </m:r>
                        </m:e>
                        <m:sup>
                          <m:r>
                            <a:rPr lang="en-US" sz="4500" i="1">
                              <a:effectLst/>
                              <a:latin typeface="Cambria Math" panose="02040503050406030204" pitchFamily="18" charset="0"/>
                              <a:ea typeface="Arial" panose="020B0604020202020204" pitchFamily="34" charset="0"/>
                              <a:cs typeface="Times New Roman" panose="02020603050405020304" pitchFamily="18" charset="0"/>
                            </a:rPr>
                            <m:t>′</m:t>
                          </m:r>
                        </m:sup>
                      </m:sSup>
                      <m:sSup>
                        <m:sSupPr>
                          <m:ctrlPr>
                            <a:rPr lang="en-US" sz="4500" i="1">
                              <a:effectLst/>
                              <a:latin typeface="Cambria Math" panose="02040503050406030204" pitchFamily="18" charset="0"/>
                              <a:ea typeface="Arial" panose="020B0604020202020204" pitchFamily="34" charset="0"/>
                              <a:cs typeface="Times New Roman" panose="02020603050405020304" pitchFamily="18" charset="0"/>
                            </a:rPr>
                          </m:ctrlPr>
                        </m:sSupPr>
                        <m:e>
                          <m:r>
                            <a:rPr lang="en-US" sz="4500" i="1">
                              <a:effectLst/>
                              <a:latin typeface="Cambria Math" panose="02040503050406030204" pitchFamily="18" charset="0"/>
                              <a:ea typeface="Arial" panose="020B0604020202020204" pitchFamily="34" charset="0"/>
                              <a:cs typeface="Times New Roman" panose="02020603050405020304" pitchFamily="18" charset="0"/>
                            </a:rPr>
                            <m:t>𝐵</m:t>
                          </m:r>
                        </m:e>
                        <m:sup>
                          <m:r>
                            <a:rPr lang="en-US" sz="4500" i="1">
                              <a:effectLst/>
                              <a:latin typeface="Cambria Math" panose="02040503050406030204" pitchFamily="18" charset="0"/>
                              <a:ea typeface="Arial" panose="020B0604020202020204" pitchFamily="34" charset="0"/>
                              <a:cs typeface="Times New Roman" panose="02020603050405020304" pitchFamily="18" charset="0"/>
                            </a:rPr>
                            <m:t>′</m:t>
                          </m:r>
                        </m:sup>
                      </m:sSup>
                      <m:sSup>
                        <m:sSupPr>
                          <m:ctrlPr>
                            <a:rPr lang="en-US" sz="4500" i="1">
                              <a:effectLst/>
                              <a:latin typeface="Cambria Math" panose="02040503050406030204" pitchFamily="18" charset="0"/>
                              <a:ea typeface="Arial" panose="020B0604020202020204" pitchFamily="34" charset="0"/>
                              <a:cs typeface="Times New Roman" panose="02020603050405020304" pitchFamily="18" charset="0"/>
                            </a:rPr>
                          </m:ctrlPr>
                        </m:sSupPr>
                        <m:e>
                          <m:r>
                            <a:rPr lang="en-US" sz="4500" i="1">
                              <a:effectLst/>
                              <a:latin typeface="Cambria Math" panose="02040503050406030204" pitchFamily="18" charset="0"/>
                              <a:ea typeface="Arial" panose="020B0604020202020204" pitchFamily="34" charset="0"/>
                              <a:cs typeface="Times New Roman" panose="02020603050405020304" pitchFamily="18" charset="0"/>
                            </a:rPr>
                            <m:t>𝐶</m:t>
                          </m:r>
                        </m:e>
                        <m:sup>
                          <m:r>
                            <a:rPr lang="en-US" sz="4500" i="1">
                              <a:effectLst/>
                              <a:latin typeface="Cambria Math" panose="02040503050406030204" pitchFamily="18" charset="0"/>
                              <a:ea typeface="Arial" panose="020B0604020202020204" pitchFamily="34" charset="0"/>
                              <a:cs typeface="Times New Roman" panose="02020603050405020304" pitchFamily="18" charset="0"/>
                            </a:rPr>
                            <m:t>′</m:t>
                          </m:r>
                        </m:sup>
                      </m:sSup>
                      <m:r>
                        <a:rPr lang="en-US" sz="4500" b="0" i="1" smtClean="0">
                          <a:effectLst/>
                          <a:latin typeface="Cambria Math" panose="02040503050406030204" pitchFamily="18" charset="0"/>
                          <a:ea typeface="Arial" panose="020B0604020202020204" pitchFamily="34" charset="0"/>
                          <a:cs typeface="Times New Roman" panose="02020603050405020304" pitchFamily="18" charset="0"/>
                        </a:rPr>
                        <m:t> </m:t>
                      </m:r>
                      <m:r>
                        <a:rPr lang="iu-Cans-CA" sz="4800" i="1" kern="0">
                          <a:solidFill>
                            <a:srgbClr val="000000"/>
                          </a:solidFill>
                          <a:latin typeface="Cambria Math" panose="02040503050406030204" pitchFamily="18" charset="0"/>
                          <a:cs typeface="Arial"/>
                          <a:sym typeface="Arial"/>
                        </a:rPr>
                        <m:t>ᔕ</m:t>
                      </m:r>
                      <m:r>
                        <a:rPr lang="en-US" sz="4800" b="0" i="1" kern="0" smtClean="0">
                          <a:solidFill>
                            <a:srgbClr val="000000"/>
                          </a:solidFill>
                          <a:latin typeface="Cambria Math" panose="02040503050406030204" pitchFamily="18" charset="0"/>
                          <a:cs typeface="Arial"/>
                          <a:sym typeface="Arial"/>
                        </a:rPr>
                        <m:t> </m:t>
                      </m:r>
                      <m:r>
                        <a:rPr lang="en-US" sz="4500" i="1">
                          <a:effectLst/>
                          <a:latin typeface="Cambria Math" panose="02040503050406030204" pitchFamily="18" charset="0"/>
                          <a:ea typeface="Arial" panose="020B0604020202020204" pitchFamily="34" charset="0"/>
                          <a:cs typeface="Times New Roman" panose="02020603050405020304" pitchFamily="18" charset="0"/>
                        </a:rPr>
                        <m:t>∆</m:t>
                      </m:r>
                      <m:r>
                        <a:rPr lang="en-US" sz="4500" i="1">
                          <a:effectLst/>
                          <a:latin typeface="Cambria Math" panose="02040503050406030204" pitchFamily="18" charset="0"/>
                          <a:ea typeface="Arial" panose="020B0604020202020204" pitchFamily="34" charset="0"/>
                          <a:cs typeface="Times New Roman" panose="02020603050405020304" pitchFamily="18" charset="0"/>
                        </a:rPr>
                        <m:t>𝐴𝐵𝐶</m:t>
                      </m:r>
                    </m:oMath>
                  </a14:m>
                  <a:r>
                    <a:rPr lang="en-US" sz="4500">
                      <a:effectLst/>
                      <a:latin typeface="Arial" panose="020B0604020202020204" pitchFamily="34" charset="0"/>
                      <a:ea typeface="Dotum" panose="020B0600000101010101" pitchFamily="34" charset="-127"/>
                      <a:cs typeface="Arial" panose="020B0604020202020204" pitchFamily="34" charset="0"/>
                    </a:rPr>
                    <a:t> thì </a:t>
                  </a:r>
                  <a14:m>
                    <m:oMath xmlns:m="http://schemas.openxmlformats.org/officeDocument/2006/math">
                      <m:r>
                        <a:rPr lang="en-US" sz="4500" i="1">
                          <a:effectLst/>
                          <a:latin typeface="Cambria Math" panose="02040503050406030204" pitchFamily="18" charset="0"/>
                          <a:ea typeface="Dotum" panose="020B0600000101010101" pitchFamily="34" charset="-127"/>
                          <a:cs typeface="Times New Roman" panose="02020603050405020304" pitchFamily="18" charset="0"/>
                        </a:rPr>
                        <m:t>∆</m:t>
                      </m:r>
                      <m:r>
                        <a:rPr lang="en-US" sz="4500" i="1">
                          <a:effectLst/>
                          <a:latin typeface="Cambria Math" panose="02040503050406030204" pitchFamily="18" charset="0"/>
                          <a:ea typeface="Dotum" panose="020B0600000101010101" pitchFamily="34" charset="-127"/>
                          <a:cs typeface="Times New Roman" panose="02020603050405020304" pitchFamily="18" charset="0"/>
                        </a:rPr>
                        <m:t>𝐴𝐵𝐶</m:t>
                      </m:r>
                      <m:r>
                        <a:rPr lang="en-US" sz="4500" b="0" i="1" smtClean="0">
                          <a:effectLst/>
                          <a:latin typeface="Cambria Math" panose="02040503050406030204" pitchFamily="18" charset="0"/>
                          <a:ea typeface="Dotum" panose="020B0600000101010101" pitchFamily="34" charset="-127"/>
                          <a:cs typeface="Times New Roman" panose="02020603050405020304" pitchFamily="18" charset="0"/>
                        </a:rPr>
                        <m:t> </m:t>
                      </m:r>
                      <m:r>
                        <a:rPr lang="iu-Cans-CA" sz="4800" i="1" kern="0">
                          <a:solidFill>
                            <a:srgbClr val="000000"/>
                          </a:solidFill>
                          <a:latin typeface="Cambria Math" panose="02040503050406030204" pitchFamily="18" charset="0"/>
                          <a:cs typeface="Arial"/>
                          <a:sym typeface="Arial"/>
                        </a:rPr>
                        <m:t>ᔕ</m:t>
                      </m:r>
                      <m:r>
                        <a:rPr lang="en-US" sz="4800" b="0" i="1" kern="0" smtClean="0">
                          <a:solidFill>
                            <a:srgbClr val="000000"/>
                          </a:solidFill>
                          <a:latin typeface="Cambria Math" panose="02040503050406030204" pitchFamily="18" charset="0"/>
                          <a:cs typeface="Arial"/>
                          <a:sym typeface="Arial"/>
                        </a:rPr>
                        <m:t> </m:t>
                      </m:r>
                      <m:r>
                        <a:rPr lang="en-US" sz="4500" i="1">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en-US" sz="4500" i="1">
                              <a:effectLst/>
                              <a:latin typeface="Cambria Math" panose="02040503050406030204" pitchFamily="18" charset="0"/>
                              <a:ea typeface="Arial" panose="020B0604020202020204" pitchFamily="34" charset="0"/>
                              <a:cs typeface="Times New Roman" panose="02020603050405020304" pitchFamily="18" charset="0"/>
                            </a:rPr>
                          </m:ctrlPr>
                        </m:sSupPr>
                        <m:e>
                          <m:r>
                            <a:rPr lang="en-US" sz="4500" i="1">
                              <a:effectLst/>
                              <a:latin typeface="Cambria Math" panose="02040503050406030204" pitchFamily="18" charset="0"/>
                              <a:ea typeface="Arial" panose="020B0604020202020204" pitchFamily="34" charset="0"/>
                              <a:cs typeface="Times New Roman" panose="02020603050405020304" pitchFamily="18" charset="0"/>
                            </a:rPr>
                            <m:t>𝐴</m:t>
                          </m:r>
                        </m:e>
                        <m:sup>
                          <m:r>
                            <a:rPr lang="en-US" sz="4500" i="1">
                              <a:effectLst/>
                              <a:latin typeface="Cambria Math" panose="02040503050406030204" pitchFamily="18" charset="0"/>
                              <a:ea typeface="Arial" panose="020B0604020202020204" pitchFamily="34" charset="0"/>
                              <a:cs typeface="Times New Roman" panose="02020603050405020304" pitchFamily="18" charset="0"/>
                            </a:rPr>
                            <m:t>′</m:t>
                          </m:r>
                        </m:sup>
                      </m:sSup>
                      <m:sSup>
                        <m:sSupPr>
                          <m:ctrlPr>
                            <a:rPr lang="en-US" sz="4500" i="1">
                              <a:effectLst/>
                              <a:latin typeface="Cambria Math" panose="02040503050406030204" pitchFamily="18" charset="0"/>
                              <a:ea typeface="Arial" panose="020B0604020202020204" pitchFamily="34" charset="0"/>
                              <a:cs typeface="Times New Roman" panose="02020603050405020304" pitchFamily="18" charset="0"/>
                            </a:rPr>
                          </m:ctrlPr>
                        </m:sSupPr>
                        <m:e>
                          <m:r>
                            <a:rPr lang="en-US" sz="4500" i="1">
                              <a:effectLst/>
                              <a:latin typeface="Cambria Math" panose="02040503050406030204" pitchFamily="18" charset="0"/>
                              <a:ea typeface="Arial" panose="020B0604020202020204" pitchFamily="34" charset="0"/>
                              <a:cs typeface="Times New Roman" panose="02020603050405020304" pitchFamily="18" charset="0"/>
                            </a:rPr>
                            <m:t>𝐵</m:t>
                          </m:r>
                        </m:e>
                        <m:sup>
                          <m:r>
                            <a:rPr lang="en-US" sz="4500" i="1">
                              <a:effectLst/>
                              <a:latin typeface="Cambria Math" panose="02040503050406030204" pitchFamily="18" charset="0"/>
                              <a:ea typeface="Arial" panose="020B0604020202020204" pitchFamily="34" charset="0"/>
                              <a:cs typeface="Times New Roman" panose="02020603050405020304" pitchFamily="18" charset="0"/>
                            </a:rPr>
                            <m:t>′</m:t>
                          </m:r>
                        </m:sup>
                      </m:sSup>
                      <m:sSup>
                        <m:sSupPr>
                          <m:ctrlPr>
                            <a:rPr lang="en-US" sz="4500" i="1">
                              <a:effectLst/>
                              <a:latin typeface="Cambria Math" panose="02040503050406030204" pitchFamily="18" charset="0"/>
                              <a:ea typeface="Arial" panose="020B0604020202020204" pitchFamily="34" charset="0"/>
                              <a:cs typeface="Times New Roman" panose="02020603050405020304" pitchFamily="18" charset="0"/>
                            </a:rPr>
                          </m:ctrlPr>
                        </m:sSupPr>
                        <m:e>
                          <m:r>
                            <a:rPr lang="en-US" sz="4500" i="1">
                              <a:effectLst/>
                              <a:latin typeface="Cambria Math" panose="02040503050406030204" pitchFamily="18" charset="0"/>
                              <a:ea typeface="Arial" panose="020B0604020202020204" pitchFamily="34" charset="0"/>
                              <a:cs typeface="Times New Roman" panose="02020603050405020304" pitchFamily="18" charset="0"/>
                            </a:rPr>
                            <m:t>𝐶</m:t>
                          </m:r>
                        </m:e>
                        <m:sup>
                          <m:r>
                            <a:rPr lang="en-US" sz="4500" i="1">
                              <a:effectLst/>
                              <a:latin typeface="Cambria Math" panose="02040503050406030204" pitchFamily="18" charset="0"/>
                              <a:ea typeface="Arial" panose="020B0604020202020204" pitchFamily="34" charset="0"/>
                              <a:cs typeface="Times New Roman" panose="02020603050405020304" pitchFamily="18" charset="0"/>
                            </a:rPr>
                            <m:t>′</m:t>
                          </m:r>
                        </m:sup>
                      </m:sSup>
                    </m:oMath>
                  </a14:m>
                  <a:endParaRPr lang="en-US" sz="4500" smtClean="0">
                    <a:effectLst/>
                    <a:latin typeface="Arial" panose="020B0604020202020204" pitchFamily="34" charset="0"/>
                    <a:ea typeface="Arial" panose="020B0604020202020204" pitchFamily="34" charset="0"/>
                    <a:cs typeface="Times New Roman" panose="02020603050405020304" pitchFamily="18" charset="0"/>
                  </a:endParaRPr>
                </a:p>
                <a:p>
                  <a:pPr marL="685800" indent="-685800" algn="just">
                    <a:lnSpc>
                      <a:spcPct val="150000"/>
                    </a:lnSpc>
                    <a:spcBef>
                      <a:spcPts val="800"/>
                    </a:spcBef>
                    <a:spcAft>
                      <a:spcPts val="800"/>
                    </a:spcAft>
                    <a:buFont typeface="Arial" panose="020B0604020202020204" pitchFamily="34" charset="0"/>
                    <a:buChar char="•"/>
                  </a:pPr>
                  <a:r>
                    <a:rPr lang="en-US" sz="4500" smtClean="0">
                      <a:effectLst/>
                      <a:latin typeface="Arial" panose="020B0604020202020204" pitchFamily="34" charset="0"/>
                      <a:ea typeface="Arial" panose="020B0604020202020204" pitchFamily="34" charset="0"/>
                      <a:cs typeface="Arial" panose="020B0604020202020204" pitchFamily="34" charset="0"/>
                    </a:rPr>
                    <a:t>Nếu </a:t>
                  </a:r>
                  <a14:m>
                    <m:oMath xmlns:m="http://schemas.openxmlformats.org/officeDocument/2006/math">
                      <m:r>
                        <a:rPr lang="en-US" sz="4500" i="1">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en-US" sz="4500" i="1">
                              <a:effectLst/>
                              <a:latin typeface="Cambria Math" panose="02040503050406030204" pitchFamily="18" charset="0"/>
                              <a:ea typeface="Arial" panose="020B0604020202020204" pitchFamily="34" charset="0"/>
                              <a:cs typeface="Times New Roman" panose="02020603050405020304" pitchFamily="18" charset="0"/>
                            </a:rPr>
                          </m:ctrlPr>
                        </m:sSupPr>
                        <m:e>
                          <m:r>
                            <a:rPr lang="en-US" sz="4500" i="1">
                              <a:effectLst/>
                              <a:latin typeface="Cambria Math" panose="02040503050406030204" pitchFamily="18" charset="0"/>
                              <a:ea typeface="Arial" panose="020B0604020202020204" pitchFamily="34" charset="0"/>
                              <a:cs typeface="Times New Roman" panose="02020603050405020304" pitchFamily="18" charset="0"/>
                            </a:rPr>
                            <m:t>𝐴</m:t>
                          </m:r>
                        </m:e>
                        <m:sup>
                          <m:r>
                            <a:rPr lang="en-US" sz="4500" i="1">
                              <a:effectLst/>
                              <a:latin typeface="Cambria Math" panose="02040503050406030204" pitchFamily="18" charset="0"/>
                              <a:ea typeface="Arial" panose="020B0604020202020204" pitchFamily="34" charset="0"/>
                              <a:cs typeface="Times New Roman" panose="02020603050405020304" pitchFamily="18" charset="0"/>
                            </a:rPr>
                            <m:t>′′</m:t>
                          </m:r>
                        </m:sup>
                      </m:sSup>
                      <m:sSup>
                        <m:sSupPr>
                          <m:ctrlPr>
                            <a:rPr lang="en-US" sz="4500" i="1">
                              <a:effectLst/>
                              <a:latin typeface="Cambria Math" panose="02040503050406030204" pitchFamily="18" charset="0"/>
                              <a:ea typeface="Arial" panose="020B0604020202020204" pitchFamily="34" charset="0"/>
                              <a:cs typeface="Times New Roman" panose="02020603050405020304" pitchFamily="18" charset="0"/>
                            </a:rPr>
                          </m:ctrlPr>
                        </m:sSupPr>
                        <m:e>
                          <m:r>
                            <a:rPr lang="en-US" sz="4500" i="1">
                              <a:effectLst/>
                              <a:latin typeface="Cambria Math" panose="02040503050406030204" pitchFamily="18" charset="0"/>
                              <a:ea typeface="Arial" panose="020B0604020202020204" pitchFamily="34" charset="0"/>
                              <a:cs typeface="Times New Roman" panose="02020603050405020304" pitchFamily="18" charset="0"/>
                            </a:rPr>
                            <m:t>𝐵</m:t>
                          </m:r>
                        </m:e>
                        <m:sup>
                          <m:r>
                            <a:rPr lang="en-US" sz="4500" i="1">
                              <a:effectLst/>
                              <a:latin typeface="Cambria Math" panose="02040503050406030204" pitchFamily="18" charset="0"/>
                              <a:ea typeface="Arial" panose="020B0604020202020204" pitchFamily="34" charset="0"/>
                              <a:cs typeface="Times New Roman" panose="02020603050405020304" pitchFamily="18" charset="0"/>
                            </a:rPr>
                            <m:t>′′</m:t>
                          </m:r>
                        </m:sup>
                      </m:sSup>
                      <m:sSup>
                        <m:sSupPr>
                          <m:ctrlPr>
                            <a:rPr lang="en-US" sz="4500" i="1">
                              <a:effectLst/>
                              <a:latin typeface="Cambria Math" panose="02040503050406030204" pitchFamily="18" charset="0"/>
                              <a:ea typeface="Arial" panose="020B0604020202020204" pitchFamily="34" charset="0"/>
                              <a:cs typeface="Times New Roman" panose="02020603050405020304" pitchFamily="18" charset="0"/>
                            </a:rPr>
                          </m:ctrlPr>
                        </m:sSupPr>
                        <m:e>
                          <m:r>
                            <a:rPr lang="en-US" sz="4500" i="1">
                              <a:effectLst/>
                              <a:latin typeface="Cambria Math" panose="02040503050406030204" pitchFamily="18" charset="0"/>
                              <a:ea typeface="Arial" panose="020B0604020202020204" pitchFamily="34" charset="0"/>
                              <a:cs typeface="Times New Roman" panose="02020603050405020304" pitchFamily="18" charset="0"/>
                            </a:rPr>
                            <m:t>𝐶</m:t>
                          </m:r>
                        </m:e>
                        <m:sup>
                          <m:r>
                            <a:rPr lang="en-US" sz="4500" i="1">
                              <a:effectLst/>
                              <a:latin typeface="Cambria Math" panose="02040503050406030204" pitchFamily="18" charset="0"/>
                              <a:ea typeface="Arial" panose="020B0604020202020204" pitchFamily="34" charset="0"/>
                              <a:cs typeface="Times New Roman" panose="02020603050405020304" pitchFamily="18" charset="0"/>
                            </a:rPr>
                            <m:t>′′</m:t>
                          </m:r>
                        </m:sup>
                      </m:sSup>
                      <m:r>
                        <a:rPr lang="en-US" sz="4500" b="0" i="1" smtClean="0">
                          <a:effectLst/>
                          <a:latin typeface="Cambria Math" panose="02040503050406030204" pitchFamily="18" charset="0"/>
                          <a:ea typeface="Arial" panose="020B0604020202020204" pitchFamily="34" charset="0"/>
                          <a:cs typeface="Times New Roman" panose="02020603050405020304" pitchFamily="18" charset="0"/>
                        </a:rPr>
                        <m:t> </m:t>
                      </m:r>
                      <m:r>
                        <a:rPr lang="iu-Cans-CA" sz="4800" i="1" kern="0">
                          <a:solidFill>
                            <a:srgbClr val="000000"/>
                          </a:solidFill>
                          <a:latin typeface="Cambria Math" panose="02040503050406030204" pitchFamily="18" charset="0"/>
                          <a:cs typeface="Arial"/>
                          <a:sym typeface="Arial"/>
                        </a:rPr>
                        <m:t>ᔕ</m:t>
                      </m:r>
                      <m:r>
                        <a:rPr lang="en-US" sz="4800" b="0" i="1" kern="0" smtClean="0">
                          <a:solidFill>
                            <a:srgbClr val="000000"/>
                          </a:solidFill>
                          <a:latin typeface="Cambria Math" panose="02040503050406030204" pitchFamily="18" charset="0"/>
                          <a:cs typeface="Arial"/>
                          <a:sym typeface="Arial"/>
                        </a:rPr>
                        <m:t> </m:t>
                      </m:r>
                      <m:r>
                        <a:rPr lang="en-US" sz="4500" i="1">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en-US" sz="4500" i="1">
                              <a:effectLst/>
                              <a:latin typeface="Cambria Math" panose="02040503050406030204" pitchFamily="18" charset="0"/>
                              <a:ea typeface="Arial" panose="020B0604020202020204" pitchFamily="34" charset="0"/>
                              <a:cs typeface="Times New Roman" panose="02020603050405020304" pitchFamily="18" charset="0"/>
                            </a:rPr>
                          </m:ctrlPr>
                        </m:sSupPr>
                        <m:e>
                          <m:r>
                            <a:rPr lang="en-US" sz="4500" i="1">
                              <a:effectLst/>
                              <a:latin typeface="Cambria Math" panose="02040503050406030204" pitchFamily="18" charset="0"/>
                              <a:ea typeface="Arial" panose="020B0604020202020204" pitchFamily="34" charset="0"/>
                              <a:cs typeface="Times New Roman" panose="02020603050405020304" pitchFamily="18" charset="0"/>
                            </a:rPr>
                            <m:t>𝐴</m:t>
                          </m:r>
                        </m:e>
                        <m:sup>
                          <m:r>
                            <a:rPr lang="en-US" sz="4500" i="1">
                              <a:effectLst/>
                              <a:latin typeface="Cambria Math" panose="02040503050406030204" pitchFamily="18" charset="0"/>
                              <a:ea typeface="Arial" panose="020B0604020202020204" pitchFamily="34" charset="0"/>
                              <a:cs typeface="Times New Roman" panose="02020603050405020304" pitchFamily="18" charset="0"/>
                            </a:rPr>
                            <m:t>′</m:t>
                          </m:r>
                        </m:sup>
                      </m:sSup>
                      <m:sSup>
                        <m:sSupPr>
                          <m:ctrlPr>
                            <a:rPr lang="en-US" sz="4500" i="1">
                              <a:effectLst/>
                              <a:latin typeface="Cambria Math" panose="02040503050406030204" pitchFamily="18" charset="0"/>
                              <a:ea typeface="Arial" panose="020B0604020202020204" pitchFamily="34" charset="0"/>
                              <a:cs typeface="Times New Roman" panose="02020603050405020304" pitchFamily="18" charset="0"/>
                            </a:rPr>
                          </m:ctrlPr>
                        </m:sSupPr>
                        <m:e>
                          <m:r>
                            <a:rPr lang="en-US" sz="4500" i="1">
                              <a:effectLst/>
                              <a:latin typeface="Cambria Math" panose="02040503050406030204" pitchFamily="18" charset="0"/>
                              <a:ea typeface="Arial" panose="020B0604020202020204" pitchFamily="34" charset="0"/>
                              <a:cs typeface="Times New Roman" panose="02020603050405020304" pitchFamily="18" charset="0"/>
                            </a:rPr>
                            <m:t>𝐵</m:t>
                          </m:r>
                        </m:e>
                        <m:sup>
                          <m:r>
                            <a:rPr lang="en-US" sz="4500" i="1">
                              <a:effectLst/>
                              <a:latin typeface="Cambria Math" panose="02040503050406030204" pitchFamily="18" charset="0"/>
                              <a:ea typeface="Arial" panose="020B0604020202020204" pitchFamily="34" charset="0"/>
                              <a:cs typeface="Times New Roman" panose="02020603050405020304" pitchFamily="18" charset="0"/>
                            </a:rPr>
                            <m:t>′</m:t>
                          </m:r>
                        </m:sup>
                      </m:sSup>
                      <m:sSup>
                        <m:sSupPr>
                          <m:ctrlPr>
                            <a:rPr lang="en-US" sz="4500" i="1">
                              <a:effectLst/>
                              <a:latin typeface="Cambria Math" panose="02040503050406030204" pitchFamily="18" charset="0"/>
                              <a:ea typeface="Arial" panose="020B0604020202020204" pitchFamily="34" charset="0"/>
                              <a:cs typeface="Times New Roman" panose="02020603050405020304" pitchFamily="18" charset="0"/>
                            </a:rPr>
                          </m:ctrlPr>
                        </m:sSupPr>
                        <m:e>
                          <m:r>
                            <a:rPr lang="en-US" sz="4500" i="1">
                              <a:effectLst/>
                              <a:latin typeface="Cambria Math" panose="02040503050406030204" pitchFamily="18" charset="0"/>
                              <a:ea typeface="Arial" panose="020B0604020202020204" pitchFamily="34" charset="0"/>
                              <a:cs typeface="Times New Roman" panose="02020603050405020304" pitchFamily="18" charset="0"/>
                            </a:rPr>
                            <m:t>𝐶</m:t>
                          </m:r>
                        </m:e>
                        <m:sup>
                          <m:r>
                            <a:rPr lang="en-US" sz="4500" i="1">
                              <a:effectLst/>
                              <a:latin typeface="Cambria Math" panose="02040503050406030204" pitchFamily="18" charset="0"/>
                              <a:ea typeface="Arial" panose="020B0604020202020204" pitchFamily="34" charset="0"/>
                              <a:cs typeface="Times New Roman" panose="02020603050405020304" pitchFamily="18" charset="0"/>
                            </a:rPr>
                            <m:t>′</m:t>
                          </m:r>
                        </m:sup>
                      </m:sSup>
                    </m:oMath>
                  </a14:m>
                  <a:r>
                    <a:rPr lang="en-US" sz="4500">
                      <a:effectLst/>
                      <a:latin typeface="Arial" panose="020B0604020202020204" pitchFamily="34" charset="0"/>
                      <a:ea typeface="Dotum" panose="020B0600000101010101" pitchFamily="34" charset="-127"/>
                      <a:cs typeface="Arial" panose="020B0604020202020204" pitchFamily="34" charset="0"/>
                    </a:rPr>
                    <a:t> và</a:t>
                  </a:r>
                  <a:r>
                    <a:rPr lang="en-US" sz="4500" smtClean="0">
                      <a:latin typeface="Arial" panose="020B0604020202020204" pitchFamily="34" charset="0"/>
                      <a:ea typeface="Dotum" panose="020B0600000101010101" pitchFamily="34" charset="-127"/>
                      <a:cs typeface="Arial" panose="020B0604020202020204" pitchFamily="34" charset="0"/>
                    </a:rPr>
                    <a:t> </a:t>
                  </a:r>
                  <a14:m>
                    <m:oMath xmlns:m="http://schemas.openxmlformats.org/officeDocument/2006/math">
                      <m:r>
                        <a:rPr lang="en-US" sz="4500" i="1">
                          <a:effectLst/>
                          <a:latin typeface="Cambria Math" panose="02040503050406030204" pitchFamily="18" charset="0"/>
                          <a:ea typeface="Dotum" panose="020B0600000101010101" pitchFamily="34" charset="-127"/>
                          <a:cs typeface="Times New Roman" panose="02020603050405020304" pitchFamily="18" charset="0"/>
                        </a:rPr>
                        <m:t>∆</m:t>
                      </m:r>
                      <m:sSup>
                        <m:sSupPr>
                          <m:ctrlPr>
                            <a:rPr lang="en-US" sz="45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4500" i="1">
                              <a:effectLst/>
                              <a:latin typeface="Cambria Math" panose="02040503050406030204" pitchFamily="18" charset="0"/>
                              <a:ea typeface="Dotum" panose="020B0600000101010101" pitchFamily="34" charset="-127"/>
                              <a:cs typeface="Times New Roman" panose="02020603050405020304" pitchFamily="18" charset="0"/>
                            </a:rPr>
                            <m:t>𝐴</m:t>
                          </m:r>
                        </m:e>
                        <m:sup>
                          <m:r>
                            <a:rPr lang="en-US" sz="4500" i="1">
                              <a:effectLst/>
                              <a:latin typeface="Cambria Math" panose="02040503050406030204" pitchFamily="18" charset="0"/>
                              <a:ea typeface="Dotum" panose="020B0600000101010101" pitchFamily="34" charset="-127"/>
                              <a:cs typeface="Times New Roman" panose="02020603050405020304" pitchFamily="18" charset="0"/>
                            </a:rPr>
                            <m:t>′</m:t>
                          </m:r>
                        </m:sup>
                      </m:sSup>
                      <m:sSup>
                        <m:sSupPr>
                          <m:ctrlPr>
                            <a:rPr lang="en-US" sz="45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4500" i="1">
                              <a:effectLst/>
                              <a:latin typeface="Cambria Math" panose="02040503050406030204" pitchFamily="18" charset="0"/>
                              <a:ea typeface="Dotum" panose="020B0600000101010101" pitchFamily="34" charset="-127"/>
                              <a:cs typeface="Times New Roman" panose="02020603050405020304" pitchFamily="18" charset="0"/>
                            </a:rPr>
                            <m:t>𝐵</m:t>
                          </m:r>
                        </m:e>
                        <m:sup>
                          <m:r>
                            <a:rPr lang="en-US" sz="4500" i="1">
                              <a:effectLst/>
                              <a:latin typeface="Cambria Math" panose="02040503050406030204" pitchFamily="18" charset="0"/>
                              <a:ea typeface="Dotum" panose="020B0600000101010101" pitchFamily="34" charset="-127"/>
                              <a:cs typeface="Times New Roman" panose="02020603050405020304" pitchFamily="18" charset="0"/>
                            </a:rPr>
                            <m:t>′</m:t>
                          </m:r>
                        </m:sup>
                      </m:sSup>
                      <m:sSup>
                        <m:sSupPr>
                          <m:ctrlPr>
                            <a:rPr lang="en-US" sz="45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4500" i="1">
                              <a:effectLst/>
                              <a:latin typeface="Cambria Math" panose="02040503050406030204" pitchFamily="18" charset="0"/>
                              <a:ea typeface="Dotum" panose="020B0600000101010101" pitchFamily="34" charset="-127"/>
                              <a:cs typeface="Times New Roman" panose="02020603050405020304" pitchFamily="18" charset="0"/>
                            </a:rPr>
                            <m:t>𝐶</m:t>
                          </m:r>
                        </m:e>
                        <m:sup>
                          <m:r>
                            <a:rPr lang="en-US" sz="4500" i="1">
                              <a:effectLst/>
                              <a:latin typeface="Cambria Math" panose="02040503050406030204" pitchFamily="18" charset="0"/>
                              <a:ea typeface="Dotum" panose="020B0600000101010101" pitchFamily="34" charset="-127"/>
                              <a:cs typeface="Times New Roman" panose="02020603050405020304" pitchFamily="18" charset="0"/>
                            </a:rPr>
                            <m:t>′</m:t>
                          </m:r>
                        </m:sup>
                      </m:sSup>
                      <m:r>
                        <a:rPr lang="iu-Cans-CA" sz="4800" i="1" kern="0">
                          <a:solidFill>
                            <a:srgbClr val="000000"/>
                          </a:solidFill>
                          <a:latin typeface="Cambria Math" panose="02040503050406030204" pitchFamily="18" charset="0"/>
                          <a:cs typeface="Arial"/>
                          <a:sym typeface="Arial"/>
                        </a:rPr>
                        <m:t>ᔕ</m:t>
                      </m:r>
                      <m:r>
                        <a:rPr lang="en-US" sz="4800" b="0" i="1" kern="0" smtClean="0">
                          <a:solidFill>
                            <a:srgbClr val="000000"/>
                          </a:solidFill>
                          <a:latin typeface="Cambria Math" panose="02040503050406030204" pitchFamily="18" charset="0"/>
                          <a:cs typeface="Arial"/>
                          <a:sym typeface="Arial"/>
                        </a:rPr>
                        <m:t> </m:t>
                      </m:r>
                      <m:r>
                        <a:rPr lang="en-US" sz="4500" i="1">
                          <a:effectLst/>
                          <a:latin typeface="Cambria Math" panose="02040503050406030204" pitchFamily="18" charset="0"/>
                          <a:ea typeface="Arial" panose="020B0604020202020204" pitchFamily="34" charset="0"/>
                          <a:cs typeface="Times New Roman" panose="02020603050405020304" pitchFamily="18" charset="0"/>
                        </a:rPr>
                        <m:t>∆</m:t>
                      </m:r>
                      <m:r>
                        <a:rPr lang="en-US" sz="4500" i="1">
                          <a:effectLst/>
                          <a:latin typeface="Cambria Math" panose="02040503050406030204" pitchFamily="18" charset="0"/>
                          <a:ea typeface="Arial" panose="020B0604020202020204" pitchFamily="34" charset="0"/>
                          <a:cs typeface="Times New Roman" panose="02020603050405020304" pitchFamily="18" charset="0"/>
                        </a:rPr>
                        <m:t>𝐴𝐵𝐶</m:t>
                      </m:r>
                    </m:oMath>
                  </a14:m>
                  <a:r>
                    <a:rPr lang="en-US" sz="4500">
                      <a:effectLst/>
                      <a:latin typeface="Arial" panose="020B0604020202020204" pitchFamily="34" charset="0"/>
                      <a:ea typeface="Dotum" panose="020B0600000101010101" pitchFamily="34" charset="-127"/>
                      <a:cs typeface="Arial" panose="020B0604020202020204" pitchFamily="34" charset="0"/>
                    </a:rPr>
                    <a:t> thì </a:t>
                  </a:r>
                  <a14:m>
                    <m:oMath xmlns:m="http://schemas.openxmlformats.org/officeDocument/2006/math">
                      <m:r>
                        <a:rPr lang="en-US" sz="4500" i="1">
                          <a:effectLst/>
                          <a:latin typeface="Cambria Math" panose="02040503050406030204" pitchFamily="18" charset="0"/>
                          <a:ea typeface="Dotum" panose="020B0600000101010101" pitchFamily="34" charset="-127"/>
                          <a:cs typeface="Times New Roman" panose="02020603050405020304" pitchFamily="18" charset="0"/>
                        </a:rPr>
                        <m:t>∆</m:t>
                      </m:r>
                      <m:sSup>
                        <m:sSupPr>
                          <m:ctrlPr>
                            <a:rPr lang="en-US" sz="45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4500" i="1">
                              <a:effectLst/>
                              <a:latin typeface="Cambria Math" panose="02040503050406030204" pitchFamily="18" charset="0"/>
                              <a:ea typeface="Dotum" panose="020B0600000101010101" pitchFamily="34" charset="-127"/>
                              <a:cs typeface="Times New Roman" panose="02020603050405020304" pitchFamily="18" charset="0"/>
                            </a:rPr>
                            <m:t>𝐴</m:t>
                          </m:r>
                        </m:e>
                        <m:sup>
                          <m:r>
                            <a:rPr lang="en-US" sz="4500" i="1">
                              <a:effectLst/>
                              <a:latin typeface="Cambria Math" panose="02040503050406030204" pitchFamily="18" charset="0"/>
                              <a:ea typeface="Dotum" panose="020B0600000101010101" pitchFamily="34" charset="-127"/>
                              <a:cs typeface="Times New Roman" panose="02020603050405020304" pitchFamily="18" charset="0"/>
                            </a:rPr>
                            <m:t>′′</m:t>
                          </m:r>
                        </m:sup>
                      </m:sSup>
                      <m:sSup>
                        <m:sSupPr>
                          <m:ctrlPr>
                            <a:rPr lang="en-US" sz="45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4500" i="1">
                              <a:effectLst/>
                              <a:latin typeface="Cambria Math" panose="02040503050406030204" pitchFamily="18" charset="0"/>
                              <a:ea typeface="Dotum" panose="020B0600000101010101" pitchFamily="34" charset="-127"/>
                              <a:cs typeface="Times New Roman" panose="02020603050405020304" pitchFamily="18" charset="0"/>
                            </a:rPr>
                            <m:t>𝐵</m:t>
                          </m:r>
                        </m:e>
                        <m:sup>
                          <m:r>
                            <a:rPr lang="en-US" sz="4500" i="1">
                              <a:effectLst/>
                              <a:latin typeface="Cambria Math" panose="02040503050406030204" pitchFamily="18" charset="0"/>
                              <a:ea typeface="Dotum" panose="020B0600000101010101" pitchFamily="34" charset="-127"/>
                              <a:cs typeface="Times New Roman" panose="02020603050405020304" pitchFamily="18" charset="0"/>
                            </a:rPr>
                            <m:t>′′</m:t>
                          </m:r>
                        </m:sup>
                      </m:sSup>
                      <m:sSup>
                        <m:sSupPr>
                          <m:ctrlPr>
                            <a:rPr lang="en-US" sz="45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4500" i="1">
                              <a:effectLst/>
                              <a:latin typeface="Cambria Math" panose="02040503050406030204" pitchFamily="18" charset="0"/>
                              <a:ea typeface="Dotum" panose="020B0600000101010101" pitchFamily="34" charset="-127"/>
                              <a:cs typeface="Times New Roman" panose="02020603050405020304" pitchFamily="18" charset="0"/>
                            </a:rPr>
                            <m:t>𝐶</m:t>
                          </m:r>
                        </m:e>
                        <m:sup>
                          <m:r>
                            <a:rPr lang="en-US" sz="4500" i="1">
                              <a:effectLst/>
                              <a:latin typeface="Cambria Math" panose="02040503050406030204" pitchFamily="18" charset="0"/>
                              <a:ea typeface="Dotum" panose="020B0600000101010101" pitchFamily="34" charset="-127"/>
                              <a:cs typeface="Times New Roman" panose="02020603050405020304" pitchFamily="18" charset="0"/>
                            </a:rPr>
                            <m:t>′′</m:t>
                          </m:r>
                        </m:sup>
                      </m:sSup>
                      <m:r>
                        <a:rPr lang="en-US" sz="4500" b="0" i="1" smtClean="0">
                          <a:effectLst/>
                          <a:latin typeface="Cambria Math" panose="02040503050406030204" pitchFamily="18" charset="0"/>
                          <a:ea typeface="Dotum" panose="020B0600000101010101" pitchFamily="34" charset="-127"/>
                          <a:cs typeface="Times New Roman" panose="02020603050405020304" pitchFamily="18" charset="0"/>
                        </a:rPr>
                        <m:t> </m:t>
                      </m:r>
                      <m:r>
                        <a:rPr lang="iu-Cans-CA" sz="4800" i="1" kern="0">
                          <a:solidFill>
                            <a:srgbClr val="000000"/>
                          </a:solidFill>
                          <a:latin typeface="Cambria Math" panose="02040503050406030204" pitchFamily="18" charset="0"/>
                          <a:cs typeface="Arial"/>
                          <a:sym typeface="Arial"/>
                        </a:rPr>
                        <m:t>ᔕ</m:t>
                      </m:r>
                      <m:r>
                        <a:rPr lang="en-US" sz="4800" b="0" i="1" kern="0" smtClean="0">
                          <a:solidFill>
                            <a:srgbClr val="000000"/>
                          </a:solidFill>
                          <a:latin typeface="Cambria Math" panose="02040503050406030204" pitchFamily="18" charset="0"/>
                          <a:cs typeface="Arial"/>
                          <a:sym typeface="Arial"/>
                        </a:rPr>
                        <m:t> </m:t>
                      </m:r>
                      <m:r>
                        <a:rPr lang="en-US" sz="4500" i="1">
                          <a:effectLst/>
                          <a:latin typeface="Cambria Math" panose="02040503050406030204" pitchFamily="18" charset="0"/>
                          <a:ea typeface="Arial" panose="020B0604020202020204" pitchFamily="34" charset="0"/>
                          <a:cs typeface="Times New Roman" panose="02020603050405020304" pitchFamily="18" charset="0"/>
                        </a:rPr>
                        <m:t>∆</m:t>
                      </m:r>
                      <m:r>
                        <a:rPr lang="en-US" sz="4500" i="1">
                          <a:effectLst/>
                          <a:latin typeface="Cambria Math" panose="02040503050406030204" pitchFamily="18" charset="0"/>
                          <a:ea typeface="Arial" panose="020B0604020202020204" pitchFamily="34" charset="0"/>
                          <a:cs typeface="Times New Roman" panose="02020603050405020304" pitchFamily="18" charset="0"/>
                        </a:rPr>
                        <m:t>𝐴𝐵𝐶</m:t>
                      </m:r>
                    </m:oMath>
                  </a14:m>
                  <a:r>
                    <a:rPr lang="en-US" sz="4500">
                      <a:effectLst/>
                      <a:latin typeface="Arial" panose="020B0604020202020204" pitchFamily="34" charset="0"/>
                      <a:ea typeface="Dotum" panose="020B0600000101010101" pitchFamily="34" charset="-127"/>
                      <a:cs typeface="Arial" panose="020B0604020202020204" pitchFamily="34" charset="0"/>
                    </a:rPr>
                    <a:t>.</a:t>
                  </a:r>
                  <a:endParaRPr lang="en-US" sz="450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21" name="TextBox 21"/>
                <p:cNvSpPr txBox="1">
                  <a:spLocks noRot="1" noChangeAspect="1" noMove="1" noResize="1" noEditPoints="1" noAdjustHandles="1" noChangeArrowheads="1" noChangeShapeType="1" noTextEdit="1"/>
                </p:cNvSpPr>
                <p:nvPr/>
              </p:nvSpPr>
              <p:spPr>
                <a:xfrm>
                  <a:off x="77637" y="-82628"/>
                  <a:ext cx="2433606" cy="405865"/>
                </a:xfrm>
                <a:prstGeom prst="rect">
                  <a:avLst/>
                </a:prstGeom>
                <a:blipFill>
                  <a:blip r:embed="rId10"/>
                  <a:stretch>
                    <a:fillRect l="-2171"/>
                  </a:stretch>
                </a:blipFill>
              </p:spPr>
              <p:txBody>
                <a:bodyPr/>
                <a:lstStyle/>
                <a:p>
                  <a:r>
                    <a:rPr lang="en-US">
                      <a:noFill/>
                    </a:rPr>
                    <a:t> </a:t>
                  </a:r>
                </a:p>
              </p:txBody>
            </p:sp>
          </mc:Fallback>
        </mc:AlternateContent>
      </p:grpSp>
      <p:sp>
        <p:nvSpPr>
          <p:cNvPr id="17" name="Rectangle 16"/>
          <p:cNvSpPr/>
          <p:nvPr/>
        </p:nvSpPr>
        <p:spPr>
          <a:xfrm>
            <a:off x="7054684" y="342900"/>
            <a:ext cx="4172937" cy="1508555"/>
          </a:xfrm>
          <a:prstGeom prst="rect">
            <a:avLst/>
          </a:prstGeom>
        </p:spPr>
        <p:txBody>
          <a:bodyPr wrap="none">
            <a:spAutoFit/>
          </a:bodyPr>
          <a:lstStyle/>
          <a:p>
            <a:pPr lvl="0" algn="ctr">
              <a:lnSpc>
                <a:spcPct val="150000"/>
              </a:lnSpc>
              <a:defRPr/>
            </a:pPr>
            <a:r>
              <a:rPr lang="en-US" sz="7000" b="1">
                <a:solidFill>
                  <a:srgbClr val="1F497D"/>
                </a:solidFill>
                <a:latin typeface="Arial" panose="020B0604020202020204" pitchFamily="34" charset="0"/>
                <a:cs typeface="Arial" panose="020B0604020202020204" pitchFamily="34" charset="0"/>
              </a:rPr>
              <a:t>Tính chất</a:t>
            </a:r>
            <a:endParaRPr kumimoji="0" lang="en-US" sz="7000" b="1" i="0" u="none" strike="noStrike" kern="1200" cap="none" spc="0" normalizeH="0" baseline="0" noProof="0">
              <a:ln>
                <a:noFill/>
              </a:ln>
              <a:solidFill>
                <a:srgbClr val="1F497D"/>
              </a:solidFill>
              <a:effectLst/>
              <a:uLnTx/>
              <a:uFillTx/>
              <a:latin typeface="Arial" panose="020B0604020202020204" pitchFamily="34" charset="0"/>
              <a:cs typeface="Arial" panose="020B0604020202020204" pitchFamily="34" charset="0"/>
            </a:endParaRPr>
          </a:p>
        </p:txBody>
      </p:sp>
      <p:sp>
        <p:nvSpPr>
          <p:cNvPr id="23" name="Freeform 15"/>
          <p:cNvSpPr/>
          <p:nvPr/>
        </p:nvSpPr>
        <p:spPr>
          <a:xfrm rot="903234">
            <a:off x="16591946" y="7396556"/>
            <a:ext cx="846754" cy="1535738"/>
          </a:xfrm>
          <a:custGeom>
            <a:avLst/>
            <a:gdLst/>
            <a:ahLst/>
            <a:cxnLst/>
            <a:rect l="l" t="t" r="r" b="b"/>
            <a:pathLst>
              <a:path w="640370" h="1181313">
                <a:moveTo>
                  <a:pt x="0" y="0"/>
                </a:moveTo>
                <a:lnTo>
                  <a:pt x="640370" y="0"/>
                </a:lnTo>
                <a:lnTo>
                  <a:pt x="640370" y="1181313"/>
                </a:lnTo>
                <a:lnTo>
                  <a:pt x="0" y="1181313"/>
                </a:lnTo>
                <a:lnTo>
                  <a:pt x="0" y="0"/>
                </a:lnTo>
                <a:close/>
              </a:path>
            </a:pathLst>
          </a:custGeom>
          <a:blipFill>
            <a:blip r:embed="rId11">
              <a:extLst>
                <a:ext uri="{96DAC541-7B7A-43D3-8B79-37D633B846F1}">
                  <asvg:svgBlip xmlns="" xmlns:asvg="http://schemas.microsoft.com/office/drawing/2016/SVG/main" r:embed="rId7"/>
                </a:ext>
              </a:extLst>
            </a:blip>
            <a:stretch>
              <a:fillRect/>
            </a:stretch>
          </a:blipFill>
        </p:spPr>
      </p:sp>
    </p:spTree>
    <p:extLst>
      <p:ext uri="{BB962C8B-B14F-4D97-AF65-F5344CB8AC3E}">
        <p14:creationId xmlns:p14="http://schemas.microsoft.com/office/powerpoint/2010/main" val="1150569355"/>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anim calcmode="lin" valueType="num">
                                      <p:cBhvr>
                                        <p:cTn id="8" dur="500" fill="hold"/>
                                        <p:tgtEl>
                                          <p:spTgt spid="17"/>
                                        </p:tgtEl>
                                        <p:attrNameLst>
                                          <p:attrName>ppt_x</p:attrName>
                                        </p:attrNameLst>
                                      </p:cBhvr>
                                      <p:tavLst>
                                        <p:tav tm="0">
                                          <p:val>
                                            <p:strVal val="#ppt_x"/>
                                          </p:val>
                                        </p:tav>
                                        <p:tav tm="100000">
                                          <p:val>
                                            <p:strVal val="#ppt_x"/>
                                          </p:val>
                                        </p:tav>
                                      </p:tavLst>
                                    </p:anim>
                                    <p:anim calcmode="lin" valueType="num">
                                      <p:cBhvr>
                                        <p:cTn id="9" dur="500" fill="hold"/>
                                        <p:tgtEl>
                                          <p:spTgt spid="17"/>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anim calcmode="lin" valueType="num">
                                      <p:cBhvr>
                                        <p:cTn id="13" dur="500" fill="hold"/>
                                        <p:tgtEl>
                                          <p:spTgt spid="19"/>
                                        </p:tgtEl>
                                        <p:attrNameLst>
                                          <p:attrName>ppt_x</p:attrName>
                                        </p:attrNameLst>
                                      </p:cBhvr>
                                      <p:tavLst>
                                        <p:tav tm="0">
                                          <p:val>
                                            <p:strVal val="#ppt_x"/>
                                          </p:val>
                                        </p:tav>
                                        <p:tav tm="100000">
                                          <p:val>
                                            <p:strVal val="#ppt_x"/>
                                          </p:val>
                                        </p:tav>
                                      </p:tavLst>
                                    </p:anim>
                                    <p:anim calcmode="lin" valueType="num">
                                      <p:cBhvr>
                                        <p:cTn id="14" dur="500" fill="hold"/>
                                        <p:tgtEl>
                                          <p:spTgt spid="19"/>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anim calcmode="lin" valueType="num">
                                      <p:cBhvr>
                                        <p:cTn id="18" dur="500" fill="hold"/>
                                        <p:tgtEl>
                                          <p:spTgt spid="23"/>
                                        </p:tgtEl>
                                        <p:attrNameLst>
                                          <p:attrName>ppt_x</p:attrName>
                                        </p:attrNameLst>
                                      </p:cBhvr>
                                      <p:tavLst>
                                        <p:tav tm="0">
                                          <p:val>
                                            <p:strVal val="#ppt_x"/>
                                          </p:val>
                                        </p:tav>
                                        <p:tav tm="100000">
                                          <p:val>
                                            <p:strVal val="#ppt_x"/>
                                          </p:val>
                                        </p:tav>
                                      </p:tavLst>
                                    </p:anim>
                                    <p:anim calcmode="lin" valueType="num">
                                      <p:cBhvr>
                                        <p:cTn id="19" dur="500" fill="hold"/>
                                        <p:tgtEl>
                                          <p:spTgt spid="23"/>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anim calcmode="lin" valueType="num">
                                      <p:cBhvr>
                                        <p:cTn id="23" dur="500" fill="hold"/>
                                        <p:tgtEl>
                                          <p:spTgt spid="16"/>
                                        </p:tgtEl>
                                        <p:attrNameLst>
                                          <p:attrName>ppt_x</p:attrName>
                                        </p:attrNameLst>
                                      </p:cBhvr>
                                      <p:tavLst>
                                        <p:tav tm="0">
                                          <p:val>
                                            <p:strVal val="#ppt_x"/>
                                          </p:val>
                                        </p:tav>
                                        <p:tav tm="100000">
                                          <p:val>
                                            <p:strVal val="#ppt_x"/>
                                          </p:val>
                                        </p:tav>
                                      </p:tavLst>
                                    </p:anim>
                                    <p:anim calcmode="lin" valueType="num">
                                      <p:cBhvr>
                                        <p:cTn id="24" dur="5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5" name="Group 5"/>
          <p:cNvGrpSpPr/>
          <p:nvPr/>
        </p:nvGrpSpPr>
        <p:grpSpPr>
          <a:xfrm>
            <a:off x="-389553" y="419100"/>
            <a:ext cx="19058553" cy="9509279"/>
            <a:chOff x="-433109" y="0"/>
            <a:chExt cx="25411403" cy="12679038"/>
          </a:xfrm>
        </p:grpSpPr>
        <p:sp>
          <p:nvSpPr>
            <p:cNvPr id="6" name="Freeform 6"/>
            <p:cNvSpPr/>
            <p:nvPr/>
          </p:nvSpPr>
          <p:spPr>
            <a:xfrm>
              <a:off x="-433109" y="29283"/>
              <a:ext cx="14133803" cy="12649755"/>
            </a:xfrm>
            <a:custGeom>
              <a:avLst/>
              <a:gdLst/>
              <a:ahLst/>
              <a:cxnLst/>
              <a:rect l="l" t="t" r="r" b="b"/>
              <a:pathLst>
                <a:path w="14133803" h="12649754">
                  <a:moveTo>
                    <a:pt x="0" y="0"/>
                  </a:moveTo>
                  <a:lnTo>
                    <a:pt x="14133803" y="0"/>
                  </a:lnTo>
                  <a:lnTo>
                    <a:pt x="14133803" y="12649754"/>
                  </a:lnTo>
                  <a:lnTo>
                    <a:pt x="0" y="12649754"/>
                  </a:lnTo>
                  <a:lnTo>
                    <a:pt x="0" y="0"/>
                  </a:lnTo>
                  <a:close/>
                </a:path>
              </a:pathLst>
            </a:custGeom>
            <a:blipFill>
              <a:blip r:embed="rId2">
                <a:alphaModFix amt="5000"/>
                <a:extLst>
                  <a:ext uri="{96DAC541-7B7A-43D3-8B79-37D633B846F1}">
                    <asvg:svgBlip xmlns="" xmlns:asvg="http://schemas.microsoft.com/office/drawing/2016/SVG/main" r:embed="rId3"/>
                  </a:ext>
                </a:extLst>
              </a:blip>
              <a:stretch>
                <a:fillRect/>
              </a:stretch>
            </a:blipFill>
          </p:spPr>
        </p:sp>
        <p:sp>
          <p:nvSpPr>
            <p:cNvPr id="7" name="Freeform 7"/>
            <p:cNvSpPr/>
            <p:nvPr/>
          </p:nvSpPr>
          <p:spPr>
            <a:xfrm>
              <a:off x="10844490" y="0"/>
              <a:ext cx="14133804" cy="12649755"/>
            </a:xfrm>
            <a:custGeom>
              <a:avLst/>
              <a:gdLst/>
              <a:ahLst/>
              <a:cxnLst/>
              <a:rect l="l" t="t" r="r" b="b"/>
              <a:pathLst>
                <a:path w="14133803" h="12649754">
                  <a:moveTo>
                    <a:pt x="0" y="0"/>
                  </a:moveTo>
                  <a:lnTo>
                    <a:pt x="14133803" y="0"/>
                  </a:lnTo>
                  <a:lnTo>
                    <a:pt x="14133803" y="12649754"/>
                  </a:lnTo>
                  <a:lnTo>
                    <a:pt x="0" y="12649754"/>
                  </a:lnTo>
                  <a:lnTo>
                    <a:pt x="0" y="0"/>
                  </a:lnTo>
                  <a:close/>
                </a:path>
              </a:pathLst>
            </a:custGeom>
            <a:blipFill>
              <a:blip r:embed="rId2">
                <a:alphaModFix amt="5000"/>
                <a:extLst>
                  <a:ext uri="{96DAC541-7B7A-43D3-8B79-37D633B846F1}">
                    <asvg:svgBlip xmlns="" xmlns:asvg="http://schemas.microsoft.com/office/drawing/2016/SVG/main" r:embed="rId3"/>
                  </a:ext>
                </a:extLst>
              </a:blip>
              <a:stretch>
                <a:fillRect/>
              </a:stretch>
            </a:blipFill>
          </p:spPr>
        </p:sp>
      </p:grpSp>
      <p:grpSp>
        <p:nvGrpSpPr>
          <p:cNvPr id="8" name="Group 8"/>
          <p:cNvGrpSpPr/>
          <p:nvPr/>
        </p:nvGrpSpPr>
        <p:grpSpPr>
          <a:xfrm>
            <a:off x="228600" y="174458"/>
            <a:ext cx="17830800" cy="9905999"/>
            <a:chOff x="0" y="0"/>
            <a:chExt cx="4274726" cy="1692264"/>
          </a:xfrm>
        </p:grpSpPr>
        <p:sp>
          <p:nvSpPr>
            <p:cNvPr id="9" name="Freeform 9"/>
            <p:cNvSpPr/>
            <p:nvPr/>
          </p:nvSpPr>
          <p:spPr>
            <a:xfrm>
              <a:off x="0" y="0"/>
              <a:ext cx="4274726" cy="1692264"/>
            </a:xfrm>
            <a:custGeom>
              <a:avLst/>
              <a:gdLst/>
              <a:ahLst/>
              <a:cxnLst/>
              <a:rect l="l" t="t" r="r" b="b"/>
              <a:pathLst>
                <a:path w="4274726" h="1692264">
                  <a:moveTo>
                    <a:pt x="24327" y="0"/>
                  </a:moveTo>
                  <a:lnTo>
                    <a:pt x="4250399" y="0"/>
                  </a:lnTo>
                  <a:cubicBezTo>
                    <a:pt x="4263834" y="0"/>
                    <a:pt x="4274726" y="10891"/>
                    <a:pt x="4274726" y="24327"/>
                  </a:cubicBezTo>
                  <a:lnTo>
                    <a:pt x="4274726" y="1667938"/>
                  </a:lnTo>
                  <a:cubicBezTo>
                    <a:pt x="4274726" y="1674389"/>
                    <a:pt x="4272163" y="1680577"/>
                    <a:pt x="4267601" y="1685139"/>
                  </a:cubicBezTo>
                  <a:cubicBezTo>
                    <a:pt x="4263039" y="1689701"/>
                    <a:pt x="4256851" y="1692264"/>
                    <a:pt x="4250399" y="1692264"/>
                  </a:cubicBezTo>
                  <a:lnTo>
                    <a:pt x="24327" y="1692264"/>
                  </a:lnTo>
                  <a:cubicBezTo>
                    <a:pt x="10891" y="1692264"/>
                    <a:pt x="0" y="1681373"/>
                    <a:pt x="0" y="1667938"/>
                  </a:cubicBezTo>
                  <a:lnTo>
                    <a:pt x="0" y="24327"/>
                  </a:lnTo>
                  <a:cubicBezTo>
                    <a:pt x="0" y="10891"/>
                    <a:pt x="10891" y="0"/>
                    <a:pt x="24327" y="0"/>
                  </a:cubicBezTo>
                  <a:close/>
                </a:path>
              </a:pathLst>
            </a:custGeom>
            <a:solidFill>
              <a:srgbClr val="FFFFFF"/>
            </a:solidFill>
            <a:ln w="28575" cap="rnd">
              <a:solidFill>
                <a:srgbClr val="231F20"/>
              </a:solidFill>
              <a:prstDash val="solid"/>
              <a:round/>
            </a:ln>
          </p:spPr>
        </p:sp>
        <p:sp>
          <p:nvSpPr>
            <p:cNvPr id="10" name="TextBox 10"/>
            <p:cNvSpPr txBox="1"/>
            <p:nvPr/>
          </p:nvSpPr>
          <p:spPr>
            <a:xfrm>
              <a:off x="0" y="-38100"/>
              <a:ext cx="4274726" cy="1730364"/>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mc:AlternateContent xmlns:mc="http://schemas.openxmlformats.org/markup-compatibility/2006">
        <mc:Choice xmlns:a14="http://schemas.microsoft.com/office/drawing/2010/main" Requires="a14">
          <p:sp>
            <p:nvSpPr>
              <p:cNvPr id="36" name="TextBox 35"/>
              <p:cNvSpPr txBox="1"/>
              <p:nvPr/>
            </p:nvSpPr>
            <p:spPr>
              <a:xfrm>
                <a:off x="3048335" y="266700"/>
                <a:ext cx="14324929" cy="1754326"/>
              </a:xfrm>
              <a:prstGeom prst="rect">
                <a:avLst/>
              </a:prstGeom>
              <a:noFill/>
            </p:spPr>
            <p:txBody>
              <a:bodyPr wrap="square" rtlCol="0">
                <a:spAutoFit/>
              </a:bodyPr>
              <a:lstStyle/>
              <a:p>
                <a:pPr lvl="0" algn="just">
                  <a:lnSpc>
                    <a:spcPct val="150000"/>
                  </a:lnSpc>
                  <a:spcBef>
                    <a:spcPts val="800"/>
                  </a:spcBef>
                  <a:spcAft>
                    <a:spcPts val="800"/>
                  </a:spcAft>
                </a:pPr>
                <a:r>
                  <a:rPr lang="en-US" sz="3600" kern="0" smtClean="0">
                    <a:solidFill>
                      <a:srgbClr val="000000"/>
                    </a:solidFill>
                    <a:latin typeface="Arial" panose="020B0604020202020204" pitchFamily="34" charset="0"/>
                    <a:cs typeface="Arial" panose="020B0604020202020204" pitchFamily="34" charset="0"/>
                    <a:sym typeface="Arial"/>
                  </a:rPr>
                  <a:t>Cho tam giác </a:t>
                </a:r>
                <a14:m>
                  <m:oMath xmlns:m="http://schemas.openxmlformats.org/officeDocument/2006/math">
                    <m:r>
                      <a:rPr lang="en-US" sz="3600" i="1" kern="0" smtClean="0">
                        <a:solidFill>
                          <a:srgbClr val="000000"/>
                        </a:solidFill>
                        <a:latin typeface="Cambria Math" panose="02040503050406030204" pitchFamily="18" charset="0"/>
                        <a:cs typeface="Arial" panose="020B0604020202020204" pitchFamily="34" charset="0"/>
                        <a:sym typeface="Arial"/>
                      </a:rPr>
                      <m:t>𝐴𝐵𝐶</m:t>
                    </m:r>
                  </m:oMath>
                </a14:m>
                <a:r>
                  <a:rPr lang="en-US" sz="3600" kern="0" smtClean="0">
                    <a:solidFill>
                      <a:srgbClr val="000000"/>
                    </a:solidFill>
                    <a:latin typeface="Arial" panose="020B0604020202020204" pitchFamily="34" charset="0"/>
                    <a:cs typeface="Arial" panose="020B0604020202020204" pitchFamily="34" charset="0"/>
                    <a:sym typeface="Arial"/>
                  </a:rPr>
                  <a:t> (Hình 50). Một đường thẳng song song với </a:t>
                </a:r>
                <a14:m>
                  <m:oMath xmlns:m="http://schemas.openxmlformats.org/officeDocument/2006/math">
                    <m:r>
                      <a:rPr lang="en-US" sz="3600" i="1" kern="0" smtClean="0">
                        <a:solidFill>
                          <a:srgbClr val="000000"/>
                        </a:solidFill>
                        <a:latin typeface="Cambria Math" panose="02040503050406030204" pitchFamily="18" charset="0"/>
                        <a:cs typeface="Arial" panose="020B0604020202020204" pitchFamily="34" charset="0"/>
                        <a:sym typeface="Arial"/>
                      </a:rPr>
                      <m:t>𝐵𝐶</m:t>
                    </m:r>
                  </m:oMath>
                </a14:m>
                <a:r>
                  <a:rPr lang="en-US" sz="3600" kern="0" smtClean="0">
                    <a:solidFill>
                      <a:srgbClr val="000000"/>
                    </a:solidFill>
                    <a:latin typeface="Arial" panose="020B0604020202020204" pitchFamily="34" charset="0"/>
                    <a:cs typeface="Arial" panose="020B0604020202020204" pitchFamily="34" charset="0"/>
                    <a:sym typeface="Arial"/>
                  </a:rPr>
                  <a:t> cắt hai cạnh </a:t>
                </a:r>
                <a14:m>
                  <m:oMath xmlns:m="http://schemas.openxmlformats.org/officeDocument/2006/math">
                    <m:r>
                      <a:rPr lang="en-US" sz="3600" i="1" kern="0" smtClean="0">
                        <a:solidFill>
                          <a:srgbClr val="000000"/>
                        </a:solidFill>
                        <a:latin typeface="Cambria Math" panose="02040503050406030204" pitchFamily="18" charset="0"/>
                        <a:cs typeface="Arial" panose="020B0604020202020204" pitchFamily="34" charset="0"/>
                        <a:sym typeface="Arial"/>
                      </a:rPr>
                      <m:t>𝐴𝐵</m:t>
                    </m:r>
                    <m:r>
                      <a:rPr lang="en-US" sz="3600" i="1" kern="0" smtClean="0">
                        <a:solidFill>
                          <a:srgbClr val="000000"/>
                        </a:solidFill>
                        <a:latin typeface="Cambria Math" panose="02040503050406030204" pitchFamily="18" charset="0"/>
                        <a:cs typeface="Arial" panose="020B0604020202020204" pitchFamily="34" charset="0"/>
                        <a:sym typeface="Arial"/>
                      </a:rPr>
                      <m:t>, </m:t>
                    </m:r>
                    <m:r>
                      <a:rPr lang="en-US" sz="3600" i="1" kern="0" smtClean="0">
                        <a:solidFill>
                          <a:srgbClr val="000000"/>
                        </a:solidFill>
                        <a:latin typeface="Cambria Math" panose="02040503050406030204" pitchFamily="18" charset="0"/>
                        <a:cs typeface="Arial" panose="020B0604020202020204" pitchFamily="34" charset="0"/>
                        <a:sym typeface="Arial"/>
                      </a:rPr>
                      <m:t>𝐴𝐶</m:t>
                    </m:r>
                    <m:r>
                      <a:rPr lang="en-US" sz="3600" i="1" kern="0" smtClean="0">
                        <a:solidFill>
                          <a:srgbClr val="000000"/>
                        </a:solidFill>
                        <a:latin typeface="Cambria Math" panose="02040503050406030204" pitchFamily="18" charset="0"/>
                        <a:cs typeface="Arial" panose="020B0604020202020204" pitchFamily="34" charset="0"/>
                        <a:sym typeface="Arial"/>
                      </a:rPr>
                      <m:t> </m:t>
                    </m:r>
                  </m:oMath>
                </a14:m>
                <a:r>
                  <a:rPr lang="en-US" sz="3600" kern="0" smtClean="0">
                    <a:solidFill>
                      <a:srgbClr val="000000"/>
                    </a:solidFill>
                    <a:latin typeface="Arial" panose="020B0604020202020204" pitchFamily="34" charset="0"/>
                    <a:cs typeface="Arial" panose="020B0604020202020204" pitchFamily="34" charset="0"/>
                    <a:sym typeface="Arial"/>
                  </a:rPr>
                  <a:t>lần lượt tại </a:t>
                </a:r>
                <a14:m>
                  <m:oMath xmlns:m="http://schemas.openxmlformats.org/officeDocument/2006/math">
                    <m:r>
                      <a:rPr lang="en-US" sz="3600" i="1" kern="0" smtClean="0">
                        <a:solidFill>
                          <a:srgbClr val="000000"/>
                        </a:solidFill>
                        <a:latin typeface="Cambria Math" panose="02040503050406030204" pitchFamily="18" charset="0"/>
                        <a:cs typeface="Arial" panose="020B0604020202020204" pitchFamily="34" charset="0"/>
                        <a:sym typeface="Arial"/>
                      </a:rPr>
                      <m:t>𝐵</m:t>
                    </m:r>
                    <m:r>
                      <a:rPr lang="en-US" sz="3600" i="1" kern="0" smtClean="0">
                        <a:solidFill>
                          <a:srgbClr val="000000"/>
                        </a:solidFill>
                        <a:latin typeface="Cambria Math" panose="02040503050406030204" pitchFamily="18" charset="0"/>
                        <a:cs typeface="Arial" panose="020B0604020202020204" pitchFamily="34" charset="0"/>
                        <a:sym typeface="Arial"/>
                      </a:rPr>
                      <m:t>’, </m:t>
                    </m:r>
                    <m:r>
                      <a:rPr lang="en-US" sz="3600" i="1" kern="0" smtClean="0">
                        <a:solidFill>
                          <a:srgbClr val="000000"/>
                        </a:solidFill>
                        <a:latin typeface="Cambria Math" panose="02040503050406030204" pitchFamily="18" charset="0"/>
                        <a:cs typeface="Arial" panose="020B0604020202020204" pitchFamily="34" charset="0"/>
                        <a:sym typeface="Arial"/>
                      </a:rPr>
                      <m:t>𝐶</m:t>
                    </m:r>
                    <m:r>
                      <a:rPr lang="en-US" sz="3600" i="1" kern="0" smtClean="0">
                        <a:solidFill>
                          <a:srgbClr val="000000"/>
                        </a:solidFill>
                        <a:latin typeface="Cambria Math" panose="02040503050406030204" pitchFamily="18" charset="0"/>
                        <a:cs typeface="Arial" panose="020B0604020202020204" pitchFamily="34" charset="0"/>
                        <a:sym typeface="Arial"/>
                      </a:rPr>
                      <m:t>’. </m:t>
                    </m:r>
                  </m:oMath>
                </a14:m>
                <a:r>
                  <a:rPr lang="en-US" sz="3600" kern="0" smtClean="0">
                    <a:solidFill>
                      <a:srgbClr val="000000"/>
                    </a:solidFill>
                    <a:latin typeface="Arial" panose="020B0604020202020204" pitchFamily="34" charset="0"/>
                    <a:cs typeface="Arial" panose="020B0604020202020204" pitchFamily="34" charset="0"/>
                    <a:sym typeface="Arial"/>
                  </a:rPr>
                  <a:t>Chứng minh </a:t>
                </a:r>
                <a14:m>
                  <m:oMath xmlns:m="http://schemas.openxmlformats.org/officeDocument/2006/math">
                    <m:sSup>
                      <m:sSupPr>
                        <m:ctrlPr>
                          <a:rPr lang="en-US" sz="36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sSupPr>
                      <m:e>
                        <m:r>
                          <a:rPr lang="en-US" sz="36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r>
                          <a:rPr lang="en-US" sz="3600" b="0" i="1" smtClean="0">
                            <a:solidFill>
                              <a:prstClr val="black"/>
                            </a:solidFill>
                            <a:latin typeface="Cambria Math" panose="02040503050406030204" pitchFamily="18" charset="0"/>
                            <a:ea typeface="Dotum" panose="020B0600000101010101" pitchFamily="34" charset="-127"/>
                            <a:cs typeface="Times New Roman" panose="02020603050405020304" pitchFamily="18" charset="0"/>
                          </a:rPr>
                          <m:t>𝐴</m:t>
                        </m:r>
                        <m:r>
                          <a:rPr lang="en-US" sz="3600" i="1">
                            <a:solidFill>
                              <a:prstClr val="black"/>
                            </a:solidFill>
                            <a:latin typeface="Cambria Math" panose="02040503050406030204" pitchFamily="18" charset="0"/>
                            <a:ea typeface="Dotum" panose="020B0600000101010101" pitchFamily="34" charset="-127"/>
                            <a:cs typeface="Times New Roman" panose="02020603050405020304" pitchFamily="18" charset="0"/>
                          </a:rPr>
                          <m:t>𝐵</m:t>
                        </m:r>
                      </m:e>
                      <m:sup>
                        <m:r>
                          <a:rPr lang="en-US" sz="3600" i="1">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sup>
                    </m:sSup>
                    <m:sSup>
                      <m:sSupPr>
                        <m:ctrlPr>
                          <a:rPr lang="en-US" sz="36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sSupPr>
                      <m:e>
                        <m:r>
                          <a:rPr lang="en-US" sz="3600" i="1">
                            <a:solidFill>
                              <a:prstClr val="black"/>
                            </a:solidFill>
                            <a:latin typeface="Cambria Math" panose="02040503050406030204" pitchFamily="18" charset="0"/>
                            <a:ea typeface="Dotum" panose="020B0600000101010101" pitchFamily="34" charset="-127"/>
                            <a:cs typeface="Times New Roman" panose="02020603050405020304" pitchFamily="18" charset="0"/>
                          </a:rPr>
                          <m:t>𝐶</m:t>
                        </m:r>
                      </m:e>
                      <m:sup>
                        <m:r>
                          <a:rPr lang="en-US" sz="3600" i="1">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sup>
                    </m:sSup>
                    <m:r>
                      <a:rPr lang="en-US" sz="3600" i="1">
                        <a:solidFill>
                          <a:prstClr val="black"/>
                        </a:solidFill>
                        <a:latin typeface="Cambria Math" panose="02040503050406030204" pitchFamily="18" charset="0"/>
                        <a:ea typeface="Dotum" panose="020B0600000101010101" pitchFamily="34" charset="-127"/>
                        <a:cs typeface="Times New Roman" panose="02020603050405020304" pitchFamily="18" charset="0"/>
                      </a:rPr>
                      <m:t> </m:t>
                    </m:r>
                    <m:r>
                      <a:rPr lang="iu-Cans-CA" sz="3600" i="1" kern="0">
                        <a:solidFill>
                          <a:srgbClr val="000000"/>
                        </a:solidFill>
                        <a:latin typeface="Cambria Math" panose="02040503050406030204" pitchFamily="18" charset="0"/>
                        <a:cs typeface="Arial"/>
                        <a:sym typeface="Arial"/>
                      </a:rPr>
                      <m:t>ᔕ</m:t>
                    </m:r>
                    <m:r>
                      <a:rPr lang="en-US" sz="3600" i="1" kern="0">
                        <a:solidFill>
                          <a:srgbClr val="000000"/>
                        </a:solidFill>
                        <a:latin typeface="Cambria Math" panose="02040503050406030204" pitchFamily="18" charset="0"/>
                        <a:cs typeface="Arial"/>
                        <a:sym typeface="Arial"/>
                      </a:rPr>
                      <m:t> </m:t>
                    </m:r>
                    <m:r>
                      <a:rPr lang="en-US" sz="36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a:rPr lang="en-US" sz="3600" i="1">
                        <a:solidFill>
                          <a:prstClr val="black"/>
                        </a:solidFill>
                        <a:latin typeface="Cambria Math" panose="02040503050406030204" pitchFamily="18" charset="0"/>
                        <a:ea typeface="Arial" panose="020B0604020202020204" pitchFamily="34" charset="0"/>
                        <a:cs typeface="Times New Roman" panose="02020603050405020304" pitchFamily="18" charset="0"/>
                      </a:rPr>
                      <m:t>𝐴𝐵𝐶</m:t>
                    </m:r>
                  </m:oMath>
                </a14:m>
                <a:r>
                  <a:rPr lang="en-US" sz="3600" smtClean="0">
                    <a:solidFill>
                      <a:prstClr val="black"/>
                    </a:solidFill>
                    <a:latin typeface="Arial" panose="020B0604020202020204" pitchFamily="34" charset="0"/>
                    <a:ea typeface="Dotum" panose="020B0600000101010101" pitchFamily="34" charset="-127"/>
                    <a:cs typeface="Arial" panose="020B0604020202020204" pitchFamily="34" charset="0"/>
                  </a:rPr>
                  <a:t>.</a:t>
                </a:r>
                <a:endParaRPr lang="en-US" sz="3600">
                  <a:solidFill>
                    <a:prstClr val="black"/>
                  </a:solidFill>
                  <a:latin typeface="Arial" panose="020B0604020202020204" pitchFamily="34" charset="0"/>
                  <a:ea typeface="Arial" panose="020B0604020202020204" pitchFamily="34" charset="0"/>
                  <a:cs typeface="Arial" panose="020B0604020202020204" pitchFamily="34" charset="0"/>
                </a:endParaRPr>
              </a:p>
            </p:txBody>
          </p:sp>
        </mc:Choice>
        <mc:Fallback>
          <p:sp>
            <p:nvSpPr>
              <p:cNvPr id="36" name="TextBox 35"/>
              <p:cNvSpPr txBox="1">
                <a:spLocks noRot="1" noChangeAspect="1" noMove="1" noResize="1" noEditPoints="1" noAdjustHandles="1" noChangeArrowheads="1" noChangeShapeType="1" noTextEdit="1"/>
              </p:cNvSpPr>
              <p:nvPr/>
            </p:nvSpPr>
            <p:spPr>
              <a:xfrm>
                <a:off x="3048335" y="266700"/>
                <a:ext cx="14324929" cy="1754326"/>
              </a:xfrm>
              <a:prstGeom prst="rect">
                <a:avLst/>
              </a:prstGeom>
              <a:blipFill>
                <a:blip r:embed="rId4"/>
                <a:stretch>
                  <a:fillRect l="-1277" r="-1319" b="-6250"/>
                </a:stretch>
              </a:blipFill>
            </p:spPr>
            <p:txBody>
              <a:bodyPr/>
              <a:lstStyle/>
              <a:p>
                <a:r>
                  <a:rPr lang="en-US">
                    <a:noFill/>
                  </a:rPr>
                  <a:t> </a:t>
                </a:r>
              </a:p>
            </p:txBody>
          </p:sp>
        </mc:Fallback>
      </mc:AlternateContent>
      <p:pic>
        <p:nvPicPr>
          <p:cNvPr id="11" name="Picture 10"/>
          <p:cNvPicPr>
            <a:picLocks noChangeAspect="1"/>
          </p:cNvPicPr>
          <p:nvPr/>
        </p:nvPicPr>
        <p:blipFill>
          <a:blip r:embed="rId5"/>
          <a:stretch>
            <a:fillRect/>
          </a:stretch>
        </p:blipFill>
        <p:spPr>
          <a:xfrm>
            <a:off x="16384151" y="7525215"/>
            <a:ext cx="1799130" cy="2381202"/>
          </a:xfrm>
          <a:prstGeom prst="rect">
            <a:avLst/>
          </a:prstGeom>
        </p:spPr>
      </p:pic>
      <p:pic>
        <p:nvPicPr>
          <p:cNvPr id="12" name="Picture 11"/>
          <p:cNvPicPr>
            <a:picLocks noChangeAspect="1"/>
          </p:cNvPicPr>
          <p:nvPr/>
        </p:nvPicPr>
        <p:blipFill>
          <a:blip r:embed="rId6">
            <a:extLst>
              <a:ext uri="{BEBA8EAE-BF5A-486C-A8C5-ECC9F3942E4B}">
                <a14:imgProps xmlns:a14="http://schemas.microsoft.com/office/drawing/2010/main">
                  <a14:imgLayer r:embed="rId7">
                    <a14:imgEffect>
                      <a14:sharpenSoften amount="50000"/>
                    </a14:imgEffect>
                    <a14:imgEffect>
                      <a14:brightnessContrast contrast="-40000"/>
                    </a14:imgEffect>
                  </a14:imgLayer>
                </a14:imgProps>
              </a:ext>
            </a:extLst>
          </a:blip>
          <a:stretch>
            <a:fillRect/>
          </a:stretch>
        </p:blipFill>
        <p:spPr>
          <a:xfrm>
            <a:off x="830318" y="2400300"/>
            <a:ext cx="5287912" cy="4514678"/>
          </a:xfrm>
          <a:prstGeom prst="rect">
            <a:avLst/>
          </a:prstGeom>
        </p:spPr>
      </p:pic>
      <p:sp>
        <p:nvSpPr>
          <p:cNvPr id="14" name="Rectangle 13"/>
          <p:cNvSpPr/>
          <p:nvPr/>
        </p:nvSpPr>
        <p:spPr>
          <a:xfrm>
            <a:off x="11087565" y="2111542"/>
            <a:ext cx="1210588" cy="646331"/>
          </a:xfrm>
          <a:prstGeom prst="rect">
            <a:avLst/>
          </a:prstGeom>
        </p:spPr>
        <p:txBody>
          <a:bodyPr wrap="none">
            <a:spAutoFit/>
          </a:bodyPr>
          <a:lstStyle/>
          <a:p>
            <a:pPr marL="0" marR="0" lvl="0" indent="0" algn="just" defTabSz="1828800" rtl="0" eaLnBrk="1" fontAlgn="auto" latinLnBrk="0" hangingPunct="1">
              <a:spcBef>
                <a:spcPts val="600"/>
              </a:spcBef>
              <a:spcAft>
                <a:spcPts val="600"/>
              </a:spcAft>
              <a:buClr>
                <a:srgbClr val="000000"/>
              </a:buClr>
              <a:buSzTx/>
              <a:buFontTx/>
              <a:buNone/>
              <a:tabLst/>
              <a:defRPr/>
            </a:pPr>
            <a:r>
              <a:rPr kumimoji="0" lang="en-US" sz="3600" b="1" i="1" u="sng" strike="noStrike" kern="0" cap="none" spc="0" normalizeH="0" baseline="0" noProof="0">
                <a:ln>
                  <a:noFill/>
                </a:ln>
                <a:solidFill>
                  <a:srgbClr val="C00000"/>
                </a:solidFill>
                <a:effectLst/>
                <a:uLnTx/>
                <a:uFillTx/>
                <a:latin typeface="Arial"/>
                <a:ea typeface="Calibri" panose="020F0502020204030204" pitchFamily="34" charset="0"/>
                <a:cs typeface="Times New Roman" panose="02020603050405020304" pitchFamily="18" charset="0"/>
                <a:sym typeface="Arial"/>
              </a:rPr>
              <a:t>Giải:</a:t>
            </a:r>
          </a:p>
        </p:txBody>
      </p:sp>
      <mc:AlternateContent xmlns:mc="http://schemas.openxmlformats.org/markup-compatibility/2006">
        <mc:Choice xmlns:a14="http://schemas.microsoft.com/office/drawing/2010/main" Requires="a14">
          <p:sp>
            <p:nvSpPr>
              <p:cNvPr id="13" name="Rectangle 12"/>
              <p:cNvSpPr/>
              <p:nvPr/>
            </p:nvSpPr>
            <p:spPr>
              <a:xfrm>
                <a:off x="7400025" y="2863687"/>
                <a:ext cx="9048246" cy="4064446"/>
              </a:xfrm>
              <a:prstGeom prst="rect">
                <a:avLst/>
              </a:prstGeom>
            </p:spPr>
            <p:txBody>
              <a:bodyPr wrap="none">
                <a:spAutoFit/>
              </a:bodyPr>
              <a:lstStyle/>
              <a:p>
                <a:pPr lvl="0" algn="just">
                  <a:lnSpc>
                    <a:spcPct val="150000"/>
                  </a:lnSpc>
                  <a:buClr>
                    <a:srgbClr val="000000"/>
                  </a:buClr>
                </a:pPr>
                <a:r>
                  <a:rPr lang="en-US" sz="3600" kern="0" smtClean="0">
                    <a:solidFill>
                      <a:srgbClr val="000000"/>
                    </a:solidFill>
                    <a:latin typeface="Arial" panose="020B0604020202020204" pitchFamily="34" charset="0"/>
                    <a:cs typeface="Arial" panose="020B0604020202020204" pitchFamily="34" charset="0"/>
                    <a:sym typeface="Arial"/>
                  </a:rPr>
                  <a:t>Vì </a:t>
                </a:r>
                <a14:m>
                  <m:oMath xmlns:m="http://schemas.openxmlformats.org/officeDocument/2006/math">
                    <m:sSup>
                      <m:sSupPr>
                        <m:ctrlPr>
                          <a:rPr lang="en-US" sz="3600" b="0" i="1" kern="0" smtClean="0">
                            <a:solidFill>
                              <a:srgbClr val="000000"/>
                            </a:solidFill>
                            <a:latin typeface="Cambria Math" panose="02040503050406030204" pitchFamily="18" charset="0"/>
                            <a:cs typeface="Arial" panose="020B0604020202020204" pitchFamily="34" charset="0"/>
                            <a:sym typeface="Arial"/>
                          </a:rPr>
                        </m:ctrlPr>
                      </m:sSupPr>
                      <m:e>
                        <m:r>
                          <a:rPr lang="en-US" sz="3600" i="1" kern="0">
                            <a:solidFill>
                              <a:srgbClr val="000000"/>
                            </a:solidFill>
                            <a:latin typeface="Cambria Math" panose="02040503050406030204" pitchFamily="18" charset="0"/>
                            <a:cs typeface="Arial" panose="020B0604020202020204" pitchFamily="34" charset="0"/>
                            <a:sym typeface="Arial"/>
                          </a:rPr>
                          <m:t>𝐵</m:t>
                        </m:r>
                      </m:e>
                      <m:sup>
                        <m:r>
                          <a:rPr lang="en-US" sz="3600" b="0" i="1" kern="0" smtClean="0">
                            <a:solidFill>
                              <a:srgbClr val="000000"/>
                            </a:solidFill>
                            <a:latin typeface="Cambria Math" panose="02040503050406030204" pitchFamily="18" charset="0"/>
                            <a:cs typeface="Arial" panose="020B0604020202020204" pitchFamily="34" charset="0"/>
                            <a:sym typeface="Arial"/>
                          </a:rPr>
                          <m:t>′</m:t>
                        </m:r>
                      </m:sup>
                    </m:sSup>
                    <m:sSup>
                      <m:sSupPr>
                        <m:ctrlPr>
                          <a:rPr lang="en-US" sz="3600" b="0" i="1" kern="0" smtClean="0">
                            <a:solidFill>
                              <a:srgbClr val="000000"/>
                            </a:solidFill>
                            <a:latin typeface="Cambria Math" panose="02040503050406030204" pitchFamily="18" charset="0"/>
                            <a:cs typeface="Arial" panose="020B0604020202020204" pitchFamily="34" charset="0"/>
                            <a:sym typeface="Arial"/>
                          </a:rPr>
                        </m:ctrlPr>
                      </m:sSupPr>
                      <m:e>
                        <m:r>
                          <a:rPr lang="en-US" sz="3600" b="0" i="1" kern="0" smtClean="0">
                            <a:solidFill>
                              <a:srgbClr val="000000"/>
                            </a:solidFill>
                            <a:latin typeface="Cambria Math" panose="02040503050406030204" pitchFamily="18" charset="0"/>
                            <a:cs typeface="Arial" panose="020B0604020202020204" pitchFamily="34" charset="0"/>
                            <a:sym typeface="Arial"/>
                          </a:rPr>
                          <m:t>𝐶</m:t>
                        </m:r>
                      </m:e>
                      <m:sup>
                        <m:r>
                          <a:rPr lang="en-US" sz="3600" b="0" i="1" kern="0" smtClean="0">
                            <a:solidFill>
                              <a:srgbClr val="000000"/>
                            </a:solidFill>
                            <a:latin typeface="Cambria Math" panose="02040503050406030204" pitchFamily="18" charset="0"/>
                            <a:cs typeface="Arial" panose="020B0604020202020204" pitchFamily="34" charset="0"/>
                            <a:sym typeface="Arial"/>
                          </a:rPr>
                          <m:t>′</m:t>
                        </m:r>
                      </m:sup>
                    </m:sSup>
                    <m:r>
                      <m:rPr>
                        <m:nor/>
                      </m:rPr>
                      <a:rPr lang="en-US" sz="3600" kern="0">
                        <a:solidFill>
                          <a:srgbClr val="000000"/>
                        </a:solidFill>
                        <a:latin typeface="Arial" panose="020B0604020202020204" pitchFamily="34" charset="0"/>
                        <a:cs typeface="Arial" panose="020B0604020202020204" pitchFamily="34" charset="0"/>
                        <a:sym typeface="Arial"/>
                      </a:rPr>
                      <m:t>//</m:t>
                    </m:r>
                    <m:r>
                      <a:rPr lang="en-US" sz="3600" b="0" i="1" kern="0" smtClean="0">
                        <a:solidFill>
                          <a:srgbClr val="000000"/>
                        </a:solidFill>
                        <a:latin typeface="Cambria Math" panose="02040503050406030204" pitchFamily="18" charset="0"/>
                        <a:cs typeface="Arial" panose="020B0604020202020204" pitchFamily="34" charset="0"/>
                        <a:sym typeface="Arial"/>
                      </a:rPr>
                      <m:t>𝐵</m:t>
                    </m:r>
                    <m:r>
                      <a:rPr lang="en-US" sz="3600" i="1" kern="0">
                        <a:solidFill>
                          <a:srgbClr val="000000"/>
                        </a:solidFill>
                        <a:latin typeface="Cambria Math" panose="02040503050406030204" pitchFamily="18" charset="0"/>
                        <a:cs typeface="Arial" panose="020B0604020202020204" pitchFamily="34" charset="0"/>
                        <a:sym typeface="Arial"/>
                      </a:rPr>
                      <m:t>𝐶</m:t>
                    </m:r>
                  </m:oMath>
                </a14:m>
                <a:r>
                  <a:rPr lang="en-US" sz="3600" kern="0" smtClean="0">
                    <a:solidFill>
                      <a:srgbClr val="000000"/>
                    </a:solidFill>
                    <a:latin typeface="Arial" panose="020B0604020202020204" pitchFamily="34" charset="0"/>
                    <a:cs typeface="Arial" panose="020B0604020202020204" pitchFamily="34" charset="0"/>
                    <a:sym typeface="Arial"/>
                  </a:rPr>
                  <a:t> </a:t>
                </a:r>
                <a:r>
                  <a:rPr lang="en-US" sz="3600" kern="0" smtClean="0">
                    <a:solidFill>
                      <a:srgbClr val="000000"/>
                    </a:solidFill>
                    <a:latin typeface="Arial" panose="020B0604020202020204" pitchFamily="34" charset="0"/>
                    <a:cs typeface="Arial" panose="020B0604020202020204" pitchFamily="34" charset="0"/>
                    <a:sym typeface="Arial"/>
                  </a:rPr>
                  <a:t>nên ta có</a:t>
                </a:r>
              </a:p>
              <a:p>
                <a:pPr lvl="0" algn="just">
                  <a:lnSpc>
                    <a:spcPct val="150000"/>
                  </a:lnSpc>
                  <a:buClr>
                    <a:srgbClr val="000000"/>
                  </a:buClr>
                </a:pPr>
                <a14:m>
                  <m:oMath xmlns:m="http://schemas.openxmlformats.org/officeDocument/2006/math">
                    <m:acc>
                      <m:accPr>
                        <m:chr m:val="̂"/>
                        <m:ctrlPr>
                          <a:rPr lang="en-US" sz="3600" i="1">
                            <a:latin typeface="Cambria Math" panose="02040503050406030204" pitchFamily="18" charset="0"/>
                            <a:ea typeface="Dotum" panose="020B0600000101010101" pitchFamily="34" charset="-127"/>
                            <a:cs typeface="Times New Roman" panose="02020603050405020304" pitchFamily="18" charset="0"/>
                          </a:rPr>
                        </m:ctrlPr>
                      </m:accPr>
                      <m:e>
                        <m:sSup>
                          <m:sSupPr>
                            <m:ctrlPr>
                              <a:rPr lang="en-US" sz="3600" i="1">
                                <a:latin typeface="Cambria Math" panose="02040503050406030204" pitchFamily="18" charset="0"/>
                                <a:ea typeface="Dotum" panose="020B0600000101010101" pitchFamily="34" charset="-127"/>
                                <a:cs typeface="Times New Roman" panose="02020603050405020304" pitchFamily="18" charset="0"/>
                              </a:rPr>
                            </m:ctrlPr>
                          </m:sSupPr>
                          <m:e>
                            <m:r>
                              <a:rPr lang="en-US" sz="3600" b="0" i="1" smtClean="0">
                                <a:latin typeface="Cambria Math" panose="02040503050406030204" pitchFamily="18" charset="0"/>
                                <a:ea typeface="Dotum" panose="020B0600000101010101" pitchFamily="34" charset="-127"/>
                                <a:cs typeface="Times New Roman" panose="02020603050405020304" pitchFamily="18" charset="0"/>
                              </a:rPr>
                              <m:t>𝐴</m:t>
                            </m:r>
                            <m:r>
                              <a:rPr lang="en-US" sz="3600" b="0" i="1" smtClean="0">
                                <a:latin typeface="Cambria Math" panose="02040503050406030204" pitchFamily="18" charset="0"/>
                                <a:ea typeface="Dotum" panose="020B0600000101010101" pitchFamily="34" charset="-127"/>
                                <a:cs typeface="Times New Roman" panose="02020603050405020304" pitchFamily="18" charset="0"/>
                              </a:rPr>
                              <m:t>𝐵</m:t>
                            </m:r>
                          </m:e>
                          <m:sup>
                            <m:r>
                              <a:rPr lang="vi-VN" sz="3600" i="1">
                                <a:latin typeface="Cambria Math" panose="02040503050406030204" pitchFamily="18" charset="0"/>
                                <a:ea typeface="Dotum" panose="020B0600000101010101" pitchFamily="34" charset="-127"/>
                                <a:cs typeface="Times New Roman" panose="02020603050405020304" pitchFamily="18" charset="0"/>
                              </a:rPr>
                              <m:t>′</m:t>
                            </m:r>
                          </m:sup>
                        </m:sSup>
                        <m:r>
                          <a:rPr lang="en-US" sz="3600" b="0" i="1" smtClean="0">
                            <a:latin typeface="Cambria Math" panose="02040503050406030204" pitchFamily="18" charset="0"/>
                            <a:ea typeface="Dotum" panose="020B0600000101010101" pitchFamily="34" charset="-127"/>
                            <a:cs typeface="Times New Roman" panose="02020603050405020304" pitchFamily="18" charset="0"/>
                          </a:rPr>
                          <m:t>𝐶</m:t>
                        </m:r>
                        <m:r>
                          <a:rPr lang="vi-VN" sz="3600" i="1">
                            <a:latin typeface="Cambria Math" panose="02040503050406030204" pitchFamily="18" charset="0"/>
                            <a:ea typeface="Dotum" panose="020B0600000101010101" pitchFamily="34" charset="-127"/>
                            <a:cs typeface="Times New Roman" panose="02020603050405020304" pitchFamily="18" charset="0"/>
                          </a:rPr>
                          <m:t>′</m:t>
                        </m:r>
                      </m:e>
                    </m:acc>
                    <m:r>
                      <a:rPr lang="en-US" sz="3600" i="1">
                        <a:latin typeface="Cambria Math" panose="02040503050406030204" pitchFamily="18" charset="0"/>
                        <a:ea typeface="Dotum" panose="020B0600000101010101" pitchFamily="34" charset="-127"/>
                        <a:cs typeface="Times New Roman" panose="02020603050405020304" pitchFamily="18" charset="0"/>
                      </a:rPr>
                      <m:t>=</m:t>
                    </m:r>
                    <m:acc>
                      <m:accPr>
                        <m:chr m:val="̂"/>
                        <m:ctrlPr>
                          <a:rPr lang="en-US" sz="3600" i="1">
                            <a:latin typeface="Cambria Math" panose="02040503050406030204" pitchFamily="18" charset="0"/>
                            <a:ea typeface="Dotum" panose="020B0600000101010101" pitchFamily="34" charset="-127"/>
                            <a:cs typeface="Times New Roman" panose="02020603050405020304" pitchFamily="18" charset="0"/>
                          </a:rPr>
                        </m:ctrlPr>
                      </m:accPr>
                      <m:e>
                        <m:r>
                          <a:rPr lang="vi-VN" sz="3600" i="1">
                            <a:latin typeface="Cambria Math" panose="02040503050406030204" pitchFamily="18" charset="0"/>
                            <a:ea typeface="Dotum" panose="020B0600000101010101" pitchFamily="34" charset="-127"/>
                            <a:cs typeface="Times New Roman" panose="02020603050405020304" pitchFamily="18" charset="0"/>
                          </a:rPr>
                          <m:t>𝐴𝐵𝐶</m:t>
                        </m:r>
                      </m:e>
                    </m:acc>
                  </m:oMath>
                </a14:m>
                <a:r>
                  <a:rPr lang="en-US" sz="3600" kern="0" smtClean="0">
                    <a:solidFill>
                      <a:srgbClr val="000000"/>
                    </a:solidFill>
                    <a:latin typeface="Arial" panose="020B0604020202020204" pitchFamily="34" charset="0"/>
                    <a:cs typeface="Arial" panose="020B0604020202020204" pitchFamily="34" charset="0"/>
                    <a:sym typeface="Arial"/>
                  </a:rPr>
                  <a:t> </a:t>
                </a:r>
                <a:r>
                  <a:rPr lang="en-US" sz="3600" kern="0" smtClean="0">
                    <a:solidFill>
                      <a:srgbClr val="000000"/>
                    </a:solidFill>
                    <a:latin typeface="Arial" panose="020B0604020202020204" pitchFamily="34" charset="0"/>
                    <a:cs typeface="Arial" panose="020B0604020202020204" pitchFamily="34" charset="0"/>
                    <a:sym typeface="Arial"/>
                  </a:rPr>
                  <a:t>(hai góc đồng vị);</a:t>
                </a:r>
              </a:p>
              <a:p>
                <a:pPr lvl="0" algn="just">
                  <a:lnSpc>
                    <a:spcPct val="150000"/>
                  </a:lnSpc>
                  <a:buClr>
                    <a:srgbClr val="000000"/>
                  </a:buClr>
                </a:pPr>
                <a14:m>
                  <m:oMath xmlns:m="http://schemas.openxmlformats.org/officeDocument/2006/math">
                    <m:acc>
                      <m:accPr>
                        <m:chr m:val="̂"/>
                        <m:ctrlPr>
                          <a:rPr lang="en-US" sz="36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accPr>
                      <m:e>
                        <m:sSup>
                          <m:sSupPr>
                            <m:ctrlPr>
                              <a:rPr lang="en-US" sz="36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sSupPr>
                          <m:e>
                            <m:r>
                              <a:rPr lang="en-US" sz="3600" i="1">
                                <a:solidFill>
                                  <a:prstClr val="black"/>
                                </a:solidFill>
                                <a:latin typeface="Cambria Math" panose="02040503050406030204" pitchFamily="18" charset="0"/>
                                <a:ea typeface="Dotum" panose="020B0600000101010101" pitchFamily="34" charset="-127"/>
                                <a:cs typeface="Times New Roman" panose="02020603050405020304" pitchFamily="18" charset="0"/>
                              </a:rPr>
                              <m:t>𝐴</m:t>
                            </m:r>
                            <m:r>
                              <a:rPr lang="en-US" sz="3600" b="0" i="1" smtClean="0">
                                <a:solidFill>
                                  <a:prstClr val="black"/>
                                </a:solidFill>
                                <a:latin typeface="Cambria Math" panose="02040503050406030204" pitchFamily="18" charset="0"/>
                                <a:ea typeface="Dotum" panose="020B0600000101010101" pitchFamily="34" charset="-127"/>
                                <a:cs typeface="Times New Roman" panose="02020603050405020304" pitchFamily="18" charset="0"/>
                              </a:rPr>
                              <m:t>𝐶</m:t>
                            </m:r>
                          </m:e>
                          <m:sup>
                            <m:r>
                              <a:rPr lang="vi-VN" sz="3600" i="1">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sup>
                        </m:sSup>
                        <m:r>
                          <a:rPr lang="en-US" sz="3600" b="0" i="1" smtClean="0">
                            <a:solidFill>
                              <a:prstClr val="black"/>
                            </a:solidFill>
                            <a:latin typeface="Cambria Math" panose="02040503050406030204" pitchFamily="18" charset="0"/>
                            <a:ea typeface="Dotum" panose="020B0600000101010101" pitchFamily="34" charset="-127"/>
                            <a:cs typeface="Times New Roman" panose="02020603050405020304" pitchFamily="18" charset="0"/>
                          </a:rPr>
                          <m:t>𝐵</m:t>
                        </m:r>
                        <m:r>
                          <a:rPr lang="vi-VN" sz="3600" i="1">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e>
                    </m:acc>
                    <m:r>
                      <a:rPr lang="en-US" sz="3600" i="1">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acc>
                      <m:accPr>
                        <m:chr m:val="̂"/>
                        <m:ctrlPr>
                          <a:rPr lang="en-US" sz="36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accPr>
                      <m:e>
                        <m:r>
                          <a:rPr lang="vi-VN" sz="3600" i="1">
                            <a:solidFill>
                              <a:prstClr val="black"/>
                            </a:solidFill>
                            <a:latin typeface="Cambria Math" panose="02040503050406030204" pitchFamily="18" charset="0"/>
                            <a:ea typeface="Dotum" panose="020B0600000101010101" pitchFamily="34" charset="-127"/>
                            <a:cs typeface="Times New Roman" panose="02020603050405020304" pitchFamily="18" charset="0"/>
                          </a:rPr>
                          <m:t>𝐴</m:t>
                        </m:r>
                        <m:r>
                          <a:rPr lang="en-US" sz="3600" b="0" i="1" smtClean="0">
                            <a:solidFill>
                              <a:prstClr val="black"/>
                            </a:solidFill>
                            <a:latin typeface="Cambria Math" panose="02040503050406030204" pitchFamily="18" charset="0"/>
                            <a:ea typeface="Dotum" panose="020B0600000101010101" pitchFamily="34" charset="-127"/>
                            <a:cs typeface="Times New Roman" panose="02020603050405020304" pitchFamily="18" charset="0"/>
                          </a:rPr>
                          <m:t>𝐶</m:t>
                        </m:r>
                        <m:r>
                          <a:rPr lang="vi-VN" sz="3600" i="1">
                            <a:solidFill>
                              <a:prstClr val="black"/>
                            </a:solidFill>
                            <a:latin typeface="Cambria Math" panose="02040503050406030204" pitchFamily="18" charset="0"/>
                            <a:ea typeface="Dotum" panose="020B0600000101010101" pitchFamily="34" charset="-127"/>
                            <a:cs typeface="Times New Roman" panose="02020603050405020304" pitchFamily="18" charset="0"/>
                          </a:rPr>
                          <m:t>𝐵</m:t>
                        </m:r>
                      </m:e>
                    </m:acc>
                  </m:oMath>
                </a14:m>
                <a:r>
                  <a:rPr lang="en-US" sz="3600" kern="0">
                    <a:solidFill>
                      <a:srgbClr val="000000"/>
                    </a:solidFill>
                    <a:latin typeface="Arial" panose="020B0604020202020204" pitchFamily="34" charset="0"/>
                    <a:cs typeface="Arial" panose="020B0604020202020204" pitchFamily="34" charset="0"/>
                    <a:sym typeface="Arial"/>
                  </a:rPr>
                  <a:t> (hai góc đồng vị);</a:t>
                </a:r>
              </a:p>
              <a:p>
                <a:pPr lvl="0" algn="just">
                  <a:lnSpc>
                    <a:spcPct val="150000"/>
                  </a:lnSpc>
                  <a:buClr>
                    <a:srgbClr val="000000"/>
                  </a:buClr>
                </a:pPr>
                <a14:m>
                  <m:oMath xmlns:m="http://schemas.openxmlformats.org/officeDocument/2006/math">
                    <m:f>
                      <m:fPr>
                        <m:ctrlPr>
                          <a:rPr lang="en-US" sz="3600" i="1" kern="0" smtClean="0">
                            <a:solidFill>
                              <a:srgbClr val="000000"/>
                            </a:solidFill>
                            <a:latin typeface="Cambria Math" panose="02040503050406030204" pitchFamily="18" charset="0"/>
                            <a:cs typeface="Arial" panose="020B0604020202020204" pitchFamily="34" charset="0"/>
                            <a:sym typeface="Arial"/>
                          </a:rPr>
                        </m:ctrlPr>
                      </m:fPr>
                      <m:num>
                        <m:r>
                          <a:rPr lang="en-US" sz="3600" b="0" i="1" kern="0" smtClean="0">
                            <a:solidFill>
                              <a:srgbClr val="000000"/>
                            </a:solidFill>
                            <a:latin typeface="Cambria Math" panose="02040503050406030204" pitchFamily="18" charset="0"/>
                            <a:cs typeface="Arial" panose="020B0604020202020204" pitchFamily="34" charset="0"/>
                            <a:sym typeface="Arial"/>
                          </a:rPr>
                          <m:t>𝐴𝐵</m:t>
                        </m:r>
                        <m:r>
                          <a:rPr lang="en-US" sz="3600" b="0" i="1" kern="0" smtClean="0">
                            <a:solidFill>
                              <a:srgbClr val="000000"/>
                            </a:solidFill>
                            <a:latin typeface="Cambria Math" panose="02040503050406030204" pitchFamily="18" charset="0"/>
                            <a:cs typeface="Arial" panose="020B0604020202020204" pitchFamily="34" charset="0"/>
                            <a:sym typeface="Arial"/>
                          </a:rPr>
                          <m:t>′</m:t>
                        </m:r>
                      </m:num>
                      <m:den>
                        <m:r>
                          <a:rPr lang="en-US" sz="3600" b="0" i="1" kern="0" smtClean="0">
                            <a:solidFill>
                              <a:srgbClr val="000000"/>
                            </a:solidFill>
                            <a:latin typeface="Cambria Math" panose="02040503050406030204" pitchFamily="18" charset="0"/>
                            <a:cs typeface="Arial" panose="020B0604020202020204" pitchFamily="34" charset="0"/>
                            <a:sym typeface="Arial"/>
                          </a:rPr>
                          <m:t>𝐴𝐵</m:t>
                        </m:r>
                      </m:den>
                    </m:f>
                    <m:r>
                      <a:rPr lang="en-US" sz="3600" b="0" i="1" kern="0" smtClean="0">
                        <a:solidFill>
                          <a:srgbClr val="000000"/>
                        </a:solidFill>
                        <a:latin typeface="Cambria Math" panose="02040503050406030204" pitchFamily="18" charset="0"/>
                        <a:cs typeface="Arial" panose="020B0604020202020204" pitchFamily="34" charset="0"/>
                        <a:sym typeface="Arial"/>
                      </a:rPr>
                      <m:t>=</m:t>
                    </m:r>
                    <m:f>
                      <m:fPr>
                        <m:ctrlPr>
                          <a:rPr lang="en-US" sz="3600" b="0" i="1" kern="0" smtClean="0">
                            <a:solidFill>
                              <a:srgbClr val="000000"/>
                            </a:solidFill>
                            <a:latin typeface="Cambria Math" panose="02040503050406030204" pitchFamily="18" charset="0"/>
                            <a:cs typeface="Arial" panose="020B0604020202020204" pitchFamily="34" charset="0"/>
                            <a:sym typeface="Arial"/>
                          </a:rPr>
                        </m:ctrlPr>
                      </m:fPr>
                      <m:num>
                        <m:r>
                          <a:rPr lang="en-US" sz="3600" b="0" i="1" kern="0" smtClean="0">
                            <a:solidFill>
                              <a:srgbClr val="000000"/>
                            </a:solidFill>
                            <a:latin typeface="Cambria Math" panose="02040503050406030204" pitchFamily="18" charset="0"/>
                            <a:cs typeface="Arial" panose="020B0604020202020204" pitchFamily="34" charset="0"/>
                            <a:sym typeface="Arial"/>
                          </a:rPr>
                          <m:t>𝐴𝐶</m:t>
                        </m:r>
                        <m:r>
                          <a:rPr lang="en-US" sz="3600" b="0" i="1" kern="0" smtClean="0">
                            <a:solidFill>
                              <a:srgbClr val="000000"/>
                            </a:solidFill>
                            <a:latin typeface="Cambria Math" panose="02040503050406030204" pitchFamily="18" charset="0"/>
                            <a:cs typeface="Arial" panose="020B0604020202020204" pitchFamily="34" charset="0"/>
                            <a:sym typeface="Arial"/>
                          </a:rPr>
                          <m:t>′</m:t>
                        </m:r>
                      </m:num>
                      <m:den>
                        <m:r>
                          <a:rPr lang="en-US" sz="3600" b="0" i="1" kern="0" smtClean="0">
                            <a:solidFill>
                              <a:srgbClr val="000000"/>
                            </a:solidFill>
                            <a:latin typeface="Cambria Math" panose="02040503050406030204" pitchFamily="18" charset="0"/>
                            <a:cs typeface="Arial" panose="020B0604020202020204" pitchFamily="34" charset="0"/>
                            <a:sym typeface="Arial"/>
                          </a:rPr>
                          <m:t>𝐴𝐶</m:t>
                        </m:r>
                      </m:den>
                    </m:f>
                    <m:r>
                      <a:rPr lang="en-US" sz="3600" b="0" i="1" kern="0" smtClean="0">
                        <a:solidFill>
                          <a:srgbClr val="000000"/>
                        </a:solidFill>
                        <a:latin typeface="Cambria Math" panose="02040503050406030204" pitchFamily="18" charset="0"/>
                        <a:cs typeface="Arial" panose="020B0604020202020204" pitchFamily="34" charset="0"/>
                        <a:sym typeface="Arial"/>
                      </a:rPr>
                      <m:t>=</m:t>
                    </m:r>
                    <m:f>
                      <m:fPr>
                        <m:ctrlPr>
                          <a:rPr lang="en-US" sz="3600" b="0" i="1" kern="0" smtClean="0">
                            <a:solidFill>
                              <a:srgbClr val="000000"/>
                            </a:solidFill>
                            <a:latin typeface="Cambria Math" panose="02040503050406030204" pitchFamily="18" charset="0"/>
                            <a:cs typeface="Arial" panose="020B0604020202020204" pitchFamily="34" charset="0"/>
                            <a:sym typeface="Arial"/>
                          </a:rPr>
                        </m:ctrlPr>
                      </m:fPr>
                      <m:num>
                        <m:sSup>
                          <m:sSupPr>
                            <m:ctrlPr>
                              <a:rPr lang="en-US" sz="3600" b="0" i="1" kern="0" smtClean="0">
                                <a:solidFill>
                                  <a:srgbClr val="000000"/>
                                </a:solidFill>
                                <a:latin typeface="Cambria Math" panose="02040503050406030204" pitchFamily="18" charset="0"/>
                                <a:cs typeface="Arial" panose="020B0604020202020204" pitchFamily="34" charset="0"/>
                                <a:sym typeface="Arial"/>
                              </a:rPr>
                            </m:ctrlPr>
                          </m:sSupPr>
                          <m:e>
                            <m:r>
                              <a:rPr lang="en-US" sz="3600" b="0" i="1" kern="0" smtClean="0">
                                <a:solidFill>
                                  <a:srgbClr val="000000"/>
                                </a:solidFill>
                                <a:latin typeface="Cambria Math" panose="02040503050406030204" pitchFamily="18" charset="0"/>
                                <a:cs typeface="Arial" panose="020B0604020202020204" pitchFamily="34" charset="0"/>
                                <a:sym typeface="Arial"/>
                              </a:rPr>
                              <m:t>𝐵</m:t>
                            </m:r>
                          </m:e>
                          <m:sup>
                            <m:r>
                              <a:rPr lang="en-US" sz="3600" b="0" i="1" kern="0" smtClean="0">
                                <a:solidFill>
                                  <a:srgbClr val="000000"/>
                                </a:solidFill>
                                <a:latin typeface="Cambria Math" panose="02040503050406030204" pitchFamily="18" charset="0"/>
                                <a:cs typeface="Arial" panose="020B0604020202020204" pitchFamily="34" charset="0"/>
                                <a:sym typeface="Arial"/>
                              </a:rPr>
                              <m:t>′</m:t>
                            </m:r>
                          </m:sup>
                        </m:sSup>
                        <m:r>
                          <a:rPr lang="en-US" sz="3600" b="0" i="1" kern="0" smtClean="0">
                            <a:solidFill>
                              <a:srgbClr val="000000"/>
                            </a:solidFill>
                            <a:latin typeface="Cambria Math" panose="02040503050406030204" pitchFamily="18" charset="0"/>
                            <a:cs typeface="Arial" panose="020B0604020202020204" pitchFamily="34" charset="0"/>
                            <a:sym typeface="Arial"/>
                          </a:rPr>
                          <m:t>𝐶</m:t>
                        </m:r>
                        <m:r>
                          <a:rPr lang="en-US" sz="3600" b="0" i="1" kern="0" smtClean="0">
                            <a:solidFill>
                              <a:srgbClr val="000000"/>
                            </a:solidFill>
                            <a:latin typeface="Cambria Math" panose="02040503050406030204" pitchFamily="18" charset="0"/>
                            <a:cs typeface="Arial" panose="020B0604020202020204" pitchFamily="34" charset="0"/>
                            <a:sym typeface="Arial"/>
                          </a:rPr>
                          <m:t>′</m:t>
                        </m:r>
                      </m:num>
                      <m:den>
                        <m:r>
                          <a:rPr lang="en-US" sz="3600" b="0" i="1" kern="0" smtClean="0">
                            <a:solidFill>
                              <a:srgbClr val="000000"/>
                            </a:solidFill>
                            <a:latin typeface="Cambria Math" panose="02040503050406030204" pitchFamily="18" charset="0"/>
                            <a:cs typeface="Arial" panose="020B0604020202020204" pitchFamily="34" charset="0"/>
                            <a:sym typeface="Arial"/>
                          </a:rPr>
                          <m:t>𝐵𝐶</m:t>
                        </m:r>
                      </m:den>
                    </m:f>
                  </m:oMath>
                </a14:m>
                <a:r>
                  <a:rPr lang="en-US" sz="3600" kern="0" smtClean="0">
                    <a:solidFill>
                      <a:srgbClr val="000000"/>
                    </a:solidFill>
                    <a:latin typeface="Arial" panose="020B0604020202020204" pitchFamily="34" charset="0"/>
                    <a:cs typeface="Arial" panose="020B0604020202020204" pitchFamily="34" charset="0"/>
                    <a:sym typeface="Arial"/>
                  </a:rPr>
                  <a:t>  </a:t>
                </a:r>
                <a:r>
                  <a:rPr lang="en-US" sz="3600" kern="0" smtClean="0">
                    <a:solidFill>
                      <a:srgbClr val="000000"/>
                    </a:solidFill>
                    <a:latin typeface="Arial" panose="020B0604020202020204" pitchFamily="34" charset="0"/>
                    <a:cs typeface="Arial" panose="020B0604020202020204" pitchFamily="34" charset="0"/>
                    <a:sym typeface="Arial"/>
                  </a:rPr>
                  <a:t>(hệ quả của định lí Thalès).</a:t>
                </a:r>
              </a:p>
            </p:txBody>
          </p:sp>
        </mc:Choice>
        <mc:Fallback>
          <p:sp>
            <p:nvSpPr>
              <p:cNvPr id="13" name="Rectangle 12"/>
              <p:cNvSpPr>
                <a:spLocks noRot="1" noChangeAspect="1" noMove="1" noResize="1" noEditPoints="1" noAdjustHandles="1" noChangeArrowheads="1" noChangeShapeType="1" noTextEdit="1"/>
              </p:cNvSpPr>
              <p:nvPr/>
            </p:nvSpPr>
            <p:spPr>
              <a:xfrm>
                <a:off x="7400025" y="2863687"/>
                <a:ext cx="9048246" cy="4064446"/>
              </a:xfrm>
              <a:prstGeom prst="rect">
                <a:avLst/>
              </a:prstGeom>
              <a:blipFill>
                <a:blip r:embed="rId8"/>
                <a:stretch>
                  <a:fillRect l="-2089" r="-114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5" name="Rectangle 14"/>
              <p:cNvSpPr/>
              <p:nvPr/>
            </p:nvSpPr>
            <p:spPr>
              <a:xfrm>
                <a:off x="993484" y="6986651"/>
                <a:ext cx="16719652" cy="3050835"/>
              </a:xfrm>
              <a:prstGeom prst="rect">
                <a:avLst/>
              </a:prstGeom>
            </p:spPr>
            <p:txBody>
              <a:bodyPr wrap="square">
                <a:spAutoFit/>
              </a:bodyPr>
              <a:lstStyle/>
              <a:p>
                <a:pPr lvl="0" algn="just">
                  <a:lnSpc>
                    <a:spcPct val="150000"/>
                  </a:lnSpc>
                  <a:buClr>
                    <a:srgbClr val="000000"/>
                  </a:buClr>
                </a:pPr>
                <a:r>
                  <a:rPr lang="en-US" sz="3600" kern="0" smtClean="0">
                    <a:solidFill>
                      <a:srgbClr val="000000"/>
                    </a:solidFill>
                    <a:latin typeface="Arial" panose="020B0604020202020204" pitchFamily="34" charset="0"/>
                    <a:cs typeface="Arial" panose="020B0604020202020204" pitchFamily="34" charset="0"/>
                    <a:sym typeface="Arial"/>
                  </a:rPr>
                  <a:t>Xét hai tam giác </a:t>
                </a:r>
                <a14:m>
                  <m:oMath xmlns:m="http://schemas.openxmlformats.org/officeDocument/2006/math">
                    <m:r>
                      <a:rPr lang="en-US" sz="3600" i="1" kern="0">
                        <a:solidFill>
                          <a:srgbClr val="000000"/>
                        </a:solidFill>
                        <a:latin typeface="Cambria Math" panose="02040503050406030204" pitchFamily="18" charset="0"/>
                        <a:cs typeface="Arial" panose="020B0604020202020204" pitchFamily="34" charset="0"/>
                        <a:sym typeface="Arial"/>
                      </a:rPr>
                      <m:t>𝐴𝐵</m:t>
                    </m:r>
                    <m:r>
                      <a:rPr lang="en-US" sz="3600" i="1" kern="0">
                        <a:solidFill>
                          <a:srgbClr val="000000"/>
                        </a:solidFill>
                        <a:latin typeface="Cambria Math" panose="02040503050406030204" pitchFamily="18" charset="0"/>
                        <a:cs typeface="Arial" panose="020B0604020202020204" pitchFamily="34" charset="0"/>
                        <a:sym typeface="Arial"/>
                      </a:rPr>
                      <m:t>’</m:t>
                    </m:r>
                    <m:r>
                      <a:rPr lang="en-US" sz="3600" i="1" kern="0">
                        <a:solidFill>
                          <a:srgbClr val="000000"/>
                        </a:solidFill>
                        <a:latin typeface="Cambria Math" panose="02040503050406030204" pitchFamily="18" charset="0"/>
                        <a:cs typeface="Arial" panose="020B0604020202020204" pitchFamily="34" charset="0"/>
                        <a:sym typeface="Arial"/>
                      </a:rPr>
                      <m:t>𝐶</m:t>
                    </m:r>
                    <m:r>
                      <a:rPr lang="en-US" sz="3600" i="1" kern="0">
                        <a:solidFill>
                          <a:srgbClr val="000000"/>
                        </a:solidFill>
                        <a:latin typeface="Cambria Math" panose="02040503050406030204" pitchFamily="18" charset="0"/>
                        <a:cs typeface="Arial" panose="020B0604020202020204" pitchFamily="34" charset="0"/>
                        <a:sym typeface="Arial"/>
                      </a:rPr>
                      <m:t>’</m:t>
                    </m:r>
                  </m:oMath>
                </a14:m>
                <a:r>
                  <a:rPr lang="en-US" sz="3600" kern="0">
                    <a:solidFill>
                      <a:srgbClr val="000000"/>
                    </a:solidFill>
                    <a:latin typeface="Arial" panose="020B0604020202020204" pitchFamily="34" charset="0"/>
                    <a:cs typeface="Arial" panose="020B0604020202020204" pitchFamily="34" charset="0"/>
                    <a:sym typeface="Arial"/>
                  </a:rPr>
                  <a:t> và </a:t>
                </a:r>
                <a14:m>
                  <m:oMath xmlns:m="http://schemas.openxmlformats.org/officeDocument/2006/math">
                    <m:r>
                      <a:rPr lang="en-US" sz="3600" i="1" kern="0">
                        <a:solidFill>
                          <a:srgbClr val="000000"/>
                        </a:solidFill>
                        <a:latin typeface="Cambria Math" panose="02040503050406030204" pitchFamily="18" charset="0"/>
                        <a:cs typeface="Arial" panose="020B0604020202020204" pitchFamily="34" charset="0"/>
                        <a:sym typeface="Arial"/>
                      </a:rPr>
                      <m:t>𝐴𝐵𝐶</m:t>
                    </m:r>
                  </m:oMath>
                </a14:m>
                <a:r>
                  <a:rPr lang="en-US" sz="3600" kern="0">
                    <a:solidFill>
                      <a:srgbClr val="000000"/>
                    </a:solidFill>
                    <a:latin typeface="Arial" panose="020B0604020202020204" pitchFamily="34" charset="0"/>
                    <a:cs typeface="Arial" panose="020B0604020202020204" pitchFamily="34" charset="0"/>
                    <a:sym typeface="Arial"/>
                  </a:rPr>
                  <a:t> có</a:t>
                </a:r>
                <a:endParaRPr lang="en-US" sz="3600" kern="0">
                  <a:solidFill>
                    <a:srgbClr val="000000"/>
                  </a:solidFill>
                  <a:latin typeface="Arial" panose="020B0604020202020204" pitchFamily="34" charset="0"/>
                  <a:cs typeface="Arial" panose="020B0604020202020204" pitchFamily="34" charset="0"/>
                  <a:sym typeface="Arial"/>
                </a:endParaRPr>
              </a:p>
              <a:p>
                <a:pPr lvl="0" algn="ctr">
                  <a:lnSpc>
                    <a:spcPct val="150000"/>
                  </a:lnSpc>
                  <a:buClr>
                    <a:srgbClr val="000000"/>
                  </a:buClr>
                </a:pPr>
                <a14:m>
                  <m:oMath xmlns:m="http://schemas.openxmlformats.org/officeDocument/2006/math">
                    <m:acc>
                      <m:accPr>
                        <m:chr m:val="̂"/>
                        <m:ctrlPr>
                          <a:rPr lang="en-US" sz="36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accPr>
                      <m:e>
                        <m:sSup>
                          <m:sSupPr>
                            <m:ctrlPr>
                              <a:rPr lang="en-US" sz="36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sSupPr>
                          <m:e>
                            <m:r>
                              <a:rPr lang="en-US" sz="3600" i="1">
                                <a:solidFill>
                                  <a:prstClr val="black"/>
                                </a:solidFill>
                                <a:latin typeface="Cambria Math" panose="02040503050406030204" pitchFamily="18" charset="0"/>
                                <a:ea typeface="Dotum" panose="020B0600000101010101" pitchFamily="34" charset="-127"/>
                                <a:cs typeface="Times New Roman" panose="02020603050405020304" pitchFamily="18" charset="0"/>
                              </a:rPr>
                              <m:t>𝐵</m:t>
                            </m:r>
                          </m:e>
                          <m:sup>
                            <m:r>
                              <a:rPr lang="en-US" sz="3600" i="1">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sup>
                        </m:sSup>
                        <m:r>
                          <a:rPr lang="en-US" sz="3600" i="1">
                            <a:solidFill>
                              <a:prstClr val="black"/>
                            </a:solidFill>
                            <a:latin typeface="Cambria Math" panose="02040503050406030204" pitchFamily="18" charset="0"/>
                            <a:ea typeface="Dotum" panose="020B0600000101010101" pitchFamily="34" charset="-127"/>
                            <a:cs typeface="Times New Roman" panose="02020603050405020304" pitchFamily="18" charset="0"/>
                          </a:rPr>
                          <m:t>𝐴</m:t>
                        </m:r>
                        <m:r>
                          <a:rPr lang="en-US" sz="3600" i="1">
                            <a:solidFill>
                              <a:prstClr val="black"/>
                            </a:solidFill>
                            <a:latin typeface="Cambria Math" panose="02040503050406030204" pitchFamily="18" charset="0"/>
                            <a:ea typeface="Dotum" panose="020B0600000101010101" pitchFamily="34" charset="-127"/>
                            <a:cs typeface="Times New Roman" panose="02020603050405020304" pitchFamily="18" charset="0"/>
                          </a:rPr>
                          <m:t>𝐶</m:t>
                        </m:r>
                        <m:r>
                          <a:rPr lang="vi-VN" sz="3600" i="1">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e>
                    </m:acc>
                    <m:r>
                      <a:rPr lang="en-US" sz="3600" i="1">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acc>
                      <m:accPr>
                        <m:chr m:val="̂"/>
                        <m:ctrlPr>
                          <a:rPr lang="en-US" sz="36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accPr>
                      <m:e>
                        <m:r>
                          <a:rPr lang="vi-VN" sz="3600" i="1">
                            <a:solidFill>
                              <a:prstClr val="black"/>
                            </a:solidFill>
                            <a:latin typeface="Cambria Math" panose="02040503050406030204" pitchFamily="18" charset="0"/>
                            <a:ea typeface="Dotum" panose="020B0600000101010101" pitchFamily="34" charset="-127"/>
                            <a:cs typeface="Times New Roman" panose="02020603050405020304" pitchFamily="18" charset="0"/>
                          </a:rPr>
                          <m:t>𝐵</m:t>
                        </m:r>
                        <m:r>
                          <a:rPr lang="en-US" sz="3600" i="1">
                            <a:solidFill>
                              <a:prstClr val="black"/>
                            </a:solidFill>
                            <a:latin typeface="Cambria Math" panose="02040503050406030204" pitchFamily="18" charset="0"/>
                            <a:ea typeface="Dotum" panose="020B0600000101010101" pitchFamily="34" charset="-127"/>
                            <a:cs typeface="Times New Roman" panose="02020603050405020304" pitchFamily="18" charset="0"/>
                          </a:rPr>
                          <m:t>𝐴</m:t>
                        </m:r>
                        <m:r>
                          <a:rPr lang="vi-VN" sz="3600" i="1">
                            <a:solidFill>
                              <a:prstClr val="black"/>
                            </a:solidFill>
                            <a:latin typeface="Cambria Math" panose="02040503050406030204" pitchFamily="18" charset="0"/>
                            <a:ea typeface="Dotum" panose="020B0600000101010101" pitchFamily="34" charset="-127"/>
                            <a:cs typeface="Times New Roman" panose="02020603050405020304" pitchFamily="18" charset="0"/>
                          </a:rPr>
                          <m:t>𝐶</m:t>
                        </m:r>
                      </m:e>
                    </m:acc>
                    <m:r>
                      <a:rPr lang="en-US" sz="3600" i="1">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r>
                      <a:rPr lang="en-US" sz="3600" b="0" i="1" smtClean="0">
                        <a:solidFill>
                          <a:prstClr val="black"/>
                        </a:solidFill>
                        <a:latin typeface="Cambria Math" panose="02040503050406030204" pitchFamily="18" charset="0"/>
                        <a:ea typeface="Dotum" panose="020B0600000101010101" pitchFamily="34" charset="-127"/>
                        <a:cs typeface="Times New Roman" panose="02020603050405020304" pitchFamily="18" charset="0"/>
                      </a:rPr>
                      <m:t> </m:t>
                    </m:r>
                    <m:r>
                      <a:rPr lang="en-US" sz="3600" i="1">
                        <a:solidFill>
                          <a:prstClr val="black"/>
                        </a:solidFill>
                        <a:latin typeface="Cambria Math" panose="02040503050406030204" pitchFamily="18" charset="0"/>
                        <a:ea typeface="Dotum" panose="020B0600000101010101" pitchFamily="34" charset="-127"/>
                        <a:cs typeface="Times New Roman" panose="02020603050405020304" pitchFamily="18" charset="0"/>
                      </a:rPr>
                      <m:t> </m:t>
                    </m:r>
                    <m:acc>
                      <m:accPr>
                        <m:chr m:val="̂"/>
                        <m:ctrlPr>
                          <a:rPr lang="en-US" sz="36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accPr>
                      <m:e>
                        <m:sSup>
                          <m:sSupPr>
                            <m:ctrlPr>
                              <a:rPr lang="en-US" sz="36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sSupPr>
                          <m:e>
                            <m:r>
                              <a:rPr lang="en-US" sz="3600" i="1">
                                <a:solidFill>
                                  <a:prstClr val="black"/>
                                </a:solidFill>
                                <a:latin typeface="Cambria Math" panose="02040503050406030204" pitchFamily="18" charset="0"/>
                                <a:ea typeface="Dotum" panose="020B0600000101010101" pitchFamily="34" charset="-127"/>
                                <a:cs typeface="Times New Roman" panose="02020603050405020304" pitchFamily="18" charset="0"/>
                              </a:rPr>
                              <m:t>𝐴𝐵</m:t>
                            </m:r>
                          </m:e>
                          <m:sup>
                            <m:r>
                              <a:rPr lang="vi-VN" sz="3600" i="1">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sup>
                        </m:sSup>
                        <m:r>
                          <a:rPr lang="en-US" sz="3600" i="1">
                            <a:solidFill>
                              <a:prstClr val="black"/>
                            </a:solidFill>
                            <a:latin typeface="Cambria Math" panose="02040503050406030204" pitchFamily="18" charset="0"/>
                            <a:ea typeface="Dotum" panose="020B0600000101010101" pitchFamily="34" charset="-127"/>
                            <a:cs typeface="Times New Roman" panose="02020603050405020304" pitchFamily="18" charset="0"/>
                          </a:rPr>
                          <m:t>𝐶</m:t>
                        </m:r>
                        <m:r>
                          <a:rPr lang="vi-VN" sz="3600" i="1">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e>
                    </m:acc>
                    <m:r>
                      <a:rPr lang="en-US" sz="3600" i="1">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acc>
                      <m:accPr>
                        <m:chr m:val="̂"/>
                        <m:ctrlPr>
                          <a:rPr lang="en-US" sz="36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accPr>
                      <m:e>
                        <m:r>
                          <a:rPr lang="vi-VN" sz="3600" i="1">
                            <a:solidFill>
                              <a:prstClr val="black"/>
                            </a:solidFill>
                            <a:latin typeface="Cambria Math" panose="02040503050406030204" pitchFamily="18" charset="0"/>
                            <a:ea typeface="Dotum" panose="020B0600000101010101" pitchFamily="34" charset="-127"/>
                            <a:cs typeface="Times New Roman" panose="02020603050405020304" pitchFamily="18" charset="0"/>
                          </a:rPr>
                          <m:t>𝐴𝐵𝐶</m:t>
                        </m:r>
                      </m:e>
                    </m:acc>
                    <m:r>
                      <a:rPr lang="en-US" sz="3600" i="1">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r>
                      <a:rPr lang="en-US" sz="3600" b="0" i="1" smtClean="0">
                        <a:solidFill>
                          <a:prstClr val="black"/>
                        </a:solidFill>
                        <a:latin typeface="Cambria Math" panose="02040503050406030204" pitchFamily="18" charset="0"/>
                        <a:ea typeface="Dotum" panose="020B0600000101010101" pitchFamily="34" charset="-127"/>
                        <a:cs typeface="Times New Roman" panose="02020603050405020304" pitchFamily="18" charset="0"/>
                      </a:rPr>
                      <m:t>  </m:t>
                    </m:r>
                    <m:acc>
                      <m:accPr>
                        <m:chr m:val="̂"/>
                        <m:ctrlPr>
                          <a:rPr lang="en-US" sz="36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accPr>
                      <m:e>
                        <m:sSup>
                          <m:sSupPr>
                            <m:ctrlPr>
                              <a:rPr lang="en-US" sz="36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sSupPr>
                          <m:e>
                            <m:r>
                              <a:rPr lang="en-US" sz="3600" i="1">
                                <a:solidFill>
                                  <a:prstClr val="black"/>
                                </a:solidFill>
                                <a:latin typeface="Cambria Math" panose="02040503050406030204" pitchFamily="18" charset="0"/>
                                <a:ea typeface="Dotum" panose="020B0600000101010101" pitchFamily="34" charset="-127"/>
                                <a:cs typeface="Times New Roman" panose="02020603050405020304" pitchFamily="18" charset="0"/>
                              </a:rPr>
                              <m:t>𝐴𝐶</m:t>
                            </m:r>
                          </m:e>
                          <m:sup>
                            <m:r>
                              <a:rPr lang="vi-VN" sz="3600" i="1">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sup>
                        </m:sSup>
                        <m:r>
                          <a:rPr lang="en-US" sz="3600" i="1">
                            <a:solidFill>
                              <a:prstClr val="black"/>
                            </a:solidFill>
                            <a:latin typeface="Cambria Math" panose="02040503050406030204" pitchFamily="18" charset="0"/>
                            <a:ea typeface="Dotum" panose="020B0600000101010101" pitchFamily="34" charset="-127"/>
                            <a:cs typeface="Times New Roman" panose="02020603050405020304" pitchFamily="18" charset="0"/>
                          </a:rPr>
                          <m:t>𝐵</m:t>
                        </m:r>
                        <m:r>
                          <a:rPr lang="vi-VN" sz="3600" i="1">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e>
                    </m:acc>
                    <m:r>
                      <a:rPr lang="en-US" sz="3600" i="1">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acc>
                      <m:accPr>
                        <m:chr m:val="̂"/>
                        <m:ctrlPr>
                          <a:rPr lang="en-US" sz="36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accPr>
                      <m:e>
                        <m:r>
                          <a:rPr lang="vi-VN" sz="3600" i="1">
                            <a:solidFill>
                              <a:prstClr val="black"/>
                            </a:solidFill>
                            <a:latin typeface="Cambria Math" panose="02040503050406030204" pitchFamily="18" charset="0"/>
                            <a:ea typeface="Dotum" panose="020B0600000101010101" pitchFamily="34" charset="-127"/>
                            <a:cs typeface="Times New Roman" panose="02020603050405020304" pitchFamily="18" charset="0"/>
                          </a:rPr>
                          <m:t>𝐴</m:t>
                        </m:r>
                        <m:r>
                          <a:rPr lang="en-US" sz="3600" i="1">
                            <a:solidFill>
                              <a:prstClr val="black"/>
                            </a:solidFill>
                            <a:latin typeface="Cambria Math" panose="02040503050406030204" pitchFamily="18" charset="0"/>
                            <a:ea typeface="Dotum" panose="020B0600000101010101" pitchFamily="34" charset="-127"/>
                            <a:cs typeface="Times New Roman" panose="02020603050405020304" pitchFamily="18" charset="0"/>
                          </a:rPr>
                          <m:t>𝐶</m:t>
                        </m:r>
                        <m:r>
                          <a:rPr lang="vi-VN" sz="3600" i="1">
                            <a:solidFill>
                              <a:prstClr val="black"/>
                            </a:solidFill>
                            <a:latin typeface="Cambria Math" panose="02040503050406030204" pitchFamily="18" charset="0"/>
                            <a:ea typeface="Dotum" panose="020B0600000101010101" pitchFamily="34" charset="-127"/>
                            <a:cs typeface="Times New Roman" panose="02020603050405020304" pitchFamily="18" charset="0"/>
                          </a:rPr>
                          <m:t>𝐵</m:t>
                        </m:r>
                      </m:e>
                    </m:acc>
                    <m:r>
                      <a:rPr lang="en-US" sz="3600" i="1">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r>
                      <a:rPr lang="en-US" sz="3600" b="0" i="1" smtClean="0">
                        <a:solidFill>
                          <a:prstClr val="black"/>
                        </a:solidFill>
                        <a:latin typeface="Cambria Math" panose="02040503050406030204" pitchFamily="18" charset="0"/>
                        <a:ea typeface="Dotum" panose="020B0600000101010101" pitchFamily="34" charset="-127"/>
                        <a:cs typeface="Times New Roman" panose="02020603050405020304" pitchFamily="18" charset="0"/>
                      </a:rPr>
                      <m:t>  </m:t>
                    </m:r>
                    <m:f>
                      <m:fPr>
                        <m:ctrlPr>
                          <a:rPr lang="en-US" sz="3600" i="1" kern="0">
                            <a:solidFill>
                              <a:srgbClr val="000000"/>
                            </a:solidFill>
                            <a:latin typeface="Cambria Math" panose="02040503050406030204" pitchFamily="18" charset="0"/>
                            <a:cs typeface="Arial" panose="020B0604020202020204" pitchFamily="34" charset="0"/>
                            <a:sym typeface="Arial"/>
                          </a:rPr>
                        </m:ctrlPr>
                      </m:fPr>
                      <m:num>
                        <m:r>
                          <a:rPr lang="en-US" sz="3600" i="1" kern="0">
                            <a:solidFill>
                              <a:srgbClr val="000000"/>
                            </a:solidFill>
                            <a:latin typeface="Cambria Math" panose="02040503050406030204" pitchFamily="18" charset="0"/>
                            <a:cs typeface="Arial" panose="020B0604020202020204" pitchFamily="34" charset="0"/>
                            <a:sym typeface="Arial"/>
                          </a:rPr>
                          <m:t>𝐴𝐵</m:t>
                        </m:r>
                        <m:r>
                          <a:rPr lang="en-US" sz="3600" i="1" kern="0">
                            <a:solidFill>
                              <a:srgbClr val="000000"/>
                            </a:solidFill>
                            <a:latin typeface="Cambria Math" panose="02040503050406030204" pitchFamily="18" charset="0"/>
                            <a:cs typeface="Arial" panose="020B0604020202020204" pitchFamily="34" charset="0"/>
                            <a:sym typeface="Arial"/>
                          </a:rPr>
                          <m:t>′</m:t>
                        </m:r>
                      </m:num>
                      <m:den>
                        <m:r>
                          <a:rPr lang="en-US" sz="3600" i="1" kern="0">
                            <a:solidFill>
                              <a:srgbClr val="000000"/>
                            </a:solidFill>
                            <a:latin typeface="Cambria Math" panose="02040503050406030204" pitchFamily="18" charset="0"/>
                            <a:cs typeface="Arial" panose="020B0604020202020204" pitchFamily="34" charset="0"/>
                            <a:sym typeface="Arial"/>
                          </a:rPr>
                          <m:t>𝐴𝐵</m:t>
                        </m:r>
                      </m:den>
                    </m:f>
                    <m:r>
                      <a:rPr lang="en-US" sz="3600" i="1" kern="0">
                        <a:solidFill>
                          <a:srgbClr val="000000"/>
                        </a:solidFill>
                        <a:latin typeface="Cambria Math" panose="02040503050406030204" pitchFamily="18" charset="0"/>
                        <a:cs typeface="Arial" panose="020B0604020202020204" pitchFamily="34" charset="0"/>
                        <a:sym typeface="Arial"/>
                      </a:rPr>
                      <m:t>=</m:t>
                    </m:r>
                    <m:f>
                      <m:fPr>
                        <m:ctrlPr>
                          <a:rPr lang="en-US" sz="3600" i="1" kern="0">
                            <a:solidFill>
                              <a:srgbClr val="000000"/>
                            </a:solidFill>
                            <a:latin typeface="Cambria Math" panose="02040503050406030204" pitchFamily="18" charset="0"/>
                            <a:cs typeface="Arial" panose="020B0604020202020204" pitchFamily="34" charset="0"/>
                            <a:sym typeface="Arial"/>
                          </a:rPr>
                        </m:ctrlPr>
                      </m:fPr>
                      <m:num>
                        <m:r>
                          <a:rPr lang="en-US" sz="3600" i="1" kern="0">
                            <a:solidFill>
                              <a:srgbClr val="000000"/>
                            </a:solidFill>
                            <a:latin typeface="Cambria Math" panose="02040503050406030204" pitchFamily="18" charset="0"/>
                            <a:cs typeface="Arial" panose="020B0604020202020204" pitchFamily="34" charset="0"/>
                            <a:sym typeface="Arial"/>
                          </a:rPr>
                          <m:t>𝐴𝐶</m:t>
                        </m:r>
                        <m:r>
                          <a:rPr lang="en-US" sz="3600" i="1" kern="0">
                            <a:solidFill>
                              <a:srgbClr val="000000"/>
                            </a:solidFill>
                            <a:latin typeface="Cambria Math" panose="02040503050406030204" pitchFamily="18" charset="0"/>
                            <a:cs typeface="Arial" panose="020B0604020202020204" pitchFamily="34" charset="0"/>
                            <a:sym typeface="Arial"/>
                          </a:rPr>
                          <m:t>′</m:t>
                        </m:r>
                      </m:num>
                      <m:den>
                        <m:r>
                          <a:rPr lang="en-US" sz="3600" i="1" kern="0">
                            <a:solidFill>
                              <a:srgbClr val="000000"/>
                            </a:solidFill>
                            <a:latin typeface="Cambria Math" panose="02040503050406030204" pitchFamily="18" charset="0"/>
                            <a:cs typeface="Arial" panose="020B0604020202020204" pitchFamily="34" charset="0"/>
                            <a:sym typeface="Arial"/>
                          </a:rPr>
                          <m:t>𝐴𝐶</m:t>
                        </m:r>
                      </m:den>
                    </m:f>
                    <m:r>
                      <a:rPr lang="en-US" sz="3600" i="1" kern="0">
                        <a:solidFill>
                          <a:srgbClr val="000000"/>
                        </a:solidFill>
                        <a:latin typeface="Cambria Math" panose="02040503050406030204" pitchFamily="18" charset="0"/>
                        <a:cs typeface="Arial" panose="020B0604020202020204" pitchFamily="34" charset="0"/>
                        <a:sym typeface="Arial"/>
                      </a:rPr>
                      <m:t>=</m:t>
                    </m:r>
                    <m:f>
                      <m:fPr>
                        <m:ctrlPr>
                          <a:rPr lang="en-US" sz="3600" i="1" kern="0">
                            <a:solidFill>
                              <a:srgbClr val="000000"/>
                            </a:solidFill>
                            <a:latin typeface="Cambria Math" panose="02040503050406030204" pitchFamily="18" charset="0"/>
                            <a:cs typeface="Arial" panose="020B0604020202020204" pitchFamily="34" charset="0"/>
                            <a:sym typeface="Arial"/>
                          </a:rPr>
                        </m:ctrlPr>
                      </m:fPr>
                      <m:num>
                        <m:sSup>
                          <m:sSupPr>
                            <m:ctrlPr>
                              <a:rPr lang="en-US" sz="3600" i="1" kern="0">
                                <a:solidFill>
                                  <a:srgbClr val="000000"/>
                                </a:solidFill>
                                <a:latin typeface="Cambria Math" panose="02040503050406030204" pitchFamily="18" charset="0"/>
                                <a:cs typeface="Arial" panose="020B0604020202020204" pitchFamily="34" charset="0"/>
                                <a:sym typeface="Arial"/>
                              </a:rPr>
                            </m:ctrlPr>
                          </m:sSupPr>
                          <m:e>
                            <m:r>
                              <a:rPr lang="en-US" sz="3600" i="1" kern="0">
                                <a:solidFill>
                                  <a:srgbClr val="000000"/>
                                </a:solidFill>
                                <a:latin typeface="Cambria Math" panose="02040503050406030204" pitchFamily="18" charset="0"/>
                                <a:cs typeface="Arial" panose="020B0604020202020204" pitchFamily="34" charset="0"/>
                                <a:sym typeface="Arial"/>
                              </a:rPr>
                              <m:t>𝐵</m:t>
                            </m:r>
                          </m:e>
                          <m:sup>
                            <m:r>
                              <a:rPr lang="en-US" sz="3600" i="1" kern="0">
                                <a:solidFill>
                                  <a:srgbClr val="000000"/>
                                </a:solidFill>
                                <a:latin typeface="Cambria Math" panose="02040503050406030204" pitchFamily="18" charset="0"/>
                                <a:cs typeface="Arial" panose="020B0604020202020204" pitchFamily="34" charset="0"/>
                                <a:sym typeface="Arial"/>
                              </a:rPr>
                              <m:t>′</m:t>
                            </m:r>
                          </m:sup>
                        </m:sSup>
                        <m:r>
                          <a:rPr lang="en-US" sz="3600" i="1" kern="0">
                            <a:solidFill>
                              <a:srgbClr val="000000"/>
                            </a:solidFill>
                            <a:latin typeface="Cambria Math" panose="02040503050406030204" pitchFamily="18" charset="0"/>
                            <a:cs typeface="Arial" panose="020B0604020202020204" pitchFamily="34" charset="0"/>
                            <a:sym typeface="Arial"/>
                          </a:rPr>
                          <m:t>𝐶</m:t>
                        </m:r>
                        <m:r>
                          <a:rPr lang="en-US" sz="3600" i="1" kern="0">
                            <a:solidFill>
                              <a:srgbClr val="000000"/>
                            </a:solidFill>
                            <a:latin typeface="Cambria Math" panose="02040503050406030204" pitchFamily="18" charset="0"/>
                            <a:cs typeface="Arial" panose="020B0604020202020204" pitchFamily="34" charset="0"/>
                            <a:sym typeface="Arial"/>
                          </a:rPr>
                          <m:t>′</m:t>
                        </m:r>
                      </m:num>
                      <m:den>
                        <m:r>
                          <a:rPr lang="en-US" sz="3600" i="1" kern="0">
                            <a:solidFill>
                              <a:srgbClr val="000000"/>
                            </a:solidFill>
                            <a:latin typeface="Cambria Math" panose="02040503050406030204" pitchFamily="18" charset="0"/>
                            <a:cs typeface="Arial" panose="020B0604020202020204" pitchFamily="34" charset="0"/>
                            <a:sym typeface="Arial"/>
                          </a:rPr>
                          <m:t>𝐵𝐶</m:t>
                        </m:r>
                      </m:den>
                    </m:f>
                  </m:oMath>
                </a14:m>
                <a:r>
                  <a:rPr lang="en-US" sz="3600" kern="0">
                    <a:solidFill>
                      <a:srgbClr val="000000"/>
                    </a:solidFill>
                    <a:latin typeface="Arial" panose="020B0604020202020204" pitchFamily="34" charset="0"/>
                    <a:cs typeface="Arial" panose="020B0604020202020204" pitchFamily="34" charset="0"/>
                    <a:sym typeface="Arial"/>
                  </a:rPr>
                  <a:t> </a:t>
                </a:r>
              </a:p>
              <a:p>
                <a:pPr lvl="0" algn="just">
                  <a:lnSpc>
                    <a:spcPct val="150000"/>
                  </a:lnSpc>
                  <a:buClr>
                    <a:srgbClr val="000000"/>
                  </a:buClr>
                </a:pPr>
                <a:r>
                  <a:rPr lang="en-US" sz="3600" kern="0">
                    <a:solidFill>
                      <a:srgbClr val="000000"/>
                    </a:solidFill>
                    <a:latin typeface="Arial" panose="020B0604020202020204" pitchFamily="34" charset="0"/>
                    <a:cs typeface="Arial" panose="020B0604020202020204" pitchFamily="34" charset="0"/>
                    <a:sym typeface="Arial"/>
                  </a:rPr>
                  <a:t>Suy ra </a:t>
                </a:r>
                <a14:m>
                  <m:oMath xmlns:m="http://schemas.openxmlformats.org/officeDocument/2006/math">
                    <m:sSup>
                      <m:sSupPr>
                        <m:ctrlPr>
                          <a:rPr lang="en-US" sz="36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sSupPr>
                      <m:e>
                        <m:r>
                          <a:rPr lang="en-US" sz="36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r>
                          <a:rPr lang="en-US" sz="3600" i="1">
                            <a:solidFill>
                              <a:prstClr val="black"/>
                            </a:solidFill>
                            <a:latin typeface="Cambria Math" panose="02040503050406030204" pitchFamily="18" charset="0"/>
                            <a:ea typeface="Dotum" panose="020B0600000101010101" pitchFamily="34" charset="-127"/>
                            <a:cs typeface="Times New Roman" panose="02020603050405020304" pitchFamily="18" charset="0"/>
                          </a:rPr>
                          <m:t>𝐴𝐵</m:t>
                        </m:r>
                      </m:e>
                      <m:sup>
                        <m:r>
                          <a:rPr lang="en-US" sz="3600" i="1">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sup>
                    </m:sSup>
                    <m:sSup>
                      <m:sSupPr>
                        <m:ctrlPr>
                          <a:rPr lang="en-US" sz="36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sSupPr>
                      <m:e>
                        <m:r>
                          <a:rPr lang="en-US" sz="3600" i="1">
                            <a:solidFill>
                              <a:prstClr val="black"/>
                            </a:solidFill>
                            <a:latin typeface="Cambria Math" panose="02040503050406030204" pitchFamily="18" charset="0"/>
                            <a:ea typeface="Dotum" panose="020B0600000101010101" pitchFamily="34" charset="-127"/>
                            <a:cs typeface="Times New Roman" panose="02020603050405020304" pitchFamily="18" charset="0"/>
                          </a:rPr>
                          <m:t>𝐶</m:t>
                        </m:r>
                      </m:e>
                      <m:sup>
                        <m:r>
                          <a:rPr lang="en-US" sz="3600" i="1">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sup>
                    </m:sSup>
                    <m:r>
                      <a:rPr lang="en-US" sz="3600" i="1">
                        <a:solidFill>
                          <a:prstClr val="black"/>
                        </a:solidFill>
                        <a:latin typeface="Cambria Math" panose="02040503050406030204" pitchFamily="18" charset="0"/>
                        <a:ea typeface="Dotum" panose="020B0600000101010101" pitchFamily="34" charset="-127"/>
                        <a:cs typeface="Times New Roman" panose="02020603050405020304" pitchFamily="18" charset="0"/>
                      </a:rPr>
                      <m:t> </m:t>
                    </m:r>
                    <m:r>
                      <a:rPr lang="iu-Cans-CA" sz="3600" i="1" kern="0">
                        <a:solidFill>
                          <a:srgbClr val="000000"/>
                        </a:solidFill>
                        <a:latin typeface="Cambria Math" panose="02040503050406030204" pitchFamily="18" charset="0"/>
                        <a:cs typeface="Arial"/>
                        <a:sym typeface="Arial"/>
                      </a:rPr>
                      <m:t>ᔕ</m:t>
                    </m:r>
                    <m:r>
                      <a:rPr lang="en-US" sz="3600" i="1" kern="0">
                        <a:solidFill>
                          <a:srgbClr val="000000"/>
                        </a:solidFill>
                        <a:latin typeface="Cambria Math" panose="02040503050406030204" pitchFamily="18" charset="0"/>
                        <a:cs typeface="Arial"/>
                        <a:sym typeface="Arial"/>
                      </a:rPr>
                      <m:t> </m:t>
                    </m:r>
                    <m:r>
                      <a:rPr lang="en-US" sz="36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a:rPr lang="en-US" sz="3600" i="1">
                        <a:solidFill>
                          <a:prstClr val="black"/>
                        </a:solidFill>
                        <a:latin typeface="Cambria Math" panose="02040503050406030204" pitchFamily="18" charset="0"/>
                        <a:ea typeface="Arial" panose="020B0604020202020204" pitchFamily="34" charset="0"/>
                        <a:cs typeface="Times New Roman" panose="02020603050405020304" pitchFamily="18" charset="0"/>
                      </a:rPr>
                      <m:t>𝐴𝐵𝐶</m:t>
                    </m:r>
                  </m:oMath>
                </a14:m>
                <a:r>
                  <a:rPr lang="en-US" sz="3600" kern="0">
                    <a:solidFill>
                      <a:srgbClr val="000000"/>
                    </a:solidFill>
                    <a:latin typeface="Arial" panose="020B0604020202020204" pitchFamily="34" charset="0"/>
                    <a:cs typeface="Arial" panose="020B0604020202020204" pitchFamily="34" charset="0"/>
                    <a:sym typeface="Arial"/>
                  </a:rPr>
                  <a:t>.</a:t>
                </a:r>
              </a:p>
            </p:txBody>
          </p:sp>
        </mc:Choice>
        <mc:Fallback>
          <p:sp>
            <p:nvSpPr>
              <p:cNvPr id="15" name="Rectangle 14"/>
              <p:cNvSpPr>
                <a:spLocks noRot="1" noChangeAspect="1" noMove="1" noResize="1" noEditPoints="1" noAdjustHandles="1" noChangeArrowheads="1" noChangeShapeType="1" noTextEdit="1"/>
              </p:cNvSpPr>
              <p:nvPr/>
            </p:nvSpPr>
            <p:spPr>
              <a:xfrm>
                <a:off x="993484" y="6986651"/>
                <a:ext cx="16719652" cy="3050835"/>
              </a:xfrm>
              <a:prstGeom prst="rect">
                <a:avLst/>
              </a:prstGeom>
              <a:blipFill>
                <a:blip r:embed="rId9"/>
                <a:stretch>
                  <a:fillRect l="-1130" b="-3194"/>
                </a:stretch>
              </a:blipFill>
            </p:spPr>
            <p:txBody>
              <a:bodyPr/>
              <a:lstStyle/>
              <a:p>
                <a:r>
                  <a:rPr lang="en-US">
                    <a:noFill/>
                  </a:rPr>
                  <a:t> </a:t>
                </a:r>
              </a:p>
            </p:txBody>
          </p:sp>
        </mc:Fallback>
      </mc:AlternateContent>
      <p:sp>
        <p:nvSpPr>
          <p:cNvPr id="17" name="Title 21"/>
          <p:cNvSpPr txBox="1">
            <a:spLocks/>
          </p:cNvSpPr>
          <p:nvPr/>
        </p:nvSpPr>
        <p:spPr>
          <a:xfrm>
            <a:off x="993484" y="644294"/>
            <a:ext cx="1752600" cy="982915"/>
          </a:xfrm>
          <a:prstGeom prst="rect">
            <a:avLst/>
          </a:prstGeom>
          <a:solidFill>
            <a:srgbClr val="F4FF5C"/>
          </a:solidFill>
          <a:ln w="57150" cap="flat" cmpd="sng" algn="ctr">
            <a:solidFill>
              <a:srgbClr val="BFDBF7"/>
            </a:solidFill>
            <a:prstDash val="solid"/>
          </a:ln>
          <a:effectLst>
            <a:outerShdw blurRad="40000" dist="20000" dir="5400000" rotWithShape="0">
              <a:srgbClr val="000000">
                <a:alpha val="38000"/>
              </a:srgbClr>
            </a:outerShdw>
          </a:effectLst>
        </p:spPr>
        <p:txBody>
          <a:bodyPr spcFirstLastPara="1" wrap="square" lIns="182850" tIns="182850" rIns="182850" bIns="18285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Maven Pro ExtraBold"/>
              <a:buNone/>
              <a:defRPr sz="3500" b="0" i="0" u="none" strike="noStrike" cap="none">
                <a:solidFill>
                  <a:schemeClr val="dk1"/>
                </a:solidFill>
                <a:latin typeface="Maven Pro ExtraBold"/>
                <a:ea typeface="Maven Pro ExtraBold"/>
                <a:cs typeface="Maven Pro ExtraBold"/>
                <a:sym typeface="Maven Pro ExtraBold"/>
              </a:defRPr>
            </a:lvl1pPr>
            <a:lvl2pPr marR="0" lvl="1"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2pPr>
            <a:lvl3pPr marR="0" lvl="2"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3pPr>
            <a:lvl4pPr marR="0" lvl="3"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4pPr>
            <a:lvl5pPr marR="0" lvl="4"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5pPr>
            <a:lvl6pPr marR="0" lvl="5"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6pPr>
            <a:lvl7pPr marR="0" lvl="6"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7pPr>
            <a:lvl8pPr marR="0" lvl="7"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8pPr>
            <a:lvl9pPr marR="0" lvl="8"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9pPr>
          </a:lstStyle>
          <a:p>
            <a:pPr marL="0" marR="0" lvl="0" indent="0" algn="ctr" defTabSz="914400" rtl="0" eaLnBrk="1" fontAlgn="auto" latinLnBrk="0" hangingPunct="1">
              <a:lnSpc>
                <a:spcPct val="100000"/>
              </a:lnSpc>
              <a:spcBef>
                <a:spcPts val="0"/>
              </a:spcBef>
              <a:spcAft>
                <a:spcPts val="0"/>
              </a:spcAft>
              <a:buClr>
                <a:srgbClr val="070185"/>
              </a:buClr>
              <a:buSzPts val="3500"/>
              <a:buFont typeface="Maven Pro ExtraBold"/>
              <a:buNone/>
              <a:tabLst/>
              <a:defRPr/>
            </a:pPr>
            <a:r>
              <a:rPr kumimoji="0" lang="nl-NL" sz="41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rPr>
              <a:t>HĐ </a:t>
            </a:r>
            <a:r>
              <a:rPr kumimoji="0" lang="nl-NL" sz="41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a:rPr>
              <a:t>3</a:t>
            </a:r>
            <a:endParaRPr kumimoji="0" lang="en-US" sz="41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endParaRPr>
          </a:p>
        </p:txBody>
      </p:sp>
    </p:spTree>
    <p:extLst>
      <p:ext uri="{BB962C8B-B14F-4D97-AF65-F5344CB8AC3E}">
        <p14:creationId xmlns:p14="http://schemas.microsoft.com/office/powerpoint/2010/main" val="1915879704"/>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anim calcmode="lin" valueType="num">
                                      <p:cBhvr>
                                        <p:cTn id="8" dur="500" fill="hold"/>
                                        <p:tgtEl>
                                          <p:spTgt spid="36"/>
                                        </p:tgtEl>
                                        <p:attrNameLst>
                                          <p:attrName>ppt_x</p:attrName>
                                        </p:attrNameLst>
                                      </p:cBhvr>
                                      <p:tavLst>
                                        <p:tav tm="0">
                                          <p:val>
                                            <p:strVal val="#ppt_x"/>
                                          </p:val>
                                        </p:tav>
                                        <p:tav tm="100000">
                                          <p:val>
                                            <p:strVal val="#ppt_x"/>
                                          </p:val>
                                        </p:tav>
                                      </p:tavLst>
                                    </p:anim>
                                    <p:anim calcmode="lin" valueType="num">
                                      <p:cBhvr>
                                        <p:cTn id="9" dur="500" fill="hold"/>
                                        <p:tgtEl>
                                          <p:spTgt spid="3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anim calcmode="lin" valueType="num">
                                      <p:cBhvr>
                                        <p:cTn id="13" dur="500" fill="hold"/>
                                        <p:tgtEl>
                                          <p:spTgt spid="17"/>
                                        </p:tgtEl>
                                        <p:attrNameLst>
                                          <p:attrName>ppt_x</p:attrName>
                                        </p:attrNameLst>
                                      </p:cBhvr>
                                      <p:tavLst>
                                        <p:tav tm="0">
                                          <p:val>
                                            <p:strVal val="#ppt_x"/>
                                          </p:val>
                                        </p:tav>
                                        <p:tav tm="100000">
                                          <p:val>
                                            <p:strVal val="#ppt_x"/>
                                          </p:val>
                                        </p:tav>
                                      </p:tavLst>
                                    </p:anim>
                                    <p:anim calcmode="lin" valueType="num">
                                      <p:cBhvr>
                                        <p:cTn id="14" dur="500" fill="hold"/>
                                        <p:tgtEl>
                                          <p:spTgt spid="1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anim calcmode="lin" valueType="num">
                                      <p:cBhvr>
                                        <p:cTn id="18" dur="500" fill="hold"/>
                                        <p:tgtEl>
                                          <p:spTgt spid="12"/>
                                        </p:tgtEl>
                                        <p:attrNameLst>
                                          <p:attrName>ppt_x</p:attrName>
                                        </p:attrNameLst>
                                      </p:cBhvr>
                                      <p:tavLst>
                                        <p:tav tm="0">
                                          <p:val>
                                            <p:strVal val="#ppt_x"/>
                                          </p:val>
                                        </p:tav>
                                        <p:tav tm="100000">
                                          <p:val>
                                            <p:strVal val="#ppt_x"/>
                                          </p:val>
                                        </p:tav>
                                      </p:tavLst>
                                    </p:anim>
                                    <p:anim calcmode="lin" valueType="num">
                                      <p:cBhvr>
                                        <p:cTn id="19" dur="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barn(inVertical)">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3">
                                            <p:txEl>
                                              <p:pRg st="0" end="0"/>
                                            </p:txEl>
                                          </p:spTgt>
                                        </p:tgtEl>
                                        <p:attrNameLst>
                                          <p:attrName>style.visibility</p:attrName>
                                        </p:attrNameLst>
                                      </p:cBhvr>
                                      <p:to>
                                        <p:strVal val="visible"/>
                                      </p:to>
                                    </p:set>
                                    <p:animEffect transition="in" filter="fade">
                                      <p:cBhvr>
                                        <p:cTn id="29" dur="500"/>
                                        <p:tgtEl>
                                          <p:spTgt spid="13">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13">
                                            <p:txEl>
                                              <p:pRg st="1" end="1"/>
                                            </p:txEl>
                                          </p:spTgt>
                                        </p:tgtEl>
                                        <p:attrNameLst>
                                          <p:attrName>style.visibility</p:attrName>
                                        </p:attrNameLst>
                                      </p:cBhvr>
                                      <p:to>
                                        <p:strVal val="visible"/>
                                      </p:to>
                                    </p:set>
                                    <p:animEffect transition="in" filter="wipe(down)">
                                      <p:cBhvr>
                                        <p:cTn id="34" dur="500"/>
                                        <p:tgtEl>
                                          <p:spTgt spid="13">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13">
                                            <p:txEl>
                                              <p:pRg st="2" end="2"/>
                                            </p:txEl>
                                          </p:spTgt>
                                        </p:tgtEl>
                                        <p:attrNameLst>
                                          <p:attrName>style.visibility</p:attrName>
                                        </p:attrNameLst>
                                      </p:cBhvr>
                                      <p:to>
                                        <p:strVal val="visible"/>
                                      </p:to>
                                    </p:set>
                                    <p:animEffect transition="in" filter="wipe(down)">
                                      <p:cBhvr>
                                        <p:cTn id="39" dur="500"/>
                                        <p:tgtEl>
                                          <p:spTgt spid="13">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13">
                                            <p:txEl>
                                              <p:pRg st="3" end="3"/>
                                            </p:txEl>
                                          </p:spTgt>
                                        </p:tgtEl>
                                        <p:attrNameLst>
                                          <p:attrName>style.visibility</p:attrName>
                                        </p:attrNameLst>
                                      </p:cBhvr>
                                      <p:to>
                                        <p:strVal val="visible"/>
                                      </p:to>
                                    </p:set>
                                    <p:animEffect transition="in" filter="wipe(left)">
                                      <p:cBhvr>
                                        <p:cTn id="44" dur="500"/>
                                        <p:tgtEl>
                                          <p:spTgt spid="13">
                                            <p:txEl>
                                              <p:pRg st="3" end="3"/>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nodeType="clickEffect">
                                  <p:stCondLst>
                                    <p:cond delay="0"/>
                                  </p:stCondLst>
                                  <p:childTnLst>
                                    <p:set>
                                      <p:cBhvr>
                                        <p:cTn id="48" dur="1" fill="hold">
                                          <p:stCondLst>
                                            <p:cond delay="0"/>
                                          </p:stCondLst>
                                        </p:cTn>
                                        <p:tgtEl>
                                          <p:spTgt spid="15">
                                            <p:txEl>
                                              <p:pRg st="0" end="0"/>
                                            </p:txEl>
                                          </p:spTgt>
                                        </p:tgtEl>
                                        <p:attrNameLst>
                                          <p:attrName>style.visibility</p:attrName>
                                        </p:attrNameLst>
                                      </p:cBhvr>
                                      <p:to>
                                        <p:strVal val="visible"/>
                                      </p:to>
                                    </p:set>
                                    <p:animEffect transition="in" filter="randombar(horizontal)">
                                      <p:cBhvr>
                                        <p:cTn id="49" dur="500"/>
                                        <p:tgtEl>
                                          <p:spTgt spid="15">
                                            <p:txEl>
                                              <p:pRg st="0" end="0"/>
                                            </p:txEl>
                                          </p:spTgt>
                                        </p:tgtEl>
                                      </p:cBhvr>
                                    </p:animEffect>
                                  </p:childTnLst>
                                </p:cTn>
                              </p:par>
                              <p:par>
                                <p:cTn id="50" presetID="14" presetClass="entr" presetSubtype="10" fill="hold" nodeType="withEffect">
                                  <p:stCondLst>
                                    <p:cond delay="0"/>
                                  </p:stCondLst>
                                  <p:childTnLst>
                                    <p:set>
                                      <p:cBhvr>
                                        <p:cTn id="51" dur="1" fill="hold">
                                          <p:stCondLst>
                                            <p:cond delay="0"/>
                                          </p:stCondLst>
                                        </p:cTn>
                                        <p:tgtEl>
                                          <p:spTgt spid="15">
                                            <p:txEl>
                                              <p:pRg st="1" end="1"/>
                                            </p:txEl>
                                          </p:spTgt>
                                        </p:tgtEl>
                                        <p:attrNameLst>
                                          <p:attrName>style.visibility</p:attrName>
                                        </p:attrNameLst>
                                      </p:cBhvr>
                                      <p:to>
                                        <p:strVal val="visible"/>
                                      </p:to>
                                    </p:set>
                                    <p:animEffect transition="in" filter="randombar(horizontal)">
                                      <p:cBhvr>
                                        <p:cTn id="52" dur="500"/>
                                        <p:tgtEl>
                                          <p:spTgt spid="15">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15">
                                            <p:txEl>
                                              <p:pRg st="2" end="2"/>
                                            </p:txEl>
                                          </p:spTgt>
                                        </p:tgtEl>
                                        <p:attrNameLst>
                                          <p:attrName>style.visibility</p:attrName>
                                        </p:attrNameLst>
                                      </p:cBhvr>
                                      <p:to>
                                        <p:strVal val="visible"/>
                                      </p:to>
                                    </p:set>
                                    <p:animEffect transition="in" filter="barn(inVertical)">
                                      <p:cBhvr>
                                        <p:cTn id="57" dur="500"/>
                                        <p:tgtEl>
                                          <p:spTgt spid="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14" grpId="0"/>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2"/>
          <p:cNvGrpSpPr/>
          <p:nvPr/>
        </p:nvGrpSpPr>
        <p:grpSpPr>
          <a:xfrm>
            <a:off x="754822" y="976788"/>
            <a:ext cx="16230600" cy="8205312"/>
            <a:chOff x="0" y="0"/>
            <a:chExt cx="21640800" cy="10940416"/>
          </a:xfrm>
        </p:grpSpPr>
        <p:sp>
          <p:nvSpPr>
            <p:cNvPr id="3" name="Freeform 3"/>
            <p:cNvSpPr/>
            <p:nvPr/>
          </p:nvSpPr>
          <p:spPr>
            <a:xfrm>
              <a:off x="0" y="25267"/>
              <a:ext cx="12195698" cy="10915150"/>
            </a:xfrm>
            <a:custGeom>
              <a:avLst/>
              <a:gdLst/>
              <a:ahLst/>
              <a:cxnLst/>
              <a:rect l="l" t="t" r="r" b="b"/>
              <a:pathLst>
                <a:path w="12195698" h="10915150">
                  <a:moveTo>
                    <a:pt x="0" y="0"/>
                  </a:moveTo>
                  <a:lnTo>
                    <a:pt x="12195698" y="0"/>
                  </a:lnTo>
                  <a:lnTo>
                    <a:pt x="12195698" y="10915149"/>
                  </a:lnTo>
                  <a:lnTo>
                    <a:pt x="0" y="10915149"/>
                  </a:lnTo>
                  <a:lnTo>
                    <a:pt x="0" y="0"/>
                  </a:lnTo>
                  <a:close/>
                </a:path>
              </a:pathLst>
            </a:custGeom>
            <a:blipFill>
              <a:blip r:embed="rId2">
                <a:alphaModFix amt="5000"/>
                <a:extLst>
                  <a:ext uri="{96DAC541-7B7A-43D3-8B79-37D633B846F1}">
                    <asvg:svgBlip xmlns="" xmlns:asvg="http://schemas.microsoft.com/office/drawing/2016/SVG/main" r:embed="rId3"/>
                  </a:ext>
                </a:extLst>
              </a:blip>
              <a:stretch>
                <a:fillRect/>
              </a:stretch>
            </a:blipFill>
          </p:spPr>
        </p:sp>
        <p:sp>
          <p:nvSpPr>
            <p:cNvPr id="4" name="Freeform 4"/>
            <p:cNvSpPr/>
            <p:nvPr/>
          </p:nvSpPr>
          <p:spPr>
            <a:xfrm>
              <a:off x="9445102" y="0"/>
              <a:ext cx="12195698" cy="10915150"/>
            </a:xfrm>
            <a:custGeom>
              <a:avLst/>
              <a:gdLst/>
              <a:ahLst/>
              <a:cxnLst/>
              <a:rect l="l" t="t" r="r" b="b"/>
              <a:pathLst>
                <a:path w="12195698" h="10915150">
                  <a:moveTo>
                    <a:pt x="0" y="0"/>
                  </a:moveTo>
                  <a:lnTo>
                    <a:pt x="12195698" y="0"/>
                  </a:lnTo>
                  <a:lnTo>
                    <a:pt x="12195698" y="10915150"/>
                  </a:lnTo>
                  <a:lnTo>
                    <a:pt x="0" y="10915150"/>
                  </a:lnTo>
                  <a:lnTo>
                    <a:pt x="0" y="0"/>
                  </a:lnTo>
                  <a:close/>
                </a:path>
              </a:pathLst>
            </a:custGeom>
            <a:blipFill>
              <a:blip r:embed="rId2">
                <a:alphaModFix amt="5000"/>
                <a:extLst>
                  <a:ext uri="{96DAC541-7B7A-43D3-8B79-37D633B846F1}">
                    <asvg:svgBlip xmlns="" xmlns:asvg="http://schemas.microsoft.com/office/drawing/2016/SVG/main" r:embed="rId3"/>
                  </a:ext>
                </a:extLst>
              </a:blip>
              <a:stretch>
                <a:fillRect/>
              </a:stretch>
            </a:blipFill>
          </p:spPr>
        </p:sp>
      </p:grpSp>
      <p:grpSp>
        <p:nvGrpSpPr>
          <p:cNvPr id="5" name="Group 5"/>
          <p:cNvGrpSpPr/>
          <p:nvPr/>
        </p:nvGrpSpPr>
        <p:grpSpPr>
          <a:xfrm>
            <a:off x="-1706347" y="8420100"/>
            <a:ext cx="21695015" cy="10239898"/>
            <a:chOff x="0" y="0"/>
            <a:chExt cx="1424432" cy="672322"/>
          </a:xfrm>
        </p:grpSpPr>
        <p:sp>
          <p:nvSpPr>
            <p:cNvPr id="6" name="Freeform 6"/>
            <p:cNvSpPr/>
            <p:nvPr/>
          </p:nvSpPr>
          <p:spPr>
            <a:xfrm>
              <a:off x="0" y="0"/>
              <a:ext cx="1424432" cy="672322"/>
            </a:xfrm>
            <a:custGeom>
              <a:avLst/>
              <a:gdLst/>
              <a:ahLst/>
              <a:cxnLst/>
              <a:rect l="l" t="t" r="r" b="b"/>
              <a:pathLst>
                <a:path w="1424432" h="672322">
                  <a:moveTo>
                    <a:pt x="712216" y="0"/>
                  </a:moveTo>
                  <a:cubicBezTo>
                    <a:pt x="318870" y="0"/>
                    <a:pt x="0" y="150504"/>
                    <a:pt x="0" y="336161"/>
                  </a:cubicBezTo>
                  <a:cubicBezTo>
                    <a:pt x="0" y="521818"/>
                    <a:pt x="318870" y="672322"/>
                    <a:pt x="712216" y="672322"/>
                  </a:cubicBezTo>
                  <a:cubicBezTo>
                    <a:pt x="1105562" y="672322"/>
                    <a:pt x="1424432" y="521818"/>
                    <a:pt x="1424432" y="336161"/>
                  </a:cubicBezTo>
                  <a:cubicBezTo>
                    <a:pt x="1424432" y="150504"/>
                    <a:pt x="1105562" y="0"/>
                    <a:pt x="712216" y="0"/>
                  </a:cubicBezTo>
                  <a:close/>
                </a:path>
              </a:pathLst>
            </a:custGeom>
            <a:solidFill>
              <a:srgbClr val="A3DFBE"/>
            </a:solidFill>
            <a:ln w="28575" cap="sq">
              <a:solidFill>
                <a:srgbClr val="231F20"/>
              </a:solidFill>
              <a:prstDash val="solid"/>
              <a:miter/>
            </a:ln>
          </p:spPr>
        </p:sp>
        <p:sp>
          <p:nvSpPr>
            <p:cNvPr id="7" name="TextBox 7"/>
            <p:cNvSpPr txBox="1"/>
            <p:nvPr/>
          </p:nvSpPr>
          <p:spPr>
            <a:xfrm>
              <a:off x="133540" y="5880"/>
              <a:ext cx="1157351" cy="603412"/>
            </a:xfrm>
            <a:prstGeom prst="rect">
              <a:avLst/>
            </a:prstGeom>
          </p:spPr>
          <p:txBody>
            <a:bodyPr lIns="50800" tIns="50800" rIns="50800" bIns="50800" rtlCol="0" anchor="ctr"/>
            <a:lstStyle/>
            <a:p>
              <a:pPr marL="0" marR="0" lvl="0" indent="0" algn="ctr" defTabSz="914400" rtl="0" eaLnBrk="1" fontAlgn="auto" latinLnBrk="0" hangingPunct="1">
                <a:lnSpc>
                  <a:spcPts val="348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6" name="Freeform 16"/>
          <p:cNvSpPr/>
          <p:nvPr/>
        </p:nvSpPr>
        <p:spPr>
          <a:xfrm>
            <a:off x="1124698" y="2019300"/>
            <a:ext cx="1250122" cy="1197113"/>
          </a:xfrm>
          <a:custGeom>
            <a:avLst/>
            <a:gdLst/>
            <a:ahLst/>
            <a:cxnLst/>
            <a:rect l="l" t="t" r="r" b="b"/>
            <a:pathLst>
              <a:path w="816410" h="822525">
                <a:moveTo>
                  <a:pt x="0" y="0"/>
                </a:moveTo>
                <a:lnTo>
                  <a:pt x="816410" y="0"/>
                </a:lnTo>
                <a:lnTo>
                  <a:pt x="816410" y="822525"/>
                </a:lnTo>
                <a:lnTo>
                  <a:pt x="0" y="822525"/>
                </a:lnTo>
                <a:lnTo>
                  <a:pt x="0" y="0"/>
                </a:lnTo>
                <a:close/>
              </a:path>
            </a:pathLst>
          </a:custGeom>
          <a:blipFill>
            <a:blip r:embed="rId4">
              <a:extLst>
                <a:ext uri="{96DAC541-7B7A-43D3-8B79-37D633B846F1}">
                  <asvg:svgBlip xmlns="" xmlns:asvg="http://schemas.microsoft.com/office/drawing/2016/SVG/main" r:embed="rId9"/>
                </a:ext>
              </a:extLst>
            </a:blip>
            <a:stretch>
              <a:fillRect l="-16131" t="-123580" r="-514491" b="-293597"/>
            </a:stretch>
          </a:blipFill>
        </p:spPr>
      </p:sp>
      <p:sp>
        <p:nvSpPr>
          <p:cNvPr id="18" name="Freeform 18"/>
          <p:cNvSpPr/>
          <p:nvPr/>
        </p:nvSpPr>
        <p:spPr>
          <a:xfrm>
            <a:off x="754822" y="8573713"/>
            <a:ext cx="616778" cy="616778"/>
          </a:xfrm>
          <a:custGeom>
            <a:avLst/>
            <a:gdLst/>
            <a:ahLst/>
            <a:cxnLst/>
            <a:rect l="l" t="t" r="r" b="b"/>
            <a:pathLst>
              <a:path w="616778" h="616778">
                <a:moveTo>
                  <a:pt x="0" y="0"/>
                </a:moveTo>
                <a:lnTo>
                  <a:pt x="616778" y="0"/>
                </a:lnTo>
                <a:lnTo>
                  <a:pt x="616778" y="616778"/>
                </a:lnTo>
                <a:lnTo>
                  <a:pt x="0" y="616778"/>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grpSp>
        <p:nvGrpSpPr>
          <p:cNvPr id="19" name="Group 19"/>
          <p:cNvGrpSpPr/>
          <p:nvPr/>
        </p:nvGrpSpPr>
        <p:grpSpPr>
          <a:xfrm>
            <a:off x="1445775" y="2242916"/>
            <a:ext cx="15390756" cy="5241926"/>
            <a:chOff x="-43955" y="-91565"/>
            <a:chExt cx="2552939" cy="415704"/>
          </a:xfrm>
        </p:grpSpPr>
        <p:sp>
          <p:nvSpPr>
            <p:cNvPr id="20" name="Freeform 20"/>
            <p:cNvSpPr/>
            <p:nvPr/>
          </p:nvSpPr>
          <p:spPr>
            <a:xfrm>
              <a:off x="-43955" y="-91565"/>
              <a:ext cx="2552939" cy="415704"/>
            </a:xfrm>
            <a:custGeom>
              <a:avLst/>
              <a:gdLst/>
              <a:ahLst/>
              <a:cxnLst/>
              <a:rect l="l" t="t" r="r" b="b"/>
              <a:pathLst>
                <a:path w="1917479" h="291565">
                  <a:moveTo>
                    <a:pt x="106339" y="0"/>
                  </a:moveTo>
                  <a:lnTo>
                    <a:pt x="1811141" y="0"/>
                  </a:lnTo>
                  <a:cubicBezTo>
                    <a:pt x="1839344" y="0"/>
                    <a:pt x="1866391" y="11204"/>
                    <a:pt x="1886334" y="31146"/>
                  </a:cubicBezTo>
                  <a:cubicBezTo>
                    <a:pt x="1906276" y="51088"/>
                    <a:pt x="1917479" y="78136"/>
                    <a:pt x="1917479" y="106339"/>
                  </a:cubicBezTo>
                  <a:lnTo>
                    <a:pt x="1917479" y="185227"/>
                  </a:lnTo>
                  <a:cubicBezTo>
                    <a:pt x="1917479" y="213429"/>
                    <a:pt x="1906276" y="240477"/>
                    <a:pt x="1886334" y="260420"/>
                  </a:cubicBezTo>
                  <a:cubicBezTo>
                    <a:pt x="1866391" y="280362"/>
                    <a:pt x="1839344" y="291565"/>
                    <a:pt x="1811141" y="291565"/>
                  </a:cubicBezTo>
                  <a:lnTo>
                    <a:pt x="106339" y="291565"/>
                  </a:lnTo>
                  <a:cubicBezTo>
                    <a:pt x="78136" y="291565"/>
                    <a:pt x="51088" y="280362"/>
                    <a:pt x="31146" y="260420"/>
                  </a:cubicBezTo>
                  <a:cubicBezTo>
                    <a:pt x="11204" y="240477"/>
                    <a:pt x="0" y="213429"/>
                    <a:pt x="0" y="185227"/>
                  </a:cubicBezTo>
                  <a:lnTo>
                    <a:pt x="0" y="106339"/>
                  </a:lnTo>
                  <a:cubicBezTo>
                    <a:pt x="0" y="78136"/>
                    <a:pt x="11204" y="51088"/>
                    <a:pt x="31146" y="31146"/>
                  </a:cubicBezTo>
                  <a:cubicBezTo>
                    <a:pt x="51088" y="11204"/>
                    <a:pt x="78136" y="0"/>
                    <a:pt x="106339" y="0"/>
                  </a:cubicBezTo>
                  <a:close/>
                </a:path>
              </a:pathLst>
            </a:custGeom>
            <a:solidFill>
              <a:srgbClr val="FFE397"/>
            </a:solidFill>
            <a:ln w="28575" cap="rnd">
              <a:solidFill>
                <a:srgbClr val="231F20"/>
              </a:solidFill>
              <a:prstDash val="solid"/>
              <a:round/>
            </a:ln>
          </p:spPr>
        </p:sp>
        <p:sp>
          <p:nvSpPr>
            <p:cNvPr id="21" name="TextBox 21"/>
            <p:cNvSpPr txBox="1"/>
            <p:nvPr/>
          </p:nvSpPr>
          <p:spPr>
            <a:xfrm>
              <a:off x="30677" y="-89539"/>
              <a:ext cx="2402749" cy="405865"/>
            </a:xfrm>
            <a:prstGeom prst="rect">
              <a:avLst/>
            </a:prstGeom>
          </p:spPr>
          <p:txBody>
            <a:bodyPr lIns="50800" tIns="50800" rIns="50800" bIns="50800" rtlCol="0" anchor="ctr"/>
            <a:lstStyle/>
            <a:p>
              <a:pPr lvl="0" algn="just">
                <a:lnSpc>
                  <a:spcPct val="200000"/>
                </a:lnSpc>
                <a:spcBef>
                  <a:spcPts val="300"/>
                </a:spcBef>
                <a:spcAft>
                  <a:spcPts val="300"/>
                </a:spcAft>
              </a:pPr>
              <a:r>
                <a:rPr lang="vi-VN" sz="4500">
                  <a:solidFill>
                    <a:prstClr val="black"/>
                  </a:solidFill>
                  <a:ea typeface="Dotum" panose="020B0600000101010101" pitchFamily="34" charset="-127"/>
                  <a:cs typeface="Arial" panose="020B0604020202020204" pitchFamily="34" charset="0"/>
                </a:rPr>
                <a:t>Nếu một đường thẳng cắt hai cạnh của một tam giác và song song với cạnh thứ ba thì nó tạo thành một tam giác mới đồng dạng với tam giác đã cho.</a:t>
              </a:r>
              <a:endParaRPr kumimoji="0" lang="en-US" sz="45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p:txBody>
        </p:sp>
      </p:grpSp>
      <p:sp>
        <p:nvSpPr>
          <p:cNvPr id="17" name="Rectangle 16"/>
          <p:cNvSpPr/>
          <p:nvPr/>
        </p:nvSpPr>
        <p:spPr>
          <a:xfrm>
            <a:off x="7776044" y="279425"/>
            <a:ext cx="2730235" cy="1407373"/>
          </a:xfrm>
          <a:prstGeom prst="rect">
            <a:avLst/>
          </a:prstGeom>
        </p:spPr>
        <p:txBody>
          <a:bodyPr wrap="none">
            <a:spAutoFit/>
          </a:bodyPr>
          <a:lstStyle/>
          <a:p>
            <a:pPr lvl="0" algn="ctr">
              <a:lnSpc>
                <a:spcPct val="150000"/>
              </a:lnSpc>
              <a:defRPr/>
            </a:pPr>
            <a:r>
              <a:rPr lang="en-US" sz="6500" b="1">
                <a:solidFill>
                  <a:srgbClr val="1F497D"/>
                </a:solidFill>
                <a:latin typeface="Arial" panose="020B0604020202020204" pitchFamily="34" charset="0"/>
                <a:cs typeface="Arial" panose="020B0604020202020204" pitchFamily="34" charset="0"/>
              </a:rPr>
              <a:t>Định lí</a:t>
            </a:r>
            <a:endParaRPr kumimoji="0" lang="en-US" sz="65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endParaRPr>
          </a:p>
        </p:txBody>
      </p:sp>
      <p:sp>
        <p:nvSpPr>
          <p:cNvPr id="23" name="Freeform 15"/>
          <p:cNvSpPr/>
          <p:nvPr/>
        </p:nvSpPr>
        <p:spPr>
          <a:xfrm rot="4276557">
            <a:off x="15777110" y="6450983"/>
            <a:ext cx="846754" cy="1535738"/>
          </a:xfrm>
          <a:custGeom>
            <a:avLst/>
            <a:gdLst/>
            <a:ahLst/>
            <a:cxnLst/>
            <a:rect l="l" t="t" r="r" b="b"/>
            <a:pathLst>
              <a:path w="640370" h="1181313">
                <a:moveTo>
                  <a:pt x="0" y="0"/>
                </a:moveTo>
                <a:lnTo>
                  <a:pt x="640370" y="0"/>
                </a:lnTo>
                <a:lnTo>
                  <a:pt x="640370" y="1181313"/>
                </a:lnTo>
                <a:lnTo>
                  <a:pt x="0" y="1181313"/>
                </a:lnTo>
                <a:lnTo>
                  <a:pt x="0" y="0"/>
                </a:lnTo>
                <a:close/>
              </a:path>
            </a:pathLst>
          </a:custGeom>
          <a:blipFill>
            <a:blip r:embed="rId12">
              <a:extLst>
                <a:ext uri="{96DAC541-7B7A-43D3-8B79-37D633B846F1}">
                  <asvg:svgBlip xmlns="" xmlns:asvg="http://schemas.microsoft.com/office/drawing/2016/SVG/main" r:embed="rId7"/>
                </a:ext>
              </a:extLst>
            </a:blip>
            <a:stretch>
              <a:fillRect/>
            </a:stretch>
          </a:blipFill>
        </p:spPr>
      </p:sp>
    </p:spTree>
    <p:extLst>
      <p:ext uri="{BB962C8B-B14F-4D97-AF65-F5344CB8AC3E}">
        <p14:creationId xmlns:p14="http://schemas.microsoft.com/office/powerpoint/2010/main" val="2819351369"/>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anim calcmode="lin" valueType="num">
                                      <p:cBhvr>
                                        <p:cTn id="8" dur="500" fill="hold"/>
                                        <p:tgtEl>
                                          <p:spTgt spid="17"/>
                                        </p:tgtEl>
                                        <p:attrNameLst>
                                          <p:attrName>ppt_x</p:attrName>
                                        </p:attrNameLst>
                                      </p:cBhvr>
                                      <p:tavLst>
                                        <p:tav tm="0">
                                          <p:val>
                                            <p:strVal val="#ppt_x"/>
                                          </p:val>
                                        </p:tav>
                                        <p:tav tm="100000">
                                          <p:val>
                                            <p:strVal val="#ppt_x"/>
                                          </p:val>
                                        </p:tav>
                                      </p:tavLst>
                                    </p:anim>
                                    <p:anim calcmode="lin" valueType="num">
                                      <p:cBhvr>
                                        <p:cTn id="9" dur="500" fill="hold"/>
                                        <p:tgtEl>
                                          <p:spTgt spid="17"/>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anim calcmode="lin" valueType="num">
                                      <p:cBhvr>
                                        <p:cTn id="13" dur="500" fill="hold"/>
                                        <p:tgtEl>
                                          <p:spTgt spid="19"/>
                                        </p:tgtEl>
                                        <p:attrNameLst>
                                          <p:attrName>ppt_x</p:attrName>
                                        </p:attrNameLst>
                                      </p:cBhvr>
                                      <p:tavLst>
                                        <p:tav tm="0">
                                          <p:val>
                                            <p:strVal val="#ppt_x"/>
                                          </p:val>
                                        </p:tav>
                                        <p:tav tm="100000">
                                          <p:val>
                                            <p:strVal val="#ppt_x"/>
                                          </p:val>
                                        </p:tav>
                                      </p:tavLst>
                                    </p:anim>
                                    <p:anim calcmode="lin" valueType="num">
                                      <p:cBhvr>
                                        <p:cTn id="14" dur="500" fill="hold"/>
                                        <p:tgtEl>
                                          <p:spTgt spid="19"/>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anim calcmode="lin" valueType="num">
                                      <p:cBhvr>
                                        <p:cTn id="18" dur="500" fill="hold"/>
                                        <p:tgtEl>
                                          <p:spTgt spid="23"/>
                                        </p:tgtEl>
                                        <p:attrNameLst>
                                          <p:attrName>ppt_x</p:attrName>
                                        </p:attrNameLst>
                                      </p:cBhvr>
                                      <p:tavLst>
                                        <p:tav tm="0">
                                          <p:val>
                                            <p:strVal val="#ppt_x"/>
                                          </p:val>
                                        </p:tav>
                                        <p:tav tm="100000">
                                          <p:val>
                                            <p:strVal val="#ppt_x"/>
                                          </p:val>
                                        </p:tav>
                                      </p:tavLst>
                                    </p:anim>
                                    <p:anim calcmode="lin" valueType="num">
                                      <p:cBhvr>
                                        <p:cTn id="19" dur="500" fill="hold"/>
                                        <p:tgtEl>
                                          <p:spTgt spid="23"/>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anim calcmode="lin" valueType="num">
                                      <p:cBhvr>
                                        <p:cTn id="23" dur="500" fill="hold"/>
                                        <p:tgtEl>
                                          <p:spTgt spid="16"/>
                                        </p:tgtEl>
                                        <p:attrNameLst>
                                          <p:attrName>ppt_x</p:attrName>
                                        </p:attrNameLst>
                                      </p:cBhvr>
                                      <p:tavLst>
                                        <p:tav tm="0">
                                          <p:val>
                                            <p:strVal val="#ppt_x"/>
                                          </p:val>
                                        </p:tav>
                                        <p:tav tm="100000">
                                          <p:val>
                                            <p:strVal val="#ppt_x"/>
                                          </p:val>
                                        </p:tav>
                                      </p:tavLst>
                                    </p:anim>
                                    <p:anim calcmode="lin" valueType="num">
                                      <p:cBhvr>
                                        <p:cTn id="24" dur="5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2"/>
          <p:cNvGrpSpPr/>
          <p:nvPr/>
        </p:nvGrpSpPr>
        <p:grpSpPr>
          <a:xfrm>
            <a:off x="-195419" y="9715500"/>
            <a:ext cx="18678839" cy="1211190"/>
            <a:chOff x="0" y="0"/>
            <a:chExt cx="4919530" cy="318996"/>
          </a:xfrm>
        </p:grpSpPr>
        <p:sp>
          <p:nvSpPr>
            <p:cNvPr id="3" name="Freeform 3"/>
            <p:cNvSpPr/>
            <p:nvPr/>
          </p:nvSpPr>
          <p:spPr>
            <a:xfrm>
              <a:off x="0" y="0"/>
              <a:ext cx="4919530" cy="318996"/>
            </a:xfrm>
            <a:custGeom>
              <a:avLst/>
              <a:gdLst/>
              <a:ahLst/>
              <a:cxnLst/>
              <a:rect l="l" t="t" r="r" b="b"/>
              <a:pathLst>
                <a:path w="4919530" h="318996">
                  <a:moveTo>
                    <a:pt x="0" y="0"/>
                  </a:moveTo>
                  <a:lnTo>
                    <a:pt x="4919530" y="0"/>
                  </a:lnTo>
                  <a:lnTo>
                    <a:pt x="4919530" y="318996"/>
                  </a:lnTo>
                  <a:lnTo>
                    <a:pt x="0" y="318996"/>
                  </a:lnTo>
                  <a:close/>
                </a:path>
              </a:pathLst>
            </a:custGeom>
            <a:solidFill>
              <a:srgbClr val="A3DFBE"/>
            </a:solidFill>
            <a:ln w="28575" cap="sq">
              <a:solidFill>
                <a:srgbClr val="231F20"/>
              </a:solidFill>
              <a:prstDash val="solid"/>
              <a:miter/>
            </a:ln>
          </p:spPr>
        </p:sp>
        <p:sp>
          <p:nvSpPr>
            <p:cNvPr id="4" name="TextBox 4"/>
            <p:cNvSpPr txBox="1"/>
            <p:nvPr/>
          </p:nvSpPr>
          <p:spPr>
            <a:xfrm>
              <a:off x="0" y="-38100"/>
              <a:ext cx="4919530" cy="357096"/>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 name="Group 5"/>
          <p:cNvGrpSpPr/>
          <p:nvPr/>
        </p:nvGrpSpPr>
        <p:grpSpPr>
          <a:xfrm>
            <a:off x="-363335" y="-6145206"/>
            <a:ext cx="18809921" cy="9509277"/>
            <a:chOff x="0" y="0"/>
            <a:chExt cx="25079894" cy="12679036"/>
          </a:xfrm>
        </p:grpSpPr>
        <p:sp>
          <p:nvSpPr>
            <p:cNvPr id="6" name="Freeform 6"/>
            <p:cNvSpPr/>
            <p:nvPr/>
          </p:nvSpPr>
          <p:spPr>
            <a:xfrm>
              <a:off x="0" y="29282"/>
              <a:ext cx="14133803" cy="12649754"/>
            </a:xfrm>
            <a:custGeom>
              <a:avLst/>
              <a:gdLst/>
              <a:ahLst/>
              <a:cxnLst/>
              <a:rect l="l" t="t" r="r" b="b"/>
              <a:pathLst>
                <a:path w="14133803" h="12649754">
                  <a:moveTo>
                    <a:pt x="0" y="0"/>
                  </a:moveTo>
                  <a:lnTo>
                    <a:pt x="14133803" y="0"/>
                  </a:lnTo>
                  <a:lnTo>
                    <a:pt x="14133803" y="12649754"/>
                  </a:lnTo>
                  <a:lnTo>
                    <a:pt x="0" y="12649754"/>
                  </a:lnTo>
                  <a:lnTo>
                    <a:pt x="0" y="0"/>
                  </a:lnTo>
                  <a:close/>
                </a:path>
              </a:pathLst>
            </a:custGeom>
            <a:blipFill>
              <a:blip r:embed="rId2">
                <a:alphaModFix amt="5000"/>
                <a:extLst>
                  <a:ext uri="{96DAC541-7B7A-43D3-8B79-37D633B846F1}">
                    <asvg:svgBlip xmlns="" xmlns:asvg="http://schemas.microsoft.com/office/drawing/2016/SVG/main" r:embed="rId3"/>
                  </a:ext>
                </a:extLst>
              </a:blip>
              <a:stretch>
                <a:fillRect/>
              </a:stretch>
            </a:blipFill>
          </p:spPr>
        </p:sp>
        <p:sp>
          <p:nvSpPr>
            <p:cNvPr id="7" name="Freeform 7"/>
            <p:cNvSpPr/>
            <p:nvPr/>
          </p:nvSpPr>
          <p:spPr>
            <a:xfrm>
              <a:off x="10946091" y="0"/>
              <a:ext cx="14133803" cy="12649754"/>
            </a:xfrm>
            <a:custGeom>
              <a:avLst/>
              <a:gdLst/>
              <a:ahLst/>
              <a:cxnLst/>
              <a:rect l="l" t="t" r="r" b="b"/>
              <a:pathLst>
                <a:path w="14133803" h="12649754">
                  <a:moveTo>
                    <a:pt x="0" y="0"/>
                  </a:moveTo>
                  <a:lnTo>
                    <a:pt x="14133803" y="0"/>
                  </a:lnTo>
                  <a:lnTo>
                    <a:pt x="14133803" y="12649754"/>
                  </a:lnTo>
                  <a:lnTo>
                    <a:pt x="0" y="12649754"/>
                  </a:lnTo>
                  <a:lnTo>
                    <a:pt x="0" y="0"/>
                  </a:lnTo>
                  <a:close/>
                </a:path>
              </a:pathLst>
            </a:custGeom>
            <a:blipFill>
              <a:blip r:embed="rId2">
                <a:alphaModFix amt="5000"/>
                <a:extLst>
                  <a:ext uri="{96DAC541-7B7A-43D3-8B79-37D633B846F1}">
                    <asvg:svgBlip xmlns="" xmlns:asvg="http://schemas.microsoft.com/office/drawing/2016/SVG/main" r:embed="rId3"/>
                  </a:ext>
                </a:extLst>
              </a:blip>
              <a:stretch>
                <a:fillRect/>
              </a:stretch>
            </a:blipFill>
          </p:spPr>
        </p:sp>
      </p:grpSp>
      <p:grpSp>
        <p:nvGrpSpPr>
          <p:cNvPr id="8" name="Group 8"/>
          <p:cNvGrpSpPr/>
          <p:nvPr/>
        </p:nvGrpSpPr>
        <p:grpSpPr>
          <a:xfrm>
            <a:off x="304800" y="952501"/>
            <a:ext cx="17678400" cy="8596378"/>
            <a:chOff x="0" y="0"/>
            <a:chExt cx="4274726" cy="1692264"/>
          </a:xfrm>
        </p:grpSpPr>
        <p:sp>
          <p:nvSpPr>
            <p:cNvPr id="9" name="Freeform 9"/>
            <p:cNvSpPr/>
            <p:nvPr/>
          </p:nvSpPr>
          <p:spPr>
            <a:xfrm>
              <a:off x="0" y="0"/>
              <a:ext cx="4274726" cy="1692264"/>
            </a:xfrm>
            <a:custGeom>
              <a:avLst/>
              <a:gdLst/>
              <a:ahLst/>
              <a:cxnLst/>
              <a:rect l="l" t="t" r="r" b="b"/>
              <a:pathLst>
                <a:path w="4274726" h="1692264">
                  <a:moveTo>
                    <a:pt x="24327" y="0"/>
                  </a:moveTo>
                  <a:lnTo>
                    <a:pt x="4250399" y="0"/>
                  </a:lnTo>
                  <a:cubicBezTo>
                    <a:pt x="4263834" y="0"/>
                    <a:pt x="4274726" y="10891"/>
                    <a:pt x="4274726" y="24327"/>
                  </a:cubicBezTo>
                  <a:lnTo>
                    <a:pt x="4274726" y="1667938"/>
                  </a:lnTo>
                  <a:cubicBezTo>
                    <a:pt x="4274726" y="1674389"/>
                    <a:pt x="4272163" y="1680577"/>
                    <a:pt x="4267601" y="1685139"/>
                  </a:cubicBezTo>
                  <a:cubicBezTo>
                    <a:pt x="4263039" y="1689701"/>
                    <a:pt x="4256851" y="1692264"/>
                    <a:pt x="4250399" y="1692264"/>
                  </a:cubicBezTo>
                  <a:lnTo>
                    <a:pt x="24327" y="1692264"/>
                  </a:lnTo>
                  <a:cubicBezTo>
                    <a:pt x="10891" y="1692264"/>
                    <a:pt x="0" y="1681373"/>
                    <a:pt x="0" y="1667938"/>
                  </a:cubicBezTo>
                  <a:lnTo>
                    <a:pt x="0" y="24327"/>
                  </a:lnTo>
                  <a:cubicBezTo>
                    <a:pt x="0" y="10891"/>
                    <a:pt x="10891" y="0"/>
                    <a:pt x="24327" y="0"/>
                  </a:cubicBezTo>
                  <a:close/>
                </a:path>
              </a:pathLst>
            </a:custGeom>
            <a:solidFill>
              <a:srgbClr val="FFFFFF"/>
            </a:solidFill>
            <a:ln w="28575" cap="rnd">
              <a:solidFill>
                <a:srgbClr val="231F20"/>
              </a:solidFill>
              <a:prstDash val="solid"/>
              <a:round/>
            </a:ln>
          </p:spPr>
        </p:sp>
        <p:sp>
          <p:nvSpPr>
            <p:cNvPr id="10" name="TextBox 10"/>
            <p:cNvSpPr txBox="1"/>
            <p:nvPr/>
          </p:nvSpPr>
          <p:spPr>
            <a:xfrm>
              <a:off x="0" y="-38100"/>
              <a:ext cx="4274726" cy="1730364"/>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5" name="Freeform 15"/>
          <p:cNvSpPr/>
          <p:nvPr/>
        </p:nvSpPr>
        <p:spPr>
          <a:xfrm rot="17679316">
            <a:off x="17139933" y="428549"/>
            <a:ext cx="742193" cy="1369149"/>
          </a:xfrm>
          <a:custGeom>
            <a:avLst/>
            <a:gdLst/>
            <a:ahLst/>
            <a:cxnLst/>
            <a:rect l="l" t="t" r="r" b="b"/>
            <a:pathLst>
              <a:path w="742193" h="1369149">
                <a:moveTo>
                  <a:pt x="0" y="0"/>
                </a:moveTo>
                <a:lnTo>
                  <a:pt x="742193" y="0"/>
                </a:lnTo>
                <a:lnTo>
                  <a:pt x="742193" y="1369149"/>
                </a:lnTo>
                <a:lnTo>
                  <a:pt x="0" y="1369149"/>
                </a:lnTo>
                <a:lnTo>
                  <a:pt x="0" y="0"/>
                </a:lnTo>
                <a:close/>
              </a:path>
            </a:pathLst>
          </a:custGeom>
          <a:blipFill>
            <a:blip r:embed="rId4">
              <a:extLst>
                <a:ext uri="{96DAC541-7B7A-43D3-8B79-37D633B846F1}">
                  <asvg:svgBlip xmlns="" xmlns:asvg="http://schemas.microsoft.com/office/drawing/2016/SVG/main" r:embed="rId7"/>
                </a:ext>
              </a:extLst>
            </a:blip>
            <a:stretch>
              <a:fillRect/>
            </a:stretch>
          </a:blipFill>
        </p:spPr>
      </p:sp>
      <p:grpSp>
        <p:nvGrpSpPr>
          <p:cNvPr id="36" name="Group 35"/>
          <p:cNvGrpSpPr/>
          <p:nvPr/>
        </p:nvGrpSpPr>
        <p:grpSpPr>
          <a:xfrm>
            <a:off x="5867400" y="378372"/>
            <a:ext cx="6553707" cy="1644141"/>
            <a:chOff x="5867147" y="1137159"/>
            <a:chExt cx="6553707" cy="1644141"/>
          </a:xfrm>
        </p:grpSpPr>
        <p:grpSp>
          <p:nvGrpSpPr>
            <p:cNvPr id="35" name="Group 34"/>
            <p:cNvGrpSpPr/>
            <p:nvPr/>
          </p:nvGrpSpPr>
          <p:grpSpPr>
            <a:xfrm>
              <a:off x="6248400" y="1137159"/>
              <a:ext cx="5696104" cy="1644141"/>
              <a:chOff x="6248400" y="1137159"/>
              <a:chExt cx="5696104" cy="1644141"/>
            </a:xfrm>
          </p:grpSpPr>
          <p:sp>
            <p:nvSpPr>
              <p:cNvPr id="13" name="Freeform 13"/>
              <p:cNvSpPr/>
              <p:nvPr/>
            </p:nvSpPr>
            <p:spPr>
              <a:xfrm>
                <a:off x="6248400" y="1244207"/>
                <a:ext cx="5696104" cy="1537093"/>
              </a:xfrm>
              <a:custGeom>
                <a:avLst/>
                <a:gdLst/>
                <a:ahLst/>
                <a:cxnLst/>
                <a:rect l="l" t="t" r="r" b="b"/>
                <a:pathLst>
                  <a:path w="2480955" h="547074">
                    <a:moveTo>
                      <a:pt x="41915" y="0"/>
                    </a:moveTo>
                    <a:lnTo>
                      <a:pt x="2439040" y="0"/>
                    </a:lnTo>
                    <a:cubicBezTo>
                      <a:pt x="2450157" y="0"/>
                      <a:pt x="2460818" y="4416"/>
                      <a:pt x="2468679" y="12277"/>
                    </a:cubicBezTo>
                    <a:cubicBezTo>
                      <a:pt x="2476539" y="20137"/>
                      <a:pt x="2480955" y="30799"/>
                      <a:pt x="2480955" y="41915"/>
                    </a:cubicBezTo>
                    <a:lnTo>
                      <a:pt x="2480955" y="505158"/>
                    </a:lnTo>
                    <a:cubicBezTo>
                      <a:pt x="2480955" y="516275"/>
                      <a:pt x="2476539" y="526936"/>
                      <a:pt x="2468679" y="534797"/>
                    </a:cubicBezTo>
                    <a:cubicBezTo>
                      <a:pt x="2460818" y="542658"/>
                      <a:pt x="2450157" y="547074"/>
                      <a:pt x="2439040" y="547074"/>
                    </a:cubicBezTo>
                    <a:lnTo>
                      <a:pt x="41915" y="547074"/>
                    </a:lnTo>
                    <a:cubicBezTo>
                      <a:pt x="30799" y="547074"/>
                      <a:pt x="20137" y="542658"/>
                      <a:pt x="12277" y="534797"/>
                    </a:cubicBezTo>
                    <a:cubicBezTo>
                      <a:pt x="4416" y="526936"/>
                      <a:pt x="0" y="516275"/>
                      <a:pt x="0" y="505158"/>
                    </a:cubicBezTo>
                    <a:lnTo>
                      <a:pt x="0" y="41915"/>
                    </a:lnTo>
                    <a:cubicBezTo>
                      <a:pt x="0" y="30799"/>
                      <a:pt x="4416" y="20137"/>
                      <a:pt x="12277" y="12277"/>
                    </a:cubicBezTo>
                    <a:cubicBezTo>
                      <a:pt x="20137" y="4416"/>
                      <a:pt x="30799" y="0"/>
                      <a:pt x="41915" y="0"/>
                    </a:cubicBezTo>
                    <a:close/>
                  </a:path>
                </a:pathLst>
              </a:custGeom>
              <a:solidFill>
                <a:srgbClr val="FFE397"/>
              </a:solidFill>
              <a:ln w="28575" cap="rnd">
                <a:solidFill>
                  <a:srgbClr val="231F20"/>
                </a:solidFill>
                <a:prstDash val="solid"/>
                <a:round/>
              </a:ln>
            </p:spPr>
          </p:sp>
          <p:sp>
            <p:nvSpPr>
              <p:cNvPr id="14" name="TextBox 14"/>
              <p:cNvSpPr txBox="1"/>
              <p:nvPr/>
            </p:nvSpPr>
            <p:spPr>
              <a:xfrm>
                <a:off x="6248400" y="1137159"/>
                <a:ext cx="5696104" cy="1644141"/>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31" name="TextBox 31"/>
            <p:cNvSpPr txBox="1"/>
            <p:nvPr/>
          </p:nvSpPr>
          <p:spPr>
            <a:xfrm>
              <a:off x="5867147" y="1594741"/>
              <a:ext cx="6553707" cy="962058"/>
            </a:xfrm>
            <a:prstGeom prst="rect">
              <a:avLst/>
            </a:prstGeom>
          </p:spPr>
          <p:txBody>
            <a:bodyPr lIns="0" tIns="0" rIns="0" bIns="0" rtlCol="0" anchor="t">
              <a:spAutoFit/>
            </a:bodyPr>
            <a:lstStyle/>
            <a:p>
              <a:pPr lvl="0" algn="ctr">
                <a:lnSpc>
                  <a:spcPts val="8000"/>
                </a:lnSpc>
              </a:pPr>
              <a:r>
                <a:rPr lang="en-US" sz="6600" b="1">
                  <a:solidFill>
                    <a:srgbClr val="231F20"/>
                  </a:solidFill>
                  <a:latin typeface="Arial" panose="020B0604020202020204" pitchFamily="34" charset="0"/>
                  <a:cs typeface="Arial" panose="020B0604020202020204" pitchFamily="34" charset="0"/>
                </a:rPr>
                <a:t>KHỞI ĐỘNG</a:t>
              </a:r>
            </a:p>
          </p:txBody>
        </p:sp>
      </p:grpSp>
      <p:sp>
        <p:nvSpPr>
          <p:cNvPr id="32" name="Freeform 32"/>
          <p:cNvSpPr/>
          <p:nvPr/>
        </p:nvSpPr>
        <p:spPr>
          <a:xfrm rot="-6634202" flipV="1">
            <a:off x="16995546" y="8875285"/>
            <a:ext cx="742193" cy="1369149"/>
          </a:xfrm>
          <a:custGeom>
            <a:avLst/>
            <a:gdLst/>
            <a:ahLst/>
            <a:cxnLst/>
            <a:rect l="l" t="t" r="r" b="b"/>
            <a:pathLst>
              <a:path w="742193" h="1369149">
                <a:moveTo>
                  <a:pt x="0" y="1369149"/>
                </a:moveTo>
                <a:lnTo>
                  <a:pt x="742193" y="1369149"/>
                </a:lnTo>
                <a:lnTo>
                  <a:pt x="742193" y="0"/>
                </a:lnTo>
                <a:lnTo>
                  <a:pt x="0" y="0"/>
                </a:lnTo>
                <a:lnTo>
                  <a:pt x="0" y="1369149"/>
                </a:lnTo>
                <a:close/>
              </a:path>
            </a:pathLst>
          </a:custGeom>
          <a:blipFill>
            <a:blip r:embed="rId4">
              <a:extLst>
                <a:ext uri="{96DAC541-7B7A-43D3-8B79-37D633B846F1}">
                  <asvg:svgBlip xmlns="" xmlns:asvg="http://schemas.microsoft.com/office/drawing/2016/SVG/main" r:embed="rId7"/>
                </a:ext>
              </a:extLst>
            </a:blip>
            <a:stretch>
              <a:fillRect/>
            </a:stretch>
          </a:blipFill>
        </p:spPr>
      </p:sp>
      <p:sp>
        <p:nvSpPr>
          <p:cNvPr id="37" name="Rectangle 36"/>
          <p:cNvSpPr/>
          <p:nvPr/>
        </p:nvSpPr>
        <p:spPr>
          <a:xfrm>
            <a:off x="995690" y="2520026"/>
            <a:ext cx="9082771" cy="3671583"/>
          </a:xfrm>
          <a:prstGeom prst="rect">
            <a:avLst/>
          </a:prstGeom>
        </p:spPr>
        <p:txBody>
          <a:bodyPr wrap="square">
            <a:spAutoFit/>
          </a:bodyPr>
          <a:lstStyle/>
          <a:p>
            <a:pPr algn="just">
              <a:lnSpc>
                <a:spcPct val="150000"/>
              </a:lnSpc>
              <a:spcBef>
                <a:spcPts val="300"/>
              </a:spcBef>
              <a:spcAft>
                <a:spcPts val="300"/>
              </a:spcAft>
            </a:pPr>
            <a:r>
              <a:rPr lang="vi-VN" sz="4000">
                <a:ea typeface="Calibri" panose="020F0502020204030204" pitchFamily="34" charset="0"/>
                <a:cs typeface="Arial" panose="020B0604020202020204" pitchFamily="34" charset="0"/>
              </a:rPr>
              <a:t>Trong bức ảnh ở Hình 46, các tam giác được tạo dựng với hình dạng giống hệt nhau nhưng có kích thước </a:t>
            </a:r>
            <a:r>
              <a:rPr lang="vi-VN" sz="4000">
                <a:ea typeface="Calibri" panose="020F0502020204030204" pitchFamily="34" charset="0"/>
                <a:cs typeface="Arial" panose="020B0604020202020204" pitchFamily="34" charset="0"/>
              </a:rPr>
              <a:t>to </a:t>
            </a:r>
            <a:r>
              <a:rPr lang="vi-VN" sz="4000" smtClean="0">
                <a:ea typeface="Calibri" panose="020F0502020204030204" pitchFamily="34" charset="0"/>
                <a:cs typeface="Arial" panose="020B0604020202020204" pitchFamily="34" charset="0"/>
              </a:rPr>
              <a:t>nhỏ</a:t>
            </a:r>
            <a:r>
              <a:rPr lang="en-US" sz="4000" smtClean="0">
                <a:ea typeface="Calibri" panose="020F0502020204030204" pitchFamily="34" charset="0"/>
                <a:cs typeface="Arial" panose="020B0604020202020204" pitchFamily="34" charset="0"/>
              </a:rPr>
              <a:t>     </a:t>
            </a:r>
            <a:r>
              <a:rPr lang="vi-VN" sz="4000" smtClean="0">
                <a:ea typeface="Calibri" panose="020F0502020204030204" pitchFamily="34" charset="0"/>
                <a:cs typeface="Arial" panose="020B0604020202020204" pitchFamily="34" charset="0"/>
              </a:rPr>
              <a:t> </a:t>
            </a:r>
            <a:r>
              <a:rPr lang="vi-VN" sz="4000">
                <a:ea typeface="Calibri" panose="020F0502020204030204" pitchFamily="34" charset="0"/>
                <a:cs typeface="Arial" panose="020B0604020202020204" pitchFamily="34" charset="0"/>
              </a:rPr>
              <a:t>khác </a:t>
            </a:r>
            <a:r>
              <a:rPr lang="vi-VN" sz="4000">
                <a:ea typeface="Calibri" panose="020F0502020204030204" pitchFamily="34" charset="0"/>
                <a:cs typeface="Arial" panose="020B0604020202020204" pitchFamily="34" charset="0"/>
              </a:rPr>
              <a:t>nhau</a:t>
            </a:r>
            <a:r>
              <a:rPr lang="vi-VN" sz="4000" smtClean="0">
                <a:ea typeface="Calibri" panose="020F0502020204030204" pitchFamily="34" charset="0"/>
                <a:cs typeface="Arial" panose="020B0604020202020204" pitchFamily="34" charset="0"/>
              </a:rPr>
              <a:t>.</a:t>
            </a:r>
            <a:endParaRPr lang="vi-VN" sz="4000">
              <a:ea typeface="Calibri" panose="020F0502020204030204" pitchFamily="34" charset="0"/>
              <a:cs typeface="Arial" panose="020B0604020202020204" pitchFamily="34" charset="0"/>
            </a:endParaRPr>
          </a:p>
        </p:txBody>
      </p:sp>
      <p:pic>
        <p:nvPicPr>
          <p:cNvPr id="11" name="Picture 10"/>
          <p:cNvPicPr>
            <a:picLocks noChangeAspect="1"/>
          </p:cNvPicPr>
          <p:nvPr/>
        </p:nvPicPr>
        <p:blipFill>
          <a:blip r:embed="rId8">
            <a:extLst>
              <a:ext uri="{BEBA8EAE-BF5A-486C-A8C5-ECC9F3942E4B}">
                <a14:imgProps xmlns:a14="http://schemas.microsoft.com/office/drawing/2010/main">
                  <a14:imgLayer r:embed="rId9">
                    <a14:imgEffect>
                      <a14:sharpenSoften amount="25000"/>
                    </a14:imgEffect>
                    <a14:imgEffect>
                      <a14:saturation sat="200000"/>
                    </a14:imgEffect>
                  </a14:imgLayer>
                </a14:imgProps>
              </a:ext>
            </a:extLst>
          </a:blip>
          <a:stretch>
            <a:fillRect/>
          </a:stretch>
        </p:blipFill>
        <p:spPr>
          <a:xfrm>
            <a:off x="10648855" y="2933700"/>
            <a:ext cx="6648545" cy="5529031"/>
          </a:xfrm>
          <a:prstGeom prst="rect">
            <a:avLst/>
          </a:prstGeom>
        </p:spPr>
      </p:pic>
      <p:grpSp>
        <p:nvGrpSpPr>
          <p:cNvPr id="17" name="Group 16"/>
          <p:cNvGrpSpPr/>
          <p:nvPr/>
        </p:nvGrpSpPr>
        <p:grpSpPr>
          <a:xfrm>
            <a:off x="839306" y="6362700"/>
            <a:ext cx="9239155" cy="1938992"/>
            <a:chOff x="839306" y="6359947"/>
            <a:chExt cx="9239155" cy="1938992"/>
          </a:xfrm>
        </p:grpSpPr>
        <p:pic>
          <p:nvPicPr>
            <p:cNvPr id="12" name="Picture 11"/>
            <p:cNvPicPr>
              <a:picLocks noChangeAspect="1"/>
            </p:cNvPicPr>
            <p:nvPr/>
          </p:nvPicPr>
          <p:blipFill>
            <a:blip r:embed="rId10"/>
            <a:stretch>
              <a:fillRect/>
            </a:stretch>
          </p:blipFill>
          <p:spPr>
            <a:xfrm>
              <a:off x="839306" y="6819900"/>
              <a:ext cx="990600" cy="990600"/>
            </a:xfrm>
            <a:prstGeom prst="rect">
              <a:avLst/>
            </a:prstGeom>
          </p:spPr>
        </p:pic>
        <p:sp>
          <p:nvSpPr>
            <p:cNvPr id="16" name="Rectangle 15"/>
            <p:cNvSpPr/>
            <p:nvPr/>
          </p:nvSpPr>
          <p:spPr>
            <a:xfrm>
              <a:off x="1905000" y="6359947"/>
              <a:ext cx="8173461" cy="1938992"/>
            </a:xfrm>
            <a:prstGeom prst="rect">
              <a:avLst/>
            </a:prstGeom>
          </p:spPr>
          <p:txBody>
            <a:bodyPr wrap="square">
              <a:spAutoFit/>
            </a:bodyPr>
            <a:lstStyle/>
            <a:p>
              <a:pPr lvl="0" algn="just">
                <a:lnSpc>
                  <a:spcPct val="150000"/>
                </a:lnSpc>
                <a:spcBef>
                  <a:spcPts val="300"/>
                </a:spcBef>
                <a:spcAft>
                  <a:spcPts val="300"/>
                </a:spcAft>
              </a:pPr>
              <a:r>
                <a:rPr lang="vi-VN" sz="4000">
                  <a:solidFill>
                    <a:prstClr val="black"/>
                  </a:solidFill>
                  <a:ea typeface="Calibri" panose="020F0502020204030204" pitchFamily="34" charset="0"/>
                  <a:cs typeface="Arial" panose="020B0604020202020204" pitchFamily="34" charset="0"/>
                </a:rPr>
                <a:t>Các tam giác trong hình 46 gợi nên những tam giác có mối liên hệ gì?</a:t>
              </a:r>
              <a:endParaRPr lang="vi-VN" sz="4000">
                <a:solidFill>
                  <a:prstClr val="black"/>
                </a:solidFill>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4280193532"/>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500"/>
                                        <p:tgtEl>
                                          <p:spTgt spid="37"/>
                                        </p:tgtEl>
                                      </p:cBhvr>
                                    </p:animEffect>
                                    <p:anim calcmode="lin" valueType="num">
                                      <p:cBhvr>
                                        <p:cTn id="13" dur="500" fill="hold"/>
                                        <p:tgtEl>
                                          <p:spTgt spid="37"/>
                                        </p:tgtEl>
                                        <p:attrNameLst>
                                          <p:attrName>ppt_x</p:attrName>
                                        </p:attrNameLst>
                                      </p:cBhvr>
                                      <p:tavLst>
                                        <p:tav tm="0">
                                          <p:val>
                                            <p:strVal val="#ppt_x"/>
                                          </p:val>
                                        </p:tav>
                                        <p:tav tm="100000">
                                          <p:val>
                                            <p:strVal val="#ppt_x"/>
                                          </p:val>
                                        </p:tav>
                                      </p:tavLst>
                                    </p:anim>
                                    <p:anim calcmode="lin" valueType="num">
                                      <p:cBhvr>
                                        <p:cTn id="14" dur="500" fill="hold"/>
                                        <p:tgtEl>
                                          <p:spTgt spid="3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anim calcmode="lin" valueType="num">
                                      <p:cBhvr>
                                        <p:cTn id="18" dur="500" fill="hold"/>
                                        <p:tgtEl>
                                          <p:spTgt spid="17"/>
                                        </p:tgtEl>
                                        <p:attrNameLst>
                                          <p:attrName>ppt_x</p:attrName>
                                        </p:attrNameLst>
                                      </p:cBhvr>
                                      <p:tavLst>
                                        <p:tav tm="0">
                                          <p:val>
                                            <p:strVal val="#ppt_x"/>
                                          </p:val>
                                        </p:tav>
                                        <p:tav tm="100000">
                                          <p:val>
                                            <p:strVal val="#ppt_x"/>
                                          </p:val>
                                        </p:tav>
                                      </p:tavLst>
                                    </p:anim>
                                    <p:anim calcmode="lin" valueType="num">
                                      <p:cBhvr>
                                        <p:cTn id="19" dur="500" fill="hold"/>
                                        <p:tgtEl>
                                          <p:spTgt spid="1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anim calcmode="lin" valueType="num">
                                      <p:cBhvr>
                                        <p:cTn id="23" dur="500" fill="hold"/>
                                        <p:tgtEl>
                                          <p:spTgt spid="11"/>
                                        </p:tgtEl>
                                        <p:attrNameLst>
                                          <p:attrName>ppt_x</p:attrName>
                                        </p:attrNameLst>
                                      </p:cBhvr>
                                      <p:tavLst>
                                        <p:tav tm="0">
                                          <p:val>
                                            <p:strVal val="#ppt_x"/>
                                          </p:val>
                                        </p:tav>
                                        <p:tav tm="100000">
                                          <p:val>
                                            <p:strVal val="#ppt_x"/>
                                          </p:val>
                                        </p:tav>
                                      </p:tavLst>
                                    </p:anim>
                                    <p:anim calcmode="lin" valueType="num">
                                      <p:cBhvr>
                                        <p:cTn id="24"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6" name="Group 17"/>
          <p:cNvGrpSpPr/>
          <p:nvPr/>
        </p:nvGrpSpPr>
        <p:grpSpPr>
          <a:xfrm>
            <a:off x="495962" y="495300"/>
            <a:ext cx="17302753" cy="9296400"/>
            <a:chOff x="0" y="0"/>
            <a:chExt cx="4521135" cy="2620190"/>
          </a:xfrm>
        </p:grpSpPr>
        <p:sp>
          <p:nvSpPr>
            <p:cNvPr id="17" name="Freeform 18"/>
            <p:cNvSpPr/>
            <p:nvPr/>
          </p:nvSpPr>
          <p:spPr>
            <a:xfrm>
              <a:off x="0" y="0"/>
              <a:ext cx="4521135" cy="2620190"/>
            </a:xfrm>
            <a:custGeom>
              <a:avLst/>
              <a:gdLst/>
              <a:ahLst/>
              <a:cxnLst/>
              <a:rect l="l" t="t" r="r" b="b"/>
              <a:pathLst>
                <a:path w="4521135" h="2620190">
                  <a:moveTo>
                    <a:pt x="0" y="0"/>
                  </a:moveTo>
                  <a:lnTo>
                    <a:pt x="4521135" y="0"/>
                  </a:lnTo>
                  <a:lnTo>
                    <a:pt x="4521135" y="2620190"/>
                  </a:lnTo>
                  <a:lnTo>
                    <a:pt x="0" y="2620190"/>
                  </a:lnTo>
                  <a:close/>
                </a:path>
              </a:pathLst>
            </a:custGeom>
            <a:solidFill>
              <a:srgbClr val="FFFFFF"/>
            </a:solidFill>
            <a:ln w="28575">
              <a:solidFill>
                <a:srgbClr val="000000"/>
              </a:solidFill>
            </a:ln>
          </p:spPr>
        </p:sp>
        <p:sp>
          <p:nvSpPr>
            <p:cNvPr id="18" name="TextBox 19"/>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3" name="Group 12"/>
          <p:cNvGrpSpPr/>
          <p:nvPr/>
        </p:nvGrpSpPr>
        <p:grpSpPr>
          <a:xfrm>
            <a:off x="495962" y="495299"/>
            <a:ext cx="4076038" cy="1219201"/>
            <a:chOff x="304800" y="266690"/>
            <a:chExt cx="7687821" cy="1260311"/>
          </a:xfrm>
        </p:grpSpPr>
        <p:sp>
          <p:nvSpPr>
            <p:cNvPr id="14" name="Round Single Corner Rectangle 13"/>
            <p:cNvSpPr/>
            <p:nvPr/>
          </p:nvSpPr>
          <p:spPr>
            <a:xfrm flipV="1">
              <a:off x="304800" y="266690"/>
              <a:ext cx="7687821" cy="1260311"/>
            </a:xfrm>
            <a:prstGeom prst="round1Rect">
              <a:avLst>
                <a:gd name="adj" fmla="val 29216"/>
              </a:avLst>
            </a:prstGeom>
            <a:solidFill>
              <a:srgbClr val="FFD34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Rectangle 14"/>
            <p:cNvSpPr/>
            <p:nvPr/>
          </p:nvSpPr>
          <p:spPr>
            <a:xfrm>
              <a:off x="1061489" y="405598"/>
              <a:ext cx="5971870" cy="97037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5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Nhận </a:t>
              </a:r>
              <a:r>
                <a:rPr kumimoji="0" lang="en-US" sz="5500" b="1"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xét</a:t>
              </a:r>
              <a:endParaRPr kumimoji="0" lang="en-US" sz="55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pic>
        <p:nvPicPr>
          <p:cNvPr id="7" name="Picture 6"/>
          <p:cNvPicPr>
            <a:picLocks noChangeAspect="1"/>
          </p:cNvPicPr>
          <p:nvPr/>
        </p:nvPicPr>
        <p:blipFill>
          <a:blip r:embed="rId2"/>
          <a:stretch>
            <a:fillRect/>
          </a:stretch>
        </p:blipFill>
        <p:spPr>
          <a:xfrm rot="21376380">
            <a:off x="16372845" y="750105"/>
            <a:ext cx="1084006" cy="930147"/>
          </a:xfrm>
          <a:prstGeom prst="rect">
            <a:avLst/>
          </a:prstGeom>
        </p:spPr>
      </p:pic>
      <mc:AlternateContent xmlns:mc="http://schemas.openxmlformats.org/markup-compatibility/2006">
        <mc:Choice xmlns:a14="http://schemas.microsoft.com/office/drawing/2010/main" Requires="a14">
          <p:sp>
            <p:nvSpPr>
              <p:cNvPr id="3" name="Rectangle 2"/>
              <p:cNvSpPr/>
              <p:nvPr/>
            </p:nvSpPr>
            <p:spPr>
              <a:xfrm>
                <a:off x="929238" y="1895681"/>
                <a:ext cx="16368162" cy="2748253"/>
              </a:xfrm>
              <a:prstGeom prst="rect">
                <a:avLst/>
              </a:prstGeom>
            </p:spPr>
            <p:txBody>
              <a:bodyPr wrap="square">
                <a:spAutoFit/>
              </a:bodyPr>
              <a:lstStyle/>
              <a:p>
                <a:pPr lvl="0" algn="just">
                  <a:lnSpc>
                    <a:spcPct val="150000"/>
                  </a:lnSpc>
                  <a:spcBef>
                    <a:spcPts val="600"/>
                  </a:spcBef>
                  <a:spcAft>
                    <a:spcPts val="600"/>
                  </a:spcAft>
                </a:pPr>
                <a:r>
                  <a:rPr lang="vi-VN" sz="4000" smtClean="0">
                    <a:solidFill>
                      <a:prstClr val="black"/>
                    </a:solidFill>
                    <a:ea typeface="Dotum" panose="020B0600000101010101" pitchFamily="34" charset="-127"/>
                    <a:cs typeface="Arial" panose="020B0604020202020204" pitchFamily="34" charset="0"/>
                  </a:rPr>
                  <a:t>Định lí trên cũng đúng cho trường hợp đường thẳng cắt phần kéo dài hai cạnh của tam giác và song song với cạnh còn </a:t>
                </a:r>
                <a:r>
                  <a:rPr lang="vi-VN" sz="4000">
                    <a:solidFill>
                      <a:prstClr val="black"/>
                    </a:solidFill>
                    <a:ea typeface="Dotum" panose="020B0600000101010101" pitchFamily="34" charset="-127"/>
                    <a:cs typeface="Arial" panose="020B0604020202020204" pitchFamily="34" charset="0"/>
                  </a:rPr>
                  <a:t>lại</a:t>
                </a:r>
                <a:r>
                  <a:rPr lang="vi-VN" sz="4000" smtClean="0">
                    <a:solidFill>
                      <a:prstClr val="black"/>
                    </a:solidFill>
                    <a:ea typeface="Dotum" panose="020B0600000101010101" pitchFamily="34" charset="-127"/>
                    <a:cs typeface="Arial" panose="020B0604020202020204" pitchFamily="34" charset="0"/>
                  </a:rPr>
                  <a:t>.</a:t>
                </a:r>
                <a:r>
                  <a:rPr lang="en-US" sz="4000" smtClean="0">
                    <a:solidFill>
                      <a:prstClr val="black"/>
                    </a:solidFill>
                    <a:ea typeface="Dotum" panose="020B0600000101010101" pitchFamily="34" charset="-127"/>
                    <a:cs typeface="Arial" panose="020B0604020202020204" pitchFamily="34" charset="0"/>
                  </a:rPr>
                  <a:t> </a:t>
                </a:r>
                <a:r>
                  <a:rPr lang="en-US" sz="4000" smtClean="0">
                    <a:solidFill>
                      <a:prstClr val="black"/>
                    </a:solidFill>
                    <a:latin typeface="Arial" panose="020B0604020202020204" pitchFamily="34" charset="0"/>
                    <a:ea typeface="Dotum" panose="020B0600000101010101" pitchFamily="34" charset="-127"/>
                    <a:cs typeface="Arial" panose="020B0604020202020204" pitchFamily="34" charset="0"/>
                  </a:rPr>
                  <a:t>Chẳng hạn, trong Hình 51a và Hình 51b ta cũng có </a:t>
                </a:r>
                <a14:m>
                  <m:oMath xmlns:m="http://schemas.openxmlformats.org/officeDocument/2006/math">
                    <m:sSup>
                      <m:sSupPr>
                        <m:ctrlPr>
                          <a:rPr lang="en-US" sz="40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sSupPr>
                      <m:e>
                        <m:r>
                          <a:rPr lang="en-US" sz="4000" i="1" smtClean="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r>
                          <a:rPr lang="en-US" sz="4000" i="1">
                            <a:solidFill>
                              <a:prstClr val="black"/>
                            </a:solidFill>
                            <a:latin typeface="Cambria Math" panose="02040503050406030204" pitchFamily="18" charset="0"/>
                            <a:ea typeface="Dotum" panose="020B0600000101010101" pitchFamily="34" charset="-127"/>
                            <a:cs typeface="Times New Roman" panose="02020603050405020304" pitchFamily="18" charset="0"/>
                          </a:rPr>
                          <m:t>𝐴𝐵</m:t>
                        </m:r>
                      </m:e>
                      <m:sup>
                        <m:r>
                          <a:rPr lang="en-US" sz="4000" i="1">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sup>
                    </m:sSup>
                    <m:sSup>
                      <m:sSupPr>
                        <m:ctrlPr>
                          <a:rPr lang="en-US" sz="40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sSupPr>
                      <m:e>
                        <m:r>
                          <a:rPr lang="en-US" sz="4000" i="1">
                            <a:solidFill>
                              <a:prstClr val="black"/>
                            </a:solidFill>
                            <a:latin typeface="Cambria Math" panose="02040503050406030204" pitchFamily="18" charset="0"/>
                            <a:ea typeface="Dotum" panose="020B0600000101010101" pitchFamily="34" charset="-127"/>
                            <a:cs typeface="Times New Roman" panose="02020603050405020304" pitchFamily="18" charset="0"/>
                          </a:rPr>
                          <m:t>𝐶</m:t>
                        </m:r>
                      </m:e>
                      <m:sup>
                        <m:r>
                          <a:rPr lang="en-US" sz="4000" i="1">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sup>
                    </m:sSup>
                    <m:r>
                      <a:rPr lang="en-US" sz="4000" i="1">
                        <a:solidFill>
                          <a:prstClr val="black"/>
                        </a:solidFill>
                        <a:latin typeface="Cambria Math" panose="02040503050406030204" pitchFamily="18" charset="0"/>
                        <a:ea typeface="Dotum" panose="020B0600000101010101" pitchFamily="34" charset="-127"/>
                        <a:cs typeface="Times New Roman" panose="02020603050405020304" pitchFamily="18" charset="0"/>
                      </a:rPr>
                      <m:t> </m:t>
                    </m:r>
                    <m:r>
                      <a:rPr lang="iu-Cans-CA" sz="4000" i="1" kern="0">
                        <a:solidFill>
                          <a:srgbClr val="000000"/>
                        </a:solidFill>
                        <a:latin typeface="Cambria Math" panose="02040503050406030204" pitchFamily="18" charset="0"/>
                        <a:cs typeface="Arial"/>
                        <a:sym typeface="Arial"/>
                      </a:rPr>
                      <m:t>ᔕ</m:t>
                    </m:r>
                    <m:r>
                      <a:rPr lang="en-US" sz="4000" i="1" kern="0">
                        <a:solidFill>
                          <a:srgbClr val="000000"/>
                        </a:solidFill>
                        <a:latin typeface="Cambria Math" panose="02040503050406030204" pitchFamily="18" charset="0"/>
                        <a:cs typeface="Arial"/>
                        <a:sym typeface="Arial"/>
                      </a:rPr>
                      <m:t> </m:t>
                    </m:r>
                    <m:r>
                      <a:rPr lang="en-US" sz="40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a:rPr lang="en-US" sz="4000" i="1">
                        <a:solidFill>
                          <a:prstClr val="black"/>
                        </a:solidFill>
                        <a:latin typeface="Cambria Math" panose="02040503050406030204" pitchFamily="18" charset="0"/>
                        <a:ea typeface="Arial" panose="020B0604020202020204" pitchFamily="34" charset="0"/>
                        <a:cs typeface="Times New Roman" panose="02020603050405020304" pitchFamily="18" charset="0"/>
                      </a:rPr>
                      <m:t>𝐴𝐵𝐶</m:t>
                    </m:r>
                    <m:r>
                      <a:rPr lang="en-US" sz="4000" b="0" i="1" smtClean="0">
                        <a:solidFill>
                          <a:prstClr val="black"/>
                        </a:solidFill>
                        <a:latin typeface="Cambria Math" panose="02040503050406030204" pitchFamily="18" charset="0"/>
                        <a:ea typeface="Arial" panose="020B0604020202020204" pitchFamily="34" charset="0"/>
                        <a:cs typeface="Times New Roman" panose="02020603050405020304" pitchFamily="18" charset="0"/>
                      </a:rPr>
                      <m:t>.</m:t>
                    </m:r>
                  </m:oMath>
                </a14:m>
                <a:endParaRPr kumimoji="0" lang="en-US" sz="40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p:txBody>
          </p:sp>
        </mc:Choice>
        <mc:Fallback>
          <p:sp>
            <p:nvSpPr>
              <p:cNvPr id="3" name="Rectangle 2"/>
              <p:cNvSpPr>
                <a:spLocks noRot="1" noChangeAspect="1" noMove="1" noResize="1" noEditPoints="1" noAdjustHandles="1" noChangeArrowheads="1" noChangeShapeType="1" noTextEdit="1"/>
              </p:cNvSpPr>
              <p:nvPr/>
            </p:nvSpPr>
            <p:spPr>
              <a:xfrm>
                <a:off x="929238" y="1895681"/>
                <a:ext cx="16368162" cy="2748253"/>
              </a:xfrm>
              <a:prstGeom prst="rect">
                <a:avLst/>
              </a:prstGeom>
              <a:blipFill>
                <a:blip r:embed="rId3"/>
                <a:stretch>
                  <a:fillRect l="-1303" r="-1303" b="-8647"/>
                </a:stretch>
              </a:blipFill>
            </p:spPr>
            <p:txBody>
              <a:bodyPr/>
              <a:lstStyle/>
              <a:p>
                <a:r>
                  <a:rPr lang="en-US">
                    <a:noFill/>
                  </a:rPr>
                  <a:t> </a:t>
                </a:r>
              </a:p>
            </p:txBody>
          </p:sp>
        </mc:Fallback>
      </mc:AlternateContent>
      <p:pic>
        <p:nvPicPr>
          <p:cNvPr id="4" name="Picture 3"/>
          <p:cNvPicPr>
            <a:picLocks noChangeAspect="1"/>
          </p:cNvPicPr>
          <p:nvPr/>
        </p:nvPicPr>
        <p:blipFill>
          <a:blip r:embed="rId4"/>
          <a:stretch>
            <a:fillRect/>
          </a:stretch>
        </p:blipFill>
        <p:spPr>
          <a:xfrm flipH="1">
            <a:off x="14173200" y="7124700"/>
            <a:ext cx="2487482" cy="2405516"/>
          </a:xfrm>
          <a:prstGeom prst="rect">
            <a:avLst/>
          </a:prstGeom>
        </p:spPr>
      </p:pic>
      <p:pic>
        <p:nvPicPr>
          <p:cNvPr id="2" name="Picture 1"/>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Effect>
                      <a14:brightnessContrast contrast="-40000"/>
                    </a14:imgEffect>
                  </a14:imgLayer>
                </a14:imgProps>
              </a:ext>
            </a:extLst>
          </a:blip>
          <a:stretch>
            <a:fillRect/>
          </a:stretch>
        </p:blipFill>
        <p:spPr>
          <a:xfrm>
            <a:off x="2819400" y="5054127"/>
            <a:ext cx="7772400" cy="4572000"/>
          </a:xfrm>
          <a:prstGeom prst="rect">
            <a:avLst/>
          </a:prstGeom>
        </p:spPr>
      </p:pic>
    </p:spTree>
    <p:extLst>
      <p:ext uri="{BB962C8B-B14F-4D97-AF65-F5344CB8AC3E}">
        <p14:creationId xmlns:p14="http://schemas.microsoft.com/office/powerpoint/2010/main" val="4183484042"/>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anim calcmode="lin" valueType="num">
                                      <p:cBhvr>
                                        <p:cTn id="18" dur="500" fill="hold"/>
                                        <p:tgtEl>
                                          <p:spTgt spid="2"/>
                                        </p:tgtEl>
                                        <p:attrNameLst>
                                          <p:attrName>ppt_x</p:attrName>
                                        </p:attrNameLst>
                                      </p:cBhvr>
                                      <p:tavLst>
                                        <p:tav tm="0">
                                          <p:val>
                                            <p:strVal val="#ppt_x"/>
                                          </p:val>
                                        </p:tav>
                                        <p:tav tm="100000">
                                          <p:val>
                                            <p:strVal val="#ppt_x"/>
                                          </p:val>
                                        </p:tav>
                                      </p:tavLst>
                                    </p:anim>
                                    <p:anim calcmode="lin" valueType="num">
                                      <p:cBhvr>
                                        <p:cTn id="19"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5" name="Group 5"/>
          <p:cNvGrpSpPr/>
          <p:nvPr/>
        </p:nvGrpSpPr>
        <p:grpSpPr>
          <a:xfrm rot="16200000">
            <a:off x="-8806018" y="4207681"/>
            <a:ext cx="18678839" cy="1676401"/>
            <a:chOff x="0" y="0"/>
            <a:chExt cx="4919530" cy="537497"/>
          </a:xfrm>
        </p:grpSpPr>
        <p:sp>
          <p:nvSpPr>
            <p:cNvPr id="6" name="Freeform 6"/>
            <p:cNvSpPr/>
            <p:nvPr/>
          </p:nvSpPr>
          <p:spPr>
            <a:xfrm>
              <a:off x="0" y="0"/>
              <a:ext cx="4919530" cy="537497"/>
            </a:xfrm>
            <a:custGeom>
              <a:avLst/>
              <a:gdLst/>
              <a:ahLst/>
              <a:cxnLst/>
              <a:rect l="l" t="t" r="r" b="b"/>
              <a:pathLst>
                <a:path w="4919530" h="537497">
                  <a:moveTo>
                    <a:pt x="0" y="0"/>
                  </a:moveTo>
                  <a:lnTo>
                    <a:pt x="4919530" y="0"/>
                  </a:lnTo>
                  <a:lnTo>
                    <a:pt x="4919530" y="537497"/>
                  </a:lnTo>
                  <a:lnTo>
                    <a:pt x="0" y="537497"/>
                  </a:lnTo>
                  <a:close/>
                </a:path>
              </a:pathLst>
            </a:custGeom>
            <a:solidFill>
              <a:srgbClr val="A3DFBE"/>
            </a:solidFill>
            <a:ln w="28575" cap="sq">
              <a:solidFill>
                <a:srgbClr val="231F20"/>
              </a:solidFill>
              <a:prstDash val="solid"/>
              <a:miter/>
            </a:ln>
          </p:spPr>
        </p:sp>
        <p:sp>
          <p:nvSpPr>
            <p:cNvPr id="7" name="TextBox 7"/>
            <p:cNvSpPr txBox="1"/>
            <p:nvPr/>
          </p:nvSpPr>
          <p:spPr>
            <a:xfrm>
              <a:off x="0" y="-38100"/>
              <a:ext cx="4919530" cy="575597"/>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8" name="Picture 7"/>
          <p:cNvPicPr>
            <a:picLocks noChangeAspect="1"/>
          </p:cNvPicPr>
          <p:nvPr/>
        </p:nvPicPr>
        <p:blipFill>
          <a:blip r:embed="rId3"/>
          <a:stretch>
            <a:fillRect/>
          </a:stretch>
        </p:blipFill>
        <p:spPr>
          <a:xfrm>
            <a:off x="17221200" y="9140111"/>
            <a:ext cx="762000" cy="840442"/>
          </a:xfrm>
          <a:prstGeom prst="rect">
            <a:avLst/>
          </a:prstGeom>
        </p:spPr>
      </p:pic>
      <p:pic>
        <p:nvPicPr>
          <p:cNvPr id="2" name="Picture 1"/>
          <p:cNvPicPr>
            <a:picLocks noChangeAspect="1"/>
          </p:cNvPicPr>
          <p:nvPr/>
        </p:nvPicPr>
        <p:blipFill>
          <a:blip r:embed="rId4"/>
          <a:stretch>
            <a:fillRect/>
          </a:stretch>
        </p:blipFill>
        <p:spPr>
          <a:xfrm>
            <a:off x="1028342" y="2753722"/>
            <a:ext cx="1555278" cy="933167"/>
          </a:xfrm>
          <a:prstGeom prst="rect">
            <a:avLst/>
          </a:prstGeom>
        </p:spPr>
      </p:pic>
      <mc:AlternateContent xmlns:mc="http://schemas.openxmlformats.org/markup-compatibility/2006">
        <mc:Choice xmlns:a14="http://schemas.microsoft.com/office/drawing/2010/main" Requires="a14">
          <p:sp>
            <p:nvSpPr>
              <p:cNvPr id="13" name="TextBox 12"/>
              <p:cNvSpPr txBox="1"/>
              <p:nvPr/>
            </p:nvSpPr>
            <p:spPr>
              <a:xfrm>
                <a:off x="2522620" y="342900"/>
                <a:ext cx="14706600" cy="1938992"/>
              </a:xfrm>
              <a:prstGeom prst="rect">
                <a:avLst/>
              </a:prstGeom>
              <a:noFill/>
            </p:spPr>
            <p:txBody>
              <a:bodyPr wrap="square" rtlCol="0">
                <a:spAutoFit/>
              </a:bodyPr>
              <a:lstStyle/>
              <a:p>
                <a:pPr algn="just">
                  <a:lnSpc>
                    <a:spcPct val="150000"/>
                  </a:lnSpc>
                  <a:buClr>
                    <a:srgbClr val="000000"/>
                  </a:buClr>
                  <a:buFont typeface="Arial"/>
                  <a:buNone/>
                </a:pPr>
                <a:r>
                  <a:rPr lang="en-US" sz="4000" b="1" kern="0" smtClean="0">
                    <a:solidFill>
                      <a:srgbClr val="FDFDFD"/>
                    </a:solidFill>
                    <a:highlight>
                      <a:srgbClr val="CE4D8E"/>
                    </a:highlight>
                    <a:latin typeface="Arial" panose="020B0604020202020204" pitchFamily="34" charset="0"/>
                    <a:cs typeface="Arial" panose="020B0604020202020204" pitchFamily="34" charset="0"/>
                    <a:sym typeface="Arial"/>
                  </a:rPr>
                  <a:t>Ví dụ </a:t>
                </a:r>
                <a:r>
                  <a:rPr lang="en-US" sz="4000" b="1" kern="0" smtClean="0">
                    <a:solidFill>
                      <a:srgbClr val="FDFDFD"/>
                    </a:solidFill>
                    <a:highlight>
                      <a:srgbClr val="CE4D8E"/>
                    </a:highlight>
                    <a:latin typeface="Arial" panose="020B0604020202020204" pitchFamily="34" charset="0"/>
                    <a:cs typeface="Arial" panose="020B0604020202020204" pitchFamily="34" charset="0"/>
                    <a:sym typeface="Arial"/>
                  </a:rPr>
                  <a:t>3:</a:t>
                </a:r>
                <a:r>
                  <a:rPr lang="en-US" sz="4000" smtClean="0">
                    <a:solidFill>
                      <a:srgbClr val="FDFDFD"/>
                    </a:solidFill>
                    <a:latin typeface="Arial" panose="020B0604020202020204" pitchFamily="34" charset="0"/>
                    <a:cs typeface="Arial" panose="020B0604020202020204" pitchFamily="34" charset="0"/>
                    <a:sym typeface="Arial"/>
                  </a:rPr>
                  <a:t> </a:t>
                </a:r>
                <a:r>
                  <a:rPr lang="en-US" sz="4000" kern="0">
                    <a:solidFill>
                      <a:srgbClr val="000000"/>
                    </a:solidFill>
                    <a:latin typeface="Arial" panose="020B0604020202020204" pitchFamily="34" charset="0"/>
                    <a:cs typeface="Arial" panose="020B0604020202020204" pitchFamily="34" charset="0"/>
                    <a:sym typeface="Arial"/>
                  </a:rPr>
                  <a:t>Quan sát Hình 52 và sử dụng kí hiệu để viết các cặp tam giác đồng dạng, biết tứ giác </a:t>
                </a:r>
                <a14:m>
                  <m:oMath xmlns:m="http://schemas.openxmlformats.org/officeDocument/2006/math">
                    <m:r>
                      <a:rPr lang="en-US" sz="4000" i="1" kern="0" smtClean="0">
                        <a:solidFill>
                          <a:srgbClr val="000000"/>
                        </a:solidFill>
                        <a:latin typeface="Cambria Math" panose="02040503050406030204" pitchFamily="18" charset="0"/>
                        <a:cs typeface="Arial" panose="020B0604020202020204" pitchFamily="34" charset="0"/>
                        <a:sym typeface="Arial"/>
                      </a:rPr>
                      <m:t>𝐵𝑀𝑁𝑃</m:t>
                    </m:r>
                  </m:oMath>
                </a14:m>
                <a:r>
                  <a:rPr lang="en-US" sz="4000" kern="0">
                    <a:solidFill>
                      <a:srgbClr val="000000"/>
                    </a:solidFill>
                    <a:latin typeface="Arial" panose="020B0604020202020204" pitchFamily="34" charset="0"/>
                    <a:cs typeface="Arial" panose="020B0604020202020204" pitchFamily="34" charset="0"/>
                    <a:sym typeface="Arial"/>
                  </a:rPr>
                  <a:t> là hình bình hành.</a:t>
                </a:r>
              </a:p>
            </p:txBody>
          </p:sp>
        </mc:Choice>
        <mc:Fallback>
          <p:sp>
            <p:nvSpPr>
              <p:cNvPr id="13" name="TextBox 12"/>
              <p:cNvSpPr txBox="1">
                <a:spLocks noRot="1" noChangeAspect="1" noMove="1" noResize="1" noEditPoints="1" noAdjustHandles="1" noChangeArrowheads="1" noChangeShapeType="1" noTextEdit="1"/>
              </p:cNvSpPr>
              <p:nvPr/>
            </p:nvSpPr>
            <p:spPr>
              <a:xfrm>
                <a:off x="2522620" y="342900"/>
                <a:ext cx="14706600" cy="1938992"/>
              </a:xfrm>
              <a:prstGeom prst="rect">
                <a:avLst/>
              </a:prstGeom>
              <a:blipFill>
                <a:blip r:embed="rId5"/>
                <a:stretch>
                  <a:fillRect l="-1493" r="-1451" b="-6918"/>
                </a:stretch>
              </a:blipFill>
            </p:spPr>
            <p:txBody>
              <a:bodyPr/>
              <a:lstStyle/>
              <a:p>
                <a:r>
                  <a:rPr lang="en-US">
                    <a:noFill/>
                  </a:rPr>
                  <a:t> </a:t>
                </a:r>
              </a:p>
            </p:txBody>
          </p:sp>
        </mc:Fallback>
      </mc:AlternateContent>
      <p:sp>
        <p:nvSpPr>
          <p:cNvPr id="14" name="Rectangle 13"/>
          <p:cNvSpPr/>
          <p:nvPr/>
        </p:nvSpPr>
        <p:spPr>
          <a:xfrm>
            <a:off x="11883060" y="2420286"/>
            <a:ext cx="1326004" cy="901593"/>
          </a:xfrm>
          <a:prstGeom prst="rect">
            <a:avLst/>
          </a:prstGeom>
        </p:spPr>
        <p:txBody>
          <a:bodyPr wrap="none">
            <a:spAutoFit/>
          </a:bodyPr>
          <a:lstStyle/>
          <a:p>
            <a:pPr algn="just" defTabSz="1828800">
              <a:lnSpc>
                <a:spcPct val="150000"/>
              </a:lnSpc>
              <a:spcBef>
                <a:spcPts val="600"/>
              </a:spcBef>
              <a:spcAft>
                <a:spcPts val="600"/>
              </a:spcAft>
              <a:buClr>
                <a:srgbClr val="000000"/>
              </a:buClr>
            </a:pPr>
            <a:r>
              <a:rPr lang="en-US" sz="4000" b="1" i="1" u="sng" kern="0">
                <a:solidFill>
                  <a:srgbClr val="C00000"/>
                </a:solidFill>
                <a:latin typeface="Arial" panose="020B0604020202020204" pitchFamily="34" charset="0"/>
                <a:ea typeface="Calibri" panose="020F0502020204030204" pitchFamily="34" charset="0"/>
                <a:cs typeface="Arial" panose="020B0604020202020204" pitchFamily="34" charset="0"/>
                <a:sym typeface="Arial"/>
              </a:rPr>
              <a:t>Giải:</a:t>
            </a:r>
          </a:p>
        </p:txBody>
      </p:sp>
      <mc:AlternateContent xmlns:mc="http://schemas.openxmlformats.org/markup-compatibility/2006">
        <mc:Choice xmlns:a14="http://schemas.microsoft.com/office/drawing/2010/main" Requires="a14">
          <p:sp>
            <p:nvSpPr>
              <p:cNvPr id="3" name="Rectangle 2"/>
              <p:cNvSpPr/>
              <p:nvPr/>
            </p:nvSpPr>
            <p:spPr>
              <a:xfrm>
                <a:off x="8560864" y="3684884"/>
                <a:ext cx="9296400" cy="6017032"/>
              </a:xfrm>
              <a:prstGeom prst="rect">
                <a:avLst/>
              </a:prstGeom>
            </p:spPr>
            <p:txBody>
              <a:bodyPr wrap="square">
                <a:spAutoFit/>
              </a:bodyPr>
              <a:lstStyle/>
              <a:p>
                <a:pPr lvl="0">
                  <a:lnSpc>
                    <a:spcPct val="150000"/>
                  </a:lnSpc>
                  <a:spcAft>
                    <a:spcPts val="500"/>
                  </a:spcAft>
                </a:pPr>
                <a:r>
                  <a:rPr lang="en-US" sz="3900" smtClean="0">
                    <a:latin typeface="Arial" panose="020B0604020202020204" pitchFamily="34" charset="0"/>
                    <a:cs typeface="Arial" panose="020B0604020202020204" pitchFamily="34" charset="0"/>
                  </a:rPr>
                  <a:t>Do </a:t>
                </a:r>
                <a14:m>
                  <m:oMath xmlns:m="http://schemas.openxmlformats.org/officeDocument/2006/math">
                    <m:r>
                      <a:rPr lang="en-US" sz="3900" i="1" smtClean="0">
                        <a:latin typeface="Cambria Math" panose="02040503050406030204" pitchFamily="18" charset="0"/>
                        <a:cs typeface="Arial" panose="020B0604020202020204" pitchFamily="34" charset="0"/>
                      </a:rPr>
                      <m:t>𝑃𝑁</m:t>
                    </m:r>
                    <m:r>
                      <m:rPr>
                        <m:nor/>
                      </m:rPr>
                      <a:rPr lang="en-US" sz="3900" b="0" i="0" smtClean="0">
                        <a:latin typeface="Cambria Math" panose="02040503050406030204" pitchFamily="18" charset="0"/>
                        <a:cs typeface="Arial" panose="020B0604020202020204" pitchFamily="34" charset="0"/>
                      </a:rPr>
                      <m:t> </m:t>
                    </m:r>
                    <m:r>
                      <m:rPr>
                        <m:nor/>
                      </m:rPr>
                      <a:rPr lang="en-US" sz="3900">
                        <a:solidFill>
                          <a:prstClr val="black"/>
                        </a:solidFill>
                        <a:latin typeface="Arial" panose="020B0604020202020204" pitchFamily="34" charset="0"/>
                        <a:cs typeface="Arial" panose="020B0604020202020204" pitchFamily="34" charset="0"/>
                      </a:rPr>
                      <m:t>//</m:t>
                    </m:r>
                    <m:r>
                      <a:rPr lang="en-US" sz="3900" b="0" i="1" smtClean="0">
                        <a:solidFill>
                          <a:prstClr val="black"/>
                        </a:solidFill>
                        <a:latin typeface="Cambria Math" panose="02040503050406030204" pitchFamily="18" charset="0"/>
                        <a:cs typeface="Arial" panose="020B0604020202020204" pitchFamily="34" charset="0"/>
                      </a:rPr>
                      <m:t> </m:t>
                    </m:r>
                    <m:r>
                      <a:rPr lang="en-US" sz="3900" i="1" smtClean="0">
                        <a:latin typeface="Cambria Math" panose="02040503050406030204" pitchFamily="18" charset="0"/>
                        <a:cs typeface="Arial" panose="020B0604020202020204" pitchFamily="34" charset="0"/>
                      </a:rPr>
                      <m:t>𝐵𝐶</m:t>
                    </m:r>
                    <m:r>
                      <a:rPr lang="en-US" sz="3900" i="1" smtClean="0">
                        <a:latin typeface="Cambria Math" panose="02040503050406030204" pitchFamily="18" charset="0"/>
                        <a:cs typeface="Arial" panose="020B0604020202020204" pitchFamily="34" charset="0"/>
                      </a:rPr>
                      <m:t> </m:t>
                    </m:r>
                  </m:oMath>
                </a14:m>
                <a:r>
                  <a:rPr lang="en-US" sz="3900">
                    <a:latin typeface="Arial" panose="020B0604020202020204" pitchFamily="34" charset="0"/>
                    <a:cs typeface="Arial" panose="020B0604020202020204" pitchFamily="34" charset="0"/>
                  </a:rPr>
                  <a:t>(giả thiết</a:t>
                </a:r>
                <a:r>
                  <a:rPr lang="en-US" sz="3900">
                    <a:latin typeface="Arial" panose="020B0604020202020204" pitchFamily="34" charset="0"/>
                    <a:cs typeface="Arial" panose="020B0604020202020204" pitchFamily="34" charset="0"/>
                  </a:rPr>
                  <a:t>) </a:t>
                </a:r>
                <a:r>
                  <a:rPr lang="en-US" sz="3900" smtClean="0">
                    <a:latin typeface="Arial" panose="020B0604020202020204" pitchFamily="34" charset="0"/>
                    <a:cs typeface="Arial" panose="020B0604020202020204" pitchFamily="34" charset="0"/>
                  </a:rPr>
                  <a:t>nên </a:t>
                </a:r>
              </a:p>
              <a:p>
                <a:pPr lvl="0">
                  <a:lnSpc>
                    <a:spcPct val="150000"/>
                  </a:lnSpc>
                  <a:spcAft>
                    <a:spcPts val="500"/>
                  </a:spcAft>
                </a:pPr>
                <a14:m>
                  <m:oMathPara xmlns:m="http://schemas.openxmlformats.org/officeDocument/2006/math">
                    <m:oMathParaPr>
                      <m:jc m:val="centerGroup"/>
                    </m:oMathParaPr>
                    <m:oMath xmlns:m="http://schemas.openxmlformats.org/officeDocument/2006/math">
                      <m:r>
                        <a:rPr lang="en-US" sz="39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r>
                        <a:rPr lang="en-US" sz="3900" i="1">
                          <a:solidFill>
                            <a:prstClr val="black"/>
                          </a:solidFill>
                          <a:latin typeface="Cambria Math" panose="02040503050406030204" pitchFamily="18" charset="0"/>
                          <a:ea typeface="Dotum" panose="020B0600000101010101" pitchFamily="34" charset="-127"/>
                          <a:cs typeface="Times New Roman" panose="02020603050405020304" pitchFamily="18" charset="0"/>
                        </a:rPr>
                        <m:t>𝐴</m:t>
                      </m:r>
                      <m:r>
                        <a:rPr lang="en-US" sz="3900" b="0" i="1" smtClean="0">
                          <a:solidFill>
                            <a:prstClr val="black"/>
                          </a:solidFill>
                          <a:latin typeface="Cambria Math" panose="02040503050406030204" pitchFamily="18" charset="0"/>
                          <a:ea typeface="Dotum" panose="020B0600000101010101" pitchFamily="34" charset="-127"/>
                          <a:cs typeface="Times New Roman" panose="02020603050405020304" pitchFamily="18" charset="0"/>
                        </a:rPr>
                        <m:t>𝑃𝑁</m:t>
                      </m:r>
                      <m:r>
                        <a:rPr lang="en-US" sz="3900" b="0" i="1" smtClean="0">
                          <a:solidFill>
                            <a:prstClr val="black"/>
                          </a:solidFill>
                          <a:latin typeface="Cambria Math" panose="02040503050406030204" pitchFamily="18" charset="0"/>
                          <a:ea typeface="Dotum" panose="020B0600000101010101" pitchFamily="34" charset="-127"/>
                          <a:cs typeface="Times New Roman" panose="02020603050405020304" pitchFamily="18" charset="0"/>
                        </a:rPr>
                        <m:t> ᔕ ∆</m:t>
                      </m:r>
                      <m:r>
                        <a:rPr lang="en-US" sz="3900" i="1">
                          <a:solidFill>
                            <a:prstClr val="black"/>
                          </a:solidFill>
                          <a:latin typeface="Cambria Math" panose="02040503050406030204" pitchFamily="18" charset="0"/>
                          <a:ea typeface="Arial" panose="020B0604020202020204" pitchFamily="34" charset="0"/>
                          <a:cs typeface="Times New Roman" panose="02020603050405020304" pitchFamily="18" charset="0"/>
                        </a:rPr>
                        <m:t>𝐴𝐵𝐶</m:t>
                      </m:r>
                    </m:oMath>
                  </m:oMathPara>
                </a14:m>
                <a:endParaRPr lang="en-US" sz="3900" smtClean="0">
                  <a:latin typeface="Arial" panose="020B0604020202020204" pitchFamily="34" charset="0"/>
                  <a:cs typeface="Arial" panose="020B0604020202020204" pitchFamily="34" charset="0"/>
                </a:endParaRPr>
              </a:p>
              <a:p>
                <a:pPr lvl="0">
                  <a:lnSpc>
                    <a:spcPct val="150000"/>
                  </a:lnSpc>
                  <a:spcAft>
                    <a:spcPts val="500"/>
                  </a:spcAft>
                </a:pPr>
                <a:r>
                  <a:rPr lang="en-US" sz="3900" smtClean="0">
                    <a:latin typeface="Arial" panose="020B0604020202020204" pitchFamily="34" charset="0"/>
                    <a:cs typeface="Arial" panose="020B0604020202020204" pitchFamily="34" charset="0"/>
                  </a:rPr>
                  <a:t>Lại </a:t>
                </a:r>
                <a:r>
                  <a:rPr lang="en-US" sz="3900">
                    <a:latin typeface="Arial" panose="020B0604020202020204" pitchFamily="34" charset="0"/>
                    <a:cs typeface="Arial" panose="020B0604020202020204" pitchFamily="34" charset="0"/>
                  </a:rPr>
                  <a:t>do </a:t>
                </a:r>
                <a14:m>
                  <m:oMath xmlns:m="http://schemas.openxmlformats.org/officeDocument/2006/math">
                    <m:r>
                      <a:rPr lang="en-US" sz="3900" b="0" i="1" smtClean="0">
                        <a:latin typeface="Cambria Math" panose="02040503050406030204" pitchFamily="18" charset="0"/>
                        <a:cs typeface="Arial" panose="020B0604020202020204" pitchFamily="34" charset="0"/>
                      </a:rPr>
                      <m:t>𝑀</m:t>
                    </m:r>
                    <m:r>
                      <a:rPr lang="en-US" sz="3900" i="1">
                        <a:latin typeface="Cambria Math" panose="02040503050406030204" pitchFamily="18" charset="0"/>
                        <a:cs typeface="Arial" panose="020B0604020202020204" pitchFamily="34" charset="0"/>
                      </a:rPr>
                      <m:t>𝑁</m:t>
                    </m:r>
                    <m:r>
                      <m:rPr>
                        <m:nor/>
                      </m:rPr>
                      <a:rPr lang="en-US" sz="3900">
                        <a:latin typeface="Cambria Math" panose="02040503050406030204" pitchFamily="18" charset="0"/>
                        <a:cs typeface="Arial" panose="020B0604020202020204" pitchFamily="34" charset="0"/>
                      </a:rPr>
                      <m:t> </m:t>
                    </m:r>
                    <m:r>
                      <m:rPr>
                        <m:nor/>
                      </m:rPr>
                      <a:rPr lang="en-US" sz="3900">
                        <a:solidFill>
                          <a:prstClr val="black"/>
                        </a:solidFill>
                        <a:latin typeface="Arial" panose="020B0604020202020204" pitchFamily="34" charset="0"/>
                        <a:cs typeface="Arial" panose="020B0604020202020204" pitchFamily="34" charset="0"/>
                      </a:rPr>
                      <m:t>//</m:t>
                    </m:r>
                    <m:r>
                      <a:rPr lang="en-US" sz="3900" i="1">
                        <a:solidFill>
                          <a:prstClr val="black"/>
                        </a:solidFill>
                        <a:latin typeface="Cambria Math" panose="02040503050406030204" pitchFamily="18" charset="0"/>
                        <a:cs typeface="Arial" panose="020B0604020202020204" pitchFamily="34" charset="0"/>
                      </a:rPr>
                      <m:t> </m:t>
                    </m:r>
                    <m:r>
                      <a:rPr lang="en-US" sz="3900" b="0" i="1" smtClean="0">
                        <a:solidFill>
                          <a:prstClr val="black"/>
                        </a:solidFill>
                        <a:latin typeface="Cambria Math" panose="02040503050406030204" pitchFamily="18" charset="0"/>
                        <a:cs typeface="Arial" panose="020B0604020202020204" pitchFamily="34" charset="0"/>
                      </a:rPr>
                      <m:t>𝐴</m:t>
                    </m:r>
                    <m:r>
                      <a:rPr lang="en-US" sz="3900" i="1">
                        <a:latin typeface="Cambria Math" panose="02040503050406030204" pitchFamily="18" charset="0"/>
                        <a:cs typeface="Arial" panose="020B0604020202020204" pitchFamily="34" charset="0"/>
                      </a:rPr>
                      <m:t>𝐵</m:t>
                    </m:r>
                    <m:r>
                      <a:rPr lang="en-US" sz="3900" i="1">
                        <a:latin typeface="Cambria Math" panose="02040503050406030204" pitchFamily="18" charset="0"/>
                        <a:cs typeface="Arial" panose="020B0604020202020204" pitchFamily="34" charset="0"/>
                      </a:rPr>
                      <m:t> </m:t>
                    </m:r>
                  </m:oMath>
                </a14:m>
                <a:r>
                  <a:rPr lang="en-US" sz="3900" smtClean="0">
                    <a:latin typeface="Arial" panose="020B0604020202020204" pitchFamily="34" charset="0"/>
                    <a:cs typeface="Arial" panose="020B0604020202020204" pitchFamily="34" charset="0"/>
                  </a:rPr>
                  <a:t> (</a:t>
                </a:r>
                <a:r>
                  <a:rPr lang="en-US" sz="3900">
                    <a:latin typeface="Arial" panose="020B0604020202020204" pitchFamily="34" charset="0"/>
                    <a:cs typeface="Arial" panose="020B0604020202020204" pitchFamily="34" charset="0"/>
                  </a:rPr>
                  <a:t>giả thiết) nên</a:t>
                </a:r>
                <a:r>
                  <a:rPr lang="en-US" sz="3900" smtClean="0">
                    <a:latin typeface="Arial" panose="020B0604020202020204" pitchFamily="34" charset="0"/>
                    <a:cs typeface="Arial" panose="020B0604020202020204" pitchFamily="34" charset="0"/>
                  </a:rPr>
                  <a:t> </a:t>
                </a:r>
              </a:p>
              <a:p>
                <a:pPr lvl="0" algn="ctr">
                  <a:lnSpc>
                    <a:spcPct val="150000"/>
                  </a:lnSpc>
                  <a:spcAft>
                    <a:spcPts val="500"/>
                  </a:spcAft>
                </a:pPr>
                <a14:m>
                  <m:oMath xmlns:m="http://schemas.openxmlformats.org/officeDocument/2006/math">
                    <m:r>
                      <a:rPr lang="en-US" sz="39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r>
                      <a:rPr lang="en-US" sz="3900" i="1">
                        <a:solidFill>
                          <a:prstClr val="black"/>
                        </a:solidFill>
                        <a:latin typeface="Cambria Math" panose="02040503050406030204" pitchFamily="18" charset="0"/>
                        <a:ea typeface="Dotum" panose="020B0600000101010101" pitchFamily="34" charset="-127"/>
                        <a:cs typeface="Times New Roman" panose="02020603050405020304" pitchFamily="18" charset="0"/>
                      </a:rPr>
                      <m:t>𝑁</m:t>
                    </m:r>
                    <m:r>
                      <a:rPr lang="en-US" sz="3900" b="0" i="1" smtClean="0">
                        <a:solidFill>
                          <a:prstClr val="black"/>
                        </a:solidFill>
                        <a:latin typeface="Cambria Math" panose="02040503050406030204" pitchFamily="18" charset="0"/>
                        <a:ea typeface="Dotum" panose="020B0600000101010101" pitchFamily="34" charset="-127"/>
                        <a:cs typeface="Times New Roman" panose="02020603050405020304" pitchFamily="18" charset="0"/>
                      </a:rPr>
                      <m:t>𝑀𝐶</m:t>
                    </m:r>
                    <m:r>
                      <a:rPr lang="en-US" sz="3900" i="1">
                        <a:solidFill>
                          <a:prstClr val="black"/>
                        </a:solidFill>
                        <a:latin typeface="Cambria Math" panose="02040503050406030204" pitchFamily="18" charset="0"/>
                        <a:ea typeface="Dotum" panose="020B0600000101010101" pitchFamily="34" charset="-127"/>
                        <a:cs typeface="Times New Roman" panose="02020603050405020304" pitchFamily="18" charset="0"/>
                      </a:rPr>
                      <m:t> ᔕ ∆</m:t>
                    </m:r>
                    <m:r>
                      <a:rPr lang="en-US" sz="3900" i="1">
                        <a:solidFill>
                          <a:prstClr val="black"/>
                        </a:solidFill>
                        <a:latin typeface="Cambria Math" panose="02040503050406030204" pitchFamily="18" charset="0"/>
                        <a:ea typeface="Arial" panose="020B0604020202020204" pitchFamily="34" charset="0"/>
                        <a:cs typeface="Times New Roman" panose="02020603050405020304" pitchFamily="18" charset="0"/>
                      </a:rPr>
                      <m:t>𝐴𝐵𝐶</m:t>
                    </m:r>
                  </m:oMath>
                </a14:m>
                <a:r>
                  <a:rPr lang="en-US" sz="3900">
                    <a:solidFill>
                      <a:prstClr val="black"/>
                    </a:solidFill>
                    <a:latin typeface="Arial" panose="020B0604020202020204" pitchFamily="34" charset="0"/>
                    <a:cs typeface="Arial" panose="020B0604020202020204" pitchFamily="34" charset="0"/>
                  </a:rPr>
                  <a:t> </a:t>
                </a:r>
              </a:p>
              <a:p>
                <a:pPr>
                  <a:lnSpc>
                    <a:spcPct val="150000"/>
                  </a:lnSpc>
                  <a:spcAft>
                    <a:spcPts val="500"/>
                  </a:spcAft>
                </a:pPr>
                <a:r>
                  <a:rPr lang="en-US" sz="3900" smtClean="0">
                    <a:latin typeface="Arial" panose="020B0604020202020204" pitchFamily="34" charset="0"/>
                    <a:cs typeface="Arial" panose="020B0604020202020204" pitchFamily="34" charset="0"/>
                  </a:rPr>
                  <a:t>Vì </a:t>
                </a:r>
                <a14:m>
                  <m:oMath xmlns:m="http://schemas.openxmlformats.org/officeDocument/2006/math">
                    <m:r>
                      <a:rPr lang="en-US" sz="39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r>
                      <a:rPr lang="en-US" sz="3900" i="1">
                        <a:solidFill>
                          <a:prstClr val="black"/>
                        </a:solidFill>
                        <a:latin typeface="Cambria Math" panose="02040503050406030204" pitchFamily="18" charset="0"/>
                        <a:ea typeface="Dotum" panose="020B0600000101010101" pitchFamily="34" charset="-127"/>
                        <a:cs typeface="Times New Roman" panose="02020603050405020304" pitchFamily="18" charset="0"/>
                      </a:rPr>
                      <m:t>𝐴</m:t>
                    </m:r>
                    <m:r>
                      <a:rPr lang="en-US" sz="3900" i="1">
                        <a:solidFill>
                          <a:prstClr val="black"/>
                        </a:solidFill>
                        <a:latin typeface="Cambria Math" panose="02040503050406030204" pitchFamily="18" charset="0"/>
                        <a:ea typeface="Dotum" panose="020B0600000101010101" pitchFamily="34" charset="-127"/>
                        <a:cs typeface="Times New Roman" panose="02020603050405020304" pitchFamily="18" charset="0"/>
                      </a:rPr>
                      <m:t>𝑃𝑁</m:t>
                    </m:r>
                    <m:r>
                      <a:rPr lang="en-US" sz="3900" i="1">
                        <a:solidFill>
                          <a:prstClr val="black"/>
                        </a:solidFill>
                        <a:latin typeface="Cambria Math" panose="02040503050406030204" pitchFamily="18" charset="0"/>
                        <a:ea typeface="Dotum" panose="020B0600000101010101" pitchFamily="34" charset="-127"/>
                        <a:cs typeface="Times New Roman" panose="02020603050405020304" pitchFamily="18" charset="0"/>
                      </a:rPr>
                      <m:t> ᔕ ∆</m:t>
                    </m:r>
                    <m:r>
                      <a:rPr lang="en-US" sz="3900" i="1">
                        <a:solidFill>
                          <a:prstClr val="black"/>
                        </a:solidFill>
                        <a:latin typeface="Cambria Math" panose="02040503050406030204" pitchFamily="18" charset="0"/>
                        <a:ea typeface="Arial" panose="020B0604020202020204" pitchFamily="34" charset="0"/>
                        <a:cs typeface="Times New Roman" panose="02020603050405020304" pitchFamily="18" charset="0"/>
                      </a:rPr>
                      <m:t>𝐴𝐵𝐶</m:t>
                    </m:r>
                    <m:r>
                      <a:rPr lang="en-US" sz="3900" b="0" i="0" smtClean="0">
                        <a:solidFill>
                          <a:prstClr val="black"/>
                        </a:solidFill>
                        <a:latin typeface="Cambria Math" panose="02040503050406030204" pitchFamily="18" charset="0"/>
                        <a:ea typeface="Arial" panose="020B0604020202020204" pitchFamily="34" charset="0"/>
                        <a:cs typeface="Times New Roman" panose="02020603050405020304" pitchFamily="18" charset="0"/>
                      </a:rPr>
                      <m:t>, </m:t>
                    </m:r>
                    <m:r>
                      <a:rPr lang="en-US" sz="39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r>
                      <a:rPr lang="en-US" sz="3900" i="1">
                        <a:solidFill>
                          <a:prstClr val="black"/>
                        </a:solidFill>
                        <a:latin typeface="Cambria Math" panose="02040503050406030204" pitchFamily="18" charset="0"/>
                        <a:ea typeface="Dotum" panose="020B0600000101010101" pitchFamily="34" charset="-127"/>
                        <a:cs typeface="Times New Roman" panose="02020603050405020304" pitchFamily="18" charset="0"/>
                      </a:rPr>
                      <m:t>𝑁</m:t>
                    </m:r>
                    <m:r>
                      <a:rPr lang="en-US" sz="3900" i="1">
                        <a:solidFill>
                          <a:prstClr val="black"/>
                        </a:solidFill>
                        <a:latin typeface="Cambria Math" panose="02040503050406030204" pitchFamily="18" charset="0"/>
                        <a:ea typeface="Dotum" panose="020B0600000101010101" pitchFamily="34" charset="-127"/>
                        <a:cs typeface="Times New Roman" panose="02020603050405020304" pitchFamily="18" charset="0"/>
                      </a:rPr>
                      <m:t>𝑀𝐶</m:t>
                    </m:r>
                    <m:r>
                      <a:rPr lang="en-US" sz="3900" i="1">
                        <a:solidFill>
                          <a:prstClr val="black"/>
                        </a:solidFill>
                        <a:latin typeface="Cambria Math" panose="02040503050406030204" pitchFamily="18" charset="0"/>
                        <a:ea typeface="Dotum" panose="020B0600000101010101" pitchFamily="34" charset="-127"/>
                        <a:cs typeface="Times New Roman" panose="02020603050405020304" pitchFamily="18" charset="0"/>
                      </a:rPr>
                      <m:t> ᔕ ∆</m:t>
                    </m:r>
                    <m:r>
                      <a:rPr lang="en-US" sz="3900" i="1">
                        <a:solidFill>
                          <a:prstClr val="black"/>
                        </a:solidFill>
                        <a:latin typeface="Cambria Math" panose="02040503050406030204" pitchFamily="18" charset="0"/>
                        <a:ea typeface="Arial" panose="020B0604020202020204" pitchFamily="34" charset="0"/>
                        <a:cs typeface="Times New Roman" panose="02020603050405020304" pitchFamily="18" charset="0"/>
                      </a:rPr>
                      <m:t>𝐴𝐵𝐶</m:t>
                    </m:r>
                  </m:oMath>
                </a14:m>
                <a:r>
                  <a:rPr lang="en-US" sz="3900" smtClean="0">
                    <a:latin typeface="Arial" panose="020B0604020202020204" pitchFamily="34" charset="0"/>
                    <a:cs typeface="Arial" panose="020B0604020202020204" pitchFamily="34" charset="0"/>
                  </a:rPr>
                  <a:t> nên</a:t>
                </a:r>
              </a:p>
              <a:p>
                <a:pPr>
                  <a:lnSpc>
                    <a:spcPct val="150000"/>
                  </a:lnSpc>
                  <a:spcAft>
                    <a:spcPts val="500"/>
                  </a:spcAft>
                </a:pPr>
                <a14:m>
                  <m:oMathPara xmlns:m="http://schemas.openxmlformats.org/officeDocument/2006/math">
                    <m:oMathParaPr>
                      <m:jc m:val="centerGroup"/>
                    </m:oMathParaPr>
                    <m:oMath xmlns:m="http://schemas.openxmlformats.org/officeDocument/2006/math">
                      <m:r>
                        <a:rPr lang="en-US" sz="39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r>
                        <a:rPr lang="en-US" sz="3900" i="1">
                          <a:solidFill>
                            <a:prstClr val="black"/>
                          </a:solidFill>
                          <a:latin typeface="Cambria Math" panose="02040503050406030204" pitchFamily="18" charset="0"/>
                          <a:ea typeface="Dotum" panose="020B0600000101010101" pitchFamily="34" charset="-127"/>
                          <a:cs typeface="Times New Roman" panose="02020603050405020304" pitchFamily="18" charset="0"/>
                        </a:rPr>
                        <m:t>𝐴𝑃𝑁</m:t>
                      </m:r>
                      <m:r>
                        <a:rPr lang="en-US" sz="3900" i="1">
                          <a:solidFill>
                            <a:prstClr val="black"/>
                          </a:solidFill>
                          <a:latin typeface="Cambria Math" panose="02040503050406030204" pitchFamily="18" charset="0"/>
                          <a:ea typeface="Dotum" panose="020B0600000101010101" pitchFamily="34" charset="-127"/>
                          <a:cs typeface="Times New Roman" panose="02020603050405020304" pitchFamily="18" charset="0"/>
                        </a:rPr>
                        <m:t> ᔕ ∆</m:t>
                      </m:r>
                      <m:r>
                        <a:rPr lang="en-US" sz="3900" i="1">
                          <a:solidFill>
                            <a:prstClr val="black"/>
                          </a:solidFill>
                          <a:latin typeface="Cambria Math" panose="02040503050406030204" pitchFamily="18" charset="0"/>
                          <a:ea typeface="Dotum" panose="020B0600000101010101" pitchFamily="34" charset="-127"/>
                          <a:cs typeface="Times New Roman" panose="02020603050405020304" pitchFamily="18" charset="0"/>
                        </a:rPr>
                        <m:t>𝑁𝑀𝐶</m:t>
                      </m:r>
                      <m:r>
                        <a:rPr lang="en-US" sz="3900" b="0" i="1" smtClean="0">
                          <a:solidFill>
                            <a:prstClr val="black"/>
                          </a:solidFill>
                          <a:latin typeface="Cambria Math" panose="02040503050406030204" pitchFamily="18" charset="0"/>
                          <a:ea typeface="Dotum" panose="020B0600000101010101" pitchFamily="34" charset="-127"/>
                          <a:cs typeface="Times New Roman" panose="02020603050405020304" pitchFamily="18" charset="0"/>
                        </a:rPr>
                        <m:t>. </m:t>
                      </m:r>
                    </m:oMath>
                  </m:oMathPara>
                </a14:m>
                <a:endParaRPr lang="en-US" sz="3900">
                  <a:latin typeface="Arial" panose="020B0604020202020204" pitchFamily="34" charset="0"/>
                  <a:cs typeface="Arial" panose="020B0604020202020204" pitchFamily="34" charset="0"/>
                </a:endParaRPr>
              </a:p>
            </p:txBody>
          </p:sp>
        </mc:Choice>
        <mc:Fallback>
          <p:sp>
            <p:nvSpPr>
              <p:cNvPr id="3" name="Rectangle 2"/>
              <p:cNvSpPr>
                <a:spLocks noRot="1" noChangeAspect="1" noMove="1" noResize="1" noEditPoints="1" noAdjustHandles="1" noChangeArrowheads="1" noChangeShapeType="1" noTextEdit="1"/>
              </p:cNvSpPr>
              <p:nvPr/>
            </p:nvSpPr>
            <p:spPr>
              <a:xfrm>
                <a:off x="8560864" y="3684884"/>
                <a:ext cx="9296400" cy="6017032"/>
              </a:xfrm>
              <a:prstGeom prst="rect">
                <a:avLst/>
              </a:prstGeom>
              <a:blipFill>
                <a:blip r:embed="rId6"/>
                <a:stretch>
                  <a:fillRect l="-2230"/>
                </a:stretch>
              </a:blipFill>
            </p:spPr>
            <p:txBody>
              <a:bodyPr/>
              <a:lstStyle/>
              <a:p>
                <a:r>
                  <a:rPr lang="en-US">
                    <a:noFill/>
                  </a:rPr>
                  <a:t> </a:t>
                </a:r>
              </a:p>
            </p:txBody>
          </p:sp>
        </mc:Fallback>
      </mc:AlternateContent>
      <p:pic>
        <p:nvPicPr>
          <p:cNvPr id="9" name="Picture 8"/>
          <p:cNvPicPr>
            <a:picLocks noChangeAspect="1"/>
          </p:cNvPicPr>
          <p:nvPr/>
        </p:nvPicPr>
        <p:blipFill>
          <a:blip r:embed="rId7">
            <a:extLst>
              <a:ext uri="{BEBA8EAE-BF5A-486C-A8C5-ECC9F3942E4B}">
                <a14:imgProps xmlns:a14="http://schemas.microsoft.com/office/drawing/2010/main">
                  <a14:imgLayer r:embed="rId8">
                    <a14:imgEffect>
                      <a14:sharpenSoften amount="50000"/>
                    </a14:imgEffect>
                    <a14:imgEffect>
                      <a14:brightnessContrast contrast="-40000"/>
                    </a14:imgEffect>
                  </a14:imgLayer>
                </a14:imgProps>
              </a:ext>
            </a:extLst>
          </a:blip>
          <a:stretch>
            <a:fillRect/>
          </a:stretch>
        </p:blipFill>
        <p:spPr>
          <a:xfrm>
            <a:off x="2237070" y="3734762"/>
            <a:ext cx="5124615" cy="5801833"/>
          </a:xfrm>
          <a:prstGeom prst="rect">
            <a:avLst/>
          </a:prstGeom>
        </p:spPr>
      </p:pic>
    </p:spTree>
    <p:extLst>
      <p:ext uri="{BB962C8B-B14F-4D97-AF65-F5344CB8AC3E}">
        <p14:creationId xmlns:p14="http://schemas.microsoft.com/office/powerpoint/2010/main" val="4115426106"/>
      </p:ext>
    </p:extLst>
  </p:cSld>
  <p:clrMapOvr>
    <a:masterClrMapping/>
  </p:clrMapOvr>
  <mc:AlternateContent xmlns:mc="http://schemas.openxmlformats.org/markup-compatibility/2006" xmlns:p14="http://schemas.microsoft.com/office/powerpoint/2010/main">
    <mc:Choice Requires="p14">
      <p:transition spd="med" p14:dur="700">
        <p:wipe dir="r"/>
      </p:transition>
    </mc:Choice>
    <mc:Fallback xmlns="">
      <p:transition spd="med">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anim calcmode="lin" valueType="num">
                                      <p:cBhvr>
                                        <p:cTn id="8" dur="500" fill="hold"/>
                                        <p:tgtEl>
                                          <p:spTgt spid="13"/>
                                        </p:tgtEl>
                                        <p:attrNameLst>
                                          <p:attrName>ppt_x</p:attrName>
                                        </p:attrNameLst>
                                      </p:cBhvr>
                                      <p:tavLst>
                                        <p:tav tm="0">
                                          <p:val>
                                            <p:strVal val="#ppt_x"/>
                                          </p:val>
                                        </p:tav>
                                        <p:tav tm="100000">
                                          <p:val>
                                            <p:strVal val="#ppt_x"/>
                                          </p:val>
                                        </p:tav>
                                      </p:tavLst>
                                    </p:anim>
                                    <p:anim calcmode="lin" valueType="num">
                                      <p:cBhvr>
                                        <p:cTn id="9" dur="5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anim calcmode="lin" valueType="num">
                                      <p:cBhvr>
                                        <p:cTn id="13" dur="500" fill="hold"/>
                                        <p:tgtEl>
                                          <p:spTgt spid="9"/>
                                        </p:tgtEl>
                                        <p:attrNameLst>
                                          <p:attrName>ppt_x</p:attrName>
                                        </p:attrNameLst>
                                      </p:cBhvr>
                                      <p:tavLst>
                                        <p:tav tm="0">
                                          <p:val>
                                            <p:strVal val="#ppt_x"/>
                                          </p:val>
                                        </p:tav>
                                        <p:tav tm="100000">
                                          <p:val>
                                            <p:strVal val="#ppt_x"/>
                                          </p:val>
                                        </p:tav>
                                      </p:tavLst>
                                    </p:anim>
                                    <p:anim calcmode="lin" valueType="num">
                                      <p:cBhvr>
                                        <p:cTn id="14"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barn(inVertical)">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Effect transition="in" filter="fade">
                                      <p:cBhvr>
                                        <p:cTn id="24" dur="500"/>
                                        <p:tgtEl>
                                          <p:spTgt spid="3">
                                            <p:txEl>
                                              <p:pRg st="0" end="0"/>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32" dur="500"/>
                                        <p:tgtEl>
                                          <p:spTgt spid="3">
                                            <p:txEl>
                                              <p:pRg st="2" end="2"/>
                                            </p:txEl>
                                          </p:spTgt>
                                        </p:tgtEl>
                                      </p:cBhvr>
                                    </p:animEffect>
                                  </p:childTnLst>
                                </p:cTn>
                              </p:par>
                              <p:par>
                                <p:cTn id="33" presetID="14" presetClass="entr" presetSubtype="10" fill="hold" nodeType="with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randombar(horizontal)">
                                      <p:cBhvr>
                                        <p:cTn id="35" dur="500"/>
                                        <p:tgtEl>
                                          <p:spTgt spid="3">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wipe(up)">
                                      <p:cBhvr>
                                        <p:cTn id="40" dur="500"/>
                                        <p:tgtEl>
                                          <p:spTgt spid="3">
                                            <p:txEl>
                                              <p:pRg st="4" end="4"/>
                                            </p:txEl>
                                          </p:spTgt>
                                        </p:tgtEl>
                                      </p:cBhvr>
                                    </p:animEffect>
                                  </p:childTnLst>
                                </p:cTn>
                              </p:par>
                              <p:par>
                                <p:cTn id="41" presetID="22" presetClass="entr" presetSubtype="1" fill="hold" nodeType="with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Effect transition="in" filter="wipe(up)">
                                      <p:cBhvr>
                                        <p:cTn id="4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5" name="Group 5"/>
          <p:cNvGrpSpPr/>
          <p:nvPr/>
        </p:nvGrpSpPr>
        <p:grpSpPr>
          <a:xfrm>
            <a:off x="-228601" y="9320249"/>
            <a:ext cx="18678839" cy="982589"/>
            <a:chOff x="0" y="0"/>
            <a:chExt cx="4919530" cy="537497"/>
          </a:xfrm>
        </p:grpSpPr>
        <p:sp>
          <p:nvSpPr>
            <p:cNvPr id="6" name="Freeform 6"/>
            <p:cNvSpPr/>
            <p:nvPr/>
          </p:nvSpPr>
          <p:spPr>
            <a:xfrm>
              <a:off x="0" y="0"/>
              <a:ext cx="4919530" cy="537497"/>
            </a:xfrm>
            <a:custGeom>
              <a:avLst/>
              <a:gdLst/>
              <a:ahLst/>
              <a:cxnLst/>
              <a:rect l="l" t="t" r="r" b="b"/>
              <a:pathLst>
                <a:path w="4919530" h="537497">
                  <a:moveTo>
                    <a:pt x="0" y="0"/>
                  </a:moveTo>
                  <a:lnTo>
                    <a:pt x="4919530" y="0"/>
                  </a:lnTo>
                  <a:lnTo>
                    <a:pt x="4919530" y="537497"/>
                  </a:lnTo>
                  <a:lnTo>
                    <a:pt x="0" y="537497"/>
                  </a:lnTo>
                  <a:close/>
                </a:path>
              </a:pathLst>
            </a:custGeom>
            <a:solidFill>
              <a:srgbClr val="A3DFBE"/>
            </a:solidFill>
            <a:ln w="28575" cap="sq">
              <a:solidFill>
                <a:srgbClr val="231F20"/>
              </a:solidFill>
              <a:prstDash val="solid"/>
              <a:miter/>
            </a:ln>
          </p:spPr>
        </p:sp>
        <p:sp>
          <p:nvSpPr>
            <p:cNvPr id="7" name="TextBox 7"/>
            <p:cNvSpPr txBox="1"/>
            <p:nvPr/>
          </p:nvSpPr>
          <p:spPr>
            <a:xfrm>
              <a:off x="0" y="-38100"/>
              <a:ext cx="4919530" cy="575597"/>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8" name="Freeform 16"/>
          <p:cNvSpPr/>
          <p:nvPr/>
        </p:nvSpPr>
        <p:spPr>
          <a:xfrm rot="8230859">
            <a:off x="1048400" y="8374945"/>
            <a:ext cx="1580464" cy="1592530"/>
          </a:xfrm>
          <a:custGeom>
            <a:avLst/>
            <a:gdLst/>
            <a:ahLst/>
            <a:cxnLst/>
            <a:rect l="l" t="t" r="r" b="b"/>
            <a:pathLst>
              <a:path w="2255901" h="1911394">
                <a:moveTo>
                  <a:pt x="0" y="0"/>
                </a:moveTo>
                <a:lnTo>
                  <a:pt x="2255901" y="0"/>
                </a:lnTo>
                <a:lnTo>
                  <a:pt x="2255901" y="1911394"/>
                </a:lnTo>
                <a:lnTo>
                  <a:pt x="0" y="1911394"/>
                </a:lnTo>
                <a:lnTo>
                  <a:pt x="0" y="0"/>
                </a:lnTo>
                <a:close/>
              </a:path>
            </a:pathLst>
          </a:custGeom>
          <a:blipFill>
            <a:blip r:embed="rId3">
              <a:extLst>
                <a:ext uri="{96DAC541-7B7A-43D3-8B79-37D633B846F1}">
                  <asvg:svgBlip xmlns="" xmlns:asvg="http://schemas.microsoft.com/office/drawing/2016/SVG/main" r:embed="rId5"/>
                </a:ext>
              </a:extLst>
            </a:blip>
            <a:stretch>
              <a:fillRect t="-232761" r="-499472" b="-229128"/>
            </a:stretch>
          </a:blipFill>
        </p:spPr>
      </p:sp>
      <p:pic>
        <p:nvPicPr>
          <p:cNvPr id="2" name="Picture 1"/>
          <p:cNvPicPr>
            <a:picLocks noChangeAspect="1"/>
          </p:cNvPicPr>
          <p:nvPr/>
        </p:nvPicPr>
        <p:blipFill>
          <a:blip r:embed="rId6"/>
          <a:stretch>
            <a:fillRect/>
          </a:stretch>
        </p:blipFill>
        <p:spPr>
          <a:xfrm>
            <a:off x="16448702" y="8191500"/>
            <a:ext cx="1598105" cy="1447978"/>
          </a:xfrm>
          <a:prstGeom prst="rect">
            <a:avLst/>
          </a:prstGeom>
        </p:spPr>
      </p:pic>
      <p:sp>
        <p:nvSpPr>
          <p:cNvPr id="8" name="TextBox 7"/>
          <p:cNvSpPr txBox="1"/>
          <p:nvPr/>
        </p:nvSpPr>
        <p:spPr>
          <a:xfrm>
            <a:off x="228600" y="585725"/>
            <a:ext cx="3810000" cy="1131079"/>
          </a:xfrm>
          <a:prstGeom prst="rect">
            <a:avLst/>
          </a:prstGeom>
          <a:solidFill>
            <a:srgbClr val="F4FF5C"/>
          </a:solidFill>
          <a:ln w="25400" cap="flat" cmpd="sng" algn="ctr">
            <a:solidFill>
              <a:srgbClr val="F4FF5C">
                <a:shade val="50000"/>
              </a:srgbClr>
            </a:solidFill>
            <a:prstDash val="solid"/>
          </a:ln>
          <a:effectLst/>
        </p:spPr>
        <p:txBody>
          <a:bodyPr wrap="square" rtlCol="0">
            <a:spAutoFit/>
          </a:bodyPr>
          <a:lstStyle/>
          <a:p>
            <a:pPr algn="ctr" defTabSz="457200">
              <a:lnSpc>
                <a:spcPct val="150000"/>
              </a:lnSpc>
              <a:defRPr/>
            </a:pPr>
            <a:r>
              <a:rPr lang="en-US" sz="4500" b="1" smtClean="0">
                <a:solidFill>
                  <a:srgbClr val="070185"/>
                </a:solidFill>
                <a:latin typeface="Arial"/>
                <a:cs typeface="Arial" panose="020B0604020202020204" pitchFamily="34" charset="0"/>
                <a:sym typeface="Arial"/>
              </a:rPr>
              <a:t>Luyện tập </a:t>
            </a:r>
            <a:r>
              <a:rPr lang="en-US" sz="4500" b="1" smtClean="0">
                <a:solidFill>
                  <a:srgbClr val="070185"/>
                </a:solidFill>
                <a:latin typeface="Arial"/>
                <a:cs typeface="Arial" panose="020B0604020202020204" pitchFamily="34" charset="0"/>
                <a:sym typeface="Arial"/>
              </a:rPr>
              <a:t>2</a:t>
            </a:r>
            <a:endParaRPr lang="en-US" sz="4500" b="1">
              <a:solidFill>
                <a:srgbClr val="070185"/>
              </a:solidFill>
              <a:latin typeface="Arial"/>
              <a:cs typeface="Arial" panose="020B0604020202020204" pitchFamily="34" charset="0"/>
              <a:sym typeface="Arial"/>
            </a:endParaRPr>
          </a:p>
        </p:txBody>
      </p:sp>
      <mc:AlternateContent xmlns:mc="http://schemas.openxmlformats.org/markup-compatibility/2006">
        <mc:Choice xmlns:a14="http://schemas.microsoft.com/office/drawing/2010/main" Requires="a14">
          <p:sp>
            <p:nvSpPr>
              <p:cNvPr id="9" name="Rectangle 1"/>
              <p:cNvSpPr>
                <a:spLocks noChangeArrowheads="1"/>
              </p:cNvSpPr>
              <p:nvPr/>
            </p:nvSpPr>
            <p:spPr bwMode="auto">
              <a:xfrm>
                <a:off x="4175567" y="172641"/>
                <a:ext cx="13885379" cy="1846659"/>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algn="just">
                  <a:lnSpc>
                    <a:spcPct val="150000"/>
                  </a:lnSpc>
                  <a:buClr>
                    <a:srgbClr val="000000"/>
                  </a:buClr>
                  <a:buFont typeface="Arial"/>
                  <a:buNone/>
                </a:pPr>
                <a:r>
                  <a:rPr lang="vi-VN" sz="3800" kern="0" smtClean="0">
                    <a:solidFill>
                      <a:srgbClr val="000000"/>
                    </a:solidFill>
                    <a:cs typeface="Arial"/>
                    <a:sym typeface="Arial"/>
                  </a:rPr>
                  <a:t>Cho tam giác </a:t>
                </a:r>
                <a14:m>
                  <m:oMath xmlns:m="http://schemas.openxmlformats.org/officeDocument/2006/math">
                    <m:r>
                      <a:rPr lang="vi-VN" sz="3800" i="1" kern="0" smtClean="0">
                        <a:solidFill>
                          <a:srgbClr val="000000"/>
                        </a:solidFill>
                        <a:latin typeface="Cambria Math" panose="02040503050406030204" pitchFamily="18" charset="0"/>
                        <a:cs typeface="Arial"/>
                        <a:sym typeface="Arial"/>
                      </a:rPr>
                      <m:t>𝐴𝐵𝐶</m:t>
                    </m:r>
                  </m:oMath>
                </a14:m>
                <a:r>
                  <a:rPr lang="vi-VN" sz="3800" kern="0">
                    <a:solidFill>
                      <a:srgbClr val="000000"/>
                    </a:solidFill>
                    <a:cs typeface="Arial"/>
                    <a:sym typeface="Arial"/>
                  </a:rPr>
                  <a:t>. Gọi </a:t>
                </a:r>
                <a14:m>
                  <m:oMath xmlns:m="http://schemas.openxmlformats.org/officeDocument/2006/math">
                    <m:r>
                      <a:rPr lang="vi-VN" sz="3800" i="1" kern="0" smtClean="0">
                        <a:solidFill>
                          <a:srgbClr val="000000"/>
                        </a:solidFill>
                        <a:latin typeface="Cambria Math" panose="02040503050406030204" pitchFamily="18" charset="0"/>
                        <a:cs typeface="Arial"/>
                        <a:sym typeface="Arial"/>
                      </a:rPr>
                      <m:t>𝐵</m:t>
                    </m:r>
                    <m:r>
                      <a:rPr lang="vi-VN" sz="3800" i="1" kern="0" smtClean="0">
                        <a:solidFill>
                          <a:srgbClr val="000000"/>
                        </a:solidFill>
                        <a:latin typeface="Cambria Math" panose="02040503050406030204" pitchFamily="18" charset="0"/>
                        <a:cs typeface="Arial"/>
                        <a:sym typeface="Arial"/>
                      </a:rPr>
                      <m:t>’, </m:t>
                    </m:r>
                    <m:r>
                      <a:rPr lang="vi-VN" sz="3800" i="1" kern="0" smtClean="0">
                        <a:solidFill>
                          <a:srgbClr val="000000"/>
                        </a:solidFill>
                        <a:latin typeface="Cambria Math" panose="02040503050406030204" pitchFamily="18" charset="0"/>
                        <a:cs typeface="Arial"/>
                        <a:sym typeface="Arial"/>
                      </a:rPr>
                      <m:t>𝐶</m:t>
                    </m:r>
                    <m:r>
                      <a:rPr lang="vi-VN" sz="3800" i="1" kern="0" smtClean="0">
                        <a:solidFill>
                          <a:srgbClr val="000000"/>
                        </a:solidFill>
                        <a:latin typeface="Cambria Math" panose="02040503050406030204" pitchFamily="18" charset="0"/>
                        <a:cs typeface="Arial"/>
                        <a:sym typeface="Arial"/>
                      </a:rPr>
                      <m:t>’</m:t>
                    </m:r>
                  </m:oMath>
                </a14:m>
                <a:r>
                  <a:rPr lang="vi-VN" sz="3800" kern="0">
                    <a:solidFill>
                      <a:srgbClr val="000000"/>
                    </a:solidFill>
                    <a:cs typeface="Arial"/>
                    <a:sym typeface="Arial"/>
                  </a:rPr>
                  <a:t> lần lượt là trung điểm của </a:t>
                </a:r>
                <a14:m>
                  <m:oMath xmlns:m="http://schemas.openxmlformats.org/officeDocument/2006/math">
                    <m:r>
                      <a:rPr lang="vi-VN" sz="3800" i="1" kern="0" smtClean="0">
                        <a:solidFill>
                          <a:srgbClr val="000000"/>
                        </a:solidFill>
                        <a:latin typeface="Cambria Math" panose="02040503050406030204" pitchFamily="18" charset="0"/>
                        <a:cs typeface="Arial"/>
                        <a:sym typeface="Arial"/>
                      </a:rPr>
                      <m:t>𝐴𝐵</m:t>
                    </m:r>
                    <m:r>
                      <a:rPr lang="vi-VN" sz="3800" i="1" kern="0" smtClean="0">
                        <a:solidFill>
                          <a:srgbClr val="000000"/>
                        </a:solidFill>
                        <a:latin typeface="Cambria Math" panose="02040503050406030204" pitchFamily="18" charset="0"/>
                        <a:cs typeface="Arial"/>
                        <a:sym typeface="Arial"/>
                      </a:rPr>
                      <m:t>, </m:t>
                    </m:r>
                    <m:r>
                      <a:rPr lang="vi-VN" sz="3800" i="1" kern="0" smtClean="0">
                        <a:solidFill>
                          <a:srgbClr val="000000"/>
                        </a:solidFill>
                        <a:latin typeface="Cambria Math" panose="02040503050406030204" pitchFamily="18" charset="0"/>
                        <a:cs typeface="Arial"/>
                        <a:sym typeface="Arial"/>
                      </a:rPr>
                      <m:t>𝐴𝐶</m:t>
                    </m:r>
                  </m:oMath>
                </a14:m>
                <a:r>
                  <a:rPr lang="vi-VN" sz="3800" kern="0">
                    <a:solidFill>
                      <a:srgbClr val="000000"/>
                    </a:solidFill>
                    <a:cs typeface="Arial"/>
                    <a:sym typeface="Arial"/>
                  </a:rPr>
                  <a:t>. Chứng minh </a:t>
                </a:r>
                <a14:m>
                  <m:oMath xmlns:m="http://schemas.openxmlformats.org/officeDocument/2006/math">
                    <m:r>
                      <a:rPr lang="vi-VN" sz="3800" i="1" kern="0" smtClean="0">
                        <a:solidFill>
                          <a:srgbClr val="000000"/>
                        </a:solidFill>
                        <a:latin typeface="Cambria Math" panose="02040503050406030204" pitchFamily="18" charset="0"/>
                        <a:cs typeface="Arial"/>
                        <a:sym typeface="Arial"/>
                      </a:rPr>
                      <m:t>∆</m:t>
                    </m:r>
                    <m:r>
                      <a:rPr lang="vi-VN" sz="3800" i="1" kern="0" smtClean="0">
                        <a:solidFill>
                          <a:srgbClr val="000000"/>
                        </a:solidFill>
                        <a:latin typeface="Cambria Math" panose="02040503050406030204" pitchFamily="18" charset="0"/>
                        <a:cs typeface="Arial"/>
                        <a:sym typeface="Arial"/>
                      </a:rPr>
                      <m:t>𝐴𝐵</m:t>
                    </m:r>
                    <m:r>
                      <a:rPr lang="vi-VN" sz="3800" i="1" kern="0" smtClean="0">
                        <a:solidFill>
                          <a:srgbClr val="000000"/>
                        </a:solidFill>
                        <a:latin typeface="Cambria Math" panose="02040503050406030204" pitchFamily="18" charset="0"/>
                        <a:cs typeface="Arial"/>
                        <a:sym typeface="Arial"/>
                      </a:rPr>
                      <m:t>’</m:t>
                    </m:r>
                    <m:r>
                      <a:rPr lang="vi-VN" sz="3800" i="1" kern="0" smtClean="0">
                        <a:solidFill>
                          <a:srgbClr val="000000"/>
                        </a:solidFill>
                        <a:latin typeface="Cambria Math" panose="02040503050406030204" pitchFamily="18" charset="0"/>
                        <a:cs typeface="Arial"/>
                        <a:sym typeface="Arial"/>
                      </a:rPr>
                      <m:t>𝐶</m:t>
                    </m:r>
                    <m:r>
                      <a:rPr lang="vi-VN" sz="3800" i="1" kern="0" smtClean="0">
                        <a:solidFill>
                          <a:srgbClr val="000000"/>
                        </a:solidFill>
                        <a:latin typeface="Cambria Math" panose="02040503050406030204" pitchFamily="18" charset="0"/>
                        <a:cs typeface="Arial"/>
                        <a:sym typeface="Arial"/>
                      </a:rPr>
                      <m:t>’ </m:t>
                    </m:r>
                    <m:r>
                      <a:rPr lang="iu-Cans-CA" sz="3800" i="1" kern="0">
                        <a:solidFill>
                          <a:srgbClr val="000000"/>
                        </a:solidFill>
                        <a:cs typeface="Arial"/>
                        <a:sym typeface="Arial"/>
                      </a:rPr>
                      <m:t>ᔕ ∆</m:t>
                    </m:r>
                    <m:r>
                      <a:rPr lang="vi-VN" sz="3800" i="1" kern="0">
                        <a:solidFill>
                          <a:srgbClr val="000000"/>
                        </a:solidFill>
                        <a:latin typeface="Cambria Math" panose="02040503050406030204" pitchFamily="18" charset="0"/>
                        <a:cs typeface="Arial"/>
                        <a:sym typeface="Arial"/>
                      </a:rPr>
                      <m:t>𝐴𝐵𝐶</m:t>
                    </m:r>
                  </m:oMath>
                </a14:m>
                <a:r>
                  <a:rPr lang="vi-VN" sz="3800" kern="0" smtClean="0">
                    <a:solidFill>
                      <a:srgbClr val="000000"/>
                    </a:solidFill>
                    <a:cs typeface="Arial"/>
                    <a:sym typeface="Arial"/>
                  </a:rPr>
                  <a:t>.</a:t>
                </a:r>
                <a:endParaRPr lang="vi-VN" sz="3800" kern="0">
                  <a:solidFill>
                    <a:srgbClr val="000000"/>
                  </a:solidFill>
                  <a:cs typeface="Arial"/>
                  <a:sym typeface="Arial"/>
                </a:endParaRPr>
              </a:p>
            </p:txBody>
          </p:sp>
        </mc:Choice>
        <mc:Fallback>
          <p:sp>
            <p:nvSpPr>
              <p:cNvPr id="9" name="Rectangle 1"/>
              <p:cNvSpPr>
                <a:spLocks noRot="1" noChangeAspect="1" noMove="1" noResize="1" noEditPoints="1" noAdjustHandles="1" noChangeArrowheads="1" noChangeShapeType="1" noTextEdit="1"/>
              </p:cNvSpPr>
              <p:nvPr/>
            </p:nvSpPr>
            <p:spPr bwMode="auto">
              <a:xfrm>
                <a:off x="4175567" y="172641"/>
                <a:ext cx="13885379" cy="1846659"/>
              </a:xfrm>
              <a:prstGeom prst="rect">
                <a:avLst/>
              </a:prstGeom>
              <a:blipFill>
                <a:blip r:embed="rId7"/>
                <a:stretch>
                  <a:fillRect l="-1449" r="-1449" b="-6931"/>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10" name="Rectangle 9"/>
          <p:cNvSpPr/>
          <p:nvPr/>
        </p:nvSpPr>
        <p:spPr>
          <a:xfrm>
            <a:off x="1512359" y="2079913"/>
            <a:ext cx="1265090" cy="861133"/>
          </a:xfrm>
          <a:prstGeom prst="rect">
            <a:avLst/>
          </a:prstGeom>
        </p:spPr>
        <p:txBody>
          <a:bodyPr wrap="none">
            <a:spAutoFit/>
          </a:bodyPr>
          <a:lstStyle/>
          <a:p>
            <a:pPr algn="just" defTabSz="1828800">
              <a:lnSpc>
                <a:spcPct val="150000"/>
              </a:lnSpc>
              <a:spcBef>
                <a:spcPts val="600"/>
              </a:spcBef>
              <a:spcAft>
                <a:spcPts val="600"/>
              </a:spcAft>
              <a:buClr>
                <a:srgbClr val="000000"/>
              </a:buClr>
            </a:pPr>
            <a:r>
              <a:rPr lang="en-US" sz="3800" b="1" i="1" u="sng" kern="0">
                <a:solidFill>
                  <a:srgbClr val="C00000"/>
                </a:solidFill>
                <a:latin typeface="Arial" panose="020B0604020202020204" pitchFamily="34" charset="0"/>
                <a:ea typeface="Calibri" panose="020F0502020204030204" pitchFamily="34" charset="0"/>
                <a:cs typeface="Arial" panose="020B0604020202020204" pitchFamily="34" charset="0"/>
                <a:sym typeface="Arial"/>
              </a:rPr>
              <a:t>Giải:</a:t>
            </a:r>
          </a:p>
        </p:txBody>
      </p:sp>
      <p:pic>
        <p:nvPicPr>
          <p:cNvPr id="3" name="Picture 2"/>
          <p:cNvPicPr>
            <a:picLocks noChangeAspect="1"/>
          </p:cNvPicPr>
          <p:nvPr/>
        </p:nvPicPr>
        <p:blipFill>
          <a:blip r:embed="rId8">
            <a:extLst>
              <a:ext uri="{BEBA8EAE-BF5A-486C-A8C5-ECC9F3942E4B}">
                <a14:imgProps xmlns:a14="http://schemas.microsoft.com/office/drawing/2010/main">
                  <a14:imgLayer r:embed="rId9">
                    <a14:imgEffect>
                      <a14:sharpenSoften amount="50000"/>
                    </a14:imgEffect>
                    <a14:imgEffect>
                      <a14:brightnessContrast contrast="-40000"/>
                    </a14:imgEffect>
                  </a14:imgLayer>
                </a14:imgProps>
              </a:ext>
            </a:extLst>
          </a:blip>
          <a:stretch>
            <a:fillRect/>
          </a:stretch>
        </p:blipFill>
        <p:spPr>
          <a:xfrm>
            <a:off x="228600" y="3566367"/>
            <a:ext cx="5370461" cy="4187752"/>
          </a:xfrm>
          <a:prstGeom prst="rect">
            <a:avLst/>
          </a:prstGeom>
        </p:spPr>
      </p:pic>
      <mc:AlternateContent xmlns:mc="http://schemas.openxmlformats.org/markup-compatibility/2006">
        <mc:Choice xmlns:a14="http://schemas.microsoft.com/office/drawing/2010/main" Requires="a14">
          <p:sp>
            <p:nvSpPr>
              <p:cNvPr id="4" name="Rectangle 3"/>
              <p:cNvSpPr/>
              <p:nvPr/>
            </p:nvSpPr>
            <p:spPr>
              <a:xfrm>
                <a:off x="6441768" y="2666530"/>
                <a:ext cx="9144000" cy="6505051"/>
              </a:xfrm>
              <a:prstGeom prst="rect">
                <a:avLst/>
              </a:prstGeom>
            </p:spPr>
            <p:txBody>
              <a:bodyPr>
                <a:spAutoFit/>
              </a:bodyPr>
              <a:lstStyle/>
              <a:p>
                <a:pPr algn="just">
                  <a:lnSpc>
                    <a:spcPct val="150000"/>
                  </a:lnSpc>
                  <a:spcBef>
                    <a:spcPts val="300"/>
                  </a:spcBef>
                  <a:spcAft>
                    <a:spcPts val="300"/>
                  </a:spcAft>
                </a:pPr>
                <a:r>
                  <a:rPr lang="en-US" sz="3800" smtClean="0">
                    <a:latin typeface="Arial" panose="020B0604020202020204" pitchFamily="34" charset="0"/>
                    <a:ea typeface="Arial" panose="020B0604020202020204" pitchFamily="34" charset="0"/>
                    <a:cs typeface="Arial" panose="020B0604020202020204" pitchFamily="34" charset="0"/>
                  </a:rPr>
                  <a:t>Do </a:t>
                </a:r>
                <a14:m>
                  <m:oMath xmlns:m="http://schemas.openxmlformats.org/officeDocument/2006/math">
                    <m:r>
                      <a:rPr lang="en-US" sz="3800" i="1">
                        <a:effectLst/>
                        <a:latin typeface="Cambria Math" panose="02040503050406030204" pitchFamily="18" charset="0"/>
                        <a:ea typeface="Arial" panose="020B0604020202020204" pitchFamily="34" charset="0"/>
                        <a:cs typeface="Times New Roman" panose="02020603050405020304" pitchFamily="18" charset="0"/>
                      </a:rPr>
                      <m:t>𝐵</m:t>
                    </m:r>
                    <m:r>
                      <a:rPr lang="en-US" sz="3800" i="1">
                        <a:effectLst/>
                        <a:latin typeface="Cambria Math" panose="02040503050406030204" pitchFamily="18" charset="0"/>
                        <a:ea typeface="Arial" panose="020B0604020202020204" pitchFamily="34" charset="0"/>
                        <a:cs typeface="Times New Roman" panose="02020603050405020304" pitchFamily="18" charset="0"/>
                      </a:rPr>
                      <m:t>’</m:t>
                    </m:r>
                  </m:oMath>
                </a14:m>
                <a:r>
                  <a:rPr lang="en-US" sz="3800">
                    <a:effectLst/>
                    <a:latin typeface="Arial" panose="020B0604020202020204" pitchFamily="34" charset="0"/>
                    <a:ea typeface="Arial" panose="020B0604020202020204" pitchFamily="34" charset="0"/>
                    <a:cs typeface="Arial" panose="020B0604020202020204" pitchFamily="34" charset="0"/>
                  </a:rPr>
                  <a:t> là trung điểm của </a:t>
                </a:r>
                <a14:m>
                  <m:oMath xmlns:m="http://schemas.openxmlformats.org/officeDocument/2006/math">
                    <m:r>
                      <a:rPr lang="en-US" sz="3800" i="1">
                        <a:effectLst/>
                        <a:latin typeface="Cambria Math" panose="02040503050406030204" pitchFamily="18" charset="0"/>
                        <a:ea typeface="Arial" panose="020B0604020202020204" pitchFamily="34" charset="0"/>
                        <a:cs typeface="Times New Roman" panose="02020603050405020304" pitchFamily="18" charset="0"/>
                      </a:rPr>
                      <m:t>𝐴𝐵</m:t>
                    </m:r>
                  </m:oMath>
                </a14:m>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en-US" sz="3800">
                    <a:effectLst/>
                    <a:latin typeface="Arial" panose="020B0604020202020204" pitchFamily="34" charset="0"/>
                    <a:ea typeface="Arial" panose="020B0604020202020204" pitchFamily="34" charset="0"/>
                    <a:cs typeface="Arial" panose="020B0604020202020204" pitchFamily="34" charset="0"/>
                  </a:rPr>
                  <a:t>Do </a:t>
                </a:r>
                <a14:m>
                  <m:oMath xmlns:m="http://schemas.openxmlformats.org/officeDocument/2006/math">
                    <m:r>
                      <a:rPr lang="en-US" sz="3800" i="1">
                        <a:effectLst/>
                        <a:latin typeface="Cambria Math" panose="02040503050406030204" pitchFamily="18" charset="0"/>
                        <a:ea typeface="Arial" panose="020B0604020202020204" pitchFamily="34" charset="0"/>
                        <a:cs typeface="Times New Roman" panose="02020603050405020304" pitchFamily="18" charset="0"/>
                      </a:rPr>
                      <m:t>𝐶</m:t>
                    </m:r>
                    <m:r>
                      <a:rPr lang="en-US" sz="3800" i="1">
                        <a:effectLst/>
                        <a:latin typeface="Cambria Math" panose="02040503050406030204" pitchFamily="18" charset="0"/>
                        <a:ea typeface="Arial" panose="020B0604020202020204" pitchFamily="34" charset="0"/>
                        <a:cs typeface="Times New Roman" panose="02020603050405020304" pitchFamily="18" charset="0"/>
                      </a:rPr>
                      <m:t>’ </m:t>
                    </m:r>
                  </m:oMath>
                </a14:m>
                <a:r>
                  <a:rPr lang="en-US" sz="3800">
                    <a:effectLst/>
                    <a:latin typeface="Arial" panose="020B0604020202020204" pitchFamily="34" charset="0"/>
                    <a:ea typeface="Arial" panose="020B0604020202020204" pitchFamily="34" charset="0"/>
                    <a:cs typeface="Arial" panose="020B0604020202020204" pitchFamily="34" charset="0"/>
                  </a:rPr>
                  <a:t>là trung điểm của </a:t>
                </a:r>
                <a14:m>
                  <m:oMath xmlns:m="http://schemas.openxmlformats.org/officeDocument/2006/math">
                    <m:r>
                      <a:rPr lang="en-US" sz="3800" i="1">
                        <a:effectLst/>
                        <a:latin typeface="Cambria Math" panose="02040503050406030204" pitchFamily="18" charset="0"/>
                        <a:ea typeface="Arial" panose="020B0604020202020204" pitchFamily="34" charset="0"/>
                        <a:cs typeface="Times New Roman" panose="02020603050405020304" pitchFamily="18" charset="0"/>
                      </a:rPr>
                      <m:t>𝐴𝐶</m:t>
                    </m:r>
                  </m:oMath>
                </a14:m>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fr-FR" sz="3800" smtClean="0">
                    <a:effectLst/>
                    <a:latin typeface="Arial" panose="020B0604020202020204" pitchFamily="34" charset="0"/>
                    <a:ea typeface="Arial" panose="020B0604020202020204" pitchFamily="34" charset="0"/>
                    <a:cs typeface="Arial" panose="020B0604020202020204" pitchFamily="34" charset="0"/>
                  </a:rPr>
                  <a:t>Xét </a:t>
                </a:r>
                <a14:m>
                  <m:oMath xmlns:m="http://schemas.openxmlformats.org/officeDocument/2006/math">
                    <m:r>
                      <a:rPr lang="en-US" sz="3800" i="1">
                        <a:effectLst/>
                        <a:latin typeface="Cambria Math" panose="02040503050406030204" pitchFamily="18" charset="0"/>
                        <a:ea typeface="Arial" panose="020B0604020202020204" pitchFamily="34" charset="0"/>
                        <a:cs typeface="Times New Roman" panose="02020603050405020304" pitchFamily="18" charset="0"/>
                        <a:sym typeface="Symbol" panose="05050102010706020507" pitchFamily="18" charset="2"/>
                      </a:rPr>
                      <m:t></m:t>
                    </m:r>
                    <m:r>
                      <a:rPr lang="fr-FR" sz="3800" i="1">
                        <a:effectLst/>
                        <a:latin typeface="Cambria Math" panose="02040503050406030204" pitchFamily="18" charset="0"/>
                        <a:ea typeface="Arial" panose="020B0604020202020204" pitchFamily="34" charset="0"/>
                        <a:cs typeface="Times New Roman" panose="02020603050405020304" pitchFamily="18" charset="0"/>
                      </a:rPr>
                      <m:t>𝐴𝐵𝐶</m:t>
                    </m:r>
                  </m:oMath>
                </a14:m>
                <a:r>
                  <a:rPr lang="fr-FR" sz="3800">
                    <a:effectLst/>
                    <a:latin typeface="Arial" panose="020B0604020202020204" pitchFamily="34" charset="0"/>
                    <a:ea typeface="Arial" panose="020B0604020202020204" pitchFamily="34" charset="0"/>
                    <a:cs typeface="Arial" panose="020B0604020202020204" pitchFamily="34" charset="0"/>
                  </a:rPr>
                  <a:t> có : </a:t>
                </a:r>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14:m>
                  <m:oMath xmlns:m="http://schemas.openxmlformats.org/officeDocument/2006/math">
                    <m:r>
                      <a:rPr lang="fr-FR" sz="3800" i="1">
                        <a:effectLst/>
                        <a:latin typeface="Cambria Math" panose="02040503050406030204" pitchFamily="18" charset="0"/>
                        <a:ea typeface="Arial" panose="020B0604020202020204" pitchFamily="34" charset="0"/>
                        <a:cs typeface="Times New Roman" panose="02020603050405020304" pitchFamily="18" charset="0"/>
                      </a:rPr>
                      <m:t>𝐵</m:t>
                    </m:r>
                    <m:r>
                      <a:rPr lang="fr-FR" sz="3800" i="1">
                        <a:effectLst/>
                        <a:latin typeface="Cambria Math" panose="02040503050406030204" pitchFamily="18" charset="0"/>
                        <a:ea typeface="Arial" panose="020B0604020202020204" pitchFamily="34" charset="0"/>
                        <a:cs typeface="Times New Roman" panose="02020603050405020304" pitchFamily="18" charset="0"/>
                      </a:rPr>
                      <m:t>’</m:t>
                    </m:r>
                  </m:oMath>
                </a14:m>
                <a:r>
                  <a:rPr lang="fr-FR" sz="3800">
                    <a:effectLst/>
                    <a:latin typeface="Arial" panose="020B0604020202020204" pitchFamily="34" charset="0"/>
                    <a:ea typeface="Arial" panose="020B0604020202020204" pitchFamily="34" charset="0"/>
                    <a:cs typeface="Arial" panose="020B0604020202020204" pitchFamily="34" charset="0"/>
                  </a:rPr>
                  <a:t> là trung điểm của </a:t>
                </a:r>
                <a14:m>
                  <m:oMath xmlns:m="http://schemas.openxmlformats.org/officeDocument/2006/math">
                    <m:r>
                      <a:rPr lang="fr-FR" sz="3800" i="1">
                        <a:effectLst/>
                        <a:latin typeface="Cambria Math" panose="02040503050406030204" pitchFamily="18" charset="0"/>
                        <a:ea typeface="Arial" panose="020B0604020202020204" pitchFamily="34" charset="0"/>
                        <a:cs typeface="Times New Roman" panose="02020603050405020304" pitchFamily="18" charset="0"/>
                      </a:rPr>
                      <m:t>𝐴𝐵</m:t>
                    </m:r>
                  </m:oMath>
                </a14:m>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14:m>
                  <m:oMath xmlns:m="http://schemas.openxmlformats.org/officeDocument/2006/math">
                    <m:r>
                      <a:rPr lang="fr-FR" sz="3800" i="1">
                        <a:effectLst/>
                        <a:latin typeface="Cambria Math" panose="02040503050406030204" pitchFamily="18" charset="0"/>
                        <a:ea typeface="Arial" panose="020B0604020202020204" pitchFamily="34" charset="0"/>
                        <a:cs typeface="Times New Roman" panose="02020603050405020304" pitchFamily="18" charset="0"/>
                      </a:rPr>
                      <m:t>𝐶</m:t>
                    </m:r>
                    <m:r>
                      <a:rPr lang="fr-FR" sz="3800" i="1">
                        <a:effectLst/>
                        <a:latin typeface="Cambria Math" panose="02040503050406030204" pitchFamily="18" charset="0"/>
                        <a:ea typeface="Arial" panose="020B0604020202020204" pitchFamily="34" charset="0"/>
                        <a:cs typeface="Times New Roman" panose="02020603050405020304" pitchFamily="18" charset="0"/>
                      </a:rPr>
                      <m:t>’</m:t>
                    </m:r>
                  </m:oMath>
                </a14:m>
                <a:r>
                  <a:rPr lang="fr-FR" sz="3800">
                    <a:effectLst/>
                    <a:latin typeface="Arial" panose="020B0604020202020204" pitchFamily="34" charset="0"/>
                    <a:ea typeface="Arial" panose="020B0604020202020204" pitchFamily="34" charset="0"/>
                    <a:cs typeface="Arial" panose="020B0604020202020204" pitchFamily="34" charset="0"/>
                  </a:rPr>
                  <a:t> là trung điểm của </a:t>
                </a:r>
                <a14:m>
                  <m:oMath xmlns:m="http://schemas.openxmlformats.org/officeDocument/2006/math">
                    <m:r>
                      <a:rPr lang="fr-FR" sz="3800" i="1">
                        <a:effectLst/>
                        <a:latin typeface="Cambria Math" panose="02040503050406030204" pitchFamily="18" charset="0"/>
                        <a:ea typeface="Arial" panose="020B0604020202020204" pitchFamily="34" charset="0"/>
                        <a:cs typeface="Times New Roman" panose="02020603050405020304" pitchFamily="18" charset="0"/>
                      </a:rPr>
                      <m:t>𝐴𝐶</m:t>
                    </m:r>
                  </m:oMath>
                </a14:m>
                <a:endParaRPr lang="en-US" sz="3800" smtClean="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r>
                        <a:rPr lang="en-US" sz="3800" b="0" i="1" smtClean="0">
                          <a:effectLst/>
                          <a:latin typeface="Cambria Math" panose="02040503050406030204" pitchFamily="18" charset="0"/>
                          <a:ea typeface="Arial" panose="020B0604020202020204" pitchFamily="34" charset="0"/>
                          <a:cs typeface="Times New Roman" panose="02020603050405020304" pitchFamily="18" charset="0"/>
                        </a:rPr>
                        <m:t>⇒</m:t>
                      </m:r>
                      <m:r>
                        <a:rPr lang="vi-VN"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𝐵</m:t>
                      </m:r>
                      <m:r>
                        <a:rPr lang="vi-VN"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a:rPr lang="vi-VN"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𝐶</m:t>
                      </m:r>
                      <m:r>
                        <a:rPr lang="vi-VN"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m:rPr>
                          <m:nor/>
                        </m:rPr>
                        <a:rPr lang="en-US" sz="3800">
                          <a:solidFill>
                            <a:prstClr val="black"/>
                          </a:solidFill>
                          <a:ea typeface="Arial" panose="020B0604020202020204" pitchFamily="34" charset="0"/>
                          <a:cs typeface="Arial" panose="020B0604020202020204" pitchFamily="34" charset="0"/>
                        </a:rPr>
                        <m:t>//</m:t>
                      </m:r>
                      <m:r>
                        <a:rPr lang="vi-VN"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𝐵𝐶</m:t>
                      </m:r>
                      <m:r>
                        <a:rPr lang="vi-VN"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 </m:t>
                      </m:r>
                      <m:r>
                        <a:rPr lang="vi-VN"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𝐵</m:t>
                      </m:r>
                      <m:r>
                        <a:rPr lang="vi-VN"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a:rPr lang="vi-VN"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𝐶</m:t>
                      </m:r>
                      <m:r>
                        <a:rPr lang="vi-VN"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 </m:t>
                      </m:r>
                      <m:f>
                        <m:fPr>
                          <m:ctrlP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ctrlPr>
                        </m:fPr>
                        <m:num>
                          <m:r>
                            <a:rPr lang="vi-VN"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1</m:t>
                          </m:r>
                        </m:num>
                        <m:den>
                          <m:r>
                            <a:rPr lang="vi-VN"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2</m:t>
                          </m:r>
                        </m:den>
                      </m:f>
                      <m:r>
                        <a:rPr lang="vi-VN"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𝐵𝐶</m:t>
                      </m:r>
                      <m:r>
                        <a:rPr lang="en-US" sz="3800" b="0" i="1" smtClean="0">
                          <a:solidFill>
                            <a:prstClr val="black"/>
                          </a:solidFill>
                          <a:latin typeface="Cambria Math" panose="02040503050406030204" pitchFamily="18" charset="0"/>
                          <a:ea typeface="Arial" panose="020B0604020202020204" pitchFamily="34" charset="0"/>
                          <a:cs typeface="Times New Roman" panose="02020603050405020304" pitchFamily="18" charset="0"/>
                        </a:rPr>
                        <m:t>   </m:t>
                      </m:r>
                      <m:r>
                        <a:rPr lang="vi-VN" sz="3800" i="1">
                          <a:solidFill>
                            <a:prstClr val="black"/>
                          </a:solidFill>
                          <a:latin typeface="Cambria Math" panose="02040503050406030204" pitchFamily="18" charset="0"/>
                          <a:ea typeface="Arial" panose="020B0604020202020204" pitchFamily="34" charset="0"/>
                          <a:cs typeface="Arial" panose="020B0604020202020204" pitchFamily="34" charset="0"/>
                        </a:rPr>
                        <m:t>(2)</m:t>
                      </m:r>
                    </m:oMath>
                  </m:oMathPara>
                </a14:m>
                <a:endParaRPr lang="en-US" sz="380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4" name="Rectangle 3"/>
              <p:cNvSpPr>
                <a:spLocks noRot="1" noChangeAspect="1" noMove="1" noResize="1" noEditPoints="1" noAdjustHandles="1" noChangeArrowheads="1" noChangeShapeType="1" noTextEdit="1"/>
              </p:cNvSpPr>
              <p:nvPr/>
            </p:nvSpPr>
            <p:spPr>
              <a:xfrm>
                <a:off x="6441768" y="2666530"/>
                <a:ext cx="9144000" cy="6505051"/>
              </a:xfrm>
              <a:prstGeom prst="rect">
                <a:avLst/>
              </a:prstGeom>
              <a:blipFill>
                <a:blip r:embed="rId10"/>
                <a:stretch>
                  <a:fillRect l="-220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 name="Rectangle 10"/>
              <p:cNvSpPr/>
              <p:nvPr/>
            </p:nvSpPr>
            <p:spPr>
              <a:xfrm>
                <a:off x="13283914" y="2500562"/>
                <a:ext cx="4759444" cy="1883914"/>
              </a:xfrm>
              <a:prstGeom prst="rect">
                <a:avLst/>
              </a:prstGeom>
            </p:spPr>
            <p:txBody>
              <a:bodyPr wrap="none">
                <a:spAutoFit/>
              </a:bodyPr>
              <a:lstStyle/>
              <a:p>
                <a:pPr lvl="0"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en-US" sz="3800" i="1" smtClean="0">
                          <a:solidFill>
                            <a:prstClr val="black"/>
                          </a:solidFill>
                          <a:latin typeface="Cambria Math" panose="02040503050406030204" pitchFamily="18" charset="0"/>
                          <a:ea typeface="Arial" panose="020B0604020202020204" pitchFamily="34" charset="0"/>
                          <a:cs typeface="Times New Roman" panose="02020603050405020304" pitchFamily="18" charset="0"/>
                        </a:rPr>
                        <m:t>⇒</m:t>
                      </m:r>
                      <m:f>
                        <m:fPr>
                          <m:ctrlP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ctrlPr>
                        </m:fPr>
                        <m:num>
                          <m: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𝐴𝐵</m:t>
                          </m:r>
                          <m:r>
                            <a:rPr lang="fr-FR"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num>
                        <m:den>
                          <m: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𝐴𝐵</m:t>
                          </m:r>
                        </m:den>
                      </m:f>
                      <m:r>
                        <a:rPr lang="fr-FR"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f>
                        <m:fPr>
                          <m:ctrlP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ctrlPr>
                        </m:fPr>
                        <m:num>
                          <m: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𝐴𝐶</m:t>
                          </m:r>
                          <m:r>
                            <a:rPr lang="fr-FR"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num>
                        <m:den>
                          <m: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𝐴𝐶</m:t>
                          </m:r>
                        </m:den>
                      </m:f>
                      <m:r>
                        <a:rPr lang="fr-FR"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f>
                        <m:fPr>
                          <m:ctrlP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ctrlPr>
                        </m:fPr>
                        <m:num>
                          <m:r>
                            <a:rPr lang="fr-FR"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1</m:t>
                          </m:r>
                        </m:num>
                        <m:den>
                          <m:r>
                            <a:rPr lang="fr-FR"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2</m:t>
                          </m:r>
                        </m:den>
                      </m:f>
                      <m:r>
                        <a:rPr lang="en-US" sz="3800" b="0" i="1" smtClean="0">
                          <a:solidFill>
                            <a:prstClr val="black"/>
                          </a:solidFill>
                          <a:latin typeface="Cambria Math" panose="02040503050406030204" pitchFamily="18" charset="0"/>
                          <a:ea typeface="Arial" panose="020B0604020202020204" pitchFamily="34" charset="0"/>
                          <a:cs typeface="Times New Roman" panose="02020603050405020304" pitchFamily="18" charset="0"/>
                        </a:rPr>
                        <m:t> (1)</m:t>
                      </m:r>
                    </m:oMath>
                  </m:oMathPara>
                </a14:m>
                <a:endParaRPr lang="en-US" sz="3800">
                  <a:solidFill>
                    <a:prstClr val="black"/>
                  </a:solidFill>
                  <a:latin typeface="Arial" panose="020B0604020202020204" pitchFamily="34" charset="0"/>
                  <a:ea typeface="Arial" panose="020B0604020202020204" pitchFamily="34" charset="0"/>
                  <a:cs typeface="Arial" panose="020B0604020202020204" pitchFamily="34" charset="0"/>
                </a:endParaRPr>
              </a:p>
            </p:txBody>
          </p:sp>
        </mc:Choice>
        <mc:Fallback>
          <p:sp>
            <p:nvSpPr>
              <p:cNvPr id="11" name="Rectangle 10"/>
              <p:cNvSpPr>
                <a:spLocks noRot="1" noChangeAspect="1" noMove="1" noResize="1" noEditPoints="1" noAdjustHandles="1" noChangeArrowheads="1" noChangeShapeType="1" noTextEdit="1"/>
              </p:cNvSpPr>
              <p:nvPr/>
            </p:nvSpPr>
            <p:spPr>
              <a:xfrm>
                <a:off x="13283914" y="2500562"/>
                <a:ext cx="4759444" cy="1883914"/>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 name="Rectangle 11"/>
              <p:cNvSpPr/>
              <p:nvPr/>
            </p:nvSpPr>
            <p:spPr>
              <a:xfrm>
                <a:off x="13078016" y="5548562"/>
                <a:ext cx="4706045" cy="1846659"/>
              </a:xfrm>
              <a:prstGeom prst="rect">
                <a:avLst/>
              </a:prstGeom>
            </p:spPr>
            <p:txBody>
              <a:bodyPr wrap="square">
                <a:spAutoFit/>
              </a:bodyPr>
              <a:lstStyle/>
              <a:p>
                <a:pPr>
                  <a:lnSpc>
                    <a:spcPct val="150000"/>
                  </a:lnSpc>
                </a:pPr>
                <a14:m>
                  <m:oMath xmlns:m="http://schemas.openxmlformats.org/officeDocument/2006/math">
                    <m:r>
                      <a:rPr lang="en-US" sz="3800" b="0" i="1" smtClean="0">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a:rPr lang="vi-VN"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𝐵</m:t>
                    </m:r>
                    <m:r>
                      <a:rPr lang="vi-VN"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a:rPr lang="vi-VN"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𝐶</m:t>
                    </m:r>
                    <m:r>
                      <a:rPr lang="vi-VN"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oMath>
                </a14:m>
                <a:r>
                  <a:rPr lang="vi-VN" sz="3800">
                    <a:solidFill>
                      <a:prstClr val="black"/>
                    </a:solidFill>
                    <a:ea typeface="Arial" panose="020B0604020202020204" pitchFamily="34" charset="0"/>
                    <a:cs typeface="Arial" panose="020B0604020202020204" pitchFamily="34" charset="0"/>
                  </a:rPr>
                  <a:t> là </a:t>
                </a:r>
                <a:r>
                  <a:rPr lang="vi-VN" sz="3800">
                    <a:solidFill>
                      <a:prstClr val="black"/>
                    </a:solidFill>
                    <a:ea typeface="Arial" panose="020B0604020202020204" pitchFamily="34" charset="0"/>
                    <a:cs typeface="Arial" panose="020B0604020202020204" pitchFamily="34" charset="0"/>
                  </a:rPr>
                  <a:t>đường </a:t>
                </a:r>
                <a:r>
                  <a:rPr lang="vi-VN" sz="3800" smtClean="0">
                    <a:solidFill>
                      <a:prstClr val="black"/>
                    </a:solidFill>
                    <a:ea typeface="Arial" panose="020B0604020202020204" pitchFamily="34" charset="0"/>
                    <a:cs typeface="Arial" panose="020B0604020202020204" pitchFamily="34" charset="0"/>
                  </a:rPr>
                  <a:t>trung </a:t>
                </a:r>
                <a:r>
                  <a:rPr lang="vi-VN" sz="3800">
                    <a:solidFill>
                      <a:prstClr val="black"/>
                    </a:solidFill>
                    <a:ea typeface="Arial" panose="020B0604020202020204" pitchFamily="34" charset="0"/>
                    <a:cs typeface="Arial" panose="020B0604020202020204" pitchFamily="34" charset="0"/>
                  </a:rPr>
                  <a:t>bình của </a:t>
                </a:r>
                <a14:m>
                  <m:oMath xmlns:m="http://schemas.openxmlformats.org/officeDocument/2006/math">
                    <m: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sym typeface="Symbol" panose="05050102010706020507" pitchFamily="18" charset="2"/>
                      </a:rPr>
                      <m:t></m:t>
                    </m:r>
                    <m:r>
                      <a:rPr lang="vi-VN"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𝐴𝐵𝐶</m:t>
                    </m:r>
                  </m:oMath>
                </a14:m>
                <a:r>
                  <a:rPr lang="vi-VN" sz="3800">
                    <a:solidFill>
                      <a:prstClr val="black"/>
                    </a:solidFill>
                    <a:ea typeface="Arial" panose="020B0604020202020204" pitchFamily="34" charset="0"/>
                    <a:cs typeface="Arial" panose="020B0604020202020204" pitchFamily="34" charset="0"/>
                  </a:rPr>
                  <a:t> </a:t>
                </a:r>
                <a:endParaRPr lang="en-US"/>
              </a:p>
            </p:txBody>
          </p:sp>
        </mc:Choice>
        <mc:Fallback>
          <p:sp>
            <p:nvSpPr>
              <p:cNvPr id="12" name="Rectangle 11"/>
              <p:cNvSpPr>
                <a:spLocks noRot="1" noChangeAspect="1" noMove="1" noResize="1" noEditPoints="1" noAdjustHandles="1" noChangeArrowheads="1" noChangeShapeType="1" noTextEdit="1"/>
              </p:cNvSpPr>
              <p:nvPr/>
            </p:nvSpPr>
            <p:spPr>
              <a:xfrm>
                <a:off x="13078016" y="5548562"/>
                <a:ext cx="4706045" cy="1846659"/>
              </a:xfrm>
              <a:prstGeom prst="rect">
                <a:avLst/>
              </a:prstGeom>
              <a:blipFill>
                <a:blip r:embed="rId12"/>
                <a:stretch>
                  <a:fillRect l="-4275" b="-6601"/>
                </a:stretch>
              </a:blipFill>
            </p:spPr>
            <p:txBody>
              <a:bodyPr/>
              <a:lstStyle/>
              <a:p>
                <a:r>
                  <a:rPr lang="en-US">
                    <a:noFill/>
                  </a:rPr>
                  <a:t> </a:t>
                </a:r>
              </a:p>
            </p:txBody>
          </p:sp>
        </mc:Fallback>
      </mc:AlternateContent>
      <p:sp>
        <p:nvSpPr>
          <p:cNvPr id="14" name="Right Brace 13"/>
          <p:cNvSpPr/>
          <p:nvPr/>
        </p:nvSpPr>
        <p:spPr>
          <a:xfrm>
            <a:off x="12645500" y="2901178"/>
            <a:ext cx="432516" cy="1552948"/>
          </a:xfrm>
          <a:prstGeom prst="rightBrace">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6" name="Right Brace 15"/>
          <p:cNvSpPr/>
          <p:nvPr/>
        </p:nvSpPr>
        <p:spPr>
          <a:xfrm>
            <a:off x="12212984" y="5700962"/>
            <a:ext cx="432516" cy="1552948"/>
          </a:xfrm>
          <a:prstGeom prst="rightBrace">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902459721"/>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up)">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fade">
                                      <p:cBhvr>
                                        <p:cTn id="27" dur="500"/>
                                        <p:tgtEl>
                                          <p:spTgt spid="4">
                                            <p:txEl>
                                              <p:pRg st="0" end="0"/>
                                            </p:txEl>
                                          </p:spTgt>
                                        </p:tgtEl>
                                      </p:cBhvr>
                                    </p:animEffect>
                                  </p:childTnLst>
                                </p:cTn>
                              </p:par>
                            </p:childTnLst>
                          </p:cTn>
                        </p:par>
                        <p:par>
                          <p:cTn id="28" fill="hold">
                            <p:stCondLst>
                              <p:cond delay="500"/>
                            </p:stCondLst>
                            <p:childTnLst>
                              <p:par>
                                <p:cTn id="29" presetID="10" presetClass="entr" presetSubtype="0" fill="hold" nodeType="after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animEffect transition="in" filter="fade">
                                      <p:cBhvr>
                                        <p:cTn id="31" dur="500"/>
                                        <p:tgtEl>
                                          <p:spTgt spid="4">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left)">
                                      <p:cBhvr>
                                        <p:cTn id="36" dur="500"/>
                                        <p:tgtEl>
                                          <p:spTgt spid="14"/>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left)">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4">
                                            <p:txEl>
                                              <p:pRg st="2" end="2"/>
                                            </p:txEl>
                                          </p:spTgt>
                                        </p:tgtEl>
                                        <p:attrNameLst>
                                          <p:attrName>style.visibility</p:attrName>
                                        </p:attrNameLst>
                                      </p:cBhvr>
                                      <p:to>
                                        <p:strVal val="visible"/>
                                      </p:to>
                                    </p:set>
                                    <p:animEffect transition="in" filter="fade">
                                      <p:cBhvr>
                                        <p:cTn id="44" dur="500"/>
                                        <p:tgtEl>
                                          <p:spTgt spid="4">
                                            <p:txEl>
                                              <p:pRg st="2" end="2"/>
                                            </p:txEl>
                                          </p:spTgt>
                                        </p:tgtEl>
                                      </p:cBhvr>
                                    </p:animEffect>
                                  </p:childTnLst>
                                </p:cTn>
                              </p:par>
                            </p:childTnLst>
                          </p:cTn>
                        </p:par>
                        <p:par>
                          <p:cTn id="45" fill="hold">
                            <p:stCondLst>
                              <p:cond delay="500"/>
                            </p:stCondLst>
                            <p:childTnLst>
                              <p:par>
                                <p:cTn id="46" presetID="10" presetClass="entr" presetSubtype="0" fill="hold" nodeType="afterEffect">
                                  <p:stCondLst>
                                    <p:cond delay="0"/>
                                  </p:stCondLst>
                                  <p:childTnLst>
                                    <p:set>
                                      <p:cBhvr>
                                        <p:cTn id="47" dur="1" fill="hold">
                                          <p:stCondLst>
                                            <p:cond delay="0"/>
                                          </p:stCondLst>
                                        </p:cTn>
                                        <p:tgtEl>
                                          <p:spTgt spid="4">
                                            <p:txEl>
                                              <p:pRg st="3" end="3"/>
                                            </p:txEl>
                                          </p:spTgt>
                                        </p:tgtEl>
                                        <p:attrNameLst>
                                          <p:attrName>style.visibility</p:attrName>
                                        </p:attrNameLst>
                                      </p:cBhvr>
                                      <p:to>
                                        <p:strVal val="visible"/>
                                      </p:to>
                                    </p:set>
                                    <p:animEffect transition="in" filter="fade">
                                      <p:cBhvr>
                                        <p:cTn id="48" dur="500"/>
                                        <p:tgtEl>
                                          <p:spTgt spid="4">
                                            <p:txEl>
                                              <p:pRg st="3" end="3"/>
                                            </p:txEl>
                                          </p:spTgt>
                                        </p:tgtEl>
                                      </p:cBhvr>
                                    </p:animEffect>
                                  </p:childTnLst>
                                </p:cTn>
                              </p:par>
                            </p:childTnLst>
                          </p:cTn>
                        </p:par>
                        <p:par>
                          <p:cTn id="49" fill="hold">
                            <p:stCondLst>
                              <p:cond delay="1000"/>
                            </p:stCondLst>
                            <p:childTnLst>
                              <p:par>
                                <p:cTn id="50" presetID="10" presetClass="entr" presetSubtype="0" fill="hold" nodeType="afterEffect">
                                  <p:stCondLst>
                                    <p:cond delay="0"/>
                                  </p:stCondLst>
                                  <p:childTnLst>
                                    <p:set>
                                      <p:cBhvr>
                                        <p:cTn id="51" dur="1" fill="hold">
                                          <p:stCondLst>
                                            <p:cond delay="0"/>
                                          </p:stCondLst>
                                        </p:cTn>
                                        <p:tgtEl>
                                          <p:spTgt spid="4">
                                            <p:txEl>
                                              <p:pRg st="4" end="4"/>
                                            </p:txEl>
                                          </p:spTgt>
                                        </p:tgtEl>
                                        <p:attrNameLst>
                                          <p:attrName>style.visibility</p:attrName>
                                        </p:attrNameLst>
                                      </p:cBhvr>
                                      <p:to>
                                        <p:strVal val="visible"/>
                                      </p:to>
                                    </p:set>
                                    <p:animEffect transition="in" filter="fade">
                                      <p:cBhvr>
                                        <p:cTn id="52" dur="500"/>
                                        <p:tgtEl>
                                          <p:spTgt spid="4">
                                            <p:txEl>
                                              <p:pRg st="4" end="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up)">
                                      <p:cBhvr>
                                        <p:cTn id="57" dur="500"/>
                                        <p:tgtEl>
                                          <p:spTgt spid="16"/>
                                        </p:tgtEl>
                                      </p:cBhvr>
                                    </p:animEffect>
                                  </p:childTnLst>
                                </p:cTn>
                              </p:par>
                              <p:par>
                                <p:cTn id="58" presetID="22" presetClass="entr" presetSubtype="1" fill="hold" grpId="0" nodeType="with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wipe(up)">
                                      <p:cBhvr>
                                        <p:cTn id="60" dur="500"/>
                                        <p:tgtEl>
                                          <p:spTgt spid="12"/>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nodeType="clickEffect">
                                  <p:stCondLst>
                                    <p:cond delay="0"/>
                                  </p:stCondLst>
                                  <p:childTnLst>
                                    <p:set>
                                      <p:cBhvr>
                                        <p:cTn id="64" dur="1" fill="hold">
                                          <p:stCondLst>
                                            <p:cond delay="0"/>
                                          </p:stCondLst>
                                        </p:cTn>
                                        <p:tgtEl>
                                          <p:spTgt spid="4">
                                            <p:txEl>
                                              <p:pRg st="5" end="5"/>
                                            </p:txEl>
                                          </p:spTgt>
                                        </p:tgtEl>
                                        <p:attrNameLst>
                                          <p:attrName>style.visibility</p:attrName>
                                        </p:attrNameLst>
                                      </p:cBhvr>
                                      <p:to>
                                        <p:strVal val="visible"/>
                                      </p:to>
                                    </p:set>
                                    <p:animEffect transition="in" filter="wipe(left)">
                                      <p:cBhvr>
                                        <p:cTn id="65"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2" grpId="0"/>
      <p:bldP spid="14" grpId="0" animBg="1"/>
      <p:bldP spid="16"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5" name="Group 5"/>
          <p:cNvGrpSpPr/>
          <p:nvPr/>
        </p:nvGrpSpPr>
        <p:grpSpPr>
          <a:xfrm>
            <a:off x="-228601" y="9320249"/>
            <a:ext cx="18678839" cy="982589"/>
            <a:chOff x="0" y="0"/>
            <a:chExt cx="4919530" cy="537497"/>
          </a:xfrm>
        </p:grpSpPr>
        <p:sp>
          <p:nvSpPr>
            <p:cNvPr id="6" name="Freeform 6"/>
            <p:cNvSpPr/>
            <p:nvPr/>
          </p:nvSpPr>
          <p:spPr>
            <a:xfrm>
              <a:off x="0" y="0"/>
              <a:ext cx="4919530" cy="537497"/>
            </a:xfrm>
            <a:custGeom>
              <a:avLst/>
              <a:gdLst/>
              <a:ahLst/>
              <a:cxnLst/>
              <a:rect l="l" t="t" r="r" b="b"/>
              <a:pathLst>
                <a:path w="4919530" h="537497">
                  <a:moveTo>
                    <a:pt x="0" y="0"/>
                  </a:moveTo>
                  <a:lnTo>
                    <a:pt x="4919530" y="0"/>
                  </a:lnTo>
                  <a:lnTo>
                    <a:pt x="4919530" y="537497"/>
                  </a:lnTo>
                  <a:lnTo>
                    <a:pt x="0" y="537497"/>
                  </a:lnTo>
                  <a:close/>
                </a:path>
              </a:pathLst>
            </a:custGeom>
            <a:solidFill>
              <a:srgbClr val="A3DFBE"/>
            </a:solidFill>
            <a:ln w="28575" cap="sq">
              <a:solidFill>
                <a:srgbClr val="231F20"/>
              </a:solidFill>
              <a:prstDash val="solid"/>
              <a:miter/>
            </a:ln>
          </p:spPr>
        </p:sp>
        <p:sp>
          <p:nvSpPr>
            <p:cNvPr id="7" name="TextBox 7"/>
            <p:cNvSpPr txBox="1"/>
            <p:nvPr/>
          </p:nvSpPr>
          <p:spPr>
            <a:xfrm>
              <a:off x="0" y="-38100"/>
              <a:ext cx="4919530" cy="575597"/>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2" name="Picture 1"/>
          <p:cNvPicPr>
            <a:picLocks noChangeAspect="1"/>
          </p:cNvPicPr>
          <p:nvPr/>
        </p:nvPicPr>
        <p:blipFill>
          <a:blip r:embed="rId3"/>
          <a:stretch>
            <a:fillRect/>
          </a:stretch>
        </p:blipFill>
        <p:spPr>
          <a:xfrm>
            <a:off x="16448702" y="8191500"/>
            <a:ext cx="1598105" cy="1447978"/>
          </a:xfrm>
          <a:prstGeom prst="rect">
            <a:avLst/>
          </a:prstGeom>
        </p:spPr>
      </p:pic>
      <p:sp>
        <p:nvSpPr>
          <p:cNvPr id="8" name="TextBox 7"/>
          <p:cNvSpPr txBox="1"/>
          <p:nvPr/>
        </p:nvSpPr>
        <p:spPr>
          <a:xfrm>
            <a:off x="228600" y="585725"/>
            <a:ext cx="3810000" cy="1131079"/>
          </a:xfrm>
          <a:prstGeom prst="rect">
            <a:avLst/>
          </a:prstGeom>
          <a:solidFill>
            <a:srgbClr val="F4FF5C"/>
          </a:solidFill>
          <a:ln w="25400" cap="flat" cmpd="sng" algn="ctr">
            <a:solidFill>
              <a:srgbClr val="F4FF5C">
                <a:shade val="50000"/>
              </a:srgbClr>
            </a:solidFill>
            <a:prstDash val="solid"/>
          </a:ln>
          <a:effectLst/>
        </p:spPr>
        <p:txBody>
          <a:bodyPr wrap="square" rtlCol="0">
            <a:spAutoFit/>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0" lang="en-US" sz="4500" b="1" i="0" u="none" strike="noStrike" kern="1200" cap="none" spc="0" normalizeH="0" baseline="0" noProof="0" smtClean="0">
                <a:ln>
                  <a:noFill/>
                </a:ln>
                <a:solidFill>
                  <a:srgbClr val="070185"/>
                </a:solidFill>
                <a:effectLst/>
                <a:uLnTx/>
                <a:uFillTx/>
                <a:latin typeface="Arial"/>
                <a:ea typeface="+mn-ea"/>
                <a:cs typeface="Arial" panose="020B0604020202020204" pitchFamily="34" charset="0"/>
                <a:sym typeface="Arial"/>
              </a:rPr>
              <a:t>Luyện tập 2</a:t>
            </a:r>
            <a:endParaRPr kumimoji="0" lang="en-US" sz="4500" b="1" i="0" u="none" strike="noStrike" kern="1200" cap="none" spc="0" normalizeH="0" baseline="0" noProof="0">
              <a:ln>
                <a:noFill/>
              </a:ln>
              <a:solidFill>
                <a:srgbClr val="070185"/>
              </a:solidFill>
              <a:effectLst/>
              <a:uLnTx/>
              <a:uFillTx/>
              <a:latin typeface="Arial"/>
              <a:ea typeface="+mn-ea"/>
              <a:cs typeface="Arial" panose="020B0604020202020204" pitchFamily="34" charset="0"/>
              <a:sym typeface="Arial"/>
            </a:endParaRPr>
          </a:p>
        </p:txBody>
      </p:sp>
      <mc:AlternateContent xmlns:mc="http://schemas.openxmlformats.org/markup-compatibility/2006">
        <mc:Choice xmlns:a14="http://schemas.microsoft.com/office/drawing/2010/main" Requires="a14">
          <p:sp>
            <p:nvSpPr>
              <p:cNvPr id="9" name="Rectangle 1"/>
              <p:cNvSpPr>
                <a:spLocks noChangeArrowheads="1"/>
              </p:cNvSpPr>
              <p:nvPr/>
            </p:nvSpPr>
            <p:spPr bwMode="auto">
              <a:xfrm>
                <a:off x="4175567" y="172641"/>
                <a:ext cx="13885379" cy="1846659"/>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50000"/>
                  </a:lnSpc>
                  <a:spcBef>
                    <a:spcPct val="0"/>
                  </a:spcBef>
                  <a:spcAft>
                    <a:spcPct val="0"/>
                  </a:spcAft>
                  <a:buClr>
                    <a:srgbClr val="000000"/>
                  </a:buClr>
                  <a:buSzTx/>
                  <a:buFont typeface="Arial"/>
                  <a:buNone/>
                  <a:tabLst/>
                  <a:defRPr/>
                </a:pPr>
                <a:r>
                  <a:rPr kumimoji="0" lang="vi-VN" sz="3800" b="0" i="0" u="none" strike="noStrike" kern="0" cap="none" spc="0" normalizeH="0" baseline="0" noProof="0" smtClean="0">
                    <a:ln>
                      <a:noFill/>
                    </a:ln>
                    <a:solidFill>
                      <a:srgbClr val="000000"/>
                    </a:solidFill>
                    <a:effectLst/>
                    <a:uLnTx/>
                    <a:uFillTx/>
                    <a:latin typeface="Arial" panose="020B0604020202020204" pitchFamily="34" charset="0"/>
                    <a:ea typeface="+mn-ea"/>
                    <a:cs typeface="Arial"/>
                    <a:sym typeface="Arial"/>
                  </a:rPr>
                  <a:t>Cho tam giác </a:t>
                </a:r>
                <a14:m>
                  <m:oMath xmlns:m="http://schemas.openxmlformats.org/officeDocument/2006/math">
                    <m:r>
                      <a:rPr kumimoji="0" lang="vi-VN" sz="38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Arial"/>
                        <a:sym typeface="Arial"/>
                      </a:rPr>
                      <m:t>𝐴𝐵𝐶</m:t>
                    </m:r>
                  </m:oMath>
                </a14:m>
                <a:r>
                  <a:rPr kumimoji="0" lang="vi-VN" sz="3800" b="0" i="0" u="none" strike="noStrike" kern="0" cap="none" spc="0" normalizeH="0" baseline="0" noProof="0">
                    <a:ln>
                      <a:noFill/>
                    </a:ln>
                    <a:solidFill>
                      <a:srgbClr val="000000"/>
                    </a:solidFill>
                    <a:effectLst/>
                    <a:uLnTx/>
                    <a:uFillTx/>
                    <a:latin typeface="Arial" panose="020B0604020202020204" pitchFamily="34" charset="0"/>
                    <a:ea typeface="+mn-ea"/>
                    <a:cs typeface="Arial"/>
                    <a:sym typeface="Arial"/>
                  </a:rPr>
                  <a:t>. Gọi </a:t>
                </a:r>
                <a14:m>
                  <m:oMath xmlns:m="http://schemas.openxmlformats.org/officeDocument/2006/math">
                    <m:r>
                      <a:rPr kumimoji="0" lang="vi-VN" sz="38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Arial"/>
                        <a:sym typeface="Arial"/>
                      </a:rPr>
                      <m:t>𝐵</m:t>
                    </m:r>
                    <m:r>
                      <a:rPr kumimoji="0" lang="vi-VN" sz="38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Arial"/>
                        <a:sym typeface="Arial"/>
                      </a:rPr>
                      <m:t>’, </m:t>
                    </m:r>
                    <m:r>
                      <a:rPr kumimoji="0" lang="vi-VN" sz="38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Arial"/>
                        <a:sym typeface="Arial"/>
                      </a:rPr>
                      <m:t>𝐶</m:t>
                    </m:r>
                    <m:r>
                      <a:rPr kumimoji="0" lang="vi-VN" sz="38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Arial"/>
                        <a:sym typeface="Arial"/>
                      </a:rPr>
                      <m:t>’</m:t>
                    </m:r>
                  </m:oMath>
                </a14:m>
                <a:r>
                  <a:rPr kumimoji="0" lang="vi-VN" sz="3800" b="0" i="0" u="none" strike="noStrike" kern="0" cap="none" spc="0" normalizeH="0" baseline="0" noProof="0">
                    <a:ln>
                      <a:noFill/>
                    </a:ln>
                    <a:solidFill>
                      <a:srgbClr val="000000"/>
                    </a:solidFill>
                    <a:effectLst/>
                    <a:uLnTx/>
                    <a:uFillTx/>
                    <a:latin typeface="Arial" panose="020B0604020202020204" pitchFamily="34" charset="0"/>
                    <a:ea typeface="+mn-ea"/>
                    <a:cs typeface="Arial"/>
                    <a:sym typeface="Arial"/>
                  </a:rPr>
                  <a:t> lần lượt là trung điểm của </a:t>
                </a:r>
                <a14:m>
                  <m:oMath xmlns:m="http://schemas.openxmlformats.org/officeDocument/2006/math">
                    <m:r>
                      <a:rPr kumimoji="0" lang="vi-VN" sz="38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Arial"/>
                        <a:sym typeface="Arial"/>
                      </a:rPr>
                      <m:t>𝐴𝐵</m:t>
                    </m:r>
                    <m:r>
                      <a:rPr kumimoji="0" lang="vi-VN" sz="38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Arial"/>
                        <a:sym typeface="Arial"/>
                      </a:rPr>
                      <m:t>, </m:t>
                    </m:r>
                    <m:r>
                      <a:rPr kumimoji="0" lang="vi-VN" sz="38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Arial"/>
                        <a:sym typeface="Arial"/>
                      </a:rPr>
                      <m:t>𝐴𝐶</m:t>
                    </m:r>
                  </m:oMath>
                </a14:m>
                <a:r>
                  <a:rPr kumimoji="0" lang="vi-VN" sz="3800" b="0" i="0" u="none" strike="noStrike" kern="0" cap="none" spc="0" normalizeH="0" baseline="0" noProof="0">
                    <a:ln>
                      <a:noFill/>
                    </a:ln>
                    <a:solidFill>
                      <a:srgbClr val="000000"/>
                    </a:solidFill>
                    <a:effectLst/>
                    <a:uLnTx/>
                    <a:uFillTx/>
                    <a:latin typeface="Arial" panose="020B0604020202020204" pitchFamily="34" charset="0"/>
                    <a:ea typeface="+mn-ea"/>
                    <a:cs typeface="Arial"/>
                    <a:sym typeface="Arial"/>
                  </a:rPr>
                  <a:t>. Chứng minh </a:t>
                </a:r>
                <a14:m>
                  <m:oMath xmlns:m="http://schemas.openxmlformats.org/officeDocument/2006/math">
                    <m:r>
                      <a:rPr kumimoji="0" lang="vi-VN" sz="38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Arial"/>
                        <a:sym typeface="Arial"/>
                      </a:rPr>
                      <m:t>∆</m:t>
                    </m:r>
                    <m:r>
                      <a:rPr kumimoji="0" lang="vi-VN" sz="38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Arial"/>
                        <a:sym typeface="Arial"/>
                      </a:rPr>
                      <m:t>𝐴𝐵</m:t>
                    </m:r>
                    <m:r>
                      <a:rPr kumimoji="0" lang="vi-VN" sz="38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Arial"/>
                        <a:sym typeface="Arial"/>
                      </a:rPr>
                      <m:t>’</m:t>
                    </m:r>
                    <m:r>
                      <a:rPr kumimoji="0" lang="vi-VN" sz="38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Arial"/>
                        <a:sym typeface="Arial"/>
                      </a:rPr>
                      <m:t>𝐶</m:t>
                    </m:r>
                    <m:r>
                      <a:rPr kumimoji="0" lang="vi-VN" sz="38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Arial"/>
                        <a:sym typeface="Arial"/>
                      </a:rPr>
                      <m:t>’ </m:t>
                    </m:r>
                    <m:r>
                      <a:rPr kumimoji="0" lang="iu-Cans-CA" sz="3800" b="0" i="1" u="none" strike="noStrike" kern="0" cap="none" spc="0" normalizeH="0" baseline="0" noProof="0">
                        <a:ln>
                          <a:noFill/>
                        </a:ln>
                        <a:solidFill>
                          <a:srgbClr val="000000"/>
                        </a:solidFill>
                        <a:effectLst/>
                        <a:uLnTx/>
                        <a:uFillTx/>
                        <a:ea typeface="+mn-ea"/>
                        <a:cs typeface="Arial"/>
                        <a:sym typeface="Arial"/>
                      </a:rPr>
                      <m:t>ᔕ ∆</m:t>
                    </m:r>
                    <m:r>
                      <a:rPr kumimoji="0" lang="vi-VN" sz="3800" b="0" i="1" u="none" strike="noStrike" kern="0" cap="none" spc="0" normalizeH="0" baseline="0" noProof="0">
                        <a:ln>
                          <a:noFill/>
                        </a:ln>
                        <a:solidFill>
                          <a:srgbClr val="000000"/>
                        </a:solidFill>
                        <a:effectLst/>
                        <a:uLnTx/>
                        <a:uFillTx/>
                        <a:latin typeface="Cambria Math" panose="02040503050406030204" pitchFamily="18" charset="0"/>
                        <a:ea typeface="+mn-ea"/>
                        <a:cs typeface="Arial"/>
                        <a:sym typeface="Arial"/>
                      </a:rPr>
                      <m:t>𝐴𝐵𝐶</m:t>
                    </m:r>
                  </m:oMath>
                </a14:m>
                <a:r>
                  <a:rPr kumimoji="0" lang="vi-VN" sz="3800" b="0" i="0" u="none" strike="noStrike" kern="0" cap="none" spc="0" normalizeH="0" baseline="0" noProof="0" smtClean="0">
                    <a:ln>
                      <a:noFill/>
                    </a:ln>
                    <a:solidFill>
                      <a:srgbClr val="000000"/>
                    </a:solidFill>
                    <a:effectLst/>
                    <a:uLnTx/>
                    <a:uFillTx/>
                    <a:latin typeface="Arial" panose="020B0604020202020204" pitchFamily="34" charset="0"/>
                    <a:ea typeface="+mn-ea"/>
                    <a:cs typeface="Arial"/>
                    <a:sym typeface="Arial"/>
                  </a:rPr>
                  <a:t>.</a:t>
                </a:r>
                <a:endParaRPr kumimoji="0" lang="vi-VN" sz="3800" b="0" i="0" u="none" strike="noStrike" kern="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mc:Choice>
        <mc:Fallback>
          <p:sp>
            <p:nvSpPr>
              <p:cNvPr id="9" name="Rectangle 1"/>
              <p:cNvSpPr>
                <a:spLocks noRot="1" noChangeAspect="1" noMove="1" noResize="1" noEditPoints="1" noAdjustHandles="1" noChangeArrowheads="1" noChangeShapeType="1" noTextEdit="1"/>
              </p:cNvSpPr>
              <p:nvPr/>
            </p:nvSpPr>
            <p:spPr bwMode="auto">
              <a:xfrm>
                <a:off x="4175567" y="172641"/>
                <a:ext cx="13885379" cy="1846659"/>
              </a:xfrm>
              <a:prstGeom prst="rect">
                <a:avLst/>
              </a:prstGeom>
              <a:blipFill>
                <a:blip r:embed="rId4"/>
                <a:stretch>
                  <a:fillRect l="-1449" r="-1449" b="-6931"/>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10" name="Rectangle 9"/>
          <p:cNvSpPr/>
          <p:nvPr/>
        </p:nvSpPr>
        <p:spPr>
          <a:xfrm>
            <a:off x="1512359" y="2079913"/>
            <a:ext cx="1265090" cy="861133"/>
          </a:xfrm>
          <a:prstGeom prst="rect">
            <a:avLst/>
          </a:prstGeom>
        </p:spPr>
        <p:txBody>
          <a:bodyPr wrap="none">
            <a:spAutoFit/>
          </a:bodyPr>
          <a:lstStyle/>
          <a:p>
            <a:pPr marL="0" marR="0" lvl="0" indent="0" algn="just" defTabSz="1828800" rtl="0" eaLnBrk="1" fontAlgn="auto" latinLnBrk="0" hangingPunct="1">
              <a:lnSpc>
                <a:spcPct val="150000"/>
              </a:lnSpc>
              <a:spcBef>
                <a:spcPts val="600"/>
              </a:spcBef>
              <a:spcAft>
                <a:spcPts val="600"/>
              </a:spcAft>
              <a:buClr>
                <a:srgbClr val="000000"/>
              </a:buClr>
              <a:buSzTx/>
              <a:buFontTx/>
              <a:buNone/>
              <a:tabLst/>
              <a:defRPr/>
            </a:pPr>
            <a:r>
              <a:rPr kumimoji="0" lang="en-US" sz="3800" b="1" i="1" u="sng" strike="noStrike" kern="0" cap="none" spc="0" normalizeH="0" baseline="0" noProof="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sym typeface="Arial"/>
              </a:rPr>
              <a:t>Giải:</a:t>
            </a:r>
          </a:p>
        </p:txBody>
      </p:sp>
      <p:pic>
        <p:nvPicPr>
          <p:cNvPr id="3" name="Picture 2"/>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Effect>
                      <a14:brightnessContrast contrast="-40000"/>
                    </a14:imgEffect>
                  </a14:imgLayer>
                </a14:imgProps>
              </a:ext>
            </a:extLst>
          </a:blip>
          <a:stretch>
            <a:fillRect/>
          </a:stretch>
        </p:blipFill>
        <p:spPr>
          <a:xfrm>
            <a:off x="228600" y="3566367"/>
            <a:ext cx="5370461" cy="4187752"/>
          </a:xfrm>
          <a:prstGeom prst="rect">
            <a:avLst/>
          </a:prstGeom>
        </p:spPr>
      </p:pic>
      <mc:AlternateContent xmlns:mc="http://schemas.openxmlformats.org/markup-compatibility/2006">
        <mc:Choice xmlns:a14="http://schemas.microsoft.com/office/drawing/2010/main" Requires="a14">
          <p:sp>
            <p:nvSpPr>
              <p:cNvPr id="4" name="Rectangle 3"/>
              <p:cNvSpPr/>
              <p:nvPr/>
            </p:nvSpPr>
            <p:spPr>
              <a:xfrm>
                <a:off x="6457810" y="2490068"/>
                <a:ext cx="9144000" cy="1123384"/>
              </a:xfrm>
              <a:prstGeom prst="rect">
                <a:avLst/>
              </a:prstGeom>
            </p:spPr>
            <p:txBody>
              <a:bodyPr>
                <a:spAutoFit/>
              </a:bodyPr>
              <a:lstStyle/>
              <a:p>
                <a:pPr marL="0" marR="0" lvl="0" indent="0" algn="just" defTabSz="914400" rtl="0" eaLnBrk="1" fontAlgn="auto" latinLnBrk="0" hangingPunct="1">
                  <a:lnSpc>
                    <a:spcPct val="150000"/>
                  </a:lnSpc>
                  <a:spcBef>
                    <a:spcPts val="1200"/>
                  </a:spcBef>
                  <a:spcAft>
                    <a:spcPts val="1200"/>
                  </a:spcAft>
                  <a:buClrTx/>
                  <a:buSzTx/>
                  <a:buFontTx/>
                  <a:buNone/>
                  <a:tabLst/>
                  <a:defRPr/>
                </a:pPr>
                <a:r>
                  <a:rPr kumimoji="0" lang="vi-VN" sz="3800" b="0" i="0" u="none" strike="noStrike" kern="1200" cap="none" spc="0" normalizeH="0" baseline="0" noProof="0" smtClean="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Từ </a:t>
                </a:r>
                <a14:m>
                  <m:oMath xmlns:m="http://schemas.openxmlformats.org/officeDocument/2006/math">
                    <m:r>
                      <a:rPr kumimoji="0" lang="vi-VN" sz="3800" b="0" i="1" u="none" strike="noStrike" kern="1200" cap="none" spc="0" normalizeH="0" baseline="0" noProof="0" smtClean="0">
                        <a:ln>
                          <a:noFill/>
                        </a:ln>
                        <a:solidFill>
                          <a:prstClr val="black"/>
                        </a:solidFill>
                        <a:effectLst/>
                        <a:uLnTx/>
                        <a:uFillTx/>
                        <a:latin typeface="Cambria Math" panose="02040503050406030204" pitchFamily="18" charset="0"/>
                        <a:ea typeface="Arial" panose="020B0604020202020204" pitchFamily="34" charset="0"/>
                        <a:cs typeface="Arial" panose="020B0604020202020204" pitchFamily="34" charset="0"/>
                      </a:rPr>
                      <m:t>(1)(2) </m:t>
                    </m:r>
                  </m:oMath>
                </a14:m>
                <a:endParaRPr kumimoji="0" lang="en-US" sz="3800" b="0" i="0" u="none" strike="noStrike" kern="1200" cap="none" spc="0" normalizeH="0" baseline="0" noProof="0" smtClean="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p:txBody>
          </p:sp>
        </mc:Choice>
        <mc:Fallback>
          <p:sp>
            <p:nvSpPr>
              <p:cNvPr id="4" name="Rectangle 3"/>
              <p:cNvSpPr>
                <a:spLocks noRot="1" noChangeAspect="1" noMove="1" noResize="1" noEditPoints="1" noAdjustHandles="1" noChangeArrowheads="1" noChangeShapeType="1" noTextEdit="1"/>
              </p:cNvSpPr>
              <p:nvPr/>
            </p:nvSpPr>
            <p:spPr>
              <a:xfrm>
                <a:off x="6457810" y="2490068"/>
                <a:ext cx="9144000" cy="1123384"/>
              </a:xfrm>
              <a:prstGeom prst="rect">
                <a:avLst/>
              </a:prstGeom>
              <a:blipFill>
                <a:blip r:embed="rId7"/>
                <a:stretch>
                  <a:fillRect l="-2200"/>
                </a:stretch>
              </a:blipFill>
            </p:spPr>
            <p:txBody>
              <a:bodyPr/>
              <a:lstStyle/>
              <a:p>
                <a:r>
                  <a:rPr lang="en-US">
                    <a:noFill/>
                  </a:rPr>
                  <a:t> </a:t>
                </a:r>
              </a:p>
            </p:txBody>
          </p:sp>
        </mc:Fallback>
      </mc:AlternateContent>
      <p:sp>
        <p:nvSpPr>
          <p:cNvPr id="16" name="Right Brace 15"/>
          <p:cNvSpPr/>
          <p:nvPr/>
        </p:nvSpPr>
        <p:spPr>
          <a:xfrm>
            <a:off x="12079734" y="5000545"/>
            <a:ext cx="584023" cy="3928981"/>
          </a:xfrm>
          <a:prstGeom prst="rightBrace">
            <a:avLst/>
          </a:prstGeom>
          <a:ln w="38100"/>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Freeform 16"/>
          <p:cNvSpPr/>
          <p:nvPr/>
        </p:nvSpPr>
        <p:spPr>
          <a:xfrm rot="8230859">
            <a:off x="1048400" y="8374945"/>
            <a:ext cx="1580464" cy="1592530"/>
          </a:xfrm>
          <a:custGeom>
            <a:avLst/>
            <a:gdLst/>
            <a:ahLst/>
            <a:cxnLst/>
            <a:rect l="l" t="t" r="r" b="b"/>
            <a:pathLst>
              <a:path w="2255901" h="1911394">
                <a:moveTo>
                  <a:pt x="0" y="0"/>
                </a:moveTo>
                <a:lnTo>
                  <a:pt x="2255901" y="0"/>
                </a:lnTo>
                <a:lnTo>
                  <a:pt x="2255901" y="1911394"/>
                </a:lnTo>
                <a:lnTo>
                  <a:pt x="0" y="1911394"/>
                </a:lnTo>
                <a:lnTo>
                  <a:pt x="0" y="0"/>
                </a:lnTo>
                <a:close/>
              </a:path>
            </a:pathLst>
          </a:custGeom>
          <a:blipFill>
            <a:blip r:embed="rId8">
              <a:extLst>
                <a:ext uri="{96DAC541-7B7A-43D3-8B79-37D633B846F1}">
                  <asvg:svgBlip xmlns="" xmlns:asvg="http://schemas.microsoft.com/office/drawing/2016/SVG/main" r:embed="rId9"/>
                </a:ext>
              </a:extLst>
            </a:blip>
            <a:stretch>
              <a:fillRect t="-232761" r="-499472" b="-229128"/>
            </a:stretch>
          </a:blipFill>
        </p:spPr>
      </p:sp>
      <mc:AlternateContent xmlns:mc="http://schemas.openxmlformats.org/markup-compatibility/2006">
        <mc:Choice xmlns:a14="http://schemas.microsoft.com/office/drawing/2010/main" Requires="a14">
          <p:sp>
            <p:nvSpPr>
              <p:cNvPr id="13" name="Rectangle 12"/>
              <p:cNvSpPr/>
              <p:nvPr/>
            </p:nvSpPr>
            <p:spPr>
              <a:xfrm>
                <a:off x="8686800" y="2370571"/>
                <a:ext cx="5372112" cy="1235403"/>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m:t>
                      </m:r>
                      <m:f>
                        <m:fPr>
                          <m:ctrlP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ctrlPr>
                        </m:fPr>
                        <m:num>
                          <m:r>
                            <a:rPr lang="vi-VN"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𝐴𝐵</m:t>
                          </m:r>
                          <m:r>
                            <a:rPr lang="vi-VN"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num>
                        <m:den>
                          <m:r>
                            <a:rPr lang="vi-VN"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𝐴𝐵</m:t>
                          </m:r>
                        </m:den>
                      </m:f>
                      <m:r>
                        <a:rPr lang="vi-VN"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f>
                        <m:fPr>
                          <m:ctrlP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ctrlPr>
                        </m:fPr>
                        <m:num>
                          <m:r>
                            <a:rPr lang="vi-VN"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𝐴𝐶</m:t>
                          </m:r>
                          <m:r>
                            <a:rPr lang="vi-VN"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num>
                        <m:den>
                          <m:r>
                            <a:rPr lang="vi-VN"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𝐴𝐶</m:t>
                          </m:r>
                        </m:den>
                      </m:f>
                      <m:r>
                        <a:rPr lang="vi-VN"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f>
                        <m:fPr>
                          <m:ctrlP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ctrlPr>
                        </m:fPr>
                        <m:num>
                          <m:r>
                            <a:rPr lang="vi-VN"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𝐵</m:t>
                          </m:r>
                          <m:r>
                            <a:rPr lang="vi-VN"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a:rPr lang="vi-VN"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𝐶</m:t>
                          </m:r>
                          <m:r>
                            <a:rPr lang="vi-VN"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num>
                        <m:den>
                          <m:r>
                            <a:rPr lang="vi-VN"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𝐵𝐶</m:t>
                          </m:r>
                        </m:den>
                      </m:f>
                      <m:r>
                        <a:rPr lang="vi-VN"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f>
                        <m:fPr>
                          <m:ctrlP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ctrlPr>
                        </m:fPr>
                        <m:num>
                          <m:r>
                            <a:rPr lang="vi-VN"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1</m:t>
                          </m:r>
                        </m:num>
                        <m:den>
                          <m:r>
                            <a:rPr lang="vi-VN"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2</m:t>
                          </m:r>
                        </m:den>
                      </m:f>
                    </m:oMath>
                  </m:oMathPara>
                </a14:m>
                <a:endParaRPr lang="en-US"/>
              </a:p>
            </p:txBody>
          </p:sp>
        </mc:Choice>
        <mc:Fallback>
          <p:sp>
            <p:nvSpPr>
              <p:cNvPr id="13" name="Rectangle 12"/>
              <p:cNvSpPr>
                <a:spLocks noRot="1" noChangeAspect="1" noMove="1" noResize="1" noEditPoints="1" noAdjustHandles="1" noChangeArrowheads="1" noChangeShapeType="1" noTextEdit="1"/>
              </p:cNvSpPr>
              <p:nvPr/>
            </p:nvSpPr>
            <p:spPr>
              <a:xfrm>
                <a:off x="8686800" y="2370571"/>
                <a:ext cx="5372112" cy="1235403"/>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5" name="Rectangle 14"/>
              <p:cNvSpPr/>
              <p:nvPr/>
            </p:nvSpPr>
            <p:spPr>
              <a:xfrm>
                <a:off x="13030200" y="6403343"/>
                <a:ext cx="4364977" cy="1123384"/>
              </a:xfrm>
              <a:prstGeom prst="rect">
                <a:avLst/>
              </a:prstGeom>
            </p:spPr>
            <p:txBody>
              <a:bodyPr wrap="none">
                <a:spAutoFit/>
              </a:bodyPr>
              <a:lstStyle/>
              <a:p>
                <a:pPr lvl="0" algn="just">
                  <a:lnSpc>
                    <a:spcPct val="150000"/>
                  </a:lnSpc>
                  <a:spcBef>
                    <a:spcPts val="1200"/>
                  </a:spcBef>
                  <a:spcAft>
                    <a:spcPts val="1200"/>
                  </a:spcAft>
                </a:pPr>
                <a14:m>
                  <m:oMathPara xmlns:m="http://schemas.openxmlformats.org/officeDocument/2006/math">
                    <m:oMathParaPr>
                      <m:jc m:val="centerGroup"/>
                    </m:oMathParaPr>
                    <m:oMath xmlns:m="http://schemas.openxmlformats.org/officeDocument/2006/math">
                      <m:r>
                        <a:rPr lang="en-US" sz="3800" i="1" smtClean="0">
                          <a:solidFill>
                            <a:prstClr val="black"/>
                          </a:solidFill>
                          <a:latin typeface="Cambria Math" panose="02040503050406030204" pitchFamily="18" charset="0"/>
                          <a:ea typeface="Arial" panose="020B0604020202020204" pitchFamily="34" charset="0"/>
                          <a:cs typeface="Times New Roman" panose="02020603050405020304" pitchFamily="18" charset="0"/>
                        </a:rPr>
                        <m:t>⇒ </m:t>
                      </m:r>
                      <m: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sym typeface="Symbol" panose="05050102010706020507" pitchFamily="18" charset="2"/>
                        </a:rPr>
                        <m:t></m:t>
                      </m:r>
                      <m: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𝐴𝐵</m:t>
                      </m:r>
                      <m: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𝐶</m:t>
                      </m:r>
                      <m: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 ᔕ </m:t>
                      </m:r>
                      <m: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𝐴𝐵𝐶</m:t>
                      </m:r>
                    </m:oMath>
                  </m:oMathPara>
                </a14:m>
                <a:endParaRPr lang="en-US" sz="3800">
                  <a:solidFill>
                    <a:prstClr val="black"/>
                  </a:solidFill>
                  <a:latin typeface="Arial" panose="020B0604020202020204" pitchFamily="34" charset="0"/>
                  <a:ea typeface="Arial" panose="020B0604020202020204" pitchFamily="34" charset="0"/>
                  <a:cs typeface="Arial" panose="020B0604020202020204" pitchFamily="34" charset="0"/>
                </a:endParaRPr>
              </a:p>
            </p:txBody>
          </p:sp>
        </mc:Choice>
        <mc:Fallback>
          <p:sp>
            <p:nvSpPr>
              <p:cNvPr id="15" name="Rectangle 14"/>
              <p:cNvSpPr>
                <a:spLocks noRot="1" noChangeAspect="1" noMove="1" noResize="1" noEditPoints="1" noAdjustHandles="1" noChangeArrowheads="1" noChangeShapeType="1" noTextEdit="1"/>
              </p:cNvSpPr>
              <p:nvPr/>
            </p:nvSpPr>
            <p:spPr>
              <a:xfrm>
                <a:off x="13030200" y="6403343"/>
                <a:ext cx="4364977" cy="1123384"/>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9" name="Rectangle 18"/>
              <p:cNvSpPr/>
              <p:nvPr/>
            </p:nvSpPr>
            <p:spPr>
              <a:xfrm>
                <a:off x="6525393" y="3732949"/>
                <a:ext cx="9144000" cy="5409238"/>
              </a:xfrm>
              <a:prstGeom prst="rect">
                <a:avLst/>
              </a:prstGeom>
            </p:spPr>
            <p:txBody>
              <a:bodyPr>
                <a:spAutoFit/>
              </a:bodyPr>
              <a:lstStyle/>
              <a:p>
                <a:pPr lvl="0" algn="just">
                  <a:lnSpc>
                    <a:spcPct val="150000"/>
                  </a:lnSpc>
                  <a:defRPr/>
                </a:pPr>
                <a:r>
                  <a:rPr lang="vi-VN" sz="3800">
                    <a:solidFill>
                      <a:prstClr val="black"/>
                    </a:solidFill>
                    <a:ea typeface="Arial" panose="020B0604020202020204" pitchFamily="34" charset="0"/>
                    <a:cs typeface="Arial" panose="020B0604020202020204" pitchFamily="34" charset="0"/>
                  </a:rPr>
                  <a:t>Xét </a:t>
                </a:r>
                <a14:m>
                  <m:oMath xmlns:m="http://schemas.openxmlformats.org/officeDocument/2006/math">
                    <m: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sym typeface="Symbol" panose="05050102010706020507" pitchFamily="18" charset="2"/>
                      </a:rPr>
                      <m:t></m:t>
                    </m:r>
                    <m:r>
                      <a:rPr lang="vi-VN"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𝐴𝐵</m:t>
                    </m:r>
                    <m:r>
                      <a:rPr lang="vi-VN"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a:rPr lang="vi-VN"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𝐶</m:t>
                    </m:r>
                    <m:r>
                      <a:rPr lang="vi-VN"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oMath>
                </a14:m>
                <a:r>
                  <a:rPr lang="vi-VN" sz="3800">
                    <a:solidFill>
                      <a:prstClr val="black"/>
                    </a:solidFill>
                    <a:ea typeface="Arial" panose="020B0604020202020204" pitchFamily="34" charset="0"/>
                    <a:cs typeface="Arial" panose="020B0604020202020204" pitchFamily="34" charset="0"/>
                  </a:rPr>
                  <a:t> và </a:t>
                </a:r>
                <a14:m>
                  <m:oMath xmlns:m="http://schemas.openxmlformats.org/officeDocument/2006/math">
                    <m: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sym typeface="Symbol" panose="05050102010706020507" pitchFamily="18" charset="2"/>
                      </a:rPr>
                      <m:t></m:t>
                    </m:r>
                    <m:r>
                      <a:rPr lang="vi-VN"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𝐴𝐵𝐶</m:t>
                    </m:r>
                  </m:oMath>
                </a14:m>
                <a:r>
                  <a:rPr lang="vi-VN" sz="3800">
                    <a:solidFill>
                      <a:prstClr val="black"/>
                    </a:solidFill>
                    <a:ea typeface="Arial" panose="020B0604020202020204" pitchFamily="34" charset="0"/>
                    <a:cs typeface="Arial" panose="020B0604020202020204" pitchFamily="34" charset="0"/>
                  </a:rPr>
                  <a:t> có : </a:t>
                </a:r>
                <a:endParaRPr lang="en-US" sz="3800">
                  <a:solidFill>
                    <a:prstClr val="black"/>
                  </a:solidFill>
                  <a:latin typeface="Arial" panose="020B0604020202020204" pitchFamily="34" charset="0"/>
                  <a:ea typeface="Arial" panose="020B0604020202020204" pitchFamily="34" charset="0"/>
                  <a:cs typeface="Arial" panose="020B0604020202020204" pitchFamily="34" charset="0"/>
                </a:endParaRPr>
              </a:p>
              <a:p>
                <a:pPr lvl="0" algn="just">
                  <a:lnSpc>
                    <a:spcPct val="150000"/>
                  </a:lnSpc>
                  <a:defRPr/>
                </a:pPr>
                <a14:m>
                  <m:oMathPara xmlns:m="http://schemas.openxmlformats.org/officeDocument/2006/math">
                    <m:oMathParaPr>
                      <m:jc m:val="left"/>
                    </m:oMathParaPr>
                    <m:oMath xmlns:m="http://schemas.openxmlformats.org/officeDocument/2006/math">
                      <m:f>
                        <m:fPr>
                          <m:ctrlP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ctrlPr>
                        </m:fPr>
                        <m:num>
                          <m:r>
                            <a:rPr lang="vi-VN"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𝐴𝐵</m:t>
                          </m:r>
                          <m:r>
                            <a:rPr lang="vi-VN"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num>
                        <m:den>
                          <m:r>
                            <a:rPr lang="vi-VN"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𝐴𝐵</m:t>
                          </m:r>
                        </m:den>
                      </m:f>
                      <m:r>
                        <a:rPr lang="vi-VN"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f>
                        <m:fPr>
                          <m:ctrlP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ctrlPr>
                        </m:fPr>
                        <m:num>
                          <m:r>
                            <a:rPr lang="vi-VN"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𝐴𝐶</m:t>
                          </m:r>
                          <m:r>
                            <a:rPr lang="vi-VN"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num>
                        <m:den>
                          <m:r>
                            <a:rPr lang="vi-VN"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𝐴𝐶</m:t>
                          </m:r>
                        </m:den>
                      </m:f>
                      <m:r>
                        <a:rPr lang="vi-VN"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f>
                        <m:fPr>
                          <m:ctrlP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ctrlPr>
                        </m:fPr>
                        <m:num>
                          <m:r>
                            <a:rPr lang="vi-VN"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𝐵</m:t>
                          </m:r>
                          <m:r>
                            <a:rPr lang="vi-VN"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a:rPr lang="vi-VN"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𝐶</m:t>
                          </m:r>
                          <m:r>
                            <a:rPr lang="vi-VN"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num>
                        <m:den>
                          <m:r>
                            <a:rPr lang="vi-VN"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𝐵𝐶</m:t>
                          </m:r>
                        </m:den>
                      </m:f>
                      <m:r>
                        <a:rPr lang="vi-VN"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f>
                        <m:fPr>
                          <m:ctrlP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ctrlPr>
                        </m:fPr>
                        <m:num>
                          <m:r>
                            <a:rPr lang="vi-VN"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1</m:t>
                          </m:r>
                        </m:num>
                        <m:den>
                          <m:r>
                            <a:rPr lang="vi-VN"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2</m:t>
                          </m:r>
                        </m:den>
                      </m:f>
                    </m:oMath>
                  </m:oMathPara>
                </a14:m>
                <a:endParaRPr lang="en-US" sz="3800">
                  <a:solidFill>
                    <a:prstClr val="black"/>
                  </a:solidFill>
                  <a:latin typeface="Arial" panose="020B0604020202020204" pitchFamily="34" charset="0"/>
                  <a:ea typeface="Arial" panose="020B0604020202020204" pitchFamily="34" charset="0"/>
                  <a:cs typeface="Arial" panose="020B0604020202020204" pitchFamily="34" charset="0"/>
                </a:endParaRPr>
              </a:p>
              <a:p>
                <a:pPr lvl="0" algn="just">
                  <a:lnSpc>
                    <a:spcPct val="150000"/>
                  </a:lnSpc>
                  <a:defRPr/>
                </a:pPr>
                <a14:m>
                  <m:oMath xmlns:m="http://schemas.openxmlformats.org/officeDocument/2006/math">
                    <m:acc>
                      <m:accPr>
                        <m:chr m:val="̂"/>
                        <m:ctrlP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ctrlPr>
                      </m:accPr>
                      <m:e>
                        <m: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𝐴</m:t>
                        </m:r>
                        <m:sSup>
                          <m:sSupPr>
                            <m:ctrlP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ctrlPr>
                          </m:sSupPr>
                          <m:e>
                            <m: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𝐵</m:t>
                            </m:r>
                          </m:e>
                          <m:sup>
                            <m: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sup>
                        </m:sSup>
                        <m:sSup>
                          <m:sSupPr>
                            <m:ctrlP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ctrlPr>
                          </m:sSupPr>
                          <m:e>
                            <m: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𝐶</m:t>
                            </m:r>
                          </m:e>
                          <m:sup>
                            <m: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sup>
                        </m:sSup>
                      </m:e>
                    </m:acc>
                    <m: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acc>
                      <m:accPr>
                        <m:chr m:val="̂"/>
                        <m:ctrlP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ctrlPr>
                      </m:accPr>
                      <m:e>
                        <m: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𝐴𝐵𝐶</m:t>
                        </m:r>
                      </m:e>
                    </m:acc>
                    <m: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 </m:t>
                    </m:r>
                  </m:oMath>
                </a14:m>
                <a:r>
                  <a:rPr lang="en-US" sz="3800">
                    <a:solidFill>
                      <a:prstClr val="black"/>
                    </a:solidFill>
                    <a:latin typeface="Arial" panose="020B0604020202020204" pitchFamily="34" charset="0"/>
                    <a:ea typeface="Dotum" panose="020B0600000101010101" pitchFamily="34" charset="-127"/>
                    <a:cs typeface="Arial" panose="020B0604020202020204" pitchFamily="34" charset="0"/>
                  </a:rPr>
                  <a:t>(đồng</a:t>
                </a:r>
                <a:r>
                  <a:rPr lang="en-US" sz="3800">
                    <a:solidFill>
                      <a:prstClr val="black"/>
                    </a:solidFill>
                    <a:latin typeface="Arial" panose="020B0604020202020204" pitchFamily="34" charset="0"/>
                    <a:ea typeface="Dotum" panose="020B0600000101010101" pitchFamily="34" charset="-127"/>
                    <a:cs typeface="Arial" panose="020B0604020202020204" pitchFamily="34" charset="0"/>
                  </a:rPr>
                  <a:t> </a:t>
                </a:r>
                <a:r>
                  <a:rPr lang="en-US" sz="3800" smtClean="0">
                    <a:solidFill>
                      <a:prstClr val="black"/>
                    </a:solidFill>
                    <a:latin typeface="Arial" panose="020B0604020202020204" pitchFamily="34" charset="0"/>
                    <a:ea typeface="Dotum" panose="020B0600000101010101" pitchFamily="34" charset="-127"/>
                    <a:cs typeface="Arial" panose="020B0604020202020204" pitchFamily="34" charset="0"/>
                  </a:rPr>
                  <a:t>vị)</a:t>
                </a:r>
                <a:endParaRPr lang="en-US" sz="3800">
                  <a:solidFill>
                    <a:prstClr val="black"/>
                  </a:solidFill>
                  <a:latin typeface="Arial" panose="020B0604020202020204" pitchFamily="34" charset="0"/>
                  <a:ea typeface="Arial" panose="020B0604020202020204" pitchFamily="34" charset="0"/>
                  <a:cs typeface="Arial" panose="020B0604020202020204" pitchFamily="34" charset="0"/>
                </a:endParaRPr>
              </a:p>
              <a:p>
                <a:pPr lvl="0" algn="just">
                  <a:lnSpc>
                    <a:spcPct val="150000"/>
                  </a:lnSpc>
                  <a:defRPr/>
                </a:pPr>
                <a14:m>
                  <m:oMath xmlns:m="http://schemas.openxmlformats.org/officeDocument/2006/math">
                    <m:acc>
                      <m:accPr>
                        <m:chr m:val="̂"/>
                        <m:ctrlP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ctrlPr>
                      </m:accPr>
                      <m:e>
                        <m: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𝐴</m:t>
                        </m:r>
                        <m:sSup>
                          <m:sSupPr>
                            <m:ctrlP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ctrlPr>
                          </m:sSupPr>
                          <m:e>
                            <m: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𝐶</m:t>
                            </m:r>
                          </m:e>
                          <m:sup>
                            <m: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sup>
                        </m:sSup>
                        <m:sSup>
                          <m:sSupPr>
                            <m:ctrlP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ctrlPr>
                          </m:sSupPr>
                          <m:e>
                            <m: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𝐵</m:t>
                            </m:r>
                          </m:e>
                          <m:sup>
                            <m: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sup>
                        </m:sSup>
                      </m:e>
                    </m:acc>
                    <m: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acc>
                      <m:accPr>
                        <m:chr m:val="̂"/>
                        <m:ctrlP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ctrlPr>
                      </m:accPr>
                      <m:e>
                        <m: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𝐴𝐶𝐵</m:t>
                        </m:r>
                      </m:e>
                    </m:acc>
                    <m: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 </m:t>
                    </m:r>
                  </m:oMath>
                </a14:m>
                <a:r>
                  <a:rPr lang="en-US" sz="3800">
                    <a:solidFill>
                      <a:prstClr val="black"/>
                    </a:solidFill>
                    <a:latin typeface="Arial" panose="020B0604020202020204" pitchFamily="34" charset="0"/>
                    <a:ea typeface="Dotum" panose="020B0600000101010101" pitchFamily="34" charset="-127"/>
                    <a:cs typeface="Arial" panose="020B0604020202020204" pitchFamily="34" charset="0"/>
                  </a:rPr>
                  <a:t>(đồng</a:t>
                </a:r>
                <a:r>
                  <a:rPr lang="en-US" sz="3800">
                    <a:solidFill>
                      <a:prstClr val="black"/>
                    </a:solidFill>
                    <a:latin typeface="Arial" panose="020B0604020202020204" pitchFamily="34" charset="0"/>
                    <a:ea typeface="Dotum" panose="020B0600000101010101" pitchFamily="34" charset="-127"/>
                    <a:cs typeface="Arial" panose="020B0604020202020204" pitchFamily="34" charset="0"/>
                  </a:rPr>
                  <a:t> </a:t>
                </a:r>
                <a:r>
                  <a:rPr lang="en-US" sz="3800" smtClean="0">
                    <a:solidFill>
                      <a:prstClr val="black"/>
                    </a:solidFill>
                    <a:latin typeface="Arial" panose="020B0604020202020204" pitchFamily="34" charset="0"/>
                    <a:ea typeface="Dotum" panose="020B0600000101010101" pitchFamily="34" charset="-127"/>
                    <a:cs typeface="Arial" panose="020B0604020202020204" pitchFamily="34" charset="0"/>
                  </a:rPr>
                  <a:t>vị)</a:t>
                </a:r>
                <a:endParaRPr lang="en-US" sz="3800">
                  <a:solidFill>
                    <a:prstClr val="black"/>
                  </a:solidFill>
                  <a:latin typeface="Arial" panose="020B0604020202020204" pitchFamily="34" charset="0"/>
                  <a:ea typeface="Arial" panose="020B0604020202020204" pitchFamily="34" charset="0"/>
                  <a:cs typeface="Arial" panose="020B0604020202020204" pitchFamily="34" charset="0"/>
                </a:endParaRPr>
              </a:p>
              <a:p>
                <a:pPr lvl="0" algn="just">
                  <a:lnSpc>
                    <a:spcPct val="150000"/>
                  </a:lnSpc>
                  <a:defRPr/>
                </a:pPr>
                <a14:m>
                  <m:oMath xmlns:m="http://schemas.openxmlformats.org/officeDocument/2006/math">
                    <m:acc>
                      <m:accPr>
                        <m:chr m:val="̂"/>
                        <m:ctrlP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ctrlPr>
                      </m:accPr>
                      <m:e>
                        <m: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𝐵𝐴𝐶</m:t>
                        </m:r>
                      </m:e>
                    </m:acc>
                  </m:oMath>
                </a14:m>
                <a:r>
                  <a:rPr lang="en-US" sz="3800">
                    <a:solidFill>
                      <a:prstClr val="black"/>
                    </a:solidFill>
                    <a:latin typeface="Arial" panose="020B0604020202020204" pitchFamily="34" charset="0"/>
                    <a:ea typeface="Arial" panose="020B0604020202020204" pitchFamily="34" charset="0"/>
                    <a:cs typeface="Arial" panose="020B0604020202020204" pitchFamily="34" charset="0"/>
                  </a:rPr>
                  <a:t> chung</a:t>
                </a:r>
                <a:endParaRPr lang="en-US" sz="3800">
                  <a:solidFill>
                    <a:prstClr val="black"/>
                  </a:solidFill>
                  <a:latin typeface="Arial" panose="020B0604020202020204" pitchFamily="34" charset="0"/>
                  <a:ea typeface="Arial" panose="020B0604020202020204" pitchFamily="34" charset="0"/>
                  <a:cs typeface="Arial" panose="020B0604020202020204" pitchFamily="34" charset="0"/>
                </a:endParaRPr>
              </a:p>
            </p:txBody>
          </p:sp>
        </mc:Choice>
        <mc:Fallback>
          <p:sp>
            <p:nvSpPr>
              <p:cNvPr id="19" name="Rectangle 18"/>
              <p:cNvSpPr>
                <a:spLocks noRot="1" noChangeAspect="1" noMove="1" noResize="1" noEditPoints="1" noAdjustHandles="1" noChangeArrowheads="1" noChangeShapeType="1" noTextEdit="1"/>
              </p:cNvSpPr>
              <p:nvPr/>
            </p:nvSpPr>
            <p:spPr>
              <a:xfrm>
                <a:off x="6525393" y="3732949"/>
                <a:ext cx="9144000" cy="5409238"/>
              </a:xfrm>
              <a:prstGeom prst="rect">
                <a:avLst/>
              </a:prstGeom>
              <a:blipFill>
                <a:blip r:embed="rId12"/>
                <a:stretch>
                  <a:fillRect l="-2200" b="-1464"/>
                </a:stretch>
              </a:blipFill>
            </p:spPr>
            <p:txBody>
              <a:bodyPr/>
              <a:lstStyle/>
              <a:p>
                <a:r>
                  <a:rPr lang="en-US">
                    <a:noFill/>
                  </a:rPr>
                  <a:t> </a:t>
                </a:r>
              </a:p>
            </p:txBody>
          </p:sp>
        </mc:Fallback>
      </mc:AlternateContent>
    </p:spTree>
    <p:extLst>
      <p:ext uri="{BB962C8B-B14F-4D97-AF65-F5344CB8AC3E}">
        <p14:creationId xmlns:p14="http://schemas.microsoft.com/office/powerpoint/2010/main" val="64600519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up)">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9">
                                            <p:txEl>
                                              <p:pRg st="0" end="0"/>
                                            </p:txEl>
                                          </p:spTgt>
                                        </p:tgtEl>
                                        <p:attrNameLst>
                                          <p:attrName>style.visibility</p:attrName>
                                        </p:attrNameLst>
                                      </p:cBhvr>
                                      <p:to>
                                        <p:strVal val="visible"/>
                                      </p:to>
                                    </p:set>
                                    <p:animEffect transition="in" filter="wipe(down)">
                                      <p:cBhvr>
                                        <p:cTn id="15" dur="500"/>
                                        <p:tgtEl>
                                          <p:spTgt spid="19">
                                            <p:txEl>
                                              <p:pRg st="0" end="0"/>
                                            </p:txEl>
                                          </p:spTgt>
                                        </p:tgtEl>
                                      </p:cBhvr>
                                    </p:animEffec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19">
                                            <p:txEl>
                                              <p:pRg st="1" end="1"/>
                                            </p:txEl>
                                          </p:spTgt>
                                        </p:tgtEl>
                                        <p:attrNameLst>
                                          <p:attrName>style.visibility</p:attrName>
                                        </p:attrNameLst>
                                      </p:cBhvr>
                                      <p:to>
                                        <p:strVal val="visible"/>
                                      </p:to>
                                    </p:set>
                                    <p:animEffect transition="in" filter="fade">
                                      <p:cBhvr>
                                        <p:cTn id="19" dur="500"/>
                                        <p:tgtEl>
                                          <p:spTgt spid="19">
                                            <p:txEl>
                                              <p:pRg st="1" end="1"/>
                                            </p:txEl>
                                          </p:spTgt>
                                        </p:tgtEl>
                                      </p:cBhvr>
                                    </p:animEffect>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19">
                                            <p:txEl>
                                              <p:pRg st="2" end="2"/>
                                            </p:txEl>
                                          </p:spTgt>
                                        </p:tgtEl>
                                        <p:attrNameLst>
                                          <p:attrName>style.visibility</p:attrName>
                                        </p:attrNameLst>
                                      </p:cBhvr>
                                      <p:to>
                                        <p:strVal val="visible"/>
                                      </p:to>
                                    </p:set>
                                    <p:animEffect transition="in" filter="fade">
                                      <p:cBhvr>
                                        <p:cTn id="23" dur="500"/>
                                        <p:tgtEl>
                                          <p:spTgt spid="19">
                                            <p:txEl>
                                              <p:pRg st="2" end="2"/>
                                            </p:txEl>
                                          </p:spTgt>
                                        </p:tgtEl>
                                      </p:cBhvr>
                                    </p:animEffect>
                                  </p:childTnLst>
                                </p:cTn>
                              </p:par>
                            </p:childTnLst>
                          </p:cTn>
                        </p:par>
                        <p:par>
                          <p:cTn id="24" fill="hold">
                            <p:stCondLst>
                              <p:cond delay="1500"/>
                            </p:stCondLst>
                            <p:childTnLst>
                              <p:par>
                                <p:cTn id="25" presetID="10" presetClass="entr" presetSubtype="0" fill="hold" nodeType="afterEffect">
                                  <p:stCondLst>
                                    <p:cond delay="0"/>
                                  </p:stCondLst>
                                  <p:childTnLst>
                                    <p:set>
                                      <p:cBhvr>
                                        <p:cTn id="26" dur="1" fill="hold">
                                          <p:stCondLst>
                                            <p:cond delay="0"/>
                                          </p:stCondLst>
                                        </p:cTn>
                                        <p:tgtEl>
                                          <p:spTgt spid="19">
                                            <p:txEl>
                                              <p:pRg st="3" end="3"/>
                                            </p:txEl>
                                          </p:spTgt>
                                        </p:tgtEl>
                                        <p:attrNameLst>
                                          <p:attrName>style.visibility</p:attrName>
                                        </p:attrNameLst>
                                      </p:cBhvr>
                                      <p:to>
                                        <p:strVal val="visible"/>
                                      </p:to>
                                    </p:set>
                                    <p:animEffect transition="in" filter="fade">
                                      <p:cBhvr>
                                        <p:cTn id="27" dur="500"/>
                                        <p:tgtEl>
                                          <p:spTgt spid="19">
                                            <p:txEl>
                                              <p:pRg st="3" end="3"/>
                                            </p:txEl>
                                          </p:spTgt>
                                        </p:tgtEl>
                                      </p:cBhvr>
                                    </p:animEffect>
                                  </p:childTnLst>
                                </p:cTn>
                              </p:par>
                            </p:childTnLst>
                          </p:cTn>
                        </p:par>
                        <p:par>
                          <p:cTn id="28" fill="hold">
                            <p:stCondLst>
                              <p:cond delay="2000"/>
                            </p:stCondLst>
                            <p:childTnLst>
                              <p:par>
                                <p:cTn id="29" presetID="10" presetClass="entr" presetSubtype="0" fill="hold" nodeType="afterEffect">
                                  <p:stCondLst>
                                    <p:cond delay="0"/>
                                  </p:stCondLst>
                                  <p:childTnLst>
                                    <p:set>
                                      <p:cBhvr>
                                        <p:cTn id="30" dur="1" fill="hold">
                                          <p:stCondLst>
                                            <p:cond delay="0"/>
                                          </p:stCondLst>
                                        </p:cTn>
                                        <p:tgtEl>
                                          <p:spTgt spid="19">
                                            <p:txEl>
                                              <p:pRg st="4" end="4"/>
                                            </p:txEl>
                                          </p:spTgt>
                                        </p:tgtEl>
                                        <p:attrNameLst>
                                          <p:attrName>style.visibility</p:attrName>
                                        </p:attrNameLst>
                                      </p:cBhvr>
                                      <p:to>
                                        <p:strVal val="visible"/>
                                      </p:to>
                                    </p:set>
                                    <p:animEffect transition="in" filter="fade">
                                      <p:cBhvr>
                                        <p:cTn id="31" dur="500"/>
                                        <p:tgtEl>
                                          <p:spTgt spid="19">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randombar(horizontal)">
                                      <p:cBhvr>
                                        <p:cTn id="36" dur="500"/>
                                        <p:tgtEl>
                                          <p:spTgt spid="16"/>
                                        </p:tgtEl>
                                      </p:cBhvr>
                                    </p:animEffect>
                                  </p:childTnLst>
                                </p:cTn>
                              </p:par>
                              <p:par>
                                <p:cTn id="37" presetID="14" presetClass="entr" presetSubtype="10"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randombar(horizontal)">
                                      <p:cBhvr>
                                        <p:cTn id="3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6" grpId="0" animBg="1"/>
      <p:bldP spid="13"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6" name="Group 17"/>
          <p:cNvGrpSpPr/>
          <p:nvPr/>
        </p:nvGrpSpPr>
        <p:grpSpPr>
          <a:xfrm>
            <a:off x="533400" y="495300"/>
            <a:ext cx="17221200" cy="9340516"/>
            <a:chOff x="0" y="0"/>
            <a:chExt cx="4521135" cy="2620190"/>
          </a:xfrm>
        </p:grpSpPr>
        <p:sp>
          <p:nvSpPr>
            <p:cNvPr id="17" name="Freeform 18"/>
            <p:cNvSpPr/>
            <p:nvPr/>
          </p:nvSpPr>
          <p:spPr>
            <a:xfrm>
              <a:off x="0" y="0"/>
              <a:ext cx="4521135" cy="2620190"/>
            </a:xfrm>
            <a:custGeom>
              <a:avLst/>
              <a:gdLst/>
              <a:ahLst/>
              <a:cxnLst/>
              <a:rect l="l" t="t" r="r" b="b"/>
              <a:pathLst>
                <a:path w="4521135" h="2620190">
                  <a:moveTo>
                    <a:pt x="0" y="0"/>
                  </a:moveTo>
                  <a:lnTo>
                    <a:pt x="4521135" y="0"/>
                  </a:lnTo>
                  <a:lnTo>
                    <a:pt x="4521135" y="2620190"/>
                  </a:lnTo>
                  <a:lnTo>
                    <a:pt x="0" y="2620190"/>
                  </a:lnTo>
                  <a:close/>
                </a:path>
              </a:pathLst>
            </a:custGeom>
            <a:solidFill>
              <a:srgbClr val="FFFFFF"/>
            </a:solidFill>
            <a:ln w="28575">
              <a:solidFill>
                <a:srgbClr val="000000"/>
              </a:solidFill>
            </a:ln>
          </p:spPr>
        </p:sp>
        <p:sp>
          <p:nvSpPr>
            <p:cNvPr id="18" name="TextBox 19"/>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7" name="Picture 6"/>
          <p:cNvPicPr>
            <a:picLocks noChangeAspect="1"/>
          </p:cNvPicPr>
          <p:nvPr/>
        </p:nvPicPr>
        <p:blipFill>
          <a:blip r:embed="rId2"/>
          <a:stretch>
            <a:fillRect/>
          </a:stretch>
        </p:blipFill>
        <p:spPr>
          <a:xfrm rot="1033155" flipH="1">
            <a:off x="195526" y="3202551"/>
            <a:ext cx="1177162" cy="1010081"/>
          </a:xfrm>
          <a:prstGeom prst="rect">
            <a:avLst/>
          </a:prstGeom>
        </p:spPr>
      </p:pic>
      <p:pic>
        <p:nvPicPr>
          <p:cNvPr id="4" name="Picture 3"/>
          <p:cNvPicPr>
            <a:picLocks noChangeAspect="1"/>
          </p:cNvPicPr>
          <p:nvPr/>
        </p:nvPicPr>
        <p:blipFill>
          <a:blip r:embed="rId3"/>
          <a:stretch>
            <a:fillRect/>
          </a:stretch>
        </p:blipFill>
        <p:spPr>
          <a:xfrm>
            <a:off x="16218705" y="2347657"/>
            <a:ext cx="1020496" cy="1251204"/>
          </a:xfrm>
          <a:prstGeom prst="rect">
            <a:avLst/>
          </a:prstGeom>
        </p:spPr>
      </p:pic>
      <mc:AlternateContent xmlns:mc="http://schemas.openxmlformats.org/markup-compatibility/2006">
        <mc:Choice xmlns:a14="http://schemas.microsoft.com/office/drawing/2010/main" Requires="a14">
          <p:sp>
            <p:nvSpPr>
              <p:cNvPr id="8" name="TextBox 7"/>
              <p:cNvSpPr txBox="1"/>
              <p:nvPr/>
            </p:nvSpPr>
            <p:spPr>
              <a:xfrm>
                <a:off x="1052809" y="861039"/>
                <a:ext cx="16182381" cy="1781642"/>
              </a:xfrm>
              <a:prstGeom prst="rect">
                <a:avLst/>
              </a:prstGeom>
              <a:noFill/>
            </p:spPr>
            <p:txBody>
              <a:bodyPr wrap="square" rtlCol="0">
                <a:spAutoFit/>
              </a:bodyPr>
              <a:lstStyle/>
              <a:p>
                <a:pPr lvl="0" algn="just">
                  <a:lnSpc>
                    <a:spcPct val="150000"/>
                  </a:lnSpc>
                  <a:buClr>
                    <a:srgbClr val="000000"/>
                  </a:buClr>
                </a:pPr>
                <a:r>
                  <a:rPr kumimoji="0" lang="en-US" sz="3900" b="1" i="0" u="none" strike="noStrike" kern="0" cap="none" spc="0" normalizeH="0" baseline="0" noProof="0" smtClean="0">
                    <a:ln>
                      <a:noFill/>
                    </a:ln>
                    <a:solidFill>
                      <a:srgbClr val="FDFDFD"/>
                    </a:solidFill>
                    <a:effectLst/>
                    <a:highlight>
                      <a:srgbClr val="CE4D8E"/>
                    </a:highlight>
                    <a:uLnTx/>
                    <a:uFillTx/>
                    <a:latin typeface="Arial"/>
                    <a:cs typeface="Arial"/>
                    <a:sym typeface="Arial"/>
                  </a:rPr>
                  <a:t>Ví dụ 4:</a:t>
                </a:r>
                <a:r>
                  <a:rPr kumimoji="0" lang="en-US" sz="3900" b="0" i="0" u="none" strike="noStrike" kern="1200" cap="none" spc="0" normalizeH="0" baseline="0" noProof="0" smtClean="0">
                    <a:ln>
                      <a:noFill/>
                    </a:ln>
                    <a:solidFill>
                      <a:srgbClr val="FDFDFD"/>
                    </a:solidFill>
                    <a:effectLst/>
                    <a:uLnTx/>
                    <a:uFillTx/>
                    <a:latin typeface="Arial"/>
                    <a:cs typeface="Arial" panose="020B0604020202020204" pitchFamily="34" charset="0"/>
                    <a:sym typeface="Arial"/>
                  </a:rPr>
                  <a:t> </a:t>
                </a:r>
                <a:r>
                  <a:rPr lang="vi-VN" sz="3900" kern="0">
                    <a:solidFill>
                      <a:srgbClr val="000000"/>
                    </a:solidFill>
                    <a:cs typeface="Arial" panose="020B0604020202020204" pitchFamily="34" charset="0"/>
                    <a:sym typeface="Arial"/>
                  </a:rPr>
                  <a:t>Cho tam giác </a:t>
                </a:r>
                <a14:m>
                  <m:oMath xmlns:m="http://schemas.openxmlformats.org/officeDocument/2006/math">
                    <m:r>
                      <a:rPr lang="vi-VN" sz="3900" i="1" kern="0" smtClean="0">
                        <a:solidFill>
                          <a:srgbClr val="000000"/>
                        </a:solidFill>
                        <a:latin typeface="Cambria Math" panose="02040503050406030204" pitchFamily="18" charset="0"/>
                        <a:cs typeface="Arial" panose="020B0604020202020204" pitchFamily="34" charset="0"/>
                        <a:sym typeface="Arial"/>
                      </a:rPr>
                      <m:t>𝐴𝐵𝐶</m:t>
                    </m:r>
                  </m:oMath>
                </a14:m>
                <a:r>
                  <a:rPr lang="vi-VN" sz="3900" kern="0">
                    <a:solidFill>
                      <a:srgbClr val="000000"/>
                    </a:solidFill>
                    <a:cs typeface="Arial" panose="020B0604020202020204" pitchFamily="34" charset="0"/>
                    <a:sym typeface="Arial"/>
                  </a:rPr>
                  <a:t>. Hai đường trung tuyến </a:t>
                </a:r>
                <a14:m>
                  <m:oMath xmlns:m="http://schemas.openxmlformats.org/officeDocument/2006/math">
                    <m:r>
                      <a:rPr lang="vi-VN" sz="3900" i="1" kern="0" smtClean="0">
                        <a:solidFill>
                          <a:srgbClr val="000000"/>
                        </a:solidFill>
                        <a:latin typeface="Cambria Math" panose="02040503050406030204" pitchFamily="18" charset="0"/>
                        <a:cs typeface="Arial" panose="020B0604020202020204" pitchFamily="34" charset="0"/>
                        <a:sym typeface="Arial"/>
                      </a:rPr>
                      <m:t>𝐵𝑀</m:t>
                    </m:r>
                  </m:oMath>
                </a14:m>
                <a:r>
                  <a:rPr lang="vi-VN" sz="3900" kern="0">
                    <a:solidFill>
                      <a:srgbClr val="000000"/>
                    </a:solidFill>
                    <a:cs typeface="Arial" panose="020B0604020202020204" pitchFamily="34" charset="0"/>
                    <a:sym typeface="Arial"/>
                  </a:rPr>
                  <a:t> và </a:t>
                </a:r>
                <a14:m>
                  <m:oMath xmlns:m="http://schemas.openxmlformats.org/officeDocument/2006/math">
                    <m:r>
                      <a:rPr lang="vi-VN" sz="3900" i="1" kern="0" smtClean="0">
                        <a:solidFill>
                          <a:srgbClr val="000000"/>
                        </a:solidFill>
                        <a:latin typeface="Cambria Math" panose="02040503050406030204" pitchFamily="18" charset="0"/>
                        <a:cs typeface="Arial" panose="020B0604020202020204" pitchFamily="34" charset="0"/>
                        <a:sym typeface="Arial"/>
                      </a:rPr>
                      <m:t>𝐶</m:t>
                    </m:r>
                  </m:oMath>
                </a14:m>
                <a:r>
                  <a:rPr lang="vi-VN" sz="3900" kern="0">
                    <a:solidFill>
                      <a:srgbClr val="000000"/>
                    </a:solidFill>
                    <a:cs typeface="Arial" panose="020B0604020202020204" pitchFamily="34" charset="0"/>
                    <a:sym typeface="Arial"/>
                  </a:rPr>
                  <a:t>N cắt nhau tại </a:t>
                </a:r>
                <a14:m>
                  <m:oMath xmlns:m="http://schemas.openxmlformats.org/officeDocument/2006/math">
                    <m:r>
                      <a:rPr lang="vi-VN" sz="3900" i="1" kern="0" smtClean="0">
                        <a:solidFill>
                          <a:srgbClr val="000000"/>
                        </a:solidFill>
                        <a:latin typeface="Cambria Math" panose="02040503050406030204" pitchFamily="18" charset="0"/>
                        <a:cs typeface="Arial" panose="020B0604020202020204" pitchFamily="34" charset="0"/>
                        <a:sym typeface="Arial"/>
                      </a:rPr>
                      <m:t>𝐺</m:t>
                    </m:r>
                  </m:oMath>
                </a14:m>
                <a:r>
                  <a:rPr lang="vi-VN" sz="3900" kern="0">
                    <a:solidFill>
                      <a:srgbClr val="000000"/>
                    </a:solidFill>
                    <a:cs typeface="Arial" panose="020B0604020202020204" pitchFamily="34" charset="0"/>
                    <a:sym typeface="Arial"/>
                  </a:rPr>
                  <a:t>. Chứng minh </a:t>
                </a:r>
                <a14:m>
                  <m:oMath xmlns:m="http://schemas.openxmlformats.org/officeDocument/2006/math">
                    <m:r>
                      <a:rPr lang="da-DK" sz="3900" i="1">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r>
                      <a:rPr lang="en-US" sz="3900" b="0" i="1" smtClean="0">
                        <a:solidFill>
                          <a:prstClr val="black"/>
                        </a:solidFill>
                        <a:latin typeface="Cambria Math" panose="02040503050406030204" pitchFamily="18" charset="0"/>
                        <a:ea typeface="Dotum" panose="020B0600000101010101" pitchFamily="34" charset="-127"/>
                        <a:cs typeface="Times New Roman" panose="02020603050405020304" pitchFamily="18" charset="0"/>
                      </a:rPr>
                      <m:t>𝐺𝑀𝑁</m:t>
                    </m:r>
                    <m:r>
                      <a:rPr lang="en-US" sz="3900" b="0" i="1" smtClean="0">
                        <a:solidFill>
                          <a:prstClr val="black"/>
                        </a:solidFill>
                        <a:latin typeface="Cambria Math" panose="02040503050406030204" pitchFamily="18" charset="0"/>
                        <a:ea typeface="Dotum" panose="020B0600000101010101" pitchFamily="34" charset="-127"/>
                        <a:cs typeface="Times New Roman" panose="02020603050405020304" pitchFamily="18" charset="0"/>
                      </a:rPr>
                      <m:t> ᔕ ∆</m:t>
                    </m:r>
                    <m:r>
                      <a:rPr lang="en-US" sz="3900" b="0" i="1" smtClean="0">
                        <a:solidFill>
                          <a:prstClr val="black"/>
                        </a:solidFill>
                        <a:latin typeface="Cambria Math" panose="02040503050406030204" pitchFamily="18" charset="0"/>
                        <a:ea typeface="Dotum" panose="020B0600000101010101" pitchFamily="34" charset="-127"/>
                        <a:cs typeface="Times New Roman" panose="02020603050405020304" pitchFamily="18" charset="0"/>
                      </a:rPr>
                      <m:t>𝐺</m:t>
                    </m:r>
                    <m:r>
                      <a:rPr lang="vi-VN" sz="3900" i="1">
                        <a:solidFill>
                          <a:prstClr val="black"/>
                        </a:solidFill>
                        <a:latin typeface="Cambria Math" panose="02040503050406030204" pitchFamily="18" charset="0"/>
                        <a:ea typeface="Dotum" panose="020B0600000101010101" pitchFamily="34" charset="-127"/>
                        <a:cs typeface="Times New Roman" panose="02020603050405020304" pitchFamily="18" charset="0"/>
                      </a:rPr>
                      <m:t>𝐵𝐶</m:t>
                    </m:r>
                    <m:r>
                      <a:rPr lang="en-US" sz="3900" b="0" i="1" smtClean="0">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oMath>
                </a14:m>
                <a:endParaRPr kumimoji="0" lang="vi-VN" sz="39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endParaRPr>
              </a:p>
            </p:txBody>
          </p:sp>
        </mc:Choice>
        <mc:Fallback>
          <p:sp>
            <p:nvSpPr>
              <p:cNvPr id="8" name="TextBox 7"/>
              <p:cNvSpPr txBox="1">
                <a:spLocks noRot="1" noChangeAspect="1" noMove="1" noResize="1" noEditPoints="1" noAdjustHandles="1" noChangeArrowheads="1" noChangeShapeType="1" noTextEdit="1"/>
              </p:cNvSpPr>
              <p:nvPr/>
            </p:nvSpPr>
            <p:spPr>
              <a:xfrm>
                <a:off x="1052809" y="861039"/>
                <a:ext cx="16182381" cy="1781642"/>
              </a:xfrm>
              <a:prstGeom prst="rect">
                <a:avLst/>
              </a:prstGeom>
              <a:blipFill>
                <a:blip r:embed="rId4"/>
                <a:stretch>
                  <a:fillRect l="-1281" r="-1281" b="-12969"/>
                </a:stretch>
              </a:blipFill>
            </p:spPr>
            <p:txBody>
              <a:bodyPr/>
              <a:lstStyle/>
              <a:p>
                <a:r>
                  <a:rPr lang="en-US">
                    <a:noFill/>
                  </a:rPr>
                  <a:t> </a:t>
                </a:r>
              </a:p>
            </p:txBody>
          </p:sp>
        </mc:Fallback>
      </mc:AlternateContent>
      <p:sp>
        <p:nvSpPr>
          <p:cNvPr id="9" name="Rectangle 8"/>
          <p:cNvSpPr/>
          <p:nvPr/>
        </p:nvSpPr>
        <p:spPr>
          <a:xfrm>
            <a:off x="2330637" y="2884110"/>
            <a:ext cx="1298753" cy="881395"/>
          </a:xfrm>
          <a:prstGeom prst="rect">
            <a:avLst/>
          </a:prstGeom>
        </p:spPr>
        <p:txBody>
          <a:bodyPr wrap="none">
            <a:spAutoFit/>
          </a:bodyPr>
          <a:lstStyle/>
          <a:p>
            <a:pPr marL="0" marR="0" lvl="0" indent="0" algn="just" defTabSz="1828800" rtl="0" eaLnBrk="1" fontAlgn="auto" latinLnBrk="0" hangingPunct="1">
              <a:lnSpc>
                <a:spcPct val="150000"/>
              </a:lnSpc>
              <a:spcBef>
                <a:spcPts val="600"/>
              </a:spcBef>
              <a:spcAft>
                <a:spcPts val="600"/>
              </a:spcAft>
              <a:buClr>
                <a:srgbClr val="000000"/>
              </a:buClr>
              <a:buSzTx/>
              <a:buFontTx/>
              <a:buNone/>
              <a:tabLst/>
              <a:defRPr/>
            </a:pPr>
            <a:r>
              <a:rPr kumimoji="0" lang="en-US" sz="3900" b="1" i="1" u="sng" strike="noStrike" kern="0" cap="none" spc="0" normalizeH="0" baseline="0" noProof="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sym typeface="Arial"/>
              </a:rPr>
              <a:t>Giải:</a:t>
            </a:r>
          </a:p>
        </p:txBody>
      </p:sp>
      <mc:AlternateContent xmlns:mc="http://schemas.openxmlformats.org/markup-compatibility/2006">
        <mc:Choice xmlns:a14="http://schemas.microsoft.com/office/drawing/2010/main" Requires="a14">
          <p:sp>
            <p:nvSpPr>
              <p:cNvPr id="2" name="Rectangle 1"/>
              <p:cNvSpPr/>
              <p:nvPr/>
            </p:nvSpPr>
            <p:spPr>
              <a:xfrm>
                <a:off x="7315200" y="4000500"/>
                <a:ext cx="9843791" cy="5493812"/>
              </a:xfrm>
              <a:prstGeom prst="rect">
                <a:avLst/>
              </a:prstGeom>
            </p:spPr>
            <p:txBody>
              <a:bodyPr wrap="square">
                <a:spAutoFit/>
              </a:bodyPr>
              <a:lstStyle/>
              <a:p>
                <a:pPr algn="just">
                  <a:lnSpc>
                    <a:spcPct val="150000"/>
                  </a:lnSpc>
                </a:pPr>
                <a:r>
                  <a:rPr lang="vi-VN" sz="3900" smtClean="0"/>
                  <a:t>Vì </a:t>
                </a:r>
                <a14:m>
                  <m:oMath xmlns:m="http://schemas.openxmlformats.org/officeDocument/2006/math">
                    <m:r>
                      <a:rPr lang="vi-VN" sz="3900" i="1" smtClean="0">
                        <a:latin typeface="Cambria Math" panose="02040503050406030204" pitchFamily="18" charset="0"/>
                      </a:rPr>
                      <m:t>𝑀</m:t>
                    </m:r>
                    <m:r>
                      <a:rPr lang="vi-VN" sz="3900" i="1" smtClean="0">
                        <a:latin typeface="Cambria Math" panose="02040503050406030204" pitchFamily="18" charset="0"/>
                      </a:rPr>
                      <m:t>, </m:t>
                    </m:r>
                    <m:r>
                      <a:rPr lang="vi-VN" sz="3900" i="1" smtClean="0">
                        <a:latin typeface="Cambria Math" panose="02040503050406030204" pitchFamily="18" charset="0"/>
                      </a:rPr>
                      <m:t>𝑁</m:t>
                    </m:r>
                    <m:r>
                      <a:rPr lang="vi-VN" sz="3900" i="1" smtClean="0">
                        <a:latin typeface="Cambria Math" panose="02040503050406030204" pitchFamily="18" charset="0"/>
                      </a:rPr>
                      <m:t> </m:t>
                    </m:r>
                  </m:oMath>
                </a14:m>
                <a:r>
                  <a:rPr lang="vi-VN" sz="3900"/>
                  <a:t>lần lượt là trung điểm của các cạnh </a:t>
                </a:r>
                <a14:m>
                  <m:oMath xmlns:m="http://schemas.openxmlformats.org/officeDocument/2006/math">
                    <m:r>
                      <a:rPr lang="vi-VN" sz="3900" i="1" smtClean="0">
                        <a:latin typeface="Cambria Math" panose="02040503050406030204" pitchFamily="18" charset="0"/>
                      </a:rPr>
                      <m:t>𝐴𝐶</m:t>
                    </m:r>
                    <m:r>
                      <a:rPr lang="vi-VN" sz="3900" i="1" smtClean="0">
                        <a:latin typeface="Cambria Math" panose="02040503050406030204" pitchFamily="18" charset="0"/>
                      </a:rPr>
                      <m:t>, </m:t>
                    </m:r>
                    <m:r>
                      <a:rPr lang="vi-VN" sz="3900" i="1" smtClean="0">
                        <a:latin typeface="Cambria Math" panose="02040503050406030204" pitchFamily="18" charset="0"/>
                      </a:rPr>
                      <m:t>𝐴𝐵</m:t>
                    </m:r>
                    <m:r>
                      <a:rPr lang="vi-VN" sz="3900" i="1" smtClean="0">
                        <a:latin typeface="Cambria Math" panose="02040503050406030204" pitchFamily="18" charset="0"/>
                      </a:rPr>
                      <m:t> </m:t>
                    </m:r>
                  </m:oMath>
                </a14:m>
                <a:r>
                  <a:rPr lang="vi-VN" sz="3900"/>
                  <a:t>nên </a:t>
                </a:r>
                <a14:m>
                  <m:oMath xmlns:m="http://schemas.openxmlformats.org/officeDocument/2006/math">
                    <m:r>
                      <a:rPr lang="vi-VN" sz="3900" i="1" smtClean="0">
                        <a:latin typeface="Cambria Math" panose="02040503050406030204" pitchFamily="18" charset="0"/>
                      </a:rPr>
                      <m:t>𝑀𝑁</m:t>
                    </m:r>
                  </m:oMath>
                </a14:m>
                <a:r>
                  <a:rPr lang="vi-VN" sz="3900"/>
                  <a:t> là đường trung bình của tam giác </a:t>
                </a:r>
                <a14:m>
                  <m:oMath xmlns:m="http://schemas.openxmlformats.org/officeDocument/2006/math">
                    <m:r>
                      <a:rPr lang="vi-VN" sz="3900" i="1" smtClean="0">
                        <a:latin typeface="Cambria Math" panose="02040503050406030204" pitchFamily="18" charset="0"/>
                      </a:rPr>
                      <m:t>𝐴𝐵𝐶</m:t>
                    </m:r>
                  </m:oMath>
                </a14:m>
                <a:r>
                  <a:rPr lang="vi-VN" sz="3900"/>
                  <a:t>. </a:t>
                </a:r>
                <a:endParaRPr lang="en-US" sz="3900" smtClean="0"/>
              </a:p>
              <a:p>
                <a:pPr algn="just">
                  <a:lnSpc>
                    <a:spcPct val="150000"/>
                  </a:lnSpc>
                </a:pPr>
                <a:r>
                  <a:rPr lang="vi-VN" sz="3900" smtClean="0"/>
                  <a:t>Suy </a:t>
                </a:r>
                <a:r>
                  <a:rPr lang="vi-VN" sz="3900"/>
                  <a:t>ra </a:t>
                </a:r>
                <a14:m>
                  <m:oMath xmlns:m="http://schemas.openxmlformats.org/officeDocument/2006/math">
                    <m:r>
                      <a:rPr lang="vi-VN" sz="3900" i="1" smtClean="0">
                        <a:latin typeface="Cambria Math" panose="02040503050406030204" pitchFamily="18" charset="0"/>
                      </a:rPr>
                      <m:t>𝑀𝑁</m:t>
                    </m:r>
                    <m:r>
                      <m:rPr>
                        <m:nor/>
                      </m:rPr>
                      <a:rPr lang="en-US" sz="3900" b="0" i="0" smtClean="0">
                        <a:latin typeface="Cambria Math" panose="02040503050406030204" pitchFamily="18" charset="0"/>
                      </a:rPr>
                      <m:t> </m:t>
                    </m:r>
                    <m:r>
                      <m:rPr>
                        <m:nor/>
                      </m:rPr>
                      <a:rPr lang="en-US" sz="3900"/>
                      <m:t>//</m:t>
                    </m:r>
                    <m:r>
                      <a:rPr lang="en-US" sz="3900" b="0" i="1" smtClean="0">
                        <a:latin typeface="Cambria Math" panose="02040503050406030204" pitchFamily="18" charset="0"/>
                      </a:rPr>
                      <m:t> </m:t>
                    </m:r>
                    <m:r>
                      <a:rPr lang="vi-VN" sz="3900" i="1" smtClean="0">
                        <a:latin typeface="Cambria Math" panose="02040503050406030204" pitchFamily="18" charset="0"/>
                      </a:rPr>
                      <m:t>𝐵𝐶</m:t>
                    </m:r>
                  </m:oMath>
                </a14:m>
                <a:r>
                  <a:rPr lang="vi-VN" sz="3900" smtClean="0"/>
                  <a:t>.</a:t>
                </a:r>
                <a:r>
                  <a:rPr lang="en-US" sz="3900" smtClean="0"/>
                  <a:t> </a:t>
                </a:r>
              </a:p>
              <a:p>
                <a:pPr lvl="0" algn="just">
                  <a:lnSpc>
                    <a:spcPct val="150000"/>
                  </a:lnSpc>
                  <a:buClr>
                    <a:srgbClr val="000000"/>
                  </a:buClr>
                </a:pPr>
                <a:r>
                  <a:rPr lang="vi-VN" sz="3900" smtClean="0"/>
                  <a:t>Xét </a:t>
                </a:r>
                <a:r>
                  <a:rPr lang="vi-VN" sz="3900"/>
                  <a:t>tam giác </a:t>
                </a:r>
                <a14:m>
                  <m:oMath xmlns:m="http://schemas.openxmlformats.org/officeDocument/2006/math">
                    <m:r>
                      <a:rPr lang="vi-VN" sz="3900" i="1" smtClean="0">
                        <a:latin typeface="Cambria Math" panose="02040503050406030204" pitchFamily="18" charset="0"/>
                      </a:rPr>
                      <m:t>𝐺𝐵𝐶</m:t>
                    </m:r>
                  </m:oMath>
                </a14:m>
                <a:r>
                  <a:rPr lang="vi-VN" sz="3900"/>
                  <a:t>, do </a:t>
                </a:r>
                <a14:m>
                  <m:oMath xmlns:m="http://schemas.openxmlformats.org/officeDocument/2006/math">
                    <m:r>
                      <a:rPr lang="vi-VN" sz="3900" i="1">
                        <a:latin typeface="Cambria Math" panose="02040503050406030204" pitchFamily="18" charset="0"/>
                      </a:rPr>
                      <m:t>𝑀𝑁</m:t>
                    </m:r>
                    <m:r>
                      <m:rPr>
                        <m:nor/>
                      </m:rPr>
                      <a:rPr lang="en-US" sz="3900">
                        <a:latin typeface="Cambria Math" panose="02040503050406030204" pitchFamily="18" charset="0"/>
                      </a:rPr>
                      <m:t> </m:t>
                    </m:r>
                    <m:r>
                      <m:rPr>
                        <m:nor/>
                      </m:rPr>
                      <a:rPr lang="en-US" sz="3900"/>
                      <m:t>//</m:t>
                    </m:r>
                    <m:r>
                      <a:rPr lang="en-US" sz="3900" i="1">
                        <a:latin typeface="Cambria Math" panose="02040503050406030204" pitchFamily="18" charset="0"/>
                      </a:rPr>
                      <m:t> </m:t>
                    </m:r>
                    <m:r>
                      <a:rPr lang="vi-VN" sz="3900" i="1">
                        <a:latin typeface="Cambria Math" panose="02040503050406030204" pitchFamily="18" charset="0"/>
                      </a:rPr>
                      <m:t>𝐵𝐶</m:t>
                    </m:r>
                    <m:r>
                      <a:rPr lang="vi-VN" sz="3900" i="1">
                        <a:latin typeface="Cambria Math" panose="02040503050406030204" pitchFamily="18" charset="0"/>
                      </a:rPr>
                      <m:t> </m:t>
                    </m:r>
                  </m:oMath>
                </a14:m>
                <a:r>
                  <a:rPr lang="vi-VN" sz="3900" smtClean="0"/>
                  <a:t>nên</a:t>
                </a:r>
                <a:r>
                  <a:rPr lang="en-US" sz="3900" smtClean="0"/>
                  <a:t> </a:t>
                </a:r>
                <a14:m>
                  <m:oMath xmlns:m="http://schemas.openxmlformats.org/officeDocument/2006/math">
                    <m:r>
                      <a:rPr lang="da-DK" sz="3900" i="1">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r>
                      <a:rPr lang="en-US" sz="3900" i="1">
                        <a:solidFill>
                          <a:prstClr val="black"/>
                        </a:solidFill>
                        <a:latin typeface="Cambria Math" panose="02040503050406030204" pitchFamily="18" charset="0"/>
                        <a:ea typeface="Dotum" panose="020B0600000101010101" pitchFamily="34" charset="-127"/>
                        <a:cs typeface="Times New Roman" panose="02020603050405020304" pitchFamily="18" charset="0"/>
                      </a:rPr>
                      <m:t>𝐺𝑀𝑁</m:t>
                    </m:r>
                    <m:r>
                      <a:rPr lang="en-US" sz="3900" i="1">
                        <a:solidFill>
                          <a:prstClr val="black"/>
                        </a:solidFill>
                        <a:latin typeface="Cambria Math" panose="02040503050406030204" pitchFamily="18" charset="0"/>
                        <a:ea typeface="Dotum" panose="020B0600000101010101" pitchFamily="34" charset="-127"/>
                        <a:cs typeface="Times New Roman" panose="02020603050405020304" pitchFamily="18" charset="0"/>
                      </a:rPr>
                      <m:t> ᔕ ∆</m:t>
                    </m:r>
                    <m:r>
                      <a:rPr lang="en-US" sz="3900" i="1">
                        <a:solidFill>
                          <a:prstClr val="black"/>
                        </a:solidFill>
                        <a:latin typeface="Cambria Math" panose="02040503050406030204" pitchFamily="18" charset="0"/>
                        <a:ea typeface="Dotum" panose="020B0600000101010101" pitchFamily="34" charset="-127"/>
                        <a:cs typeface="Times New Roman" panose="02020603050405020304" pitchFamily="18" charset="0"/>
                      </a:rPr>
                      <m:t>𝐺𝐵𝐶</m:t>
                    </m:r>
                    <m:r>
                      <a:rPr lang="en-US" sz="3900" i="1">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oMath>
                </a14:m>
                <a:endParaRPr lang="en-US" sz="3900"/>
              </a:p>
            </p:txBody>
          </p:sp>
        </mc:Choice>
        <mc:Fallback>
          <p:sp>
            <p:nvSpPr>
              <p:cNvPr id="2" name="Rectangle 1"/>
              <p:cNvSpPr>
                <a:spLocks noRot="1" noChangeAspect="1" noMove="1" noResize="1" noEditPoints="1" noAdjustHandles="1" noChangeArrowheads="1" noChangeShapeType="1" noTextEdit="1"/>
              </p:cNvSpPr>
              <p:nvPr/>
            </p:nvSpPr>
            <p:spPr>
              <a:xfrm>
                <a:off x="7315200" y="4000500"/>
                <a:ext cx="9843791" cy="5493812"/>
              </a:xfrm>
              <a:prstGeom prst="rect">
                <a:avLst/>
              </a:prstGeom>
              <a:blipFill>
                <a:blip r:embed="rId5"/>
                <a:stretch>
                  <a:fillRect l="-2105" r="-2105"/>
                </a:stretch>
              </a:blipFill>
            </p:spPr>
            <p:txBody>
              <a:bodyPr/>
              <a:lstStyle/>
              <a:p>
                <a:r>
                  <a:rPr lang="en-US">
                    <a:noFill/>
                  </a:rPr>
                  <a:t> </a:t>
                </a:r>
              </a:p>
            </p:txBody>
          </p:sp>
        </mc:Fallback>
      </mc:AlternateContent>
      <p:pic>
        <p:nvPicPr>
          <p:cNvPr id="10" name="Picture 9"/>
          <p:cNvPicPr>
            <a:picLocks noChangeAspect="1"/>
          </p:cNvPicPr>
          <p:nvPr/>
        </p:nvPicPr>
        <p:blipFill>
          <a:blip r:embed="rId6"/>
          <a:stretch>
            <a:fillRect/>
          </a:stretch>
        </p:blipFill>
        <p:spPr>
          <a:xfrm>
            <a:off x="1205249" y="4570569"/>
            <a:ext cx="5438103" cy="4970268"/>
          </a:xfrm>
          <a:prstGeom prst="rect">
            <a:avLst/>
          </a:prstGeom>
        </p:spPr>
      </p:pic>
    </p:spTree>
    <p:extLst>
      <p:ext uri="{BB962C8B-B14F-4D97-AF65-F5344CB8AC3E}">
        <p14:creationId xmlns:p14="http://schemas.microsoft.com/office/powerpoint/2010/main" val="2014840459"/>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up)">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2">
                                            <p:txEl>
                                              <p:pRg st="0" end="0"/>
                                            </p:txEl>
                                          </p:spTgt>
                                        </p:tgtEl>
                                        <p:attrNameLst>
                                          <p:attrName>style.visibility</p:attrName>
                                        </p:attrNameLst>
                                      </p:cBhvr>
                                      <p:to>
                                        <p:strVal val="visible"/>
                                      </p:to>
                                    </p:set>
                                    <p:animEffect transition="in" filter="randombar(horizontal)">
                                      <p:cBhvr>
                                        <p:cTn id="24" dur="500"/>
                                        <p:tgtEl>
                                          <p:spTgt spid="2">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2">
                                            <p:txEl>
                                              <p:pRg st="1" end="1"/>
                                            </p:txEl>
                                          </p:spTgt>
                                        </p:tgtEl>
                                        <p:attrNameLst>
                                          <p:attrName>style.visibility</p:attrName>
                                        </p:attrNameLst>
                                      </p:cBhvr>
                                      <p:to>
                                        <p:strVal val="visible"/>
                                      </p:to>
                                    </p:set>
                                    <p:animEffect transition="in" filter="wipe(down)">
                                      <p:cBhvr>
                                        <p:cTn id="29" dur="500"/>
                                        <p:tgtEl>
                                          <p:spTgt spid="2">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
                                            <p:txEl>
                                              <p:pRg st="2" end="2"/>
                                            </p:txEl>
                                          </p:spTgt>
                                        </p:tgtEl>
                                        <p:attrNameLst>
                                          <p:attrName>style.visibility</p:attrName>
                                        </p:attrNameLst>
                                      </p:cBhvr>
                                      <p:to>
                                        <p:strVal val="visible"/>
                                      </p:to>
                                    </p:set>
                                    <p:animEffect transition="in" filter="fade">
                                      <p:cBhvr>
                                        <p:cTn id="34"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2"/>
          <p:cNvGrpSpPr/>
          <p:nvPr/>
        </p:nvGrpSpPr>
        <p:grpSpPr>
          <a:xfrm>
            <a:off x="-195419" y="9258300"/>
            <a:ext cx="18678839" cy="1211190"/>
            <a:chOff x="0" y="0"/>
            <a:chExt cx="4919530" cy="318996"/>
          </a:xfrm>
        </p:grpSpPr>
        <p:sp>
          <p:nvSpPr>
            <p:cNvPr id="3" name="Freeform 3"/>
            <p:cNvSpPr/>
            <p:nvPr/>
          </p:nvSpPr>
          <p:spPr>
            <a:xfrm>
              <a:off x="0" y="0"/>
              <a:ext cx="4919530" cy="318996"/>
            </a:xfrm>
            <a:custGeom>
              <a:avLst/>
              <a:gdLst/>
              <a:ahLst/>
              <a:cxnLst/>
              <a:rect l="l" t="t" r="r" b="b"/>
              <a:pathLst>
                <a:path w="4919530" h="318996">
                  <a:moveTo>
                    <a:pt x="0" y="0"/>
                  </a:moveTo>
                  <a:lnTo>
                    <a:pt x="4919530" y="0"/>
                  </a:lnTo>
                  <a:lnTo>
                    <a:pt x="4919530" y="318996"/>
                  </a:lnTo>
                  <a:lnTo>
                    <a:pt x="0" y="318996"/>
                  </a:lnTo>
                  <a:close/>
                </a:path>
              </a:pathLst>
            </a:custGeom>
            <a:solidFill>
              <a:srgbClr val="A3DFBE"/>
            </a:solidFill>
            <a:ln w="28575" cap="sq">
              <a:solidFill>
                <a:srgbClr val="231F20"/>
              </a:solidFill>
              <a:prstDash val="solid"/>
              <a:miter/>
            </a:ln>
          </p:spPr>
        </p:sp>
        <p:sp>
          <p:nvSpPr>
            <p:cNvPr id="4" name="TextBox 4"/>
            <p:cNvSpPr txBox="1"/>
            <p:nvPr/>
          </p:nvSpPr>
          <p:spPr>
            <a:xfrm>
              <a:off x="0" y="-38100"/>
              <a:ext cx="4919530" cy="357096"/>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 name="Group 5"/>
          <p:cNvGrpSpPr/>
          <p:nvPr/>
        </p:nvGrpSpPr>
        <p:grpSpPr>
          <a:xfrm>
            <a:off x="1028700" y="1040844"/>
            <a:ext cx="16230600" cy="8205312"/>
            <a:chOff x="0" y="0"/>
            <a:chExt cx="21640800" cy="10940416"/>
          </a:xfrm>
        </p:grpSpPr>
        <p:sp>
          <p:nvSpPr>
            <p:cNvPr id="6" name="Freeform 6"/>
            <p:cNvSpPr/>
            <p:nvPr/>
          </p:nvSpPr>
          <p:spPr>
            <a:xfrm>
              <a:off x="0" y="25267"/>
              <a:ext cx="12195698" cy="10915150"/>
            </a:xfrm>
            <a:custGeom>
              <a:avLst/>
              <a:gdLst/>
              <a:ahLst/>
              <a:cxnLst/>
              <a:rect l="l" t="t" r="r" b="b"/>
              <a:pathLst>
                <a:path w="12195698" h="10915150">
                  <a:moveTo>
                    <a:pt x="0" y="0"/>
                  </a:moveTo>
                  <a:lnTo>
                    <a:pt x="12195698" y="0"/>
                  </a:lnTo>
                  <a:lnTo>
                    <a:pt x="12195698" y="10915149"/>
                  </a:lnTo>
                  <a:lnTo>
                    <a:pt x="0" y="10915149"/>
                  </a:lnTo>
                  <a:lnTo>
                    <a:pt x="0" y="0"/>
                  </a:lnTo>
                  <a:close/>
                </a:path>
              </a:pathLst>
            </a:custGeom>
            <a:blipFill>
              <a:blip r:embed="rId2">
                <a:alphaModFix amt="5000"/>
                <a:extLst>
                  <a:ext uri="{96DAC541-7B7A-43D3-8B79-37D633B846F1}">
                    <asvg:svgBlip xmlns="" xmlns:asvg="http://schemas.microsoft.com/office/drawing/2016/SVG/main" r:embed="rId3"/>
                  </a:ext>
                </a:extLst>
              </a:blip>
              <a:stretch>
                <a:fillRect/>
              </a:stretch>
            </a:blipFill>
          </p:spPr>
        </p:sp>
        <p:sp>
          <p:nvSpPr>
            <p:cNvPr id="7" name="Freeform 7"/>
            <p:cNvSpPr/>
            <p:nvPr/>
          </p:nvSpPr>
          <p:spPr>
            <a:xfrm>
              <a:off x="9445102" y="0"/>
              <a:ext cx="12195698" cy="10915150"/>
            </a:xfrm>
            <a:custGeom>
              <a:avLst/>
              <a:gdLst/>
              <a:ahLst/>
              <a:cxnLst/>
              <a:rect l="l" t="t" r="r" b="b"/>
              <a:pathLst>
                <a:path w="12195698" h="10915150">
                  <a:moveTo>
                    <a:pt x="0" y="0"/>
                  </a:moveTo>
                  <a:lnTo>
                    <a:pt x="12195698" y="0"/>
                  </a:lnTo>
                  <a:lnTo>
                    <a:pt x="12195698" y="10915150"/>
                  </a:lnTo>
                  <a:lnTo>
                    <a:pt x="0" y="10915150"/>
                  </a:lnTo>
                  <a:lnTo>
                    <a:pt x="0" y="0"/>
                  </a:lnTo>
                  <a:close/>
                </a:path>
              </a:pathLst>
            </a:custGeom>
            <a:blipFill>
              <a:blip r:embed="rId2">
                <a:alphaModFix amt="5000"/>
                <a:extLst>
                  <a:ext uri="{96DAC541-7B7A-43D3-8B79-37D633B846F1}">
                    <asvg:svgBlip xmlns="" xmlns:asvg="http://schemas.microsoft.com/office/drawing/2016/SVG/main" r:embed="rId3"/>
                  </a:ext>
                </a:extLst>
              </a:blip>
              <a:stretch>
                <a:fillRect/>
              </a:stretch>
            </a:blipFill>
          </p:spPr>
        </p:sp>
      </p:grpSp>
      <p:grpSp>
        <p:nvGrpSpPr>
          <p:cNvPr id="8" name="Group 8"/>
          <p:cNvGrpSpPr/>
          <p:nvPr/>
        </p:nvGrpSpPr>
        <p:grpSpPr>
          <a:xfrm>
            <a:off x="6096000" y="1104900"/>
            <a:ext cx="11308327" cy="4378161"/>
            <a:chOff x="0" y="0"/>
            <a:chExt cx="2725844" cy="1510305"/>
          </a:xfrm>
        </p:grpSpPr>
        <p:sp>
          <p:nvSpPr>
            <p:cNvPr id="9" name="Freeform 9"/>
            <p:cNvSpPr/>
            <p:nvPr/>
          </p:nvSpPr>
          <p:spPr>
            <a:xfrm>
              <a:off x="0" y="0"/>
              <a:ext cx="2725844" cy="1510305"/>
            </a:xfrm>
            <a:custGeom>
              <a:avLst/>
              <a:gdLst/>
              <a:ahLst/>
              <a:cxnLst/>
              <a:rect l="l" t="t" r="r" b="b"/>
              <a:pathLst>
                <a:path w="2725844" h="1510305">
                  <a:moveTo>
                    <a:pt x="38150" y="0"/>
                  </a:moveTo>
                  <a:lnTo>
                    <a:pt x="2687694" y="0"/>
                  </a:lnTo>
                  <a:cubicBezTo>
                    <a:pt x="2708764" y="0"/>
                    <a:pt x="2725844" y="17080"/>
                    <a:pt x="2725844" y="38150"/>
                  </a:cubicBezTo>
                  <a:lnTo>
                    <a:pt x="2725844" y="1472155"/>
                  </a:lnTo>
                  <a:cubicBezTo>
                    <a:pt x="2725844" y="1493225"/>
                    <a:pt x="2708764" y="1510305"/>
                    <a:pt x="2687694" y="1510305"/>
                  </a:cubicBezTo>
                  <a:lnTo>
                    <a:pt x="38150" y="1510305"/>
                  </a:lnTo>
                  <a:cubicBezTo>
                    <a:pt x="17080" y="1510305"/>
                    <a:pt x="0" y="1493225"/>
                    <a:pt x="0" y="1472155"/>
                  </a:cubicBezTo>
                  <a:lnTo>
                    <a:pt x="0" y="38150"/>
                  </a:lnTo>
                  <a:cubicBezTo>
                    <a:pt x="0" y="17080"/>
                    <a:pt x="17080" y="0"/>
                    <a:pt x="38150" y="0"/>
                  </a:cubicBezTo>
                  <a:close/>
                </a:path>
              </a:pathLst>
            </a:custGeom>
            <a:solidFill>
              <a:srgbClr val="FFFFFF"/>
            </a:solidFill>
            <a:ln w="28575" cap="rnd">
              <a:solidFill>
                <a:srgbClr val="231F20"/>
              </a:solidFill>
              <a:prstDash val="solid"/>
              <a:round/>
            </a:ln>
          </p:spPr>
        </p:sp>
        <p:sp>
          <p:nvSpPr>
            <p:cNvPr id="10" name="TextBox 10"/>
            <p:cNvSpPr txBox="1"/>
            <p:nvPr/>
          </p:nvSpPr>
          <p:spPr>
            <a:xfrm>
              <a:off x="0" y="-38100"/>
              <a:ext cx="2725844" cy="154840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4" name="Freeform 14"/>
          <p:cNvSpPr/>
          <p:nvPr/>
        </p:nvSpPr>
        <p:spPr>
          <a:xfrm flipH="1">
            <a:off x="619147" y="1914712"/>
            <a:ext cx="7381853" cy="11038285"/>
          </a:xfrm>
          <a:custGeom>
            <a:avLst/>
            <a:gdLst/>
            <a:ahLst/>
            <a:cxnLst/>
            <a:rect l="l" t="t" r="r" b="b"/>
            <a:pathLst>
              <a:path w="7381853" h="11038285">
                <a:moveTo>
                  <a:pt x="7381853" y="0"/>
                </a:moveTo>
                <a:lnTo>
                  <a:pt x="0" y="0"/>
                </a:lnTo>
                <a:lnTo>
                  <a:pt x="0" y="11038285"/>
                </a:lnTo>
                <a:lnTo>
                  <a:pt x="7381853" y="11038285"/>
                </a:lnTo>
                <a:lnTo>
                  <a:pt x="7381853"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7" name="Freeform 17"/>
          <p:cNvSpPr/>
          <p:nvPr/>
        </p:nvSpPr>
        <p:spPr>
          <a:xfrm rot="4263341">
            <a:off x="16577294" y="6247883"/>
            <a:ext cx="742193" cy="1369149"/>
          </a:xfrm>
          <a:custGeom>
            <a:avLst/>
            <a:gdLst/>
            <a:ahLst/>
            <a:cxnLst/>
            <a:rect l="l" t="t" r="r" b="b"/>
            <a:pathLst>
              <a:path w="742193" h="1369149">
                <a:moveTo>
                  <a:pt x="0" y="0"/>
                </a:moveTo>
                <a:lnTo>
                  <a:pt x="742193" y="0"/>
                </a:lnTo>
                <a:lnTo>
                  <a:pt x="742193" y="1369149"/>
                </a:lnTo>
                <a:lnTo>
                  <a:pt x="0" y="1369149"/>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8" name="Freeform 18"/>
          <p:cNvSpPr/>
          <p:nvPr/>
        </p:nvSpPr>
        <p:spPr>
          <a:xfrm>
            <a:off x="7184590" y="7962900"/>
            <a:ext cx="816410" cy="822525"/>
          </a:xfrm>
          <a:custGeom>
            <a:avLst/>
            <a:gdLst/>
            <a:ahLst/>
            <a:cxnLst/>
            <a:rect l="l" t="t" r="r" b="b"/>
            <a:pathLst>
              <a:path w="816410" h="822525">
                <a:moveTo>
                  <a:pt x="0" y="0"/>
                </a:moveTo>
                <a:lnTo>
                  <a:pt x="816410" y="0"/>
                </a:lnTo>
                <a:lnTo>
                  <a:pt x="816410" y="822524"/>
                </a:lnTo>
                <a:lnTo>
                  <a:pt x="0" y="822524"/>
                </a:lnTo>
                <a:lnTo>
                  <a:pt x="0" y="0"/>
                </a:lnTo>
                <a:close/>
              </a:path>
            </a:pathLst>
          </a:custGeom>
          <a:blipFill>
            <a:blip r:embed="rId8">
              <a:extLst>
                <a:ext uri="{96DAC541-7B7A-43D3-8B79-37D633B846F1}">
                  <asvg:svgBlip xmlns="" xmlns:asvg="http://schemas.microsoft.com/office/drawing/2016/SVG/main" r:embed="rId9"/>
                </a:ext>
              </a:extLst>
            </a:blip>
            <a:stretch>
              <a:fillRect l="-16131" t="-123580" r="-514491" b="-293597"/>
            </a:stretch>
          </a:blipFill>
        </p:spPr>
      </p:sp>
      <p:sp>
        <p:nvSpPr>
          <p:cNvPr id="19" name="Freeform 19"/>
          <p:cNvSpPr/>
          <p:nvPr/>
        </p:nvSpPr>
        <p:spPr>
          <a:xfrm>
            <a:off x="1891406" y="1040844"/>
            <a:ext cx="1184337" cy="1225176"/>
          </a:xfrm>
          <a:custGeom>
            <a:avLst/>
            <a:gdLst/>
            <a:ahLst/>
            <a:cxnLst/>
            <a:rect l="l" t="t" r="r" b="b"/>
            <a:pathLst>
              <a:path w="1184337" h="1225176">
                <a:moveTo>
                  <a:pt x="0" y="0"/>
                </a:moveTo>
                <a:lnTo>
                  <a:pt x="1184337" y="0"/>
                </a:lnTo>
                <a:lnTo>
                  <a:pt x="1184337" y="1225176"/>
                </a:lnTo>
                <a:lnTo>
                  <a:pt x="0" y="1225176"/>
                </a:lnTo>
                <a:lnTo>
                  <a:pt x="0" y="0"/>
                </a:lnTo>
                <a:close/>
              </a:path>
            </a:pathLst>
          </a:custGeom>
          <a:blipFill>
            <a:blip r:embed="rId10">
              <a:extLst>
                <a:ext uri="{96DAC541-7B7A-43D3-8B79-37D633B846F1}">
                  <asvg:svgBlip xmlns="" xmlns:asvg="http://schemas.microsoft.com/office/drawing/2016/SVG/main" r:embed="rId11"/>
                </a:ext>
              </a:extLst>
            </a:blip>
            <a:stretch>
              <a:fillRect l="-154855" t="-80817" r="-404244" b="-344018"/>
            </a:stretch>
          </a:blipFill>
        </p:spPr>
      </p:sp>
      <p:sp>
        <p:nvSpPr>
          <p:cNvPr id="22" name="Rectangle 21"/>
          <p:cNvSpPr/>
          <p:nvPr/>
        </p:nvSpPr>
        <p:spPr>
          <a:xfrm>
            <a:off x="6096001" y="1793647"/>
            <a:ext cx="11308326" cy="2317814"/>
          </a:xfrm>
          <a:prstGeom prst="rect">
            <a:avLst/>
          </a:prstGeom>
        </p:spPr>
        <p:txBody>
          <a:bodyPr wrap="square">
            <a:spAutoFit/>
          </a:bodyPr>
          <a:lstStyle/>
          <a:p>
            <a:pPr marL="0" marR="0" lvl="0" indent="0" algn="ctr" defTabSz="1828800" rtl="0" eaLnBrk="1" fontAlgn="auto" latinLnBrk="0" hangingPunct="1">
              <a:lnSpc>
                <a:spcPct val="150000"/>
              </a:lnSpc>
              <a:spcBef>
                <a:spcPts val="0"/>
              </a:spcBef>
              <a:spcAft>
                <a:spcPts val="0"/>
              </a:spcAft>
              <a:buClr>
                <a:srgbClr val="070185"/>
              </a:buClr>
              <a:buSzTx/>
              <a:buFontTx/>
              <a:buNone/>
              <a:tabLst/>
              <a:defRPr/>
            </a:pPr>
            <a:r>
              <a:rPr kumimoji="0" lang="en-US" sz="11000" b="1" i="0" u="none" strike="noStrike" kern="0" cap="none" spc="0" normalizeH="0" baseline="0" noProof="0" smtClean="0">
                <a:ln>
                  <a:noFill/>
                </a:ln>
                <a:solidFill>
                  <a:srgbClr val="1F497D"/>
                </a:solidFill>
                <a:effectLst/>
                <a:uLnTx/>
                <a:uFillTx/>
                <a:latin typeface="Arial" panose="020B0604020202020204" pitchFamily="34" charset="0"/>
                <a:ea typeface="+mn-ea"/>
                <a:cs typeface="Arial" panose="020B0604020202020204" pitchFamily="34" charset="0"/>
              </a:rPr>
              <a:t>LUYỆN</a:t>
            </a:r>
            <a:r>
              <a:rPr kumimoji="0" lang="en-US" sz="11000" b="1" i="0" u="none" strike="noStrike" kern="0" cap="none" spc="0" normalizeH="0" noProof="0" smtClean="0">
                <a:ln>
                  <a:noFill/>
                </a:ln>
                <a:solidFill>
                  <a:srgbClr val="1F497D"/>
                </a:solidFill>
                <a:effectLst/>
                <a:uLnTx/>
                <a:uFillTx/>
                <a:latin typeface="Arial" panose="020B0604020202020204" pitchFamily="34" charset="0"/>
                <a:ea typeface="+mn-ea"/>
                <a:cs typeface="Arial" panose="020B0604020202020204" pitchFamily="34" charset="0"/>
              </a:rPr>
              <a:t> TẬP</a:t>
            </a:r>
            <a:endParaRPr kumimoji="0" lang="vi-VN" sz="11000" b="1" i="0" u="none" strike="noStrike" kern="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6284780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TextBox 2"/>
              <p:cNvSpPr txBox="1"/>
              <p:nvPr/>
            </p:nvSpPr>
            <p:spPr>
              <a:xfrm>
                <a:off x="1197566" y="2184207"/>
                <a:ext cx="15862141" cy="1061829"/>
              </a:xfrm>
              <a:prstGeom prst="rect">
                <a:avLst/>
              </a:prstGeom>
              <a:noFill/>
            </p:spPr>
            <p:txBody>
              <a:bodyPr wrap="square" rtlCol="0">
                <a:spAutoFit/>
              </a:bodyPr>
              <a:lstStyle/>
              <a:p>
                <a:pPr algn="just">
                  <a:lnSpc>
                    <a:spcPct val="150000"/>
                  </a:lnSpc>
                  <a:spcBef>
                    <a:spcPts val="600"/>
                  </a:spcBef>
                  <a:spcAft>
                    <a:spcPts val="600"/>
                  </a:spcAft>
                </a:pPr>
                <a:r>
                  <a:rPr lang="nl-NL" sz="4200" b="1">
                    <a:latin typeface="Arial" panose="020B0604020202020204" pitchFamily="34" charset="0"/>
                    <a:ea typeface="Times New Roman" panose="02020603050405020304" pitchFamily="18" charset="0"/>
                    <a:cs typeface="Arial" panose="020B0604020202020204" pitchFamily="34" charset="0"/>
                  </a:rPr>
                  <a:t>Câu 1</a:t>
                </a:r>
                <a:r>
                  <a:rPr lang="nl-NL" sz="4200">
                    <a:effectLst/>
                    <a:latin typeface="Arial" panose="020B0604020202020204" pitchFamily="34" charset="0"/>
                    <a:ea typeface="Times New Roman" panose="02020603050405020304" pitchFamily="18" charset="0"/>
                    <a:cs typeface="Arial" panose="020B0604020202020204" pitchFamily="34" charset="0"/>
                  </a:rPr>
                  <a:t>: Cho </a:t>
                </a:r>
                <a:r>
                  <a:rPr lang="en-US" sz="4200">
                    <a:effectLst/>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a:t>
                </a:r>
                <a:r>
                  <a:rPr lang="nl-NL" sz="4200">
                    <a:effectLst/>
                    <a:latin typeface="Arial" panose="020B0604020202020204" pitchFamily="34" charset="0"/>
                    <a:ea typeface="Times New Roman" panose="02020603050405020304" pitchFamily="18" charset="0"/>
                    <a:cs typeface="Arial" panose="020B0604020202020204" pitchFamily="34" charset="0"/>
                  </a:rPr>
                  <a:t>ABC đồng dạng với </a:t>
                </a:r>
                <a14:m>
                  <m:oMath xmlns:m="http://schemas.openxmlformats.org/officeDocument/2006/math">
                    <m:r>
                      <a:rPr lang="en-US" sz="4200" i="1">
                        <a:effectLst/>
                        <a:latin typeface="Cambria Math" panose="02040503050406030204" pitchFamily="18" charset="0"/>
                        <a:ea typeface="Times New Roman" panose="02020603050405020304" pitchFamily="18" charset="0"/>
                        <a:cs typeface="Times New Roman" panose="02020603050405020304" pitchFamily="18" charset="0"/>
                        <a:sym typeface="Symbol" panose="05050102010706020507" pitchFamily="18" charset="2"/>
                      </a:rPr>
                      <m:t></m:t>
                    </m:r>
                    <m:r>
                      <a:rPr lang="nl-NL" sz="4200" i="1">
                        <a:effectLst/>
                        <a:latin typeface="Cambria Math" panose="02040503050406030204" pitchFamily="18" charset="0"/>
                        <a:ea typeface="Times New Roman" panose="02020603050405020304" pitchFamily="18" charset="0"/>
                        <a:cs typeface="Times New Roman" panose="02020603050405020304" pitchFamily="18" charset="0"/>
                      </a:rPr>
                      <m:t>𝐴</m:t>
                    </m:r>
                    <m:r>
                      <a:rPr lang="nl-NL" sz="4200" i="1">
                        <a:effectLst/>
                        <a:latin typeface="Cambria Math" panose="02040503050406030204" pitchFamily="18" charset="0"/>
                        <a:ea typeface="Times New Roman" panose="02020603050405020304" pitchFamily="18" charset="0"/>
                        <a:cs typeface="Times New Roman" panose="02020603050405020304" pitchFamily="18" charset="0"/>
                      </a:rPr>
                      <m:t>’</m:t>
                    </m:r>
                    <m:r>
                      <a:rPr lang="nl-NL" sz="4200" i="1">
                        <a:effectLst/>
                        <a:latin typeface="Cambria Math" panose="02040503050406030204" pitchFamily="18" charset="0"/>
                        <a:ea typeface="Times New Roman" panose="02020603050405020304" pitchFamily="18" charset="0"/>
                        <a:cs typeface="Times New Roman" panose="02020603050405020304" pitchFamily="18" charset="0"/>
                      </a:rPr>
                      <m:t>𝐵</m:t>
                    </m:r>
                    <m:r>
                      <a:rPr lang="nl-NL" sz="4200" i="1">
                        <a:effectLst/>
                        <a:latin typeface="Cambria Math" panose="02040503050406030204" pitchFamily="18" charset="0"/>
                        <a:ea typeface="Times New Roman" panose="02020603050405020304" pitchFamily="18" charset="0"/>
                        <a:cs typeface="Times New Roman" panose="02020603050405020304" pitchFamily="18" charset="0"/>
                      </a:rPr>
                      <m:t>’</m:t>
                    </m:r>
                    <m:r>
                      <a:rPr lang="nl-NL" sz="4200" i="1">
                        <a:effectLst/>
                        <a:latin typeface="Cambria Math" panose="02040503050406030204" pitchFamily="18" charset="0"/>
                        <a:ea typeface="Times New Roman" panose="02020603050405020304" pitchFamily="18" charset="0"/>
                        <a:cs typeface="Times New Roman" panose="02020603050405020304" pitchFamily="18" charset="0"/>
                      </a:rPr>
                      <m:t>𝐶</m:t>
                    </m:r>
                    <m:r>
                      <a:rPr lang="nl-NL" sz="4200" i="1">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nl-NL" sz="4200">
                    <a:effectLst/>
                    <a:latin typeface="Arial" panose="020B0604020202020204" pitchFamily="34" charset="0"/>
                    <a:ea typeface="Times New Roman" panose="02020603050405020304" pitchFamily="18" charset="0"/>
                    <a:cs typeface="Arial" panose="020B0604020202020204" pitchFamily="34" charset="0"/>
                  </a:rPr>
                  <a:t>.Hãy chọn phát biểu </a:t>
                </a:r>
                <a:r>
                  <a:rPr lang="nl-NL" sz="4200" b="1">
                    <a:effectLst/>
                    <a:latin typeface="Arial" panose="020B0604020202020204" pitchFamily="34" charset="0"/>
                    <a:ea typeface="Times New Roman" panose="02020603050405020304" pitchFamily="18" charset="0"/>
                    <a:cs typeface="Arial" panose="020B0604020202020204" pitchFamily="34" charset="0"/>
                  </a:rPr>
                  <a:t>sai:</a:t>
                </a:r>
                <a:endParaRPr lang="en-US" sz="4200" b="1">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3" name="TextBox 2"/>
              <p:cNvSpPr txBox="1">
                <a:spLocks noRot="1" noChangeAspect="1" noMove="1" noResize="1" noEditPoints="1" noAdjustHandles="1" noChangeArrowheads="1" noChangeShapeType="1" noTextEdit="1"/>
              </p:cNvSpPr>
              <p:nvPr/>
            </p:nvSpPr>
            <p:spPr>
              <a:xfrm>
                <a:off x="1197566" y="2184207"/>
                <a:ext cx="15862141" cy="1061829"/>
              </a:xfrm>
              <a:prstGeom prst="rect">
                <a:avLst/>
              </a:prstGeom>
              <a:blipFill>
                <a:blip r:embed="rId7"/>
                <a:stretch>
                  <a:fillRect l="-1460" r="-384" b="-1436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TextBox 4"/>
              <p:cNvSpPr txBox="1"/>
              <p:nvPr/>
            </p:nvSpPr>
            <p:spPr>
              <a:xfrm>
                <a:off x="10530586" y="4360592"/>
                <a:ext cx="4272267" cy="1361527"/>
              </a:xfrm>
              <a:prstGeom prst="rect">
                <a:avLst/>
              </a:prstGeom>
              <a:solidFill>
                <a:srgbClr val="FF7C80"/>
              </a:solidFill>
              <a:ln>
                <a:solidFill>
                  <a:srgbClr val="FF7C80"/>
                </a:solid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marL="47625" algn="just">
                  <a:spcBef>
                    <a:spcPts val="600"/>
                  </a:spcBef>
                  <a:spcAft>
                    <a:spcPts val="600"/>
                  </a:spcAft>
                </a:pPr>
                <a14:m>
                  <m:oMathPara xmlns:m="http://schemas.openxmlformats.org/officeDocument/2006/math">
                    <m:oMathParaPr>
                      <m:jc m:val="centerGroup"/>
                    </m:oMathParaPr>
                    <m:oMath xmlns:m="http://schemas.openxmlformats.org/officeDocument/2006/math">
                      <m:r>
                        <a:rPr lang="en-US" sz="4000" b="0" i="1" smtClean="0">
                          <a:effectLst/>
                          <a:latin typeface="Cambria Math" panose="02040503050406030204" pitchFamily="18" charset="0"/>
                          <a:ea typeface="Times New Roman" panose="02020603050405020304" pitchFamily="18" charset="0"/>
                          <a:cs typeface="Times New Roman" panose="02020603050405020304" pitchFamily="18" charset="0"/>
                        </a:rPr>
                        <m:t>𝐵</m:t>
                      </m:r>
                      <m:r>
                        <a:rPr lang="en-US" sz="4000" b="0" i="1" smtClean="0">
                          <a:effectLst/>
                          <a:latin typeface="Cambria Math" panose="02040503050406030204" pitchFamily="18" charset="0"/>
                          <a:ea typeface="Times New Roman" panose="02020603050405020304" pitchFamily="18" charset="0"/>
                          <a:cs typeface="Times New Roman" panose="02020603050405020304" pitchFamily="18" charset="0"/>
                        </a:rPr>
                        <m:t>.  </m:t>
                      </m:r>
                      <m:f>
                        <m:fPr>
                          <m:ctrlPr>
                            <a:rPr lang="en-US" sz="4000" i="1">
                              <a:effectLst/>
                              <a:latin typeface="Cambria Math" panose="02040503050406030204" pitchFamily="18" charset="0"/>
                              <a:ea typeface="Times New Roman" panose="02020603050405020304" pitchFamily="18" charset="0"/>
                              <a:cs typeface="Times New Roman" panose="02020603050405020304" pitchFamily="18" charset="0"/>
                            </a:rPr>
                          </m:ctrlPr>
                        </m:fPr>
                        <m:num>
                          <m:sSup>
                            <m:sSupPr>
                              <m:ctrlPr>
                                <a:rPr lang="en-US" sz="40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nl-NL" sz="4000" i="1">
                                  <a:effectLst/>
                                  <a:latin typeface="Cambria Math" panose="02040503050406030204" pitchFamily="18" charset="0"/>
                                  <a:ea typeface="Times New Roman" panose="02020603050405020304" pitchFamily="18" charset="0"/>
                                  <a:cs typeface="Times New Roman" panose="02020603050405020304" pitchFamily="18" charset="0"/>
                                </a:rPr>
                                <m:t>𝐴</m:t>
                              </m:r>
                            </m:e>
                            <m:sup>
                              <m:r>
                                <a:rPr lang="nl-NL" sz="4000" i="1">
                                  <a:effectLst/>
                                  <a:latin typeface="Cambria Math" panose="02040503050406030204" pitchFamily="18" charset="0"/>
                                  <a:ea typeface="Times New Roman" panose="02020603050405020304" pitchFamily="18" charset="0"/>
                                  <a:cs typeface="Times New Roman" panose="02020603050405020304" pitchFamily="18" charset="0"/>
                                </a:rPr>
                                <m:t>′</m:t>
                              </m:r>
                            </m:sup>
                          </m:sSup>
                          <m:sSup>
                            <m:sSupPr>
                              <m:ctrlPr>
                                <a:rPr lang="en-US" sz="40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nl-NL" sz="4000" i="1">
                                  <a:effectLst/>
                                  <a:latin typeface="Cambria Math" panose="02040503050406030204" pitchFamily="18" charset="0"/>
                                  <a:ea typeface="Times New Roman" panose="02020603050405020304" pitchFamily="18" charset="0"/>
                                  <a:cs typeface="Times New Roman" panose="02020603050405020304" pitchFamily="18" charset="0"/>
                                </a:rPr>
                                <m:t>𝐵</m:t>
                              </m:r>
                            </m:e>
                            <m:sup>
                              <m:r>
                                <a:rPr lang="nl-NL" sz="4000" i="1">
                                  <a:effectLst/>
                                  <a:latin typeface="Cambria Math" panose="02040503050406030204" pitchFamily="18" charset="0"/>
                                  <a:ea typeface="Times New Roman" panose="02020603050405020304" pitchFamily="18" charset="0"/>
                                  <a:cs typeface="Times New Roman" panose="02020603050405020304" pitchFamily="18" charset="0"/>
                                </a:rPr>
                                <m:t>′</m:t>
                              </m:r>
                            </m:sup>
                          </m:sSup>
                        </m:num>
                        <m:den>
                          <m:r>
                            <a:rPr lang="nl-NL" sz="4000" i="1">
                              <a:effectLst/>
                              <a:latin typeface="Cambria Math" panose="02040503050406030204" pitchFamily="18" charset="0"/>
                              <a:ea typeface="Times New Roman" panose="02020603050405020304" pitchFamily="18" charset="0"/>
                              <a:cs typeface="Times New Roman" panose="02020603050405020304" pitchFamily="18" charset="0"/>
                            </a:rPr>
                            <m:t>𝐴𝐵</m:t>
                          </m:r>
                        </m:den>
                      </m:f>
                      <m:r>
                        <a:rPr lang="nl-NL" sz="40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4000" i="1">
                              <a:effectLst/>
                              <a:latin typeface="Cambria Math" panose="02040503050406030204" pitchFamily="18" charset="0"/>
                              <a:ea typeface="Times New Roman" panose="02020603050405020304" pitchFamily="18" charset="0"/>
                              <a:cs typeface="Times New Roman" panose="02020603050405020304" pitchFamily="18" charset="0"/>
                            </a:rPr>
                          </m:ctrlPr>
                        </m:fPr>
                        <m:num>
                          <m:sSup>
                            <m:sSupPr>
                              <m:ctrlPr>
                                <a:rPr lang="en-US" sz="40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nl-NL" sz="4000" i="1">
                                  <a:effectLst/>
                                  <a:latin typeface="Cambria Math" panose="02040503050406030204" pitchFamily="18" charset="0"/>
                                  <a:ea typeface="Times New Roman" panose="02020603050405020304" pitchFamily="18" charset="0"/>
                                  <a:cs typeface="Times New Roman" panose="02020603050405020304" pitchFamily="18" charset="0"/>
                                </a:rPr>
                                <m:t>𝐴</m:t>
                              </m:r>
                            </m:e>
                            <m:sup>
                              <m:r>
                                <a:rPr lang="nl-NL" sz="4000" i="1">
                                  <a:effectLst/>
                                  <a:latin typeface="Cambria Math" panose="02040503050406030204" pitchFamily="18" charset="0"/>
                                  <a:ea typeface="Times New Roman" panose="02020603050405020304" pitchFamily="18" charset="0"/>
                                  <a:cs typeface="Times New Roman" panose="02020603050405020304" pitchFamily="18" charset="0"/>
                                </a:rPr>
                                <m:t>′</m:t>
                              </m:r>
                            </m:sup>
                          </m:sSup>
                          <m:sSup>
                            <m:sSupPr>
                              <m:ctrlPr>
                                <a:rPr lang="en-US" sz="40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nl-NL" sz="4000" i="1">
                                  <a:effectLst/>
                                  <a:latin typeface="Cambria Math" panose="02040503050406030204" pitchFamily="18" charset="0"/>
                                  <a:ea typeface="Times New Roman" panose="02020603050405020304" pitchFamily="18" charset="0"/>
                                  <a:cs typeface="Times New Roman" panose="02020603050405020304" pitchFamily="18" charset="0"/>
                                </a:rPr>
                                <m:t>𝐶</m:t>
                              </m:r>
                            </m:e>
                            <m:sup>
                              <m:r>
                                <a:rPr lang="nl-NL" sz="4000" i="1">
                                  <a:effectLst/>
                                  <a:latin typeface="Cambria Math" panose="02040503050406030204" pitchFamily="18" charset="0"/>
                                  <a:ea typeface="Times New Roman" panose="02020603050405020304" pitchFamily="18" charset="0"/>
                                  <a:cs typeface="Times New Roman" panose="02020603050405020304" pitchFamily="18" charset="0"/>
                                </a:rPr>
                                <m:t>′</m:t>
                              </m:r>
                            </m:sup>
                          </m:sSup>
                        </m:num>
                        <m:den>
                          <m:r>
                            <a:rPr lang="nl-NL" sz="4000" i="1">
                              <a:effectLst/>
                              <a:latin typeface="Cambria Math" panose="02040503050406030204" pitchFamily="18" charset="0"/>
                              <a:ea typeface="Times New Roman" panose="02020603050405020304" pitchFamily="18" charset="0"/>
                              <a:cs typeface="Times New Roman" panose="02020603050405020304" pitchFamily="18" charset="0"/>
                            </a:rPr>
                            <m:t>𝐴𝐶</m:t>
                          </m:r>
                        </m:den>
                      </m:f>
                    </m:oMath>
                  </m:oMathPara>
                </a14:m>
                <a:endParaRPr lang="en-US" sz="400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5" name="TextBox 4"/>
              <p:cNvSpPr txBox="1">
                <a:spLocks noRot="1" noChangeAspect="1" noMove="1" noResize="1" noEditPoints="1" noAdjustHandles="1" noChangeArrowheads="1" noChangeShapeType="1" noTextEdit="1"/>
              </p:cNvSpPr>
              <p:nvPr/>
            </p:nvSpPr>
            <p:spPr>
              <a:xfrm>
                <a:off x="10530586" y="4360592"/>
                <a:ext cx="4272267" cy="1361527"/>
              </a:xfrm>
              <a:prstGeom prst="rect">
                <a:avLst/>
              </a:prstGeom>
              <a:blipFill>
                <a:blip r:embed="rId8"/>
                <a:stretch>
                  <a:fillRect/>
                </a:stretch>
              </a:blipFill>
              <a:ln>
                <a:solidFill>
                  <a:srgbClr val="FF7C80"/>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TextBox 5"/>
              <p:cNvSpPr txBox="1"/>
              <p:nvPr/>
            </p:nvSpPr>
            <p:spPr>
              <a:xfrm>
                <a:off x="10530587" y="7074318"/>
                <a:ext cx="4272266" cy="1364541"/>
              </a:xfrm>
              <a:prstGeom prst="rect">
                <a:avLst/>
              </a:prstGeom>
              <a:solidFill>
                <a:srgbClr val="FF7C80"/>
              </a:solidFill>
              <a:ln>
                <a:solidFill>
                  <a:srgbClr val="FF7C80"/>
                </a:solid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marL="47625" algn="just">
                  <a:lnSpc>
                    <a:spcPct val="175000"/>
                  </a:lnSpc>
                  <a:spcBef>
                    <a:spcPts val="600"/>
                  </a:spcBef>
                  <a:spcAft>
                    <a:spcPts val="600"/>
                  </a:spcAft>
                </a:pPr>
                <a14:m>
                  <m:oMathPara xmlns:m="http://schemas.openxmlformats.org/officeDocument/2006/math">
                    <m:oMathParaPr>
                      <m:jc m:val="centerGroup"/>
                    </m:oMathParaPr>
                    <m:oMath xmlns:m="http://schemas.openxmlformats.org/officeDocument/2006/math">
                      <m:r>
                        <a:rPr lang="en-US" sz="4000" b="0" i="1" smtClean="0">
                          <a:effectLst/>
                          <a:latin typeface="Cambria Math" panose="02040503050406030204" pitchFamily="18" charset="0"/>
                          <a:ea typeface="Times New Roman" panose="02020603050405020304" pitchFamily="18" charset="0"/>
                          <a:cs typeface="Times New Roman" panose="02020603050405020304" pitchFamily="18" charset="0"/>
                        </a:rPr>
                        <m:t>𝐷</m:t>
                      </m:r>
                      <m:r>
                        <a:rPr lang="en-US" sz="4000" b="0" i="1" smtClean="0">
                          <a:effectLst/>
                          <a:latin typeface="Cambria Math" panose="02040503050406030204" pitchFamily="18" charset="0"/>
                          <a:ea typeface="Times New Roman" panose="02020603050405020304" pitchFamily="18" charset="0"/>
                          <a:cs typeface="Times New Roman" panose="02020603050405020304" pitchFamily="18" charset="0"/>
                        </a:rPr>
                        <m:t>. </m:t>
                      </m:r>
                      <m:acc>
                        <m:accPr>
                          <m:chr m:val="̂"/>
                          <m:ctrlPr>
                            <a:rPr lang="en-US" sz="4000"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nl-NL" sz="4000" i="1">
                              <a:effectLst/>
                              <a:latin typeface="Cambria Math" panose="02040503050406030204" pitchFamily="18" charset="0"/>
                              <a:ea typeface="Times New Roman" panose="02020603050405020304" pitchFamily="18" charset="0"/>
                              <a:cs typeface="Times New Roman" panose="02020603050405020304" pitchFamily="18" charset="0"/>
                            </a:rPr>
                            <m:t>𝐵</m:t>
                          </m:r>
                        </m:e>
                      </m:acc>
                      <m:r>
                        <a:rPr lang="nl-NL" sz="4000" i="1">
                          <a:effectLst/>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en-US" sz="4000"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nl-NL" sz="4000" i="1">
                              <a:effectLst/>
                              <a:latin typeface="Cambria Math" panose="02040503050406030204" pitchFamily="18" charset="0"/>
                              <a:ea typeface="Times New Roman" panose="02020603050405020304" pitchFamily="18" charset="0"/>
                              <a:cs typeface="Times New Roman" panose="02020603050405020304" pitchFamily="18" charset="0"/>
                            </a:rPr>
                            <m:t>𝐵</m:t>
                          </m:r>
                          <m:r>
                            <a:rPr lang="nl-NL" sz="4000" i="1">
                              <a:effectLst/>
                              <a:latin typeface="Cambria Math" panose="02040503050406030204" pitchFamily="18" charset="0"/>
                              <a:ea typeface="Times New Roman" panose="02020603050405020304" pitchFamily="18" charset="0"/>
                              <a:cs typeface="Times New Roman" panose="02020603050405020304" pitchFamily="18" charset="0"/>
                            </a:rPr>
                            <m:t>′</m:t>
                          </m:r>
                        </m:e>
                      </m:acc>
                    </m:oMath>
                  </m:oMathPara>
                </a14:m>
                <a:endParaRPr lang="en-US" sz="400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6" name="TextBox 5"/>
              <p:cNvSpPr txBox="1">
                <a:spLocks noRot="1" noChangeAspect="1" noMove="1" noResize="1" noEditPoints="1" noAdjustHandles="1" noChangeArrowheads="1" noChangeShapeType="1" noTextEdit="1"/>
              </p:cNvSpPr>
              <p:nvPr/>
            </p:nvSpPr>
            <p:spPr>
              <a:xfrm>
                <a:off x="10530587" y="7074318"/>
                <a:ext cx="4272266" cy="1364541"/>
              </a:xfrm>
              <a:prstGeom prst="rect">
                <a:avLst/>
              </a:prstGeom>
              <a:blipFill>
                <a:blip r:embed="rId9"/>
                <a:stretch>
                  <a:fillRect/>
                </a:stretch>
              </a:blipFill>
              <a:ln>
                <a:solidFill>
                  <a:srgbClr val="FF7C80"/>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TextBox 6"/>
              <p:cNvSpPr txBox="1"/>
              <p:nvPr/>
            </p:nvSpPr>
            <p:spPr>
              <a:xfrm>
                <a:off x="3084019" y="7074318"/>
                <a:ext cx="4272267" cy="1361527"/>
              </a:xfrm>
              <a:prstGeom prst="rect">
                <a:avLst/>
              </a:prstGeom>
              <a:solidFill>
                <a:srgbClr val="FF7C80"/>
              </a:solidFill>
              <a:ln>
                <a:solidFill>
                  <a:srgbClr val="FF7C80"/>
                </a:solid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marL="47625" algn="just">
                  <a:spcBef>
                    <a:spcPts val="600"/>
                  </a:spcBef>
                  <a:spcAft>
                    <a:spcPts val="600"/>
                  </a:spcAft>
                </a:pPr>
                <a14:m>
                  <m:oMathPara xmlns:m="http://schemas.openxmlformats.org/officeDocument/2006/math">
                    <m:oMathParaPr>
                      <m:jc m:val="centerGroup"/>
                    </m:oMathParaPr>
                    <m:oMath xmlns:m="http://schemas.openxmlformats.org/officeDocument/2006/math">
                      <m:r>
                        <a:rPr lang="en-US" sz="4000" b="0" i="1" smtClean="0">
                          <a:effectLst/>
                          <a:latin typeface="Cambria Math" panose="02040503050406030204" pitchFamily="18" charset="0"/>
                          <a:ea typeface="Times New Roman" panose="02020603050405020304" pitchFamily="18" charset="0"/>
                          <a:cs typeface="Times New Roman" panose="02020603050405020304" pitchFamily="18" charset="0"/>
                        </a:rPr>
                        <m:t>𝐶</m:t>
                      </m:r>
                      <m:r>
                        <a:rPr lang="en-US" sz="4000" b="0" i="1" smtClean="0">
                          <a:effectLst/>
                          <a:latin typeface="Cambria Math" panose="02040503050406030204" pitchFamily="18" charset="0"/>
                          <a:ea typeface="Times New Roman" panose="02020603050405020304" pitchFamily="18" charset="0"/>
                          <a:cs typeface="Times New Roman" panose="02020603050405020304" pitchFamily="18" charset="0"/>
                        </a:rPr>
                        <m:t>.  </m:t>
                      </m:r>
                      <m:f>
                        <m:fPr>
                          <m:ctrlPr>
                            <a:rPr lang="en-US" sz="4000" i="1">
                              <a:effectLst/>
                              <a:latin typeface="Cambria Math" panose="02040503050406030204" pitchFamily="18" charset="0"/>
                              <a:ea typeface="Times New Roman" panose="02020603050405020304" pitchFamily="18" charset="0"/>
                              <a:cs typeface="Times New Roman" panose="02020603050405020304" pitchFamily="18" charset="0"/>
                            </a:rPr>
                          </m:ctrlPr>
                        </m:fPr>
                        <m:num>
                          <m:sSup>
                            <m:sSupPr>
                              <m:ctrlPr>
                                <a:rPr lang="en-US" sz="40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nl-NL" sz="4000" i="1">
                                  <a:effectLst/>
                                  <a:latin typeface="Cambria Math" panose="02040503050406030204" pitchFamily="18" charset="0"/>
                                  <a:ea typeface="Times New Roman" panose="02020603050405020304" pitchFamily="18" charset="0"/>
                                  <a:cs typeface="Times New Roman" panose="02020603050405020304" pitchFamily="18" charset="0"/>
                                </a:rPr>
                                <m:t>𝐴</m:t>
                              </m:r>
                            </m:e>
                            <m:sup>
                              <m:r>
                                <a:rPr lang="nl-NL" sz="4000" i="1">
                                  <a:effectLst/>
                                  <a:latin typeface="Cambria Math" panose="02040503050406030204" pitchFamily="18" charset="0"/>
                                  <a:ea typeface="Times New Roman" panose="02020603050405020304" pitchFamily="18" charset="0"/>
                                  <a:cs typeface="Times New Roman" panose="02020603050405020304" pitchFamily="18" charset="0"/>
                                </a:rPr>
                                <m:t>′</m:t>
                              </m:r>
                            </m:sup>
                          </m:sSup>
                          <m:sSup>
                            <m:sSupPr>
                              <m:ctrlPr>
                                <a:rPr lang="en-US" sz="40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nl-NL" sz="4000" i="1">
                                  <a:effectLst/>
                                  <a:latin typeface="Cambria Math" panose="02040503050406030204" pitchFamily="18" charset="0"/>
                                  <a:ea typeface="Times New Roman" panose="02020603050405020304" pitchFamily="18" charset="0"/>
                                  <a:cs typeface="Times New Roman" panose="02020603050405020304" pitchFamily="18" charset="0"/>
                                </a:rPr>
                                <m:t>𝐵</m:t>
                              </m:r>
                            </m:e>
                            <m:sup>
                              <m:r>
                                <a:rPr lang="nl-NL" sz="4000" i="1">
                                  <a:effectLst/>
                                  <a:latin typeface="Cambria Math" panose="02040503050406030204" pitchFamily="18" charset="0"/>
                                  <a:ea typeface="Times New Roman" panose="02020603050405020304" pitchFamily="18" charset="0"/>
                                  <a:cs typeface="Times New Roman" panose="02020603050405020304" pitchFamily="18" charset="0"/>
                                </a:rPr>
                                <m:t>′</m:t>
                              </m:r>
                            </m:sup>
                          </m:sSup>
                        </m:num>
                        <m:den>
                          <m:r>
                            <a:rPr lang="nl-NL" sz="4000" i="1">
                              <a:effectLst/>
                              <a:latin typeface="Cambria Math" panose="02040503050406030204" pitchFamily="18" charset="0"/>
                              <a:ea typeface="Times New Roman" panose="02020603050405020304" pitchFamily="18" charset="0"/>
                              <a:cs typeface="Times New Roman" panose="02020603050405020304" pitchFamily="18" charset="0"/>
                            </a:rPr>
                            <m:t>𝐴𝐵</m:t>
                          </m:r>
                        </m:den>
                      </m:f>
                      <m:r>
                        <a:rPr lang="nl-NL" sz="40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4000" i="1">
                              <a:effectLst/>
                              <a:latin typeface="Cambria Math" panose="02040503050406030204" pitchFamily="18" charset="0"/>
                              <a:ea typeface="Times New Roman" panose="02020603050405020304" pitchFamily="18" charset="0"/>
                              <a:cs typeface="Times New Roman" panose="02020603050405020304" pitchFamily="18" charset="0"/>
                            </a:rPr>
                          </m:ctrlPr>
                        </m:fPr>
                        <m:num>
                          <m:sSup>
                            <m:sSupPr>
                              <m:ctrlPr>
                                <a:rPr lang="en-US" sz="40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nl-NL" sz="4000" i="1">
                                  <a:effectLst/>
                                  <a:latin typeface="Cambria Math" panose="02040503050406030204" pitchFamily="18" charset="0"/>
                                  <a:ea typeface="Times New Roman" panose="02020603050405020304" pitchFamily="18" charset="0"/>
                                  <a:cs typeface="Times New Roman" panose="02020603050405020304" pitchFamily="18" charset="0"/>
                                </a:rPr>
                                <m:t>𝐵</m:t>
                              </m:r>
                            </m:e>
                            <m:sup>
                              <m:r>
                                <a:rPr lang="nl-NL" sz="4000" i="1">
                                  <a:effectLst/>
                                  <a:latin typeface="Cambria Math" panose="02040503050406030204" pitchFamily="18" charset="0"/>
                                  <a:ea typeface="Times New Roman" panose="02020603050405020304" pitchFamily="18" charset="0"/>
                                  <a:cs typeface="Times New Roman" panose="02020603050405020304" pitchFamily="18" charset="0"/>
                                </a:rPr>
                                <m:t>′</m:t>
                              </m:r>
                            </m:sup>
                          </m:sSup>
                          <m:sSup>
                            <m:sSupPr>
                              <m:ctrlPr>
                                <a:rPr lang="en-US" sz="40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nl-NL" sz="4000" i="1">
                                  <a:effectLst/>
                                  <a:latin typeface="Cambria Math" panose="02040503050406030204" pitchFamily="18" charset="0"/>
                                  <a:ea typeface="Times New Roman" panose="02020603050405020304" pitchFamily="18" charset="0"/>
                                  <a:cs typeface="Times New Roman" panose="02020603050405020304" pitchFamily="18" charset="0"/>
                                </a:rPr>
                                <m:t>𝐶</m:t>
                              </m:r>
                            </m:e>
                            <m:sup>
                              <m:r>
                                <a:rPr lang="nl-NL" sz="4000" i="1">
                                  <a:effectLst/>
                                  <a:latin typeface="Cambria Math" panose="02040503050406030204" pitchFamily="18" charset="0"/>
                                  <a:ea typeface="Times New Roman" panose="02020603050405020304" pitchFamily="18" charset="0"/>
                                  <a:cs typeface="Times New Roman" panose="02020603050405020304" pitchFamily="18" charset="0"/>
                                </a:rPr>
                                <m:t>′</m:t>
                              </m:r>
                            </m:sup>
                          </m:sSup>
                        </m:num>
                        <m:den>
                          <m:r>
                            <a:rPr lang="nl-NL" sz="4000" i="1">
                              <a:effectLst/>
                              <a:latin typeface="Cambria Math" panose="02040503050406030204" pitchFamily="18" charset="0"/>
                              <a:ea typeface="Times New Roman" panose="02020603050405020304" pitchFamily="18" charset="0"/>
                              <a:cs typeface="Times New Roman" panose="02020603050405020304" pitchFamily="18" charset="0"/>
                            </a:rPr>
                            <m:t>𝐵𝐶</m:t>
                          </m:r>
                        </m:den>
                      </m:f>
                    </m:oMath>
                  </m:oMathPara>
                </a14:m>
                <a:endParaRPr lang="en-US" sz="400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7" name="TextBox 6"/>
              <p:cNvSpPr txBox="1">
                <a:spLocks noRot="1" noChangeAspect="1" noMove="1" noResize="1" noEditPoints="1" noAdjustHandles="1" noChangeArrowheads="1" noChangeShapeType="1" noTextEdit="1"/>
              </p:cNvSpPr>
              <p:nvPr/>
            </p:nvSpPr>
            <p:spPr>
              <a:xfrm>
                <a:off x="3084019" y="7074318"/>
                <a:ext cx="4272267" cy="1361527"/>
              </a:xfrm>
              <a:prstGeom prst="rect">
                <a:avLst/>
              </a:prstGeom>
              <a:blipFill>
                <a:blip r:embed="rId10"/>
                <a:stretch>
                  <a:fillRect/>
                </a:stretch>
              </a:blipFill>
              <a:ln>
                <a:solidFill>
                  <a:srgbClr val="FF7C80"/>
                </a:solidFill>
              </a:ln>
            </p:spPr>
            <p:txBody>
              <a:bodyPr/>
              <a:lstStyle/>
              <a:p>
                <a:r>
                  <a:rPr lang="en-US">
                    <a:noFill/>
                  </a:rPr>
                  <a:t> </a:t>
                </a:r>
              </a:p>
            </p:txBody>
          </p:sp>
        </mc:Fallback>
      </mc:AlternateContent>
      <p:pic>
        <p:nvPicPr>
          <p:cNvPr id="10" name="Picture 9"/>
          <p:cNvPicPr>
            <a:picLocks noChangeAspect="1"/>
          </p:cNvPicPr>
          <p:nvPr/>
        </p:nvPicPr>
        <p:blipFill>
          <a:blip r:embed="rId11">
            <a:extLst>
              <a:ext uri="{BEBA8EAE-BF5A-486C-A8C5-ECC9F3942E4B}">
                <a14:imgProps xmlns:a14="http://schemas.microsoft.com/office/drawing/2010/main">
                  <a14:imgLayer r:embed="rId12">
                    <a14:imgEffect>
                      <a14:backgroundRemoval t="3125" b="99375" l="4375" r="94375">
                        <a14:foregroundMark x1="63750" y1="42500" x2="8125" y2="49375"/>
                        <a14:foregroundMark x1="78125" y1="54375" x2="11875" y2="55625"/>
                        <a14:foregroundMark x1="71875" y1="27500" x2="65625" y2="96875"/>
                        <a14:foregroundMark x1="62500" y1="24375" x2="67500" y2="99375"/>
                      </a14:backgroundRemoval>
                    </a14:imgEffect>
                  </a14:imgLayer>
                </a14:imgProps>
              </a:ext>
              <a:ext uri="{28A0092B-C50C-407E-A947-70E740481C1C}">
                <a14:useLocalDpi xmlns:a14="http://schemas.microsoft.com/office/drawing/2010/main"/>
              </a:ext>
            </a:extLst>
          </a:blip>
          <a:stretch>
            <a:fillRect/>
          </a:stretch>
        </p:blipFill>
        <p:spPr>
          <a:xfrm>
            <a:off x="14249400" y="4170656"/>
            <a:ext cx="1808018" cy="1808018"/>
          </a:xfrm>
          <a:prstGeom prst="rect">
            <a:avLst/>
          </a:prstGeom>
        </p:spPr>
      </p:pic>
      <p:pic>
        <p:nvPicPr>
          <p:cNvPr id="11" name="Picture 10"/>
          <p:cNvPicPr>
            <a:picLocks noChangeAspect="1"/>
          </p:cNvPicPr>
          <p:nvPr/>
        </p:nvPicPr>
        <p:blipFill>
          <a:blip r:embed="rId11">
            <a:extLst>
              <a:ext uri="{BEBA8EAE-BF5A-486C-A8C5-ECC9F3942E4B}">
                <a14:imgProps xmlns:a14="http://schemas.microsoft.com/office/drawing/2010/main">
                  <a14:imgLayer r:embed="rId12">
                    <a14:imgEffect>
                      <a14:backgroundRemoval t="3125" b="99375" l="4375" r="94375">
                        <a14:foregroundMark x1="63750" y1="42500" x2="8125" y2="49375"/>
                        <a14:foregroundMark x1="78125" y1="54375" x2="11875" y2="55625"/>
                        <a14:foregroundMark x1="71875" y1="27500" x2="65625" y2="96875"/>
                        <a14:foregroundMark x1="62500" y1="24375" x2="67500" y2="99375"/>
                      </a14:backgroundRemoval>
                    </a14:imgEffect>
                  </a14:imgLayer>
                </a14:imgProps>
              </a:ext>
              <a:ext uri="{28A0092B-C50C-407E-A947-70E740481C1C}">
                <a14:useLocalDpi xmlns:a14="http://schemas.microsoft.com/office/drawing/2010/main"/>
              </a:ext>
            </a:extLst>
          </a:blip>
          <a:stretch>
            <a:fillRect/>
          </a:stretch>
        </p:blipFill>
        <p:spPr>
          <a:xfrm>
            <a:off x="14270180" y="6861462"/>
            <a:ext cx="1787238" cy="1787238"/>
          </a:xfrm>
          <a:prstGeom prst="rect">
            <a:avLst/>
          </a:prstGeom>
        </p:spPr>
      </p:pic>
      <p:pic>
        <p:nvPicPr>
          <p:cNvPr id="12" name="Picture 11"/>
          <p:cNvPicPr>
            <a:picLocks noChangeAspect="1"/>
          </p:cNvPicPr>
          <p:nvPr/>
        </p:nvPicPr>
        <p:blipFill>
          <a:blip r:embed="rId11">
            <a:extLst>
              <a:ext uri="{BEBA8EAE-BF5A-486C-A8C5-ECC9F3942E4B}">
                <a14:imgProps xmlns:a14="http://schemas.microsoft.com/office/drawing/2010/main">
                  <a14:imgLayer r:embed="rId12">
                    <a14:imgEffect>
                      <a14:backgroundRemoval t="3125" b="99375" l="4375" r="94375">
                        <a14:foregroundMark x1="63750" y1="42500" x2="8125" y2="49375"/>
                        <a14:foregroundMark x1="78125" y1="54375" x2="11875" y2="55625"/>
                        <a14:foregroundMark x1="71875" y1="27500" x2="65625" y2="96875"/>
                        <a14:foregroundMark x1="62500" y1="24375" x2="67500" y2="99375"/>
                      </a14:backgroundRemoval>
                    </a14:imgEffect>
                  </a14:imgLayer>
                </a14:imgProps>
              </a:ext>
              <a:ext uri="{28A0092B-C50C-407E-A947-70E740481C1C}">
                <a14:useLocalDpi xmlns:a14="http://schemas.microsoft.com/office/drawing/2010/main"/>
              </a:ext>
            </a:extLst>
          </a:blip>
          <a:stretch>
            <a:fillRect/>
          </a:stretch>
        </p:blipFill>
        <p:spPr>
          <a:xfrm>
            <a:off x="1895914" y="6924557"/>
            <a:ext cx="1712757" cy="1712757"/>
          </a:xfrm>
          <a:prstGeom prst="rect">
            <a:avLst/>
          </a:prstGeom>
        </p:spPr>
      </p:pic>
      <p:pic>
        <p:nvPicPr>
          <p:cNvPr id="13" name="Am-thanh-tra-loi-dung-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20438058" y="2034987"/>
            <a:ext cx="914400" cy="914400"/>
          </a:xfrm>
          <a:prstGeom prst="rect">
            <a:avLst/>
          </a:prstGeom>
        </p:spPr>
      </p:pic>
      <p:pic>
        <p:nvPicPr>
          <p:cNvPr id="14"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3"/>
          <a:stretch>
            <a:fillRect/>
          </a:stretch>
        </p:blipFill>
        <p:spPr>
          <a:xfrm>
            <a:off x="19621500" y="3757301"/>
            <a:ext cx="914400" cy="914400"/>
          </a:xfrm>
          <a:prstGeom prst="rect">
            <a:avLst/>
          </a:prstGeom>
        </p:spPr>
      </p:pic>
      <p:pic>
        <p:nvPicPr>
          <p:cNvPr id="15"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3"/>
          <a:stretch>
            <a:fillRect/>
          </a:stretch>
        </p:blipFill>
        <p:spPr>
          <a:xfrm>
            <a:off x="20438058" y="7833204"/>
            <a:ext cx="914400" cy="914400"/>
          </a:xfrm>
          <a:prstGeom prst="rect">
            <a:avLst/>
          </a:prstGeom>
        </p:spPr>
      </p:pic>
      <p:pic>
        <p:nvPicPr>
          <p:cNvPr id="16"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3"/>
          <a:stretch>
            <a:fillRect/>
          </a:stretch>
        </p:blipFill>
        <p:spPr>
          <a:xfrm>
            <a:off x="19621500" y="5953922"/>
            <a:ext cx="914400" cy="914400"/>
          </a:xfrm>
          <a:prstGeom prst="rect">
            <a:avLst/>
          </a:prstGeom>
        </p:spPr>
      </p:pic>
      <p:sp>
        <p:nvSpPr>
          <p:cNvPr id="17" name="Rectangle 16"/>
          <p:cNvSpPr/>
          <p:nvPr/>
        </p:nvSpPr>
        <p:spPr>
          <a:xfrm>
            <a:off x="3474474" y="207719"/>
            <a:ext cx="11308326" cy="1306255"/>
          </a:xfrm>
          <a:prstGeom prst="rect">
            <a:avLst/>
          </a:prstGeom>
        </p:spPr>
        <p:txBody>
          <a:bodyPr wrap="square">
            <a:spAutoFit/>
          </a:bodyPr>
          <a:lstStyle/>
          <a:p>
            <a:pPr marL="0" marR="0" lvl="0" indent="0" algn="ctr" defTabSz="1828800" rtl="0" eaLnBrk="1" fontAlgn="auto" latinLnBrk="0" hangingPunct="1">
              <a:lnSpc>
                <a:spcPct val="150000"/>
              </a:lnSpc>
              <a:spcBef>
                <a:spcPts val="0"/>
              </a:spcBef>
              <a:spcAft>
                <a:spcPts val="0"/>
              </a:spcAft>
              <a:buClr>
                <a:srgbClr val="070185"/>
              </a:buClr>
              <a:buSzTx/>
              <a:buFontTx/>
              <a:buNone/>
              <a:tabLst/>
              <a:defRPr/>
            </a:pPr>
            <a:r>
              <a:rPr kumimoji="0" lang="en-US" sz="6000" b="1" i="0" u="none" strike="noStrike" kern="0" cap="none" spc="0" normalizeH="0" baseline="0" noProof="0" smtClean="0">
                <a:ln>
                  <a:noFill/>
                </a:ln>
                <a:solidFill>
                  <a:srgbClr val="C00000"/>
                </a:solidFill>
                <a:effectLst/>
                <a:uLnTx/>
                <a:uFillTx/>
                <a:latin typeface="Arial" panose="020B0604020202020204" pitchFamily="34" charset="0"/>
                <a:ea typeface="+mn-ea"/>
                <a:cs typeface="Arial" panose="020B0604020202020204" pitchFamily="34" charset="0"/>
              </a:rPr>
              <a:t>CÂU HỎI TRẮC NGHIỆM</a:t>
            </a:r>
            <a:endParaRPr kumimoji="0" lang="vi-VN" sz="6000" b="1" i="0" u="none" strike="noStrike" kern="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mc:Choice xmlns:a14="http://schemas.microsoft.com/office/drawing/2010/main" Requires="a14">
          <p:sp>
            <p:nvSpPr>
              <p:cNvPr id="19" name="TextBox 18"/>
              <p:cNvSpPr txBox="1"/>
              <p:nvPr/>
            </p:nvSpPr>
            <p:spPr>
              <a:xfrm>
                <a:off x="3087159" y="4408497"/>
                <a:ext cx="4269127" cy="1364541"/>
              </a:xfrm>
              <a:prstGeom prst="rect">
                <a:avLst/>
              </a:prstGeom>
              <a:solidFill>
                <a:srgbClr val="FF7C80"/>
              </a:solidFill>
              <a:ln>
                <a:solidFill>
                  <a:srgbClr val="FF7C80"/>
                </a:solid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marL="47625" lvl="0" algn="just">
                  <a:lnSpc>
                    <a:spcPct val="175000"/>
                  </a:lnSpc>
                  <a:spcBef>
                    <a:spcPts val="600"/>
                  </a:spcBef>
                  <a:spcAft>
                    <a:spcPts val="600"/>
                  </a:spcAft>
                </a:pPr>
                <a14:m>
                  <m:oMathPara xmlns:m="http://schemas.openxmlformats.org/officeDocument/2006/math">
                    <m:oMathParaPr>
                      <m:jc m:val="centerGroup"/>
                    </m:oMathParaPr>
                    <m:oMath xmlns:m="http://schemas.openxmlformats.org/officeDocument/2006/math">
                      <m:r>
                        <a:rPr lang="en-US" sz="4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𝐴</m:t>
                      </m:r>
                      <m:r>
                        <a:rPr lang="en-US" sz="4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  </m:t>
                      </m:r>
                      <m:acc>
                        <m:accPr>
                          <m:chr m:val="̂"/>
                          <m:ctrlPr>
                            <a:rPr lang="en-US" sz="4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nl-NL" sz="4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𝐴</m:t>
                          </m:r>
                        </m:e>
                      </m:acc>
                      <m:r>
                        <a:rPr lang="nl-NL" sz="4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en-US" sz="4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nl-NL" sz="4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𝐶</m:t>
                          </m:r>
                          <m:r>
                            <a:rPr lang="nl-NL" sz="4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e>
                      </m:acc>
                    </m:oMath>
                  </m:oMathPara>
                </a14:m>
                <a:endParaRPr lang="en-US" sz="4000">
                  <a:solidFill>
                    <a:prstClr val="black"/>
                  </a:solidFill>
                  <a:latin typeface="Arial" panose="020B0604020202020204" pitchFamily="34" charset="0"/>
                  <a:ea typeface="Arial" panose="020B0604020202020204" pitchFamily="34" charset="0"/>
                  <a:cs typeface="Arial" panose="020B0604020202020204" pitchFamily="34" charset="0"/>
                </a:endParaRPr>
              </a:p>
            </p:txBody>
          </p:sp>
        </mc:Choice>
        <mc:Fallback>
          <p:sp>
            <p:nvSpPr>
              <p:cNvPr id="19" name="TextBox 18"/>
              <p:cNvSpPr txBox="1">
                <a:spLocks noRot="1" noChangeAspect="1" noMove="1" noResize="1" noEditPoints="1" noAdjustHandles="1" noChangeArrowheads="1" noChangeShapeType="1" noTextEdit="1"/>
              </p:cNvSpPr>
              <p:nvPr/>
            </p:nvSpPr>
            <p:spPr>
              <a:xfrm>
                <a:off x="3087159" y="4408497"/>
                <a:ext cx="4269127" cy="1364541"/>
              </a:xfrm>
              <a:prstGeom prst="rect">
                <a:avLst/>
              </a:prstGeom>
              <a:blipFill>
                <a:blip r:embed="rId14"/>
                <a:stretch>
                  <a:fillRect/>
                </a:stretch>
              </a:blipFill>
              <a:ln>
                <a:solidFill>
                  <a:srgbClr val="FF7C80"/>
                </a:solidFill>
              </a:ln>
            </p:spPr>
            <p:txBody>
              <a:bodyPr/>
              <a:lstStyle/>
              <a:p>
                <a:r>
                  <a:rPr lang="en-US">
                    <a:noFill/>
                  </a:rPr>
                  <a:t> </a:t>
                </a:r>
              </a:p>
            </p:txBody>
          </p:sp>
        </mc:Fallback>
      </mc:AlternateContent>
      <p:pic>
        <p:nvPicPr>
          <p:cNvPr id="20" name="c8"/>
          <p:cNvPicPr>
            <a:picLocks noChangeAspect="1"/>
          </p:cNvPicPr>
          <p:nvPr/>
        </p:nvPicPr>
        <p:blipFill rotWithShape="1">
          <a:blip r:embed="rId15" cstate="print">
            <a:extLst>
              <a:ext uri="{BEBA8EAE-BF5A-486C-A8C5-ECC9F3942E4B}">
                <a14:imgProps xmlns:a14="http://schemas.microsoft.com/office/drawing/2010/main">
                  <a14:imgLayer r:embed="rId16">
                    <a14:imgEffect>
                      <a14:backgroundRemoval t="0" b="100000" l="0" r="100000">
                        <a14:foregroundMark x1="40909" y1="43567" x2="64394" y2="29797"/>
                      </a14:backgroundRemoval>
                    </a14:imgEffect>
                  </a14:imgLayer>
                </a14:imgProps>
              </a:ext>
              <a:ext uri="{28A0092B-C50C-407E-A947-70E740481C1C}">
                <a14:useLocalDpi xmlns:a14="http://schemas.microsoft.com/office/drawing/2010/main"/>
              </a:ext>
            </a:extLst>
          </a:blip>
          <a:srcRect/>
          <a:stretch/>
        </p:blipFill>
        <p:spPr>
          <a:xfrm>
            <a:off x="5932442" y="3055390"/>
            <a:ext cx="6005946" cy="6711464"/>
          </a:xfrm>
          <a:prstGeom prst="rect">
            <a:avLst/>
          </a:prstGeom>
        </p:spPr>
      </p:pic>
    </p:spTree>
    <p:extLst>
      <p:ext uri="{BB962C8B-B14F-4D97-AF65-F5344CB8AC3E}">
        <p14:creationId xmlns:p14="http://schemas.microsoft.com/office/powerpoint/2010/main" val="3541312941"/>
      </p:ext>
    </p:extLst>
  </p:cSld>
  <p:clrMapOvr>
    <a:masterClrMapping/>
  </p:clrMapOvr>
  <mc:AlternateContent xmlns:mc="http://schemas.openxmlformats.org/markup-compatibility/2006">
    <mc:Choice xmlns:p14="http://schemas.microsoft.com/office/powerpoint/2010/main" Requires="p14">
      <p:transition spd="med" p14:dur="700">
        <p:circle/>
      </p:transition>
    </mc:Choice>
    <mc:Fallback>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500"/>
                                        <p:tgtEl>
                                          <p:spTgt spid="3"/>
                                        </p:tgtEl>
                                      </p:cBhvr>
                                    </p:animEffect>
                                  </p:childTnLst>
                                </p:cTn>
                              </p:par>
                            </p:childTnLst>
                          </p:cTn>
                        </p:par>
                        <p:par>
                          <p:cTn id="8" fill="hold">
                            <p:stCondLst>
                              <p:cond delay="500"/>
                            </p:stCondLst>
                            <p:childTnLst>
                              <p:par>
                                <p:cTn id="9" presetID="6" presetClass="entr" presetSubtype="16"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circle(in)">
                                      <p:cBhvr>
                                        <p:cTn id="11" dur="500"/>
                                        <p:tgtEl>
                                          <p:spTgt spid="19"/>
                                        </p:tgtEl>
                                      </p:cBhvr>
                                    </p:animEffect>
                                  </p:childTnLst>
                                </p:cTn>
                              </p:par>
                            </p:childTnLst>
                          </p:cTn>
                        </p:par>
                        <p:par>
                          <p:cTn id="12" fill="hold">
                            <p:stCondLst>
                              <p:cond delay="1000"/>
                            </p:stCondLst>
                            <p:childTnLst>
                              <p:par>
                                <p:cTn id="13" presetID="6"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500"/>
                                        <p:tgtEl>
                                          <p:spTgt spid="5"/>
                                        </p:tgtEl>
                                      </p:cBhvr>
                                    </p:animEffect>
                                  </p:childTnLst>
                                </p:cTn>
                              </p:par>
                            </p:childTnLst>
                          </p:cTn>
                        </p:par>
                        <p:par>
                          <p:cTn id="16" fill="hold">
                            <p:stCondLst>
                              <p:cond delay="1500"/>
                            </p:stCondLst>
                            <p:childTnLst>
                              <p:par>
                                <p:cTn id="17" presetID="6" presetClass="entr" presetSubtype="16"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circle(in)">
                                      <p:cBhvr>
                                        <p:cTn id="19" dur="500"/>
                                        <p:tgtEl>
                                          <p:spTgt spid="7"/>
                                        </p:tgtEl>
                                      </p:cBhvr>
                                    </p:animEffect>
                                  </p:childTnLst>
                                </p:cTn>
                              </p:par>
                            </p:childTnLst>
                          </p:cTn>
                        </p:par>
                        <p:par>
                          <p:cTn id="20" fill="hold">
                            <p:stCondLst>
                              <p:cond delay="2000"/>
                            </p:stCondLst>
                            <p:childTnLst>
                              <p:par>
                                <p:cTn id="21" presetID="6" presetClass="entr" presetSubtype="16"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circle(in)">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5"/>
                    </p:tgtEl>
                  </p:cond>
                </p:stCondLst>
                <p:endSync evt="end" delay="0">
                  <p:rtn val="all"/>
                </p:endSync>
                <p:childTnLst>
                  <p:par>
                    <p:cTn id="25" fill="hold">
                      <p:stCondLst>
                        <p:cond delay="0"/>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par>
                                <p:cTn id="30" presetID="1" presetClass="mediacall" presetSubtype="0" fill="hold" nodeType="withEffect">
                                  <p:stCondLst>
                                    <p:cond delay="0"/>
                                  </p:stCondLst>
                                  <p:childTnLst>
                                    <p:cmd type="call" cmd="playFrom(0.0)">
                                      <p:cBhvr>
                                        <p:cTn id="31" dur="8080" fill="hold"/>
                                        <p:tgtEl>
                                          <p:spTgt spid="14"/>
                                        </p:tgtEl>
                                      </p:cBhvr>
                                    </p:cmd>
                                  </p:childTnLst>
                                </p:cTn>
                              </p:par>
                            </p:childTnLst>
                          </p:cTn>
                        </p:par>
                      </p:childTnLst>
                    </p:cTn>
                  </p:par>
                </p:childTnLst>
              </p:cTn>
              <p:nextCondLst>
                <p:cond evt="onClick" delay="0">
                  <p:tgtEl>
                    <p:spTgt spid="5"/>
                  </p:tgtEl>
                </p:cond>
              </p:nextCondLst>
            </p:seq>
            <p:seq concurrent="1" nextAc="seek">
              <p:cTn id="32" restart="whenNotActive" fill="hold" evtFilter="cancelBubble" nodeType="interactiveSeq">
                <p:stCondLst>
                  <p:cond evt="onClick" delay="0">
                    <p:tgtEl>
                      <p:spTgt spid="7"/>
                    </p:tgtEl>
                  </p:cond>
                </p:stCondLst>
                <p:endSync evt="end" delay="0">
                  <p:rtn val="all"/>
                </p:endSync>
                <p:childTnLst>
                  <p:par>
                    <p:cTn id="33" fill="hold">
                      <p:stCondLst>
                        <p:cond delay="0"/>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par>
                                <p:cTn id="38" presetID="1" presetClass="mediacall" presetSubtype="0" fill="hold" nodeType="withEffect">
                                  <p:stCondLst>
                                    <p:cond delay="0"/>
                                  </p:stCondLst>
                                  <p:childTnLst>
                                    <p:cmd type="call" cmd="playFrom(0.0)">
                                      <p:cBhvr>
                                        <p:cTn id="39" dur="8080" fill="hold"/>
                                        <p:tgtEl>
                                          <p:spTgt spid="16"/>
                                        </p:tgtEl>
                                      </p:cBhvr>
                                    </p:cmd>
                                  </p:childTnLst>
                                </p:cTn>
                              </p:par>
                            </p:childTnLst>
                          </p:cTn>
                        </p:par>
                      </p:childTnLst>
                    </p:cTn>
                  </p:par>
                </p:childTnLst>
              </p:cTn>
              <p:nextCondLst>
                <p:cond evt="onClick" delay="0">
                  <p:tgtEl>
                    <p:spTgt spid="7"/>
                  </p:tgtEl>
                </p:cond>
              </p:nextCondLst>
            </p:seq>
            <p:seq concurrent="1" nextAc="seek">
              <p:cTn id="40" restart="whenNotActive" fill="hold" evtFilter="cancelBubble" nodeType="interactiveSeq">
                <p:stCondLst>
                  <p:cond evt="onClick" delay="0">
                    <p:tgtEl>
                      <p:spTgt spid="6"/>
                    </p:tgtEl>
                  </p:cond>
                </p:stCondLst>
                <p:endSync evt="end" delay="0">
                  <p:rtn val="all"/>
                </p:endSync>
                <p:childTnLst>
                  <p:par>
                    <p:cTn id="41" fill="hold">
                      <p:stCondLst>
                        <p:cond delay="0"/>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500"/>
                                        <p:tgtEl>
                                          <p:spTgt spid="11"/>
                                        </p:tgtEl>
                                      </p:cBhvr>
                                    </p:animEffect>
                                  </p:childTnLst>
                                </p:cTn>
                              </p:par>
                              <p:par>
                                <p:cTn id="46" presetID="1" presetClass="mediacall" presetSubtype="0" fill="hold" nodeType="withEffect">
                                  <p:stCondLst>
                                    <p:cond delay="0"/>
                                  </p:stCondLst>
                                  <p:childTnLst>
                                    <p:cmd type="call" cmd="playFrom(0.0)">
                                      <p:cBhvr>
                                        <p:cTn id="47" dur="8080" fill="hold"/>
                                        <p:tgtEl>
                                          <p:spTgt spid="15"/>
                                        </p:tgtEl>
                                      </p:cBhvr>
                                    </p:cmd>
                                  </p:childTnLst>
                                </p:cTn>
                              </p:par>
                            </p:childTnLst>
                          </p:cTn>
                        </p:par>
                      </p:childTnLst>
                    </p:cTn>
                  </p:par>
                </p:childTnLst>
              </p:cTn>
              <p:nextCondLst>
                <p:cond evt="onClick" delay="0">
                  <p:tgtEl>
                    <p:spTgt spid="6"/>
                  </p:tgtEl>
                </p:cond>
              </p:nextCondLst>
            </p:seq>
            <p:audio>
              <p:cMediaNode vol="80000">
                <p:cTn id="48" fill="hold" display="0">
                  <p:stCondLst>
                    <p:cond delay="indefinite"/>
                  </p:stCondLst>
                  <p:endCondLst>
                    <p:cond evt="onStopAudio" delay="0">
                      <p:tgtEl>
                        <p:sldTgt/>
                      </p:tgtEl>
                    </p:cond>
                  </p:endCondLst>
                </p:cTn>
                <p:tgtEl>
                  <p:spTgt spid="13"/>
                </p:tgtEl>
              </p:cMediaNode>
            </p:audio>
            <p:audio>
              <p:cMediaNode vol="80000">
                <p:cTn id="49" fill="hold" display="0">
                  <p:stCondLst>
                    <p:cond delay="indefinite"/>
                  </p:stCondLst>
                  <p:endCondLst>
                    <p:cond evt="onStopAudio" delay="0">
                      <p:tgtEl>
                        <p:sldTgt/>
                      </p:tgtEl>
                    </p:cond>
                  </p:endCondLst>
                </p:cTn>
                <p:tgtEl>
                  <p:spTgt spid="14"/>
                </p:tgtEl>
              </p:cMediaNode>
            </p:audio>
            <p:audio>
              <p:cMediaNode vol="80000">
                <p:cTn id="50" fill="hold" display="0">
                  <p:stCondLst>
                    <p:cond delay="indefinite"/>
                  </p:stCondLst>
                  <p:endCondLst>
                    <p:cond evt="onStopAudio" delay="0">
                      <p:tgtEl>
                        <p:sldTgt/>
                      </p:tgtEl>
                    </p:cond>
                  </p:endCondLst>
                </p:cTn>
                <p:tgtEl>
                  <p:spTgt spid="15"/>
                </p:tgtEl>
              </p:cMediaNode>
            </p:audio>
            <p:audio>
              <p:cMediaNode vol="80000">
                <p:cTn id="51" fill="hold" display="0">
                  <p:stCondLst>
                    <p:cond delay="indefinite"/>
                  </p:stCondLst>
                  <p:endCondLst>
                    <p:cond evt="onStopAudio" delay="0">
                      <p:tgtEl>
                        <p:sldTgt/>
                      </p:tgtEl>
                    </p:cond>
                  </p:endCondLst>
                </p:cTn>
                <p:tgtEl>
                  <p:spTgt spid="16"/>
                </p:tgtEl>
              </p:cMediaNode>
            </p:audio>
            <p:seq concurrent="1" nextAc="seek">
              <p:cTn id="52" restart="whenNotActive" fill="hold" evtFilter="cancelBubble" nodeType="interactiveSeq">
                <p:stCondLst>
                  <p:cond evt="onClick" delay="0">
                    <p:tgtEl>
                      <p:spTgt spid="19"/>
                    </p:tgtEl>
                  </p:cond>
                </p:stCondLst>
                <p:endSync evt="end" delay="0">
                  <p:rtn val="all"/>
                </p:endSync>
                <p:childTnLst>
                  <p:par>
                    <p:cTn id="53" fill="hold">
                      <p:stCondLst>
                        <p:cond delay="0"/>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500"/>
                                        <p:tgtEl>
                                          <p:spTgt spid="20"/>
                                        </p:tgtEl>
                                      </p:cBhvr>
                                    </p:animEffect>
                                  </p:childTnLst>
                                </p:cTn>
                              </p:par>
                              <p:par>
                                <p:cTn id="58" presetID="1" presetClass="mediacall" presetSubtype="0" fill="hold" nodeType="withEffect">
                                  <p:stCondLst>
                                    <p:cond delay="0"/>
                                  </p:stCondLst>
                                  <p:childTnLst>
                                    <p:cmd type="call" cmd="playFrom(0.0)">
                                      <p:cBhvr>
                                        <p:cTn id="59" dur="8080" fill="hold"/>
                                        <p:tgtEl>
                                          <p:spTgt spid="13"/>
                                        </p:tgtEl>
                                      </p:cBhvr>
                                    </p:cmd>
                                  </p:childTnLst>
                                </p:cTn>
                              </p:par>
                            </p:childTnLst>
                          </p:cTn>
                        </p:par>
                      </p:childTnLst>
                    </p:cTn>
                  </p:par>
                </p:childTnLst>
              </p:cTn>
              <p:nextCondLst>
                <p:cond evt="onClick" delay="0">
                  <p:tgtEl>
                    <p:spTgt spid="19"/>
                  </p:tgtEl>
                </p:cond>
              </p:nextCondLst>
            </p:seq>
            <p:seq concurrent="1" nextAc="seek">
              <p:cTn id="60" restart="whenNotActive" fill="hold" evtFilter="cancelBubble" nodeType="interactiveSeq">
                <p:stCondLst>
                  <p:cond evt="onClick" delay="0">
                    <p:tgtEl>
                      <p:spTgt spid="20"/>
                    </p:tgtEl>
                  </p:cond>
                </p:stCondLst>
                <p:endSync evt="end" delay="0">
                  <p:rtn val="all"/>
                </p:endSync>
                <p:childTnLst>
                  <p:par>
                    <p:cTn id="61" fill="hold">
                      <p:stCondLst>
                        <p:cond delay="0"/>
                      </p:stCondLst>
                      <p:childTnLst>
                        <p:par>
                          <p:cTn id="62" fill="hold">
                            <p:stCondLst>
                              <p:cond delay="0"/>
                            </p:stCondLst>
                            <p:childTnLst>
                              <p:par>
                                <p:cTn id="63" presetID="10" presetClass="exit" presetSubtype="0" fill="hold" nodeType="clickEffect">
                                  <p:stCondLst>
                                    <p:cond delay="0"/>
                                  </p:stCondLst>
                                  <p:childTnLst>
                                    <p:animEffect transition="out" filter="fade">
                                      <p:cBhvr>
                                        <p:cTn id="64" dur="500"/>
                                        <p:tgtEl>
                                          <p:spTgt spid="20"/>
                                        </p:tgtEl>
                                      </p:cBhvr>
                                    </p:animEffect>
                                    <p:set>
                                      <p:cBhvr>
                                        <p:cTn id="65"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childTnLst>
        </p:cTn>
      </p:par>
    </p:tnLst>
    <p:bldLst>
      <p:bldP spid="3" grpId="0"/>
      <p:bldP spid="5" grpId="0" animBg="1"/>
      <p:bldP spid="6" grpId="0" animBg="1"/>
      <p:bldP spid="7" grpId="0" animBg="1"/>
      <p:bldP spid="19"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TextBox 2"/>
              <p:cNvSpPr txBox="1"/>
              <p:nvPr/>
            </p:nvSpPr>
            <p:spPr>
              <a:xfrm>
                <a:off x="1197566" y="2184207"/>
                <a:ext cx="15862141" cy="940770"/>
              </a:xfrm>
              <a:prstGeom prst="rect">
                <a:avLst/>
              </a:prstGeom>
              <a:noFill/>
            </p:spPr>
            <p:txBody>
              <a:bodyPr wrap="square" rtlCol="0">
                <a:spAutoFit/>
              </a:bodyPr>
              <a:lstStyle/>
              <a:p>
                <a:pPr lvl="0" algn="ctr">
                  <a:lnSpc>
                    <a:spcPct val="150000"/>
                  </a:lnSpc>
                  <a:spcBef>
                    <a:spcPts val="600"/>
                  </a:spcBef>
                  <a:spcAft>
                    <a:spcPts val="600"/>
                  </a:spcAft>
                </a:pPr>
                <a:r>
                  <a:rPr lang="nl-NL" sz="4200" b="1">
                    <a:solidFill>
                      <a:prstClr val="black"/>
                    </a:solidFill>
                    <a:latin typeface="Arial" panose="020B0604020202020204" pitchFamily="34" charset="0"/>
                    <a:ea typeface="Times New Roman" panose="02020603050405020304" pitchFamily="18" charset="0"/>
                    <a:cs typeface="Arial" panose="020B0604020202020204" pitchFamily="34" charset="0"/>
                  </a:rPr>
                  <a:t>Câu 2: </a:t>
                </a:r>
                <a:r>
                  <a:rPr lang="nl-NL" sz="4200">
                    <a:solidFill>
                      <a:prstClr val="black"/>
                    </a:solidFill>
                    <a:latin typeface="Arial" panose="020B0604020202020204" pitchFamily="34" charset="0"/>
                    <a:ea typeface="Times New Roman" panose="02020603050405020304" pitchFamily="18" charset="0"/>
                    <a:cs typeface="Arial" panose="020B0604020202020204" pitchFamily="34" charset="0"/>
                  </a:rPr>
                  <a:t>Cho </a:t>
                </a:r>
                <a:r>
                  <a:rPr lang="en-US" sz="4200">
                    <a:solidFill>
                      <a:prstClr val="black"/>
                    </a:solidFill>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a:t>
                </a:r>
                <a:r>
                  <a:rPr lang="nl-NL" sz="4200">
                    <a:solidFill>
                      <a:prstClr val="black"/>
                    </a:solidFill>
                    <a:latin typeface="Arial" panose="020B0604020202020204" pitchFamily="34" charset="0"/>
                    <a:ea typeface="Times New Roman" panose="02020603050405020304" pitchFamily="18" charset="0"/>
                    <a:cs typeface="Arial" panose="020B0604020202020204" pitchFamily="34" charset="0"/>
                  </a:rPr>
                  <a:t>ABC đồng dạng với </a:t>
                </a:r>
                <a14:m>
                  <m:oMath xmlns:m="http://schemas.openxmlformats.org/officeDocument/2006/math">
                    <m:r>
                      <a:rPr lang="en-US" sz="4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sym typeface="Symbol" panose="05050102010706020507" pitchFamily="18" charset="2"/>
                      </a:rPr>
                      <m:t></m:t>
                    </m:r>
                    <m:r>
                      <a:rPr lang="nl-NL" sz="4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𝐴</m:t>
                    </m:r>
                    <m:r>
                      <a:rPr lang="nl-NL" sz="4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r>
                      <a:rPr lang="nl-NL" sz="4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𝐵</m:t>
                    </m:r>
                    <m:r>
                      <a:rPr lang="nl-NL" sz="4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r>
                      <a:rPr lang="nl-NL" sz="4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𝐶</m:t>
                    </m:r>
                    <m:r>
                      <a:rPr lang="nl-NL" sz="4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oMath>
                </a14:m>
                <a:r>
                  <a:rPr lang="nl-NL" sz="4200">
                    <a:solidFill>
                      <a:prstClr val="black"/>
                    </a:solidFill>
                    <a:latin typeface="Arial" panose="020B0604020202020204" pitchFamily="34" charset="0"/>
                    <a:ea typeface="Times New Roman" panose="02020603050405020304" pitchFamily="18" charset="0"/>
                    <a:cs typeface="Arial" panose="020B0604020202020204" pitchFamily="34" charset="0"/>
                  </a:rPr>
                  <a:t>.Hãy chọn phát biểu </a:t>
                </a:r>
                <a:r>
                  <a:rPr lang="nl-NL" sz="4200" b="1">
                    <a:solidFill>
                      <a:prstClr val="black"/>
                    </a:solidFill>
                    <a:latin typeface="Arial" panose="020B0604020202020204" pitchFamily="34" charset="0"/>
                    <a:ea typeface="Times New Roman" panose="02020603050405020304" pitchFamily="18" charset="0"/>
                    <a:cs typeface="Arial" panose="020B0604020202020204" pitchFamily="34" charset="0"/>
                  </a:rPr>
                  <a:t>sai</a:t>
                </a:r>
                <a:r>
                  <a:rPr lang="nl-NL" sz="4200">
                    <a:solidFill>
                      <a:prstClr val="black"/>
                    </a:solidFill>
                    <a:latin typeface="Arial" panose="020B0604020202020204" pitchFamily="34" charset="0"/>
                    <a:ea typeface="Times New Roman" panose="02020603050405020304" pitchFamily="18" charset="0"/>
                    <a:cs typeface="Arial" panose="020B0604020202020204" pitchFamily="34" charset="0"/>
                  </a:rPr>
                  <a:t>:</a:t>
                </a:r>
                <a:endParaRPr lang="en-US" sz="4200">
                  <a:solidFill>
                    <a:prstClr val="black"/>
                  </a:solidFill>
                  <a:latin typeface="Arial" panose="020B0604020202020204" pitchFamily="34" charset="0"/>
                  <a:ea typeface="Arial" panose="020B0604020202020204" pitchFamily="34" charset="0"/>
                  <a:cs typeface="Arial" panose="020B0604020202020204" pitchFamily="34" charset="0"/>
                </a:endParaRPr>
              </a:p>
            </p:txBody>
          </p:sp>
        </mc:Choice>
        <mc:Fallback>
          <p:sp>
            <p:nvSpPr>
              <p:cNvPr id="3" name="TextBox 2"/>
              <p:cNvSpPr txBox="1">
                <a:spLocks noRot="1" noChangeAspect="1" noMove="1" noResize="1" noEditPoints="1" noAdjustHandles="1" noChangeArrowheads="1" noChangeShapeType="1" noTextEdit="1"/>
              </p:cNvSpPr>
              <p:nvPr/>
            </p:nvSpPr>
            <p:spPr>
              <a:xfrm>
                <a:off x="1197566" y="2184207"/>
                <a:ext cx="15862141" cy="940770"/>
              </a:xfrm>
              <a:prstGeom prst="rect">
                <a:avLst/>
              </a:prstGeom>
              <a:blipFill>
                <a:blip r:embed="rId7"/>
                <a:stretch>
                  <a:fillRect l="-922" r="-884" b="-2838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TextBox 4"/>
              <p:cNvSpPr txBox="1"/>
              <p:nvPr/>
            </p:nvSpPr>
            <p:spPr>
              <a:xfrm>
                <a:off x="10530586" y="4360592"/>
                <a:ext cx="4272267" cy="1361527"/>
              </a:xfrm>
              <a:prstGeom prst="rect">
                <a:avLst/>
              </a:prstGeom>
              <a:solidFill>
                <a:srgbClr val="FF7C80"/>
              </a:solidFill>
              <a:ln>
                <a:solidFill>
                  <a:srgbClr val="FF7C80"/>
                </a:solid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lvl="0" algn="just">
                  <a:spcBef>
                    <a:spcPts val="600"/>
                  </a:spcBef>
                  <a:spcAft>
                    <a:spcPts val="600"/>
                  </a:spcAft>
                </a:pPr>
                <a14:m>
                  <m:oMathPara xmlns:m="http://schemas.openxmlformats.org/officeDocument/2006/math">
                    <m:oMathParaPr>
                      <m:jc m:val="centerGroup"/>
                    </m:oMathParaPr>
                    <m:oMath xmlns:m="http://schemas.openxmlformats.org/officeDocument/2006/math">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𝐵</m:t>
                      </m:r>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  </m:t>
                      </m:r>
                      <m:f>
                        <m:fPr>
                          <m:ctrlPr>
                            <a:rPr lang="en-US" sz="4000" i="1">
                              <a:latin typeface="Cambria Math" panose="02040503050406030204" pitchFamily="18" charset="0"/>
                              <a:ea typeface="Times New Roman" panose="02020603050405020304" pitchFamily="18" charset="0"/>
                              <a:cs typeface="Times New Roman" panose="02020603050405020304" pitchFamily="18" charset="0"/>
                            </a:rPr>
                          </m:ctrlPr>
                        </m:fPr>
                        <m:num>
                          <m:sSup>
                            <m:sSupPr>
                              <m:ctrlPr>
                                <a:rPr lang="en-US" sz="40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nl-NL" sz="4000" i="1">
                                  <a:effectLst/>
                                  <a:latin typeface="Cambria Math" panose="02040503050406030204" pitchFamily="18" charset="0"/>
                                  <a:ea typeface="Times New Roman" panose="02020603050405020304" pitchFamily="18" charset="0"/>
                                  <a:cs typeface="Times New Roman" panose="02020603050405020304" pitchFamily="18" charset="0"/>
                                </a:rPr>
                                <m:t>𝐴</m:t>
                              </m:r>
                            </m:e>
                            <m:sup>
                              <m:r>
                                <a:rPr lang="nl-NL" sz="4000" i="1">
                                  <a:effectLst/>
                                  <a:latin typeface="Cambria Math" panose="02040503050406030204" pitchFamily="18" charset="0"/>
                                  <a:ea typeface="Times New Roman" panose="02020603050405020304" pitchFamily="18" charset="0"/>
                                  <a:cs typeface="Times New Roman" panose="02020603050405020304" pitchFamily="18" charset="0"/>
                                </a:rPr>
                                <m:t>′</m:t>
                              </m:r>
                            </m:sup>
                          </m:sSup>
                          <m:sSup>
                            <m:sSupPr>
                              <m:ctrlPr>
                                <a:rPr lang="en-US" sz="40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nl-NL" sz="4000" i="1">
                                  <a:effectLst/>
                                  <a:latin typeface="Cambria Math" panose="02040503050406030204" pitchFamily="18" charset="0"/>
                                  <a:ea typeface="Times New Roman" panose="02020603050405020304" pitchFamily="18" charset="0"/>
                                  <a:cs typeface="Times New Roman" panose="02020603050405020304" pitchFamily="18" charset="0"/>
                                </a:rPr>
                                <m:t>𝐵</m:t>
                              </m:r>
                            </m:e>
                            <m:sup>
                              <m:r>
                                <a:rPr lang="nl-NL" sz="4000" i="1">
                                  <a:effectLst/>
                                  <a:latin typeface="Cambria Math" panose="02040503050406030204" pitchFamily="18" charset="0"/>
                                  <a:ea typeface="Times New Roman" panose="02020603050405020304" pitchFamily="18" charset="0"/>
                                  <a:cs typeface="Times New Roman" panose="02020603050405020304" pitchFamily="18" charset="0"/>
                                </a:rPr>
                                <m:t>′</m:t>
                              </m:r>
                            </m:sup>
                          </m:sSup>
                        </m:num>
                        <m:den>
                          <m:r>
                            <a:rPr lang="nl-NL" sz="4000" i="1">
                              <a:effectLst/>
                              <a:latin typeface="Cambria Math" panose="02040503050406030204" pitchFamily="18" charset="0"/>
                              <a:ea typeface="Times New Roman" panose="02020603050405020304" pitchFamily="18" charset="0"/>
                              <a:cs typeface="Times New Roman" panose="02020603050405020304" pitchFamily="18" charset="0"/>
                            </a:rPr>
                            <m:t>𝐴𝐵</m:t>
                          </m:r>
                        </m:den>
                      </m:f>
                      <m:r>
                        <a:rPr lang="nl-NL" sz="40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4000" i="1">
                              <a:effectLst/>
                              <a:latin typeface="Cambria Math" panose="02040503050406030204" pitchFamily="18" charset="0"/>
                              <a:ea typeface="Times New Roman" panose="02020603050405020304" pitchFamily="18" charset="0"/>
                              <a:cs typeface="Times New Roman" panose="02020603050405020304" pitchFamily="18" charset="0"/>
                            </a:rPr>
                          </m:ctrlPr>
                        </m:fPr>
                        <m:num>
                          <m:sSup>
                            <m:sSupPr>
                              <m:ctrlPr>
                                <a:rPr lang="en-US" sz="40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nl-NL" sz="4000" i="1">
                                  <a:effectLst/>
                                  <a:latin typeface="Cambria Math" panose="02040503050406030204" pitchFamily="18" charset="0"/>
                                  <a:ea typeface="Times New Roman" panose="02020603050405020304" pitchFamily="18" charset="0"/>
                                  <a:cs typeface="Times New Roman" panose="02020603050405020304" pitchFamily="18" charset="0"/>
                                </a:rPr>
                                <m:t>𝐴</m:t>
                              </m:r>
                            </m:e>
                            <m:sup>
                              <m:r>
                                <a:rPr lang="nl-NL" sz="4000" i="1">
                                  <a:effectLst/>
                                  <a:latin typeface="Cambria Math" panose="02040503050406030204" pitchFamily="18" charset="0"/>
                                  <a:ea typeface="Times New Roman" panose="02020603050405020304" pitchFamily="18" charset="0"/>
                                  <a:cs typeface="Times New Roman" panose="02020603050405020304" pitchFamily="18" charset="0"/>
                                </a:rPr>
                                <m:t>′</m:t>
                              </m:r>
                            </m:sup>
                          </m:sSup>
                          <m:sSup>
                            <m:sSupPr>
                              <m:ctrlPr>
                                <a:rPr lang="en-US" sz="40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nl-NL" sz="4000" i="1">
                                  <a:effectLst/>
                                  <a:latin typeface="Cambria Math" panose="02040503050406030204" pitchFamily="18" charset="0"/>
                                  <a:ea typeface="Times New Roman" panose="02020603050405020304" pitchFamily="18" charset="0"/>
                                  <a:cs typeface="Times New Roman" panose="02020603050405020304" pitchFamily="18" charset="0"/>
                                </a:rPr>
                                <m:t>𝐶</m:t>
                              </m:r>
                            </m:e>
                            <m:sup>
                              <m:r>
                                <a:rPr lang="nl-NL" sz="4000" i="1">
                                  <a:effectLst/>
                                  <a:latin typeface="Cambria Math" panose="02040503050406030204" pitchFamily="18" charset="0"/>
                                  <a:ea typeface="Times New Roman" panose="02020603050405020304" pitchFamily="18" charset="0"/>
                                  <a:cs typeface="Times New Roman" panose="02020603050405020304" pitchFamily="18" charset="0"/>
                                </a:rPr>
                                <m:t>′</m:t>
                              </m:r>
                            </m:sup>
                          </m:sSup>
                        </m:num>
                        <m:den>
                          <m:r>
                            <a:rPr lang="nl-NL" sz="4000" i="1">
                              <a:effectLst/>
                              <a:latin typeface="Cambria Math" panose="02040503050406030204" pitchFamily="18" charset="0"/>
                              <a:ea typeface="Times New Roman" panose="02020603050405020304" pitchFamily="18" charset="0"/>
                              <a:cs typeface="Times New Roman" panose="02020603050405020304" pitchFamily="18" charset="0"/>
                            </a:rPr>
                            <m:t>𝐴𝐶</m:t>
                          </m:r>
                        </m:den>
                      </m:f>
                    </m:oMath>
                  </m:oMathPara>
                </a14:m>
                <a:endParaRPr lang="en-US" sz="4000">
                  <a:effectLst/>
                  <a:latin typeface="Times New Roman" panose="02020603050405020304" pitchFamily="18" charset="0"/>
                  <a:ea typeface="Arial" panose="020B0604020202020204" pitchFamily="34" charset="0"/>
                  <a:cs typeface="Times New Roman" panose="02020603050405020304" pitchFamily="18" charset="0"/>
                </a:endParaRPr>
              </a:p>
            </p:txBody>
          </p:sp>
        </mc:Choice>
        <mc:Fallback>
          <p:sp>
            <p:nvSpPr>
              <p:cNvPr id="5" name="TextBox 4"/>
              <p:cNvSpPr txBox="1">
                <a:spLocks noRot="1" noChangeAspect="1" noMove="1" noResize="1" noEditPoints="1" noAdjustHandles="1" noChangeArrowheads="1" noChangeShapeType="1" noTextEdit="1"/>
              </p:cNvSpPr>
              <p:nvPr/>
            </p:nvSpPr>
            <p:spPr>
              <a:xfrm>
                <a:off x="10530586" y="4360592"/>
                <a:ext cx="4272267" cy="1361527"/>
              </a:xfrm>
              <a:prstGeom prst="rect">
                <a:avLst/>
              </a:prstGeom>
              <a:blipFill>
                <a:blip r:embed="rId8"/>
                <a:stretch>
                  <a:fillRect/>
                </a:stretch>
              </a:blipFill>
              <a:ln>
                <a:solidFill>
                  <a:srgbClr val="FF7C80"/>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TextBox 5"/>
              <p:cNvSpPr txBox="1"/>
              <p:nvPr/>
            </p:nvSpPr>
            <p:spPr>
              <a:xfrm>
                <a:off x="10530587" y="7074318"/>
                <a:ext cx="4272266" cy="1364541"/>
              </a:xfrm>
              <a:prstGeom prst="rect">
                <a:avLst/>
              </a:prstGeom>
              <a:solidFill>
                <a:srgbClr val="FF7C80"/>
              </a:solidFill>
              <a:ln>
                <a:solidFill>
                  <a:srgbClr val="FF7C80"/>
                </a:solid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marL="47625" marR="0" lvl="0" indent="0" algn="just" defTabSz="914400" rtl="0" eaLnBrk="1" fontAlgn="auto" latinLnBrk="0" hangingPunct="1">
                  <a:lnSpc>
                    <a:spcPct val="175000"/>
                  </a:lnSpc>
                  <a:spcBef>
                    <a:spcPts val="600"/>
                  </a:spcBef>
                  <a:spcAft>
                    <a:spcPts val="600"/>
                  </a:spcAft>
                  <a:buClrTx/>
                  <a:buSzTx/>
                  <a:buFontTx/>
                  <a:buNone/>
                  <a:tabLst/>
                  <a:defRPr/>
                </a:pPr>
                <a14:m>
                  <m:oMathPara xmlns:m="http://schemas.openxmlformats.org/officeDocument/2006/math">
                    <m:oMathParaPr>
                      <m:jc m:val="centerGroup"/>
                    </m:oMathParaPr>
                    <m:oMath xmlns:m="http://schemas.openxmlformats.org/officeDocument/2006/math">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𝐷</m:t>
                      </m:r>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 </m:t>
                      </m:r>
                      <m:acc>
                        <m:accPr>
                          <m:chr m:val="̂"/>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accPr>
                        <m:e>
                          <m:r>
                            <a:rPr kumimoji="0" lang="nl-NL" sz="4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𝐵</m:t>
                          </m:r>
                        </m:e>
                      </m:acc>
                      <m:r>
                        <a:rPr kumimoji="0" lang="nl-NL" sz="4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accPr>
                        <m:e>
                          <m:r>
                            <a:rPr kumimoji="0" lang="nl-NL" sz="4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𝐵</m:t>
                          </m:r>
                          <m:r>
                            <a:rPr kumimoji="0" lang="nl-NL" sz="4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e>
                      </m:acc>
                    </m:oMath>
                  </m:oMathPara>
                </a14:m>
                <a:endParaRPr kumimoji="0" lang="en-US" sz="40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p:txBody>
          </p:sp>
        </mc:Choice>
        <mc:Fallback>
          <p:sp>
            <p:nvSpPr>
              <p:cNvPr id="6" name="TextBox 5"/>
              <p:cNvSpPr txBox="1">
                <a:spLocks noRot="1" noChangeAspect="1" noMove="1" noResize="1" noEditPoints="1" noAdjustHandles="1" noChangeArrowheads="1" noChangeShapeType="1" noTextEdit="1"/>
              </p:cNvSpPr>
              <p:nvPr/>
            </p:nvSpPr>
            <p:spPr>
              <a:xfrm>
                <a:off x="10530587" y="7074318"/>
                <a:ext cx="4272266" cy="1364541"/>
              </a:xfrm>
              <a:prstGeom prst="rect">
                <a:avLst/>
              </a:prstGeom>
              <a:blipFill>
                <a:blip r:embed="rId9"/>
                <a:stretch>
                  <a:fillRect/>
                </a:stretch>
              </a:blipFill>
              <a:ln>
                <a:solidFill>
                  <a:srgbClr val="FF7C80"/>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TextBox 6"/>
              <p:cNvSpPr txBox="1"/>
              <p:nvPr/>
            </p:nvSpPr>
            <p:spPr>
              <a:xfrm>
                <a:off x="3077324" y="4396801"/>
                <a:ext cx="4272267" cy="1364541"/>
              </a:xfrm>
              <a:prstGeom prst="rect">
                <a:avLst/>
              </a:prstGeom>
              <a:solidFill>
                <a:srgbClr val="FF7C80"/>
              </a:solidFill>
              <a:ln>
                <a:solidFill>
                  <a:srgbClr val="FF7C80"/>
                </a:solid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lvl="0" algn="just">
                  <a:lnSpc>
                    <a:spcPct val="175000"/>
                  </a:lnSpc>
                  <a:spcBef>
                    <a:spcPts val="600"/>
                  </a:spcBef>
                  <a:spcAft>
                    <a:spcPts val="600"/>
                  </a:spcAft>
                </a:pPr>
                <a14:m>
                  <m:oMathPara xmlns:m="http://schemas.openxmlformats.org/officeDocument/2006/math">
                    <m:oMathParaPr>
                      <m:jc m:val="centerGroup"/>
                    </m:oMathParaPr>
                    <m:oMath xmlns:m="http://schemas.openxmlformats.org/officeDocument/2006/math">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𝐴</m:t>
                      </m:r>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  </m:t>
                      </m:r>
                      <m:acc>
                        <m:accPr>
                          <m:chr m:val="̂"/>
                          <m:ctrlPr>
                            <a:rPr lang="en-US" sz="4000" i="1">
                              <a:latin typeface="Cambria Math" panose="02040503050406030204" pitchFamily="18" charset="0"/>
                              <a:ea typeface="Times New Roman" panose="02020603050405020304" pitchFamily="18" charset="0"/>
                              <a:cs typeface="Times New Roman" panose="02020603050405020304" pitchFamily="18" charset="0"/>
                            </a:rPr>
                          </m:ctrlPr>
                        </m:accPr>
                        <m:e>
                          <m:r>
                            <a:rPr lang="nl-NL" sz="4000" i="1">
                              <a:effectLst/>
                              <a:latin typeface="Cambria Math" panose="02040503050406030204" pitchFamily="18" charset="0"/>
                              <a:ea typeface="Times New Roman" panose="02020603050405020304" pitchFamily="18" charset="0"/>
                              <a:cs typeface="Times New Roman" panose="02020603050405020304" pitchFamily="18" charset="0"/>
                            </a:rPr>
                            <m:t>𝐴</m:t>
                          </m:r>
                        </m:e>
                      </m:acc>
                      <m:r>
                        <a:rPr lang="nl-NL" sz="4000" i="1">
                          <a:effectLst/>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en-US" sz="4000"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nl-NL" sz="4000" i="1">
                              <a:effectLst/>
                              <a:latin typeface="Cambria Math" panose="02040503050406030204" pitchFamily="18" charset="0"/>
                              <a:ea typeface="Times New Roman" panose="02020603050405020304" pitchFamily="18" charset="0"/>
                              <a:cs typeface="Times New Roman" panose="02020603050405020304" pitchFamily="18" charset="0"/>
                            </a:rPr>
                            <m:t>𝐴</m:t>
                          </m:r>
                          <m:r>
                            <a:rPr lang="nl-NL" sz="4000" i="1">
                              <a:effectLst/>
                              <a:latin typeface="Cambria Math" panose="02040503050406030204" pitchFamily="18" charset="0"/>
                              <a:ea typeface="Times New Roman" panose="02020603050405020304" pitchFamily="18" charset="0"/>
                              <a:cs typeface="Times New Roman" panose="02020603050405020304" pitchFamily="18" charset="0"/>
                            </a:rPr>
                            <m:t>′</m:t>
                          </m:r>
                        </m:e>
                      </m:acc>
                    </m:oMath>
                  </m:oMathPara>
                </a14:m>
                <a:endParaRPr lang="en-US" sz="4000">
                  <a:effectLst/>
                  <a:latin typeface="Times New Roman" panose="02020603050405020304" pitchFamily="18" charset="0"/>
                  <a:ea typeface="Arial" panose="020B0604020202020204" pitchFamily="34" charset="0"/>
                  <a:cs typeface="Times New Roman" panose="02020603050405020304" pitchFamily="18" charset="0"/>
                </a:endParaRPr>
              </a:p>
            </p:txBody>
          </p:sp>
        </mc:Choice>
        <mc:Fallback>
          <p:sp>
            <p:nvSpPr>
              <p:cNvPr id="7" name="TextBox 6"/>
              <p:cNvSpPr txBox="1">
                <a:spLocks noRot="1" noChangeAspect="1" noMove="1" noResize="1" noEditPoints="1" noAdjustHandles="1" noChangeArrowheads="1" noChangeShapeType="1" noTextEdit="1"/>
              </p:cNvSpPr>
              <p:nvPr/>
            </p:nvSpPr>
            <p:spPr>
              <a:xfrm>
                <a:off x="3077324" y="4396801"/>
                <a:ext cx="4272267" cy="1364541"/>
              </a:xfrm>
              <a:prstGeom prst="rect">
                <a:avLst/>
              </a:prstGeom>
              <a:blipFill>
                <a:blip r:embed="rId10"/>
                <a:stretch>
                  <a:fillRect/>
                </a:stretch>
              </a:blipFill>
              <a:ln>
                <a:solidFill>
                  <a:srgbClr val="FF7C80"/>
                </a:solidFill>
              </a:ln>
            </p:spPr>
            <p:txBody>
              <a:bodyPr/>
              <a:lstStyle/>
              <a:p>
                <a:r>
                  <a:rPr lang="en-US">
                    <a:noFill/>
                  </a:rPr>
                  <a:t> </a:t>
                </a:r>
              </a:p>
            </p:txBody>
          </p:sp>
        </mc:Fallback>
      </mc:AlternateContent>
      <p:pic>
        <p:nvPicPr>
          <p:cNvPr id="10" name="Picture 9"/>
          <p:cNvPicPr>
            <a:picLocks noChangeAspect="1"/>
          </p:cNvPicPr>
          <p:nvPr/>
        </p:nvPicPr>
        <p:blipFill>
          <a:blip r:embed="rId11">
            <a:extLst>
              <a:ext uri="{BEBA8EAE-BF5A-486C-A8C5-ECC9F3942E4B}">
                <a14:imgProps xmlns:a14="http://schemas.microsoft.com/office/drawing/2010/main">
                  <a14:imgLayer r:embed="rId12">
                    <a14:imgEffect>
                      <a14:backgroundRemoval t="3125" b="99375" l="4375" r="94375">
                        <a14:foregroundMark x1="63750" y1="42500" x2="8125" y2="49375"/>
                        <a14:foregroundMark x1="78125" y1="54375" x2="11875" y2="55625"/>
                        <a14:foregroundMark x1="71875" y1="27500" x2="65625" y2="96875"/>
                        <a14:foregroundMark x1="62500" y1="24375" x2="67500" y2="99375"/>
                      </a14:backgroundRemoval>
                    </a14:imgEffect>
                  </a14:imgLayer>
                </a14:imgProps>
              </a:ext>
              <a:ext uri="{28A0092B-C50C-407E-A947-70E740481C1C}">
                <a14:useLocalDpi xmlns:a14="http://schemas.microsoft.com/office/drawing/2010/main"/>
              </a:ext>
            </a:extLst>
          </a:blip>
          <a:stretch>
            <a:fillRect/>
          </a:stretch>
        </p:blipFill>
        <p:spPr>
          <a:xfrm>
            <a:off x="14249400" y="4170656"/>
            <a:ext cx="1808018" cy="1808018"/>
          </a:xfrm>
          <a:prstGeom prst="rect">
            <a:avLst/>
          </a:prstGeom>
        </p:spPr>
      </p:pic>
      <p:pic>
        <p:nvPicPr>
          <p:cNvPr id="11" name="Picture 10"/>
          <p:cNvPicPr>
            <a:picLocks noChangeAspect="1"/>
          </p:cNvPicPr>
          <p:nvPr/>
        </p:nvPicPr>
        <p:blipFill>
          <a:blip r:embed="rId11">
            <a:extLst>
              <a:ext uri="{BEBA8EAE-BF5A-486C-A8C5-ECC9F3942E4B}">
                <a14:imgProps xmlns:a14="http://schemas.microsoft.com/office/drawing/2010/main">
                  <a14:imgLayer r:embed="rId12">
                    <a14:imgEffect>
                      <a14:backgroundRemoval t="3125" b="99375" l="4375" r="94375">
                        <a14:foregroundMark x1="63750" y1="42500" x2="8125" y2="49375"/>
                        <a14:foregroundMark x1="78125" y1="54375" x2="11875" y2="55625"/>
                        <a14:foregroundMark x1="71875" y1="27500" x2="65625" y2="96875"/>
                        <a14:foregroundMark x1="62500" y1="24375" x2="67500" y2="99375"/>
                      </a14:backgroundRemoval>
                    </a14:imgEffect>
                  </a14:imgLayer>
                </a14:imgProps>
              </a:ext>
              <a:ext uri="{28A0092B-C50C-407E-A947-70E740481C1C}">
                <a14:useLocalDpi xmlns:a14="http://schemas.microsoft.com/office/drawing/2010/main"/>
              </a:ext>
            </a:extLst>
          </a:blip>
          <a:stretch>
            <a:fillRect/>
          </a:stretch>
        </p:blipFill>
        <p:spPr>
          <a:xfrm>
            <a:off x="14270180" y="6861462"/>
            <a:ext cx="1787238" cy="1787238"/>
          </a:xfrm>
          <a:prstGeom prst="rect">
            <a:avLst/>
          </a:prstGeom>
        </p:spPr>
      </p:pic>
      <p:pic>
        <p:nvPicPr>
          <p:cNvPr id="12" name="Picture 11"/>
          <p:cNvPicPr>
            <a:picLocks noChangeAspect="1"/>
          </p:cNvPicPr>
          <p:nvPr/>
        </p:nvPicPr>
        <p:blipFill>
          <a:blip r:embed="rId11">
            <a:extLst>
              <a:ext uri="{BEBA8EAE-BF5A-486C-A8C5-ECC9F3942E4B}">
                <a14:imgProps xmlns:a14="http://schemas.microsoft.com/office/drawing/2010/main">
                  <a14:imgLayer r:embed="rId12">
                    <a14:imgEffect>
                      <a14:backgroundRemoval t="3125" b="99375" l="4375" r="94375">
                        <a14:foregroundMark x1="63750" y1="42500" x2="8125" y2="49375"/>
                        <a14:foregroundMark x1="78125" y1="54375" x2="11875" y2="55625"/>
                        <a14:foregroundMark x1="71875" y1="27500" x2="65625" y2="96875"/>
                        <a14:foregroundMark x1="62500" y1="24375" x2="67500" y2="99375"/>
                      </a14:backgroundRemoval>
                    </a14:imgEffect>
                  </a14:imgLayer>
                </a14:imgProps>
              </a:ext>
              <a:ext uri="{28A0092B-C50C-407E-A947-70E740481C1C}">
                <a14:useLocalDpi xmlns:a14="http://schemas.microsoft.com/office/drawing/2010/main"/>
              </a:ext>
            </a:extLst>
          </a:blip>
          <a:stretch>
            <a:fillRect/>
          </a:stretch>
        </p:blipFill>
        <p:spPr>
          <a:xfrm>
            <a:off x="2097243" y="4221185"/>
            <a:ext cx="1712757" cy="1712757"/>
          </a:xfrm>
          <a:prstGeom prst="rect">
            <a:avLst/>
          </a:prstGeom>
        </p:spPr>
      </p:pic>
      <p:pic>
        <p:nvPicPr>
          <p:cNvPr id="13" name="Am-thanh-tra-loi-dung-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20438058" y="2034987"/>
            <a:ext cx="914400" cy="914400"/>
          </a:xfrm>
          <a:prstGeom prst="rect">
            <a:avLst/>
          </a:prstGeom>
        </p:spPr>
      </p:pic>
      <p:pic>
        <p:nvPicPr>
          <p:cNvPr id="14"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3"/>
          <a:stretch>
            <a:fillRect/>
          </a:stretch>
        </p:blipFill>
        <p:spPr>
          <a:xfrm>
            <a:off x="19621500" y="3757301"/>
            <a:ext cx="914400" cy="914400"/>
          </a:xfrm>
          <a:prstGeom prst="rect">
            <a:avLst/>
          </a:prstGeom>
        </p:spPr>
      </p:pic>
      <p:pic>
        <p:nvPicPr>
          <p:cNvPr id="15"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3"/>
          <a:stretch>
            <a:fillRect/>
          </a:stretch>
        </p:blipFill>
        <p:spPr>
          <a:xfrm>
            <a:off x="20438058" y="7833204"/>
            <a:ext cx="914400" cy="914400"/>
          </a:xfrm>
          <a:prstGeom prst="rect">
            <a:avLst/>
          </a:prstGeom>
        </p:spPr>
      </p:pic>
      <p:pic>
        <p:nvPicPr>
          <p:cNvPr id="16"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3"/>
          <a:stretch>
            <a:fillRect/>
          </a:stretch>
        </p:blipFill>
        <p:spPr>
          <a:xfrm>
            <a:off x="19621500" y="5953922"/>
            <a:ext cx="914400" cy="914400"/>
          </a:xfrm>
          <a:prstGeom prst="rect">
            <a:avLst/>
          </a:prstGeom>
        </p:spPr>
      </p:pic>
      <p:sp>
        <p:nvSpPr>
          <p:cNvPr id="17" name="Rectangle 16"/>
          <p:cNvSpPr/>
          <p:nvPr/>
        </p:nvSpPr>
        <p:spPr>
          <a:xfrm>
            <a:off x="3474474" y="207719"/>
            <a:ext cx="11308326" cy="1306255"/>
          </a:xfrm>
          <a:prstGeom prst="rect">
            <a:avLst/>
          </a:prstGeom>
        </p:spPr>
        <p:txBody>
          <a:bodyPr wrap="square">
            <a:spAutoFit/>
          </a:bodyPr>
          <a:lstStyle/>
          <a:p>
            <a:pPr marL="0" marR="0" lvl="0" indent="0" algn="ctr" defTabSz="1828800" rtl="0" eaLnBrk="1" fontAlgn="auto" latinLnBrk="0" hangingPunct="1">
              <a:lnSpc>
                <a:spcPct val="150000"/>
              </a:lnSpc>
              <a:spcBef>
                <a:spcPts val="0"/>
              </a:spcBef>
              <a:spcAft>
                <a:spcPts val="0"/>
              </a:spcAft>
              <a:buClr>
                <a:srgbClr val="070185"/>
              </a:buClr>
              <a:buSzTx/>
              <a:buFontTx/>
              <a:buNone/>
              <a:tabLst/>
              <a:defRPr/>
            </a:pPr>
            <a:r>
              <a:rPr kumimoji="0" lang="en-US" sz="6000" b="1" i="0" u="none" strike="noStrike" kern="0" cap="none" spc="0" normalizeH="0" baseline="0" noProof="0" smtClean="0">
                <a:ln>
                  <a:noFill/>
                </a:ln>
                <a:solidFill>
                  <a:srgbClr val="C00000"/>
                </a:solidFill>
                <a:effectLst/>
                <a:uLnTx/>
                <a:uFillTx/>
                <a:latin typeface="Arial" panose="020B0604020202020204" pitchFamily="34" charset="0"/>
                <a:ea typeface="+mn-ea"/>
                <a:cs typeface="Arial" panose="020B0604020202020204" pitchFamily="34" charset="0"/>
              </a:rPr>
              <a:t>CÂU HỎI TRẮC NGHIỆM</a:t>
            </a:r>
            <a:endParaRPr kumimoji="0" lang="vi-VN" sz="6000" b="1" i="0" u="none" strike="noStrike" kern="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mc:Choice xmlns:a14="http://schemas.microsoft.com/office/drawing/2010/main" Requires="a14">
          <p:sp>
            <p:nvSpPr>
              <p:cNvPr id="18" name="TextBox 17"/>
              <p:cNvSpPr txBox="1"/>
              <p:nvPr/>
            </p:nvSpPr>
            <p:spPr>
              <a:xfrm>
                <a:off x="3077324" y="7072810"/>
                <a:ext cx="4269127" cy="1364541"/>
              </a:xfrm>
              <a:prstGeom prst="rect">
                <a:avLst/>
              </a:prstGeom>
              <a:solidFill>
                <a:srgbClr val="FF7C80"/>
              </a:solidFill>
              <a:ln>
                <a:solidFill>
                  <a:srgbClr val="FF7C80"/>
                </a:solid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lvl="0" algn="just">
                  <a:spcBef>
                    <a:spcPts val="600"/>
                  </a:spcBef>
                  <a:spcAft>
                    <a:spcPts val="600"/>
                  </a:spcAft>
                </a:pPr>
                <a14:m>
                  <m:oMathPara xmlns:m="http://schemas.openxmlformats.org/officeDocument/2006/math">
                    <m:oMathParaPr>
                      <m:jc m:val="centerGroup"/>
                    </m:oMathParaPr>
                    <m:oMath xmlns:m="http://schemas.openxmlformats.org/officeDocument/2006/math">
                      <m:r>
                        <a:rPr lang="en-US" sz="4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𝐶</m:t>
                      </m:r>
                      <m:r>
                        <a:rPr lang="en-US" sz="4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 </m:t>
                      </m:r>
                      <m:f>
                        <m:fPr>
                          <m:ctrlPr>
                            <a:rPr lang="en-US" sz="4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fPr>
                        <m:num>
                          <m:sSup>
                            <m:sSupPr>
                              <m:ctrlPr>
                                <a:rPr lang="en-US" sz="4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nl-NL" sz="4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𝐴</m:t>
                              </m:r>
                            </m:e>
                            <m:sup>
                              <m:r>
                                <a:rPr lang="nl-NL" sz="4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sup>
                          </m:sSup>
                          <m:sSup>
                            <m:sSupPr>
                              <m:ctrlPr>
                                <a:rPr lang="en-US" sz="4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nl-NL" sz="4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𝐵</m:t>
                              </m:r>
                            </m:e>
                            <m:sup>
                              <m:r>
                                <a:rPr lang="nl-NL" sz="4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sup>
                          </m:sSup>
                        </m:num>
                        <m:den>
                          <m:r>
                            <a:rPr lang="nl-NL" sz="4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𝐴𝐵</m:t>
                          </m:r>
                        </m:den>
                      </m:f>
                      <m:r>
                        <a:rPr lang="nl-NL" sz="4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4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nl-NL" sz="4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𝐵𝐶</m:t>
                          </m:r>
                        </m:num>
                        <m:den>
                          <m:r>
                            <a:rPr lang="nl-NL" sz="4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𝐵</m:t>
                          </m:r>
                          <m:r>
                            <a:rPr lang="nl-NL" sz="4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r>
                            <a:rPr lang="nl-NL" sz="4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𝐶</m:t>
                          </m:r>
                          <m:r>
                            <a:rPr lang="nl-NL" sz="4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den>
                      </m:f>
                    </m:oMath>
                  </m:oMathPara>
                </a14:m>
                <a:endParaRPr lang="en-US" sz="4000">
                  <a:solidFill>
                    <a:prstClr val="black"/>
                  </a:solidFill>
                  <a:latin typeface="Times New Roman" panose="02020603050405020304" pitchFamily="18" charset="0"/>
                  <a:ea typeface="Arial" panose="020B0604020202020204" pitchFamily="34" charset="0"/>
                  <a:cs typeface="Times New Roman" panose="02020603050405020304" pitchFamily="18" charset="0"/>
                </a:endParaRPr>
              </a:p>
            </p:txBody>
          </p:sp>
        </mc:Choice>
        <mc:Fallback>
          <p:sp>
            <p:nvSpPr>
              <p:cNvPr id="18" name="TextBox 17"/>
              <p:cNvSpPr txBox="1">
                <a:spLocks noRot="1" noChangeAspect="1" noMove="1" noResize="1" noEditPoints="1" noAdjustHandles="1" noChangeArrowheads="1" noChangeShapeType="1" noTextEdit="1"/>
              </p:cNvSpPr>
              <p:nvPr/>
            </p:nvSpPr>
            <p:spPr>
              <a:xfrm>
                <a:off x="3077324" y="7072810"/>
                <a:ext cx="4269127" cy="1364541"/>
              </a:xfrm>
              <a:prstGeom prst="rect">
                <a:avLst/>
              </a:prstGeom>
              <a:blipFill>
                <a:blip r:embed="rId14"/>
                <a:stretch>
                  <a:fillRect/>
                </a:stretch>
              </a:blipFill>
              <a:ln>
                <a:solidFill>
                  <a:srgbClr val="FF7C80"/>
                </a:solidFill>
              </a:ln>
            </p:spPr>
            <p:txBody>
              <a:bodyPr/>
              <a:lstStyle/>
              <a:p>
                <a:r>
                  <a:rPr lang="en-US">
                    <a:noFill/>
                  </a:rPr>
                  <a:t> </a:t>
                </a:r>
              </a:p>
            </p:txBody>
          </p:sp>
        </mc:Fallback>
      </mc:AlternateContent>
      <p:pic>
        <p:nvPicPr>
          <p:cNvPr id="19" name="c8"/>
          <p:cNvPicPr>
            <a:picLocks noChangeAspect="1"/>
          </p:cNvPicPr>
          <p:nvPr/>
        </p:nvPicPr>
        <p:blipFill rotWithShape="1">
          <a:blip r:embed="rId15" cstate="print">
            <a:extLst>
              <a:ext uri="{BEBA8EAE-BF5A-486C-A8C5-ECC9F3942E4B}">
                <a14:imgProps xmlns:a14="http://schemas.microsoft.com/office/drawing/2010/main">
                  <a14:imgLayer r:embed="rId16">
                    <a14:imgEffect>
                      <a14:backgroundRemoval t="0" b="100000" l="0" r="100000">
                        <a14:foregroundMark x1="40909" y1="43567" x2="64394" y2="29797"/>
                      </a14:backgroundRemoval>
                    </a14:imgEffect>
                  </a14:imgLayer>
                </a14:imgProps>
              </a:ext>
              <a:ext uri="{28A0092B-C50C-407E-A947-70E740481C1C}">
                <a14:useLocalDpi xmlns:a14="http://schemas.microsoft.com/office/drawing/2010/main"/>
              </a:ext>
            </a:extLst>
          </a:blip>
          <a:srcRect/>
          <a:stretch/>
        </p:blipFill>
        <p:spPr>
          <a:xfrm>
            <a:off x="6125663" y="3124977"/>
            <a:ext cx="6005946" cy="6711464"/>
          </a:xfrm>
          <a:prstGeom prst="rect">
            <a:avLst/>
          </a:prstGeom>
        </p:spPr>
      </p:pic>
    </p:spTree>
    <p:extLst>
      <p:ext uri="{BB962C8B-B14F-4D97-AF65-F5344CB8AC3E}">
        <p14:creationId xmlns:p14="http://schemas.microsoft.com/office/powerpoint/2010/main" val="2042538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500"/>
                                        <p:tgtEl>
                                          <p:spTgt spid="3"/>
                                        </p:tgtEl>
                                      </p:cBhvr>
                                    </p:animEffect>
                                  </p:childTnLst>
                                </p:cTn>
                              </p:par>
                            </p:childTnLst>
                          </p:cTn>
                        </p:par>
                        <p:par>
                          <p:cTn id="8" fill="hold">
                            <p:stCondLst>
                              <p:cond delay="500"/>
                            </p:stCondLst>
                            <p:childTnLst>
                              <p:par>
                                <p:cTn id="9" presetID="6"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circle(in)">
                                      <p:cBhvr>
                                        <p:cTn id="11" dur="500"/>
                                        <p:tgtEl>
                                          <p:spTgt spid="7"/>
                                        </p:tgtEl>
                                      </p:cBhvr>
                                    </p:animEffect>
                                  </p:childTnLst>
                                </p:cTn>
                              </p:par>
                            </p:childTnLst>
                          </p:cTn>
                        </p:par>
                        <p:par>
                          <p:cTn id="12" fill="hold">
                            <p:stCondLst>
                              <p:cond delay="1000"/>
                            </p:stCondLst>
                            <p:childTnLst>
                              <p:par>
                                <p:cTn id="13" presetID="6"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500"/>
                                        <p:tgtEl>
                                          <p:spTgt spid="5"/>
                                        </p:tgtEl>
                                      </p:cBhvr>
                                    </p:animEffect>
                                  </p:childTnLst>
                                </p:cTn>
                              </p:par>
                            </p:childTnLst>
                          </p:cTn>
                        </p:par>
                        <p:par>
                          <p:cTn id="16" fill="hold">
                            <p:stCondLst>
                              <p:cond delay="1500"/>
                            </p:stCondLst>
                            <p:childTnLst>
                              <p:par>
                                <p:cTn id="17" presetID="6"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circle(in)">
                                      <p:cBhvr>
                                        <p:cTn id="19" dur="500"/>
                                        <p:tgtEl>
                                          <p:spTgt spid="18"/>
                                        </p:tgtEl>
                                      </p:cBhvr>
                                    </p:animEffect>
                                  </p:childTnLst>
                                </p:cTn>
                              </p:par>
                            </p:childTnLst>
                          </p:cTn>
                        </p:par>
                        <p:par>
                          <p:cTn id="20" fill="hold">
                            <p:stCondLst>
                              <p:cond delay="2000"/>
                            </p:stCondLst>
                            <p:childTnLst>
                              <p:par>
                                <p:cTn id="21" presetID="6" presetClass="entr" presetSubtype="16"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circle(in)">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5"/>
                    </p:tgtEl>
                  </p:cond>
                </p:stCondLst>
                <p:endSync evt="end" delay="0">
                  <p:rtn val="all"/>
                </p:endSync>
                <p:childTnLst>
                  <p:par>
                    <p:cTn id="25" fill="hold">
                      <p:stCondLst>
                        <p:cond delay="0"/>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par>
                                <p:cTn id="30" presetID="1" presetClass="mediacall" presetSubtype="0" fill="hold" nodeType="withEffect">
                                  <p:stCondLst>
                                    <p:cond delay="0"/>
                                  </p:stCondLst>
                                  <p:childTnLst>
                                    <p:cmd type="call" cmd="playFrom(0.0)">
                                      <p:cBhvr>
                                        <p:cTn id="31" dur="8080" fill="hold"/>
                                        <p:tgtEl>
                                          <p:spTgt spid="14"/>
                                        </p:tgtEl>
                                      </p:cBhvr>
                                    </p:cmd>
                                  </p:childTnLst>
                                </p:cTn>
                              </p:par>
                            </p:childTnLst>
                          </p:cTn>
                        </p:par>
                      </p:childTnLst>
                    </p:cTn>
                  </p:par>
                </p:childTnLst>
              </p:cTn>
              <p:nextCondLst>
                <p:cond evt="onClick" delay="0">
                  <p:tgtEl>
                    <p:spTgt spid="5"/>
                  </p:tgtEl>
                </p:cond>
              </p:nextCondLst>
            </p:seq>
            <p:seq concurrent="1" nextAc="seek">
              <p:cTn id="32" restart="whenNotActive" fill="hold" evtFilter="cancelBubble" nodeType="interactiveSeq">
                <p:stCondLst>
                  <p:cond evt="onClick" delay="0">
                    <p:tgtEl>
                      <p:spTgt spid="7"/>
                    </p:tgtEl>
                  </p:cond>
                </p:stCondLst>
                <p:endSync evt="end" delay="0">
                  <p:rtn val="all"/>
                </p:endSync>
                <p:childTnLst>
                  <p:par>
                    <p:cTn id="33" fill="hold">
                      <p:stCondLst>
                        <p:cond delay="0"/>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par>
                                <p:cTn id="38" presetID="1" presetClass="mediacall" presetSubtype="0" fill="hold" nodeType="withEffect">
                                  <p:stCondLst>
                                    <p:cond delay="0"/>
                                  </p:stCondLst>
                                  <p:childTnLst>
                                    <p:cmd type="call" cmd="playFrom(0.0)">
                                      <p:cBhvr>
                                        <p:cTn id="39" dur="8080" fill="hold"/>
                                        <p:tgtEl>
                                          <p:spTgt spid="16"/>
                                        </p:tgtEl>
                                      </p:cBhvr>
                                    </p:cmd>
                                  </p:childTnLst>
                                </p:cTn>
                              </p:par>
                            </p:childTnLst>
                          </p:cTn>
                        </p:par>
                      </p:childTnLst>
                    </p:cTn>
                  </p:par>
                </p:childTnLst>
              </p:cTn>
              <p:nextCondLst>
                <p:cond evt="onClick" delay="0">
                  <p:tgtEl>
                    <p:spTgt spid="7"/>
                  </p:tgtEl>
                </p:cond>
              </p:nextCondLst>
            </p:seq>
            <p:seq concurrent="1" nextAc="seek">
              <p:cTn id="40" restart="whenNotActive" fill="hold" evtFilter="cancelBubble" nodeType="interactiveSeq">
                <p:stCondLst>
                  <p:cond evt="onClick" delay="0">
                    <p:tgtEl>
                      <p:spTgt spid="6"/>
                    </p:tgtEl>
                  </p:cond>
                </p:stCondLst>
                <p:endSync evt="end" delay="0">
                  <p:rtn val="all"/>
                </p:endSync>
                <p:childTnLst>
                  <p:par>
                    <p:cTn id="41" fill="hold">
                      <p:stCondLst>
                        <p:cond delay="0"/>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500"/>
                                        <p:tgtEl>
                                          <p:spTgt spid="11"/>
                                        </p:tgtEl>
                                      </p:cBhvr>
                                    </p:animEffect>
                                  </p:childTnLst>
                                </p:cTn>
                              </p:par>
                              <p:par>
                                <p:cTn id="46" presetID="1" presetClass="mediacall" presetSubtype="0" fill="hold" nodeType="withEffect">
                                  <p:stCondLst>
                                    <p:cond delay="0"/>
                                  </p:stCondLst>
                                  <p:childTnLst>
                                    <p:cmd type="call" cmd="playFrom(0.0)">
                                      <p:cBhvr>
                                        <p:cTn id="47" dur="8080" fill="hold"/>
                                        <p:tgtEl>
                                          <p:spTgt spid="15"/>
                                        </p:tgtEl>
                                      </p:cBhvr>
                                    </p:cmd>
                                  </p:childTnLst>
                                </p:cTn>
                              </p:par>
                            </p:childTnLst>
                          </p:cTn>
                        </p:par>
                      </p:childTnLst>
                    </p:cTn>
                  </p:par>
                </p:childTnLst>
              </p:cTn>
              <p:nextCondLst>
                <p:cond evt="onClick" delay="0">
                  <p:tgtEl>
                    <p:spTgt spid="6"/>
                  </p:tgtEl>
                </p:cond>
              </p:nextCondLst>
            </p:seq>
            <p:audio>
              <p:cMediaNode vol="80000">
                <p:cTn id="48" fill="hold" display="0">
                  <p:stCondLst>
                    <p:cond delay="indefinite"/>
                  </p:stCondLst>
                  <p:endCondLst>
                    <p:cond evt="onStopAudio" delay="0">
                      <p:tgtEl>
                        <p:sldTgt/>
                      </p:tgtEl>
                    </p:cond>
                  </p:endCondLst>
                </p:cTn>
                <p:tgtEl>
                  <p:spTgt spid="13"/>
                </p:tgtEl>
              </p:cMediaNode>
            </p:audio>
            <p:audio>
              <p:cMediaNode vol="80000">
                <p:cTn id="49" fill="hold" display="0">
                  <p:stCondLst>
                    <p:cond delay="indefinite"/>
                  </p:stCondLst>
                  <p:endCondLst>
                    <p:cond evt="onStopAudio" delay="0">
                      <p:tgtEl>
                        <p:sldTgt/>
                      </p:tgtEl>
                    </p:cond>
                  </p:endCondLst>
                </p:cTn>
                <p:tgtEl>
                  <p:spTgt spid="14"/>
                </p:tgtEl>
              </p:cMediaNode>
            </p:audio>
            <p:audio>
              <p:cMediaNode vol="80000">
                <p:cTn id="50" fill="hold" display="0">
                  <p:stCondLst>
                    <p:cond delay="indefinite"/>
                  </p:stCondLst>
                  <p:endCondLst>
                    <p:cond evt="onStopAudio" delay="0">
                      <p:tgtEl>
                        <p:sldTgt/>
                      </p:tgtEl>
                    </p:cond>
                  </p:endCondLst>
                </p:cTn>
                <p:tgtEl>
                  <p:spTgt spid="15"/>
                </p:tgtEl>
              </p:cMediaNode>
            </p:audio>
            <p:audio>
              <p:cMediaNode vol="80000">
                <p:cTn id="51" fill="hold" display="0">
                  <p:stCondLst>
                    <p:cond delay="indefinite"/>
                  </p:stCondLst>
                  <p:endCondLst>
                    <p:cond evt="onStopAudio" delay="0">
                      <p:tgtEl>
                        <p:sldTgt/>
                      </p:tgtEl>
                    </p:cond>
                  </p:endCondLst>
                </p:cTn>
                <p:tgtEl>
                  <p:spTgt spid="16"/>
                </p:tgtEl>
              </p:cMediaNode>
            </p:audio>
            <p:seq concurrent="1" nextAc="seek">
              <p:cTn id="52" restart="whenNotActive" fill="hold" evtFilter="cancelBubble" nodeType="interactiveSeq">
                <p:stCondLst>
                  <p:cond evt="onClick" delay="0">
                    <p:tgtEl>
                      <p:spTgt spid="18"/>
                    </p:tgtEl>
                  </p:cond>
                </p:stCondLst>
                <p:endSync evt="end" delay="0">
                  <p:rtn val="all"/>
                </p:endSync>
                <p:childTnLst>
                  <p:par>
                    <p:cTn id="53" fill="hold">
                      <p:stCondLst>
                        <p:cond delay="0"/>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fade">
                                      <p:cBhvr>
                                        <p:cTn id="57" dur="500"/>
                                        <p:tgtEl>
                                          <p:spTgt spid="19"/>
                                        </p:tgtEl>
                                      </p:cBhvr>
                                    </p:animEffect>
                                  </p:childTnLst>
                                </p:cTn>
                              </p:par>
                              <p:par>
                                <p:cTn id="58" presetID="1" presetClass="mediacall" presetSubtype="0" fill="hold" nodeType="withEffect">
                                  <p:stCondLst>
                                    <p:cond delay="0"/>
                                  </p:stCondLst>
                                  <p:childTnLst>
                                    <p:cmd type="call" cmd="playFrom(0.0)">
                                      <p:cBhvr>
                                        <p:cTn id="59" dur="8080" fill="hold"/>
                                        <p:tgtEl>
                                          <p:spTgt spid="13"/>
                                        </p:tgtEl>
                                      </p:cBhvr>
                                    </p:cmd>
                                  </p:childTnLst>
                                </p:cTn>
                              </p:par>
                            </p:childTnLst>
                          </p:cTn>
                        </p:par>
                      </p:childTnLst>
                    </p:cTn>
                  </p:par>
                </p:childTnLst>
              </p:cTn>
              <p:nextCondLst>
                <p:cond evt="onClick" delay="0">
                  <p:tgtEl>
                    <p:spTgt spid="18"/>
                  </p:tgtEl>
                </p:cond>
              </p:nextCondLst>
            </p:seq>
            <p:seq concurrent="1" nextAc="seek">
              <p:cTn id="60" restart="whenNotActive" fill="hold" evtFilter="cancelBubble" nodeType="interactiveSeq">
                <p:stCondLst>
                  <p:cond evt="onClick" delay="0">
                    <p:tgtEl>
                      <p:spTgt spid="19"/>
                    </p:tgtEl>
                  </p:cond>
                </p:stCondLst>
                <p:endSync evt="end" delay="0">
                  <p:rtn val="all"/>
                </p:endSync>
                <p:childTnLst>
                  <p:par>
                    <p:cTn id="61" fill="hold">
                      <p:stCondLst>
                        <p:cond delay="0"/>
                      </p:stCondLst>
                      <p:childTnLst>
                        <p:par>
                          <p:cTn id="62" fill="hold">
                            <p:stCondLst>
                              <p:cond delay="0"/>
                            </p:stCondLst>
                            <p:childTnLst>
                              <p:par>
                                <p:cTn id="63" presetID="10" presetClass="exit" presetSubtype="0" fill="hold" nodeType="clickEffect">
                                  <p:stCondLst>
                                    <p:cond delay="0"/>
                                  </p:stCondLst>
                                  <p:childTnLst>
                                    <p:animEffect transition="out" filter="fade">
                                      <p:cBhvr>
                                        <p:cTn id="64" dur="500"/>
                                        <p:tgtEl>
                                          <p:spTgt spid="19"/>
                                        </p:tgtEl>
                                      </p:cBhvr>
                                    </p:animEffect>
                                    <p:set>
                                      <p:cBhvr>
                                        <p:cTn id="65"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childTnLst>
        </p:cTn>
      </p:par>
    </p:tnLst>
    <p:bldLst>
      <p:bldP spid="3" grpId="0"/>
      <p:bldP spid="5" grpId="0" animBg="1"/>
      <p:bldP spid="6" grpId="0" animBg="1"/>
      <p:bldP spid="7" grpId="0" animBg="1"/>
      <p:bldP spid="18"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1197566" y="2075146"/>
            <a:ext cx="15862141" cy="1910267"/>
          </a:xfrm>
          <a:prstGeom prst="rect">
            <a:avLst/>
          </a:prstGeom>
          <a:noFill/>
        </p:spPr>
        <p:txBody>
          <a:bodyPr wrap="square" rtlCol="0">
            <a:spAutoFit/>
          </a:bodyPr>
          <a:lstStyle/>
          <a:p>
            <a:pPr algn="just">
              <a:lnSpc>
                <a:spcPct val="150000"/>
              </a:lnSpc>
              <a:spcBef>
                <a:spcPts val="600"/>
              </a:spcBef>
              <a:spcAft>
                <a:spcPts val="600"/>
              </a:spcAft>
            </a:pPr>
            <a:r>
              <a:rPr lang="nl-NL" sz="4200" b="1">
                <a:latin typeface="Arial" panose="020B0604020202020204" pitchFamily="34" charset="0"/>
                <a:ea typeface="Times New Roman" panose="02020603050405020304" pitchFamily="18" charset="0"/>
                <a:cs typeface="Arial" panose="020B0604020202020204" pitchFamily="34" charset="0"/>
              </a:rPr>
              <a:t>Câu 3: </a:t>
            </a:r>
            <a:r>
              <a:rPr lang="vi-VN" sz="4200">
                <a:latin typeface="Arial" panose="020B0604020202020204" pitchFamily="34" charset="0"/>
                <a:ea typeface="Times New Roman" panose="02020603050405020304" pitchFamily="18" charset="0"/>
                <a:cs typeface="Arial" panose="020B0604020202020204" pitchFamily="34" charset="0"/>
              </a:rPr>
              <a:t>Cho </a:t>
            </a:r>
            <a:r>
              <a:rPr lang="vi-VN" sz="420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a:t>
            </a:r>
            <a:r>
              <a:rPr lang="vi-VN" sz="4200">
                <a:latin typeface="Arial" panose="020B0604020202020204" pitchFamily="34" charset="0"/>
                <a:ea typeface="Times New Roman" panose="02020603050405020304" pitchFamily="18" charset="0"/>
                <a:cs typeface="Arial" panose="020B0604020202020204" pitchFamily="34" charset="0"/>
              </a:rPr>
              <a:t>ABC đồng dạng với </a:t>
            </a:r>
            <a:r>
              <a:rPr lang="vi-VN" sz="420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a:t>
            </a:r>
            <a:r>
              <a:rPr lang="vi-VN" sz="4200">
                <a:latin typeface="Arial" panose="020B0604020202020204" pitchFamily="34" charset="0"/>
                <a:ea typeface="Times New Roman" panose="02020603050405020304" pitchFamily="18" charset="0"/>
                <a:cs typeface="Arial" panose="020B0604020202020204" pitchFamily="34" charset="0"/>
              </a:rPr>
              <a:t>MNP theo tỉ số k thì </a:t>
            </a:r>
            <a:r>
              <a:rPr lang="vi-VN" sz="420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a:t>
            </a:r>
            <a:r>
              <a:rPr lang="vi-VN" sz="4200">
                <a:latin typeface="Arial" panose="020B0604020202020204" pitchFamily="34" charset="0"/>
                <a:ea typeface="Times New Roman" panose="02020603050405020304" pitchFamily="18" charset="0"/>
                <a:cs typeface="Arial" panose="020B0604020202020204" pitchFamily="34" charset="0"/>
              </a:rPr>
              <a:t>MNP đồng dạng với </a:t>
            </a:r>
            <a:r>
              <a:rPr lang="vi-VN" sz="420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a:t>
            </a:r>
            <a:r>
              <a:rPr lang="vi-VN" sz="4200">
                <a:latin typeface="Arial" panose="020B0604020202020204" pitchFamily="34" charset="0"/>
                <a:ea typeface="Times New Roman" panose="02020603050405020304" pitchFamily="18" charset="0"/>
                <a:cs typeface="Arial" panose="020B0604020202020204" pitchFamily="34" charset="0"/>
              </a:rPr>
              <a:t>ABC theo tỉ số</a:t>
            </a:r>
            <a:r>
              <a:rPr lang="nl-NL" sz="4200">
                <a:latin typeface="Arial" panose="020B0604020202020204" pitchFamily="34" charset="0"/>
                <a:ea typeface="Times New Roman" panose="02020603050405020304" pitchFamily="18" charset="0"/>
                <a:cs typeface="Arial" panose="020B0604020202020204" pitchFamily="34" charset="0"/>
              </a:rPr>
              <a:t>:</a:t>
            </a:r>
            <a:endParaRPr lang="en-US" sz="4200">
              <a:effectLst/>
              <a:latin typeface="Arial" panose="020B0604020202020204" pitchFamily="34" charset="0"/>
              <a:ea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5" name="TextBox 4"/>
              <p:cNvSpPr txBox="1"/>
              <p:nvPr/>
            </p:nvSpPr>
            <p:spPr>
              <a:xfrm>
                <a:off x="3317954" y="7760118"/>
                <a:ext cx="4272267" cy="1400383"/>
              </a:xfrm>
              <a:prstGeom prst="rect">
                <a:avLst/>
              </a:prstGeom>
              <a:solidFill>
                <a:srgbClr val="FF7C80"/>
              </a:solidFill>
              <a:ln>
                <a:solidFill>
                  <a:srgbClr val="FF7C80"/>
                </a:solid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lvl="0">
                  <a:lnSpc>
                    <a:spcPct val="200000"/>
                  </a:lnSpc>
                  <a:spcBef>
                    <a:spcPts val="600"/>
                  </a:spcBef>
                  <a:spcAft>
                    <a:spcPts val="600"/>
                  </a:spcAft>
                </a:pPr>
                <a14:m>
                  <m:oMathPara xmlns:m="http://schemas.openxmlformats.org/officeDocument/2006/math">
                    <m:oMathParaPr>
                      <m:jc m:val="centerGroup"/>
                    </m:oMathParaPr>
                    <m:oMath xmlns:m="http://schemas.openxmlformats.org/officeDocument/2006/math">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𝐶</m:t>
                      </m:r>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lang="nl-NL" sz="4000" i="1">
                          <a:latin typeface="Cambria Math" panose="02040503050406030204" pitchFamily="18" charset="0"/>
                          <a:ea typeface="Times New Roman" panose="02020603050405020304" pitchFamily="18" charset="0"/>
                          <a:cs typeface="Times New Roman" panose="02020603050405020304" pitchFamily="18" charset="0"/>
                        </a:rPr>
                        <m:t>𝑘</m:t>
                      </m:r>
                      <m:r>
                        <m:rPr>
                          <m:nor/>
                        </m:rPr>
                        <a:rPr lang="nl-NL" sz="4000" baseline="30000">
                          <a:latin typeface="Times New Roman" panose="02020603050405020304" pitchFamily="18" charset="0"/>
                          <a:ea typeface="Times New Roman" panose="02020603050405020304" pitchFamily="18" charset="0"/>
                          <a:cs typeface="Times New Roman" panose="02020603050405020304" pitchFamily="18" charset="0"/>
                        </a:rPr>
                        <m:t>2</m:t>
                      </m:r>
                    </m:oMath>
                  </m:oMathPara>
                </a14:m>
                <a:endParaRPr lang="en-US" sz="4000">
                  <a:effectLst/>
                  <a:latin typeface="Times New Roman" panose="02020603050405020304" pitchFamily="18" charset="0"/>
                  <a:ea typeface="Arial" panose="020B0604020202020204" pitchFamily="34" charset="0"/>
                  <a:cs typeface="Times New Roman" panose="02020603050405020304" pitchFamily="18" charset="0"/>
                </a:endParaRPr>
              </a:p>
            </p:txBody>
          </p:sp>
        </mc:Choice>
        <mc:Fallback>
          <p:sp>
            <p:nvSpPr>
              <p:cNvPr id="5" name="TextBox 4"/>
              <p:cNvSpPr txBox="1">
                <a:spLocks noRot="1" noChangeAspect="1" noMove="1" noResize="1" noEditPoints="1" noAdjustHandles="1" noChangeArrowheads="1" noChangeShapeType="1" noTextEdit="1"/>
              </p:cNvSpPr>
              <p:nvPr/>
            </p:nvSpPr>
            <p:spPr>
              <a:xfrm>
                <a:off x="3317954" y="7760118"/>
                <a:ext cx="4272267" cy="1400383"/>
              </a:xfrm>
              <a:prstGeom prst="rect">
                <a:avLst/>
              </a:prstGeom>
              <a:blipFill>
                <a:blip r:embed="rId7"/>
                <a:stretch>
                  <a:fillRect/>
                </a:stretch>
              </a:blipFill>
              <a:ln>
                <a:solidFill>
                  <a:srgbClr val="FF7C80"/>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TextBox 5"/>
              <p:cNvSpPr txBox="1"/>
              <p:nvPr/>
            </p:nvSpPr>
            <p:spPr>
              <a:xfrm>
                <a:off x="10771217" y="7760118"/>
                <a:ext cx="4272266" cy="1400383"/>
              </a:xfrm>
              <a:prstGeom prst="rect">
                <a:avLst/>
              </a:prstGeom>
              <a:solidFill>
                <a:srgbClr val="FF7C80"/>
              </a:solidFill>
              <a:ln>
                <a:solidFill>
                  <a:srgbClr val="FF7C80"/>
                </a:solid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marL="47625" marR="0" lvl="0" indent="0" algn="just" defTabSz="914400" rtl="0" eaLnBrk="1" fontAlgn="auto" latinLnBrk="0" hangingPunct="1">
                  <a:lnSpc>
                    <a:spcPct val="200000"/>
                  </a:lnSpc>
                  <a:spcBef>
                    <a:spcPts val="600"/>
                  </a:spcBef>
                  <a:spcAft>
                    <a:spcPts val="600"/>
                  </a:spcAft>
                  <a:buClrTx/>
                  <a:buSzTx/>
                  <a:buFontTx/>
                  <a:buNone/>
                  <a:tabLst/>
                  <a:defRPr/>
                </a:pPr>
                <a14:m>
                  <m:oMathPara xmlns:m="http://schemas.openxmlformats.org/officeDocument/2006/math">
                    <m:oMathParaPr>
                      <m:jc m:val="centerGroup"/>
                    </m:oMathParaPr>
                    <m:oMath xmlns:m="http://schemas.openxmlformats.org/officeDocument/2006/math">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𝐷</m:t>
                      </m:r>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 </m:t>
                      </m:r>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𝑘</m:t>
                      </m:r>
                    </m:oMath>
                  </m:oMathPara>
                </a14:m>
                <a:endParaRPr kumimoji="0" lang="en-US" sz="40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p:txBody>
          </p:sp>
        </mc:Choice>
        <mc:Fallback>
          <p:sp>
            <p:nvSpPr>
              <p:cNvPr id="6" name="TextBox 5"/>
              <p:cNvSpPr txBox="1">
                <a:spLocks noRot="1" noChangeAspect="1" noMove="1" noResize="1" noEditPoints="1" noAdjustHandles="1" noChangeArrowheads="1" noChangeShapeType="1" noTextEdit="1"/>
              </p:cNvSpPr>
              <p:nvPr/>
            </p:nvSpPr>
            <p:spPr>
              <a:xfrm>
                <a:off x="10771217" y="7760118"/>
                <a:ext cx="4272266" cy="1400383"/>
              </a:xfrm>
              <a:prstGeom prst="rect">
                <a:avLst/>
              </a:prstGeom>
              <a:blipFill>
                <a:blip r:embed="rId8"/>
                <a:stretch>
                  <a:fillRect/>
                </a:stretch>
              </a:blipFill>
              <a:ln>
                <a:solidFill>
                  <a:srgbClr val="FF7C80"/>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TextBox 6"/>
              <p:cNvSpPr txBox="1"/>
              <p:nvPr/>
            </p:nvSpPr>
            <p:spPr>
              <a:xfrm>
                <a:off x="3317954" y="5082601"/>
                <a:ext cx="4272267" cy="1325748"/>
              </a:xfrm>
              <a:prstGeom prst="rect">
                <a:avLst/>
              </a:prstGeom>
              <a:solidFill>
                <a:srgbClr val="FF7C80"/>
              </a:solidFill>
              <a:ln>
                <a:solidFill>
                  <a:srgbClr val="FF7C80"/>
                </a:solid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lvl="0">
                  <a:spcBef>
                    <a:spcPts val="600"/>
                  </a:spcBef>
                  <a:spcAft>
                    <a:spcPts val="600"/>
                  </a:spcAft>
                </a:pPr>
                <a14:m>
                  <m:oMathPara xmlns:m="http://schemas.openxmlformats.org/officeDocument/2006/math">
                    <m:oMathParaPr>
                      <m:jc m:val="centerGroup"/>
                    </m:oMathParaPr>
                    <m:oMath xmlns:m="http://schemas.openxmlformats.org/officeDocument/2006/math">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𝐴</m:t>
                      </m:r>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  </m:t>
                      </m:r>
                      <m:f>
                        <m:fPr>
                          <m:ctrlPr>
                            <a:rPr lang="en-US" sz="4000" i="1">
                              <a:latin typeface="Cambria Math" panose="02040503050406030204" pitchFamily="18" charset="0"/>
                              <a:ea typeface="Times New Roman" panose="02020603050405020304" pitchFamily="18" charset="0"/>
                              <a:cs typeface="Times New Roman" panose="02020603050405020304" pitchFamily="18" charset="0"/>
                            </a:rPr>
                          </m:ctrlPr>
                        </m:fPr>
                        <m:num>
                          <m:r>
                            <a:rPr lang="nl-NL" sz="4000" i="1">
                              <a:effectLst/>
                              <a:latin typeface="Cambria Math" panose="02040503050406030204" pitchFamily="18" charset="0"/>
                              <a:ea typeface="Times New Roman" panose="02020603050405020304" pitchFamily="18" charset="0"/>
                              <a:cs typeface="Times New Roman" panose="02020603050405020304" pitchFamily="18" charset="0"/>
                            </a:rPr>
                            <m:t>1</m:t>
                          </m:r>
                        </m:num>
                        <m:den>
                          <m:sSup>
                            <m:sSupPr>
                              <m:ctrlPr>
                                <a:rPr lang="en-US" sz="40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nl-NL" sz="4000" i="1">
                                  <a:effectLst/>
                                  <a:latin typeface="Cambria Math" panose="02040503050406030204" pitchFamily="18" charset="0"/>
                                  <a:ea typeface="Times New Roman" panose="02020603050405020304" pitchFamily="18" charset="0"/>
                                  <a:cs typeface="Times New Roman" panose="02020603050405020304" pitchFamily="18" charset="0"/>
                                </a:rPr>
                                <m:t>𝑘</m:t>
                              </m:r>
                            </m:e>
                            <m:sup>
                              <m:r>
                                <a:rPr lang="nl-NL" sz="4000" i="1">
                                  <a:effectLst/>
                                  <a:latin typeface="Cambria Math" panose="02040503050406030204" pitchFamily="18" charset="0"/>
                                  <a:ea typeface="Times New Roman" panose="02020603050405020304" pitchFamily="18" charset="0"/>
                                  <a:cs typeface="Times New Roman" panose="02020603050405020304" pitchFamily="18" charset="0"/>
                                </a:rPr>
                                <m:t>2</m:t>
                              </m:r>
                            </m:sup>
                          </m:sSup>
                        </m:den>
                      </m:f>
                    </m:oMath>
                  </m:oMathPara>
                </a14:m>
                <a:endParaRPr lang="en-US" sz="4000">
                  <a:effectLst/>
                  <a:latin typeface="Times New Roman" panose="02020603050405020304" pitchFamily="18" charset="0"/>
                  <a:ea typeface="Arial" panose="020B0604020202020204" pitchFamily="34" charset="0"/>
                  <a:cs typeface="Times New Roman" panose="02020603050405020304" pitchFamily="18" charset="0"/>
                </a:endParaRPr>
              </a:p>
            </p:txBody>
          </p:sp>
        </mc:Choice>
        <mc:Fallback>
          <p:sp>
            <p:nvSpPr>
              <p:cNvPr id="7" name="TextBox 6"/>
              <p:cNvSpPr txBox="1">
                <a:spLocks noRot="1" noChangeAspect="1" noMove="1" noResize="1" noEditPoints="1" noAdjustHandles="1" noChangeArrowheads="1" noChangeShapeType="1" noTextEdit="1"/>
              </p:cNvSpPr>
              <p:nvPr/>
            </p:nvSpPr>
            <p:spPr>
              <a:xfrm>
                <a:off x="3317954" y="5082601"/>
                <a:ext cx="4272267" cy="1325748"/>
              </a:xfrm>
              <a:prstGeom prst="rect">
                <a:avLst/>
              </a:prstGeom>
              <a:blipFill>
                <a:blip r:embed="rId9"/>
                <a:stretch>
                  <a:fillRect/>
                </a:stretch>
              </a:blipFill>
              <a:ln>
                <a:solidFill>
                  <a:srgbClr val="FF7C80"/>
                </a:solidFill>
              </a:ln>
            </p:spPr>
            <p:txBody>
              <a:bodyPr/>
              <a:lstStyle/>
              <a:p>
                <a:r>
                  <a:rPr lang="en-US">
                    <a:noFill/>
                  </a:rPr>
                  <a:t> </a:t>
                </a:r>
              </a:p>
            </p:txBody>
          </p:sp>
        </mc:Fallback>
      </mc:AlternateContent>
      <p:pic>
        <p:nvPicPr>
          <p:cNvPr id="10" name="Picture 9"/>
          <p:cNvPicPr>
            <a:picLocks noChangeAspect="1"/>
          </p:cNvPicPr>
          <p:nvPr/>
        </p:nvPicPr>
        <p:blipFill>
          <a:blip r:embed="rId10">
            <a:extLst>
              <a:ext uri="{BEBA8EAE-BF5A-486C-A8C5-ECC9F3942E4B}">
                <a14:imgProps xmlns:a14="http://schemas.microsoft.com/office/drawing/2010/main">
                  <a14:imgLayer r:embed="rId11">
                    <a14:imgEffect>
                      <a14:backgroundRemoval t="3125" b="99375" l="4375" r="94375">
                        <a14:foregroundMark x1="63750" y1="42500" x2="8125" y2="49375"/>
                        <a14:foregroundMark x1="78125" y1="54375" x2="11875" y2="55625"/>
                        <a14:foregroundMark x1="71875" y1="27500" x2="65625" y2="96875"/>
                        <a14:foregroundMark x1="62500" y1="24375" x2="67500" y2="99375"/>
                      </a14:backgroundRemoval>
                    </a14:imgEffect>
                  </a14:imgLayer>
                </a14:imgProps>
              </a:ext>
              <a:ext uri="{28A0092B-C50C-407E-A947-70E740481C1C}">
                <a14:useLocalDpi xmlns:a14="http://schemas.microsoft.com/office/drawing/2010/main"/>
              </a:ext>
            </a:extLst>
          </a:blip>
          <a:stretch>
            <a:fillRect/>
          </a:stretch>
        </p:blipFill>
        <p:spPr>
          <a:xfrm>
            <a:off x="2494352" y="7565309"/>
            <a:ext cx="1808018" cy="1808018"/>
          </a:xfrm>
          <a:prstGeom prst="rect">
            <a:avLst/>
          </a:prstGeom>
        </p:spPr>
      </p:pic>
      <p:pic>
        <p:nvPicPr>
          <p:cNvPr id="11" name="Picture 10"/>
          <p:cNvPicPr>
            <a:picLocks noChangeAspect="1"/>
          </p:cNvPicPr>
          <p:nvPr/>
        </p:nvPicPr>
        <p:blipFill>
          <a:blip r:embed="rId10">
            <a:extLst>
              <a:ext uri="{BEBA8EAE-BF5A-486C-A8C5-ECC9F3942E4B}">
                <a14:imgProps xmlns:a14="http://schemas.microsoft.com/office/drawing/2010/main">
                  <a14:imgLayer r:embed="rId11">
                    <a14:imgEffect>
                      <a14:backgroundRemoval t="3125" b="99375" l="4375" r="94375">
                        <a14:foregroundMark x1="63750" y1="42500" x2="8125" y2="49375"/>
                        <a14:foregroundMark x1="78125" y1="54375" x2="11875" y2="55625"/>
                        <a14:foregroundMark x1="71875" y1="27500" x2="65625" y2="96875"/>
                        <a14:foregroundMark x1="62500" y1="24375" x2="67500" y2="99375"/>
                      </a14:backgroundRemoval>
                    </a14:imgEffect>
                  </a14:imgLayer>
                </a14:imgProps>
              </a:ext>
              <a:ext uri="{28A0092B-C50C-407E-A947-70E740481C1C}">
                <a14:useLocalDpi xmlns:a14="http://schemas.microsoft.com/office/drawing/2010/main"/>
              </a:ext>
            </a:extLst>
          </a:blip>
          <a:stretch>
            <a:fillRect/>
          </a:stretch>
        </p:blipFill>
        <p:spPr>
          <a:xfrm>
            <a:off x="14510810" y="7547262"/>
            <a:ext cx="1787238" cy="1787238"/>
          </a:xfrm>
          <a:prstGeom prst="rect">
            <a:avLst/>
          </a:prstGeom>
        </p:spPr>
      </p:pic>
      <p:pic>
        <p:nvPicPr>
          <p:cNvPr id="12" name="Picture 11"/>
          <p:cNvPicPr>
            <a:picLocks noChangeAspect="1"/>
          </p:cNvPicPr>
          <p:nvPr/>
        </p:nvPicPr>
        <p:blipFill>
          <a:blip r:embed="rId10">
            <a:extLst>
              <a:ext uri="{BEBA8EAE-BF5A-486C-A8C5-ECC9F3942E4B}">
                <a14:imgProps xmlns:a14="http://schemas.microsoft.com/office/drawing/2010/main">
                  <a14:imgLayer r:embed="rId11">
                    <a14:imgEffect>
                      <a14:backgroundRemoval t="3125" b="99375" l="4375" r="94375">
                        <a14:foregroundMark x1="63750" y1="42500" x2="8125" y2="49375"/>
                        <a14:foregroundMark x1="78125" y1="54375" x2="11875" y2="55625"/>
                        <a14:foregroundMark x1="71875" y1="27500" x2="65625" y2="96875"/>
                        <a14:foregroundMark x1="62500" y1="24375" x2="67500" y2="99375"/>
                      </a14:backgroundRemoval>
                    </a14:imgEffect>
                  </a14:imgLayer>
                </a14:imgProps>
              </a:ext>
              <a:ext uri="{28A0092B-C50C-407E-A947-70E740481C1C}">
                <a14:useLocalDpi xmlns:a14="http://schemas.microsoft.com/office/drawing/2010/main"/>
              </a:ext>
            </a:extLst>
          </a:blip>
          <a:stretch>
            <a:fillRect/>
          </a:stretch>
        </p:blipFill>
        <p:spPr>
          <a:xfrm>
            <a:off x="2494352" y="4891912"/>
            <a:ext cx="1712757" cy="1712757"/>
          </a:xfrm>
          <a:prstGeom prst="rect">
            <a:avLst/>
          </a:prstGeom>
        </p:spPr>
      </p:pic>
      <p:pic>
        <p:nvPicPr>
          <p:cNvPr id="13" name="Am-thanh-tra-loi-dung-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20438058" y="2034987"/>
            <a:ext cx="914400" cy="914400"/>
          </a:xfrm>
          <a:prstGeom prst="rect">
            <a:avLst/>
          </a:prstGeom>
        </p:spPr>
      </p:pic>
      <p:pic>
        <p:nvPicPr>
          <p:cNvPr id="14"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19621500" y="3757301"/>
            <a:ext cx="914400" cy="914400"/>
          </a:xfrm>
          <a:prstGeom prst="rect">
            <a:avLst/>
          </a:prstGeom>
        </p:spPr>
      </p:pic>
      <p:pic>
        <p:nvPicPr>
          <p:cNvPr id="15"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20438058" y="7833204"/>
            <a:ext cx="914400" cy="914400"/>
          </a:xfrm>
          <a:prstGeom prst="rect">
            <a:avLst/>
          </a:prstGeom>
        </p:spPr>
      </p:pic>
      <p:pic>
        <p:nvPicPr>
          <p:cNvPr id="16"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19621500" y="5953922"/>
            <a:ext cx="914400" cy="914400"/>
          </a:xfrm>
          <a:prstGeom prst="rect">
            <a:avLst/>
          </a:prstGeom>
        </p:spPr>
      </p:pic>
      <p:sp>
        <p:nvSpPr>
          <p:cNvPr id="17" name="Rectangle 16"/>
          <p:cNvSpPr/>
          <p:nvPr/>
        </p:nvSpPr>
        <p:spPr>
          <a:xfrm>
            <a:off x="3474474" y="207719"/>
            <a:ext cx="11308326" cy="1306255"/>
          </a:xfrm>
          <a:prstGeom prst="rect">
            <a:avLst/>
          </a:prstGeom>
        </p:spPr>
        <p:txBody>
          <a:bodyPr wrap="square">
            <a:spAutoFit/>
          </a:bodyPr>
          <a:lstStyle/>
          <a:p>
            <a:pPr marL="0" marR="0" lvl="0" indent="0" algn="ctr" defTabSz="1828800" rtl="0" eaLnBrk="1" fontAlgn="auto" latinLnBrk="0" hangingPunct="1">
              <a:lnSpc>
                <a:spcPct val="150000"/>
              </a:lnSpc>
              <a:spcBef>
                <a:spcPts val="0"/>
              </a:spcBef>
              <a:spcAft>
                <a:spcPts val="0"/>
              </a:spcAft>
              <a:buClr>
                <a:srgbClr val="070185"/>
              </a:buClr>
              <a:buSzTx/>
              <a:buFontTx/>
              <a:buNone/>
              <a:tabLst/>
              <a:defRPr/>
            </a:pPr>
            <a:r>
              <a:rPr kumimoji="0" lang="en-US" sz="6000" b="1" i="0" u="none" strike="noStrike" kern="0" cap="none" spc="0" normalizeH="0" baseline="0" noProof="0" smtClean="0">
                <a:ln>
                  <a:noFill/>
                </a:ln>
                <a:solidFill>
                  <a:srgbClr val="C00000"/>
                </a:solidFill>
                <a:effectLst/>
                <a:uLnTx/>
                <a:uFillTx/>
                <a:latin typeface="Arial" panose="020B0604020202020204" pitchFamily="34" charset="0"/>
                <a:ea typeface="+mn-ea"/>
                <a:cs typeface="Arial" panose="020B0604020202020204" pitchFamily="34" charset="0"/>
              </a:rPr>
              <a:t>CÂU HỎI TRẮC NGHIỆM</a:t>
            </a:r>
            <a:endParaRPr kumimoji="0" lang="vi-VN" sz="6000" b="1" i="0" u="none" strike="noStrike" kern="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mc:Choice xmlns:a14="http://schemas.microsoft.com/office/drawing/2010/main" Requires="a14">
          <p:sp>
            <p:nvSpPr>
              <p:cNvPr id="18" name="TextBox 17"/>
              <p:cNvSpPr txBox="1"/>
              <p:nvPr/>
            </p:nvSpPr>
            <p:spPr>
              <a:xfrm>
                <a:off x="10771217" y="5058384"/>
                <a:ext cx="4269127" cy="1364541"/>
              </a:xfrm>
              <a:prstGeom prst="rect">
                <a:avLst/>
              </a:prstGeom>
              <a:solidFill>
                <a:srgbClr val="FF7C80"/>
              </a:solidFill>
              <a:ln>
                <a:solidFill>
                  <a:srgbClr val="FF7C80"/>
                </a:solid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lvl="0">
                  <a:spcBef>
                    <a:spcPts val="600"/>
                  </a:spcBef>
                  <a:spcAft>
                    <a:spcPts val="600"/>
                  </a:spcAft>
                </a:pPr>
                <a14:m>
                  <m:oMathPara xmlns:m="http://schemas.openxmlformats.org/officeDocument/2006/math">
                    <m:oMathParaPr>
                      <m:jc m:val="centerGroup"/>
                    </m:oMathParaPr>
                    <m:oMath xmlns:m="http://schemas.openxmlformats.org/officeDocument/2006/math">
                      <m:r>
                        <a:rPr lang="en-US" sz="4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𝐵</m:t>
                      </m:r>
                      <m:r>
                        <a:rPr lang="en-US" sz="4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  </m:t>
                      </m:r>
                      <m:f>
                        <m:fPr>
                          <m:ctrlPr>
                            <a:rPr lang="en-US" sz="4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nl-NL" sz="4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1</m:t>
                          </m:r>
                        </m:num>
                        <m:den>
                          <m:r>
                            <a:rPr lang="nl-NL" sz="4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𝑘</m:t>
                          </m:r>
                        </m:den>
                      </m:f>
                    </m:oMath>
                  </m:oMathPara>
                </a14:m>
                <a:endParaRPr lang="en-US" sz="4000">
                  <a:solidFill>
                    <a:prstClr val="black"/>
                  </a:solidFill>
                  <a:latin typeface="Times New Roman" panose="02020603050405020304" pitchFamily="18" charset="0"/>
                  <a:ea typeface="Arial" panose="020B0604020202020204" pitchFamily="34" charset="0"/>
                  <a:cs typeface="Times New Roman" panose="02020603050405020304" pitchFamily="18" charset="0"/>
                </a:endParaRPr>
              </a:p>
            </p:txBody>
          </p:sp>
        </mc:Choice>
        <mc:Fallback>
          <p:sp>
            <p:nvSpPr>
              <p:cNvPr id="18" name="TextBox 17"/>
              <p:cNvSpPr txBox="1">
                <a:spLocks noRot="1" noChangeAspect="1" noMove="1" noResize="1" noEditPoints="1" noAdjustHandles="1" noChangeArrowheads="1" noChangeShapeType="1" noTextEdit="1"/>
              </p:cNvSpPr>
              <p:nvPr/>
            </p:nvSpPr>
            <p:spPr>
              <a:xfrm>
                <a:off x="10771217" y="5058384"/>
                <a:ext cx="4269127" cy="1364541"/>
              </a:xfrm>
              <a:prstGeom prst="rect">
                <a:avLst/>
              </a:prstGeom>
              <a:blipFill>
                <a:blip r:embed="rId13"/>
                <a:stretch>
                  <a:fillRect/>
                </a:stretch>
              </a:blipFill>
              <a:ln>
                <a:solidFill>
                  <a:srgbClr val="FF7C80"/>
                </a:solidFill>
              </a:ln>
            </p:spPr>
            <p:txBody>
              <a:bodyPr/>
              <a:lstStyle/>
              <a:p>
                <a:r>
                  <a:rPr lang="en-US">
                    <a:noFill/>
                  </a:rPr>
                  <a:t> </a:t>
                </a:r>
              </a:p>
            </p:txBody>
          </p:sp>
        </mc:Fallback>
      </mc:AlternateContent>
      <p:pic>
        <p:nvPicPr>
          <p:cNvPr id="19" name="c8"/>
          <p:cNvPicPr>
            <a:picLocks noChangeAspect="1"/>
          </p:cNvPicPr>
          <p:nvPr/>
        </p:nvPicPr>
        <p:blipFill rotWithShape="1">
          <a:blip r:embed="rId14" cstate="print">
            <a:extLst>
              <a:ext uri="{BEBA8EAE-BF5A-486C-A8C5-ECC9F3942E4B}">
                <a14:imgProps xmlns:a14="http://schemas.microsoft.com/office/drawing/2010/main">
                  <a14:imgLayer r:embed="rId15">
                    <a14:imgEffect>
                      <a14:backgroundRemoval t="0" b="100000" l="0" r="100000">
                        <a14:foregroundMark x1="40909" y1="43567" x2="64394" y2="29797"/>
                      </a14:backgroundRemoval>
                    </a14:imgEffect>
                  </a14:imgLayer>
                </a14:imgProps>
              </a:ext>
              <a:ext uri="{28A0092B-C50C-407E-A947-70E740481C1C}">
                <a14:useLocalDpi xmlns:a14="http://schemas.microsoft.com/office/drawing/2010/main"/>
              </a:ext>
            </a:extLst>
          </a:blip>
          <a:srcRect/>
          <a:stretch/>
        </p:blipFill>
        <p:spPr>
          <a:xfrm>
            <a:off x="5785292" y="3390900"/>
            <a:ext cx="6005946" cy="6711464"/>
          </a:xfrm>
          <a:prstGeom prst="rect">
            <a:avLst/>
          </a:prstGeom>
        </p:spPr>
      </p:pic>
    </p:spTree>
    <p:extLst>
      <p:ext uri="{BB962C8B-B14F-4D97-AF65-F5344CB8AC3E}">
        <p14:creationId xmlns:p14="http://schemas.microsoft.com/office/powerpoint/2010/main" val="725441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500"/>
                                        <p:tgtEl>
                                          <p:spTgt spid="3"/>
                                        </p:tgtEl>
                                      </p:cBhvr>
                                    </p:animEffect>
                                  </p:childTnLst>
                                </p:cTn>
                              </p:par>
                            </p:childTnLst>
                          </p:cTn>
                        </p:par>
                        <p:par>
                          <p:cTn id="8" fill="hold">
                            <p:stCondLst>
                              <p:cond delay="500"/>
                            </p:stCondLst>
                            <p:childTnLst>
                              <p:par>
                                <p:cTn id="9" presetID="6"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circle(in)">
                                      <p:cBhvr>
                                        <p:cTn id="11" dur="500"/>
                                        <p:tgtEl>
                                          <p:spTgt spid="7"/>
                                        </p:tgtEl>
                                      </p:cBhvr>
                                    </p:animEffect>
                                  </p:childTnLst>
                                </p:cTn>
                              </p:par>
                            </p:childTnLst>
                          </p:cTn>
                        </p:par>
                        <p:par>
                          <p:cTn id="12" fill="hold">
                            <p:stCondLst>
                              <p:cond delay="1000"/>
                            </p:stCondLst>
                            <p:childTnLst>
                              <p:par>
                                <p:cTn id="13" presetID="6" presetClass="entr" presetSubtype="16"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circle(in)">
                                      <p:cBhvr>
                                        <p:cTn id="15" dur="500"/>
                                        <p:tgtEl>
                                          <p:spTgt spid="18"/>
                                        </p:tgtEl>
                                      </p:cBhvr>
                                    </p:animEffect>
                                  </p:childTnLst>
                                </p:cTn>
                              </p:par>
                            </p:childTnLst>
                          </p:cTn>
                        </p:par>
                        <p:par>
                          <p:cTn id="16" fill="hold">
                            <p:stCondLst>
                              <p:cond delay="1500"/>
                            </p:stCondLst>
                            <p:childTnLst>
                              <p:par>
                                <p:cTn id="17" presetID="6" presetClass="entr" presetSubtype="16"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ircle(in)">
                                      <p:cBhvr>
                                        <p:cTn id="19" dur="500"/>
                                        <p:tgtEl>
                                          <p:spTgt spid="5"/>
                                        </p:tgtEl>
                                      </p:cBhvr>
                                    </p:animEffect>
                                  </p:childTnLst>
                                </p:cTn>
                              </p:par>
                            </p:childTnLst>
                          </p:cTn>
                        </p:par>
                        <p:par>
                          <p:cTn id="20" fill="hold">
                            <p:stCondLst>
                              <p:cond delay="2000"/>
                            </p:stCondLst>
                            <p:childTnLst>
                              <p:par>
                                <p:cTn id="21" presetID="6" presetClass="entr" presetSubtype="16"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circle(in)">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5"/>
                    </p:tgtEl>
                  </p:cond>
                </p:stCondLst>
                <p:endSync evt="end" delay="0">
                  <p:rtn val="all"/>
                </p:endSync>
                <p:childTnLst>
                  <p:par>
                    <p:cTn id="25" fill="hold">
                      <p:stCondLst>
                        <p:cond delay="0"/>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par>
                                <p:cTn id="30" presetID="1" presetClass="mediacall" presetSubtype="0" fill="hold" nodeType="withEffect">
                                  <p:stCondLst>
                                    <p:cond delay="0"/>
                                  </p:stCondLst>
                                  <p:childTnLst>
                                    <p:cmd type="call" cmd="playFrom(0.0)">
                                      <p:cBhvr>
                                        <p:cTn id="31" dur="8080" fill="hold"/>
                                        <p:tgtEl>
                                          <p:spTgt spid="14"/>
                                        </p:tgtEl>
                                      </p:cBhvr>
                                    </p:cmd>
                                  </p:childTnLst>
                                </p:cTn>
                              </p:par>
                            </p:childTnLst>
                          </p:cTn>
                        </p:par>
                      </p:childTnLst>
                    </p:cTn>
                  </p:par>
                </p:childTnLst>
              </p:cTn>
              <p:nextCondLst>
                <p:cond evt="onClick" delay="0">
                  <p:tgtEl>
                    <p:spTgt spid="5"/>
                  </p:tgtEl>
                </p:cond>
              </p:nextCondLst>
            </p:seq>
            <p:seq concurrent="1" nextAc="seek">
              <p:cTn id="32" restart="whenNotActive" fill="hold" evtFilter="cancelBubble" nodeType="interactiveSeq">
                <p:stCondLst>
                  <p:cond evt="onClick" delay="0">
                    <p:tgtEl>
                      <p:spTgt spid="7"/>
                    </p:tgtEl>
                  </p:cond>
                </p:stCondLst>
                <p:endSync evt="end" delay="0">
                  <p:rtn val="all"/>
                </p:endSync>
                <p:childTnLst>
                  <p:par>
                    <p:cTn id="33" fill="hold">
                      <p:stCondLst>
                        <p:cond delay="0"/>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par>
                                <p:cTn id="38" presetID="1" presetClass="mediacall" presetSubtype="0" fill="hold" nodeType="withEffect">
                                  <p:stCondLst>
                                    <p:cond delay="0"/>
                                  </p:stCondLst>
                                  <p:childTnLst>
                                    <p:cmd type="call" cmd="playFrom(0.0)">
                                      <p:cBhvr>
                                        <p:cTn id="39" dur="8080" fill="hold"/>
                                        <p:tgtEl>
                                          <p:spTgt spid="16"/>
                                        </p:tgtEl>
                                      </p:cBhvr>
                                    </p:cmd>
                                  </p:childTnLst>
                                </p:cTn>
                              </p:par>
                            </p:childTnLst>
                          </p:cTn>
                        </p:par>
                      </p:childTnLst>
                    </p:cTn>
                  </p:par>
                </p:childTnLst>
              </p:cTn>
              <p:nextCondLst>
                <p:cond evt="onClick" delay="0">
                  <p:tgtEl>
                    <p:spTgt spid="7"/>
                  </p:tgtEl>
                </p:cond>
              </p:nextCondLst>
            </p:seq>
            <p:seq concurrent="1" nextAc="seek">
              <p:cTn id="40" restart="whenNotActive" fill="hold" evtFilter="cancelBubble" nodeType="interactiveSeq">
                <p:stCondLst>
                  <p:cond evt="onClick" delay="0">
                    <p:tgtEl>
                      <p:spTgt spid="6"/>
                    </p:tgtEl>
                  </p:cond>
                </p:stCondLst>
                <p:endSync evt="end" delay="0">
                  <p:rtn val="all"/>
                </p:endSync>
                <p:childTnLst>
                  <p:par>
                    <p:cTn id="41" fill="hold">
                      <p:stCondLst>
                        <p:cond delay="0"/>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500"/>
                                        <p:tgtEl>
                                          <p:spTgt spid="11"/>
                                        </p:tgtEl>
                                      </p:cBhvr>
                                    </p:animEffect>
                                  </p:childTnLst>
                                </p:cTn>
                              </p:par>
                              <p:par>
                                <p:cTn id="46" presetID="1" presetClass="mediacall" presetSubtype="0" fill="hold" nodeType="withEffect">
                                  <p:stCondLst>
                                    <p:cond delay="0"/>
                                  </p:stCondLst>
                                  <p:childTnLst>
                                    <p:cmd type="call" cmd="playFrom(0.0)">
                                      <p:cBhvr>
                                        <p:cTn id="47" dur="8080" fill="hold"/>
                                        <p:tgtEl>
                                          <p:spTgt spid="15"/>
                                        </p:tgtEl>
                                      </p:cBhvr>
                                    </p:cmd>
                                  </p:childTnLst>
                                </p:cTn>
                              </p:par>
                            </p:childTnLst>
                          </p:cTn>
                        </p:par>
                      </p:childTnLst>
                    </p:cTn>
                  </p:par>
                </p:childTnLst>
              </p:cTn>
              <p:nextCondLst>
                <p:cond evt="onClick" delay="0">
                  <p:tgtEl>
                    <p:spTgt spid="6"/>
                  </p:tgtEl>
                </p:cond>
              </p:nextCondLst>
            </p:seq>
            <p:audio>
              <p:cMediaNode vol="80000">
                <p:cTn id="48" fill="hold" display="0">
                  <p:stCondLst>
                    <p:cond delay="indefinite"/>
                  </p:stCondLst>
                  <p:endCondLst>
                    <p:cond evt="onStopAudio" delay="0">
                      <p:tgtEl>
                        <p:sldTgt/>
                      </p:tgtEl>
                    </p:cond>
                  </p:endCondLst>
                </p:cTn>
                <p:tgtEl>
                  <p:spTgt spid="13"/>
                </p:tgtEl>
              </p:cMediaNode>
            </p:audio>
            <p:audio>
              <p:cMediaNode vol="80000">
                <p:cTn id="49" fill="hold" display="0">
                  <p:stCondLst>
                    <p:cond delay="indefinite"/>
                  </p:stCondLst>
                  <p:endCondLst>
                    <p:cond evt="onStopAudio" delay="0">
                      <p:tgtEl>
                        <p:sldTgt/>
                      </p:tgtEl>
                    </p:cond>
                  </p:endCondLst>
                </p:cTn>
                <p:tgtEl>
                  <p:spTgt spid="14"/>
                </p:tgtEl>
              </p:cMediaNode>
            </p:audio>
            <p:audio>
              <p:cMediaNode vol="80000">
                <p:cTn id="50" fill="hold" display="0">
                  <p:stCondLst>
                    <p:cond delay="indefinite"/>
                  </p:stCondLst>
                  <p:endCondLst>
                    <p:cond evt="onStopAudio" delay="0">
                      <p:tgtEl>
                        <p:sldTgt/>
                      </p:tgtEl>
                    </p:cond>
                  </p:endCondLst>
                </p:cTn>
                <p:tgtEl>
                  <p:spTgt spid="15"/>
                </p:tgtEl>
              </p:cMediaNode>
            </p:audio>
            <p:audio>
              <p:cMediaNode vol="80000">
                <p:cTn id="51" fill="hold" display="0">
                  <p:stCondLst>
                    <p:cond delay="indefinite"/>
                  </p:stCondLst>
                  <p:endCondLst>
                    <p:cond evt="onStopAudio" delay="0">
                      <p:tgtEl>
                        <p:sldTgt/>
                      </p:tgtEl>
                    </p:cond>
                  </p:endCondLst>
                </p:cTn>
                <p:tgtEl>
                  <p:spTgt spid="16"/>
                </p:tgtEl>
              </p:cMediaNode>
            </p:audio>
            <p:seq concurrent="1" nextAc="seek">
              <p:cTn id="52" restart="whenNotActive" fill="hold" evtFilter="cancelBubble" nodeType="interactiveSeq">
                <p:stCondLst>
                  <p:cond evt="onClick" delay="0">
                    <p:tgtEl>
                      <p:spTgt spid="18"/>
                    </p:tgtEl>
                  </p:cond>
                </p:stCondLst>
                <p:endSync evt="end" delay="0">
                  <p:rtn val="all"/>
                </p:endSync>
                <p:childTnLst>
                  <p:par>
                    <p:cTn id="53" fill="hold">
                      <p:stCondLst>
                        <p:cond delay="0"/>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fade">
                                      <p:cBhvr>
                                        <p:cTn id="57" dur="500"/>
                                        <p:tgtEl>
                                          <p:spTgt spid="19"/>
                                        </p:tgtEl>
                                      </p:cBhvr>
                                    </p:animEffect>
                                  </p:childTnLst>
                                </p:cTn>
                              </p:par>
                              <p:par>
                                <p:cTn id="58" presetID="1" presetClass="mediacall" presetSubtype="0" fill="hold" nodeType="withEffect">
                                  <p:stCondLst>
                                    <p:cond delay="0"/>
                                  </p:stCondLst>
                                  <p:childTnLst>
                                    <p:cmd type="call" cmd="playFrom(0.0)">
                                      <p:cBhvr>
                                        <p:cTn id="59" dur="8080" fill="hold"/>
                                        <p:tgtEl>
                                          <p:spTgt spid="13"/>
                                        </p:tgtEl>
                                      </p:cBhvr>
                                    </p:cmd>
                                  </p:childTnLst>
                                </p:cTn>
                              </p:par>
                            </p:childTnLst>
                          </p:cTn>
                        </p:par>
                      </p:childTnLst>
                    </p:cTn>
                  </p:par>
                </p:childTnLst>
              </p:cTn>
              <p:nextCondLst>
                <p:cond evt="onClick" delay="0">
                  <p:tgtEl>
                    <p:spTgt spid="18"/>
                  </p:tgtEl>
                </p:cond>
              </p:nextCondLst>
            </p:seq>
            <p:seq concurrent="1" nextAc="seek">
              <p:cTn id="60" restart="whenNotActive" fill="hold" evtFilter="cancelBubble" nodeType="interactiveSeq">
                <p:stCondLst>
                  <p:cond evt="onClick" delay="0">
                    <p:tgtEl>
                      <p:spTgt spid="19"/>
                    </p:tgtEl>
                  </p:cond>
                </p:stCondLst>
                <p:endSync evt="end" delay="0">
                  <p:rtn val="all"/>
                </p:endSync>
                <p:childTnLst>
                  <p:par>
                    <p:cTn id="61" fill="hold">
                      <p:stCondLst>
                        <p:cond delay="0"/>
                      </p:stCondLst>
                      <p:childTnLst>
                        <p:par>
                          <p:cTn id="62" fill="hold">
                            <p:stCondLst>
                              <p:cond delay="0"/>
                            </p:stCondLst>
                            <p:childTnLst>
                              <p:par>
                                <p:cTn id="63" presetID="10" presetClass="exit" presetSubtype="0" fill="hold" nodeType="clickEffect">
                                  <p:stCondLst>
                                    <p:cond delay="0"/>
                                  </p:stCondLst>
                                  <p:childTnLst>
                                    <p:animEffect transition="out" filter="fade">
                                      <p:cBhvr>
                                        <p:cTn id="64" dur="500"/>
                                        <p:tgtEl>
                                          <p:spTgt spid="19"/>
                                        </p:tgtEl>
                                      </p:cBhvr>
                                    </p:animEffect>
                                    <p:set>
                                      <p:cBhvr>
                                        <p:cTn id="65"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childTnLst>
        </p:cTn>
      </p:par>
    </p:tnLst>
    <p:bldLst>
      <p:bldP spid="3" grpId="0"/>
      <p:bldP spid="5" grpId="0" animBg="1"/>
      <p:bldP spid="6" grpId="0" animBg="1"/>
      <p:bldP spid="7" grpId="0" animBg="1"/>
      <p:bldP spid="18"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1197566" y="2184207"/>
            <a:ext cx="15862141" cy="2031325"/>
          </a:xfrm>
          <a:prstGeom prst="rect">
            <a:avLst/>
          </a:prstGeom>
          <a:noFill/>
        </p:spPr>
        <p:txBody>
          <a:bodyPr wrap="square" rtlCol="0">
            <a:spAutoFit/>
          </a:bodyPr>
          <a:lstStyle/>
          <a:p>
            <a:pPr algn="just">
              <a:lnSpc>
                <a:spcPct val="150000"/>
              </a:lnSpc>
              <a:spcBef>
                <a:spcPts val="600"/>
              </a:spcBef>
              <a:spcAft>
                <a:spcPts val="600"/>
              </a:spcAft>
            </a:pPr>
            <a:r>
              <a:rPr lang="nl-NL" sz="4200" b="1">
                <a:latin typeface="Arial" panose="020B0604020202020204" pitchFamily="34" charset="0"/>
                <a:ea typeface="Times New Roman" panose="02020603050405020304" pitchFamily="18" charset="0"/>
                <a:cs typeface="Arial" panose="020B0604020202020204" pitchFamily="34" charset="0"/>
              </a:rPr>
              <a:t>Câu 4: </a:t>
            </a:r>
            <a:r>
              <a:rPr lang="nl-NL" sz="4200">
                <a:latin typeface="Arial" panose="020B0604020202020204" pitchFamily="34" charset="0"/>
                <a:ea typeface="Times New Roman" panose="02020603050405020304" pitchFamily="18" charset="0"/>
                <a:cs typeface="Arial" panose="020B0604020202020204" pitchFamily="34" charset="0"/>
              </a:rPr>
              <a:t>Cho </a:t>
            </a:r>
            <a:r>
              <a:rPr lang="en-US" sz="420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a:t>
            </a:r>
            <a:r>
              <a:rPr lang="nl-NL" sz="4200">
                <a:latin typeface="Arial" panose="020B0604020202020204" pitchFamily="34" charset="0"/>
                <a:ea typeface="Times New Roman" panose="02020603050405020304" pitchFamily="18" charset="0"/>
                <a:cs typeface="Arial" panose="020B0604020202020204" pitchFamily="34" charset="0"/>
              </a:rPr>
              <a:t>ABC đồng dạng với </a:t>
            </a:r>
            <a:r>
              <a:rPr lang="en-US" sz="420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a:t>
            </a:r>
            <a:r>
              <a:rPr lang="nl-NL" sz="4200">
                <a:latin typeface="Arial" panose="020B0604020202020204" pitchFamily="34" charset="0"/>
                <a:ea typeface="Times New Roman" panose="02020603050405020304" pitchFamily="18" charset="0"/>
                <a:cs typeface="Arial" panose="020B0604020202020204" pitchFamily="34" charset="0"/>
              </a:rPr>
              <a:t>MNP theo tỉ số 2 thì </a:t>
            </a:r>
            <a:r>
              <a:rPr lang="en-US" sz="420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a:t>
            </a:r>
            <a:r>
              <a:rPr lang="nl-NL" sz="4200">
                <a:latin typeface="Arial" panose="020B0604020202020204" pitchFamily="34" charset="0"/>
                <a:ea typeface="Times New Roman" panose="02020603050405020304" pitchFamily="18" charset="0"/>
                <a:cs typeface="Arial" panose="020B0604020202020204" pitchFamily="34" charset="0"/>
              </a:rPr>
              <a:t>MNP đồng dạng với </a:t>
            </a:r>
            <a:r>
              <a:rPr lang="en-US" sz="420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a:t>
            </a:r>
            <a:r>
              <a:rPr lang="nl-NL" sz="4200">
                <a:latin typeface="Arial" panose="020B0604020202020204" pitchFamily="34" charset="0"/>
                <a:ea typeface="Times New Roman" panose="02020603050405020304" pitchFamily="18" charset="0"/>
                <a:cs typeface="Arial" panose="020B0604020202020204" pitchFamily="34" charset="0"/>
              </a:rPr>
              <a:t>ABC theo </a:t>
            </a:r>
            <a:r>
              <a:rPr lang="nl-NL" sz="4200">
                <a:latin typeface="Arial" panose="020B0604020202020204" pitchFamily="34" charset="0"/>
                <a:ea typeface="Times New Roman" panose="02020603050405020304" pitchFamily="18" charset="0"/>
                <a:cs typeface="Arial" panose="020B0604020202020204" pitchFamily="34" charset="0"/>
              </a:rPr>
              <a:t>tỉ </a:t>
            </a:r>
            <a:r>
              <a:rPr lang="nl-NL" sz="4200" smtClean="0">
                <a:latin typeface="Arial" panose="020B0604020202020204" pitchFamily="34" charset="0"/>
                <a:ea typeface="Times New Roman" panose="02020603050405020304" pitchFamily="18" charset="0"/>
                <a:cs typeface="Arial" panose="020B0604020202020204" pitchFamily="34" charset="0"/>
              </a:rPr>
              <a:t>số:</a:t>
            </a:r>
            <a:endParaRPr lang="en-US" sz="4200">
              <a:effectLst/>
              <a:latin typeface="Arial" panose="020B0604020202020204" pitchFamily="34" charset="0"/>
              <a:ea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5" name="TextBox 4"/>
              <p:cNvSpPr txBox="1"/>
              <p:nvPr/>
            </p:nvSpPr>
            <p:spPr>
              <a:xfrm>
                <a:off x="10530586" y="5198792"/>
                <a:ext cx="4272267" cy="1400383"/>
              </a:xfrm>
              <a:prstGeom prst="rect">
                <a:avLst/>
              </a:prstGeom>
              <a:solidFill>
                <a:srgbClr val="FF7C80"/>
              </a:solidFill>
              <a:ln>
                <a:solidFill>
                  <a:srgbClr val="FF7C80"/>
                </a:solid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marL="0" marR="0" lvl="0" indent="0" algn="just" defTabSz="914400" rtl="0" eaLnBrk="1" fontAlgn="auto" latinLnBrk="0" hangingPunct="1">
                  <a:lnSpc>
                    <a:spcPct val="200000"/>
                  </a:lnSpc>
                  <a:spcBef>
                    <a:spcPts val="600"/>
                  </a:spcBef>
                  <a:spcAft>
                    <a:spcPts val="600"/>
                  </a:spcAft>
                  <a:buClrTx/>
                  <a:buSzTx/>
                  <a:buFontTx/>
                  <a:buNone/>
                  <a:tabLst/>
                  <a:defRPr/>
                </a:pPr>
                <a14:m>
                  <m:oMathPara xmlns:m="http://schemas.openxmlformats.org/officeDocument/2006/math">
                    <m:oMathParaPr>
                      <m:jc m:val="centerGroup"/>
                    </m:oMathParaPr>
                    <m:oMath xmlns:m="http://schemas.openxmlformats.org/officeDocument/2006/math">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𝐵</m:t>
                      </m:r>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  4</m:t>
                      </m:r>
                    </m:oMath>
                  </m:oMathPara>
                </a14:m>
                <a:endParaRPr kumimoji="0" lang="en-US" sz="4000" b="0" i="0" u="none" strike="noStrike" kern="1200" cap="none" spc="0" normalizeH="0" baseline="0" noProof="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endParaRPr>
              </a:p>
            </p:txBody>
          </p:sp>
        </mc:Choice>
        <mc:Fallback>
          <p:sp>
            <p:nvSpPr>
              <p:cNvPr id="5" name="TextBox 4"/>
              <p:cNvSpPr txBox="1">
                <a:spLocks noRot="1" noChangeAspect="1" noMove="1" noResize="1" noEditPoints="1" noAdjustHandles="1" noChangeArrowheads="1" noChangeShapeType="1" noTextEdit="1"/>
              </p:cNvSpPr>
              <p:nvPr/>
            </p:nvSpPr>
            <p:spPr>
              <a:xfrm>
                <a:off x="10530586" y="5198792"/>
                <a:ext cx="4272267" cy="1400383"/>
              </a:xfrm>
              <a:prstGeom prst="rect">
                <a:avLst/>
              </a:prstGeom>
              <a:blipFill>
                <a:blip r:embed="rId7"/>
                <a:stretch>
                  <a:fillRect/>
                </a:stretch>
              </a:blipFill>
              <a:ln>
                <a:solidFill>
                  <a:srgbClr val="FF7C80"/>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TextBox 5"/>
              <p:cNvSpPr txBox="1"/>
              <p:nvPr/>
            </p:nvSpPr>
            <p:spPr>
              <a:xfrm>
                <a:off x="10530587" y="7912518"/>
                <a:ext cx="4272266" cy="1321772"/>
              </a:xfrm>
              <a:prstGeom prst="rect">
                <a:avLst/>
              </a:prstGeom>
              <a:solidFill>
                <a:srgbClr val="FF7C80"/>
              </a:solidFill>
              <a:ln>
                <a:solidFill>
                  <a:srgbClr val="FF7C80"/>
                </a:solid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marL="47625" lvl="0" algn="just">
                  <a:spcBef>
                    <a:spcPts val="600"/>
                  </a:spcBef>
                  <a:spcAft>
                    <a:spcPts val="600"/>
                  </a:spcAft>
                </a:pPr>
                <a14:m>
                  <m:oMathPara xmlns:m="http://schemas.openxmlformats.org/officeDocument/2006/math">
                    <m:oMathParaPr>
                      <m:jc m:val="centerGroup"/>
                    </m:oMathParaPr>
                    <m:oMath xmlns:m="http://schemas.openxmlformats.org/officeDocument/2006/math">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𝐷</m:t>
                      </m:r>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  </m:t>
                      </m:r>
                      <m:f>
                        <m:fPr>
                          <m:ctrlPr>
                            <a:rPr lang="en-US" sz="4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4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1</m:t>
                          </m:r>
                        </m:num>
                        <m:den>
                          <m:r>
                            <a:rPr lang="en-US" sz="4000" b="0" i="1" smtClean="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4</m:t>
                          </m:r>
                        </m:den>
                      </m:f>
                    </m:oMath>
                  </m:oMathPara>
                </a14:m>
                <a:endParaRPr kumimoji="0" lang="en-US" sz="40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p:txBody>
          </p:sp>
        </mc:Choice>
        <mc:Fallback>
          <p:sp>
            <p:nvSpPr>
              <p:cNvPr id="6" name="TextBox 5"/>
              <p:cNvSpPr txBox="1">
                <a:spLocks noRot="1" noChangeAspect="1" noMove="1" noResize="1" noEditPoints="1" noAdjustHandles="1" noChangeArrowheads="1" noChangeShapeType="1" noTextEdit="1"/>
              </p:cNvSpPr>
              <p:nvPr/>
            </p:nvSpPr>
            <p:spPr>
              <a:xfrm>
                <a:off x="10530587" y="7912518"/>
                <a:ext cx="4272266" cy="1321772"/>
              </a:xfrm>
              <a:prstGeom prst="rect">
                <a:avLst/>
              </a:prstGeom>
              <a:blipFill>
                <a:blip r:embed="rId8"/>
                <a:stretch>
                  <a:fillRect/>
                </a:stretch>
              </a:blipFill>
              <a:ln>
                <a:solidFill>
                  <a:srgbClr val="FF7C80"/>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TextBox 6"/>
              <p:cNvSpPr txBox="1"/>
              <p:nvPr/>
            </p:nvSpPr>
            <p:spPr>
              <a:xfrm>
                <a:off x="3077324" y="5235001"/>
                <a:ext cx="4272267" cy="1400383"/>
              </a:xfrm>
              <a:prstGeom prst="rect">
                <a:avLst/>
              </a:prstGeom>
              <a:solidFill>
                <a:srgbClr val="FF7C80"/>
              </a:solidFill>
              <a:ln>
                <a:solidFill>
                  <a:srgbClr val="FF7C80"/>
                </a:solid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marL="0" marR="0" lvl="0" indent="0" algn="just" defTabSz="914400" rtl="0" eaLnBrk="1" fontAlgn="auto" latinLnBrk="0" hangingPunct="1">
                  <a:lnSpc>
                    <a:spcPct val="200000"/>
                  </a:lnSpc>
                  <a:spcBef>
                    <a:spcPts val="600"/>
                  </a:spcBef>
                  <a:spcAft>
                    <a:spcPts val="600"/>
                  </a:spcAft>
                  <a:buClrTx/>
                  <a:buSzTx/>
                  <a:buFontTx/>
                  <a:buNone/>
                  <a:tabLst/>
                  <a:defRPr/>
                </a:pPr>
                <a14:m>
                  <m:oMathPara xmlns:m="http://schemas.openxmlformats.org/officeDocument/2006/math">
                    <m:oMathParaPr>
                      <m:jc m:val="centerGroup"/>
                    </m:oMathParaPr>
                    <m:oMath xmlns:m="http://schemas.openxmlformats.org/officeDocument/2006/math">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𝐴</m:t>
                      </m:r>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  2</m:t>
                      </m:r>
                    </m:oMath>
                  </m:oMathPara>
                </a14:m>
                <a:endParaRPr kumimoji="0" lang="en-US" sz="4000" b="0" i="0" u="none" strike="noStrike" kern="1200" cap="none" spc="0" normalizeH="0" baseline="0" noProof="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endParaRPr>
              </a:p>
            </p:txBody>
          </p:sp>
        </mc:Choice>
        <mc:Fallback>
          <p:sp>
            <p:nvSpPr>
              <p:cNvPr id="7" name="TextBox 6"/>
              <p:cNvSpPr txBox="1">
                <a:spLocks noRot="1" noChangeAspect="1" noMove="1" noResize="1" noEditPoints="1" noAdjustHandles="1" noChangeArrowheads="1" noChangeShapeType="1" noTextEdit="1"/>
              </p:cNvSpPr>
              <p:nvPr/>
            </p:nvSpPr>
            <p:spPr>
              <a:xfrm>
                <a:off x="3077324" y="5235001"/>
                <a:ext cx="4272267" cy="1400383"/>
              </a:xfrm>
              <a:prstGeom prst="rect">
                <a:avLst/>
              </a:prstGeom>
              <a:blipFill>
                <a:blip r:embed="rId9"/>
                <a:stretch>
                  <a:fillRect/>
                </a:stretch>
              </a:blipFill>
              <a:ln>
                <a:solidFill>
                  <a:srgbClr val="FF7C80"/>
                </a:solidFill>
              </a:ln>
            </p:spPr>
            <p:txBody>
              <a:bodyPr/>
              <a:lstStyle/>
              <a:p>
                <a:r>
                  <a:rPr lang="en-US">
                    <a:noFill/>
                  </a:rPr>
                  <a:t> </a:t>
                </a:r>
              </a:p>
            </p:txBody>
          </p:sp>
        </mc:Fallback>
      </mc:AlternateContent>
      <p:pic>
        <p:nvPicPr>
          <p:cNvPr id="10" name="Picture 9"/>
          <p:cNvPicPr>
            <a:picLocks noChangeAspect="1"/>
          </p:cNvPicPr>
          <p:nvPr/>
        </p:nvPicPr>
        <p:blipFill>
          <a:blip r:embed="rId10">
            <a:extLst>
              <a:ext uri="{BEBA8EAE-BF5A-486C-A8C5-ECC9F3942E4B}">
                <a14:imgProps xmlns:a14="http://schemas.microsoft.com/office/drawing/2010/main">
                  <a14:imgLayer r:embed="rId11">
                    <a14:imgEffect>
                      <a14:backgroundRemoval t="3125" b="99375" l="4375" r="94375">
                        <a14:foregroundMark x1="63750" y1="42500" x2="8125" y2="49375"/>
                        <a14:foregroundMark x1="78125" y1="54375" x2="11875" y2="55625"/>
                        <a14:foregroundMark x1="71875" y1="27500" x2="65625" y2="96875"/>
                        <a14:foregroundMark x1="62500" y1="24375" x2="67500" y2="99375"/>
                      </a14:backgroundRemoval>
                    </a14:imgEffect>
                  </a14:imgLayer>
                </a14:imgProps>
              </a:ext>
              <a:ext uri="{28A0092B-C50C-407E-A947-70E740481C1C}">
                <a14:useLocalDpi xmlns:a14="http://schemas.microsoft.com/office/drawing/2010/main"/>
              </a:ext>
            </a:extLst>
          </a:blip>
          <a:stretch>
            <a:fillRect/>
          </a:stretch>
        </p:blipFill>
        <p:spPr>
          <a:xfrm>
            <a:off x="14249400" y="5008856"/>
            <a:ext cx="1808018" cy="1808018"/>
          </a:xfrm>
          <a:prstGeom prst="rect">
            <a:avLst/>
          </a:prstGeom>
        </p:spPr>
      </p:pic>
      <p:pic>
        <p:nvPicPr>
          <p:cNvPr id="11" name="Picture 10"/>
          <p:cNvPicPr>
            <a:picLocks noChangeAspect="1"/>
          </p:cNvPicPr>
          <p:nvPr/>
        </p:nvPicPr>
        <p:blipFill>
          <a:blip r:embed="rId10">
            <a:extLst>
              <a:ext uri="{BEBA8EAE-BF5A-486C-A8C5-ECC9F3942E4B}">
                <a14:imgProps xmlns:a14="http://schemas.microsoft.com/office/drawing/2010/main">
                  <a14:imgLayer r:embed="rId11">
                    <a14:imgEffect>
                      <a14:backgroundRemoval t="3125" b="99375" l="4375" r="94375">
                        <a14:foregroundMark x1="63750" y1="42500" x2="8125" y2="49375"/>
                        <a14:foregroundMark x1="78125" y1="54375" x2="11875" y2="55625"/>
                        <a14:foregroundMark x1="71875" y1="27500" x2="65625" y2="96875"/>
                        <a14:foregroundMark x1="62500" y1="24375" x2="67500" y2="99375"/>
                      </a14:backgroundRemoval>
                    </a14:imgEffect>
                  </a14:imgLayer>
                </a14:imgProps>
              </a:ext>
              <a:ext uri="{28A0092B-C50C-407E-A947-70E740481C1C}">
                <a14:useLocalDpi xmlns:a14="http://schemas.microsoft.com/office/drawing/2010/main"/>
              </a:ext>
            </a:extLst>
          </a:blip>
          <a:stretch>
            <a:fillRect/>
          </a:stretch>
        </p:blipFill>
        <p:spPr>
          <a:xfrm>
            <a:off x="14270180" y="7699662"/>
            <a:ext cx="1787238" cy="1787238"/>
          </a:xfrm>
          <a:prstGeom prst="rect">
            <a:avLst/>
          </a:prstGeom>
        </p:spPr>
      </p:pic>
      <p:pic>
        <p:nvPicPr>
          <p:cNvPr id="12" name="Picture 11"/>
          <p:cNvPicPr>
            <a:picLocks noChangeAspect="1"/>
          </p:cNvPicPr>
          <p:nvPr/>
        </p:nvPicPr>
        <p:blipFill>
          <a:blip r:embed="rId10">
            <a:extLst>
              <a:ext uri="{BEBA8EAE-BF5A-486C-A8C5-ECC9F3942E4B}">
                <a14:imgProps xmlns:a14="http://schemas.microsoft.com/office/drawing/2010/main">
                  <a14:imgLayer r:embed="rId11">
                    <a14:imgEffect>
                      <a14:backgroundRemoval t="3125" b="99375" l="4375" r="94375">
                        <a14:foregroundMark x1="63750" y1="42500" x2="8125" y2="49375"/>
                        <a14:foregroundMark x1="78125" y1="54375" x2="11875" y2="55625"/>
                        <a14:foregroundMark x1="71875" y1="27500" x2="65625" y2="96875"/>
                        <a14:foregroundMark x1="62500" y1="24375" x2="67500" y2="99375"/>
                      </a14:backgroundRemoval>
                    </a14:imgEffect>
                  </a14:imgLayer>
                </a14:imgProps>
              </a:ext>
              <a:ext uri="{28A0092B-C50C-407E-A947-70E740481C1C}">
                <a14:useLocalDpi xmlns:a14="http://schemas.microsoft.com/office/drawing/2010/main"/>
              </a:ext>
            </a:extLst>
          </a:blip>
          <a:stretch>
            <a:fillRect/>
          </a:stretch>
        </p:blipFill>
        <p:spPr>
          <a:xfrm>
            <a:off x="2360328" y="5107143"/>
            <a:ext cx="1712757" cy="1712757"/>
          </a:xfrm>
          <a:prstGeom prst="rect">
            <a:avLst/>
          </a:prstGeom>
        </p:spPr>
      </p:pic>
      <p:pic>
        <p:nvPicPr>
          <p:cNvPr id="13" name="Am-thanh-tra-loi-dung-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20438058" y="2034987"/>
            <a:ext cx="914400" cy="914400"/>
          </a:xfrm>
          <a:prstGeom prst="rect">
            <a:avLst/>
          </a:prstGeom>
        </p:spPr>
      </p:pic>
      <p:pic>
        <p:nvPicPr>
          <p:cNvPr id="14"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19621500" y="3757301"/>
            <a:ext cx="914400" cy="914400"/>
          </a:xfrm>
          <a:prstGeom prst="rect">
            <a:avLst/>
          </a:prstGeom>
        </p:spPr>
      </p:pic>
      <p:pic>
        <p:nvPicPr>
          <p:cNvPr id="15"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20438058" y="7833204"/>
            <a:ext cx="914400" cy="914400"/>
          </a:xfrm>
          <a:prstGeom prst="rect">
            <a:avLst/>
          </a:prstGeom>
        </p:spPr>
      </p:pic>
      <p:pic>
        <p:nvPicPr>
          <p:cNvPr id="16"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19621500" y="5953922"/>
            <a:ext cx="914400" cy="914400"/>
          </a:xfrm>
          <a:prstGeom prst="rect">
            <a:avLst/>
          </a:prstGeom>
        </p:spPr>
      </p:pic>
      <p:sp>
        <p:nvSpPr>
          <p:cNvPr id="17" name="Rectangle 16"/>
          <p:cNvSpPr/>
          <p:nvPr/>
        </p:nvSpPr>
        <p:spPr>
          <a:xfrm>
            <a:off x="3474474" y="207719"/>
            <a:ext cx="11308326" cy="1306255"/>
          </a:xfrm>
          <a:prstGeom prst="rect">
            <a:avLst/>
          </a:prstGeom>
        </p:spPr>
        <p:txBody>
          <a:bodyPr wrap="square">
            <a:spAutoFit/>
          </a:bodyPr>
          <a:lstStyle/>
          <a:p>
            <a:pPr marL="0" marR="0" lvl="0" indent="0" algn="ctr" defTabSz="1828800" rtl="0" eaLnBrk="1" fontAlgn="auto" latinLnBrk="0" hangingPunct="1">
              <a:lnSpc>
                <a:spcPct val="150000"/>
              </a:lnSpc>
              <a:spcBef>
                <a:spcPts val="0"/>
              </a:spcBef>
              <a:spcAft>
                <a:spcPts val="0"/>
              </a:spcAft>
              <a:buClr>
                <a:srgbClr val="070185"/>
              </a:buClr>
              <a:buSzTx/>
              <a:buFontTx/>
              <a:buNone/>
              <a:tabLst/>
              <a:defRPr/>
            </a:pPr>
            <a:r>
              <a:rPr kumimoji="0" lang="en-US" sz="6000" b="1" i="0" u="none" strike="noStrike" kern="0" cap="none" spc="0" normalizeH="0" baseline="0" noProof="0" smtClean="0">
                <a:ln>
                  <a:noFill/>
                </a:ln>
                <a:solidFill>
                  <a:srgbClr val="C00000"/>
                </a:solidFill>
                <a:effectLst/>
                <a:uLnTx/>
                <a:uFillTx/>
                <a:latin typeface="Arial" panose="020B0604020202020204" pitchFamily="34" charset="0"/>
                <a:ea typeface="+mn-ea"/>
                <a:cs typeface="Arial" panose="020B0604020202020204" pitchFamily="34" charset="0"/>
              </a:rPr>
              <a:t>CÂU HỎI TRẮC NGHIỆM</a:t>
            </a:r>
            <a:endParaRPr kumimoji="0" lang="vi-VN" sz="6000" b="1" i="0" u="none" strike="noStrike" kern="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mc:Choice xmlns:a14="http://schemas.microsoft.com/office/drawing/2010/main" Requires="a14">
          <p:sp>
            <p:nvSpPr>
              <p:cNvPr id="18" name="TextBox 17"/>
              <p:cNvSpPr txBox="1"/>
              <p:nvPr/>
            </p:nvSpPr>
            <p:spPr>
              <a:xfrm>
                <a:off x="3077324" y="7879371"/>
                <a:ext cx="4269127" cy="1364541"/>
              </a:xfrm>
              <a:prstGeom prst="rect">
                <a:avLst/>
              </a:prstGeom>
              <a:solidFill>
                <a:srgbClr val="FF7C80"/>
              </a:solidFill>
              <a:ln>
                <a:solidFill>
                  <a:srgbClr val="FF7C80"/>
                </a:solid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lvl="0" algn="just">
                  <a:spcBef>
                    <a:spcPts val="600"/>
                  </a:spcBef>
                  <a:spcAft>
                    <a:spcPts val="600"/>
                  </a:spcAft>
                  <a:defRPr/>
                </a:pPr>
                <a14:m>
                  <m:oMathPara xmlns:m="http://schemas.openxmlformats.org/officeDocument/2006/math">
                    <m:oMathParaPr>
                      <m:jc m:val="centerGroup"/>
                    </m:oMathParaPr>
                    <m:oMath xmlns:m="http://schemas.openxmlformats.org/officeDocument/2006/math">
                      <m:r>
                        <a:rPr lang="en-US" sz="4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𝐶</m:t>
                      </m:r>
                      <m:r>
                        <a:rPr lang="en-US" sz="4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  </m:t>
                      </m:r>
                      <m:f>
                        <m:fPr>
                          <m:ctrlPr>
                            <a:rPr lang="en-US" sz="4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4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1</m:t>
                          </m:r>
                        </m:num>
                        <m:den>
                          <m:r>
                            <a:rPr lang="en-US" sz="4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2</m:t>
                          </m:r>
                        </m:den>
                      </m:f>
                    </m:oMath>
                  </m:oMathPara>
                </a14:m>
                <a:endParaRPr lang="en-US" sz="4000">
                  <a:solidFill>
                    <a:prstClr val="black"/>
                  </a:solidFill>
                  <a:latin typeface="Times New Roman" panose="02020603050405020304" pitchFamily="18" charset="0"/>
                  <a:ea typeface="Arial" panose="020B0604020202020204" pitchFamily="34" charset="0"/>
                  <a:cs typeface="Times New Roman" panose="02020603050405020304" pitchFamily="18" charset="0"/>
                </a:endParaRPr>
              </a:p>
            </p:txBody>
          </p:sp>
        </mc:Choice>
        <mc:Fallback>
          <p:sp>
            <p:nvSpPr>
              <p:cNvPr id="18" name="TextBox 17"/>
              <p:cNvSpPr txBox="1">
                <a:spLocks noRot="1" noChangeAspect="1" noMove="1" noResize="1" noEditPoints="1" noAdjustHandles="1" noChangeArrowheads="1" noChangeShapeType="1" noTextEdit="1"/>
              </p:cNvSpPr>
              <p:nvPr/>
            </p:nvSpPr>
            <p:spPr>
              <a:xfrm>
                <a:off x="3077324" y="7879371"/>
                <a:ext cx="4269127" cy="1364541"/>
              </a:xfrm>
              <a:prstGeom prst="rect">
                <a:avLst/>
              </a:prstGeom>
              <a:blipFill>
                <a:blip r:embed="rId13"/>
                <a:stretch>
                  <a:fillRect/>
                </a:stretch>
              </a:blipFill>
              <a:ln>
                <a:solidFill>
                  <a:srgbClr val="FF7C80"/>
                </a:solidFill>
              </a:ln>
            </p:spPr>
            <p:txBody>
              <a:bodyPr/>
              <a:lstStyle/>
              <a:p>
                <a:r>
                  <a:rPr lang="en-US">
                    <a:noFill/>
                  </a:rPr>
                  <a:t> </a:t>
                </a:r>
              </a:p>
            </p:txBody>
          </p:sp>
        </mc:Fallback>
      </mc:AlternateContent>
      <p:pic>
        <p:nvPicPr>
          <p:cNvPr id="19" name="c8"/>
          <p:cNvPicPr>
            <a:picLocks noChangeAspect="1"/>
          </p:cNvPicPr>
          <p:nvPr/>
        </p:nvPicPr>
        <p:blipFill rotWithShape="1">
          <a:blip r:embed="rId14" cstate="print">
            <a:extLst>
              <a:ext uri="{BEBA8EAE-BF5A-486C-A8C5-ECC9F3942E4B}">
                <a14:imgProps xmlns:a14="http://schemas.microsoft.com/office/drawing/2010/main">
                  <a14:imgLayer r:embed="rId15">
                    <a14:imgEffect>
                      <a14:backgroundRemoval t="0" b="100000" l="0" r="100000">
                        <a14:foregroundMark x1="40909" y1="43567" x2="64394" y2="29797"/>
                      </a14:backgroundRemoval>
                    </a14:imgEffect>
                  </a14:imgLayer>
                </a14:imgProps>
              </a:ext>
              <a:ext uri="{28A0092B-C50C-407E-A947-70E740481C1C}">
                <a14:useLocalDpi xmlns:a14="http://schemas.microsoft.com/office/drawing/2010/main"/>
              </a:ext>
            </a:extLst>
          </a:blip>
          <a:srcRect/>
          <a:stretch/>
        </p:blipFill>
        <p:spPr>
          <a:xfrm>
            <a:off x="6417739" y="3934859"/>
            <a:ext cx="5309352" cy="5933041"/>
          </a:xfrm>
          <a:prstGeom prst="rect">
            <a:avLst/>
          </a:prstGeom>
        </p:spPr>
      </p:pic>
    </p:spTree>
    <p:extLst>
      <p:ext uri="{BB962C8B-B14F-4D97-AF65-F5344CB8AC3E}">
        <p14:creationId xmlns:p14="http://schemas.microsoft.com/office/powerpoint/2010/main" val="2492261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500"/>
                                        <p:tgtEl>
                                          <p:spTgt spid="3"/>
                                        </p:tgtEl>
                                      </p:cBhvr>
                                    </p:animEffect>
                                  </p:childTnLst>
                                </p:cTn>
                              </p:par>
                            </p:childTnLst>
                          </p:cTn>
                        </p:par>
                        <p:par>
                          <p:cTn id="8" fill="hold">
                            <p:stCondLst>
                              <p:cond delay="500"/>
                            </p:stCondLst>
                            <p:childTnLst>
                              <p:par>
                                <p:cTn id="9" presetID="6"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circle(in)">
                                      <p:cBhvr>
                                        <p:cTn id="11" dur="500"/>
                                        <p:tgtEl>
                                          <p:spTgt spid="7"/>
                                        </p:tgtEl>
                                      </p:cBhvr>
                                    </p:animEffect>
                                  </p:childTnLst>
                                </p:cTn>
                              </p:par>
                            </p:childTnLst>
                          </p:cTn>
                        </p:par>
                        <p:par>
                          <p:cTn id="12" fill="hold">
                            <p:stCondLst>
                              <p:cond delay="1000"/>
                            </p:stCondLst>
                            <p:childTnLst>
                              <p:par>
                                <p:cTn id="13" presetID="6"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500"/>
                                        <p:tgtEl>
                                          <p:spTgt spid="5"/>
                                        </p:tgtEl>
                                      </p:cBhvr>
                                    </p:animEffect>
                                  </p:childTnLst>
                                </p:cTn>
                              </p:par>
                            </p:childTnLst>
                          </p:cTn>
                        </p:par>
                        <p:par>
                          <p:cTn id="16" fill="hold">
                            <p:stCondLst>
                              <p:cond delay="1500"/>
                            </p:stCondLst>
                            <p:childTnLst>
                              <p:par>
                                <p:cTn id="17" presetID="6"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circle(in)">
                                      <p:cBhvr>
                                        <p:cTn id="19" dur="500"/>
                                        <p:tgtEl>
                                          <p:spTgt spid="18"/>
                                        </p:tgtEl>
                                      </p:cBhvr>
                                    </p:animEffect>
                                  </p:childTnLst>
                                </p:cTn>
                              </p:par>
                            </p:childTnLst>
                          </p:cTn>
                        </p:par>
                        <p:par>
                          <p:cTn id="20" fill="hold">
                            <p:stCondLst>
                              <p:cond delay="2000"/>
                            </p:stCondLst>
                            <p:childTnLst>
                              <p:par>
                                <p:cTn id="21" presetID="6" presetClass="entr" presetSubtype="16"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circle(in)">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5"/>
                    </p:tgtEl>
                  </p:cond>
                </p:stCondLst>
                <p:endSync evt="end" delay="0">
                  <p:rtn val="all"/>
                </p:endSync>
                <p:childTnLst>
                  <p:par>
                    <p:cTn id="25" fill="hold">
                      <p:stCondLst>
                        <p:cond delay="0"/>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par>
                                <p:cTn id="30" presetID="1" presetClass="mediacall" presetSubtype="0" fill="hold" nodeType="withEffect">
                                  <p:stCondLst>
                                    <p:cond delay="0"/>
                                  </p:stCondLst>
                                  <p:childTnLst>
                                    <p:cmd type="call" cmd="playFrom(0.0)">
                                      <p:cBhvr>
                                        <p:cTn id="31" dur="8080" fill="hold"/>
                                        <p:tgtEl>
                                          <p:spTgt spid="14"/>
                                        </p:tgtEl>
                                      </p:cBhvr>
                                    </p:cmd>
                                  </p:childTnLst>
                                </p:cTn>
                              </p:par>
                            </p:childTnLst>
                          </p:cTn>
                        </p:par>
                      </p:childTnLst>
                    </p:cTn>
                  </p:par>
                </p:childTnLst>
              </p:cTn>
              <p:nextCondLst>
                <p:cond evt="onClick" delay="0">
                  <p:tgtEl>
                    <p:spTgt spid="5"/>
                  </p:tgtEl>
                </p:cond>
              </p:nextCondLst>
            </p:seq>
            <p:seq concurrent="1" nextAc="seek">
              <p:cTn id="32" restart="whenNotActive" fill="hold" evtFilter="cancelBubble" nodeType="interactiveSeq">
                <p:stCondLst>
                  <p:cond evt="onClick" delay="0">
                    <p:tgtEl>
                      <p:spTgt spid="7"/>
                    </p:tgtEl>
                  </p:cond>
                </p:stCondLst>
                <p:endSync evt="end" delay="0">
                  <p:rtn val="all"/>
                </p:endSync>
                <p:childTnLst>
                  <p:par>
                    <p:cTn id="33" fill="hold">
                      <p:stCondLst>
                        <p:cond delay="0"/>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par>
                                <p:cTn id="38" presetID="1" presetClass="mediacall" presetSubtype="0" fill="hold" nodeType="withEffect">
                                  <p:stCondLst>
                                    <p:cond delay="0"/>
                                  </p:stCondLst>
                                  <p:childTnLst>
                                    <p:cmd type="call" cmd="playFrom(0.0)">
                                      <p:cBhvr>
                                        <p:cTn id="39" dur="8080" fill="hold"/>
                                        <p:tgtEl>
                                          <p:spTgt spid="16"/>
                                        </p:tgtEl>
                                      </p:cBhvr>
                                    </p:cmd>
                                  </p:childTnLst>
                                </p:cTn>
                              </p:par>
                            </p:childTnLst>
                          </p:cTn>
                        </p:par>
                      </p:childTnLst>
                    </p:cTn>
                  </p:par>
                </p:childTnLst>
              </p:cTn>
              <p:nextCondLst>
                <p:cond evt="onClick" delay="0">
                  <p:tgtEl>
                    <p:spTgt spid="7"/>
                  </p:tgtEl>
                </p:cond>
              </p:nextCondLst>
            </p:seq>
            <p:seq concurrent="1" nextAc="seek">
              <p:cTn id="40" restart="whenNotActive" fill="hold" evtFilter="cancelBubble" nodeType="interactiveSeq">
                <p:stCondLst>
                  <p:cond evt="onClick" delay="0">
                    <p:tgtEl>
                      <p:spTgt spid="6"/>
                    </p:tgtEl>
                  </p:cond>
                </p:stCondLst>
                <p:endSync evt="end" delay="0">
                  <p:rtn val="all"/>
                </p:endSync>
                <p:childTnLst>
                  <p:par>
                    <p:cTn id="41" fill="hold">
                      <p:stCondLst>
                        <p:cond delay="0"/>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500"/>
                                        <p:tgtEl>
                                          <p:spTgt spid="11"/>
                                        </p:tgtEl>
                                      </p:cBhvr>
                                    </p:animEffect>
                                  </p:childTnLst>
                                </p:cTn>
                              </p:par>
                              <p:par>
                                <p:cTn id="46" presetID="1" presetClass="mediacall" presetSubtype="0" fill="hold" nodeType="withEffect">
                                  <p:stCondLst>
                                    <p:cond delay="0"/>
                                  </p:stCondLst>
                                  <p:childTnLst>
                                    <p:cmd type="call" cmd="playFrom(0.0)">
                                      <p:cBhvr>
                                        <p:cTn id="47" dur="8080" fill="hold"/>
                                        <p:tgtEl>
                                          <p:spTgt spid="15"/>
                                        </p:tgtEl>
                                      </p:cBhvr>
                                    </p:cmd>
                                  </p:childTnLst>
                                </p:cTn>
                              </p:par>
                            </p:childTnLst>
                          </p:cTn>
                        </p:par>
                      </p:childTnLst>
                    </p:cTn>
                  </p:par>
                </p:childTnLst>
              </p:cTn>
              <p:nextCondLst>
                <p:cond evt="onClick" delay="0">
                  <p:tgtEl>
                    <p:spTgt spid="6"/>
                  </p:tgtEl>
                </p:cond>
              </p:nextCondLst>
            </p:seq>
            <p:audio>
              <p:cMediaNode vol="80000">
                <p:cTn id="48" fill="hold" display="0">
                  <p:stCondLst>
                    <p:cond delay="indefinite"/>
                  </p:stCondLst>
                  <p:endCondLst>
                    <p:cond evt="onStopAudio" delay="0">
                      <p:tgtEl>
                        <p:sldTgt/>
                      </p:tgtEl>
                    </p:cond>
                  </p:endCondLst>
                </p:cTn>
                <p:tgtEl>
                  <p:spTgt spid="13"/>
                </p:tgtEl>
              </p:cMediaNode>
            </p:audio>
            <p:audio>
              <p:cMediaNode vol="80000">
                <p:cTn id="49" fill="hold" display="0">
                  <p:stCondLst>
                    <p:cond delay="indefinite"/>
                  </p:stCondLst>
                  <p:endCondLst>
                    <p:cond evt="onStopAudio" delay="0">
                      <p:tgtEl>
                        <p:sldTgt/>
                      </p:tgtEl>
                    </p:cond>
                  </p:endCondLst>
                </p:cTn>
                <p:tgtEl>
                  <p:spTgt spid="14"/>
                </p:tgtEl>
              </p:cMediaNode>
            </p:audio>
            <p:audio>
              <p:cMediaNode vol="80000">
                <p:cTn id="50" fill="hold" display="0">
                  <p:stCondLst>
                    <p:cond delay="indefinite"/>
                  </p:stCondLst>
                  <p:endCondLst>
                    <p:cond evt="onStopAudio" delay="0">
                      <p:tgtEl>
                        <p:sldTgt/>
                      </p:tgtEl>
                    </p:cond>
                  </p:endCondLst>
                </p:cTn>
                <p:tgtEl>
                  <p:spTgt spid="15"/>
                </p:tgtEl>
              </p:cMediaNode>
            </p:audio>
            <p:audio>
              <p:cMediaNode vol="80000">
                <p:cTn id="51" fill="hold" display="0">
                  <p:stCondLst>
                    <p:cond delay="indefinite"/>
                  </p:stCondLst>
                  <p:endCondLst>
                    <p:cond evt="onStopAudio" delay="0">
                      <p:tgtEl>
                        <p:sldTgt/>
                      </p:tgtEl>
                    </p:cond>
                  </p:endCondLst>
                </p:cTn>
                <p:tgtEl>
                  <p:spTgt spid="16"/>
                </p:tgtEl>
              </p:cMediaNode>
            </p:audio>
            <p:seq concurrent="1" nextAc="seek">
              <p:cTn id="52" restart="whenNotActive" fill="hold" evtFilter="cancelBubble" nodeType="interactiveSeq">
                <p:stCondLst>
                  <p:cond evt="onClick" delay="0">
                    <p:tgtEl>
                      <p:spTgt spid="18"/>
                    </p:tgtEl>
                  </p:cond>
                </p:stCondLst>
                <p:endSync evt="end" delay="0">
                  <p:rtn val="all"/>
                </p:endSync>
                <p:childTnLst>
                  <p:par>
                    <p:cTn id="53" fill="hold">
                      <p:stCondLst>
                        <p:cond delay="0"/>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fade">
                                      <p:cBhvr>
                                        <p:cTn id="57" dur="500"/>
                                        <p:tgtEl>
                                          <p:spTgt spid="19"/>
                                        </p:tgtEl>
                                      </p:cBhvr>
                                    </p:animEffect>
                                  </p:childTnLst>
                                </p:cTn>
                              </p:par>
                              <p:par>
                                <p:cTn id="58" presetID="1" presetClass="mediacall" presetSubtype="0" fill="hold" nodeType="withEffect">
                                  <p:stCondLst>
                                    <p:cond delay="0"/>
                                  </p:stCondLst>
                                  <p:childTnLst>
                                    <p:cmd type="call" cmd="playFrom(0.0)">
                                      <p:cBhvr>
                                        <p:cTn id="59" dur="8080" fill="hold"/>
                                        <p:tgtEl>
                                          <p:spTgt spid="13"/>
                                        </p:tgtEl>
                                      </p:cBhvr>
                                    </p:cmd>
                                  </p:childTnLst>
                                </p:cTn>
                              </p:par>
                            </p:childTnLst>
                          </p:cTn>
                        </p:par>
                      </p:childTnLst>
                    </p:cTn>
                  </p:par>
                </p:childTnLst>
              </p:cTn>
              <p:nextCondLst>
                <p:cond evt="onClick" delay="0">
                  <p:tgtEl>
                    <p:spTgt spid="18"/>
                  </p:tgtEl>
                </p:cond>
              </p:nextCondLst>
            </p:seq>
            <p:seq concurrent="1" nextAc="seek">
              <p:cTn id="60" restart="whenNotActive" fill="hold" evtFilter="cancelBubble" nodeType="interactiveSeq">
                <p:stCondLst>
                  <p:cond evt="onClick" delay="0">
                    <p:tgtEl>
                      <p:spTgt spid="19"/>
                    </p:tgtEl>
                  </p:cond>
                </p:stCondLst>
                <p:endSync evt="end" delay="0">
                  <p:rtn val="all"/>
                </p:endSync>
                <p:childTnLst>
                  <p:par>
                    <p:cTn id="61" fill="hold">
                      <p:stCondLst>
                        <p:cond delay="0"/>
                      </p:stCondLst>
                      <p:childTnLst>
                        <p:par>
                          <p:cTn id="62" fill="hold">
                            <p:stCondLst>
                              <p:cond delay="0"/>
                            </p:stCondLst>
                            <p:childTnLst>
                              <p:par>
                                <p:cTn id="63" presetID="10" presetClass="exit" presetSubtype="0" fill="hold" nodeType="clickEffect">
                                  <p:stCondLst>
                                    <p:cond delay="0"/>
                                  </p:stCondLst>
                                  <p:childTnLst>
                                    <p:animEffect transition="out" filter="fade">
                                      <p:cBhvr>
                                        <p:cTn id="64" dur="500"/>
                                        <p:tgtEl>
                                          <p:spTgt spid="19"/>
                                        </p:tgtEl>
                                      </p:cBhvr>
                                    </p:animEffect>
                                    <p:set>
                                      <p:cBhvr>
                                        <p:cTn id="65"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childTnLst>
        </p:cTn>
      </p:par>
    </p:tnLst>
    <p:bldLst>
      <p:bldP spid="3" grpId="0"/>
      <p:bldP spid="5" grpId="0" animBg="1"/>
      <p:bldP spid="6" grpId="0" animBg="1"/>
      <p:bldP spid="7" grpId="0" animBg="1"/>
      <p:bldP spid="18"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2"/>
          <p:cNvGrpSpPr/>
          <p:nvPr/>
        </p:nvGrpSpPr>
        <p:grpSpPr>
          <a:xfrm>
            <a:off x="-1703508" y="5777018"/>
            <a:ext cx="21695015" cy="11040295"/>
            <a:chOff x="0" y="0"/>
            <a:chExt cx="1424432" cy="724874"/>
          </a:xfrm>
        </p:grpSpPr>
        <p:sp>
          <p:nvSpPr>
            <p:cNvPr id="3" name="Freeform 3"/>
            <p:cNvSpPr/>
            <p:nvPr/>
          </p:nvSpPr>
          <p:spPr>
            <a:xfrm>
              <a:off x="0" y="0"/>
              <a:ext cx="1424432" cy="724874"/>
            </a:xfrm>
            <a:custGeom>
              <a:avLst/>
              <a:gdLst/>
              <a:ahLst/>
              <a:cxnLst/>
              <a:rect l="l" t="t" r="r" b="b"/>
              <a:pathLst>
                <a:path w="1424432" h="724874">
                  <a:moveTo>
                    <a:pt x="712216" y="0"/>
                  </a:moveTo>
                  <a:cubicBezTo>
                    <a:pt x="318870" y="0"/>
                    <a:pt x="0" y="162269"/>
                    <a:pt x="0" y="362437"/>
                  </a:cubicBezTo>
                  <a:cubicBezTo>
                    <a:pt x="0" y="562605"/>
                    <a:pt x="318870" y="724874"/>
                    <a:pt x="712216" y="724874"/>
                  </a:cubicBezTo>
                  <a:cubicBezTo>
                    <a:pt x="1105562" y="724874"/>
                    <a:pt x="1424432" y="562605"/>
                    <a:pt x="1424432" y="362437"/>
                  </a:cubicBezTo>
                  <a:cubicBezTo>
                    <a:pt x="1424432" y="162269"/>
                    <a:pt x="1105562" y="0"/>
                    <a:pt x="712216" y="0"/>
                  </a:cubicBezTo>
                  <a:close/>
                </a:path>
              </a:pathLst>
            </a:custGeom>
            <a:solidFill>
              <a:srgbClr val="A3DFBE"/>
            </a:solidFill>
            <a:ln w="28575" cap="sq">
              <a:solidFill>
                <a:srgbClr val="231F20"/>
              </a:solidFill>
              <a:prstDash val="solid"/>
              <a:miter/>
            </a:ln>
          </p:spPr>
        </p:sp>
        <p:sp>
          <p:nvSpPr>
            <p:cNvPr id="4" name="TextBox 4"/>
            <p:cNvSpPr txBox="1"/>
            <p:nvPr/>
          </p:nvSpPr>
          <p:spPr>
            <a:xfrm>
              <a:off x="133540" y="10807"/>
              <a:ext cx="1157351" cy="646110"/>
            </a:xfrm>
            <a:prstGeom prst="rect">
              <a:avLst/>
            </a:prstGeom>
          </p:spPr>
          <p:txBody>
            <a:bodyPr lIns="50800" tIns="50800" rIns="50800" bIns="50800" rtlCol="0" anchor="ctr"/>
            <a:lstStyle/>
            <a:p>
              <a:pPr algn="ctr">
                <a:lnSpc>
                  <a:spcPts val="3489"/>
                </a:lnSpc>
              </a:pPr>
              <a:endParaRPr/>
            </a:p>
          </p:txBody>
        </p:sp>
      </p:grpSp>
      <p:sp>
        <p:nvSpPr>
          <p:cNvPr id="36" name="Rectangle 35"/>
          <p:cNvSpPr/>
          <p:nvPr/>
        </p:nvSpPr>
        <p:spPr>
          <a:xfrm>
            <a:off x="455568" y="438913"/>
            <a:ext cx="17338656" cy="9392646"/>
          </a:xfrm>
          <a:prstGeom prst="rect">
            <a:avLst/>
          </a:prstGeom>
          <a:solidFill>
            <a:srgbClr val="FFFFFF"/>
          </a:solidFill>
          <a:ln w="25400" cap="flat" cmpd="sng" algn="ctr">
            <a:solidFill>
              <a:srgbClr val="F2825C">
                <a:shade val="50000"/>
              </a:srgbClr>
            </a:solidFill>
            <a:prstDash val="solid"/>
          </a:ln>
          <a:effectLst/>
        </p:spPr>
        <p:txBody>
          <a:bodyPr rtlCol="0" anchor="ctr"/>
          <a:lstStyle/>
          <a:p>
            <a:pPr marL="0" marR="0" lvl="0" indent="0" algn="ctr" defTabSz="1828800" eaLnBrk="1" fontAlgn="auto" latinLnBrk="0" hangingPunct="1">
              <a:lnSpc>
                <a:spcPct val="100000"/>
              </a:lnSpc>
              <a:spcBef>
                <a:spcPts val="0"/>
              </a:spcBef>
              <a:spcAft>
                <a:spcPts val="0"/>
              </a:spcAft>
              <a:buClr>
                <a:srgbClr val="000000"/>
              </a:buClr>
              <a:buSzTx/>
              <a:buFontTx/>
              <a:buNone/>
              <a:tabLst/>
              <a:defRPr/>
            </a:pPr>
            <a:endParaRPr kumimoji="0" lang="en-US" sz="2800" b="0" i="0" u="none" strike="noStrike" kern="0" cap="none" spc="0" normalizeH="0" baseline="0" noProof="0" smtClean="0">
              <a:ln>
                <a:noFill/>
              </a:ln>
              <a:solidFill>
                <a:srgbClr val="FFD495"/>
              </a:solidFill>
              <a:effectLst/>
              <a:uLnTx/>
              <a:uFillTx/>
              <a:latin typeface="Arial"/>
              <a:ea typeface="+mn-ea"/>
              <a:cs typeface="+mn-cs"/>
              <a:sym typeface="Arial"/>
            </a:endParaRPr>
          </a:p>
        </p:txBody>
      </p:sp>
      <p:sp>
        <p:nvSpPr>
          <p:cNvPr id="27" name="Freeform 27"/>
          <p:cNvSpPr/>
          <p:nvPr/>
        </p:nvSpPr>
        <p:spPr>
          <a:xfrm>
            <a:off x="0" y="8412042"/>
            <a:ext cx="1575195" cy="1792440"/>
          </a:xfrm>
          <a:custGeom>
            <a:avLst/>
            <a:gdLst/>
            <a:ahLst/>
            <a:cxnLst/>
            <a:rect l="l" t="t" r="r" b="b"/>
            <a:pathLst>
              <a:path w="1034865" h="1145743">
                <a:moveTo>
                  <a:pt x="0" y="0"/>
                </a:moveTo>
                <a:lnTo>
                  <a:pt x="1034865" y="0"/>
                </a:lnTo>
                <a:lnTo>
                  <a:pt x="1034865" y="1145743"/>
                </a:lnTo>
                <a:lnTo>
                  <a:pt x="0" y="1145743"/>
                </a:lnTo>
                <a:lnTo>
                  <a:pt x="0" y="0"/>
                </a:lnTo>
                <a:close/>
              </a:path>
            </a:pathLst>
          </a:custGeom>
          <a:blipFill>
            <a:blip r:embed="rId2">
              <a:extLst>
                <a:ext uri="{96DAC541-7B7A-43D3-8B79-37D633B846F1}">
                  <asvg:svgBlip xmlns="" xmlns:asvg="http://schemas.microsoft.com/office/drawing/2016/SVG/main" r:embed="rId11"/>
                </a:ext>
              </a:extLst>
            </a:blip>
            <a:stretch>
              <a:fillRect l="-302707" t="-69356" r="-28898" b="-189782"/>
            </a:stretch>
          </a:blipFill>
        </p:spPr>
      </p:sp>
      <p:sp>
        <p:nvSpPr>
          <p:cNvPr id="28" name="Freeform 28"/>
          <p:cNvSpPr/>
          <p:nvPr/>
        </p:nvSpPr>
        <p:spPr>
          <a:xfrm rot="4951506">
            <a:off x="-608142" y="539442"/>
            <a:ext cx="2504248" cy="2411772"/>
          </a:xfrm>
          <a:custGeom>
            <a:avLst/>
            <a:gdLst/>
            <a:ahLst/>
            <a:cxnLst/>
            <a:rect l="l" t="t" r="r" b="b"/>
            <a:pathLst>
              <a:path w="2504248" h="2121815">
                <a:moveTo>
                  <a:pt x="0" y="0"/>
                </a:moveTo>
                <a:lnTo>
                  <a:pt x="2504248" y="0"/>
                </a:lnTo>
                <a:lnTo>
                  <a:pt x="2504248" y="2121815"/>
                </a:lnTo>
                <a:lnTo>
                  <a:pt x="0" y="2121815"/>
                </a:lnTo>
                <a:lnTo>
                  <a:pt x="0" y="0"/>
                </a:lnTo>
                <a:close/>
              </a:path>
            </a:pathLst>
          </a:custGeom>
          <a:blipFill>
            <a:blip r:embed="rId12">
              <a:extLst>
                <a:ext uri="{96DAC541-7B7A-43D3-8B79-37D633B846F1}">
                  <asvg:svgBlip xmlns="" xmlns:asvg="http://schemas.microsoft.com/office/drawing/2016/SVG/main" r:embed="rId13"/>
                </a:ext>
              </a:extLst>
            </a:blip>
            <a:stretch>
              <a:fillRect t="-232761" r="-499472" b="-229128"/>
            </a:stretch>
          </a:blipFill>
        </p:spPr>
      </p:sp>
      <p:sp>
        <p:nvSpPr>
          <p:cNvPr id="30" name="Google Shape;2260;p35"/>
          <p:cNvSpPr txBox="1">
            <a:spLocks/>
          </p:cNvSpPr>
          <p:nvPr/>
        </p:nvSpPr>
        <p:spPr>
          <a:xfrm>
            <a:off x="-533409" y="1333500"/>
            <a:ext cx="19354800" cy="4608600"/>
          </a:xfrm>
          <a:prstGeom prst="rect">
            <a:avLst/>
          </a:prstGeom>
          <a:noFill/>
          <a:ln>
            <a:noFill/>
          </a:ln>
        </p:spPr>
        <p:txBody>
          <a:bodyPr spcFirstLastPara="1" wrap="square" lIns="182850" tIns="182850" rIns="182850" bIns="182850"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9000"/>
              <a:buFont typeface="Lilita One"/>
              <a:buNone/>
              <a:defRPr sz="9000" b="0" i="0" u="none" strike="noStrike" cap="none">
                <a:solidFill>
                  <a:schemeClr val="dk1"/>
                </a:solidFill>
                <a:latin typeface="Lilita One"/>
                <a:ea typeface="Lilita One"/>
                <a:cs typeface="Lilita One"/>
                <a:sym typeface="Lilita One"/>
              </a:defRPr>
            </a:lvl1pPr>
            <a:lvl2pPr marR="0" lvl="1" algn="ctr" rtl="0">
              <a:lnSpc>
                <a:spcPct val="100000"/>
              </a:lnSpc>
              <a:spcBef>
                <a:spcPts val="0"/>
              </a:spcBef>
              <a:spcAft>
                <a:spcPts val="0"/>
              </a:spcAft>
              <a:buClr>
                <a:schemeClr val="dk1"/>
              </a:buClr>
              <a:buSzPts val="3500"/>
              <a:buFont typeface="Lilita One"/>
              <a:buNone/>
              <a:defRPr sz="3500" b="0" i="0" u="none" strike="noStrike" cap="none">
                <a:solidFill>
                  <a:schemeClr val="dk1"/>
                </a:solidFill>
                <a:latin typeface="Lilita One"/>
                <a:ea typeface="Lilita One"/>
                <a:cs typeface="Lilita One"/>
                <a:sym typeface="Lilita One"/>
              </a:defRPr>
            </a:lvl2pPr>
            <a:lvl3pPr marR="0" lvl="2" algn="ctr" rtl="0">
              <a:lnSpc>
                <a:spcPct val="100000"/>
              </a:lnSpc>
              <a:spcBef>
                <a:spcPts val="0"/>
              </a:spcBef>
              <a:spcAft>
                <a:spcPts val="0"/>
              </a:spcAft>
              <a:buClr>
                <a:schemeClr val="dk1"/>
              </a:buClr>
              <a:buSzPts val="3500"/>
              <a:buFont typeface="Lilita One"/>
              <a:buNone/>
              <a:defRPr sz="3500" b="0" i="0" u="none" strike="noStrike" cap="none">
                <a:solidFill>
                  <a:schemeClr val="dk1"/>
                </a:solidFill>
                <a:latin typeface="Lilita One"/>
                <a:ea typeface="Lilita One"/>
                <a:cs typeface="Lilita One"/>
                <a:sym typeface="Lilita One"/>
              </a:defRPr>
            </a:lvl3pPr>
            <a:lvl4pPr marR="0" lvl="3" algn="ctr" rtl="0">
              <a:lnSpc>
                <a:spcPct val="100000"/>
              </a:lnSpc>
              <a:spcBef>
                <a:spcPts val="0"/>
              </a:spcBef>
              <a:spcAft>
                <a:spcPts val="0"/>
              </a:spcAft>
              <a:buClr>
                <a:schemeClr val="dk1"/>
              </a:buClr>
              <a:buSzPts val="3500"/>
              <a:buFont typeface="Lilita One"/>
              <a:buNone/>
              <a:defRPr sz="3500" b="0" i="0" u="none" strike="noStrike" cap="none">
                <a:solidFill>
                  <a:schemeClr val="dk1"/>
                </a:solidFill>
                <a:latin typeface="Lilita One"/>
                <a:ea typeface="Lilita One"/>
                <a:cs typeface="Lilita One"/>
                <a:sym typeface="Lilita One"/>
              </a:defRPr>
            </a:lvl4pPr>
            <a:lvl5pPr marR="0" lvl="4" algn="ctr" rtl="0">
              <a:lnSpc>
                <a:spcPct val="100000"/>
              </a:lnSpc>
              <a:spcBef>
                <a:spcPts val="0"/>
              </a:spcBef>
              <a:spcAft>
                <a:spcPts val="0"/>
              </a:spcAft>
              <a:buClr>
                <a:schemeClr val="dk1"/>
              </a:buClr>
              <a:buSzPts val="3500"/>
              <a:buFont typeface="Lilita One"/>
              <a:buNone/>
              <a:defRPr sz="3500" b="0" i="0" u="none" strike="noStrike" cap="none">
                <a:solidFill>
                  <a:schemeClr val="dk1"/>
                </a:solidFill>
                <a:latin typeface="Lilita One"/>
                <a:ea typeface="Lilita One"/>
                <a:cs typeface="Lilita One"/>
                <a:sym typeface="Lilita One"/>
              </a:defRPr>
            </a:lvl5pPr>
            <a:lvl6pPr marR="0" lvl="5" algn="ctr" rtl="0">
              <a:lnSpc>
                <a:spcPct val="100000"/>
              </a:lnSpc>
              <a:spcBef>
                <a:spcPts val="0"/>
              </a:spcBef>
              <a:spcAft>
                <a:spcPts val="0"/>
              </a:spcAft>
              <a:buClr>
                <a:schemeClr val="dk1"/>
              </a:buClr>
              <a:buSzPts val="3500"/>
              <a:buFont typeface="Lilita One"/>
              <a:buNone/>
              <a:defRPr sz="3500" b="0" i="0" u="none" strike="noStrike" cap="none">
                <a:solidFill>
                  <a:schemeClr val="dk1"/>
                </a:solidFill>
                <a:latin typeface="Lilita One"/>
                <a:ea typeface="Lilita One"/>
                <a:cs typeface="Lilita One"/>
                <a:sym typeface="Lilita One"/>
              </a:defRPr>
            </a:lvl6pPr>
            <a:lvl7pPr marR="0" lvl="6" algn="ctr" rtl="0">
              <a:lnSpc>
                <a:spcPct val="100000"/>
              </a:lnSpc>
              <a:spcBef>
                <a:spcPts val="0"/>
              </a:spcBef>
              <a:spcAft>
                <a:spcPts val="0"/>
              </a:spcAft>
              <a:buClr>
                <a:schemeClr val="dk1"/>
              </a:buClr>
              <a:buSzPts val="3500"/>
              <a:buFont typeface="Lilita One"/>
              <a:buNone/>
              <a:defRPr sz="3500" b="0" i="0" u="none" strike="noStrike" cap="none">
                <a:solidFill>
                  <a:schemeClr val="dk1"/>
                </a:solidFill>
                <a:latin typeface="Lilita One"/>
                <a:ea typeface="Lilita One"/>
                <a:cs typeface="Lilita One"/>
                <a:sym typeface="Lilita One"/>
              </a:defRPr>
            </a:lvl7pPr>
            <a:lvl8pPr marR="0" lvl="7" algn="ctr" rtl="0">
              <a:lnSpc>
                <a:spcPct val="100000"/>
              </a:lnSpc>
              <a:spcBef>
                <a:spcPts val="0"/>
              </a:spcBef>
              <a:spcAft>
                <a:spcPts val="0"/>
              </a:spcAft>
              <a:buClr>
                <a:schemeClr val="dk1"/>
              </a:buClr>
              <a:buSzPts val="3500"/>
              <a:buFont typeface="Lilita One"/>
              <a:buNone/>
              <a:defRPr sz="3500" b="0" i="0" u="none" strike="noStrike" cap="none">
                <a:solidFill>
                  <a:schemeClr val="dk1"/>
                </a:solidFill>
                <a:latin typeface="Lilita One"/>
                <a:ea typeface="Lilita One"/>
                <a:cs typeface="Lilita One"/>
                <a:sym typeface="Lilita One"/>
              </a:defRPr>
            </a:lvl8pPr>
            <a:lvl9pPr marR="0" lvl="8" algn="ctr" rtl="0">
              <a:lnSpc>
                <a:spcPct val="100000"/>
              </a:lnSpc>
              <a:spcBef>
                <a:spcPts val="0"/>
              </a:spcBef>
              <a:spcAft>
                <a:spcPts val="0"/>
              </a:spcAft>
              <a:buClr>
                <a:schemeClr val="dk1"/>
              </a:buClr>
              <a:buSzPts val="3500"/>
              <a:buFont typeface="Lilita One"/>
              <a:buNone/>
              <a:defRPr sz="3500" b="0" i="0" u="none" strike="noStrike" cap="none">
                <a:solidFill>
                  <a:schemeClr val="dk1"/>
                </a:solidFill>
                <a:latin typeface="Lilita One"/>
                <a:ea typeface="Lilita One"/>
                <a:cs typeface="Lilita One"/>
                <a:sym typeface="Lilita One"/>
              </a:defRPr>
            </a:lvl9pPr>
          </a:lstStyle>
          <a:p>
            <a:pPr defTabSz="1828800">
              <a:lnSpc>
                <a:spcPct val="150000"/>
              </a:lnSpc>
              <a:buClr>
                <a:srgbClr val="000F7C"/>
              </a:buClr>
            </a:pPr>
            <a:r>
              <a:rPr lang="vi-VN" sz="7800" b="1" kern="0">
                <a:solidFill>
                  <a:srgbClr val="000F7C"/>
                </a:solidFill>
                <a:latin typeface="Arial" panose="020B0604020202020204" pitchFamily="34" charset="0"/>
              </a:rPr>
              <a:t>CHƯƠNG VIII. </a:t>
            </a:r>
            <a:endParaRPr lang="en-US" sz="7800" b="1" kern="0" smtClean="0">
              <a:solidFill>
                <a:srgbClr val="000F7C"/>
              </a:solidFill>
              <a:latin typeface="Arial" panose="020B0604020202020204" pitchFamily="34" charset="0"/>
            </a:endParaRPr>
          </a:p>
          <a:p>
            <a:pPr defTabSz="1828800">
              <a:lnSpc>
                <a:spcPct val="150000"/>
              </a:lnSpc>
              <a:buClr>
                <a:srgbClr val="000F7C"/>
              </a:buClr>
            </a:pPr>
            <a:r>
              <a:rPr lang="vi-VN" sz="7800" b="1" kern="0" smtClean="0">
                <a:solidFill>
                  <a:srgbClr val="000F7C"/>
                </a:solidFill>
                <a:latin typeface="Arial" panose="020B0604020202020204" pitchFamily="34" charset="0"/>
              </a:rPr>
              <a:t>TAM </a:t>
            </a:r>
            <a:r>
              <a:rPr lang="vi-VN" sz="7800" b="1" kern="0">
                <a:solidFill>
                  <a:srgbClr val="000F7C"/>
                </a:solidFill>
                <a:latin typeface="Arial" panose="020B0604020202020204" pitchFamily="34" charset="0"/>
              </a:rPr>
              <a:t>GIÁC </a:t>
            </a:r>
            <a:r>
              <a:rPr lang="vi-VN" sz="7800" b="1" kern="0">
                <a:solidFill>
                  <a:srgbClr val="000F7C"/>
                </a:solidFill>
                <a:latin typeface="Arial" panose="020B0604020202020204" pitchFamily="34" charset="0"/>
              </a:rPr>
              <a:t>ĐỒNG </a:t>
            </a:r>
            <a:r>
              <a:rPr lang="vi-VN" sz="7800" b="1" kern="0" smtClean="0">
                <a:solidFill>
                  <a:srgbClr val="000F7C"/>
                </a:solidFill>
                <a:latin typeface="Arial" panose="020B0604020202020204" pitchFamily="34" charset="0"/>
              </a:rPr>
              <a:t>DẠNG</a:t>
            </a:r>
            <a:r>
              <a:rPr lang="en-US" sz="7800" b="1" kern="0" smtClean="0">
                <a:solidFill>
                  <a:srgbClr val="000F7C"/>
                </a:solidFill>
                <a:latin typeface="Arial" panose="020B0604020202020204" pitchFamily="34" charset="0"/>
              </a:rPr>
              <a:t>. </a:t>
            </a:r>
          </a:p>
          <a:p>
            <a:pPr defTabSz="1828800">
              <a:lnSpc>
                <a:spcPct val="150000"/>
              </a:lnSpc>
              <a:buClr>
                <a:srgbClr val="000F7C"/>
              </a:buClr>
            </a:pPr>
            <a:r>
              <a:rPr lang="en-US" sz="7800" b="1" kern="0" smtClean="0">
                <a:solidFill>
                  <a:srgbClr val="000F7C"/>
                </a:solidFill>
                <a:latin typeface="Arial" panose="020B0604020202020204" pitchFamily="34" charset="0"/>
                <a:cs typeface="Arial" panose="020B0604020202020204" pitchFamily="34" charset="0"/>
              </a:rPr>
              <a:t>HÌNH ĐỒNG DẠNG</a:t>
            </a:r>
            <a:endParaRPr lang="vi-VN" sz="7800" kern="0">
              <a:solidFill>
                <a:srgbClr val="D51460"/>
              </a:solidFill>
              <a:latin typeface="Arial" panose="020B0604020202020204" pitchFamily="34" charset="0"/>
              <a:cs typeface="Arial" panose="020B0604020202020204" pitchFamily="34" charset="0"/>
            </a:endParaRPr>
          </a:p>
        </p:txBody>
      </p:sp>
      <p:sp>
        <p:nvSpPr>
          <p:cNvPr id="31" name="Rectangle 30"/>
          <p:cNvSpPr/>
          <p:nvPr/>
        </p:nvSpPr>
        <p:spPr>
          <a:xfrm>
            <a:off x="1455060" y="5697695"/>
            <a:ext cx="15377861" cy="3470887"/>
          </a:xfrm>
          <a:prstGeom prst="rect">
            <a:avLst/>
          </a:prstGeom>
        </p:spPr>
        <p:txBody>
          <a:bodyPr wrap="square">
            <a:spAutoFit/>
          </a:bodyPr>
          <a:lstStyle/>
          <a:p>
            <a:pPr algn="ctr" defTabSz="1828800">
              <a:lnSpc>
                <a:spcPct val="150000"/>
              </a:lnSpc>
              <a:buClr>
                <a:srgbClr val="000000"/>
              </a:buClr>
            </a:pPr>
            <a:r>
              <a:rPr lang="vi-VN" sz="7800" b="1" kern="0">
                <a:solidFill>
                  <a:srgbClr val="D51460"/>
                </a:solidFill>
                <a:latin typeface="Arial"/>
                <a:cs typeface="Arial"/>
                <a:sym typeface="Lilita One"/>
              </a:rPr>
              <a:t>BÀI 5</a:t>
            </a:r>
            <a:r>
              <a:rPr lang="vi-VN" sz="7800" b="1" kern="0">
                <a:solidFill>
                  <a:srgbClr val="D51460"/>
                </a:solidFill>
                <a:latin typeface="Arial"/>
                <a:cs typeface="Arial"/>
                <a:sym typeface="Lilita One"/>
              </a:rPr>
              <a:t>. </a:t>
            </a:r>
            <a:endParaRPr lang="en-US" sz="7800" b="1" kern="0" smtClean="0">
              <a:solidFill>
                <a:srgbClr val="D51460"/>
              </a:solidFill>
              <a:latin typeface="Arial"/>
              <a:cs typeface="Arial"/>
              <a:sym typeface="Lilita One"/>
            </a:endParaRPr>
          </a:p>
          <a:p>
            <a:pPr algn="ctr" defTabSz="1828800">
              <a:lnSpc>
                <a:spcPct val="150000"/>
              </a:lnSpc>
              <a:buClr>
                <a:srgbClr val="000000"/>
              </a:buClr>
            </a:pPr>
            <a:r>
              <a:rPr lang="vi-VN" sz="7800" b="1" kern="0" smtClean="0">
                <a:solidFill>
                  <a:srgbClr val="D51460"/>
                </a:solidFill>
                <a:latin typeface="Arial"/>
                <a:cs typeface="Arial"/>
                <a:sym typeface="Lilita One"/>
              </a:rPr>
              <a:t>TAM </a:t>
            </a:r>
            <a:r>
              <a:rPr lang="vi-VN" sz="7800" b="1" kern="0">
                <a:solidFill>
                  <a:srgbClr val="D51460"/>
                </a:solidFill>
                <a:latin typeface="Arial"/>
                <a:cs typeface="Arial"/>
                <a:sym typeface="Lilita One"/>
              </a:rPr>
              <a:t>GIÁC ĐỒNG DẠNG </a:t>
            </a:r>
            <a:endParaRPr lang="en-US" sz="7800" b="1" kern="0">
              <a:solidFill>
                <a:srgbClr val="000000"/>
              </a:solidFill>
              <a:latin typeface="Arial"/>
              <a:cs typeface="Arial"/>
              <a:sym typeface="Arial"/>
            </a:endParaRPr>
          </a:p>
        </p:txBody>
      </p:sp>
      <p:pic>
        <p:nvPicPr>
          <p:cNvPr id="5" name="Picture 4"/>
          <p:cNvPicPr>
            <a:picLocks noChangeAspect="1"/>
          </p:cNvPicPr>
          <p:nvPr/>
        </p:nvPicPr>
        <p:blipFill>
          <a:blip r:embed="rId14"/>
          <a:stretch>
            <a:fillRect/>
          </a:stretch>
        </p:blipFill>
        <p:spPr>
          <a:xfrm rot="509513" flipH="1">
            <a:off x="15859031" y="7347696"/>
            <a:ext cx="1880070" cy="251795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14:prism isInverted="1"/>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5445184" y="1888116"/>
            <a:ext cx="7366905" cy="942053"/>
          </a:xfrm>
          <a:prstGeom prst="rect">
            <a:avLst/>
          </a:prstGeom>
          <a:noFill/>
        </p:spPr>
        <p:txBody>
          <a:bodyPr wrap="square" rtlCol="0">
            <a:spAutoFit/>
          </a:bodyPr>
          <a:lstStyle/>
          <a:p>
            <a:pPr marR="30480" lvl="0" algn="ctr">
              <a:lnSpc>
                <a:spcPct val="150000"/>
              </a:lnSpc>
              <a:spcBef>
                <a:spcPts val="300"/>
              </a:spcBef>
              <a:spcAft>
                <a:spcPts val="300"/>
              </a:spcAft>
            </a:pPr>
            <a:r>
              <a:rPr lang="fr-FR" sz="4200" b="1">
                <a:solidFill>
                  <a:prstClr val="black"/>
                </a:solidFill>
                <a:latin typeface="Arial" panose="020B0604020202020204" pitchFamily="34" charset="0"/>
                <a:ea typeface="Times New Roman" panose="02020603050405020304" pitchFamily="18" charset="0"/>
                <a:cs typeface="Arial" panose="020B0604020202020204" pitchFamily="34" charset="0"/>
              </a:rPr>
              <a:t>Câu 5: </a:t>
            </a:r>
            <a:r>
              <a:rPr lang="fr-FR" sz="4200">
                <a:solidFill>
                  <a:prstClr val="black"/>
                </a:solidFill>
                <a:latin typeface="Arial" panose="020B0604020202020204" pitchFamily="34" charset="0"/>
                <a:ea typeface="Times New Roman" panose="02020603050405020304" pitchFamily="18" charset="0"/>
                <a:cs typeface="Arial" panose="020B0604020202020204" pitchFamily="34" charset="0"/>
              </a:rPr>
              <a:t>Hãy chọn câu </a:t>
            </a:r>
            <a:r>
              <a:rPr lang="fr-FR" sz="4200" b="1">
                <a:solidFill>
                  <a:prstClr val="black"/>
                </a:solidFill>
                <a:latin typeface="Arial" panose="020B0604020202020204" pitchFamily="34" charset="0"/>
                <a:ea typeface="Times New Roman" panose="02020603050405020304" pitchFamily="18" charset="0"/>
                <a:cs typeface="Arial" panose="020B0604020202020204" pitchFamily="34" charset="0"/>
              </a:rPr>
              <a:t>sai:</a:t>
            </a:r>
            <a:endParaRPr kumimoji="0" lang="en-US" sz="420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4" name="TextBox 3"/>
          <p:cNvSpPr txBox="1"/>
          <p:nvPr/>
        </p:nvSpPr>
        <p:spPr>
          <a:xfrm>
            <a:off x="9881545" y="7132059"/>
            <a:ext cx="6253467" cy="1754326"/>
          </a:xfrm>
          <a:prstGeom prst="rect">
            <a:avLst/>
          </a:prstGeom>
          <a:solidFill>
            <a:srgbClr val="FF7C80"/>
          </a:solidFill>
        </p:spPr>
        <p:style>
          <a:lnRef idx="1">
            <a:schemeClr val="accent6"/>
          </a:lnRef>
          <a:fillRef idx="2">
            <a:schemeClr val="accent6"/>
          </a:fillRef>
          <a:effectRef idx="1">
            <a:schemeClr val="accent6"/>
          </a:effectRef>
          <a:fontRef idx="minor">
            <a:schemeClr val="dk1"/>
          </a:fontRef>
        </p:style>
        <p:txBody>
          <a:bodyPr wrap="square" rtlCol="0">
            <a:spAutoFit/>
          </a:bodyPr>
          <a:lstStyle/>
          <a:p>
            <a:pPr lvl="0" algn="ctr" defTabSz="1371600">
              <a:lnSpc>
                <a:spcPct val="150000"/>
              </a:lnSpc>
              <a:defRPr/>
            </a:pPr>
            <a:r>
              <a:rPr lang="fr-FR" sz="3600" smtClean="0">
                <a:solidFill>
                  <a:prstClr val="black"/>
                </a:solidFill>
                <a:latin typeface="Arial" panose="020B0604020202020204" pitchFamily="34" charset="0"/>
                <a:ea typeface="Arial" panose="020B0604020202020204" pitchFamily="34" charset="0"/>
                <a:cs typeface="Arial" panose="020B0604020202020204" pitchFamily="34" charset="0"/>
              </a:rPr>
              <a:t>D. Hai </a:t>
            </a:r>
            <a:r>
              <a:rPr lang="fr-FR" sz="3600">
                <a:solidFill>
                  <a:prstClr val="black"/>
                </a:solidFill>
                <a:latin typeface="Arial" panose="020B0604020202020204" pitchFamily="34" charset="0"/>
                <a:ea typeface="Arial" panose="020B0604020202020204" pitchFamily="34" charset="0"/>
                <a:cs typeface="Arial" panose="020B0604020202020204" pitchFamily="34" charset="0"/>
              </a:rPr>
              <a:t>tam giác vuông luôn đồng dạng </a:t>
            </a:r>
            <a:r>
              <a:rPr lang="fr-FR" sz="3600">
                <a:solidFill>
                  <a:prstClr val="black"/>
                </a:solidFill>
                <a:latin typeface="Arial" panose="020B0604020202020204" pitchFamily="34" charset="0"/>
                <a:ea typeface="Arial" panose="020B0604020202020204" pitchFamily="34" charset="0"/>
                <a:cs typeface="Arial" panose="020B0604020202020204" pitchFamily="34" charset="0"/>
              </a:rPr>
              <a:t>với </a:t>
            </a:r>
            <a:r>
              <a:rPr lang="fr-FR" sz="3600" smtClean="0">
                <a:solidFill>
                  <a:prstClr val="black"/>
                </a:solidFill>
                <a:latin typeface="Arial" panose="020B0604020202020204" pitchFamily="34" charset="0"/>
                <a:ea typeface="Arial" panose="020B0604020202020204" pitchFamily="34" charset="0"/>
                <a:cs typeface="Arial" panose="020B0604020202020204" pitchFamily="34" charset="0"/>
              </a:rPr>
              <a:t>nhau</a:t>
            </a:r>
            <a:endParaRPr kumimoji="0" lang="en-US" sz="36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5" name="TextBox 4"/>
          <p:cNvSpPr txBox="1"/>
          <p:nvPr/>
        </p:nvSpPr>
        <p:spPr>
          <a:xfrm>
            <a:off x="9881545" y="3751472"/>
            <a:ext cx="6253466" cy="1754326"/>
          </a:xfrm>
          <a:prstGeom prst="rect">
            <a:avLst/>
          </a:prstGeom>
          <a:solidFill>
            <a:srgbClr val="FF7C80"/>
          </a:solidFill>
        </p:spPr>
        <p:style>
          <a:lnRef idx="1">
            <a:schemeClr val="accent6"/>
          </a:lnRef>
          <a:fillRef idx="2">
            <a:schemeClr val="accent6"/>
          </a:fillRef>
          <a:effectRef idx="1">
            <a:schemeClr val="accent6"/>
          </a:effectRef>
          <a:fontRef idx="minor">
            <a:schemeClr val="dk1"/>
          </a:fontRef>
        </p:style>
        <p:txBody>
          <a:bodyPr wrap="square" rtlCol="0">
            <a:spAutoFit/>
          </a:bodyPr>
          <a:lstStyle/>
          <a:p>
            <a:pPr marR="30480" lvl="0" algn="ctr">
              <a:lnSpc>
                <a:spcPct val="150000"/>
              </a:lnSpc>
              <a:defRPr/>
            </a:pPr>
            <a:r>
              <a:rPr lang="fr-FR" sz="3600" smtClean="0">
                <a:solidFill>
                  <a:prstClr val="black"/>
                </a:solidFill>
                <a:latin typeface="Arial" panose="020B0604020202020204" pitchFamily="34" charset="0"/>
                <a:ea typeface="Times New Roman" panose="02020603050405020304" pitchFamily="18" charset="0"/>
                <a:cs typeface="Arial" panose="020B0604020202020204" pitchFamily="34" charset="0"/>
              </a:rPr>
              <a:t>B. Hai </a:t>
            </a:r>
            <a:r>
              <a:rPr lang="fr-FR" sz="3600">
                <a:solidFill>
                  <a:prstClr val="black"/>
                </a:solidFill>
                <a:latin typeface="Arial" panose="020B0604020202020204" pitchFamily="34" charset="0"/>
                <a:ea typeface="Times New Roman" panose="02020603050405020304" pitchFamily="18" charset="0"/>
                <a:cs typeface="Arial" panose="020B0604020202020204" pitchFamily="34" charset="0"/>
              </a:rPr>
              <a:t>tam giác đều luôn đồng dạng với nhau</a:t>
            </a:r>
            <a:endParaRPr kumimoji="0" lang="en-US" sz="36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6" name="TextBox 5"/>
          <p:cNvSpPr txBox="1"/>
          <p:nvPr/>
        </p:nvSpPr>
        <p:spPr>
          <a:xfrm>
            <a:off x="2262463" y="3750052"/>
            <a:ext cx="6209886" cy="1754326"/>
          </a:xfrm>
          <a:prstGeom prst="rect">
            <a:avLst/>
          </a:prstGeom>
          <a:solidFill>
            <a:srgbClr val="FF7C80"/>
          </a:solidFill>
        </p:spPr>
        <p:style>
          <a:lnRef idx="1">
            <a:schemeClr val="accent6"/>
          </a:lnRef>
          <a:fillRef idx="2">
            <a:schemeClr val="accent6"/>
          </a:fillRef>
          <a:effectRef idx="1">
            <a:schemeClr val="accent6"/>
          </a:effectRef>
          <a:fontRef idx="minor">
            <a:schemeClr val="dk1"/>
          </a:fontRef>
        </p:style>
        <p:txBody>
          <a:bodyPr wrap="square" rtlCol="0">
            <a:spAutoFit/>
          </a:bodyPr>
          <a:lstStyle/>
          <a:p>
            <a:pPr lvl="0" algn="ctr" defTabSz="1371600">
              <a:lnSpc>
                <a:spcPct val="150000"/>
              </a:lnSpc>
              <a:defRPr/>
            </a:pPr>
            <a:r>
              <a:rPr lang="fr-FR" sz="3600" smtClean="0">
                <a:solidFill>
                  <a:prstClr val="black"/>
                </a:solidFill>
                <a:latin typeface="Arial" panose="020B0604020202020204" pitchFamily="34" charset="0"/>
                <a:ea typeface="Arial" panose="020B0604020202020204" pitchFamily="34" charset="0"/>
                <a:cs typeface="Arial" panose="020B0604020202020204" pitchFamily="34" charset="0"/>
              </a:rPr>
              <a:t>A. Hai </a:t>
            </a:r>
            <a:r>
              <a:rPr lang="fr-FR" sz="3600">
                <a:solidFill>
                  <a:prstClr val="black"/>
                </a:solidFill>
                <a:latin typeface="Arial" panose="020B0604020202020204" pitchFamily="34" charset="0"/>
                <a:ea typeface="Arial" panose="020B0604020202020204" pitchFamily="34" charset="0"/>
                <a:cs typeface="Arial" panose="020B0604020202020204" pitchFamily="34" charset="0"/>
              </a:rPr>
              <a:t>tam giác bằng nhau thì đồng dạng</a:t>
            </a:r>
            <a:endParaRPr kumimoji="0" lang="en-US" sz="36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7" name="TextBox 6"/>
          <p:cNvSpPr txBox="1"/>
          <p:nvPr/>
        </p:nvSpPr>
        <p:spPr>
          <a:xfrm>
            <a:off x="2218881" y="6351865"/>
            <a:ext cx="6253467" cy="3326873"/>
          </a:xfrm>
          <a:prstGeom prst="rect">
            <a:avLst/>
          </a:prstGeom>
          <a:solidFill>
            <a:srgbClr val="FF7C80"/>
          </a:solidFill>
        </p:spPr>
        <p:style>
          <a:lnRef idx="1">
            <a:schemeClr val="accent6"/>
          </a:lnRef>
          <a:fillRef idx="2">
            <a:schemeClr val="accent6"/>
          </a:fillRef>
          <a:effectRef idx="1">
            <a:schemeClr val="accent6"/>
          </a:effectRef>
          <a:fontRef idx="minor">
            <a:schemeClr val="dk1"/>
          </a:fontRef>
        </p:style>
        <p:txBody>
          <a:bodyPr wrap="square" rtlCol="0">
            <a:spAutoFit/>
          </a:bodyPr>
          <a:lstStyle/>
          <a:p>
            <a:pPr lvl="0" algn="ctr" defTabSz="1371600">
              <a:lnSpc>
                <a:spcPct val="150000"/>
              </a:lnSpc>
              <a:defRPr/>
            </a:pPr>
            <a:r>
              <a:rPr lang="vi-VN" sz="3600" smtClean="0">
                <a:solidFill>
                  <a:prstClr val="black"/>
                </a:solidFill>
                <a:ea typeface="Arial" panose="020B0604020202020204" pitchFamily="34" charset="0"/>
                <a:cs typeface="Arial" panose="020B0604020202020204" pitchFamily="34" charset="0"/>
              </a:rPr>
              <a:t>C.</a:t>
            </a:r>
            <a:r>
              <a:rPr lang="en-US" sz="3600" smtClean="0">
                <a:solidFill>
                  <a:prstClr val="black"/>
                </a:solidFill>
                <a:ea typeface="Arial" panose="020B0604020202020204" pitchFamily="34" charset="0"/>
                <a:cs typeface="Arial" panose="020B0604020202020204" pitchFamily="34" charset="0"/>
              </a:rPr>
              <a:t> </a:t>
            </a:r>
            <a:r>
              <a:rPr lang="vi-VN" sz="3600" smtClean="0">
                <a:solidFill>
                  <a:prstClr val="black"/>
                </a:solidFill>
                <a:ea typeface="Arial" panose="020B0604020202020204" pitchFamily="34" charset="0"/>
                <a:cs typeface="Arial" panose="020B0604020202020204" pitchFamily="34" charset="0"/>
              </a:rPr>
              <a:t>Hai </a:t>
            </a:r>
            <a:r>
              <a:rPr lang="vi-VN" sz="3600">
                <a:solidFill>
                  <a:prstClr val="black"/>
                </a:solidFill>
                <a:ea typeface="Arial" panose="020B0604020202020204" pitchFamily="34" charset="0"/>
                <a:cs typeface="Arial" panose="020B0604020202020204" pitchFamily="34" charset="0"/>
              </a:rPr>
              <a:t>tam giác đồng dạng là hai tam giác có tất cả các cặp góc tương ứng bằng nhau và các cặp cạnh tương ứng tỉ lệ</a:t>
            </a:r>
            <a:endParaRPr kumimoji="0" lang="en-US" sz="3600" b="0" i="0" u="none" strike="noStrike" kern="1200" cap="none" spc="0" normalizeH="0" baseline="0" noProof="0">
              <a:ln>
                <a:noFill/>
              </a:ln>
              <a:solidFill>
                <a:prstClr val="black"/>
              </a:solidFill>
              <a:effectLst/>
              <a:uLnTx/>
              <a:uFillTx/>
              <a:cs typeface="Arial" panose="020B0604020202020204" pitchFamily="34" charset="0"/>
            </a:endParaRPr>
          </a:p>
        </p:txBody>
      </p:sp>
      <p:pic>
        <p:nvPicPr>
          <p:cNvPr id="9" name="c8"/>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0" b="100000" l="0" r="100000">
                        <a14:foregroundMark x1="40909" y1="43567" x2="64394" y2="29797"/>
                      </a14:backgroundRemoval>
                    </a14:imgEffect>
                  </a14:imgLayer>
                </a14:imgProps>
              </a:ext>
              <a:ext uri="{28A0092B-C50C-407E-A947-70E740481C1C}">
                <a14:useLocalDpi xmlns:a14="http://schemas.microsoft.com/office/drawing/2010/main"/>
              </a:ext>
            </a:extLst>
          </a:blip>
          <a:srcRect/>
          <a:stretch/>
        </p:blipFill>
        <p:spPr>
          <a:xfrm>
            <a:off x="6878572" y="2823056"/>
            <a:ext cx="6005946" cy="6711464"/>
          </a:xfrm>
          <a:prstGeom prst="rect">
            <a:avLst/>
          </a:prstGeom>
        </p:spPr>
      </p:pic>
      <p:pic>
        <p:nvPicPr>
          <p:cNvPr id="10" name="Picture 9"/>
          <p:cNvPicPr>
            <a:picLocks noChangeAspect="1"/>
          </p:cNvPicPr>
          <p:nvPr/>
        </p:nvPicPr>
        <p:blipFill>
          <a:blip r:embed="rId9">
            <a:extLst>
              <a:ext uri="{BEBA8EAE-BF5A-486C-A8C5-ECC9F3942E4B}">
                <a14:imgProps xmlns:a14="http://schemas.microsoft.com/office/drawing/2010/main">
                  <a14:imgLayer r:embed="rId10">
                    <a14:imgEffect>
                      <a14:backgroundRemoval t="3125" b="99375" l="4375" r="94375">
                        <a14:foregroundMark x1="63750" y1="42500" x2="8125" y2="49375"/>
                        <a14:foregroundMark x1="78125" y1="54375" x2="11875" y2="55625"/>
                        <a14:foregroundMark x1="71875" y1="27500" x2="65625" y2="96875"/>
                        <a14:foregroundMark x1="62500" y1="24375" x2="67500" y2="99375"/>
                      </a14:backgroundRemoval>
                    </a14:imgEffect>
                  </a14:imgLayer>
                </a14:imgProps>
              </a:ext>
              <a:ext uri="{28A0092B-C50C-407E-A947-70E740481C1C}">
                <a14:useLocalDpi xmlns:a14="http://schemas.microsoft.com/office/drawing/2010/main"/>
              </a:ext>
            </a:extLst>
          </a:blip>
          <a:stretch>
            <a:fillRect/>
          </a:stretch>
        </p:blipFill>
        <p:spPr>
          <a:xfrm>
            <a:off x="14986945" y="3743320"/>
            <a:ext cx="1808018" cy="1808018"/>
          </a:xfrm>
          <a:prstGeom prst="rect">
            <a:avLst/>
          </a:prstGeom>
        </p:spPr>
      </p:pic>
      <p:pic>
        <p:nvPicPr>
          <p:cNvPr id="11" name="Picture 10"/>
          <p:cNvPicPr>
            <a:picLocks noChangeAspect="1"/>
          </p:cNvPicPr>
          <p:nvPr/>
        </p:nvPicPr>
        <p:blipFill>
          <a:blip r:embed="rId9">
            <a:extLst>
              <a:ext uri="{BEBA8EAE-BF5A-486C-A8C5-ECC9F3942E4B}">
                <a14:imgProps xmlns:a14="http://schemas.microsoft.com/office/drawing/2010/main">
                  <a14:imgLayer r:embed="rId10">
                    <a14:imgEffect>
                      <a14:backgroundRemoval t="3125" b="99375" l="4375" r="94375">
                        <a14:foregroundMark x1="63750" y1="42500" x2="8125" y2="49375"/>
                        <a14:foregroundMark x1="78125" y1="54375" x2="11875" y2="55625"/>
                        <a14:foregroundMark x1="71875" y1="27500" x2="65625" y2="96875"/>
                        <a14:foregroundMark x1="62500" y1="24375" x2="67500" y2="99375"/>
                      </a14:backgroundRemoval>
                    </a14:imgEffect>
                  </a14:imgLayer>
                </a14:imgProps>
              </a:ext>
              <a:ext uri="{28A0092B-C50C-407E-A947-70E740481C1C}">
                <a14:useLocalDpi xmlns:a14="http://schemas.microsoft.com/office/drawing/2010/main"/>
              </a:ext>
            </a:extLst>
          </a:blip>
          <a:stretch>
            <a:fillRect/>
          </a:stretch>
        </p:blipFill>
        <p:spPr>
          <a:xfrm>
            <a:off x="7266751" y="3750052"/>
            <a:ext cx="1787238" cy="1787238"/>
          </a:xfrm>
          <a:prstGeom prst="rect">
            <a:avLst/>
          </a:prstGeom>
        </p:spPr>
      </p:pic>
      <p:pic>
        <p:nvPicPr>
          <p:cNvPr id="12" name="Picture 11"/>
          <p:cNvPicPr>
            <a:picLocks noChangeAspect="1"/>
          </p:cNvPicPr>
          <p:nvPr/>
        </p:nvPicPr>
        <p:blipFill>
          <a:blip r:embed="rId9">
            <a:extLst>
              <a:ext uri="{BEBA8EAE-BF5A-486C-A8C5-ECC9F3942E4B}">
                <a14:imgProps xmlns:a14="http://schemas.microsoft.com/office/drawing/2010/main">
                  <a14:imgLayer r:embed="rId10">
                    <a14:imgEffect>
                      <a14:backgroundRemoval t="3125" b="99375" l="4375" r="94375">
                        <a14:foregroundMark x1="63750" y1="42500" x2="8125" y2="49375"/>
                        <a14:foregroundMark x1="78125" y1="54375" x2="11875" y2="55625"/>
                        <a14:foregroundMark x1="71875" y1="27500" x2="65625" y2="96875"/>
                        <a14:foregroundMark x1="62500" y1="24375" x2="67500" y2="99375"/>
                      </a14:backgroundRemoval>
                    </a14:imgEffect>
                  </a14:imgLayer>
                </a14:imgProps>
              </a:ext>
              <a:ext uri="{28A0092B-C50C-407E-A947-70E740481C1C}">
                <a14:useLocalDpi xmlns:a14="http://schemas.microsoft.com/office/drawing/2010/main"/>
              </a:ext>
            </a:extLst>
          </a:blip>
          <a:stretch>
            <a:fillRect/>
          </a:stretch>
        </p:blipFill>
        <p:spPr>
          <a:xfrm>
            <a:off x="7615969" y="7152844"/>
            <a:ext cx="1712757" cy="1712757"/>
          </a:xfrm>
          <a:prstGeom prst="rect">
            <a:avLst/>
          </a:prstGeom>
        </p:spPr>
      </p:pic>
      <p:pic>
        <p:nvPicPr>
          <p:cNvPr id="13" name="Am-thanh-tra-loi-dung-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20438058" y="2034987"/>
            <a:ext cx="914400" cy="914400"/>
          </a:xfrm>
          <a:prstGeom prst="rect">
            <a:avLst/>
          </a:prstGeom>
        </p:spPr>
      </p:pic>
      <p:pic>
        <p:nvPicPr>
          <p:cNvPr id="14"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9621500" y="3757301"/>
            <a:ext cx="914400" cy="914400"/>
          </a:xfrm>
          <a:prstGeom prst="rect">
            <a:avLst/>
          </a:prstGeom>
        </p:spPr>
      </p:pic>
      <p:pic>
        <p:nvPicPr>
          <p:cNvPr id="15"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20438058" y="7833204"/>
            <a:ext cx="914400" cy="914400"/>
          </a:xfrm>
          <a:prstGeom prst="rect">
            <a:avLst/>
          </a:prstGeom>
        </p:spPr>
      </p:pic>
      <p:pic>
        <p:nvPicPr>
          <p:cNvPr id="16"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9621500" y="5953922"/>
            <a:ext cx="914400" cy="914400"/>
          </a:xfrm>
          <a:prstGeom prst="rect">
            <a:avLst/>
          </a:prstGeom>
        </p:spPr>
      </p:pic>
      <p:sp>
        <p:nvSpPr>
          <p:cNvPr id="17" name="Rectangle 16"/>
          <p:cNvSpPr/>
          <p:nvPr/>
        </p:nvSpPr>
        <p:spPr>
          <a:xfrm>
            <a:off x="3474474" y="207719"/>
            <a:ext cx="11308326" cy="1306255"/>
          </a:xfrm>
          <a:prstGeom prst="rect">
            <a:avLst/>
          </a:prstGeom>
        </p:spPr>
        <p:txBody>
          <a:bodyPr wrap="square">
            <a:spAutoFit/>
          </a:bodyPr>
          <a:lstStyle/>
          <a:p>
            <a:pPr marL="0" marR="0" lvl="0" indent="0" algn="ctr" defTabSz="1828800" rtl="0" eaLnBrk="1" fontAlgn="auto" latinLnBrk="0" hangingPunct="1">
              <a:lnSpc>
                <a:spcPct val="150000"/>
              </a:lnSpc>
              <a:spcBef>
                <a:spcPts val="0"/>
              </a:spcBef>
              <a:spcAft>
                <a:spcPts val="0"/>
              </a:spcAft>
              <a:buClr>
                <a:srgbClr val="070185"/>
              </a:buClr>
              <a:buSzTx/>
              <a:buFontTx/>
              <a:buNone/>
              <a:tabLst/>
              <a:defRPr/>
            </a:pPr>
            <a:r>
              <a:rPr kumimoji="0" lang="en-US" sz="6000" b="1" i="0" u="none" strike="noStrike" kern="0" cap="none" spc="0" normalizeH="0" baseline="0" noProof="0" smtClean="0">
                <a:ln>
                  <a:noFill/>
                </a:ln>
                <a:solidFill>
                  <a:srgbClr val="C00000"/>
                </a:solidFill>
                <a:effectLst/>
                <a:uLnTx/>
                <a:uFillTx/>
                <a:latin typeface="Arial" panose="020B0604020202020204" pitchFamily="34" charset="0"/>
                <a:ea typeface="+mn-ea"/>
                <a:cs typeface="Arial" panose="020B0604020202020204" pitchFamily="34" charset="0"/>
              </a:rPr>
              <a:t>CÂU HỎI TRẮC NGHIỆM</a:t>
            </a:r>
            <a:endParaRPr kumimoji="0" lang="vi-VN" sz="6000" b="1" i="0" u="none" strike="noStrike" kern="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925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500"/>
                                        <p:tgtEl>
                                          <p:spTgt spid="3"/>
                                        </p:tgtEl>
                                      </p:cBhvr>
                                    </p:animEffect>
                                  </p:childTnLst>
                                </p:cTn>
                              </p:par>
                            </p:childTnLst>
                          </p:cTn>
                        </p:par>
                        <p:par>
                          <p:cTn id="8" fill="hold">
                            <p:stCondLst>
                              <p:cond delay="500"/>
                            </p:stCondLst>
                            <p:childTnLst>
                              <p:par>
                                <p:cTn id="9" presetID="6"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circle(in)">
                                      <p:cBhvr>
                                        <p:cTn id="11" dur="500"/>
                                        <p:tgtEl>
                                          <p:spTgt spid="6"/>
                                        </p:tgtEl>
                                      </p:cBhvr>
                                    </p:animEffect>
                                  </p:childTnLst>
                                </p:cTn>
                              </p:par>
                            </p:childTnLst>
                          </p:cTn>
                        </p:par>
                        <p:par>
                          <p:cTn id="12" fill="hold">
                            <p:stCondLst>
                              <p:cond delay="1000"/>
                            </p:stCondLst>
                            <p:childTnLst>
                              <p:par>
                                <p:cTn id="13" presetID="6"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500"/>
                                        <p:tgtEl>
                                          <p:spTgt spid="5"/>
                                        </p:tgtEl>
                                      </p:cBhvr>
                                    </p:animEffect>
                                  </p:childTnLst>
                                </p:cTn>
                              </p:par>
                            </p:childTnLst>
                          </p:cTn>
                        </p:par>
                        <p:par>
                          <p:cTn id="16" fill="hold">
                            <p:stCondLst>
                              <p:cond delay="1500"/>
                            </p:stCondLst>
                            <p:childTnLst>
                              <p:par>
                                <p:cTn id="17" presetID="6" presetClass="entr" presetSubtype="16"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circle(in)">
                                      <p:cBhvr>
                                        <p:cTn id="19" dur="500"/>
                                        <p:tgtEl>
                                          <p:spTgt spid="7"/>
                                        </p:tgtEl>
                                      </p:cBhvr>
                                    </p:animEffect>
                                  </p:childTnLst>
                                </p:cTn>
                              </p:par>
                            </p:childTnLst>
                          </p:cTn>
                        </p:par>
                        <p:par>
                          <p:cTn id="20" fill="hold">
                            <p:stCondLst>
                              <p:cond delay="2000"/>
                            </p:stCondLst>
                            <p:childTnLst>
                              <p:par>
                                <p:cTn id="21" presetID="6" presetClass="entr" presetSubtype="16"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circle(in)">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4"/>
                    </p:tgtEl>
                  </p:cond>
                </p:stCondLst>
                <p:endSync evt="end" delay="0">
                  <p:rtn val="all"/>
                </p:endSync>
                <p:childTnLst>
                  <p:par>
                    <p:cTn id="25" fill="hold">
                      <p:stCondLst>
                        <p:cond delay="0"/>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par>
                                <p:cTn id="30" presetID="1" presetClass="mediacall" presetSubtype="0" fill="hold" nodeType="withEffect">
                                  <p:stCondLst>
                                    <p:cond delay="0"/>
                                  </p:stCondLst>
                                  <p:childTnLst>
                                    <p:cmd type="call" cmd="playFrom(0.0)">
                                      <p:cBhvr>
                                        <p:cTn id="31" dur="8080" fill="hold"/>
                                        <p:tgtEl>
                                          <p:spTgt spid="13"/>
                                        </p:tgtEl>
                                      </p:cBhvr>
                                    </p:cmd>
                                  </p:childTnLst>
                                </p:cTn>
                              </p:par>
                            </p:childTnLst>
                          </p:cTn>
                        </p:par>
                      </p:childTnLst>
                    </p:cTn>
                  </p:par>
                </p:childTnLst>
              </p:cTn>
              <p:nextCondLst>
                <p:cond evt="onClick" delay="0">
                  <p:tgtEl>
                    <p:spTgt spid="4"/>
                  </p:tgtEl>
                </p:cond>
              </p:nextCondLst>
            </p:seq>
            <p:seq concurrent="1" nextAc="seek">
              <p:cTn id="32" restart="whenNotActive" fill="hold" evtFilter="cancelBubble" nodeType="interactiveSeq">
                <p:stCondLst>
                  <p:cond evt="onClick" delay="0">
                    <p:tgtEl>
                      <p:spTgt spid="5"/>
                    </p:tgtEl>
                  </p:cond>
                </p:stCondLst>
                <p:endSync evt="end" delay="0">
                  <p:rtn val="all"/>
                </p:endSync>
                <p:childTnLst>
                  <p:par>
                    <p:cTn id="33" fill="hold">
                      <p:stCondLst>
                        <p:cond delay="0"/>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par>
                                <p:cTn id="38" presetID="1" presetClass="mediacall" presetSubtype="0" fill="hold" nodeType="withEffect">
                                  <p:stCondLst>
                                    <p:cond delay="0"/>
                                  </p:stCondLst>
                                  <p:childTnLst>
                                    <p:cmd type="call" cmd="playFrom(0.0)">
                                      <p:cBhvr>
                                        <p:cTn id="39" dur="8080" fill="hold"/>
                                        <p:tgtEl>
                                          <p:spTgt spid="14"/>
                                        </p:tgtEl>
                                      </p:cBhvr>
                                    </p:cmd>
                                  </p:childTnLst>
                                </p:cTn>
                              </p:par>
                            </p:childTnLst>
                          </p:cTn>
                        </p:par>
                      </p:childTnLst>
                    </p:cTn>
                  </p:par>
                </p:childTnLst>
              </p:cTn>
              <p:nextCondLst>
                <p:cond evt="onClick" delay="0">
                  <p:tgtEl>
                    <p:spTgt spid="5"/>
                  </p:tgtEl>
                </p:cond>
              </p:nextCondLst>
            </p:seq>
            <p:seq concurrent="1" nextAc="seek">
              <p:cTn id="40" restart="whenNotActive" fill="hold" evtFilter="cancelBubble" nodeType="interactiveSeq">
                <p:stCondLst>
                  <p:cond evt="onClick" delay="0">
                    <p:tgtEl>
                      <p:spTgt spid="7"/>
                    </p:tgtEl>
                  </p:cond>
                </p:stCondLst>
                <p:endSync evt="end" delay="0">
                  <p:rtn val="all"/>
                </p:endSync>
                <p:childTnLst>
                  <p:par>
                    <p:cTn id="41" fill="hold">
                      <p:stCondLst>
                        <p:cond delay="0"/>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500"/>
                                        <p:tgtEl>
                                          <p:spTgt spid="12"/>
                                        </p:tgtEl>
                                      </p:cBhvr>
                                    </p:animEffect>
                                  </p:childTnLst>
                                </p:cTn>
                              </p:par>
                              <p:par>
                                <p:cTn id="46" presetID="1" presetClass="mediacall" presetSubtype="0" fill="hold" nodeType="withEffect">
                                  <p:stCondLst>
                                    <p:cond delay="0"/>
                                  </p:stCondLst>
                                  <p:childTnLst>
                                    <p:cmd type="call" cmd="playFrom(0.0)">
                                      <p:cBhvr>
                                        <p:cTn id="47" dur="8080" fill="hold"/>
                                        <p:tgtEl>
                                          <p:spTgt spid="16"/>
                                        </p:tgtEl>
                                      </p:cBhvr>
                                    </p:cmd>
                                  </p:childTnLst>
                                </p:cTn>
                              </p:par>
                            </p:childTnLst>
                          </p:cTn>
                        </p:par>
                      </p:childTnLst>
                    </p:cTn>
                  </p:par>
                </p:childTnLst>
              </p:cTn>
              <p:nextCondLst>
                <p:cond evt="onClick" delay="0">
                  <p:tgtEl>
                    <p:spTgt spid="7"/>
                  </p:tgtEl>
                </p:cond>
              </p:nextCondLst>
            </p:seq>
            <p:seq concurrent="1" nextAc="seek">
              <p:cTn id="48" restart="whenNotActive" fill="hold" evtFilter="cancelBubble" nodeType="interactiveSeq">
                <p:stCondLst>
                  <p:cond evt="onClick" delay="0">
                    <p:tgtEl>
                      <p:spTgt spid="6"/>
                    </p:tgtEl>
                  </p:cond>
                </p:stCondLst>
                <p:endSync evt="end" delay="0">
                  <p:rtn val="all"/>
                </p:endSync>
                <p:childTnLst>
                  <p:par>
                    <p:cTn id="49" fill="hold">
                      <p:stCondLst>
                        <p:cond delay="0"/>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500"/>
                                        <p:tgtEl>
                                          <p:spTgt spid="11"/>
                                        </p:tgtEl>
                                      </p:cBhvr>
                                    </p:animEffect>
                                  </p:childTnLst>
                                </p:cTn>
                              </p:par>
                              <p:par>
                                <p:cTn id="54" presetID="1" presetClass="mediacall" presetSubtype="0" fill="hold" nodeType="withEffect">
                                  <p:stCondLst>
                                    <p:cond delay="0"/>
                                  </p:stCondLst>
                                  <p:childTnLst>
                                    <p:cmd type="call" cmd="playFrom(0.0)">
                                      <p:cBhvr>
                                        <p:cTn id="55" dur="8080" fill="hold"/>
                                        <p:tgtEl>
                                          <p:spTgt spid="15"/>
                                        </p:tgtEl>
                                      </p:cBhvr>
                                    </p:cmd>
                                  </p:childTnLst>
                                </p:cTn>
                              </p:par>
                            </p:childTnLst>
                          </p:cTn>
                        </p:par>
                      </p:childTnLst>
                    </p:cTn>
                  </p:par>
                </p:childTnLst>
              </p:cTn>
              <p:nextCondLst>
                <p:cond evt="onClick" delay="0">
                  <p:tgtEl>
                    <p:spTgt spid="6"/>
                  </p:tgtEl>
                </p:cond>
              </p:nextCondLst>
            </p:seq>
            <p:audio>
              <p:cMediaNode vol="80000">
                <p:cTn id="56" fill="hold" display="0">
                  <p:stCondLst>
                    <p:cond delay="indefinite"/>
                  </p:stCondLst>
                  <p:endCondLst>
                    <p:cond evt="onStopAudio" delay="0">
                      <p:tgtEl>
                        <p:sldTgt/>
                      </p:tgtEl>
                    </p:cond>
                  </p:endCondLst>
                </p:cTn>
                <p:tgtEl>
                  <p:spTgt spid="13"/>
                </p:tgtEl>
              </p:cMediaNode>
            </p:audio>
            <p:audio>
              <p:cMediaNode vol="80000">
                <p:cTn id="57" fill="hold" display="0">
                  <p:stCondLst>
                    <p:cond delay="indefinite"/>
                  </p:stCondLst>
                  <p:endCondLst>
                    <p:cond evt="onStopAudio" delay="0">
                      <p:tgtEl>
                        <p:sldTgt/>
                      </p:tgtEl>
                    </p:cond>
                  </p:endCondLst>
                </p:cTn>
                <p:tgtEl>
                  <p:spTgt spid="14"/>
                </p:tgtEl>
              </p:cMediaNode>
            </p:audio>
            <p:audio>
              <p:cMediaNode vol="80000">
                <p:cTn id="58" fill="hold" display="0">
                  <p:stCondLst>
                    <p:cond delay="indefinite"/>
                  </p:stCondLst>
                  <p:endCondLst>
                    <p:cond evt="onStopAudio" delay="0">
                      <p:tgtEl>
                        <p:sldTgt/>
                      </p:tgtEl>
                    </p:cond>
                  </p:endCondLst>
                </p:cTn>
                <p:tgtEl>
                  <p:spTgt spid="15"/>
                </p:tgtEl>
              </p:cMediaNode>
            </p:audio>
            <p:audio>
              <p:cMediaNode vol="80000">
                <p:cTn id="59" fill="hold" display="0">
                  <p:stCondLst>
                    <p:cond delay="indefinite"/>
                  </p:stCondLst>
                  <p:endCondLst>
                    <p:cond evt="onStopAudio" delay="0">
                      <p:tgtEl>
                        <p:sldTgt/>
                      </p:tgtEl>
                    </p:cond>
                  </p:endCondLst>
                </p:cTn>
                <p:tgtEl>
                  <p:spTgt spid="16"/>
                </p:tgtEl>
              </p:cMediaNode>
            </p:audio>
            <p:seq concurrent="1" nextAc="seek">
              <p:cTn id="60" restart="whenNotActive" fill="hold" evtFilter="cancelBubble" nodeType="interactiveSeq">
                <p:stCondLst>
                  <p:cond evt="onClick" delay="0">
                    <p:tgtEl>
                      <p:spTgt spid="9"/>
                    </p:tgtEl>
                  </p:cond>
                </p:stCondLst>
                <p:endSync evt="end" delay="0">
                  <p:rtn val="all"/>
                </p:endSync>
                <p:childTnLst>
                  <p:par>
                    <p:cTn id="61" fill="hold">
                      <p:stCondLst>
                        <p:cond delay="0"/>
                      </p:stCondLst>
                      <p:childTnLst>
                        <p:par>
                          <p:cTn id="62" fill="hold">
                            <p:stCondLst>
                              <p:cond delay="0"/>
                            </p:stCondLst>
                            <p:childTnLst>
                              <p:par>
                                <p:cTn id="63" presetID="10" presetClass="exit" presetSubtype="0" fill="hold" nodeType="clickEffect">
                                  <p:stCondLst>
                                    <p:cond delay="0"/>
                                  </p:stCondLst>
                                  <p:childTnLst>
                                    <p:animEffect transition="out" filter="fade">
                                      <p:cBhvr>
                                        <p:cTn id="64" dur="500"/>
                                        <p:tgtEl>
                                          <p:spTgt spid="9"/>
                                        </p:tgtEl>
                                      </p:cBhvr>
                                    </p:animEffect>
                                    <p:set>
                                      <p:cBhvr>
                                        <p:cTn id="65"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3" grpId="0"/>
      <p:bldP spid="4" grpId="0" animBg="1"/>
      <p:bldP spid="5" grpId="0" animBg="1"/>
      <p:bldP spid="6" grpId="0" animBg="1"/>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5" name="Group 5"/>
          <p:cNvGrpSpPr/>
          <p:nvPr/>
        </p:nvGrpSpPr>
        <p:grpSpPr>
          <a:xfrm rot="5400000">
            <a:off x="-8882220" y="5457225"/>
            <a:ext cx="18678839" cy="982589"/>
            <a:chOff x="0" y="0"/>
            <a:chExt cx="4919530" cy="537497"/>
          </a:xfrm>
        </p:grpSpPr>
        <p:sp>
          <p:nvSpPr>
            <p:cNvPr id="6" name="Freeform 6"/>
            <p:cNvSpPr/>
            <p:nvPr/>
          </p:nvSpPr>
          <p:spPr>
            <a:xfrm>
              <a:off x="0" y="0"/>
              <a:ext cx="4919530" cy="537497"/>
            </a:xfrm>
            <a:custGeom>
              <a:avLst/>
              <a:gdLst/>
              <a:ahLst/>
              <a:cxnLst/>
              <a:rect l="l" t="t" r="r" b="b"/>
              <a:pathLst>
                <a:path w="4919530" h="537497">
                  <a:moveTo>
                    <a:pt x="0" y="0"/>
                  </a:moveTo>
                  <a:lnTo>
                    <a:pt x="4919530" y="0"/>
                  </a:lnTo>
                  <a:lnTo>
                    <a:pt x="4919530" y="537497"/>
                  </a:lnTo>
                  <a:lnTo>
                    <a:pt x="0" y="537497"/>
                  </a:lnTo>
                  <a:close/>
                </a:path>
              </a:pathLst>
            </a:custGeom>
            <a:solidFill>
              <a:srgbClr val="A3DFBE"/>
            </a:solidFill>
            <a:ln w="28575" cap="sq">
              <a:solidFill>
                <a:srgbClr val="231F20"/>
              </a:solidFill>
              <a:prstDash val="solid"/>
              <a:miter/>
            </a:ln>
          </p:spPr>
        </p:sp>
        <p:sp>
          <p:nvSpPr>
            <p:cNvPr id="7" name="TextBox 7"/>
            <p:cNvSpPr txBox="1"/>
            <p:nvPr/>
          </p:nvSpPr>
          <p:spPr>
            <a:xfrm>
              <a:off x="0" y="-38100"/>
              <a:ext cx="4919530" cy="575597"/>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8" name="Picture 7"/>
          <p:cNvPicPr>
            <a:picLocks noChangeAspect="1"/>
          </p:cNvPicPr>
          <p:nvPr/>
        </p:nvPicPr>
        <p:blipFill>
          <a:blip r:embed="rId3"/>
          <a:stretch>
            <a:fillRect/>
          </a:stretch>
        </p:blipFill>
        <p:spPr>
          <a:xfrm>
            <a:off x="15909758" y="7734300"/>
            <a:ext cx="1866900" cy="2059082"/>
          </a:xfrm>
          <a:prstGeom prst="rect">
            <a:avLst/>
          </a:prstGeom>
        </p:spPr>
      </p:pic>
      <mc:AlternateContent xmlns:mc="http://schemas.openxmlformats.org/markup-compatibility/2006">
        <mc:Choice xmlns:a14="http://schemas.microsoft.com/office/drawing/2010/main" Requires="a14">
          <p:sp>
            <p:nvSpPr>
              <p:cNvPr id="13" name="Rectangle 12"/>
              <p:cNvSpPr/>
              <p:nvPr/>
            </p:nvSpPr>
            <p:spPr>
              <a:xfrm>
                <a:off x="1981200" y="571500"/>
                <a:ext cx="15087600" cy="2021002"/>
              </a:xfrm>
              <a:prstGeom prst="rect">
                <a:avLst/>
              </a:prstGeom>
            </p:spPr>
            <p:txBody>
              <a:bodyPr wrap="square">
                <a:spAutoFit/>
              </a:bodyPr>
              <a:lstStyle/>
              <a:p>
                <a:pPr algn="just">
                  <a:lnSpc>
                    <a:spcPct val="165000"/>
                  </a:lnSpc>
                  <a:spcBef>
                    <a:spcPts val="600"/>
                  </a:spcBef>
                  <a:spcAft>
                    <a:spcPts val="600"/>
                  </a:spcAft>
                  <a:buClr>
                    <a:srgbClr val="000000"/>
                  </a:buClr>
                  <a:buFont typeface="Arial"/>
                  <a:buNone/>
                </a:pPr>
                <a:r>
                  <a:rPr lang="en-US" sz="4000" b="1" smtClean="0">
                    <a:solidFill>
                      <a:srgbClr val="1F497D"/>
                    </a:solidFill>
                    <a:latin typeface="Arial" panose="020B0604020202020204" pitchFamily="34" charset="0"/>
                    <a:ea typeface="Times New Roman" panose="02020603050405020304" pitchFamily="18" charset="0"/>
                    <a:cs typeface="Arial" panose="020B0604020202020204" pitchFamily="34" charset="0"/>
                    <a:sym typeface="Arial"/>
                  </a:rPr>
                  <a:t>Bài </a:t>
                </a:r>
                <a:r>
                  <a:rPr lang="en-US" sz="4000" b="1">
                    <a:solidFill>
                      <a:srgbClr val="1F497D"/>
                    </a:solidFill>
                    <a:latin typeface="Arial" panose="020B0604020202020204" pitchFamily="34" charset="0"/>
                    <a:ea typeface="Times New Roman" panose="02020603050405020304" pitchFamily="18" charset="0"/>
                    <a:cs typeface="Arial" panose="020B0604020202020204" pitchFamily="34" charset="0"/>
                    <a:sym typeface="Arial"/>
                  </a:rPr>
                  <a:t>tập </a:t>
                </a:r>
                <a:r>
                  <a:rPr lang="en-US" sz="4000" b="1" smtClean="0">
                    <a:solidFill>
                      <a:srgbClr val="1F497D"/>
                    </a:solidFill>
                    <a:latin typeface="Arial" panose="020B0604020202020204" pitchFamily="34" charset="0"/>
                    <a:ea typeface="Times New Roman" panose="02020603050405020304" pitchFamily="18" charset="0"/>
                    <a:cs typeface="Arial" panose="020B0604020202020204" pitchFamily="34" charset="0"/>
                    <a:sym typeface="Arial"/>
                  </a:rPr>
                  <a:t>1 </a:t>
                </a:r>
                <a:r>
                  <a:rPr lang="en-US" sz="4000" b="1">
                    <a:solidFill>
                      <a:srgbClr val="1F497D"/>
                    </a:solidFill>
                    <a:latin typeface="Arial" panose="020B0604020202020204" pitchFamily="34" charset="0"/>
                    <a:ea typeface="Times New Roman" panose="02020603050405020304" pitchFamily="18" charset="0"/>
                    <a:cs typeface="Arial" panose="020B0604020202020204" pitchFamily="34" charset="0"/>
                    <a:sym typeface="Arial"/>
                  </a:rPr>
                  <a:t>(SGK – </a:t>
                </a:r>
                <a:r>
                  <a:rPr lang="en-US" sz="4000" b="1" smtClean="0">
                    <a:solidFill>
                      <a:srgbClr val="1F497D"/>
                    </a:solidFill>
                    <a:latin typeface="Arial" panose="020B0604020202020204" pitchFamily="34" charset="0"/>
                    <a:ea typeface="Times New Roman" panose="02020603050405020304" pitchFamily="18" charset="0"/>
                    <a:cs typeface="Arial" panose="020B0604020202020204" pitchFamily="34" charset="0"/>
                    <a:sym typeface="Arial"/>
                  </a:rPr>
                  <a:t>tr73)</a:t>
                </a:r>
                <a:r>
                  <a:rPr lang="vi-VN" sz="4000" b="1" smtClean="0">
                    <a:solidFill>
                      <a:srgbClr val="1F497D"/>
                    </a:solidFill>
                    <a:latin typeface="Arial" panose="020B0604020202020204" pitchFamily="34" charset="0"/>
                    <a:ea typeface="Times New Roman" panose="02020603050405020304" pitchFamily="18" charset="0"/>
                    <a:cs typeface="Arial" panose="020B0604020202020204" pitchFamily="34" charset="0"/>
                    <a:sym typeface="Arial"/>
                  </a:rPr>
                  <a:t> </a:t>
                </a:r>
                <a:r>
                  <a:rPr lang="en-US" sz="4000" kern="0" smtClean="0">
                    <a:solidFill>
                      <a:srgbClr val="000000"/>
                    </a:solidFill>
                    <a:latin typeface="Arial" panose="020B0604020202020204" pitchFamily="34" charset="0"/>
                    <a:cs typeface="Arial" panose="020B0604020202020204" pitchFamily="34" charset="0"/>
                    <a:sym typeface="Arial"/>
                  </a:rPr>
                  <a:t>Cho </a:t>
                </a:r>
                <a14:m>
                  <m:oMath xmlns:m="http://schemas.openxmlformats.org/officeDocument/2006/math">
                    <m:r>
                      <a:rPr lang="da-DK" sz="4000" i="1">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r>
                      <a:rPr lang="en-US" sz="4000" b="0" i="1" smtClean="0">
                        <a:solidFill>
                          <a:prstClr val="black"/>
                        </a:solidFill>
                        <a:latin typeface="Cambria Math" panose="02040503050406030204" pitchFamily="18" charset="0"/>
                        <a:ea typeface="Dotum" panose="020B0600000101010101" pitchFamily="34" charset="-127"/>
                        <a:cs typeface="Times New Roman" panose="02020603050405020304" pitchFamily="18" charset="0"/>
                      </a:rPr>
                      <m:t>𝐴𝐵𝐶</m:t>
                    </m:r>
                    <m:r>
                      <a:rPr lang="en-US" sz="4000" i="1">
                        <a:solidFill>
                          <a:prstClr val="black"/>
                        </a:solidFill>
                        <a:latin typeface="Cambria Math" panose="02040503050406030204" pitchFamily="18" charset="0"/>
                        <a:ea typeface="Dotum" panose="020B0600000101010101" pitchFamily="34" charset="-127"/>
                        <a:cs typeface="Times New Roman" panose="02020603050405020304" pitchFamily="18" charset="0"/>
                      </a:rPr>
                      <m:t> ᔕ ∆</m:t>
                    </m:r>
                    <m:r>
                      <a:rPr lang="en-US" sz="4000" b="0" i="1" smtClean="0">
                        <a:solidFill>
                          <a:prstClr val="black"/>
                        </a:solidFill>
                        <a:latin typeface="Cambria Math" panose="02040503050406030204" pitchFamily="18" charset="0"/>
                        <a:ea typeface="Dotum" panose="020B0600000101010101" pitchFamily="34" charset="-127"/>
                        <a:cs typeface="Times New Roman" panose="02020603050405020304" pitchFamily="18" charset="0"/>
                      </a:rPr>
                      <m:t>𝑀𝑁𝑃</m:t>
                    </m:r>
                  </m:oMath>
                </a14:m>
                <a:r>
                  <a:rPr lang="en-US" sz="4000" kern="0" smtClean="0">
                    <a:solidFill>
                      <a:srgbClr val="000000"/>
                    </a:solidFill>
                    <a:latin typeface="Arial" panose="020B0604020202020204" pitchFamily="34" charset="0"/>
                    <a:cs typeface="Arial" panose="020B0604020202020204" pitchFamily="34" charset="0"/>
                    <a:sym typeface="Arial"/>
                  </a:rPr>
                  <a:t> và </a:t>
                </a:r>
                <a14:m>
                  <m:oMath xmlns:m="http://schemas.openxmlformats.org/officeDocument/2006/math">
                    <m:acc>
                      <m:accPr>
                        <m:chr m:val="̂"/>
                        <m:ctrlPr>
                          <a:rPr lang="en-US" sz="4000" i="1">
                            <a:latin typeface="Cambria Math" panose="02040503050406030204" pitchFamily="18" charset="0"/>
                            <a:ea typeface="Calibri" panose="020F0502020204030204" pitchFamily="34" charset="0"/>
                            <a:cs typeface="Times New Roman" panose="02020603050405020304" pitchFamily="18" charset="0"/>
                          </a:rPr>
                        </m:ctrlPr>
                      </m:accPr>
                      <m:e>
                        <m:r>
                          <a:rPr lang="fr-FR" sz="4000" i="1">
                            <a:latin typeface="Cambria Math" panose="02040503050406030204" pitchFamily="18" charset="0"/>
                            <a:ea typeface="Calibri" panose="020F0502020204030204" pitchFamily="34" charset="0"/>
                            <a:cs typeface="Times New Roman" panose="02020603050405020304" pitchFamily="18" charset="0"/>
                          </a:rPr>
                          <m:t>𝐴</m:t>
                        </m:r>
                      </m:e>
                    </m:acc>
                    <m:r>
                      <a:rPr lang="fr-FR" sz="4000" i="1">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latin typeface="Cambria Math" panose="02040503050406030204" pitchFamily="18" charset="0"/>
                            <a:ea typeface="Calibri" panose="020F0502020204030204" pitchFamily="34" charset="0"/>
                            <a:cs typeface="Times New Roman" panose="02020603050405020304" pitchFamily="18" charset="0"/>
                          </a:rPr>
                        </m:ctrlPr>
                      </m:sSupPr>
                      <m:e>
                        <m:r>
                          <a:rPr lang="en-US" sz="4000" b="0" i="1" smtClean="0">
                            <a:latin typeface="Cambria Math" panose="02040503050406030204" pitchFamily="18" charset="0"/>
                            <a:ea typeface="Calibri" panose="020F0502020204030204" pitchFamily="34" charset="0"/>
                            <a:cs typeface="Times New Roman" panose="02020603050405020304" pitchFamily="18" charset="0"/>
                          </a:rPr>
                          <m:t>45</m:t>
                        </m:r>
                      </m:e>
                      <m:sup>
                        <m:r>
                          <a:rPr lang="fr-FR" sz="4000" i="1">
                            <a:latin typeface="Cambria Math" panose="02040503050406030204" pitchFamily="18" charset="0"/>
                            <a:ea typeface="Calibri" panose="020F0502020204030204" pitchFamily="34" charset="0"/>
                            <a:cs typeface="Times New Roman" panose="02020603050405020304" pitchFamily="18" charset="0"/>
                          </a:rPr>
                          <m:t>0</m:t>
                        </m:r>
                      </m:sup>
                    </m:sSup>
                    <m:r>
                      <a:rPr lang="en-US" sz="4000" b="0" i="1" smtClean="0">
                        <a:latin typeface="Cambria Math" panose="02040503050406030204" pitchFamily="18" charset="0"/>
                        <a:ea typeface="Calibri" panose="020F0502020204030204" pitchFamily="34" charset="0"/>
                        <a:cs typeface="Times New Roman" panose="02020603050405020304" pitchFamily="18" charset="0"/>
                      </a:rPr>
                      <m:t>, </m:t>
                    </m:r>
                    <m:acc>
                      <m:accPr>
                        <m:chr m:val="̂"/>
                        <m:ctrlPr>
                          <a:rPr lang="en-US" sz="4000" i="1">
                            <a:latin typeface="Cambria Math" panose="02040503050406030204" pitchFamily="18" charset="0"/>
                            <a:ea typeface="Calibri" panose="020F0502020204030204" pitchFamily="34" charset="0"/>
                            <a:cs typeface="Times New Roman" panose="02020603050405020304" pitchFamily="18" charset="0"/>
                          </a:rPr>
                        </m:ctrlPr>
                      </m:accPr>
                      <m:e>
                        <m:r>
                          <a:rPr lang="fr-FR" sz="4000" i="1">
                            <a:latin typeface="Cambria Math" panose="02040503050406030204" pitchFamily="18" charset="0"/>
                            <a:ea typeface="Calibri" panose="020F0502020204030204" pitchFamily="34" charset="0"/>
                            <a:cs typeface="Times New Roman" panose="02020603050405020304" pitchFamily="18" charset="0"/>
                          </a:rPr>
                          <m:t>𝐵</m:t>
                        </m:r>
                      </m:e>
                    </m:acc>
                    <m:r>
                      <a:rPr lang="fr-FR" sz="4000" i="1">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latin typeface="Cambria Math" panose="02040503050406030204" pitchFamily="18" charset="0"/>
                            <a:ea typeface="Calibri" panose="020F0502020204030204" pitchFamily="34" charset="0"/>
                            <a:cs typeface="Times New Roman" panose="02020603050405020304" pitchFamily="18" charset="0"/>
                          </a:rPr>
                        </m:ctrlPr>
                      </m:sSupPr>
                      <m:e>
                        <m:r>
                          <a:rPr lang="en-US" sz="4000" b="0" i="1" smtClean="0">
                            <a:latin typeface="Cambria Math" panose="02040503050406030204" pitchFamily="18" charset="0"/>
                            <a:ea typeface="Calibri" panose="020F0502020204030204" pitchFamily="34" charset="0"/>
                            <a:cs typeface="Times New Roman" panose="02020603050405020304" pitchFamily="18" charset="0"/>
                          </a:rPr>
                          <m:t>6</m:t>
                        </m:r>
                        <m:r>
                          <a:rPr lang="fr-FR" sz="4000" i="1">
                            <a:latin typeface="Cambria Math" panose="02040503050406030204" pitchFamily="18" charset="0"/>
                            <a:ea typeface="Calibri" panose="020F0502020204030204" pitchFamily="34" charset="0"/>
                            <a:cs typeface="Times New Roman" panose="02020603050405020304" pitchFamily="18" charset="0"/>
                          </a:rPr>
                          <m:t>0</m:t>
                        </m:r>
                      </m:e>
                      <m:sup>
                        <m:r>
                          <a:rPr lang="fr-FR" sz="4000" i="1">
                            <a:latin typeface="Cambria Math" panose="02040503050406030204" pitchFamily="18" charset="0"/>
                            <a:ea typeface="Calibri" panose="020F0502020204030204" pitchFamily="34" charset="0"/>
                            <a:cs typeface="Times New Roman" panose="02020603050405020304" pitchFamily="18" charset="0"/>
                          </a:rPr>
                          <m:t>0</m:t>
                        </m:r>
                      </m:sup>
                    </m:sSup>
                  </m:oMath>
                </a14:m>
                <a:r>
                  <a:rPr lang="en-US" sz="4000" kern="0" smtClean="0">
                    <a:solidFill>
                      <a:srgbClr val="000000"/>
                    </a:solidFill>
                    <a:latin typeface="Arial" panose="020B0604020202020204" pitchFamily="34" charset="0"/>
                    <a:cs typeface="Arial" panose="020B0604020202020204" pitchFamily="34" charset="0"/>
                    <a:sym typeface="Arial"/>
                  </a:rPr>
                  <a:t>. Tính các góc </a:t>
                </a:r>
                <a14:m>
                  <m:oMath xmlns:m="http://schemas.openxmlformats.org/officeDocument/2006/math">
                    <m:r>
                      <a:rPr lang="en-US" sz="4000" i="1" kern="0" smtClean="0">
                        <a:solidFill>
                          <a:srgbClr val="000000"/>
                        </a:solidFill>
                        <a:latin typeface="Cambria Math" panose="02040503050406030204" pitchFamily="18" charset="0"/>
                        <a:cs typeface="Arial" panose="020B0604020202020204" pitchFamily="34" charset="0"/>
                        <a:sym typeface="Arial"/>
                      </a:rPr>
                      <m:t>𝐶</m:t>
                    </m:r>
                    <m:r>
                      <a:rPr lang="en-US" sz="4000" i="1" kern="0" smtClean="0">
                        <a:solidFill>
                          <a:srgbClr val="000000"/>
                        </a:solidFill>
                        <a:latin typeface="Cambria Math" panose="02040503050406030204" pitchFamily="18" charset="0"/>
                        <a:cs typeface="Arial" panose="020B0604020202020204" pitchFamily="34" charset="0"/>
                        <a:sym typeface="Arial"/>
                      </a:rPr>
                      <m:t>,</m:t>
                    </m:r>
                    <m:r>
                      <a:rPr lang="en-US" sz="4000" i="1" kern="0" smtClean="0">
                        <a:solidFill>
                          <a:srgbClr val="000000"/>
                        </a:solidFill>
                        <a:latin typeface="Cambria Math" panose="02040503050406030204" pitchFamily="18" charset="0"/>
                        <a:cs typeface="Arial" panose="020B0604020202020204" pitchFamily="34" charset="0"/>
                        <a:sym typeface="Arial"/>
                      </a:rPr>
                      <m:t>𝑀</m:t>
                    </m:r>
                    <m:r>
                      <a:rPr lang="en-US" sz="4000" i="1" kern="0" smtClean="0">
                        <a:solidFill>
                          <a:srgbClr val="000000"/>
                        </a:solidFill>
                        <a:latin typeface="Cambria Math" panose="02040503050406030204" pitchFamily="18" charset="0"/>
                        <a:cs typeface="Arial" panose="020B0604020202020204" pitchFamily="34" charset="0"/>
                        <a:sym typeface="Arial"/>
                      </a:rPr>
                      <m:t>,</m:t>
                    </m:r>
                    <m:r>
                      <a:rPr lang="en-US" sz="4000" i="1" kern="0" smtClean="0">
                        <a:solidFill>
                          <a:srgbClr val="000000"/>
                        </a:solidFill>
                        <a:latin typeface="Cambria Math" panose="02040503050406030204" pitchFamily="18" charset="0"/>
                        <a:cs typeface="Arial" panose="020B0604020202020204" pitchFamily="34" charset="0"/>
                        <a:sym typeface="Arial"/>
                      </a:rPr>
                      <m:t>𝑁</m:t>
                    </m:r>
                    <m:r>
                      <a:rPr lang="en-US" sz="4000" i="1" kern="0" smtClean="0">
                        <a:solidFill>
                          <a:srgbClr val="000000"/>
                        </a:solidFill>
                        <a:latin typeface="Cambria Math" panose="02040503050406030204" pitchFamily="18" charset="0"/>
                        <a:cs typeface="Arial" panose="020B0604020202020204" pitchFamily="34" charset="0"/>
                        <a:sym typeface="Arial"/>
                      </a:rPr>
                      <m:t>,</m:t>
                    </m:r>
                    <m:r>
                      <a:rPr lang="en-US" sz="4000" i="1" kern="0" smtClean="0">
                        <a:solidFill>
                          <a:srgbClr val="000000"/>
                        </a:solidFill>
                        <a:latin typeface="Cambria Math" panose="02040503050406030204" pitchFamily="18" charset="0"/>
                        <a:cs typeface="Arial" panose="020B0604020202020204" pitchFamily="34" charset="0"/>
                        <a:sym typeface="Arial"/>
                      </a:rPr>
                      <m:t>𝑃</m:t>
                    </m:r>
                  </m:oMath>
                </a14:m>
                <a:r>
                  <a:rPr lang="en-US" sz="4000" kern="0" smtClean="0">
                    <a:solidFill>
                      <a:srgbClr val="000000"/>
                    </a:solidFill>
                    <a:latin typeface="Arial" panose="020B0604020202020204" pitchFamily="34" charset="0"/>
                    <a:cs typeface="Arial" panose="020B0604020202020204" pitchFamily="34" charset="0"/>
                    <a:sym typeface="Arial"/>
                  </a:rPr>
                  <a:t>.  </a:t>
                </a:r>
                <a:endParaRPr lang="vi-VN" sz="4000" kern="0">
                  <a:solidFill>
                    <a:srgbClr val="000000"/>
                  </a:solidFill>
                  <a:latin typeface="Arial" panose="020B0604020202020204" pitchFamily="34" charset="0"/>
                  <a:cs typeface="Arial" panose="020B0604020202020204" pitchFamily="34" charset="0"/>
                  <a:sym typeface="Arial"/>
                </a:endParaRPr>
              </a:p>
            </p:txBody>
          </p:sp>
        </mc:Choice>
        <mc:Fallback>
          <p:sp>
            <p:nvSpPr>
              <p:cNvPr id="13" name="Rectangle 12"/>
              <p:cNvSpPr>
                <a:spLocks noRot="1" noChangeAspect="1" noMove="1" noResize="1" noEditPoints="1" noAdjustHandles="1" noChangeArrowheads="1" noChangeShapeType="1" noTextEdit="1"/>
              </p:cNvSpPr>
              <p:nvPr/>
            </p:nvSpPr>
            <p:spPr>
              <a:xfrm>
                <a:off x="1981200" y="571500"/>
                <a:ext cx="15087600" cy="2021002"/>
              </a:xfrm>
              <a:prstGeom prst="rect">
                <a:avLst/>
              </a:prstGeom>
              <a:blipFill>
                <a:blip r:embed="rId4"/>
                <a:stretch>
                  <a:fillRect l="-1414" r="-1414" b="-12085"/>
                </a:stretch>
              </a:blipFill>
            </p:spPr>
            <p:txBody>
              <a:bodyPr/>
              <a:lstStyle/>
              <a:p>
                <a:r>
                  <a:rPr lang="en-US">
                    <a:noFill/>
                  </a:rPr>
                  <a:t> </a:t>
                </a:r>
              </a:p>
            </p:txBody>
          </p:sp>
        </mc:Fallback>
      </mc:AlternateContent>
      <p:sp>
        <p:nvSpPr>
          <p:cNvPr id="14" name="Rectangle 13"/>
          <p:cNvSpPr/>
          <p:nvPr/>
        </p:nvSpPr>
        <p:spPr>
          <a:xfrm>
            <a:off x="8861998" y="2785242"/>
            <a:ext cx="1326004" cy="970843"/>
          </a:xfrm>
          <a:prstGeom prst="rect">
            <a:avLst/>
          </a:prstGeom>
        </p:spPr>
        <p:txBody>
          <a:bodyPr wrap="none">
            <a:spAutoFit/>
          </a:bodyPr>
          <a:lstStyle/>
          <a:p>
            <a:pPr marL="0" marR="0" lvl="0" indent="0" algn="just" defTabSz="1828800" rtl="0" eaLnBrk="1" fontAlgn="auto" latinLnBrk="0" hangingPunct="1">
              <a:lnSpc>
                <a:spcPct val="165000"/>
              </a:lnSpc>
              <a:spcBef>
                <a:spcPts val="600"/>
              </a:spcBef>
              <a:spcAft>
                <a:spcPts val="600"/>
              </a:spcAft>
              <a:buClr>
                <a:srgbClr val="000000"/>
              </a:buClr>
              <a:buSzTx/>
              <a:buFontTx/>
              <a:buNone/>
              <a:tabLst/>
              <a:defRPr/>
            </a:pPr>
            <a:r>
              <a:rPr kumimoji="0" lang="en-US" sz="4000" b="1" i="1" u="sng" strike="noStrike" kern="0" cap="none" spc="0" normalizeH="0" baseline="0" noProof="0">
                <a:ln>
                  <a:noFill/>
                </a:ln>
                <a:solidFill>
                  <a:srgbClr val="C00000"/>
                </a:solidFill>
                <a:effectLst/>
                <a:uLnTx/>
                <a:uFillTx/>
                <a:latin typeface="Arial"/>
                <a:ea typeface="Calibri" panose="020F0502020204030204" pitchFamily="34" charset="0"/>
                <a:cs typeface="Times New Roman" panose="02020603050405020304" pitchFamily="18" charset="0"/>
                <a:sym typeface="Arial"/>
              </a:rPr>
              <a:t>Giải:</a:t>
            </a:r>
          </a:p>
        </p:txBody>
      </p:sp>
      <mc:AlternateContent xmlns:mc="http://schemas.openxmlformats.org/markup-compatibility/2006">
        <mc:Choice xmlns:a14="http://schemas.microsoft.com/office/drawing/2010/main" Requires="a14">
          <p:sp>
            <p:nvSpPr>
              <p:cNvPr id="2" name="Rectangle 1"/>
              <p:cNvSpPr/>
              <p:nvPr/>
            </p:nvSpPr>
            <p:spPr>
              <a:xfrm>
                <a:off x="2133600" y="4259497"/>
                <a:ext cx="13792200" cy="4747518"/>
              </a:xfrm>
              <a:prstGeom prst="rect">
                <a:avLst/>
              </a:prstGeom>
            </p:spPr>
            <p:txBody>
              <a:bodyPr wrap="square">
                <a:spAutoFit/>
              </a:bodyPr>
              <a:lstStyle/>
              <a:p>
                <a:pPr algn="just">
                  <a:lnSpc>
                    <a:spcPct val="165000"/>
                  </a:lnSpc>
                  <a:spcBef>
                    <a:spcPts val="600"/>
                  </a:spcBef>
                  <a:spcAft>
                    <a:spcPts val="600"/>
                  </a:spcAft>
                </a:pPr>
                <a:r>
                  <a:rPr lang="nl-NL" sz="4000" smtClean="0">
                    <a:latin typeface="Arial" panose="020B0604020202020204" pitchFamily="34" charset="0"/>
                    <a:ea typeface="Calibri" panose="020F0502020204030204" pitchFamily="34" charset="0"/>
                    <a:cs typeface="Arial" panose="020B0604020202020204" pitchFamily="34" charset="0"/>
                  </a:rPr>
                  <a:t>Xét </a:t>
                </a:r>
                <a:r>
                  <a:rPr lang="en-US" sz="4000">
                    <a:effectLst/>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r>
                  <a:rPr lang="fr-FR" sz="4000">
                    <a:effectLst/>
                    <a:latin typeface="Arial" panose="020B0604020202020204" pitchFamily="34" charset="0"/>
                    <a:ea typeface="Calibri" panose="020F0502020204030204" pitchFamily="34" charset="0"/>
                    <a:cs typeface="Arial" panose="020B0604020202020204" pitchFamily="34" charset="0"/>
                  </a:rPr>
                  <a:t>ABC có :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4000" i="1">
                            <a:effectLst/>
                            <a:latin typeface="Cambria Math" panose="02040503050406030204" pitchFamily="18" charset="0"/>
                            <a:ea typeface="Calibri" panose="020F0502020204030204" pitchFamily="34" charset="0"/>
                            <a:cs typeface="Times New Roman" panose="02020603050405020304" pitchFamily="18" charset="0"/>
                          </a:rPr>
                          <m:t>𝐴</m:t>
                        </m:r>
                      </m:e>
                    </m:acc>
                    <m:r>
                      <a:rPr lang="fr-FR" sz="40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4000" i="1">
                            <a:effectLst/>
                            <a:latin typeface="Cambria Math" panose="02040503050406030204" pitchFamily="18" charset="0"/>
                            <a:ea typeface="Calibri" panose="020F0502020204030204" pitchFamily="34" charset="0"/>
                            <a:cs typeface="Times New Roman" panose="02020603050405020304" pitchFamily="18" charset="0"/>
                          </a:rPr>
                          <m:t>𝐵</m:t>
                        </m:r>
                      </m:e>
                    </m:acc>
                    <m:r>
                      <a:rPr lang="fr-FR" sz="40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4000" i="1">
                            <a:effectLst/>
                            <a:latin typeface="Cambria Math" panose="02040503050406030204" pitchFamily="18" charset="0"/>
                            <a:ea typeface="Calibri" panose="020F0502020204030204" pitchFamily="34" charset="0"/>
                            <a:cs typeface="Times New Roman" panose="02020603050405020304" pitchFamily="18" charset="0"/>
                          </a:rPr>
                          <m:t>𝐶</m:t>
                        </m:r>
                      </m:e>
                    </m:acc>
                    <m:r>
                      <a:rPr lang="fr-FR" sz="40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4000" i="1">
                            <a:effectLst/>
                            <a:latin typeface="Cambria Math" panose="02040503050406030204" pitchFamily="18" charset="0"/>
                            <a:ea typeface="Calibri" panose="020F0502020204030204" pitchFamily="34" charset="0"/>
                            <a:cs typeface="Times New Roman" panose="02020603050405020304" pitchFamily="18" charset="0"/>
                          </a:rPr>
                          <m:t>180</m:t>
                        </m:r>
                      </m:e>
                      <m:sup>
                        <m:r>
                          <a:rPr lang="fr-FR" sz="4000" i="1">
                            <a:effectLst/>
                            <a:latin typeface="Cambria Math" panose="02040503050406030204" pitchFamily="18" charset="0"/>
                            <a:ea typeface="Calibri" panose="020F0502020204030204" pitchFamily="34" charset="0"/>
                            <a:cs typeface="Times New Roman" panose="02020603050405020304" pitchFamily="18" charset="0"/>
                          </a:rPr>
                          <m:t>0</m:t>
                        </m:r>
                      </m:sup>
                    </m:sSup>
                  </m:oMath>
                </a14:m>
                <a:endParaRPr lang="en-US" sz="4000">
                  <a:effectLst/>
                  <a:latin typeface="Arial" panose="020B0604020202020204" pitchFamily="34" charset="0"/>
                  <a:ea typeface="Arial" panose="020B0604020202020204" pitchFamily="34" charset="0"/>
                  <a:cs typeface="Arial" panose="020B0604020202020204" pitchFamily="34" charset="0"/>
                </a:endParaRPr>
              </a:p>
              <a:p>
                <a:pPr algn="just">
                  <a:lnSpc>
                    <a:spcPct val="165000"/>
                  </a:lnSpc>
                  <a:spcBef>
                    <a:spcPts val="600"/>
                  </a:spcBef>
                  <a:spcAft>
                    <a:spcPts val="600"/>
                  </a:spcAft>
                </a:pPr>
                <a:r>
                  <a:rPr lang="nl-NL" sz="4000">
                    <a:effectLst/>
                    <a:latin typeface="Arial" panose="020B0604020202020204" pitchFamily="34" charset="0"/>
                    <a:ea typeface="Calibri" panose="020F0502020204030204" pitchFamily="34" charset="0"/>
                    <a:cs typeface="Arial" panose="020B0604020202020204" pitchFamily="34" charset="0"/>
                  </a:rPr>
                  <a:t>Thay </a:t>
                </a:r>
                <a:r>
                  <a:rPr lang="nl-NL" sz="4000" smtClean="0">
                    <a:effectLst/>
                    <a:latin typeface="Arial" panose="020B0604020202020204" pitchFamily="34" charset="0"/>
                    <a:ea typeface="Calibri" panose="020F0502020204030204" pitchFamily="34" charset="0"/>
                    <a:cs typeface="Arial" panose="020B0604020202020204" pitchFamily="34" charset="0"/>
                  </a:rPr>
                  <a:t>số</a:t>
                </a:r>
                <a:r>
                  <a:rPr lang="fr-FR" sz="4000" smtClean="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45</m:t>
                        </m:r>
                      </m:e>
                      <m:sup>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0</m:t>
                        </m:r>
                      </m:sup>
                    </m:sSup>
                    <m:r>
                      <a:rPr lang="en-US" sz="4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6</m:t>
                        </m:r>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0</m:t>
                        </m:r>
                      </m:e>
                      <m:sup>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0</m:t>
                        </m:r>
                      </m:sup>
                    </m:sSup>
                    <m:r>
                      <a:rPr lang="en-US" sz="4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400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acc>
                      <m:accPr>
                        <m:chr m:val="̂"/>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accPr>
                      <m:e>
                        <m:r>
                          <a:rPr lang="en-US" sz="4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𝐶</m:t>
                        </m:r>
                      </m:e>
                    </m:acc>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latin typeface="Cambria Math" panose="02040503050406030204" pitchFamily="18" charset="0"/>
                            <a:ea typeface="Calibri" panose="020F0502020204030204" pitchFamily="34" charset="0"/>
                            <a:cs typeface="Times New Roman" panose="02020603050405020304" pitchFamily="18" charset="0"/>
                          </a:rPr>
                        </m:ctrlPr>
                      </m:sSupPr>
                      <m:e>
                        <m:r>
                          <a:rPr lang="fr-FR" sz="4000" i="1">
                            <a:latin typeface="Cambria Math" panose="02040503050406030204" pitchFamily="18" charset="0"/>
                            <a:ea typeface="Calibri" panose="020F0502020204030204" pitchFamily="34" charset="0"/>
                            <a:cs typeface="Times New Roman" panose="02020603050405020304" pitchFamily="18" charset="0"/>
                          </a:rPr>
                          <m:t>180</m:t>
                        </m:r>
                      </m:e>
                      <m:sup>
                        <m:r>
                          <a:rPr lang="fr-FR" sz="4000" i="1">
                            <a:latin typeface="Cambria Math" panose="02040503050406030204" pitchFamily="18" charset="0"/>
                            <a:ea typeface="Calibri" panose="020F0502020204030204" pitchFamily="34" charset="0"/>
                            <a:cs typeface="Times New Roman" panose="02020603050405020304" pitchFamily="18" charset="0"/>
                          </a:rPr>
                          <m:t>0</m:t>
                        </m:r>
                      </m:sup>
                    </m:sSup>
                    <m:r>
                      <a:rPr lang="en-US" sz="4000" b="0" i="1" smtClean="0">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nl-NL" sz="4000" i="1">
                            <a:effectLst/>
                            <a:latin typeface="Cambria Math" panose="02040503050406030204" pitchFamily="18" charset="0"/>
                            <a:ea typeface="Calibri" panose="020F0502020204030204" pitchFamily="34" charset="0"/>
                            <a:cs typeface="Times New Roman" panose="02020603050405020304" pitchFamily="18" charset="0"/>
                          </a:rPr>
                          <m:t>𝐶</m:t>
                        </m:r>
                      </m:e>
                    </m:acc>
                    <m:r>
                      <a:rPr lang="nl-NL" sz="4000" i="1">
                        <a:effectLst/>
                        <a:latin typeface="Cambria Math" panose="02040503050406030204" pitchFamily="18" charset="0"/>
                        <a:ea typeface="Calibri" panose="020F0502020204030204" pitchFamily="34" charset="0"/>
                        <a:cs typeface="Times New Roman" panose="02020603050405020304" pitchFamily="18" charset="0"/>
                      </a:rPr>
                      <m:t>= </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4000" i="1">
                            <a:effectLst/>
                            <a:latin typeface="Cambria Math" panose="02040503050406030204" pitchFamily="18" charset="0"/>
                            <a:ea typeface="Calibri" panose="020F0502020204030204" pitchFamily="34" charset="0"/>
                            <a:cs typeface="Times New Roman" panose="02020603050405020304" pitchFamily="18" charset="0"/>
                          </a:rPr>
                          <m:t>75</m:t>
                        </m:r>
                      </m:e>
                      <m:sup>
                        <m:r>
                          <a:rPr lang="nl-NL" sz="4000" i="1">
                            <a:effectLst/>
                            <a:latin typeface="Cambria Math" panose="02040503050406030204" pitchFamily="18" charset="0"/>
                            <a:ea typeface="Calibri" panose="020F0502020204030204" pitchFamily="34" charset="0"/>
                            <a:cs typeface="Times New Roman" panose="02020603050405020304" pitchFamily="18" charset="0"/>
                          </a:rPr>
                          <m:t>𝑜</m:t>
                        </m:r>
                      </m:sup>
                    </m:sSup>
                  </m:oMath>
                </a14:m>
                <a:endParaRPr lang="en-US" sz="4000">
                  <a:effectLst/>
                  <a:latin typeface="Arial" panose="020B0604020202020204" pitchFamily="34" charset="0"/>
                  <a:ea typeface="Arial" panose="020B0604020202020204" pitchFamily="34" charset="0"/>
                  <a:cs typeface="Arial" panose="020B0604020202020204" pitchFamily="34" charset="0"/>
                </a:endParaRPr>
              </a:p>
              <a:p>
                <a:pPr algn="just">
                  <a:lnSpc>
                    <a:spcPct val="165000"/>
                  </a:lnSpc>
                  <a:spcBef>
                    <a:spcPts val="600"/>
                  </a:spcBef>
                  <a:spcAft>
                    <a:spcPts val="600"/>
                  </a:spcAft>
                </a:pPr>
                <a:r>
                  <a:rPr lang="fr-FR" sz="4000">
                    <a:effectLst/>
                    <a:latin typeface="Arial" panose="020B0604020202020204" pitchFamily="34" charset="0"/>
                    <a:ea typeface="Calibri" panose="020F0502020204030204" pitchFamily="34" charset="0"/>
                    <a:cs typeface="Arial" panose="020B0604020202020204" pitchFamily="34" charset="0"/>
                  </a:rPr>
                  <a:t>Vì</a:t>
                </a:r>
                <a:r>
                  <a:rPr lang="fr-FR" sz="4000" smtClean="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da-DK" sz="4000" i="1">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r>
                      <a:rPr lang="en-US" sz="4000" i="1">
                        <a:solidFill>
                          <a:prstClr val="black"/>
                        </a:solidFill>
                        <a:latin typeface="Cambria Math" panose="02040503050406030204" pitchFamily="18" charset="0"/>
                        <a:ea typeface="Dotum" panose="020B0600000101010101" pitchFamily="34" charset="-127"/>
                        <a:cs typeface="Times New Roman" panose="02020603050405020304" pitchFamily="18" charset="0"/>
                      </a:rPr>
                      <m:t>𝐴𝐵𝐶</m:t>
                    </m:r>
                    <m:r>
                      <a:rPr lang="en-US" sz="4000" i="1">
                        <a:solidFill>
                          <a:prstClr val="black"/>
                        </a:solidFill>
                        <a:latin typeface="Cambria Math" panose="02040503050406030204" pitchFamily="18" charset="0"/>
                        <a:ea typeface="Dotum" panose="020B0600000101010101" pitchFamily="34" charset="-127"/>
                        <a:cs typeface="Times New Roman" panose="02020603050405020304" pitchFamily="18" charset="0"/>
                      </a:rPr>
                      <m:t> ᔕ ∆</m:t>
                    </m:r>
                    <m:r>
                      <a:rPr lang="en-US" sz="4000" i="1">
                        <a:solidFill>
                          <a:prstClr val="black"/>
                        </a:solidFill>
                        <a:latin typeface="Cambria Math" panose="02040503050406030204" pitchFamily="18" charset="0"/>
                        <a:ea typeface="Dotum" panose="020B0600000101010101" pitchFamily="34" charset="-127"/>
                        <a:cs typeface="Times New Roman" panose="02020603050405020304" pitchFamily="18" charset="0"/>
                      </a:rPr>
                      <m:t>𝑀𝑁𝑃</m:t>
                    </m:r>
                  </m:oMath>
                </a14:m>
                <a:r>
                  <a:rPr lang="en-US" sz="4000" smtClean="0">
                    <a:effectLst/>
                    <a:latin typeface="Arial" panose="020B0604020202020204" pitchFamily="34" charset="0"/>
                    <a:ea typeface="Arial" panose="020B0604020202020204" pitchFamily="34" charset="0"/>
                    <a:cs typeface="Arial" panose="020B0604020202020204" pitchFamily="34" charset="0"/>
                  </a:rPr>
                  <a:t> nên </a:t>
                </a:r>
                <a14:m>
                  <m:oMath xmlns:m="http://schemas.openxmlformats.org/officeDocument/2006/math">
                    <m:acc>
                      <m:accPr>
                        <m:chr m:val="̂"/>
                        <m:ctrlPr>
                          <a:rPr lang="en-US" sz="4000" i="1">
                            <a:latin typeface="Cambria Math" panose="02040503050406030204" pitchFamily="18" charset="0"/>
                            <a:ea typeface="Calibri" panose="020F0502020204030204" pitchFamily="34" charset="0"/>
                            <a:cs typeface="Times New Roman" panose="02020603050405020304" pitchFamily="18" charset="0"/>
                          </a:rPr>
                        </m:ctrlPr>
                      </m:accPr>
                      <m:e>
                        <m:r>
                          <a:rPr lang="nl-NL" sz="4000" i="1">
                            <a:latin typeface="Cambria Math" panose="02040503050406030204" pitchFamily="18" charset="0"/>
                            <a:ea typeface="Calibri" panose="020F0502020204030204" pitchFamily="34" charset="0"/>
                            <a:cs typeface="Times New Roman" panose="02020603050405020304" pitchFamily="18" charset="0"/>
                          </a:rPr>
                          <m:t>𝐴</m:t>
                        </m:r>
                      </m:e>
                    </m:acc>
                    <m:r>
                      <a:rPr lang="nl-NL" sz="4000" i="1">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000" i="1">
                            <a:latin typeface="Cambria Math" panose="02040503050406030204" pitchFamily="18" charset="0"/>
                            <a:ea typeface="Calibri" panose="020F0502020204030204" pitchFamily="34" charset="0"/>
                            <a:cs typeface="Times New Roman" panose="02020603050405020304" pitchFamily="18" charset="0"/>
                          </a:rPr>
                        </m:ctrlPr>
                      </m:accPr>
                      <m:e>
                        <m:r>
                          <a:rPr lang="nl-NL" sz="4000" i="1">
                            <a:latin typeface="Cambria Math" panose="02040503050406030204" pitchFamily="18" charset="0"/>
                            <a:ea typeface="Calibri" panose="020F0502020204030204" pitchFamily="34" charset="0"/>
                            <a:cs typeface="Times New Roman" panose="02020603050405020304" pitchFamily="18" charset="0"/>
                          </a:rPr>
                          <m:t>𝑀</m:t>
                        </m:r>
                      </m:e>
                    </m:acc>
                  </m:oMath>
                </a14:m>
                <a:r>
                  <a:rPr lang="nl-NL" sz="4000">
                    <a:latin typeface="Arial" panose="020B0604020202020204" pitchFamily="34" charset="0"/>
                    <a:ea typeface="Calibri" panose="020F0502020204030204" pitchFamily="34" charset="0"/>
                    <a:cs typeface="Arial" panose="020B0604020202020204" pitchFamily="34" charset="0"/>
                  </a:rPr>
                  <a:t>  ; </a:t>
                </a:r>
                <a14:m>
                  <m:oMath xmlns:m="http://schemas.openxmlformats.org/officeDocument/2006/math">
                    <m:acc>
                      <m:accPr>
                        <m:chr m:val="̂"/>
                        <m:ctrlPr>
                          <a:rPr lang="en-US" sz="4000" i="1">
                            <a:latin typeface="Cambria Math" panose="02040503050406030204" pitchFamily="18" charset="0"/>
                            <a:ea typeface="Calibri" panose="020F0502020204030204" pitchFamily="34" charset="0"/>
                            <a:cs typeface="Times New Roman" panose="02020603050405020304" pitchFamily="18" charset="0"/>
                          </a:rPr>
                        </m:ctrlPr>
                      </m:accPr>
                      <m:e>
                        <m:r>
                          <a:rPr lang="nl-NL" sz="4000" i="1">
                            <a:latin typeface="Cambria Math" panose="02040503050406030204" pitchFamily="18" charset="0"/>
                            <a:ea typeface="Calibri" panose="020F0502020204030204" pitchFamily="34" charset="0"/>
                            <a:cs typeface="Times New Roman" panose="02020603050405020304" pitchFamily="18" charset="0"/>
                          </a:rPr>
                          <m:t>𝐵</m:t>
                        </m:r>
                      </m:e>
                    </m:acc>
                    <m:r>
                      <a:rPr lang="nl-NL" sz="4000" i="1">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000" i="1">
                            <a:latin typeface="Cambria Math" panose="02040503050406030204" pitchFamily="18" charset="0"/>
                            <a:ea typeface="Calibri" panose="020F0502020204030204" pitchFamily="34" charset="0"/>
                            <a:cs typeface="Times New Roman" panose="02020603050405020304" pitchFamily="18" charset="0"/>
                          </a:rPr>
                        </m:ctrlPr>
                      </m:accPr>
                      <m:e>
                        <m:r>
                          <a:rPr lang="nl-NL" sz="4000" i="1">
                            <a:latin typeface="Cambria Math" panose="02040503050406030204" pitchFamily="18" charset="0"/>
                            <a:ea typeface="Calibri" panose="020F0502020204030204" pitchFamily="34" charset="0"/>
                            <a:cs typeface="Times New Roman" panose="02020603050405020304" pitchFamily="18" charset="0"/>
                          </a:rPr>
                          <m:t>𝑁</m:t>
                        </m:r>
                      </m:e>
                    </m:acc>
                  </m:oMath>
                </a14:m>
                <a:r>
                  <a:rPr lang="nl-NL" sz="4000">
                    <a:latin typeface="Arial" panose="020B0604020202020204" pitchFamily="34" charset="0"/>
                    <a:ea typeface="Calibri" panose="020F0502020204030204" pitchFamily="34" charset="0"/>
                    <a:cs typeface="Arial" panose="020B0604020202020204" pitchFamily="34" charset="0"/>
                  </a:rPr>
                  <a:t>  ; </a:t>
                </a:r>
                <a14:m>
                  <m:oMath xmlns:m="http://schemas.openxmlformats.org/officeDocument/2006/math">
                    <m:acc>
                      <m:accPr>
                        <m:chr m:val="̂"/>
                        <m:ctrlPr>
                          <a:rPr lang="en-US" sz="4000" i="1">
                            <a:latin typeface="Cambria Math" panose="02040503050406030204" pitchFamily="18" charset="0"/>
                            <a:ea typeface="Calibri" panose="020F0502020204030204" pitchFamily="34" charset="0"/>
                            <a:cs typeface="Times New Roman" panose="02020603050405020304" pitchFamily="18" charset="0"/>
                          </a:rPr>
                        </m:ctrlPr>
                      </m:accPr>
                      <m:e>
                        <m:r>
                          <a:rPr lang="nl-NL" sz="4000" i="1">
                            <a:latin typeface="Cambria Math" panose="02040503050406030204" pitchFamily="18" charset="0"/>
                            <a:ea typeface="Calibri" panose="020F0502020204030204" pitchFamily="34" charset="0"/>
                            <a:cs typeface="Times New Roman" panose="02020603050405020304" pitchFamily="18" charset="0"/>
                          </a:rPr>
                          <m:t>𝐶</m:t>
                        </m:r>
                      </m:e>
                    </m:acc>
                    <m:r>
                      <a:rPr lang="nl-NL" sz="4000" i="1">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000" i="1">
                            <a:latin typeface="Cambria Math" panose="02040503050406030204" pitchFamily="18" charset="0"/>
                            <a:ea typeface="Calibri" panose="020F0502020204030204" pitchFamily="34" charset="0"/>
                            <a:cs typeface="Times New Roman" panose="02020603050405020304" pitchFamily="18" charset="0"/>
                          </a:rPr>
                        </m:ctrlPr>
                      </m:accPr>
                      <m:e>
                        <m:r>
                          <a:rPr lang="nl-NL" sz="4000" i="1">
                            <a:latin typeface="Cambria Math" panose="02040503050406030204" pitchFamily="18" charset="0"/>
                            <a:ea typeface="Calibri" panose="020F0502020204030204" pitchFamily="34" charset="0"/>
                            <a:cs typeface="Times New Roman" panose="02020603050405020304" pitchFamily="18" charset="0"/>
                          </a:rPr>
                          <m:t>𝑃</m:t>
                        </m:r>
                      </m:e>
                    </m:acc>
                  </m:oMath>
                </a14:m>
                <a:r>
                  <a:rPr lang="nl-NL" sz="4000">
                    <a:latin typeface="Arial" panose="020B0604020202020204" pitchFamily="34" charset="0"/>
                    <a:ea typeface="Calibri" panose="020F0502020204030204" pitchFamily="34" charset="0"/>
                    <a:cs typeface="Arial" panose="020B0604020202020204" pitchFamily="34" charset="0"/>
                  </a:rPr>
                  <a:t> </a:t>
                </a:r>
                <a:endParaRPr lang="en-US" sz="4000">
                  <a:effectLst/>
                  <a:latin typeface="Arial" panose="020B0604020202020204" pitchFamily="34" charset="0"/>
                  <a:ea typeface="Arial" panose="020B0604020202020204" pitchFamily="34" charset="0"/>
                  <a:cs typeface="Arial" panose="020B0604020202020204" pitchFamily="34" charset="0"/>
                </a:endParaRPr>
              </a:p>
              <a:p>
                <a:pPr algn="just">
                  <a:lnSpc>
                    <a:spcPct val="165000"/>
                  </a:lnSpc>
                  <a:spcBef>
                    <a:spcPts val="600"/>
                  </a:spcBef>
                  <a:spcAft>
                    <a:spcPts val="600"/>
                  </a:spcAft>
                </a:pPr>
                <a:r>
                  <a:rPr lang="en-US" sz="4000" smtClean="0">
                    <a:effectLst/>
                    <a:latin typeface="Arial" panose="020B0604020202020204" pitchFamily="34" charset="0"/>
                    <a:ea typeface="Calibri" panose="020F0502020204030204" pitchFamily="34" charset="0"/>
                    <a:cs typeface="Arial" panose="020B0604020202020204" pitchFamily="34" charset="0"/>
                  </a:rPr>
                  <a:t>Suy ra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nl-NL" sz="4000" i="1">
                            <a:effectLst/>
                            <a:latin typeface="Cambria Math" panose="02040503050406030204" pitchFamily="18" charset="0"/>
                            <a:ea typeface="Calibri" panose="020F0502020204030204" pitchFamily="34" charset="0"/>
                            <a:cs typeface="Times New Roman" panose="02020603050405020304" pitchFamily="18" charset="0"/>
                          </a:rPr>
                          <m:t>𝑀</m:t>
                        </m:r>
                      </m:e>
                    </m:acc>
                    <m:r>
                      <a:rPr lang="nl-NL" sz="4000" i="1" smtClean="0">
                        <a:effectLst/>
                        <a:latin typeface="Cambria Math" panose="02040503050406030204" pitchFamily="18" charset="0"/>
                        <a:ea typeface="Calibri" panose="020F0502020204030204" pitchFamily="34" charset="0"/>
                        <a:cs typeface="Arial" panose="020B0604020202020204" pitchFamily="34" charset="0"/>
                      </a:rPr>
                      <m:t>= 45</m:t>
                    </m:r>
                    <m:r>
                      <a:rPr lang="nl-NL" sz="4000" i="1" baseline="30000">
                        <a:effectLst/>
                        <a:latin typeface="Cambria Math" panose="02040503050406030204" pitchFamily="18" charset="0"/>
                        <a:ea typeface="Calibri" panose="020F0502020204030204" pitchFamily="34" charset="0"/>
                        <a:cs typeface="Arial" panose="020B0604020202020204" pitchFamily="34" charset="0"/>
                      </a:rPr>
                      <m:t>0</m:t>
                    </m:r>
                    <m:r>
                      <m:rPr>
                        <m:nor/>
                      </m:rPr>
                      <a:rPr lang="nl-NL" sz="4000">
                        <a:solidFill>
                          <a:prstClr val="black"/>
                        </a:solidFill>
                        <a:latin typeface="Arial" panose="020B0604020202020204" pitchFamily="34" charset="0"/>
                        <a:ea typeface="Calibri" panose="020F0502020204030204" pitchFamily="34" charset="0"/>
                        <a:cs typeface="Arial" panose="020B0604020202020204" pitchFamily="34" charset="0"/>
                      </a:rPr>
                      <m:t>;</m:t>
                    </m:r>
                    <m:r>
                      <a:rPr lang="en-US" sz="4000" b="0" i="1" smtClean="0">
                        <a:solidFill>
                          <a:prstClr val="black"/>
                        </a:solidFill>
                        <a:latin typeface="Cambria Math" panose="02040503050406030204" pitchFamily="18" charset="0"/>
                        <a:ea typeface="Calibri" panose="020F0502020204030204" pitchFamily="34" charset="0"/>
                        <a:cs typeface="Arial" panose="020B0604020202020204" pitchFamily="34" charset="0"/>
                      </a:rPr>
                      <m:t> </m:t>
                    </m:r>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nl-NL" sz="4000" i="1">
                            <a:effectLst/>
                            <a:latin typeface="Cambria Math" panose="02040503050406030204" pitchFamily="18" charset="0"/>
                            <a:ea typeface="Calibri" panose="020F0502020204030204" pitchFamily="34" charset="0"/>
                            <a:cs typeface="Times New Roman" panose="02020603050405020304" pitchFamily="18" charset="0"/>
                          </a:rPr>
                          <m:t>𝑁</m:t>
                        </m:r>
                      </m:e>
                    </m:acc>
                  </m:oMath>
                </a14:m>
                <a:r>
                  <a:rPr lang="nl-NL" sz="400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nl-NL" sz="4000" i="1" smtClean="0">
                        <a:effectLst/>
                        <a:latin typeface="Cambria Math" panose="02040503050406030204" pitchFamily="18" charset="0"/>
                        <a:ea typeface="Calibri" panose="020F0502020204030204" pitchFamily="34" charset="0"/>
                        <a:cs typeface="Arial" panose="020B0604020202020204" pitchFamily="34" charset="0"/>
                      </a:rPr>
                      <m:t>= 60</m:t>
                    </m:r>
                    <m:r>
                      <a:rPr lang="nl-NL" sz="4000" i="1" baseline="30000">
                        <a:effectLst/>
                        <a:latin typeface="Cambria Math" panose="02040503050406030204" pitchFamily="18" charset="0"/>
                        <a:ea typeface="Calibri" panose="020F0502020204030204" pitchFamily="34" charset="0"/>
                        <a:cs typeface="Arial" panose="020B0604020202020204" pitchFamily="34" charset="0"/>
                      </a:rPr>
                      <m:t>0</m:t>
                    </m:r>
                  </m:oMath>
                </a14:m>
                <a:r>
                  <a:rPr lang="nl-NL" sz="4000">
                    <a:solidFill>
                      <a:prstClr val="black"/>
                    </a:solidFill>
                    <a:ea typeface="Calibri" panose="020F0502020204030204" pitchFamily="34" charset="0"/>
                    <a:cs typeface="Arial" panose="020B0604020202020204" pitchFamily="34" charset="0"/>
                  </a:rPr>
                  <a:t> </a:t>
                </a:r>
                <a14:m>
                  <m:oMath xmlns:m="http://schemas.openxmlformats.org/officeDocument/2006/math">
                    <m:r>
                      <m:rPr>
                        <m:nor/>
                      </m:rPr>
                      <a:rPr lang="nl-NL" sz="4000">
                        <a:solidFill>
                          <a:prstClr val="black"/>
                        </a:solidFill>
                        <a:latin typeface="Arial" panose="020B0604020202020204" pitchFamily="34" charset="0"/>
                        <a:ea typeface="Calibri" panose="020F0502020204030204" pitchFamily="34" charset="0"/>
                        <a:cs typeface="Arial" panose="020B0604020202020204" pitchFamily="34" charset="0"/>
                      </a:rPr>
                      <m:t>;</m:t>
                    </m:r>
                    <m:r>
                      <a:rPr lang="en-US" sz="4000" b="0" i="1" smtClean="0">
                        <a:solidFill>
                          <a:prstClr val="black"/>
                        </a:solidFill>
                        <a:latin typeface="Cambria Math" panose="02040503050406030204" pitchFamily="18" charset="0"/>
                        <a:ea typeface="Calibri" panose="020F0502020204030204" pitchFamily="34" charset="0"/>
                        <a:cs typeface="Arial" panose="020B0604020202020204" pitchFamily="34" charset="0"/>
                      </a:rPr>
                      <m:t> </m:t>
                    </m:r>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nl-NL" sz="4000" i="1">
                            <a:effectLst/>
                            <a:latin typeface="Cambria Math" panose="02040503050406030204" pitchFamily="18" charset="0"/>
                            <a:ea typeface="Calibri" panose="020F0502020204030204" pitchFamily="34" charset="0"/>
                            <a:cs typeface="Times New Roman" panose="02020603050405020304" pitchFamily="18" charset="0"/>
                          </a:rPr>
                          <m:t>𝑃</m:t>
                        </m:r>
                      </m:e>
                    </m:acc>
                  </m:oMath>
                </a14:m>
                <a:r>
                  <a:rPr lang="nl-NL" sz="400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nl-NL" sz="4000" i="1" smtClean="0">
                        <a:effectLst/>
                        <a:latin typeface="Cambria Math" panose="02040503050406030204" pitchFamily="18" charset="0"/>
                        <a:ea typeface="Calibri" panose="020F0502020204030204" pitchFamily="34" charset="0"/>
                        <a:cs typeface="Arial" panose="020B0604020202020204" pitchFamily="34" charset="0"/>
                      </a:rPr>
                      <m:t>= 75</m:t>
                    </m:r>
                    <m:r>
                      <a:rPr lang="nl-NL" sz="4000" i="1" baseline="30000">
                        <a:effectLst/>
                        <a:latin typeface="Cambria Math" panose="02040503050406030204" pitchFamily="18" charset="0"/>
                        <a:ea typeface="Calibri" panose="020F0502020204030204" pitchFamily="34" charset="0"/>
                        <a:cs typeface="Arial" panose="020B0604020202020204" pitchFamily="34" charset="0"/>
                      </a:rPr>
                      <m:t>0</m:t>
                    </m:r>
                  </m:oMath>
                </a14:m>
                <a:r>
                  <a:rPr lang="en-US" sz="4000" smtClean="0">
                    <a:effectLst/>
                    <a:latin typeface="Arial" panose="020B0604020202020204" pitchFamily="34" charset="0"/>
                    <a:ea typeface="Arial" panose="020B0604020202020204" pitchFamily="34" charset="0"/>
                    <a:cs typeface="Arial" panose="020B0604020202020204" pitchFamily="34" charset="0"/>
                  </a:rPr>
                  <a:t>.</a:t>
                </a:r>
                <a:endParaRPr lang="en-US" sz="400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2" name="Rectangle 1"/>
              <p:cNvSpPr>
                <a:spLocks noRot="1" noChangeAspect="1" noMove="1" noResize="1" noEditPoints="1" noAdjustHandles="1" noChangeArrowheads="1" noChangeShapeType="1" noTextEdit="1"/>
              </p:cNvSpPr>
              <p:nvPr/>
            </p:nvSpPr>
            <p:spPr>
              <a:xfrm>
                <a:off x="2133600" y="4259497"/>
                <a:ext cx="13792200" cy="4747518"/>
              </a:xfrm>
              <a:prstGeom prst="rect">
                <a:avLst/>
              </a:prstGeom>
              <a:blipFill>
                <a:blip r:embed="rId5"/>
                <a:stretch>
                  <a:fillRect l="-1547" b="-1540"/>
                </a:stretch>
              </a:blipFill>
            </p:spPr>
            <p:txBody>
              <a:bodyPr/>
              <a:lstStyle/>
              <a:p>
                <a:r>
                  <a:rPr lang="en-US">
                    <a:noFill/>
                  </a:rPr>
                  <a:t> </a:t>
                </a:r>
              </a:p>
            </p:txBody>
          </p:sp>
        </mc:Fallback>
      </mc:AlternateContent>
    </p:spTree>
    <p:extLst>
      <p:ext uri="{BB962C8B-B14F-4D97-AF65-F5344CB8AC3E}">
        <p14:creationId xmlns:p14="http://schemas.microsoft.com/office/powerpoint/2010/main" val="2154568226"/>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anim calcmode="lin" valueType="num">
                                      <p:cBhvr>
                                        <p:cTn id="8" dur="500" fill="hold"/>
                                        <p:tgtEl>
                                          <p:spTgt spid="13"/>
                                        </p:tgtEl>
                                        <p:attrNameLst>
                                          <p:attrName>ppt_x</p:attrName>
                                        </p:attrNameLst>
                                      </p:cBhvr>
                                      <p:tavLst>
                                        <p:tav tm="0">
                                          <p:val>
                                            <p:strVal val="#ppt_x"/>
                                          </p:val>
                                        </p:tav>
                                        <p:tav tm="100000">
                                          <p:val>
                                            <p:strVal val="#ppt_x"/>
                                          </p:val>
                                        </p:tav>
                                      </p:tavLst>
                                    </p:anim>
                                    <p:anim calcmode="lin" valueType="num">
                                      <p:cBhvr>
                                        <p:cTn id="9"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Effect transition="in" filter="fade">
                                      <p:cBhvr>
                                        <p:cTn id="19" dur="500"/>
                                        <p:tgtEl>
                                          <p:spTgt spid="2">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xEl>
                                              <p:pRg st="1" end="1"/>
                                            </p:txEl>
                                          </p:spTgt>
                                        </p:tgtEl>
                                        <p:attrNameLst>
                                          <p:attrName>style.visibility</p:attrName>
                                        </p:attrNameLst>
                                      </p:cBhvr>
                                      <p:to>
                                        <p:strVal val="visible"/>
                                      </p:to>
                                    </p:set>
                                    <p:animEffect transition="in" filter="fade">
                                      <p:cBhvr>
                                        <p:cTn id="24" dur="500"/>
                                        <p:tgtEl>
                                          <p:spTgt spid="2">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
                                            <p:txEl>
                                              <p:pRg st="2" end="2"/>
                                            </p:txEl>
                                          </p:spTgt>
                                        </p:tgtEl>
                                        <p:attrNameLst>
                                          <p:attrName>style.visibility</p:attrName>
                                        </p:attrNameLst>
                                      </p:cBhvr>
                                      <p:to>
                                        <p:strVal val="visible"/>
                                      </p:to>
                                    </p:set>
                                    <p:animEffect transition="in" filter="fade">
                                      <p:cBhvr>
                                        <p:cTn id="29" dur="500"/>
                                        <p:tgtEl>
                                          <p:spTgt spid="2">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
                                            <p:txEl>
                                              <p:pRg st="3" end="3"/>
                                            </p:txEl>
                                          </p:spTgt>
                                        </p:tgtEl>
                                        <p:attrNameLst>
                                          <p:attrName>style.visibility</p:attrName>
                                        </p:attrNameLst>
                                      </p:cBhvr>
                                      <p:to>
                                        <p:strVal val="visible"/>
                                      </p:to>
                                    </p:set>
                                    <p:animEffect transition="in" filter="fade">
                                      <p:cBhvr>
                                        <p:cTn id="34"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5" name="Group 5"/>
          <p:cNvGrpSpPr/>
          <p:nvPr/>
        </p:nvGrpSpPr>
        <p:grpSpPr>
          <a:xfrm>
            <a:off x="-228600" y="9075713"/>
            <a:ext cx="18678839" cy="1369703"/>
            <a:chOff x="0" y="0"/>
            <a:chExt cx="4919530" cy="537497"/>
          </a:xfrm>
        </p:grpSpPr>
        <p:sp>
          <p:nvSpPr>
            <p:cNvPr id="6" name="Freeform 6"/>
            <p:cNvSpPr/>
            <p:nvPr/>
          </p:nvSpPr>
          <p:spPr>
            <a:xfrm>
              <a:off x="0" y="0"/>
              <a:ext cx="4919530" cy="537497"/>
            </a:xfrm>
            <a:custGeom>
              <a:avLst/>
              <a:gdLst/>
              <a:ahLst/>
              <a:cxnLst/>
              <a:rect l="l" t="t" r="r" b="b"/>
              <a:pathLst>
                <a:path w="4919530" h="537497">
                  <a:moveTo>
                    <a:pt x="0" y="0"/>
                  </a:moveTo>
                  <a:lnTo>
                    <a:pt x="4919530" y="0"/>
                  </a:lnTo>
                  <a:lnTo>
                    <a:pt x="4919530" y="537497"/>
                  </a:lnTo>
                  <a:lnTo>
                    <a:pt x="0" y="537497"/>
                  </a:lnTo>
                  <a:close/>
                </a:path>
              </a:pathLst>
            </a:custGeom>
            <a:solidFill>
              <a:srgbClr val="A3DFBE"/>
            </a:solidFill>
            <a:ln w="28575" cap="sq">
              <a:solidFill>
                <a:srgbClr val="231F20"/>
              </a:solidFill>
              <a:prstDash val="solid"/>
              <a:miter/>
            </a:ln>
          </p:spPr>
        </p:sp>
        <p:sp>
          <p:nvSpPr>
            <p:cNvPr id="7" name="TextBox 7"/>
            <p:cNvSpPr txBox="1"/>
            <p:nvPr/>
          </p:nvSpPr>
          <p:spPr>
            <a:xfrm>
              <a:off x="0" y="-38100"/>
              <a:ext cx="4919530" cy="575597"/>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52" name="Freeform 15"/>
          <p:cNvSpPr/>
          <p:nvPr/>
        </p:nvSpPr>
        <p:spPr>
          <a:xfrm>
            <a:off x="17145000" y="2179585"/>
            <a:ext cx="579706" cy="601715"/>
          </a:xfrm>
          <a:custGeom>
            <a:avLst/>
            <a:gdLst/>
            <a:ahLst/>
            <a:cxnLst/>
            <a:rect l="l" t="t" r="r" b="b"/>
            <a:pathLst>
              <a:path w="840097" h="840097">
                <a:moveTo>
                  <a:pt x="0" y="0"/>
                </a:moveTo>
                <a:lnTo>
                  <a:pt x="840097" y="0"/>
                </a:lnTo>
                <a:lnTo>
                  <a:pt x="840097" y="840097"/>
                </a:lnTo>
                <a:lnTo>
                  <a:pt x="0" y="840097"/>
                </a:lnTo>
                <a:lnTo>
                  <a:pt x="0" y="0"/>
                </a:lnTo>
                <a:close/>
              </a:path>
            </a:pathLst>
          </a:custGeom>
          <a:blipFill>
            <a:blip r:embed="rId2">
              <a:extLst>
                <a:ext uri="{96DAC541-7B7A-43D3-8B79-37D633B846F1}">
                  <asvg:svgBlip xmlns="" xmlns:asvg="http://schemas.microsoft.com/office/drawing/2016/SVG/main" r:embed="rId9"/>
                </a:ext>
              </a:extLst>
            </a:blip>
            <a:stretch>
              <a:fillRect/>
            </a:stretch>
          </a:blipFill>
        </p:spPr>
      </p:sp>
      <p:pic>
        <p:nvPicPr>
          <p:cNvPr id="4" name="Picture 3"/>
          <p:cNvPicPr>
            <a:picLocks noChangeAspect="1"/>
          </p:cNvPicPr>
          <p:nvPr/>
        </p:nvPicPr>
        <p:blipFill>
          <a:blip r:embed="rId10"/>
          <a:stretch>
            <a:fillRect/>
          </a:stretch>
        </p:blipFill>
        <p:spPr>
          <a:xfrm flipH="1">
            <a:off x="228600" y="6531444"/>
            <a:ext cx="1788695" cy="2574348"/>
          </a:xfrm>
          <a:prstGeom prst="rect">
            <a:avLst/>
          </a:prstGeom>
        </p:spPr>
      </p:pic>
      <mc:AlternateContent xmlns:mc="http://schemas.openxmlformats.org/markup-compatibility/2006">
        <mc:Choice xmlns:a14="http://schemas.microsoft.com/office/drawing/2010/main" Requires="a14">
          <p:sp>
            <p:nvSpPr>
              <p:cNvPr id="11" name="Rectangle 10"/>
              <p:cNvSpPr/>
              <p:nvPr/>
            </p:nvSpPr>
            <p:spPr>
              <a:xfrm>
                <a:off x="1833719" y="352626"/>
                <a:ext cx="14554200" cy="2277547"/>
              </a:xfrm>
              <a:prstGeom prst="rect">
                <a:avLst/>
              </a:prstGeom>
            </p:spPr>
            <p:txBody>
              <a:bodyPr wrap="square">
                <a:spAutoFit/>
              </a:bodyPr>
              <a:lstStyle/>
              <a:p>
                <a:pPr algn="just">
                  <a:lnSpc>
                    <a:spcPct val="165000"/>
                  </a:lnSpc>
                  <a:spcBef>
                    <a:spcPts val="600"/>
                  </a:spcBef>
                  <a:spcAft>
                    <a:spcPts val="600"/>
                  </a:spcAft>
                  <a:buClr>
                    <a:srgbClr val="000000"/>
                  </a:buClr>
                  <a:buFont typeface="Arial"/>
                  <a:buNone/>
                </a:pPr>
                <a:r>
                  <a:rPr lang="en-US" sz="4000" b="1" smtClean="0">
                    <a:solidFill>
                      <a:srgbClr val="1F497D"/>
                    </a:solidFill>
                    <a:latin typeface="Arial" panose="020B0604020202020204" pitchFamily="34" charset="0"/>
                    <a:ea typeface="Times New Roman" panose="02020603050405020304" pitchFamily="18" charset="0"/>
                    <a:cs typeface="Arial" panose="020B0604020202020204" pitchFamily="34" charset="0"/>
                    <a:sym typeface="Arial"/>
                  </a:rPr>
                  <a:t>Bài </a:t>
                </a:r>
                <a:r>
                  <a:rPr lang="en-US" sz="4000" b="1">
                    <a:solidFill>
                      <a:srgbClr val="1F497D"/>
                    </a:solidFill>
                    <a:latin typeface="Arial" panose="020B0604020202020204" pitchFamily="34" charset="0"/>
                    <a:ea typeface="Times New Roman" panose="02020603050405020304" pitchFamily="18" charset="0"/>
                    <a:cs typeface="Arial" panose="020B0604020202020204" pitchFamily="34" charset="0"/>
                    <a:sym typeface="Arial"/>
                  </a:rPr>
                  <a:t>tập </a:t>
                </a:r>
                <a:r>
                  <a:rPr lang="en-US" sz="4000" b="1" smtClean="0">
                    <a:solidFill>
                      <a:srgbClr val="1F497D"/>
                    </a:solidFill>
                    <a:latin typeface="Arial" panose="020B0604020202020204" pitchFamily="34" charset="0"/>
                    <a:ea typeface="Times New Roman" panose="02020603050405020304" pitchFamily="18" charset="0"/>
                    <a:cs typeface="Arial" panose="020B0604020202020204" pitchFamily="34" charset="0"/>
                    <a:sym typeface="Arial"/>
                  </a:rPr>
                  <a:t>2 </a:t>
                </a:r>
                <a:r>
                  <a:rPr lang="en-US" sz="4000" b="1">
                    <a:solidFill>
                      <a:srgbClr val="1F497D"/>
                    </a:solidFill>
                    <a:latin typeface="Arial" panose="020B0604020202020204" pitchFamily="34" charset="0"/>
                    <a:ea typeface="Times New Roman" panose="02020603050405020304" pitchFamily="18" charset="0"/>
                    <a:cs typeface="Arial" panose="020B0604020202020204" pitchFamily="34" charset="0"/>
                    <a:sym typeface="Arial"/>
                  </a:rPr>
                  <a:t>(SGK – </a:t>
                </a:r>
                <a:r>
                  <a:rPr lang="en-US" sz="4000" b="1" smtClean="0">
                    <a:solidFill>
                      <a:srgbClr val="1F497D"/>
                    </a:solidFill>
                    <a:latin typeface="Arial" panose="020B0604020202020204" pitchFamily="34" charset="0"/>
                    <a:ea typeface="Times New Roman" panose="02020603050405020304" pitchFamily="18" charset="0"/>
                    <a:cs typeface="Arial" panose="020B0604020202020204" pitchFamily="34" charset="0"/>
                    <a:sym typeface="Arial"/>
                  </a:rPr>
                  <a:t>tr73)</a:t>
                </a:r>
                <a:r>
                  <a:rPr lang="vi-VN" sz="4000" b="1" smtClean="0">
                    <a:solidFill>
                      <a:srgbClr val="1F497D"/>
                    </a:solidFill>
                    <a:latin typeface="Arial" panose="020B0604020202020204" pitchFamily="34" charset="0"/>
                    <a:ea typeface="Times New Roman" panose="02020603050405020304" pitchFamily="18" charset="0"/>
                    <a:cs typeface="Arial" panose="020B0604020202020204" pitchFamily="34" charset="0"/>
                    <a:sym typeface="Arial"/>
                  </a:rPr>
                  <a:t> </a:t>
                </a:r>
                <a:r>
                  <a:rPr lang="en-US" sz="4000" kern="0" smtClean="0">
                    <a:solidFill>
                      <a:srgbClr val="000000"/>
                    </a:solidFill>
                    <a:latin typeface="Arial" panose="020B0604020202020204" pitchFamily="34" charset="0"/>
                    <a:cs typeface="Arial" panose="020B0604020202020204" pitchFamily="34" charset="0"/>
                    <a:sym typeface="Arial"/>
                  </a:rPr>
                  <a:t>Cho </a:t>
                </a:r>
                <a14:m>
                  <m:oMath xmlns:m="http://schemas.openxmlformats.org/officeDocument/2006/math">
                    <m:r>
                      <a:rPr lang="da-DK" sz="4000" i="1">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r>
                      <a:rPr lang="en-US" sz="4000" b="0" i="1" smtClean="0">
                        <a:solidFill>
                          <a:prstClr val="black"/>
                        </a:solidFill>
                        <a:latin typeface="Cambria Math" panose="02040503050406030204" pitchFamily="18" charset="0"/>
                        <a:ea typeface="Dotum" panose="020B0600000101010101" pitchFamily="34" charset="-127"/>
                        <a:cs typeface="Times New Roman" panose="02020603050405020304" pitchFamily="18" charset="0"/>
                      </a:rPr>
                      <m:t>𝐴𝐵𝐶</m:t>
                    </m:r>
                    <m:r>
                      <a:rPr lang="en-US" sz="4000" i="1">
                        <a:solidFill>
                          <a:prstClr val="black"/>
                        </a:solidFill>
                        <a:latin typeface="Cambria Math" panose="02040503050406030204" pitchFamily="18" charset="0"/>
                        <a:ea typeface="Dotum" panose="020B0600000101010101" pitchFamily="34" charset="-127"/>
                        <a:cs typeface="Times New Roman" panose="02020603050405020304" pitchFamily="18" charset="0"/>
                      </a:rPr>
                      <m:t> ᔕ ∆</m:t>
                    </m:r>
                    <m:r>
                      <a:rPr lang="en-US" sz="4000" b="0" i="1" smtClean="0">
                        <a:solidFill>
                          <a:prstClr val="black"/>
                        </a:solidFill>
                        <a:latin typeface="Cambria Math" panose="02040503050406030204" pitchFamily="18" charset="0"/>
                        <a:ea typeface="Dotum" panose="020B0600000101010101" pitchFamily="34" charset="-127"/>
                        <a:cs typeface="Times New Roman" panose="02020603050405020304" pitchFamily="18" charset="0"/>
                      </a:rPr>
                      <m:t>𝑀𝑁𝑃</m:t>
                    </m:r>
                  </m:oMath>
                </a14:m>
                <a:r>
                  <a:rPr lang="en-US" sz="4000" kern="0" smtClean="0">
                    <a:solidFill>
                      <a:srgbClr val="000000"/>
                    </a:solidFill>
                    <a:latin typeface="Arial" panose="020B0604020202020204" pitchFamily="34" charset="0"/>
                    <a:cs typeface="Arial" panose="020B0604020202020204" pitchFamily="34" charset="0"/>
                    <a:sym typeface="Arial"/>
                  </a:rPr>
                  <a:t> và </a:t>
                </a:r>
                <a14:m>
                  <m:oMath xmlns:m="http://schemas.openxmlformats.org/officeDocument/2006/math">
                    <m:r>
                      <a:rPr lang="en-US" sz="4000" b="0" i="1" smtClean="0">
                        <a:latin typeface="Cambria Math" panose="02040503050406030204" pitchFamily="18" charset="0"/>
                        <a:ea typeface="Calibri" panose="020F0502020204030204" pitchFamily="34" charset="0"/>
                        <a:cs typeface="Times New Roman" panose="02020603050405020304" pitchFamily="18" charset="0"/>
                      </a:rPr>
                      <m:t>𝐴𝐵</m:t>
                    </m:r>
                    <m:r>
                      <a:rPr lang="en-US" sz="4000" b="0" i="1" smtClean="0">
                        <a:latin typeface="Cambria Math" panose="02040503050406030204" pitchFamily="18" charset="0"/>
                        <a:ea typeface="Calibri" panose="020F0502020204030204" pitchFamily="34" charset="0"/>
                        <a:cs typeface="Times New Roman" panose="02020603050405020304" pitchFamily="18" charset="0"/>
                      </a:rPr>
                      <m:t>=4, </m:t>
                    </m:r>
                    <m:r>
                      <a:rPr lang="en-US" sz="4000" b="0" i="1" smtClean="0">
                        <a:latin typeface="Cambria Math" panose="02040503050406030204" pitchFamily="18" charset="0"/>
                        <a:ea typeface="Calibri" panose="020F0502020204030204" pitchFamily="34" charset="0"/>
                        <a:cs typeface="Times New Roman" panose="02020603050405020304" pitchFamily="18" charset="0"/>
                      </a:rPr>
                      <m:t>𝐵𝐶</m:t>
                    </m:r>
                    <m:r>
                      <a:rPr lang="en-US" sz="4000" b="0" i="1" smtClean="0">
                        <a:latin typeface="Cambria Math" panose="02040503050406030204" pitchFamily="18" charset="0"/>
                        <a:ea typeface="Calibri" panose="020F0502020204030204" pitchFamily="34" charset="0"/>
                        <a:cs typeface="Times New Roman" panose="02020603050405020304" pitchFamily="18" charset="0"/>
                      </a:rPr>
                      <m:t>=6, </m:t>
                    </m:r>
                  </m:oMath>
                </a14:m>
                <a:endParaRPr lang="en-US" sz="4000" b="0" i="1" smtClean="0">
                  <a:latin typeface="Cambria Math" panose="02040503050406030204" pitchFamily="18" charset="0"/>
                  <a:ea typeface="Calibri" panose="020F0502020204030204" pitchFamily="34" charset="0"/>
                  <a:cs typeface="Times New Roman" panose="02020603050405020304" pitchFamily="18" charset="0"/>
                </a:endParaRPr>
              </a:p>
              <a:p>
                <a:pPr algn="just">
                  <a:lnSpc>
                    <a:spcPct val="165000"/>
                  </a:lnSpc>
                  <a:spcBef>
                    <a:spcPts val="600"/>
                  </a:spcBef>
                  <a:spcAft>
                    <a:spcPts val="600"/>
                  </a:spcAft>
                  <a:buClr>
                    <a:srgbClr val="000000"/>
                  </a:buClr>
                  <a:buFont typeface="Arial"/>
                  <a:buNone/>
                </a:pPr>
                <a14:m>
                  <m:oMath xmlns:m="http://schemas.openxmlformats.org/officeDocument/2006/math">
                    <m:r>
                      <a:rPr lang="en-US" sz="4000" b="0" i="1" smtClean="0">
                        <a:latin typeface="Cambria Math" panose="02040503050406030204" pitchFamily="18" charset="0"/>
                        <a:ea typeface="Calibri" panose="020F0502020204030204" pitchFamily="34" charset="0"/>
                        <a:cs typeface="Times New Roman" panose="02020603050405020304" pitchFamily="18" charset="0"/>
                      </a:rPr>
                      <m:t>𝐶𝐴</m:t>
                    </m:r>
                    <m:r>
                      <a:rPr lang="en-US" sz="4000" b="0" i="1" smtClean="0">
                        <a:latin typeface="Cambria Math" panose="02040503050406030204" pitchFamily="18" charset="0"/>
                        <a:ea typeface="Calibri" panose="020F0502020204030204" pitchFamily="34" charset="0"/>
                        <a:cs typeface="Times New Roman" panose="02020603050405020304" pitchFamily="18" charset="0"/>
                      </a:rPr>
                      <m:t>=5, </m:t>
                    </m:r>
                    <m:r>
                      <a:rPr lang="en-US" sz="4000" b="0" i="1" smtClean="0">
                        <a:latin typeface="Cambria Math" panose="02040503050406030204" pitchFamily="18" charset="0"/>
                        <a:ea typeface="Calibri" panose="020F0502020204030204" pitchFamily="34" charset="0"/>
                        <a:cs typeface="Times New Roman" panose="02020603050405020304" pitchFamily="18" charset="0"/>
                      </a:rPr>
                      <m:t>𝑀𝑁</m:t>
                    </m:r>
                    <m:r>
                      <a:rPr lang="en-US" sz="4000" b="0" i="1" smtClean="0">
                        <a:latin typeface="Cambria Math" panose="02040503050406030204" pitchFamily="18" charset="0"/>
                        <a:ea typeface="Calibri" panose="020F0502020204030204" pitchFamily="34" charset="0"/>
                        <a:cs typeface="Times New Roman" panose="02020603050405020304" pitchFamily="18" charset="0"/>
                      </a:rPr>
                      <m:t>=5</m:t>
                    </m:r>
                  </m:oMath>
                </a14:m>
                <a:r>
                  <a:rPr lang="en-US" sz="4000" kern="0" smtClean="0">
                    <a:solidFill>
                      <a:srgbClr val="000000"/>
                    </a:solidFill>
                    <a:latin typeface="Arial" panose="020B0604020202020204" pitchFamily="34" charset="0"/>
                    <a:cs typeface="Arial" panose="020B0604020202020204" pitchFamily="34" charset="0"/>
                    <a:sym typeface="Arial"/>
                  </a:rPr>
                  <a:t>. Tính các góc </a:t>
                </a:r>
                <a14:m>
                  <m:oMath xmlns:m="http://schemas.openxmlformats.org/officeDocument/2006/math">
                    <m:r>
                      <a:rPr lang="en-US" sz="4000" b="0" i="1" kern="0" smtClean="0">
                        <a:solidFill>
                          <a:srgbClr val="000000"/>
                        </a:solidFill>
                        <a:latin typeface="Cambria Math" panose="02040503050406030204" pitchFamily="18" charset="0"/>
                        <a:cs typeface="Arial" panose="020B0604020202020204" pitchFamily="34" charset="0"/>
                        <a:sym typeface="Arial"/>
                      </a:rPr>
                      <m:t>𝑁</m:t>
                    </m:r>
                    <m:r>
                      <a:rPr lang="en-US" sz="4000" i="1" kern="0" smtClean="0">
                        <a:solidFill>
                          <a:srgbClr val="000000"/>
                        </a:solidFill>
                        <a:latin typeface="Cambria Math" panose="02040503050406030204" pitchFamily="18" charset="0"/>
                        <a:cs typeface="Arial" panose="020B0604020202020204" pitchFamily="34" charset="0"/>
                        <a:sym typeface="Arial"/>
                      </a:rPr>
                      <m:t>𝑃</m:t>
                    </m:r>
                    <m:r>
                      <a:rPr lang="en-US" sz="4000" b="0" i="1" kern="0" smtClean="0">
                        <a:solidFill>
                          <a:srgbClr val="000000"/>
                        </a:solidFill>
                        <a:latin typeface="Cambria Math" panose="02040503050406030204" pitchFamily="18" charset="0"/>
                        <a:cs typeface="Arial" panose="020B0604020202020204" pitchFamily="34" charset="0"/>
                        <a:sym typeface="Arial"/>
                      </a:rPr>
                      <m:t>, </m:t>
                    </m:r>
                    <m:r>
                      <a:rPr lang="en-US" sz="4000" b="0" i="1" kern="0" smtClean="0">
                        <a:solidFill>
                          <a:srgbClr val="000000"/>
                        </a:solidFill>
                        <a:latin typeface="Cambria Math" panose="02040503050406030204" pitchFamily="18" charset="0"/>
                        <a:cs typeface="Arial" panose="020B0604020202020204" pitchFamily="34" charset="0"/>
                        <a:sym typeface="Arial"/>
                      </a:rPr>
                      <m:t>𝑃𝑀</m:t>
                    </m:r>
                  </m:oMath>
                </a14:m>
                <a:r>
                  <a:rPr lang="en-US" sz="4000" kern="0" smtClean="0">
                    <a:solidFill>
                      <a:srgbClr val="000000"/>
                    </a:solidFill>
                    <a:latin typeface="Arial" panose="020B0604020202020204" pitchFamily="34" charset="0"/>
                    <a:cs typeface="Arial" panose="020B0604020202020204" pitchFamily="34" charset="0"/>
                    <a:sym typeface="Arial"/>
                  </a:rPr>
                  <a:t>.  </a:t>
                </a:r>
                <a:endParaRPr lang="vi-VN" sz="4000" kern="0">
                  <a:solidFill>
                    <a:srgbClr val="000000"/>
                  </a:solidFill>
                  <a:latin typeface="Arial" panose="020B0604020202020204" pitchFamily="34" charset="0"/>
                  <a:cs typeface="Arial" panose="020B0604020202020204" pitchFamily="34" charset="0"/>
                  <a:sym typeface="Arial"/>
                </a:endParaRPr>
              </a:p>
            </p:txBody>
          </p:sp>
        </mc:Choice>
        <mc:Fallback>
          <p:sp>
            <p:nvSpPr>
              <p:cNvPr id="11" name="Rectangle 10"/>
              <p:cNvSpPr>
                <a:spLocks noRot="1" noChangeAspect="1" noMove="1" noResize="1" noEditPoints="1" noAdjustHandles="1" noChangeArrowheads="1" noChangeShapeType="1" noTextEdit="1"/>
              </p:cNvSpPr>
              <p:nvPr/>
            </p:nvSpPr>
            <p:spPr>
              <a:xfrm>
                <a:off x="1833719" y="352626"/>
                <a:ext cx="14554200" cy="2277547"/>
              </a:xfrm>
              <a:prstGeom prst="rect">
                <a:avLst/>
              </a:prstGeom>
              <a:blipFill>
                <a:blip r:embed="rId11"/>
                <a:stretch>
                  <a:fillRect l="-1508" b="-4826"/>
                </a:stretch>
              </a:blipFill>
            </p:spPr>
            <p:txBody>
              <a:bodyPr/>
              <a:lstStyle/>
              <a:p>
                <a:r>
                  <a:rPr lang="en-US">
                    <a:noFill/>
                  </a:rPr>
                  <a:t> </a:t>
                </a:r>
              </a:p>
            </p:txBody>
          </p:sp>
        </mc:Fallback>
      </mc:AlternateContent>
      <p:sp>
        <p:nvSpPr>
          <p:cNvPr id="12" name="Rectangle 11"/>
          <p:cNvSpPr/>
          <p:nvPr/>
        </p:nvSpPr>
        <p:spPr>
          <a:xfrm>
            <a:off x="8447817" y="2725258"/>
            <a:ext cx="1326004" cy="970843"/>
          </a:xfrm>
          <a:prstGeom prst="rect">
            <a:avLst/>
          </a:prstGeom>
        </p:spPr>
        <p:txBody>
          <a:bodyPr wrap="none">
            <a:spAutoFit/>
          </a:bodyPr>
          <a:lstStyle/>
          <a:p>
            <a:pPr marL="0" marR="0" lvl="0" indent="0" algn="just" defTabSz="1828800" rtl="0" eaLnBrk="1" fontAlgn="auto" latinLnBrk="0" hangingPunct="1">
              <a:lnSpc>
                <a:spcPct val="165000"/>
              </a:lnSpc>
              <a:spcBef>
                <a:spcPts val="600"/>
              </a:spcBef>
              <a:spcAft>
                <a:spcPts val="600"/>
              </a:spcAft>
              <a:buClr>
                <a:srgbClr val="000000"/>
              </a:buClr>
              <a:buSzTx/>
              <a:buFontTx/>
              <a:buNone/>
              <a:tabLst/>
              <a:defRPr/>
            </a:pPr>
            <a:r>
              <a:rPr kumimoji="0" lang="en-US" sz="4000" b="1" i="1" u="sng" strike="noStrike" kern="0" cap="none" spc="0" normalizeH="0" baseline="0" noProof="0">
                <a:ln>
                  <a:noFill/>
                </a:ln>
                <a:solidFill>
                  <a:srgbClr val="C00000"/>
                </a:solidFill>
                <a:effectLst/>
                <a:uLnTx/>
                <a:uFillTx/>
                <a:latin typeface="Arial"/>
                <a:ea typeface="Calibri" panose="020F0502020204030204" pitchFamily="34" charset="0"/>
                <a:cs typeface="Times New Roman" panose="02020603050405020304" pitchFamily="18" charset="0"/>
                <a:sym typeface="Arial"/>
              </a:rPr>
              <a:t>Giải:</a:t>
            </a:r>
          </a:p>
        </p:txBody>
      </p:sp>
      <mc:AlternateContent xmlns:mc="http://schemas.openxmlformats.org/markup-compatibility/2006">
        <mc:Choice xmlns:a14="http://schemas.microsoft.com/office/drawing/2010/main" Requires="a14">
          <p:sp>
            <p:nvSpPr>
              <p:cNvPr id="2" name="Rectangle 1"/>
              <p:cNvSpPr/>
              <p:nvPr/>
            </p:nvSpPr>
            <p:spPr>
              <a:xfrm>
                <a:off x="4538819" y="4229100"/>
                <a:ext cx="9144000" cy="4516686"/>
              </a:xfrm>
              <a:prstGeom prst="rect">
                <a:avLst/>
              </a:prstGeom>
            </p:spPr>
            <p:txBody>
              <a:bodyPr>
                <a:spAutoFit/>
              </a:bodyPr>
              <a:lstStyle/>
              <a:p>
                <a:pPr algn="just">
                  <a:lnSpc>
                    <a:spcPct val="150000"/>
                  </a:lnSpc>
                </a:pPr>
                <a:r>
                  <a:rPr lang="fr-FR" sz="4000" smtClean="0">
                    <a:latin typeface="Arial" panose="020B0604020202020204" pitchFamily="34" charset="0"/>
                    <a:ea typeface="Times New Roman" panose="02020603050405020304" pitchFamily="18" charset="0"/>
                    <a:cs typeface="Arial" panose="020B0604020202020204" pitchFamily="34" charset="0"/>
                  </a:rPr>
                  <a:t>Vì </a:t>
                </a:r>
                <a14:m>
                  <m:oMath xmlns:m="http://schemas.openxmlformats.org/officeDocument/2006/math">
                    <m:r>
                      <a:rPr lang="da-DK" sz="4000" i="1">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r>
                      <a:rPr lang="en-US" sz="4000" i="1">
                        <a:solidFill>
                          <a:prstClr val="black"/>
                        </a:solidFill>
                        <a:latin typeface="Cambria Math" panose="02040503050406030204" pitchFamily="18" charset="0"/>
                        <a:ea typeface="Dotum" panose="020B0600000101010101" pitchFamily="34" charset="-127"/>
                        <a:cs typeface="Times New Roman" panose="02020603050405020304" pitchFamily="18" charset="0"/>
                      </a:rPr>
                      <m:t>𝐴𝐵𝐶</m:t>
                    </m:r>
                    <m:r>
                      <a:rPr lang="en-US" sz="4000" i="1">
                        <a:solidFill>
                          <a:prstClr val="black"/>
                        </a:solidFill>
                        <a:latin typeface="Cambria Math" panose="02040503050406030204" pitchFamily="18" charset="0"/>
                        <a:ea typeface="Dotum" panose="020B0600000101010101" pitchFamily="34" charset="-127"/>
                        <a:cs typeface="Times New Roman" panose="02020603050405020304" pitchFamily="18" charset="0"/>
                      </a:rPr>
                      <m:t> ᔕ ∆</m:t>
                    </m:r>
                    <m:r>
                      <a:rPr lang="en-US" sz="4000" i="1">
                        <a:solidFill>
                          <a:prstClr val="black"/>
                        </a:solidFill>
                        <a:latin typeface="Cambria Math" panose="02040503050406030204" pitchFamily="18" charset="0"/>
                        <a:ea typeface="Dotum" panose="020B0600000101010101" pitchFamily="34" charset="-127"/>
                        <a:cs typeface="Times New Roman" panose="02020603050405020304" pitchFamily="18" charset="0"/>
                      </a:rPr>
                      <m:t>𝑀𝑁𝑃</m:t>
                    </m:r>
                    <m:r>
                      <a:rPr lang="en-US" sz="4000" b="0" i="1" smtClean="0">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oMath>
                </a14:m>
                <a:r>
                  <a:rPr lang="en-US" sz="4000" i="1" smtClean="0">
                    <a:solidFill>
                      <a:prstClr val="black"/>
                    </a:solidFill>
                    <a:latin typeface="Arial" panose="020B0604020202020204" pitchFamily="34" charset="0"/>
                    <a:ea typeface="Dotum" panose="020B0600000101010101" pitchFamily="34" charset="-127"/>
                    <a:cs typeface="Arial" panose="020B0604020202020204" pitchFamily="34" charset="0"/>
                  </a:rPr>
                  <a:t> </a:t>
                </a:r>
                <a:r>
                  <a:rPr lang="en-US" sz="4000" smtClean="0">
                    <a:solidFill>
                      <a:prstClr val="black"/>
                    </a:solidFill>
                    <a:latin typeface="Arial" panose="020B0604020202020204" pitchFamily="34" charset="0"/>
                    <a:ea typeface="Dotum" panose="020B0600000101010101" pitchFamily="34" charset="-127"/>
                    <a:cs typeface="Arial" panose="020B0604020202020204" pitchFamily="34" charset="0"/>
                  </a:rPr>
                  <a:t>ta có</a:t>
                </a:r>
                <a:endParaRPr lang="en-US" sz="4000" smtClean="0">
                  <a:solidFill>
                    <a:prstClr val="black"/>
                  </a:solidFill>
                  <a:latin typeface="Arial" panose="020B0604020202020204" pitchFamily="34" charset="0"/>
                  <a:ea typeface="Dotum" panose="020B0600000101010101" pitchFamily="34" charset="-127"/>
                  <a:cs typeface="Arial" panose="020B0604020202020204" pitchFamily="34" charset="0"/>
                </a:endParaRPr>
              </a:p>
              <a:p>
                <a:pPr algn="just">
                  <a:lnSpc>
                    <a:spcPct val="150000"/>
                  </a:lnSpc>
                </a:pPr>
                <a14:m>
                  <m:oMathPara xmlns:m="http://schemas.openxmlformats.org/officeDocument/2006/math">
                    <m:oMathParaPr>
                      <m:jc m:val="centerGroup"/>
                    </m:oMathParaPr>
                    <m:oMath xmlns:m="http://schemas.openxmlformats.org/officeDocument/2006/math">
                      <m:f>
                        <m:fPr>
                          <m:ctrlPr>
                            <a:rPr lang="en-US" sz="40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nl-NL" sz="4000" i="1">
                              <a:effectLst/>
                              <a:latin typeface="Cambria Math" panose="02040503050406030204" pitchFamily="18" charset="0"/>
                              <a:ea typeface="Times New Roman" panose="02020603050405020304" pitchFamily="18" charset="0"/>
                              <a:cs typeface="Times New Roman" panose="02020603050405020304" pitchFamily="18" charset="0"/>
                            </a:rPr>
                            <m:t>𝐴𝐵</m:t>
                          </m:r>
                        </m:num>
                        <m:den>
                          <m:r>
                            <a:rPr lang="nl-NL" sz="4000" i="1">
                              <a:effectLst/>
                              <a:latin typeface="Cambria Math" panose="02040503050406030204" pitchFamily="18" charset="0"/>
                              <a:ea typeface="Times New Roman" panose="02020603050405020304" pitchFamily="18" charset="0"/>
                              <a:cs typeface="Times New Roman" panose="02020603050405020304" pitchFamily="18" charset="0"/>
                            </a:rPr>
                            <m:t>𝑀𝑁</m:t>
                          </m:r>
                        </m:den>
                      </m:f>
                      <m:r>
                        <a:rPr lang="nl-NL" sz="40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40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nl-NL" sz="4000" i="1">
                              <a:effectLst/>
                              <a:latin typeface="Cambria Math" panose="02040503050406030204" pitchFamily="18" charset="0"/>
                              <a:ea typeface="Times New Roman" panose="02020603050405020304" pitchFamily="18" charset="0"/>
                              <a:cs typeface="Times New Roman" panose="02020603050405020304" pitchFamily="18" charset="0"/>
                            </a:rPr>
                            <m:t>𝐴𝐶</m:t>
                          </m:r>
                        </m:num>
                        <m:den>
                          <m:r>
                            <a:rPr lang="nl-NL" sz="4000" i="1">
                              <a:effectLst/>
                              <a:latin typeface="Cambria Math" panose="02040503050406030204" pitchFamily="18" charset="0"/>
                              <a:ea typeface="Times New Roman" panose="02020603050405020304" pitchFamily="18" charset="0"/>
                              <a:cs typeface="Times New Roman" panose="02020603050405020304" pitchFamily="18" charset="0"/>
                            </a:rPr>
                            <m:t>𝑀𝑃</m:t>
                          </m:r>
                        </m:den>
                      </m:f>
                      <m:r>
                        <a:rPr lang="nl-NL" sz="40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40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nl-NL" sz="4000" i="1">
                              <a:effectLst/>
                              <a:latin typeface="Cambria Math" panose="02040503050406030204" pitchFamily="18" charset="0"/>
                              <a:ea typeface="Times New Roman" panose="02020603050405020304" pitchFamily="18" charset="0"/>
                              <a:cs typeface="Times New Roman" panose="02020603050405020304" pitchFamily="18" charset="0"/>
                            </a:rPr>
                            <m:t>𝐵𝐶</m:t>
                          </m:r>
                        </m:num>
                        <m:den>
                          <m:r>
                            <a:rPr lang="nl-NL" sz="4000" i="1">
                              <a:effectLst/>
                              <a:latin typeface="Cambria Math" panose="02040503050406030204" pitchFamily="18" charset="0"/>
                              <a:ea typeface="Times New Roman" panose="02020603050405020304" pitchFamily="18" charset="0"/>
                              <a:cs typeface="Times New Roman" panose="02020603050405020304" pitchFamily="18" charset="0"/>
                            </a:rPr>
                            <m:t>𝑁𝑃</m:t>
                          </m:r>
                        </m:den>
                      </m:f>
                      <m:r>
                        <a:rPr lang="en-US" sz="4000">
                          <a:solidFill>
                            <a:prstClr val="black"/>
                          </a:solidFill>
                          <a:latin typeface="Cambria Math" panose="02040503050406030204" pitchFamily="18" charset="0"/>
                        </a:rPr>
                        <m:t>⇔</m:t>
                      </m:r>
                      <m:r>
                        <a:rPr lang="en-US" sz="4000" b="0" i="1" smtClean="0">
                          <a:solidFill>
                            <a:prstClr val="black"/>
                          </a:solidFill>
                          <a:latin typeface="Cambria Math" panose="02040503050406030204" pitchFamily="18" charset="0"/>
                        </a:rPr>
                        <m:t> </m:t>
                      </m:r>
                      <m:f>
                        <m:fPr>
                          <m:ctrlPr>
                            <a:rPr lang="en-US" sz="40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nl-NL" sz="4000" i="1">
                              <a:effectLst/>
                              <a:latin typeface="Cambria Math" panose="02040503050406030204" pitchFamily="18" charset="0"/>
                              <a:ea typeface="Times New Roman" panose="02020603050405020304" pitchFamily="18" charset="0"/>
                              <a:cs typeface="Times New Roman" panose="02020603050405020304" pitchFamily="18" charset="0"/>
                            </a:rPr>
                            <m:t>4</m:t>
                          </m:r>
                        </m:num>
                        <m:den>
                          <m:r>
                            <a:rPr lang="nl-NL" sz="4000" i="1">
                              <a:effectLst/>
                              <a:latin typeface="Cambria Math" panose="02040503050406030204" pitchFamily="18" charset="0"/>
                              <a:ea typeface="Times New Roman" panose="02020603050405020304" pitchFamily="18" charset="0"/>
                              <a:cs typeface="Times New Roman" panose="02020603050405020304" pitchFamily="18" charset="0"/>
                            </a:rPr>
                            <m:t>5</m:t>
                          </m:r>
                        </m:den>
                      </m:f>
                      <m:r>
                        <a:rPr lang="nl-NL" sz="40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40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nl-NL" sz="4000" i="1">
                              <a:effectLst/>
                              <a:latin typeface="Cambria Math" panose="02040503050406030204" pitchFamily="18" charset="0"/>
                              <a:ea typeface="Times New Roman" panose="02020603050405020304" pitchFamily="18" charset="0"/>
                              <a:cs typeface="Times New Roman" panose="02020603050405020304" pitchFamily="18" charset="0"/>
                            </a:rPr>
                            <m:t>5</m:t>
                          </m:r>
                        </m:num>
                        <m:den>
                          <m:r>
                            <a:rPr lang="nl-NL" sz="4000" i="1">
                              <a:effectLst/>
                              <a:latin typeface="Cambria Math" panose="02040503050406030204" pitchFamily="18" charset="0"/>
                              <a:ea typeface="Times New Roman" panose="02020603050405020304" pitchFamily="18" charset="0"/>
                              <a:cs typeface="Times New Roman" panose="02020603050405020304" pitchFamily="18" charset="0"/>
                            </a:rPr>
                            <m:t>𝑀𝑃</m:t>
                          </m:r>
                        </m:den>
                      </m:f>
                      <m:r>
                        <a:rPr lang="nl-NL" sz="40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40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nl-NL" sz="4000" i="1">
                              <a:effectLst/>
                              <a:latin typeface="Cambria Math" panose="02040503050406030204" pitchFamily="18" charset="0"/>
                              <a:ea typeface="Times New Roman" panose="02020603050405020304" pitchFamily="18" charset="0"/>
                              <a:cs typeface="Times New Roman" panose="02020603050405020304" pitchFamily="18" charset="0"/>
                            </a:rPr>
                            <m:t>6</m:t>
                          </m:r>
                        </m:num>
                        <m:den>
                          <m:r>
                            <a:rPr lang="nl-NL" sz="4000" i="1">
                              <a:effectLst/>
                              <a:latin typeface="Cambria Math" panose="02040503050406030204" pitchFamily="18" charset="0"/>
                              <a:ea typeface="Times New Roman" panose="02020603050405020304" pitchFamily="18" charset="0"/>
                              <a:cs typeface="Times New Roman" panose="02020603050405020304" pitchFamily="18" charset="0"/>
                            </a:rPr>
                            <m:t>𝑁𝑃</m:t>
                          </m:r>
                        </m:den>
                      </m:f>
                    </m:oMath>
                  </m:oMathPara>
                </a14:m>
                <a:endParaRPr lang="en-US" sz="40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pPr>
                <a14:m>
                  <m:oMathPara xmlns:m="http://schemas.openxmlformats.org/officeDocument/2006/math">
                    <m:oMathParaPr>
                      <m:jc m:val="left"/>
                    </m:oMathParaPr>
                    <m:oMath xmlns:m="http://schemas.openxmlformats.org/officeDocument/2006/math">
                      <m:r>
                        <a:rPr lang="en-US" sz="4000" b="0" i="1" smtClean="0">
                          <a:effectLst/>
                          <a:latin typeface="Cambria Math" panose="02040503050406030204" pitchFamily="18" charset="0"/>
                          <a:ea typeface="Times New Roman" panose="02020603050405020304" pitchFamily="18" charset="0"/>
                          <a:cs typeface="Times New Roman" panose="02020603050405020304" pitchFamily="18" charset="0"/>
                        </a:rPr>
                        <m:t>⇒</m:t>
                      </m:r>
                      <m:r>
                        <a:rPr lang="nl-NL" sz="4000" i="1">
                          <a:effectLst/>
                          <a:latin typeface="Cambria Math" panose="02040503050406030204" pitchFamily="18" charset="0"/>
                          <a:ea typeface="Times New Roman" panose="02020603050405020304" pitchFamily="18" charset="0"/>
                          <a:cs typeface="Times New Roman" panose="02020603050405020304" pitchFamily="18" charset="0"/>
                        </a:rPr>
                        <m:t>𝑀𝑃</m:t>
                      </m:r>
                      <m:r>
                        <a:rPr lang="nl-NL" sz="4000" i="1">
                          <a:effectLst/>
                          <a:latin typeface="Cambria Math" panose="02040503050406030204" pitchFamily="18" charset="0"/>
                          <a:ea typeface="Times New Roman" panose="02020603050405020304" pitchFamily="18" charset="0"/>
                          <a:cs typeface="Times New Roman" panose="02020603050405020304" pitchFamily="18" charset="0"/>
                        </a:rPr>
                        <m:t> =</m:t>
                      </m:r>
                      <m:f>
                        <m:fPr>
                          <m:ctrlPr>
                            <a:rPr lang="en-US" sz="40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nl-NL" sz="4000" i="1">
                              <a:effectLst/>
                              <a:latin typeface="Cambria Math" panose="02040503050406030204" pitchFamily="18" charset="0"/>
                              <a:ea typeface="Times New Roman" panose="02020603050405020304" pitchFamily="18" charset="0"/>
                              <a:cs typeface="Times New Roman" panose="02020603050405020304" pitchFamily="18" charset="0"/>
                            </a:rPr>
                            <m:t>25</m:t>
                          </m:r>
                        </m:num>
                        <m:den>
                          <m:r>
                            <a:rPr lang="nl-NL" sz="4000" i="1">
                              <a:effectLst/>
                              <a:latin typeface="Cambria Math" panose="02040503050406030204" pitchFamily="18" charset="0"/>
                              <a:ea typeface="Times New Roman" panose="02020603050405020304" pitchFamily="18" charset="0"/>
                              <a:cs typeface="Times New Roman" panose="02020603050405020304" pitchFamily="18" charset="0"/>
                            </a:rPr>
                            <m:t>4</m:t>
                          </m:r>
                        </m:den>
                      </m:f>
                      <m:r>
                        <a:rPr lang="en-US" sz="4000" b="0" i="0" smtClean="0">
                          <a:effectLst/>
                          <a:latin typeface="Cambria Math" panose="02040503050406030204" pitchFamily="18" charset="0"/>
                          <a:ea typeface="Times New Roman" panose="02020603050405020304" pitchFamily="18" charset="0"/>
                          <a:cs typeface="Times New Roman" panose="02020603050405020304" pitchFamily="18" charset="0"/>
                        </a:rPr>
                        <m:t>; </m:t>
                      </m:r>
                      <m:r>
                        <a:rPr lang="nl-NL" sz="4000" i="1">
                          <a:effectLst/>
                          <a:latin typeface="Cambria Math" panose="02040503050406030204" pitchFamily="18" charset="0"/>
                          <a:ea typeface="Times New Roman" panose="02020603050405020304" pitchFamily="18" charset="0"/>
                          <a:cs typeface="Times New Roman" panose="02020603050405020304" pitchFamily="18" charset="0"/>
                        </a:rPr>
                        <m:t>𝑁𝑃</m:t>
                      </m:r>
                      <m:r>
                        <a:rPr lang="nl-NL" sz="40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40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nl-NL" sz="4000" i="1">
                              <a:effectLst/>
                              <a:latin typeface="Cambria Math" panose="02040503050406030204" pitchFamily="18" charset="0"/>
                              <a:ea typeface="Times New Roman" panose="02020603050405020304" pitchFamily="18" charset="0"/>
                              <a:cs typeface="Times New Roman" panose="02020603050405020304" pitchFamily="18" charset="0"/>
                            </a:rPr>
                            <m:t>15</m:t>
                          </m:r>
                        </m:num>
                        <m:den>
                          <m:r>
                            <a:rPr lang="nl-NL" sz="4000" i="1">
                              <a:effectLst/>
                              <a:latin typeface="Cambria Math" panose="02040503050406030204" pitchFamily="18" charset="0"/>
                              <a:ea typeface="Times New Roman" panose="02020603050405020304" pitchFamily="18" charset="0"/>
                              <a:cs typeface="Times New Roman" panose="02020603050405020304" pitchFamily="18" charset="0"/>
                            </a:rPr>
                            <m:t>2</m:t>
                          </m:r>
                        </m:den>
                      </m:f>
                      <m:r>
                        <a:rPr lang="en-US" sz="4000" b="0" i="1" smtClean="0">
                          <a:effectLst/>
                          <a:latin typeface="Cambria Math" panose="02040503050406030204" pitchFamily="18" charset="0"/>
                          <a:ea typeface="Times New Roman" panose="02020603050405020304" pitchFamily="18" charset="0"/>
                          <a:cs typeface="Times New Roman" panose="02020603050405020304" pitchFamily="18" charset="0"/>
                        </a:rPr>
                        <m:t>.</m:t>
                      </m:r>
                    </m:oMath>
                  </m:oMathPara>
                </a14:m>
                <a:endParaRPr lang="en-US" sz="400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2" name="Rectangle 1"/>
              <p:cNvSpPr>
                <a:spLocks noRot="1" noChangeAspect="1" noMove="1" noResize="1" noEditPoints="1" noAdjustHandles="1" noChangeArrowheads="1" noChangeShapeType="1" noTextEdit="1"/>
              </p:cNvSpPr>
              <p:nvPr/>
            </p:nvSpPr>
            <p:spPr>
              <a:xfrm>
                <a:off x="4538819" y="4229100"/>
                <a:ext cx="9144000" cy="4516686"/>
              </a:xfrm>
              <a:prstGeom prst="rect">
                <a:avLst/>
              </a:prstGeom>
              <a:blipFill>
                <a:blip r:embed="rId12"/>
                <a:stretch>
                  <a:fillRect l="-2400"/>
                </a:stretch>
              </a:blipFill>
            </p:spPr>
            <p:txBody>
              <a:bodyPr/>
              <a:lstStyle/>
              <a:p>
                <a:r>
                  <a:rPr lang="en-US">
                    <a:noFill/>
                  </a:rPr>
                  <a:t> </a:t>
                </a:r>
              </a:p>
            </p:txBody>
          </p:sp>
        </mc:Fallback>
      </mc:AlternateContent>
    </p:spTree>
    <p:extLst>
      <p:ext uri="{BB962C8B-B14F-4D97-AF65-F5344CB8AC3E}">
        <p14:creationId xmlns:p14="http://schemas.microsoft.com/office/powerpoint/2010/main" val="454051148"/>
      </p:ext>
    </p:extLst>
  </p:cSld>
  <p:clrMapOvr>
    <a:masterClrMapping/>
  </p:clrMapOvr>
  <mc:AlternateContent xmlns:mc="http://schemas.openxmlformats.org/markup-compatibility/2006">
    <mc:Choice xmlns:p14="http://schemas.microsoft.com/office/powerpoint/2010/main" Requires="p14">
      <p:transition spd="med" p14:dur="700">
        <p:push dir="u"/>
      </p:transition>
    </mc:Choice>
    <mc:Fallback>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barn(inVertical)">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Effect transition="in" filter="fade">
                                      <p:cBhvr>
                                        <p:cTn id="19" dur="500"/>
                                        <p:tgtEl>
                                          <p:spTgt spid="2">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xEl>
                                              <p:pRg st="1" end="1"/>
                                            </p:txEl>
                                          </p:spTgt>
                                        </p:tgtEl>
                                        <p:attrNameLst>
                                          <p:attrName>style.visibility</p:attrName>
                                        </p:attrNameLst>
                                      </p:cBhvr>
                                      <p:to>
                                        <p:strVal val="visible"/>
                                      </p:to>
                                    </p:set>
                                    <p:animEffect transition="in" filter="fade">
                                      <p:cBhvr>
                                        <p:cTn id="24" dur="500"/>
                                        <p:tgtEl>
                                          <p:spTgt spid="2">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
                                            <p:txEl>
                                              <p:pRg st="2" end="2"/>
                                            </p:txEl>
                                          </p:spTgt>
                                        </p:tgtEl>
                                        <p:attrNameLst>
                                          <p:attrName>style.visibility</p:attrName>
                                        </p:attrNameLst>
                                      </p:cBhvr>
                                      <p:to>
                                        <p:strVal val="visible"/>
                                      </p:to>
                                    </p:set>
                                    <p:animEffect transition="in" filter="fade">
                                      <p:cBhvr>
                                        <p:cTn id="29"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2"/>
          <p:cNvGrpSpPr/>
          <p:nvPr/>
        </p:nvGrpSpPr>
        <p:grpSpPr>
          <a:xfrm>
            <a:off x="-195419" y="9258300"/>
            <a:ext cx="18678839" cy="1211190"/>
            <a:chOff x="0" y="0"/>
            <a:chExt cx="4919530" cy="318996"/>
          </a:xfrm>
        </p:grpSpPr>
        <p:sp>
          <p:nvSpPr>
            <p:cNvPr id="3" name="Freeform 3"/>
            <p:cNvSpPr/>
            <p:nvPr/>
          </p:nvSpPr>
          <p:spPr>
            <a:xfrm>
              <a:off x="0" y="0"/>
              <a:ext cx="4919530" cy="318996"/>
            </a:xfrm>
            <a:custGeom>
              <a:avLst/>
              <a:gdLst/>
              <a:ahLst/>
              <a:cxnLst/>
              <a:rect l="l" t="t" r="r" b="b"/>
              <a:pathLst>
                <a:path w="4919530" h="318996">
                  <a:moveTo>
                    <a:pt x="0" y="0"/>
                  </a:moveTo>
                  <a:lnTo>
                    <a:pt x="4919530" y="0"/>
                  </a:lnTo>
                  <a:lnTo>
                    <a:pt x="4919530" y="318996"/>
                  </a:lnTo>
                  <a:lnTo>
                    <a:pt x="0" y="318996"/>
                  </a:lnTo>
                  <a:close/>
                </a:path>
              </a:pathLst>
            </a:custGeom>
            <a:solidFill>
              <a:srgbClr val="A3DFBE"/>
            </a:solidFill>
            <a:ln w="28575" cap="sq">
              <a:solidFill>
                <a:srgbClr val="231F20"/>
              </a:solidFill>
              <a:prstDash val="solid"/>
              <a:miter/>
            </a:ln>
          </p:spPr>
        </p:sp>
        <p:sp>
          <p:nvSpPr>
            <p:cNvPr id="4" name="TextBox 4"/>
            <p:cNvSpPr txBox="1"/>
            <p:nvPr/>
          </p:nvSpPr>
          <p:spPr>
            <a:xfrm>
              <a:off x="0" y="-38100"/>
              <a:ext cx="4919530" cy="357096"/>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 name="Group 5"/>
          <p:cNvGrpSpPr/>
          <p:nvPr/>
        </p:nvGrpSpPr>
        <p:grpSpPr>
          <a:xfrm>
            <a:off x="1028700" y="1040844"/>
            <a:ext cx="16230600" cy="8205312"/>
            <a:chOff x="0" y="0"/>
            <a:chExt cx="21640800" cy="10940416"/>
          </a:xfrm>
        </p:grpSpPr>
        <p:sp>
          <p:nvSpPr>
            <p:cNvPr id="6" name="Freeform 6"/>
            <p:cNvSpPr/>
            <p:nvPr/>
          </p:nvSpPr>
          <p:spPr>
            <a:xfrm>
              <a:off x="0" y="25267"/>
              <a:ext cx="12195698" cy="10915150"/>
            </a:xfrm>
            <a:custGeom>
              <a:avLst/>
              <a:gdLst/>
              <a:ahLst/>
              <a:cxnLst/>
              <a:rect l="l" t="t" r="r" b="b"/>
              <a:pathLst>
                <a:path w="12195698" h="10915150">
                  <a:moveTo>
                    <a:pt x="0" y="0"/>
                  </a:moveTo>
                  <a:lnTo>
                    <a:pt x="12195698" y="0"/>
                  </a:lnTo>
                  <a:lnTo>
                    <a:pt x="12195698" y="10915149"/>
                  </a:lnTo>
                  <a:lnTo>
                    <a:pt x="0" y="10915149"/>
                  </a:lnTo>
                  <a:lnTo>
                    <a:pt x="0" y="0"/>
                  </a:lnTo>
                  <a:close/>
                </a:path>
              </a:pathLst>
            </a:custGeom>
            <a:blipFill>
              <a:blip r:embed="rId2">
                <a:alphaModFix amt="5000"/>
                <a:extLst>
                  <a:ext uri="{96DAC541-7B7A-43D3-8B79-37D633B846F1}">
                    <asvg:svgBlip xmlns="" xmlns:asvg="http://schemas.microsoft.com/office/drawing/2016/SVG/main" r:embed="rId3"/>
                  </a:ext>
                </a:extLst>
              </a:blip>
              <a:stretch>
                <a:fillRect/>
              </a:stretch>
            </a:blipFill>
          </p:spPr>
        </p:sp>
        <p:sp>
          <p:nvSpPr>
            <p:cNvPr id="7" name="Freeform 7"/>
            <p:cNvSpPr/>
            <p:nvPr/>
          </p:nvSpPr>
          <p:spPr>
            <a:xfrm>
              <a:off x="9445102" y="0"/>
              <a:ext cx="12195698" cy="10915150"/>
            </a:xfrm>
            <a:custGeom>
              <a:avLst/>
              <a:gdLst/>
              <a:ahLst/>
              <a:cxnLst/>
              <a:rect l="l" t="t" r="r" b="b"/>
              <a:pathLst>
                <a:path w="12195698" h="10915150">
                  <a:moveTo>
                    <a:pt x="0" y="0"/>
                  </a:moveTo>
                  <a:lnTo>
                    <a:pt x="12195698" y="0"/>
                  </a:lnTo>
                  <a:lnTo>
                    <a:pt x="12195698" y="10915150"/>
                  </a:lnTo>
                  <a:lnTo>
                    <a:pt x="0" y="10915150"/>
                  </a:lnTo>
                  <a:lnTo>
                    <a:pt x="0" y="0"/>
                  </a:lnTo>
                  <a:close/>
                </a:path>
              </a:pathLst>
            </a:custGeom>
            <a:blipFill>
              <a:blip r:embed="rId2">
                <a:alphaModFix amt="5000"/>
                <a:extLst>
                  <a:ext uri="{96DAC541-7B7A-43D3-8B79-37D633B846F1}">
                    <asvg:svgBlip xmlns="" xmlns:asvg="http://schemas.microsoft.com/office/drawing/2016/SVG/main" r:embed="rId3"/>
                  </a:ext>
                </a:extLst>
              </a:blip>
              <a:stretch>
                <a:fillRect/>
              </a:stretch>
            </a:blipFill>
          </p:spPr>
        </p:sp>
      </p:grpSp>
      <p:grpSp>
        <p:nvGrpSpPr>
          <p:cNvPr id="8" name="Group 8"/>
          <p:cNvGrpSpPr/>
          <p:nvPr/>
        </p:nvGrpSpPr>
        <p:grpSpPr>
          <a:xfrm>
            <a:off x="6096000" y="1104900"/>
            <a:ext cx="11308327" cy="4378161"/>
            <a:chOff x="0" y="0"/>
            <a:chExt cx="2725844" cy="1510305"/>
          </a:xfrm>
        </p:grpSpPr>
        <p:sp>
          <p:nvSpPr>
            <p:cNvPr id="9" name="Freeform 9"/>
            <p:cNvSpPr/>
            <p:nvPr/>
          </p:nvSpPr>
          <p:spPr>
            <a:xfrm>
              <a:off x="0" y="0"/>
              <a:ext cx="2725844" cy="1510305"/>
            </a:xfrm>
            <a:custGeom>
              <a:avLst/>
              <a:gdLst/>
              <a:ahLst/>
              <a:cxnLst/>
              <a:rect l="l" t="t" r="r" b="b"/>
              <a:pathLst>
                <a:path w="2725844" h="1510305">
                  <a:moveTo>
                    <a:pt x="38150" y="0"/>
                  </a:moveTo>
                  <a:lnTo>
                    <a:pt x="2687694" y="0"/>
                  </a:lnTo>
                  <a:cubicBezTo>
                    <a:pt x="2708764" y="0"/>
                    <a:pt x="2725844" y="17080"/>
                    <a:pt x="2725844" y="38150"/>
                  </a:cubicBezTo>
                  <a:lnTo>
                    <a:pt x="2725844" y="1472155"/>
                  </a:lnTo>
                  <a:cubicBezTo>
                    <a:pt x="2725844" y="1493225"/>
                    <a:pt x="2708764" y="1510305"/>
                    <a:pt x="2687694" y="1510305"/>
                  </a:cubicBezTo>
                  <a:lnTo>
                    <a:pt x="38150" y="1510305"/>
                  </a:lnTo>
                  <a:cubicBezTo>
                    <a:pt x="17080" y="1510305"/>
                    <a:pt x="0" y="1493225"/>
                    <a:pt x="0" y="1472155"/>
                  </a:cubicBezTo>
                  <a:lnTo>
                    <a:pt x="0" y="38150"/>
                  </a:lnTo>
                  <a:cubicBezTo>
                    <a:pt x="0" y="17080"/>
                    <a:pt x="17080" y="0"/>
                    <a:pt x="38150" y="0"/>
                  </a:cubicBezTo>
                  <a:close/>
                </a:path>
              </a:pathLst>
            </a:custGeom>
            <a:solidFill>
              <a:srgbClr val="FFFFFF"/>
            </a:solidFill>
            <a:ln w="28575" cap="rnd">
              <a:solidFill>
                <a:srgbClr val="231F20"/>
              </a:solidFill>
              <a:prstDash val="solid"/>
              <a:round/>
            </a:ln>
          </p:spPr>
        </p:sp>
        <p:sp>
          <p:nvSpPr>
            <p:cNvPr id="10" name="TextBox 10"/>
            <p:cNvSpPr txBox="1"/>
            <p:nvPr/>
          </p:nvSpPr>
          <p:spPr>
            <a:xfrm>
              <a:off x="0" y="-38100"/>
              <a:ext cx="2725844" cy="154840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4" name="Freeform 14"/>
          <p:cNvSpPr/>
          <p:nvPr/>
        </p:nvSpPr>
        <p:spPr>
          <a:xfrm flipH="1">
            <a:off x="619147" y="1914712"/>
            <a:ext cx="7381853" cy="11038285"/>
          </a:xfrm>
          <a:custGeom>
            <a:avLst/>
            <a:gdLst/>
            <a:ahLst/>
            <a:cxnLst/>
            <a:rect l="l" t="t" r="r" b="b"/>
            <a:pathLst>
              <a:path w="7381853" h="11038285">
                <a:moveTo>
                  <a:pt x="7381853" y="0"/>
                </a:moveTo>
                <a:lnTo>
                  <a:pt x="0" y="0"/>
                </a:lnTo>
                <a:lnTo>
                  <a:pt x="0" y="11038285"/>
                </a:lnTo>
                <a:lnTo>
                  <a:pt x="7381853" y="11038285"/>
                </a:lnTo>
                <a:lnTo>
                  <a:pt x="7381853"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7" name="Freeform 17"/>
          <p:cNvSpPr/>
          <p:nvPr/>
        </p:nvSpPr>
        <p:spPr>
          <a:xfrm rot="4263341">
            <a:off x="16577294" y="6247883"/>
            <a:ext cx="742193" cy="1369149"/>
          </a:xfrm>
          <a:custGeom>
            <a:avLst/>
            <a:gdLst/>
            <a:ahLst/>
            <a:cxnLst/>
            <a:rect l="l" t="t" r="r" b="b"/>
            <a:pathLst>
              <a:path w="742193" h="1369149">
                <a:moveTo>
                  <a:pt x="0" y="0"/>
                </a:moveTo>
                <a:lnTo>
                  <a:pt x="742193" y="0"/>
                </a:lnTo>
                <a:lnTo>
                  <a:pt x="742193" y="1369149"/>
                </a:lnTo>
                <a:lnTo>
                  <a:pt x="0" y="1369149"/>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8" name="Freeform 18"/>
          <p:cNvSpPr/>
          <p:nvPr/>
        </p:nvSpPr>
        <p:spPr>
          <a:xfrm>
            <a:off x="7184590" y="7962900"/>
            <a:ext cx="816410" cy="822525"/>
          </a:xfrm>
          <a:custGeom>
            <a:avLst/>
            <a:gdLst/>
            <a:ahLst/>
            <a:cxnLst/>
            <a:rect l="l" t="t" r="r" b="b"/>
            <a:pathLst>
              <a:path w="816410" h="822525">
                <a:moveTo>
                  <a:pt x="0" y="0"/>
                </a:moveTo>
                <a:lnTo>
                  <a:pt x="816410" y="0"/>
                </a:lnTo>
                <a:lnTo>
                  <a:pt x="816410" y="822524"/>
                </a:lnTo>
                <a:lnTo>
                  <a:pt x="0" y="822524"/>
                </a:lnTo>
                <a:lnTo>
                  <a:pt x="0" y="0"/>
                </a:lnTo>
                <a:close/>
              </a:path>
            </a:pathLst>
          </a:custGeom>
          <a:blipFill>
            <a:blip r:embed="rId8">
              <a:extLst>
                <a:ext uri="{96DAC541-7B7A-43D3-8B79-37D633B846F1}">
                  <asvg:svgBlip xmlns="" xmlns:asvg="http://schemas.microsoft.com/office/drawing/2016/SVG/main" r:embed="rId9"/>
                </a:ext>
              </a:extLst>
            </a:blip>
            <a:stretch>
              <a:fillRect l="-16131" t="-123580" r="-514491" b="-293597"/>
            </a:stretch>
          </a:blipFill>
        </p:spPr>
      </p:sp>
      <p:sp>
        <p:nvSpPr>
          <p:cNvPr id="19" name="Freeform 19"/>
          <p:cNvSpPr/>
          <p:nvPr/>
        </p:nvSpPr>
        <p:spPr>
          <a:xfrm>
            <a:off x="1891406" y="1040844"/>
            <a:ext cx="1184337" cy="1225176"/>
          </a:xfrm>
          <a:custGeom>
            <a:avLst/>
            <a:gdLst/>
            <a:ahLst/>
            <a:cxnLst/>
            <a:rect l="l" t="t" r="r" b="b"/>
            <a:pathLst>
              <a:path w="1184337" h="1225176">
                <a:moveTo>
                  <a:pt x="0" y="0"/>
                </a:moveTo>
                <a:lnTo>
                  <a:pt x="1184337" y="0"/>
                </a:lnTo>
                <a:lnTo>
                  <a:pt x="1184337" y="1225176"/>
                </a:lnTo>
                <a:lnTo>
                  <a:pt x="0" y="1225176"/>
                </a:lnTo>
                <a:lnTo>
                  <a:pt x="0" y="0"/>
                </a:lnTo>
                <a:close/>
              </a:path>
            </a:pathLst>
          </a:custGeom>
          <a:blipFill>
            <a:blip r:embed="rId10">
              <a:extLst>
                <a:ext uri="{96DAC541-7B7A-43D3-8B79-37D633B846F1}">
                  <asvg:svgBlip xmlns="" xmlns:asvg="http://schemas.microsoft.com/office/drawing/2016/SVG/main" r:embed="rId11"/>
                </a:ext>
              </a:extLst>
            </a:blip>
            <a:stretch>
              <a:fillRect l="-154855" t="-80817" r="-404244" b="-344018"/>
            </a:stretch>
          </a:blipFill>
        </p:spPr>
      </p:sp>
      <p:sp>
        <p:nvSpPr>
          <p:cNvPr id="22" name="Rectangle 21"/>
          <p:cNvSpPr/>
          <p:nvPr/>
        </p:nvSpPr>
        <p:spPr>
          <a:xfrm>
            <a:off x="6096001" y="1793647"/>
            <a:ext cx="11308326" cy="2317814"/>
          </a:xfrm>
          <a:prstGeom prst="rect">
            <a:avLst/>
          </a:prstGeom>
        </p:spPr>
        <p:txBody>
          <a:bodyPr wrap="square">
            <a:spAutoFit/>
          </a:bodyPr>
          <a:lstStyle/>
          <a:p>
            <a:pPr marL="0" marR="0" lvl="0" indent="0" algn="ctr" defTabSz="1828800" rtl="0" eaLnBrk="1" fontAlgn="auto" latinLnBrk="0" hangingPunct="1">
              <a:lnSpc>
                <a:spcPct val="150000"/>
              </a:lnSpc>
              <a:spcBef>
                <a:spcPts val="0"/>
              </a:spcBef>
              <a:spcAft>
                <a:spcPts val="0"/>
              </a:spcAft>
              <a:buClr>
                <a:srgbClr val="070185"/>
              </a:buClr>
              <a:buSzTx/>
              <a:buFontTx/>
              <a:buNone/>
              <a:tabLst/>
              <a:defRPr/>
            </a:pPr>
            <a:r>
              <a:rPr kumimoji="0" lang="en-US" sz="11000" b="1" i="0" u="none" strike="noStrike" kern="0" cap="none" spc="0" normalizeH="0" baseline="0" noProof="0" smtClean="0">
                <a:ln>
                  <a:noFill/>
                </a:ln>
                <a:solidFill>
                  <a:srgbClr val="1F497D"/>
                </a:solidFill>
                <a:effectLst/>
                <a:uLnTx/>
                <a:uFillTx/>
                <a:latin typeface="Arial" panose="020B0604020202020204" pitchFamily="34" charset="0"/>
                <a:ea typeface="+mn-ea"/>
                <a:cs typeface="Arial" panose="020B0604020202020204" pitchFamily="34" charset="0"/>
              </a:rPr>
              <a:t>VẬN</a:t>
            </a:r>
            <a:r>
              <a:rPr kumimoji="0" lang="en-US" sz="11000" b="1" i="0" u="none" strike="noStrike" kern="0" cap="none" spc="0" normalizeH="0" noProof="0" smtClean="0">
                <a:ln>
                  <a:noFill/>
                </a:ln>
                <a:solidFill>
                  <a:srgbClr val="1F497D"/>
                </a:solidFill>
                <a:effectLst/>
                <a:uLnTx/>
                <a:uFillTx/>
                <a:latin typeface="Arial" panose="020B0604020202020204" pitchFamily="34" charset="0"/>
                <a:ea typeface="+mn-ea"/>
                <a:cs typeface="Arial" panose="020B0604020202020204" pitchFamily="34" charset="0"/>
              </a:rPr>
              <a:t> DỤNG</a:t>
            </a:r>
            <a:endParaRPr kumimoji="0" lang="vi-VN" sz="11000" b="1" i="0" u="none" strike="noStrike" kern="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5185390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rot="1033155" flipH="1">
            <a:off x="237225" y="9372380"/>
            <a:ext cx="810985" cy="695877"/>
          </a:xfrm>
          <a:prstGeom prst="rect">
            <a:avLst/>
          </a:prstGeom>
        </p:spPr>
      </p:pic>
      <mc:AlternateContent xmlns:mc="http://schemas.openxmlformats.org/markup-compatibility/2006">
        <mc:Choice xmlns:a14="http://schemas.microsoft.com/office/drawing/2010/main" Requires="a14">
          <p:sp>
            <p:nvSpPr>
              <p:cNvPr id="19" name="Rectangle 18"/>
              <p:cNvSpPr/>
              <p:nvPr/>
            </p:nvSpPr>
            <p:spPr>
              <a:xfrm>
                <a:off x="364958" y="114300"/>
                <a:ext cx="17526000" cy="4375942"/>
              </a:xfrm>
              <a:prstGeom prst="rect">
                <a:avLst/>
              </a:prstGeom>
            </p:spPr>
            <p:txBody>
              <a:bodyPr wrap="square">
                <a:spAutoFit/>
              </a:bodyPr>
              <a:lstStyle/>
              <a:p>
                <a:pPr algn="just">
                  <a:lnSpc>
                    <a:spcPct val="175000"/>
                  </a:lnSpc>
                  <a:buClr>
                    <a:srgbClr val="000000"/>
                  </a:buClr>
                  <a:buFont typeface="Arial"/>
                  <a:buNone/>
                </a:pPr>
                <a:r>
                  <a:rPr lang="en-US" sz="3600" b="1" smtClean="0">
                    <a:solidFill>
                      <a:srgbClr val="1F497D"/>
                    </a:solidFill>
                    <a:latin typeface="Arial" panose="020B0604020202020204" pitchFamily="34" charset="0"/>
                    <a:ea typeface="Times New Roman" panose="02020603050405020304" pitchFamily="18" charset="0"/>
                    <a:cs typeface="Arial" panose="020B0604020202020204" pitchFamily="34" charset="0"/>
                    <a:sym typeface="Arial"/>
                  </a:rPr>
                  <a:t>Bài </a:t>
                </a:r>
                <a:r>
                  <a:rPr lang="en-US" sz="3600" b="1">
                    <a:solidFill>
                      <a:srgbClr val="1F497D"/>
                    </a:solidFill>
                    <a:latin typeface="Arial" panose="020B0604020202020204" pitchFamily="34" charset="0"/>
                    <a:ea typeface="Times New Roman" panose="02020603050405020304" pitchFamily="18" charset="0"/>
                    <a:cs typeface="Arial" panose="020B0604020202020204" pitchFamily="34" charset="0"/>
                    <a:sym typeface="Arial"/>
                  </a:rPr>
                  <a:t>tập </a:t>
                </a:r>
                <a:r>
                  <a:rPr lang="en-US" sz="3600" b="1" smtClean="0">
                    <a:solidFill>
                      <a:srgbClr val="1F497D"/>
                    </a:solidFill>
                    <a:latin typeface="Arial" panose="020B0604020202020204" pitchFamily="34" charset="0"/>
                    <a:ea typeface="Times New Roman" panose="02020603050405020304" pitchFamily="18" charset="0"/>
                    <a:cs typeface="Arial" panose="020B0604020202020204" pitchFamily="34" charset="0"/>
                    <a:sym typeface="Arial"/>
                  </a:rPr>
                  <a:t>3 </a:t>
                </a:r>
                <a:r>
                  <a:rPr lang="en-US" sz="3600" b="1">
                    <a:solidFill>
                      <a:srgbClr val="1F497D"/>
                    </a:solidFill>
                    <a:latin typeface="Arial" panose="020B0604020202020204" pitchFamily="34" charset="0"/>
                    <a:ea typeface="Times New Roman" panose="02020603050405020304" pitchFamily="18" charset="0"/>
                    <a:cs typeface="Arial" panose="020B0604020202020204" pitchFamily="34" charset="0"/>
                    <a:sym typeface="Arial"/>
                  </a:rPr>
                  <a:t>(SGK – </a:t>
                </a:r>
                <a:r>
                  <a:rPr lang="en-US" sz="3600" b="1" smtClean="0">
                    <a:solidFill>
                      <a:srgbClr val="1F497D"/>
                    </a:solidFill>
                    <a:latin typeface="Arial" panose="020B0604020202020204" pitchFamily="34" charset="0"/>
                    <a:ea typeface="Times New Roman" panose="02020603050405020304" pitchFamily="18" charset="0"/>
                    <a:cs typeface="Arial" panose="020B0604020202020204" pitchFamily="34" charset="0"/>
                    <a:sym typeface="Arial"/>
                  </a:rPr>
                  <a:t>tr73)</a:t>
                </a:r>
                <a:r>
                  <a:rPr lang="vi-VN" sz="3600" b="1" smtClean="0">
                    <a:solidFill>
                      <a:srgbClr val="1F497D"/>
                    </a:solidFill>
                    <a:latin typeface="Arial" panose="020B0604020202020204" pitchFamily="34" charset="0"/>
                    <a:ea typeface="Times New Roman" panose="02020603050405020304" pitchFamily="18" charset="0"/>
                    <a:cs typeface="Arial" panose="020B0604020202020204" pitchFamily="34" charset="0"/>
                    <a:sym typeface="Arial"/>
                  </a:rPr>
                  <a:t> </a:t>
                </a:r>
                <a:r>
                  <a:rPr lang="vi-VN" sz="3600" kern="0">
                    <a:solidFill>
                      <a:srgbClr val="000000"/>
                    </a:solidFill>
                    <a:latin typeface="Arial" panose="020B0604020202020204" pitchFamily="34" charset="0"/>
                    <a:cs typeface="Arial" panose="020B0604020202020204" pitchFamily="34" charset="0"/>
                    <a:sym typeface="Arial"/>
                  </a:rPr>
                  <a:t>Ba vị trí </a:t>
                </a:r>
                <a14:m>
                  <m:oMath xmlns:m="http://schemas.openxmlformats.org/officeDocument/2006/math">
                    <m:r>
                      <a:rPr lang="vi-VN" sz="3600" i="1" kern="0" smtClean="0">
                        <a:solidFill>
                          <a:srgbClr val="000000"/>
                        </a:solidFill>
                        <a:latin typeface="Cambria Math" panose="02040503050406030204" pitchFamily="18" charset="0"/>
                        <a:cs typeface="Arial" panose="020B0604020202020204" pitchFamily="34" charset="0"/>
                        <a:sym typeface="Arial"/>
                      </a:rPr>
                      <m:t>𝐴</m:t>
                    </m:r>
                    <m:r>
                      <a:rPr lang="vi-VN" sz="3600" i="1" kern="0" smtClean="0">
                        <a:solidFill>
                          <a:srgbClr val="000000"/>
                        </a:solidFill>
                        <a:latin typeface="Cambria Math" panose="02040503050406030204" pitchFamily="18" charset="0"/>
                        <a:cs typeface="Arial" panose="020B0604020202020204" pitchFamily="34" charset="0"/>
                        <a:sym typeface="Arial"/>
                      </a:rPr>
                      <m:t>, </m:t>
                    </m:r>
                    <m:r>
                      <a:rPr lang="vi-VN" sz="3600" i="1" kern="0" smtClean="0">
                        <a:solidFill>
                          <a:srgbClr val="000000"/>
                        </a:solidFill>
                        <a:latin typeface="Cambria Math" panose="02040503050406030204" pitchFamily="18" charset="0"/>
                        <a:cs typeface="Arial" panose="020B0604020202020204" pitchFamily="34" charset="0"/>
                        <a:sym typeface="Arial"/>
                      </a:rPr>
                      <m:t>𝐵</m:t>
                    </m:r>
                    <m:r>
                      <a:rPr lang="vi-VN" sz="3600" i="1" kern="0" smtClean="0">
                        <a:solidFill>
                          <a:srgbClr val="000000"/>
                        </a:solidFill>
                        <a:latin typeface="Cambria Math" panose="02040503050406030204" pitchFamily="18" charset="0"/>
                        <a:cs typeface="Arial" panose="020B0604020202020204" pitchFamily="34" charset="0"/>
                        <a:sym typeface="Arial"/>
                      </a:rPr>
                      <m:t>, </m:t>
                    </m:r>
                    <m:r>
                      <a:rPr lang="vi-VN" sz="3600" i="1" kern="0" smtClean="0">
                        <a:solidFill>
                          <a:srgbClr val="000000"/>
                        </a:solidFill>
                        <a:latin typeface="Cambria Math" panose="02040503050406030204" pitchFamily="18" charset="0"/>
                        <a:cs typeface="Arial" panose="020B0604020202020204" pitchFamily="34" charset="0"/>
                        <a:sym typeface="Arial"/>
                      </a:rPr>
                      <m:t>𝐶</m:t>
                    </m:r>
                    <m:r>
                      <a:rPr lang="vi-VN" sz="3600" i="1" kern="0" smtClean="0">
                        <a:solidFill>
                          <a:srgbClr val="000000"/>
                        </a:solidFill>
                        <a:latin typeface="Cambria Math" panose="02040503050406030204" pitchFamily="18" charset="0"/>
                        <a:cs typeface="Arial" panose="020B0604020202020204" pitchFamily="34" charset="0"/>
                        <a:sym typeface="Arial"/>
                      </a:rPr>
                      <m:t> </m:t>
                    </m:r>
                  </m:oMath>
                </a14:m>
                <a:r>
                  <a:rPr lang="vi-VN" sz="3600" kern="0">
                    <a:solidFill>
                      <a:srgbClr val="000000"/>
                    </a:solidFill>
                    <a:latin typeface="Arial" panose="020B0604020202020204" pitchFamily="34" charset="0"/>
                    <a:cs typeface="Arial" panose="020B0604020202020204" pitchFamily="34" charset="0"/>
                    <a:sym typeface="Arial"/>
                  </a:rPr>
                  <a:t>trong thực tiễn lần lượt được mô tả bởi ba đỉnh của tam giác </a:t>
                </a:r>
                <a14:m>
                  <m:oMath xmlns:m="http://schemas.openxmlformats.org/officeDocument/2006/math">
                    <m:r>
                      <a:rPr lang="vi-VN" sz="3600" i="1" kern="0" smtClean="0">
                        <a:solidFill>
                          <a:srgbClr val="000000"/>
                        </a:solidFill>
                        <a:latin typeface="Cambria Math" panose="02040503050406030204" pitchFamily="18" charset="0"/>
                        <a:cs typeface="Arial" panose="020B0604020202020204" pitchFamily="34" charset="0"/>
                        <a:sym typeface="Arial"/>
                      </a:rPr>
                      <m:t>𝐴</m:t>
                    </m:r>
                    <m:r>
                      <a:rPr lang="vi-VN" sz="3600" i="1" kern="0" smtClean="0">
                        <a:solidFill>
                          <a:srgbClr val="000000"/>
                        </a:solidFill>
                        <a:latin typeface="Cambria Math" panose="02040503050406030204" pitchFamily="18" charset="0"/>
                        <a:cs typeface="Arial" panose="020B0604020202020204" pitchFamily="34" charset="0"/>
                        <a:sym typeface="Arial"/>
                      </a:rPr>
                      <m:t>’</m:t>
                    </m:r>
                    <m:r>
                      <a:rPr lang="vi-VN" sz="3600" i="1" kern="0" smtClean="0">
                        <a:solidFill>
                          <a:srgbClr val="000000"/>
                        </a:solidFill>
                        <a:latin typeface="Cambria Math" panose="02040503050406030204" pitchFamily="18" charset="0"/>
                        <a:cs typeface="Arial" panose="020B0604020202020204" pitchFamily="34" charset="0"/>
                        <a:sym typeface="Arial"/>
                      </a:rPr>
                      <m:t>𝐵</m:t>
                    </m:r>
                    <m:r>
                      <a:rPr lang="vi-VN" sz="3600" i="1" kern="0" smtClean="0">
                        <a:solidFill>
                          <a:srgbClr val="000000"/>
                        </a:solidFill>
                        <a:latin typeface="Cambria Math" panose="02040503050406030204" pitchFamily="18" charset="0"/>
                        <a:cs typeface="Arial" panose="020B0604020202020204" pitchFamily="34" charset="0"/>
                        <a:sym typeface="Arial"/>
                      </a:rPr>
                      <m:t>’</m:t>
                    </m:r>
                    <m:r>
                      <a:rPr lang="vi-VN" sz="3600" i="1" kern="0" smtClean="0">
                        <a:solidFill>
                          <a:srgbClr val="000000"/>
                        </a:solidFill>
                        <a:latin typeface="Cambria Math" panose="02040503050406030204" pitchFamily="18" charset="0"/>
                        <a:cs typeface="Arial" panose="020B0604020202020204" pitchFamily="34" charset="0"/>
                        <a:sym typeface="Arial"/>
                      </a:rPr>
                      <m:t>𝐶</m:t>
                    </m:r>
                    <m:r>
                      <a:rPr lang="vi-VN" sz="3600" i="1" kern="0" smtClean="0">
                        <a:solidFill>
                          <a:srgbClr val="000000"/>
                        </a:solidFill>
                        <a:latin typeface="Cambria Math" panose="02040503050406030204" pitchFamily="18" charset="0"/>
                        <a:cs typeface="Arial" panose="020B0604020202020204" pitchFamily="34" charset="0"/>
                        <a:sym typeface="Arial"/>
                      </a:rPr>
                      <m:t>’</m:t>
                    </m:r>
                  </m:oMath>
                </a14:m>
                <a:r>
                  <a:rPr lang="vi-VN" sz="3600" kern="0">
                    <a:solidFill>
                      <a:srgbClr val="000000"/>
                    </a:solidFill>
                    <a:latin typeface="Arial" panose="020B0604020202020204" pitchFamily="34" charset="0"/>
                    <a:cs typeface="Arial" panose="020B0604020202020204" pitchFamily="34" charset="0"/>
                    <a:sym typeface="Arial"/>
                  </a:rPr>
                  <a:t> trên bản vẽ. Biết tam giác </a:t>
                </a:r>
                <a14:m>
                  <m:oMath xmlns:m="http://schemas.openxmlformats.org/officeDocument/2006/math">
                    <m:r>
                      <a:rPr lang="vi-VN" sz="3600" i="1" kern="0" smtClean="0">
                        <a:solidFill>
                          <a:srgbClr val="000000"/>
                        </a:solidFill>
                        <a:latin typeface="Cambria Math" panose="02040503050406030204" pitchFamily="18" charset="0"/>
                        <a:cs typeface="Arial" panose="020B0604020202020204" pitchFamily="34" charset="0"/>
                        <a:sym typeface="Arial"/>
                      </a:rPr>
                      <m:t>𝐴</m:t>
                    </m:r>
                    <m:r>
                      <a:rPr lang="vi-VN" sz="3600" i="1" kern="0" smtClean="0">
                        <a:solidFill>
                          <a:srgbClr val="000000"/>
                        </a:solidFill>
                        <a:latin typeface="Cambria Math" panose="02040503050406030204" pitchFamily="18" charset="0"/>
                        <a:cs typeface="Arial" panose="020B0604020202020204" pitchFamily="34" charset="0"/>
                        <a:sym typeface="Arial"/>
                      </a:rPr>
                      <m:t>’</m:t>
                    </m:r>
                    <m:r>
                      <a:rPr lang="vi-VN" sz="3600" i="1" kern="0" smtClean="0">
                        <a:solidFill>
                          <a:srgbClr val="000000"/>
                        </a:solidFill>
                        <a:latin typeface="Cambria Math" panose="02040503050406030204" pitchFamily="18" charset="0"/>
                        <a:cs typeface="Arial" panose="020B0604020202020204" pitchFamily="34" charset="0"/>
                        <a:sym typeface="Arial"/>
                      </a:rPr>
                      <m:t>𝐵</m:t>
                    </m:r>
                    <m:r>
                      <a:rPr lang="vi-VN" sz="3600" i="1" kern="0" smtClean="0">
                        <a:solidFill>
                          <a:srgbClr val="000000"/>
                        </a:solidFill>
                        <a:latin typeface="Cambria Math" panose="02040503050406030204" pitchFamily="18" charset="0"/>
                        <a:cs typeface="Arial" panose="020B0604020202020204" pitchFamily="34" charset="0"/>
                        <a:sym typeface="Arial"/>
                      </a:rPr>
                      <m:t>’</m:t>
                    </m:r>
                    <m:r>
                      <a:rPr lang="vi-VN" sz="3600" i="1" kern="0" smtClean="0">
                        <a:solidFill>
                          <a:srgbClr val="000000"/>
                        </a:solidFill>
                        <a:latin typeface="Cambria Math" panose="02040503050406030204" pitchFamily="18" charset="0"/>
                        <a:cs typeface="Arial" panose="020B0604020202020204" pitchFamily="34" charset="0"/>
                        <a:sym typeface="Arial"/>
                      </a:rPr>
                      <m:t>𝐶</m:t>
                    </m:r>
                    <m:r>
                      <a:rPr lang="vi-VN" sz="3600" i="1" kern="0" smtClean="0">
                        <a:solidFill>
                          <a:srgbClr val="000000"/>
                        </a:solidFill>
                        <a:latin typeface="Cambria Math" panose="02040503050406030204" pitchFamily="18" charset="0"/>
                        <a:cs typeface="Arial" panose="020B0604020202020204" pitchFamily="34" charset="0"/>
                        <a:sym typeface="Arial"/>
                      </a:rPr>
                      <m:t>’</m:t>
                    </m:r>
                  </m:oMath>
                </a14:m>
                <a:r>
                  <a:rPr lang="vi-VN" sz="3600" kern="0">
                    <a:solidFill>
                      <a:srgbClr val="000000"/>
                    </a:solidFill>
                    <a:latin typeface="Arial" panose="020B0604020202020204" pitchFamily="34" charset="0"/>
                    <a:cs typeface="Arial" panose="020B0604020202020204" pitchFamily="34" charset="0"/>
                    <a:sym typeface="Arial"/>
                  </a:rPr>
                  <a:t> đồng dạng với tam giác </a:t>
                </a:r>
                <a14:m>
                  <m:oMath xmlns:m="http://schemas.openxmlformats.org/officeDocument/2006/math">
                    <m:r>
                      <a:rPr lang="vi-VN" sz="3600" i="1" kern="0" smtClean="0">
                        <a:solidFill>
                          <a:srgbClr val="000000"/>
                        </a:solidFill>
                        <a:latin typeface="Cambria Math" panose="02040503050406030204" pitchFamily="18" charset="0"/>
                        <a:cs typeface="Arial" panose="020B0604020202020204" pitchFamily="34" charset="0"/>
                        <a:sym typeface="Arial"/>
                      </a:rPr>
                      <m:t>𝐴𝐵𝐶</m:t>
                    </m:r>
                  </m:oMath>
                </a14:m>
                <a:r>
                  <a:rPr lang="vi-VN" sz="3600" kern="0">
                    <a:solidFill>
                      <a:srgbClr val="000000"/>
                    </a:solidFill>
                    <a:latin typeface="Arial" panose="020B0604020202020204" pitchFamily="34" charset="0"/>
                    <a:cs typeface="Arial" panose="020B0604020202020204" pitchFamily="34" charset="0"/>
                    <a:sym typeface="Arial"/>
                  </a:rPr>
                  <a:t> theo tỉ </a:t>
                </a:r>
                <a:r>
                  <a:rPr lang="vi-VN" sz="3600" kern="0">
                    <a:solidFill>
                      <a:srgbClr val="000000"/>
                    </a:solidFill>
                    <a:latin typeface="Arial" panose="020B0604020202020204" pitchFamily="34" charset="0"/>
                    <a:cs typeface="Arial" panose="020B0604020202020204" pitchFamily="34" charset="0"/>
                    <a:sym typeface="Arial"/>
                  </a:rPr>
                  <a:t>số </a:t>
                </a:r>
                <a14:m>
                  <m:oMath xmlns:m="http://schemas.openxmlformats.org/officeDocument/2006/math">
                    <m:f>
                      <m:fPr>
                        <m:ctrlPr>
                          <a:rPr lang="vi-VN" sz="3600" i="1" kern="0" smtClean="0">
                            <a:solidFill>
                              <a:srgbClr val="000000"/>
                            </a:solidFill>
                            <a:latin typeface="Cambria Math" panose="02040503050406030204" pitchFamily="18" charset="0"/>
                            <a:cs typeface="Arial" panose="020B0604020202020204" pitchFamily="34" charset="0"/>
                            <a:sym typeface="Arial"/>
                          </a:rPr>
                        </m:ctrlPr>
                      </m:fPr>
                      <m:num>
                        <m:r>
                          <a:rPr lang="en-US" sz="3600" b="0" i="1" kern="0" smtClean="0">
                            <a:solidFill>
                              <a:srgbClr val="000000"/>
                            </a:solidFill>
                            <a:latin typeface="Cambria Math" panose="02040503050406030204" pitchFamily="18" charset="0"/>
                            <a:cs typeface="Arial" panose="020B0604020202020204" pitchFamily="34" charset="0"/>
                            <a:sym typeface="Arial"/>
                          </a:rPr>
                          <m:t>1</m:t>
                        </m:r>
                      </m:num>
                      <m:den>
                        <m:r>
                          <a:rPr lang="en-US" sz="3600" b="0" i="1" kern="0" smtClean="0">
                            <a:solidFill>
                              <a:srgbClr val="000000"/>
                            </a:solidFill>
                            <a:latin typeface="Cambria Math" panose="02040503050406030204" pitchFamily="18" charset="0"/>
                            <a:cs typeface="Arial" panose="020B0604020202020204" pitchFamily="34" charset="0"/>
                            <a:sym typeface="Arial"/>
                          </a:rPr>
                          <m:t>1 000 000</m:t>
                        </m:r>
                      </m:den>
                    </m:f>
                  </m:oMath>
                </a14:m>
                <a:r>
                  <a:rPr lang="en-US" sz="3600" kern="0" smtClean="0">
                    <a:solidFill>
                      <a:srgbClr val="000000"/>
                    </a:solidFill>
                    <a:latin typeface="Arial" panose="020B0604020202020204" pitchFamily="34" charset="0"/>
                    <a:cs typeface="Arial" panose="020B0604020202020204" pitchFamily="34" charset="0"/>
                    <a:sym typeface="Arial"/>
                  </a:rPr>
                  <a:t> </a:t>
                </a:r>
                <a:r>
                  <a:rPr lang="vi-VN" sz="3600" kern="0" smtClean="0">
                    <a:solidFill>
                      <a:srgbClr val="000000"/>
                    </a:solidFill>
                    <a:latin typeface="Arial" panose="020B0604020202020204" pitchFamily="34" charset="0"/>
                    <a:cs typeface="Arial" panose="020B0604020202020204" pitchFamily="34" charset="0"/>
                    <a:sym typeface="Arial"/>
                  </a:rPr>
                  <a:t>và </a:t>
                </a:r>
                <a14:m>
                  <m:oMath xmlns:m="http://schemas.openxmlformats.org/officeDocument/2006/math">
                    <m:r>
                      <a:rPr lang="vi-VN" sz="3600" i="1" kern="0" smtClean="0">
                        <a:solidFill>
                          <a:srgbClr val="000000"/>
                        </a:solidFill>
                        <a:latin typeface="Cambria Math" panose="02040503050406030204" pitchFamily="18" charset="0"/>
                        <a:cs typeface="Arial" panose="020B0604020202020204" pitchFamily="34" charset="0"/>
                        <a:sym typeface="Arial"/>
                      </a:rPr>
                      <m:t>𝐴</m:t>
                    </m:r>
                    <m:r>
                      <a:rPr lang="vi-VN" sz="3600" i="1" kern="0" smtClean="0">
                        <a:solidFill>
                          <a:srgbClr val="000000"/>
                        </a:solidFill>
                        <a:latin typeface="Cambria Math" panose="02040503050406030204" pitchFamily="18" charset="0"/>
                        <a:cs typeface="Arial" panose="020B0604020202020204" pitchFamily="34" charset="0"/>
                        <a:sym typeface="Arial"/>
                      </a:rPr>
                      <m:t>’</m:t>
                    </m:r>
                    <m:r>
                      <a:rPr lang="vi-VN" sz="3600" i="1" kern="0" smtClean="0">
                        <a:solidFill>
                          <a:srgbClr val="000000"/>
                        </a:solidFill>
                        <a:latin typeface="Cambria Math" panose="02040503050406030204" pitchFamily="18" charset="0"/>
                        <a:cs typeface="Arial" panose="020B0604020202020204" pitchFamily="34" charset="0"/>
                        <a:sym typeface="Arial"/>
                      </a:rPr>
                      <m:t>𝐵</m:t>
                    </m:r>
                    <m:r>
                      <a:rPr lang="vi-VN" sz="3600" i="1" kern="0" smtClean="0">
                        <a:solidFill>
                          <a:srgbClr val="000000"/>
                        </a:solidFill>
                        <a:latin typeface="Cambria Math" panose="02040503050406030204" pitchFamily="18" charset="0"/>
                        <a:cs typeface="Arial" panose="020B0604020202020204" pitchFamily="34" charset="0"/>
                        <a:sym typeface="Arial"/>
                      </a:rPr>
                      <m:t>’ = 4 </m:t>
                    </m:r>
                    <m:r>
                      <a:rPr lang="vi-VN" sz="3600" i="1" kern="0" smtClean="0">
                        <a:solidFill>
                          <a:srgbClr val="000000"/>
                        </a:solidFill>
                        <a:latin typeface="Cambria Math" panose="02040503050406030204" pitchFamily="18" charset="0"/>
                        <a:cs typeface="Arial" panose="020B0604020202020204" pitchFamily="34" charset="0"/>
                        <a:sym typeface="Arial"/>
                      </a:rPr>
                      <m:t>𝑐𝑚</m:t>
                    </m:r>
                    <m:r>
                      <a:rPr lang="vi-VN" sz="3600" i="1" kern="0" smtClean="0">
                        <a:solidFill>
                          <a:srgbClr val="000000"/>
                        </a:solidFill>
                        <a:latin typeface="Cambria Math" panose="02040503050406030204" pitchFamily="18" charset="0"/>
                        <a:cs typeface="Arial" panose="020B0604020202020204" pitchFamily="34" charset="0"/>
                        <a:sym typeface="Arial"/>
                      </a:rPr>
                      <m:t>, </m:t>
                    </m:r>
                    <m:r>
                      <a:rPr lang="vi-VN" sz="3600" i="1" kern="0" smtClean="0">
                        <a:solidFill>
                          <a:srgbClr val="000000"/>
                        </a:solidFill>
                        <a:latin typeface="Cambria Math" panose="02040503050406030204" pitchFamily="18" charset="0"/>
                        <a:cs typeface="Arial" panose="020B0604020202020204" pitchFamily="34" charset="0"/>
                        <a:sym typeface="Arial"/>
                      </a:rPr>
                      <m:t>𝐵</m:t>
                    </m:r>
                    <m:r>
                      <a:rPr lang="vi-VN" sz="3600" i="1" kern="0" smtClean="0">
                        <a:solidFill>
                          <a:srgbClr val="000000"/>
                        </a:solidFill>
                        <a:latin typeface="Cambria Math" panose="02040503050406030204" pitchFamily="18" charset="0"/>
                        <a:cs typeface="Arial" panose="020B0604020202020204" pitchFamily="34" charset="0"/>
                        <a:sym typeface="Arial"/>
                      </a:rPr>
                      <m:t>’</m:t>
                    </m:r>
                    <m:r>
                      <a:rPr lang="vi-VN" sz="3600" i="1" kern="0" smtClean="0">
                        <a:solidFill>
                          <a:srgbClr val="000000"/>
                        </a:solidFill>
                        <a:latin typeface="Cambria Math" panose="02040503050406030204" pitchFamily="18" charset="0"/>
                        <a:cs typeface="Arial" panose="020B0604020202020204" pitchFamily="34" charset="0"/>
                        <a:sym typeface="Arial"/>
                      </a:rPr>
                      <m:t>𝐶</m:t>
                    </m:r>
                    <m:r>
                      <a:rPr lang="vi-VN" sz="3600" i="1" kern="0" smtClean="0">
                        <a:solidFill>
                          <a:srgbClr val="000000"/>
                        </a:solidFill>
                        <a:latin typeface="Cambria Math" panose="02040503050406030204" pitchFamily="18" charset="0"/>
                        <a:cs typeface="Arial" panose="020B0604020202020204" pitchFamily="34" charset="0"/>
                        <a:sym typeface="Arial"/>
                      </a:rPr>
                      <m:t>’ = 5 </m:t>
                    </m:r>
                    <m:r>
                      <a:rPr lang="vi-VN" sz="3600" i="1" kern="0" smtClean="0">
                        <a:solidFill>
                          <a:srgbClr val="000000"/>
                        </a:solidFill>
                        <a:latin typeface="Cambria Math" panose="02040503050406030204" pitchFamily="18" charset="0"/>
                        <a:cs typeface="Arial" panose="020B0604020202020204" pitchFamily="34" charset="0"/>
                        <a:sym typeface="Arial"/>
                      </a:rPr>
                      <m:t>𝑐𝑚</m:t>
                    </m:r>
                    <m:r>
                      <a:rPr lang="vi-VN" sz="3600" i="1" kern="0" smtClean="0">
                        <a:solidFill>
                          <a:srgbClr val="000000"/>
                        </a:solidFill>
                        <a:latin typeface="Cambria Math" panose="02040503050406030204" pitchFamily="18" charset="0"/>
                        <a:cs typeface="Arial" panose="020B0604020202020204" pitchFamily="34" charset="0"/>
                        <a:sym typeface="Arial"/>
                      </a:rPr>
                      <m:t>, </m:t>
                    </m:r>
                    <m:r>
                      <a:rPr lang="vi-VN" sz="3600" i="1" kern="0" smtClean="0">
                        <a:solidFill>
                          <a:srgbClr val="000000"/>
                        </a:solidFill>
                        <a:latin typeface="Cambria Math" panose="02040503050406030204" pitchFamily="18" charset="0"/>
                        <a:cs typeface="Arial" panose="020B0604020202020204" pitchFamily="34" charset="0"/>
                        <a:sym typeface="Arial"/>
                      </a:rPr>
                      <m:t>𝐶</m:t>
                    </m:r>
                    <m:r>
                      <a:rPr lang="vi-VN" sz="3600" i="1" kern="0" smtClean="0">
                        <a:solidFill>
                          <a:srgbClr val="000000"/>
                        </a:solidFill>
                        <a:latin typeface="Cambria Math" panose="02040503050406030204" pitchFamily="18" charset="0"/>
                        <a:cs typeface="Arial" panose="020B0604020202020204" pitchFamily="34" charset="0"/>
                        <a:sym typeface="Arial"/>
                      </a:rPr>
                      <m:t>’</m:t>
                    </m:r>
                    <m:r>
                      <a:rPr lang="vi-VN" sz="3600" i="1" kern="0" smtClean="0">
                        <a:solidFill>
                          <a:srgbClr val="000000"/>
                        </a:solidFill>
                        <a:latin typeface="Cambria Math" panose="02040503050406030204" pitchFamily="18" charset="0"/>
                        <a:cs typeface="Arial" panose="020B0604020202020204" pitchFamily="34" charset="0"/>
                        <a:sym typeface="Arial"/>
                      </a:rPr>
                      <m:t>𝐴</m:t>
                    </m:r>
                    <m:r>
                      <a:rPr lang="vi-VN" sz="3600" i="1" kern="0" smtClean="0">
                        <a:solidFill>
                          <a:srgbClr val="000000"/>
                        </a:solidFill>
                        <a:latin typeface="Cambria Math" panose="02040503050406030204" pitchFamily="18" charset="0"/>
                        <a:cs typeface="Arial" panose="020B0604020202020204" pitchFamily="34" charset="0"/>
                        <a:sym typeface="Arial"/>
                      </a:rPr>
                      <m:t>’ = 6 </m:t>
                    </m:r>
                    <m:r>
                      <a:rPr lang="vi-VN" sz="3600" i="1" kern="0" smtClean="0">
                        <a:solidFill>
                          <a:srgbClr val="000000"/>
                        </a:solidFill>
                        <a:latin typeface="Cambria Math" panose="02040503050406030204" pitchFamily="18" charset="0"/>
                        <a:cs typeface="Arial" panose="020B0604020202020204" pitchFamily="34" charset="0"/>
                        <a:sym typeface="Arial"/>
                      </a:rPr>
                      <m:t>𝑐𝑚</m:t>
                    </m:r>
                  </m:oMath>
                </a14:m>
                <a:r>
                  <a:rPr lang="vi-VN" sz="3600" kern="0">
                    <a:solidFill>
                      <a:srgbClr val="000000"/>
                    </a:solidFill>
                    <a:latin typeface="Arial" panose="020B0604020202020204" pitchFamily="34" charset="0"/>
                    <a:cs typeface="Arial" panose="020B0604020202020204" pitchFamily="34" charset="0"/>
                    <a:sym typeface="Arial"/>
                  </a:rPr>
                  <a:t>. Tính khoảng cách giữa hai vị trí </a:t>
                </a:r>
                <a14:m>
                  <m:oMath xmlns:m="http://schemas.openxmlformats.org/officeDocument/2006/math">
                    <m:r>
                      <a:rPr lang="vi-VN" sz="3600" i="1" kern="0" smtClean="0">
                        <a:solidFill>
                          <a:srgbClr val="000000"/>
                        </a:solidFill>
                        <a:latin typeface="Cambria Math" panose="02040503050406030204" pitchFamily="18" charset="0"/>
                        <a:cs typeface="Arial" panose="020B0604020202020204" pitchFamily="34" charset="0"/>
                        <a:sym typeface="Arial"/>
                      </a:rPr>
                      <m:t>𝐴</m:t>
                    </m:r>
                  </m:oMath>
                </a14:m>
                <a:r>
                  <a:rPr lang="vi-VN" sz="3600" kern="0">
                    <a:solidFill>
                      <a:srgbClr val="000000"/>
                    </a:solidFill>
                    <a:latin typeface="Arial" panose="020B0604020202020204" pitchFamily="34" charset="0"/>
                    <a:cs typeface="Arial" panose="020B0604020202020204" pitchFamily="34" charset="0"/>
                    <a:sym typeface="Arial"/>
                  </a:rPr>
                  <a:t> và </a:t>
                </a:r>
                <a14:m>
                  <m:oMath xmlns:m="http://schemas.openxmlformats.org/officeDocument/2006/math">
                    <m:r>
                      <a:rPr lang="vi-VN" sz="3600" i="1" kern="0" smtClean="0">
                        <a:solidFill>
                          <a:srgbClr val="000000"/>
                        </a:solidFill>
                        <a:latin typeface="Cambria Math" panose="02040503050406030204" pitchFamily="18" charset="0"/>
                        <a:cs typeface="Arial" panose="020B0604020202020204" pitchFamily="34" charset="0"/>
                        <a:sym typeface="Arial"/>
                      </a:rPr>
                      <m:t>𝐵</m:t>
                    </m:r>
                    <m:r>
                      <a:rPr lang="vi-VN" sz="3600" i="1" kern="0" smtClean="0">
                        <a:solidFill>
                          <a:srgbClr val="000000"/>
                        </a:solidFill>
                        <a:latin typeface="Cambria Math" panose="02040503050406030204" pitchFamily="18" charset="0"/>
                        <a:cs typeface="Arial" panose="020B0604020202020204" pitchFamily="34" charset="0"/>
                        <a:sym typeface="Arial"/>
                      </a:rPr>
                      <m:t>, </m:t>
                    </m:r>
                    <m:r>
                      <a:rPr lang="vi-VN" sz="3600" i="1" kern="0" smtClean="0">
                        <a:solidFill>
                          <a:srgbClr val="000000"/>
                        </a:solidFill>
                        <a:latin typeface="Cambria Math" panose="02040503050406030204" pitchFamily="18" charset="0"/>
                        <a:cs typeface="Arial" panose="020B0604020202020204" pitchFamily="34" charset="0"/>
                        <a:sym typeface="Arial"/>
                      </a:rPr>
                      <m:t>𝐵</m:t>
                    </m:r>
                    <m:r>
                      <a:rPr lang="vi-VN" sz="3600" i="1" kern="0" smtClean="0">
                        <a:solidFill>
                          <a:srgbClr val="000000"/>
                        </a:solidFill>
                        <a:latin typeface="Cambria Math" panose="02040503050406030204" pitchFamily="18" charset="0"/>
                        <a:cs typeface="Arial" panose="020B0604020202020204" pitchFamily="34" charset="0"/>
                        <a:sym typeface="Arial"/>
                      </a:rPr>
                      <m:t> </m:t>
                    </m:r>
                  </m:oMath>
                </a14:m>
                <a:r>
                  <a:rPr lang="vi-VN" sz="3600" kern="0">
                    <a:solidFill>
                      <a:srgbClr val="000000"/>
                    </a:solidFill>
                    <a:latin typeface="Arial" panose="020B0604020202020204" pitchFamily="34" charset="0"/>
                    <a:cs typeface="Arial" panose="020B0604020202020204" pitchFamily="34" charset="0"/>
                    <a:sym typeface="Arial"/>
                  </a:rPr>
                  <a:t>và </a:t>
                </a:r>
                <a14:m>
                  <m:oMath xmlns:m="http://schemas.openxmlformats.org/officeDocument/2006/math">
                    <m:r>
                      <a:rPr lang="vi-VN" sz="3600" i="1" kern="0" smtClean="0">
                        <a:solidFill>
                          <a:srgbClr val="000000"/>
                        </a:solidFill>
                        <a:latin typeface="Cambria Math" panose="02040503050406030204" pitchFamily="18" charset="0"/>
                        <a:cs typeface="Arial" panose="020B0604020202020204" pitchFamily="34" charset="0"/>
                        <a:sym typeface="Arial"/>
                      </a:rPr>
                      <m:t>𝐶</m:t>
                    </m:r>
                    <m:r>
                      <a:rPr lang="vi-VN" sz="3600" i="1" kern="0" smtClean="0">
                        <a:solidFill>
                          <a:srgbClr val="000000"/>
                        </a:solidFill>
                        <a:latin typeface="Cambria Math" panose="02040503050406030204" pitchFamily="18" charset="0"/>
                        <a:cs typeface="Arial" panose="020B0604020202020204" pitchFamily="34" charset="0"/>
                        <a:sym typeface="Arial"/>
                      </a:rPr>
                      <m:t>, </m:t>
                    </m:r>
                    <m:r>
                      <a:rPr lang="vi-VN" sz="3600" i="1" kern="0" smtClean="0">
                        <a:solidFill>
                          <a:srgbClr val="000000"/>
                        </a:solidFill>
                        <a:latin typeface="Cambria Math" panose="02040503050406030204" pitchFamily="18" charset="0"/>
                        <a:cs typeface="Arial" panose="020B0604020202020204" pitchFamily="34" charset="0"/>
                        <a:sym typeface="Arial"/>
                      </a:rPr>
                      <m:t>𝐶</m:t>
                    </m:r>
                    <m:r>
                      <a:rPr lang="vi-VN" sz="3600" i="1" kern="0" smtClean="0">
                        <a:solidFill>
                          <a:srgbClr val="000000"/>
                        </a:solidFill>
                        <a:latin typeface="Cambria Math" panose="02040503050406030204" pitchFamily="18" charset="0"/>
                        <a:cs typeface="Arial" panose="020B0604020202020204" pitchFamily="34" charset="0"/>
                        <a:sym typeface="Arial"/>
                      </a:rPr>
                      <m:t> </m:t>
                    </m:r>
                  </m:oMath>
                </a14:m>
                <a:r>
                  <a:rPr lang="vi-VN" sz="3600" kern="0">
                    <a:solidFill>
                      <a:srgbClr val="000000"/>
                    </a:solidFill>
                    <a:latin typeface="Arial" panose="020B0604020202020204" pitchFamily="34" charset="0"/>
                    <a:cs typeface="Arial" panose="020B0604020202020204" pitchFamily="34" charset="0"/>
                    <a:sym typeface="Arial"/>
                  </a:rPr>
                  <a:t>và </a:t>
                </a:r>
                <a14:m>
                  <m:oMath xmlns:m="http://schemas.openxmlformats.org/officeDocument/2006/math">
                    <m:r>
                      <a:rPr lang="vi-VN" sz="3600" i="1" kern="0" smtClean="0">
                        <a:solidFill>
                          <a:srgbClr val="000000"/>
                        </a:solidFill>
                        <a:latin typeface="Cambria Math" panose="02040503050406030204" pitchFamily="18" charset="0"/>
                        <a:cs typeface="Arial" panose="020B0604020202020204" pitchFamily="34" charset="0"/>
                        <a:sym typeface="Arial"/>
                      </a:rPr>
                      <m:t>𝐴</m:t>
                    </m:r>
                  </m:oMath>
                </a14:m>
                <a:r>
                  <a:rPr lang="vi-VN" sz="3600" kern="0">
                    <a:solidFill>
                      <a:srgbClr val="000000"/>
                    </a:solidFill>
                    <a:latin typeface="Arial" panose="020B0604020202020204" pitchFamily="34" charset="0"/>
                    <a:cs typeface="Arial" panose="020B0604020202020204" pitchFamily="34" charset="0"/>
                    <a:sym typeface="Arial"/>
                  </a:rPr>
                  <a:t> trong thực tiễn (theo đơn vị kilômét).</a:t>
                </a:r>
                <a:endParaRPr lang="vi-VN" sz="3600" kern="0">
                  <a:solidFill>
                    <a:srgbClr val="000000"/>
                  </a:solidFill>
                  <a:latin typeface="Arial" panose="020B0604020202020204" pitchFamily="34" charset="0"/>
                  <a:cs typeface="Arial" panose="020B0604020202020204" pitchFamily="34" charset="0"/>
                  <a:sym typeface="Arial"/>
                </a:endParaRPr>
              </a:p>
            </p:txBody>
          </p:sp>
        </mc:Choice>
        <mc:Fallback>
          <p:sp>
            <p:nvSpPr>
              <p:cNvPr id="19" name="Rectangle 18"/>
              <p:cNvSpPr>
                <a:spLocks noRot="1" noChangeAspect="1" noMove="1" noResize="1" noEditPoints="1" noAdjustHandles="1" noChangeArrowheads="1" noChangeShapeType="1" noTextEdit="1"/>
              </p:cNvSpPr>
              <p:nvPr/>
            </p:nvSpPr>
            <p:spPr>
              <a:xfrm>
                <a:off x="364958" y="114300"/>
                <a:ext cx="17526000" cy="4375942"/>
              </a:xfrm>
              <a:prstGeom prst="rect">
                <a:avLst/>
              </a:prstGeom>
              <a:blipFill>
                <a:blip r:embed="rId3"/>
                <a:stretch>
                  <a:fillRect l="-1078" r="-1043" b="-1253"/>
                </a:stretch>
              </a:blipFill>
            </p:spPr>
            <p:txBody>
              <a:bodyPr/>
              <a:lstStyle/>
              <a:p>
                <a:r>
                  <a:rPr lang="en-US">
                    <a:noFill/>
                  </a:rPr>
                  <a:t> </a:t>
                </a:r>
              </a:p>
            </p:txBody>
          </p:sp>
        </mc:Fallback>
      </mc:AlternateContent>
      <p:pic>
        <p:nvPicPr>
          <p:cNvPr id="4" name="Picture 3"/>
          <p:cNvPicPr>
            <a:picLocks noChangeAspect="1"/>
          </p:cNvPicPr>
          <p:nvPr/>
        </p:nvPicPr>
        <p:blipFill>
          <a:blip r:embed="rId4"/>
          <a:stretch>
            <a:fillRect/>
          </a:stretch>
        </p:blipFill>
        <p:spPr>
          <a:xfrm>
            <a:off x="16230600" y="4812568"/>
            <a:ext cx="1295400" cy="1702532"/>
          </a:xfrm>
          <a:prstGeom prst="rect">
            <a:avLst/>
          </a:prstGeom>
        </p:spPr>
      </p:pic>
      <p:sp>
        <p:nvSpPr>
          <p:cNvPr id="8" name="Rectangle 7"/>
          <p:cNvSpPr/>
          <p:nvPr/>
        </p:nvSpPr>
        <p:spPr>
          <a:xfrm>
            <a:off x="8522664" y="4610100"/>
            <a:ext cx="1210588" cy="820674"/>
          </a:xfrm>
          <a:prstGeom prst="rect">
            <a:avLst/>
          </a:prstGeom>
        </p:spPr>
        <p:txBody>
          <a:bodyPr wrap="none">
            <a:spAutoFit/>
          </a:bodyPr>
          <a:lstStyle/>
          <a:p>
            <a:pPr marL="0" marR="0" lvl="0" indent="0" algn="just" defTabSz="1828800" rtl="0" eaLnBrk="1" fontAlgn="auto" latinLnBrk="0" hangingPunct="1">
              <a:lnSpc>
                <a:spcPct val="150000"/>
              </a:lnSpc>
              <a:spcBef>
                <a:spcPts val="600"/>
              </a:spcBef>
              <a:spcAft>
                <a:spcPts val="600"/>
              </a:spcAft>
              <a:buClr>
                <a:srgbClr val="000000"/>
              </a:buClr>
              <a:buSzTx/>
              <a:buFontTx/>
              <a:buNone/>
              <a:tabLst/>
              <a:defRPr/>
            </a:pPr>
            <a:r>
              <a:rPr kumimoji="0" lang="en-US" sz="3600" b="1" i="1" u="sng" strike="noStrike" kern="0" cap="none" spc="0" normalizeH="0" baseline="0" noProof="0">
                <a:ln>
                  <a:noFill/>
                </a:ln>
                <a:solidFill>
                  <a:srgbClr val="C00000"/>
                </a:solidFill>
                <a:effectLst/>
                <a:uLnTx/>
                <a:uFillTx/>
                <a:latin typeface="Arial"/>
                <a:ea typeface="Calibri" panose="020F0502020204030204" pitchFamily="34" charset="0"/>
                <a:cs typeface="Times New Roman" panose="02020603050405020304" pitchFamily="18" charset="0"/>
                <a:sym typeface="Arial"/>
              </a:rPr>
              <a:t>Giải:</a:t>
            </a:r>
          </a:p>
        </p:txBody>
      </p:sp>
      <mc:AlternateContent xmlns:mc="http://schemas.openxmlformats.org/markup-compatibility/2006">
        <mc:Choice xmlns:a14="http://schemas.microsoft.com/office/drawing/2010/main" Requires="a14">
          <p:sp>
            <p:nvSpPr>
              <p:cNvPr id="2" name="Rectangle 1"/>
              <p:cNvSpPr/>
              <p:nvPr/>
            </p:nvSpPr>
            <p:spPr>
              <a:xfrm>
                <a:off x="381000" y="5676900"/>
                <a:ext cx="17526000" cy="3603679"/>
              </a:xfrm>
              <a:prstGeom prst="rect">
                <a:avLst/>
              </a:prstGeom>
            </p:spPr>
            <p:txBody>
              <a:bodyPr wrap="square">
                <a:spAutoFit/>
              </a:bodyPr>
              <a:lstStyle/>
              <a:p>
                <a:pPr algn="just">
                  <a:lnSpc>
                    <a:spcPct val="150000"/>
                  </a:lnSpc>
                  <a:spcBef>
                    <a:spcPts val="600"/>
                  </a:spcBef>
                  <a:spcAft>
                    <a:spcPts val="600"/>
                  </a:spcAft>
                </a:pPr>
                <a:r>
                  <a:rPr lang="nl-NL" sz="3600" smtClean="0">
                    <a:latin typeface="Arial" panose="020B0604020202020204" pitchFamily="34" charset="0"/>
                    <a:ea typeface="Calibri" panose="020F0502020204030204" pitchFamily="34" charset="0"/>
                    <a:cs typeface="Arial" panose="020B0604020202020204" pitchFamily="34" charset="0"/>
                  </a:rPr>
                  <a:t>Vì  </a:t>
                </a:r>
                <a14:m>
                  <m:oMath xmlns:m="http://schemas.openxmlformats.org/officeDocument/2006/math">
                    <m:r>
                      <a:rPr lang="en-US" sz="3600" i="1">
                        <a:effectLst/>
                        <a:latin typeface="Cambria Math" panose="02040503050406030204" pitchFamily="18" charset="0"/>
                        <a:ea typeface="Calibri" panose="020F0502020204030204" pitchFamily="34" charset="0"/>
                        <a:cs typeface="Times New Roman" panose="02020603050405020304" pitchFamily="18" charset="0"/>
                        <a:sym typeface="Symbol" panose="05050102010706020507" pitchFamily="18" charset="2"/>
                      </a:rPr>
                      <m:t></m:t>
                    </m:r>
                    <m:r>
                      <a:rPr lang="nl-NL" sz="3600" i="1">
                        <a:effectLst/>
                        <a:latin typeface="Cambria Math" panose="02040503050406030204" pitchFamily="18" charset="0"/>
                        <a:ea typeface="Calibri" panose="020F0502020204030204" pitchFamily="34" charset="0"/>
                        <a:cs typeface="Times New Roman" panose="02020603050405020304" pitchFamily="18" charset="0"/>
                      </a:rPr>
                      <m:t>𝐴</m:t>
                    </m:r>
                    <m:r>
                      <a:rPr lang="nl-NL" sz="3600" i="1">
                        <a:effectLst/>
                        <a:latin typeface="Cambria Math" panose="02040503050406030204" pitchFamily="18" charset="0"/>
                        <a:ea typeface="Calibri" panose="020F0502020204030204" pitchFamily="34" charset="0"/>
                        <a:cs typeface="Times New Roman" panose="02020603050405020304" pitchFamily="18" charset="0"/>
                      </a:rPr>
                      <m:t>’</m:t>
                    </m:r>
                    <m:r>
                      <a:rPr lang="nl-NL" sz="3600" i="1">
                        <a:effectLst/>
                        <a:latin typeface="Cambria Math" panose="02040503050406030204" pitchFamily="18" charset="0"/>
                        <a:ea typeface="Calibri" panose="020F0502020204030204" pitchFamily="34" charset="0"/>
                        <a:cs typeface="Times New Roman" panose="02020603050405020304" pitchFamily="18" charset="0"/>
                      </a:rPr>
                      <m:t>𝐵</m:t>
                    </m:r>
                    <m:r>
                      <a:rPr lang="nl-NL" sz="36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3600" i="1">
                            <a:effectLst/>
                            <a:latin typeface="Cambria Math" panose="02040503050406030204" pitchFamily="18" charset="0"/>
                            <a:ea typeface="Calibri" panose="020F0502020204030204" pitchFamily="34" charset="0"/>
                            <a:cs typeface="Times New Roman" panose="02020603050405020304" pitchFamily="18" charset="0"/>
                          </a:rPr>
                          <m:t>𝐶</m:t>
                        </m:r>
                      </m:e>
                      <m:sup>
                        <m:r>
                          <a:rPr lang="nl-NL" sz="3600" i="1">
                            <a:effectLst/>
                            <a:latin typeface="Cambria Math" panose="02040503050406030204" pitchFamily="18" charset="0"/>
                            <a:ea typeface="Calibri" panose="020F0502020204030204" pitchFamily="34" charset="0"/>
                            <a:cs typeface="Times New Roman" panose="02020603050405020304" pitchFamily="18" charset="0"/>
                          </a:rPr>
                          <m:t>′</m:t>
                        </m:r>
                      </m:sup>
                    </m:sSup>
                    <m:r>
                      <a:rPr lang="en-US" sz="3600" i="1">
                        <a:solidFill>
                          <a:prstClr val="black"/>
                        </a:solidFill>
                        <a:latin typeface="Cambria Math" panose="02040503050406030204" pitchFamily="18" charset="0"/>
                        <a:ea typeface="Dotum" panose="020B0600000101010101" pitchFamily="34" charset="-127"/>
                        <a:cs typeface="Times New Roman" panose="02020603050405020304" pitchFamily="18" charset="0"/>
                      </a:rPr>
                      <m:t>ᔕ</m:t>
                    </m:r>
                    <m:r>
                      <a:rPr lang="en-US" sz="3600" b="0" i="1" smtClean="0">
                        <a:solidFill>
                          <a:prstClr val="black"/>
                        </a:solidFill>
                        <a:latin typeface="Cambria Math" panose="02040503050406030204" pitchFamily="18" charset="0"/>
                        <a:ea typeface="Dotum" panose="020B0600000101010101" pitchFamily="34" charset="-127"/>
                        <a:cs typeface="Times New Roman" panose="02020603050405020304" pitchFamily="18" charset="0"/>
                      </a:rPr>
                      <m:t> </m:t>
                    </m:r>
                    <m:r>
                      <a:rPr lang="en-US" sz="3600" i="1">
                        <a:effectLst/>
                        <a:latin typeface="Cambria Math" panose="02040503050406030204" pitchFamily="18" charset="0"/>
                        <a:ea typeface="Calibri" panose="020F0502020204030204" pitchFamily="34" charset="0"/>
                        <a:cs typeface="Times New Roman" panose="02020603050405020304" pitchFamily="18" charset="0"/>
                        <a:sym typeface="Symbol" panose="05050102010706020507" pitchFamily="18" charset="2"/>
                      </a:rPr>
                      <m:t></m:t>
                    </m:r>
                    <m:r>
                      <a:rPr lang="nl-NL" sz="3600" i="1">
                        <a:effectLst/>
                        <a:latin typeface="Cambria Math" panose="02040503050406030204" pitchFamily="18" charset="0"/>
                        <a:ea typeface="Calibri" panose="020F0502020204030204" pitchFamily="34" charset="0"/>
                        <a:cs typeface="Times New Roman" panose="02020603050405020304" pitchFamily="18" charset="0"/>
                      </a:rPr>
                      <m:t>𝐴𝐵𝐶</m:t>
                    </m:r>
                  </m:oMath>
                </a14:m>
                <a:r>
                  <a:rPr lang="nl-NL" sz="3600">
                    <a:effectLst/>
                    <a:latin typeface="Arial" panose="020B0604020202020204" pitchFamily="34" charset="0"/>
                    <a:ea typeface="Calibri" panose="020F0502020204030204" pitchFamily="34" charset="0"/>
                    <a:cs typeface="Arial" panose="020B0604020202020204" pitchFamily="34" charset="0"/>
                  </a:rPr>
                  <a:t> theo tỉ số </a:t>
                </a:r>
                <a14:m>
                  <m:oMath xmlns:m="http://schemas.openxmlformats.org/officeDocument/2006/math">
                    <m:f>
                      <m:f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3600" i="1">
                            <a:effectLst/>
                            <a:latin typeface="Cambria Math" panose="02040503050406030204" pitchFamily="18" charset="0"/>
                            <a:ea typeface="Calibri" panose="020F0502020204030204" pitchFamily="34" charset="0"/>
                            <a:cs typeface="Times New Roman" panose="02020603050405020304" pitchFamily="18" charset="0"/>
                          </a:rPr>
                          <m:t>1</m:t>
                        </m:r>
                      </m:num>
                      <m:den>
                        <m:r>
                          <a:rPr lang="nl-NL" sz="3600" i="1">
                            <a:effectLst/>
                            <a:latin typeface="Cambria Math" panose="02040503050406030204" pitchFamily="18" charset="0"/>
                            <a:ea typeface="Calibri" panose="020F0502020204030204" pitchFamily="34" charset="0"/>
                            <a:cs typeface="Times New Roman" panose="02020603050405020304" pitchFamily="18" charset="0"/>
                          </a:rPr>
                          <m:t>1 000 000</m:t>
                        </m:r>
                      </m:den>
                    </m:f>
                  </m:oMath>
                </a14:m>
                <a:endParaRPr lang="en-US" sz="3600">
                  <a:effectLst/>
                  <a:latin typeface="Arial" panose="020B0604020202020204" pitchFamily="34" charset="0"/>
                  <a:ea typeface="Arial" panose="020B0604020202020204" pitchFamily="34" charset="0"/>
                  <a:cs typeface="Arial" panose="020B0604020202020204" pitchFamily="34" charset="0"/>
                </a:endParaRPr>
              </a:p>
              <a:p>
                <a:pPr algn="ctr">
                  <a:lnSpc>
                    <a:spcPct val="150000"/>
                  </a:lnSpc>
                  <a:spcBef>
                    <a:spcPts val="600"/>
                  </a:spcBef>
                  <a:spcAft>
                    <a:spcPts val="600"/>
                  </a:spcAft>
                </a:pPr>
                <a14:m>
                  <m:oMath xmlns:m="http://schemas.openxmlformats.org/officeDocument/2006/math">
                    <m:f>
                      <m:f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3600" i="1">
                                <a:effectLst/>
                                <a:latin typeface="Cambria Math" panose="02040503050406030204" pitchFamily="18" charset="0"/>
                                <a:ea typeface="Calibri" panose="020F0502020204030204" pitchFamily="34" charset="0"/>
                                <a:cs typeface="Times New Roman" panose="02020603050405020304" pitchFamily="18" charset="0"/>
                              </a:rPr>
                              <m:t>𝐴</m:t>
                            </m:r>
                          </m:e>
                          <m:sup>
                            <m:r>
                              <a:rPr lang="nl-NL" sz="3600" i="1">
                                <a:effectLst/>
                                <a:latin typeface="Cambria Math" panose="02040503050406030204" pitchFamily="18" charset="0"/>
                                <a:ea typeface="Calibri" panose="020F0502020204030204" pitchFamily="34" charset="0"/>
                                <a:cs typeface="Times New Roman" panose="02020603050405020304" pitchFamily="18" charset="0"/>
                              </a:rPr>
                              <m:t>′</m:t>
                            </m:r>
                          </m:sup>
                        </m:sSup>
                        <m:sSup>
                          <m:sSup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3600" i="1">
                                <a:effectLst/>
                                <a:latin typeface="Cambria Math" panose="02040503050406030204" pitchFamily="18" charset="0"/>
                                <a:ea typeface="Calibri" panose="020F0502020204030204" pitchFamily="34" charset="0"/>
                                <a:cs typeface="Times New Roman" panose="02020603050405020304" pitchFamily="18" charset="0"/>
                              </a:rPr>
                              <m:t>𝐵</m:t>
                            </m:r>
                          </m:e>
                          <m:sup>
                            <m:r>
                              <a:rPr lang="nl-NL" sz="3600" i="1">
                                <a:effectLst/>
                                <a:latin typeface="Cambria Math" panose="02040503050406030204" pitchFamily="18" charset="0"/>
                                <a:ea typeface="Calibri" panose="020F0502020204030204" pitchFamily="34" charset="0"/>
                                <a:cs typeface="Times New Roman" panose="02020603050405020304" pitchFamily="18" charset="0"/>
                              </a:rPr>
                              <m:t>′</m:t>
                            </m:r>
                          </m:sup>
                        </m:sSup>
                      </m:num>
                      <m:den>
                        <m:r>
                          <a:rPr lang="nl-NL" sz="3600" i="1">
                            <a:effectLst/>
                            <a:latin typeface="Cambria Math" panose="02040503050406030204" pitchFamily="18" charset="0"/>
                            <a:ea typeface="Calibri" panose="020F0502020204030204" pitchFamily="34" charset="0"/>
                            <a:cs typeface="Times New Roman" panose="02020603050405020304" pitchFamily="18" charset="0"/>
                          </a:rPr>
                          <m:t>𝐴𝐵</m:t>
                        </m:r>
                      </m:den>
                    </m:f>
                    <m:r>
                      <a:rPr lang="nl-NL" sz="36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3600" i="1">
                                <a:effectLst/>
                                <a:latin typeface="Cambria Math" panose="02040503050406030204" pitchFamily="18" charset="0"/>
                                <a:ea typeface="Calibri" panose="020F0502020204030204" pitchFamily="34" charset="0"/>
                                <a:cs typeface="Times New Roman" panose="02020603050405020304" pitchFamily="18" charset="0"/>
                              </a:rPr>
                              <m:t>𝐴</m:t>
                            </m:r>
                          </m:e>
                          <m:sup>
                            <m:r>
                              <a:rPr lang="nl-NL" sz="3600" i="1">
                                <a:effectLst/>
                                <a:latin typeface="Cambria Math" panose="02040503050406030204" pitchFamily="18" charset="0"/>
                                <a:ea typeface="Calibri" panose="020F0502020204030204" pitchFamily="34" charset="0"/>
                                <a:cs typeface="Times New Roman" panose="02020603050405020304" pitchFamily="18" charset="0"/>
                              </a:rPr>
                              <m:t>′</m:t>
                            </m:r>
                          </m:sup>
                        </m:sSup>
                        <m:sSup>
                          <m:sSup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3600" i="1">
                                <a:effectLst/>
                                <a:latin typeface="Cambria Math" panose="02040503050406030204" pitchFamily="18" charset="0"/>
                                <a:ea typeface="Calibri" panose="020F0502020204030204" pitchFamily="34" charset="0"/>
                                <a:cs typeface="Times New Roman" panose="02020603050405020304" pitchFamily="18" charset="0"/>
                              </a:rPr>
                              <m:t>𝐶</m:t>
                            </m:r>
                          </m:e>
                          <m:sup>
                            <m:r>
                              <a:rPr lang="nl-NL" sz="3600" i="1">
                                <a:effectLst/>
                                <a:latin typeface="Cambria Math" panose="02040503050406030204" pitchFamily="18" charset="0"/>
                                <a:ea typeface="Calibri" panose="020F0502020204030204" pitchFamily="34" charset="0"/>
                                <a:cs typeface="Times New Roman" panose="02020603050405020304" pitchFamily="18" charset="0"/>
                              </a:rPr>
                              <m:t>′</m:t>
                            </m:r>
                          </m:sup>
                        </m:sSup>
                      </m:num>
                      <m:den>
                        <m:r>
                          <a:rPr lang="nl-NL" sz="3600" i="1">
                            <a:effectLst/>
                            <a:latin typeface="Cambria Math" panose="02040503050406030204" pitchFamily="18" charset="0"/>
                            <a:ea typeface="Calibri" panose="020F0502020204030204" pitchFamily="34" charset="0"/>
                            <a:cs typeface="Times New Roman" panose="02020603050405020304" pitchFamily="18" charset="0"/>
                          </a:rPr>
                          <m:t>𝐴𝐶</m:t>
                        </m:r>
                      </m:den>
                    </m:f>
                    <m:r>
                      <a:rPr lang="nl-NL" sz="36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3600" i="1">
                                <a:effectLst/>
                                <a:latin typeface="Cambria Math" panose="02040503050406030204" pitchFamily="18" charset="0"/>
                                <a:ea typeface="Calibri" panose="020F0502020204030204" pitchFamily="34" charset="0"/>
                                <a:cs typeface="Times New Roman" panose="02020603050405020304" pitchFamily="18" charset="0"/>
                              </a:rPr>
                              <m:t>𝐵</m:t>
                            </m:r>
                          </m:e>
                          <m:sup>
                            <m:r>
                              <a:rPr lang="nl-NL" sz="3600" i="1">
                                <a:effectLst/>
                                <a:latin typeface="Cambria Math" panose="02040503050406030204" pitchFamily="18" charset="0"/>
                                <a:ea typeface="Calibri" panose="020F0502020204030204" pitchFamily="34" charset="0"/>
                                <a:cs typeface="Times New Roman" panose="02020603050405020304" pitchFamily="18" charset="0"/>
                              </a:rPr>
                              <m:t>′</m:t>
                            </m:r>
                          </m:sup>
                        </m:sSup>
                        <m:sSup>
                          <m:sSup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3600" i="1">
                                <a:effectLst/>
                                <a:latin typeface="Cambria Math" panose="02040503050406030204" pitchFamily="18" charset="0"/>
                                <a:ea typeface="Calibri" panose="020F0502020204030204" pitchFamily="34" charset="0"/>
                                <a:cs typeface="Times New Roman" panose="02020603050405020304" pitchFamily="18" charset="0"/>
                              </a:rPr>
                              <m:t>𝐶</m:t>
                            </m:r>
                          </m:e>
                          <m:sup>
                            <m:r>
                              <a:rPr lang="nl-NL" sz="3600" i="1">
                                <a:effectLst/>
                                <a:latin typeface="Cambria Math" panose="02040503050406030204" pitchFamily="18" charset="0"/>
                                <a:ea typeface="Calibri" panose="020F0502020204030204" pitchFamily="34" charset="0"/>
                                <a:cs typeface="Times New Roman" panose="02020603050405020304" pitchFamily="18" charset="0"/>
                              </a:rPr>
                              <m:t>′</m:t>
                            </m:r>
                          </m:sup>
                        </m:sSup>
                      </m:num>
                      <m:den>
                        <m:r>
                          <a:rPr lang="nl-NL" sz="3600" i="1">
                            <a:effectLst/>
                            <a:latin typeface="Cambria Math" panose="02040503050406030204" pitchFamily="18" charset="0"/>
                            <a:ea typeface="Calibri" panose="020F0502020204030204" pitchFamily="34" charset="0"/>
                            <a:cs typeface="Times New Roman" panose="02020603050405020304" pitchFamily="18" charset="0"/>
                          </a:rPr>
                          <m:t>𝐵𝐶</m:t>
                        </m:r>
                      </m:den>
                    </m:f>
                    <m:r>
                      <a:rPr lang="nl-NL" sz="3600" i="1">
                        <a:effectLst/>
                        <a:latin typeface="Cambria Math" panose="02040503050406030204" pitchFamily="18" charset="0"/>
                        <a:ea typeface="Calibri" panose="020F0502020204030204" pitchFamily="34" charset="0"/>
                        <a:cs typeface="Times New Roman" panose="02020603050405020304" pitchFamily="18" charset="0"/>
                      </a:rPr>
                      <m:t>=</m:t>
                    </m:r>
                    <m:r>
                      <a:rPr lang="nl-NL" sz="3600" i="1">
                        <a:effectLst/>
                        <a:latin typeface="Cambria Math" panose="02040503050406030204" pitchFamily="18" charset="0"/>
                        <a:ea typeface="Calibri" panose="020F0502020204030204" pitchFamily="34" charset="0"/>
                        <a:cs typeface="Times New Roman" panose="02020603050405020304" pitchFamily="18" charset="0"/>
                      </a:rPr>
                      <m:t>𝑘</m:t>
                    </m:r>
                  </m:oMath>
                </a14:m>
                <a:r>
                  <a:rPr lang="en-US" sz="3600">
                    <a:solidFill>
                      <a:prstClr val="black"/>
                    </a:solidFill>
                  </a:rPr>
                  <a:t> </a:t>
                </a:r>
                <a14:m>
                  <m:oMath xmlns:m="http://schemas.openxmlformats.org/officeDocument/2006/math">
                    <m:r>
                      <a:rPr lang="en-US" sz="3600">
                        <a:solidFill>
                          <a:prstClr val="black"/>
                        </a:solidFill>
                        <a:latin typeface="Cambria Math" panose="02040503050406030204" pitchFamily="18" charset="0"/>
                      </a:rPr>
                      <m:t>⇔</m:t>
                    </m:r>
                  </m:oMath>
                </a14:m>
                <a:r>
                  <a:rPr lang="nl-NL" sz="360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3600" i="1">
                            <a:effectLst/>
                            <a:latin typeface="Cambria Math" panose="02040503050406030204" pitchFamily="18" charset="0"/>
                            <a:ea typeface="Calibri" panose="020F0502020204030204" pitchFamily="34" charset="0"/>
                            <a:cs typeface="Times New Roman" panose="02020603050405020304" pitchFamily="18" charset="0"/>
                          </a:rPr>
                          <m:t>4</m:t>
                        </m:r>
                      </m:num>
                      <m:den>
                        <m:r>
                          <a:rPr lang="nl-NL" sz="3600" i="1">
                            <a:effectLst/>
                            <a:latin typeface="Cambria Math" panose="02040503050406030204" pitchFamily="18" charset="0"/>
                            <a:ea typeface="Calibri" panose="020F0502020204030204" pitchFamily="34" charset="0"/>
                            <a:cs typeface="Times New Roman" panose="02020603050405020304" pitchFamily="18" charset="0"/>
                          </a:rPr>
                          <m:t>𝐴𝐵</m:t>
                        </m:r>
                      </m:den>
                    </m:f>
                    <m:r>
                      <a:rPr lang="nl-NL" sz="36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3600" i="1">
                            <a:effectLst/>
                            <a:latin typeface="Cambria Math" panose="02040503050406030204" pitchFamily="18" charset="0"/>
                            <a:ea typeface="Calibri" panose="020F0502020204030204" pitchFamily="34" charset="0"/>
                            <a:cs typeface="Times New Roman" panose="02020603050405020304" pitchFamily="18" charset="0"/>
                          </a:rPr>
                          <m:t>6</m:t>
                        </m:r>
                      </m:num>
                      <m:den>
                        <m:r>
                          <a:rPr lang="nl-NL" sz="3600" i="1">
                            <a:effectLst/>
                            <a:latin typeface="Cambria Math" panose="02040503050406030204" pitchFamily="18" charset="0"/>
                            <a:ea typeface="Calibri" panose="020F0502020204030204" pitchFamily="34" charset="0"/>
                            <a:cs typeface="Times New Roman" panose="02020603050405020304" pitchFamily="18" charset="0"/>
                          </a:rPr>
                          <m:t>𝐴𝐶</m:t>
                        </m:r>
                      </m:den>
                    </m:f>
                    <m:r>
                      <a:rPr lang="nl-NL" sz="36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3600" i="1">
                            <a:effectLst/>
                            <a:latin typeface="Cambria Math" panose="02040503050406030204" pitchFamily="18" charset="0"/>
                            <a:ea typeface="Calibri" panose="020F0502020204030204" pitchFamily="34" charset="0"/>
                            <a:cs typeface="Times New Roman" panose="02020603050405020304" pitchFamily="18" charset="0"/>
                          </a:rPr>
                          <m:t>5</m:t>
                        </m:r>
                      </m:num>
                      <m:den>
                        <m:r>
                          <a:rPr lang="nl-NL" sz="3600" i="1">
                            <a:effectLst/>
                            <a:latin typeface="Cambria Math" panose="02040503050406030204" pitchFamily="18" charset="0"/>
                            <a:ea typeface="Calibri" panose="020F0502020204030204" pitchFamily="34" charset="0"/>
                            <a:cs typeface="Times New Roman" panose="02020603050405020304" pitchFamily="18" charset="0"/>
                          </a:rPr>
                          <m:t>𝐵𝐶</m:t>
                        </m:r>
                      </m:den>
                    </m:f>
                    <m:r>
                      <a:rPr lang="nl-NL" sz="36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3600" i="1">
                            <a:effectLst/>
                            <a:latin typeface="Cambria Math" panose="02040503050406030204" pitchFamily="18" charset="0"/>
                            <a:ea typeface="Calibri" panose="020F0502020204030204" pitchFamily="34" charset="0"/>
                            <a:cs typeface="Times New Roman" panose="02020603050405020304" pitchFamily="18" charset="0"/>
                          </a:rPr>
                          <m:t>1</m:t>
                        </m:r>
                      </m:num>
                      <m:den>
                        <m:r>
                          <a:rPr lang="nl-NL" sz="3600" i="1">
                            <a:effectLst/>
                            <a:latin typeface="Cambria Math" panose="02040503050406030204" pitchFamily="18" charset="0"/>
                            <a:ea typeface="Calibri" panose="020F0502020204030204" pitchFamily="34" charset="0"/>
                            <a:cs typeface="Times New Roman" panose="02020603050405020304" pitchFamily="18" charset="0"/>
                          </a:rPr>
                          <m:t>1 000 000</m:t>
                        </m:r>
                      </m:den>
                    </m:f>
                  </m:oMath>
                </a14:m>
                <a:endParaRPr lang="en-US" sz="36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pPr>
                <a14:m>
                  <m:oMath xmlns:m="http://schemas.openxmlformats.org/officeDocument/2006/math">
                    <m:r>
                      <a:rPr lang="nl-NL" sz="3600" i="1">
                        <a:effectLst/>
                        <a:latin typeface="Cambria Math" panose="02040503050406030204" pitchFamily="18" charset="0"/>
                        <a:ea typeface="Calibri" panose="020F0502020204030204" pitchFamily="34" charset="0"/>
                        <a:cs typeface="Times New Roman" panose="02020603050405020304" pitchFamily="18" charset="0"/>
                      </a:rPr>
                      <m:t>𝐴𝐵</m:t>
                    </m:r>
                    <m:r>
                      <a:rPr lang="nl-NL" sz="3600" i="1">
                        <a:effectLst/>
                        <a:latin typeface="Cambria Math" panose="02040503050406030204" pitchFamily="18" charset="0"/>
                        <a:ea typeface="Calibri" panose="020F0502020204030204" pitchFamily="34" charset="0"/>
                        <a:cs typeface="Times New Roman" panose="02020603050405020304" pitchFamily="18" charset="0"/>
                      </a:rPr>
                      <m:t>=4 000 000</m:t>
                    </m:r>
                    <m:r>
                      <a:rPr lang="nl-NL" sz="3600" i="1">
                        <a:effectLst/>
                        <a:latin typeface="Cambria Math" panose="02040503050406030204" pitchFamily="18" charset="0"/>
                        <a:ea typeface="Calibri" panose="020F0502020204030204" pitchFamily="34" charset="0"/>
                        <a:cs typeface="Times New Roman" panose="02020603050405020304" pitchFamily="18" charset="0"/>
                      </a:rPr>
                      <m:t>𝑐𝑚</m:t>
                    </m:r>
                    <m:r>
                      <a:rPr lang="nl-NL" sz="3600" i="1">
                        <a:effectLst/>
                        <a:latin typeface="Cambria Math" panose="02040503050406030204" pitchFamily="18" charset="0"/>
                        <a:ea typeface="Calibri" panose="020F0502020204030204" pitchFamily="34" charset="0"/>
                        <a:cs typeface="Times New Roman" panose="02020603050405020304" pitchFamily="18" charset="0"/>
                      </a:rPr>
                      <m:t>=40</m:t>
                    </m:r>
                    <m:r>
                      <a:rPr lang="nl-NL" sz="3600" i="1">
                        <a:effectLst/>
                        <a:latin typeface="Cambria Math" panose="02040503050406030204" pitchFamily="18" charset="0"/>
                        <a:ea typeface="Calibri" panose="020F0502020204030204" pitchFamily="34" charset="0"/>
                        <a:cs typeface="Times New Roman" panose="02020603050405020304" pitchFamily="18" charset="0"/>
                      </a:rPr>
                      <m:t>𝑘𝑚</m:t>
                    </m:r>
                    <m:r>
                      <a:rPr lang="en-US" sz="3600" b="0" i="0" smtClean="0">
                        <a:effectLst/>
                        <a:latin typeface="Cambria Math" panose="02040503050406030204" pitchFamily="18" charset="0"/>
                        <a:ea typeface="Calibri" panose="020F0502020204030204" pitchFamily="34" charset="0"/>
                        <a:cs typeface="Times New Roman" panose="02020603050405020304" pitchFamily="18" charset="0"/>
                      </a:rPr>
                      <m:t>; </m:t>
                    </m:r>
                    <m:r>
                      <a:rPr lang="nl-NL" sz="3600" i="1">
                        <a:effectLst/>
                        <a:latin typeface="Cambria Math" panose="02040503050406030204" pitchFamily="18" charset="0"/>
                        <a:ea typeface="Calibri" panose="020F0502020204030204" pitchFamily="34" charset="0"/>
                        <a:cs typeface="Times New Roman" panose="02020603050405020304" pitchFamily="18" charset="0"/>
                      </a:rPr>
                      <m:t>𝐴𝐶</m:t>
                    </m:r>
                    <m:r>
                      <a:rPr lang="nl-NL" sz="3600" i="1">
                        <a:effectLst/>
                        <a:latin typeface="Cambria Math" panose="02040503050406030204" pitchFamily="18" charset="0"/>
                        <a:ea typeface="Calibri" panose="020F0502020204030204" pitchFamily="34" charset="0"/>
                        <a:cs typeface="Times New Roman" panose="02020603050405020304" pitchFamily="18" charset="0"/>
                      </a:rPr>
                      <m:t>=6 000 000</m:t>
                    </m:r>
                    <m:r>
                      <a:rPr lang="nl-NL" sz="3600" i="1">
                        <a:effectLst/>
                        <a:latin typeface="Cambria Math" panose="02040503050406030204" pitchFamily="18" charset="0"/>
                        <a:ea typeface="Calibri" panose="020F0502020204030204" pitchFamily="34" charset="0"/>
                        <a:cs typeface="Times New Roman" panose="02020603050405020304" pitchFamily="18" charset="0"/>
                      </a:rPr>
                      <m:t>𝑐𝑚</m:t>
                    </m:r>
                    <m:r>
                      <a:rPr lang="nl-NL" sz="3600" i="1">
                        <a:effectLst/>
                        <a:latin typeface="Cambria Math" panose="02040503050406030204" pitchFamily="18" charset="0"/>
                        <a:ea typeface="Calibri" panose="020F0502020204030204" pitchFamily="34" charset="0"/>
                        <a:cs typeface="Times New Roman" panose="02020603050405020304" pitchFamily="18" charset="0"/>
                      </a:rPr>
                      <m:t>=60</m:t>
                    </m:r>
                    <m:r>
                      <a:rPr lang="nl-NL" sz="3600" i="1">
                        <a:effectLst/>
                        <a:latin typeface="Cambria Math" panose="02040503050406030204" pitchFamily="18" charset="0"/>
                        <a:ea typeface="Calibri" panose="020F0502020204030204" pitchFamily="34" charset="0"/>
                        <a:cs typeface="Times New Roman" panose="02020603050405020304" pitchFamily="18" charset="0"/>
                      </a:rPr>
                      <m:t>𝑘𝑚</m:t>
                    </m:r>
                    <m:r>
                      <a:rPr lang="en-US" sz="3600" b="0" i="0" smtClean="0">
                        <a:effectLst/>
                        <a:latin typeface="Cambria Math" panose="02040503050406030204" pitchFamily="18" charset="0"/>
                        <a:ea typeface="Calibri" panose="020F0502020204030204" pitchFamily="34" charset="0"/>
                        <a:cs typeface="Times New Roman" panose="02020603050405020304" pitchFamily="18" charset="0"/>
                      </a:rPr>
                      <m:t>;</m:t>
                    </m:r>
                  </m:oMath>
                </a14:m>
                <a:r>
                  <a:rPr lang="nl-NL" sz="360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nl-NL" sz="3600" i="1">
                        <a:effectLst/>
                        <a:latin typeface="Cambria Math" panose="02040503050406030204" pitchFamily="18" charset="0"/>
                        <a:ea typeface="Calibri" panose="020F0502020204030204" pitchFamily="34" charset="0"/>
                        <a:cs typeface="Times New Roman" panose="02020603050405020304" pitchFamily="18" charset="0"/>
                      </a:rPr>
                      <m:t>𝐵𝐶</m:t>
                    </m:r>
                    <m:r>
                      <a:rPr lang="nl-NL" sz="3600" i="1">
                        <a:effectLst/>
                        <a:latin typeface="Cambria Math" panose="02040503050406030204" pitchFamily="18" charset="0"/>
                        <a:ea typeface="Calibri" panose="020F0502020204030204" pitchFamily="34" charset="0"/>
                        <a:cs typeface="Times New Roman" panose="02020603050405020304" pitchFamily="18" charset="0"/>
                      </a:rPr>
                      <m:t>=5 000 000</m:t>
                    </m:r>
                    <m:r>
                      <a:rPr lang="nl-NL" sz="3600" i="1">
                        <a:effectLst/>
                        <a:latin typeface="Cambria Math" panose="02040503050406030204" pitchFamily="18" charset="0"/>
                        <a:ea typeface="Calibri" panose="020F0502020204030204" pitchFamily="34" charset="0"/>
                        <a:cs typeface="Times New Roman" panose="02020603050405020304" pitchFamily="18" charset="0"/>
                      </a:rPr>
                      <m:t>𝑐𝑚</m:t>
                    </m:r>
                    <m:r>
                      <a:rPr lang="nl-NL" sz="3600" i="1">
                        <a:effectLst/>
                        <a:latin typeface="Cambria Math" panose="02040503050406030204" pitchFamily="18" charset="0"/>
                        <a:ea typeface="Calibri" panose="020F0502020204030204" pitchFamily="34" charset="0"/>
                        <a:cs typeface="Times New Roman" panose="02020603050405020304" pitchFamily="18" charset="0"/>
                      </a:rPr>
                      <m:t>=50</m:t>
                    </m:r>
                    <m:r>
                      <a:rPr lang="nl-NL" sz="3600" i="1">
                        <a:effectLst/>
                        <a:latin typeface="Cambria Math" panose="02040503050406030204" pitchFamily="18" charset="0"/>
                        <a:ea typeface="Calibri" panose="020F0502020204030204" pitchFamily="34" charset="0"/>
                        <a:cs typeface="Times New Roman" panose="02020603050405020304" pitchFamily="18" charset="0"/>
                      </a:rPr>
                      <m:t>𝑘𝑚</m:t>
                    </m:r>
                  </m:oMath>
                </a14:m>
                <a:r>
                  <a:rPr lang="nl-NL" sz="3600">
                    <a:effectLst/>
                    <a:latin typeface="Arial" panose="020B0604020202020204" pitchFamily="34" charset="0"/>
                    <a:ea typeface="Calibri" panose="020F0502020204030204" pitchFamily="34" charset="0"/>
                    <a:cs typeface="Arial" panose="020B0604020202020204" pitchFamily="34" charset="0"/>
                  </a:rPr>
                  <a:t> </a:t>
                </a:r>
                <a:endParaRPr lang="en-US" sz="360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2" name="Rectangle 1"/>
              <p:cNvSpPr>
                <a:spLocks noRot="1" noChangeAspect="1" noMove="1" noResize="1" noEditPoints="1" noAdjustHandles="1" noChangeArrowheads="1" noChangeShapeType="1" noTextEdit="1"/>
              </p:cNvSpPr>
              <p:nvPr/>
            </p:nvSpPr>
            <p:spPr>
              <a:xfrm>
                <a:off x="381000" y="5676900"/>
                <a:ext cx="17526000" cy="3603679"/>
              </a:xfrm>
              <a:prstGeom prst="rect">
                <a:avLst/>
              </a:prstGeom>
              <a:blipFill>
                <a:blip r:embed="rId5"/>
                <a:stretch>
                  <a:fillRect l="-1078"/>
                </a:stretch>
              </a:blipFill>
            </p:spPr>
            <p:txBody>
              <a:bodyPr/>
              <a:lstStyle/>
              <a:p>
                <a:r>
                  <a:rPr lang="en-US">
                    <a:noFill/>
                  </a:rPr>
                  <a:t> </a:t>
                </a:r>
              </a:p>
            </p:txBody>
          </p:sp>
        </mc:Fallback>
      </mc:AlternateContent>
    </p:spTree>
    <p:extLst>
      <p:ext uri="{BB962C8B-B14F-4D97-AF65-F5344CB8AC3E}">
        <p14:creationId xmlns:p14="http://schemas.microsoft.com/office/powerpoint/2010/main" val="3904836889"/>
      </p:ext>
    </p:extLst>
  </p:cSld>
  <p:clrMapOvr>
    <a:masterClrMapping/>
  </p:clrMapOvr>
  <mc:AlternateContent xmlns:mc="http://schemas.openxmlformats.org/markup-compatibility/2006">
    <mc:Choice xmlns:p14="http://schemas.microsoft.com/office/powerpoint/2010/main" Requires="p14">
      <p:transition spd="med" p14:dur="700">
        <p:split orient="vert"/>
      </p:transition>
    </mc:Choice>
    <mc:Fallback>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anim calcmode="lin" valueType="num">
                                      <p:cBhvr>
                                        <p:cTn id="8" dur="500" fill="hold"/>
                                        <p:tgtEl>
                                          <p:spTgt spid="19"/>
                                        </p:tgtEl>
                                        <p:attrNameLst>
                                          <p:attrName>ppt_x</p:attrName>
                                        </p:attrNameLst>
                                      </p:cBhvr>
                                      <p:tavLst>
                                        <p:tav tm="0">
                                          <p:val>
                                            <p:strVal val="#ppt_x"/>
                                          </p:val>
                                        </p:tav>
                                        <p:tav tm="100000">
                                          <p:val>
                                            <p:strVal val="#ppt_x"/>
                                          </p:val>
                                        </p:tav>
                                      </p:tavLst>
                                    </p:anim>
                                    <p:anim calcmode="lin" valueType="num">
                                      <p:cBhvr>
                                        <p:cTn id="9" dur="5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Effect transition="in" filter="fade">
                                      <p:cBhvr>
                                        <p:cTn id="19" dur="500"/>
                                        <p:tgtEl>
                                          <p:spTgt spid="2">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2">
                                            <p:txEl>
                                              <p:pRg st="1" end="1"/>
                                            </p:txEl>
                                          </p:spTgt>
                                        </p:tgtEl>
                                        <p:attrNameLst>
                                          <p:attrName>style.visibility</p:attrName>
                                        </p:attrNameLst>
                                      </p:cBhvr>
                                      <p:to>
                                        <p:strVal val="visible"/>
                                      </p:to>
                                    </p:set>
                                    <p:animEffect transition="in" filter="wipe(down)">
                                      <p:cBhvr>
                                        <p:cTn id="24" dur="500"/>
                                        <p:tgtEl>
                                          <p:spTgt spid="2">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2">
                                            <p:txEl>
                                              <p:pRg st="2" end="2"/>
                                            </p:txEl>
                                          </p:spTgt>
                                        </p:tgtEl>
                                        <p:attrNameLst>
                                          <p:attrName>style.visibility</p:attrName>
                                        </p:attrNameLst>
                                      </p:cBhvr>
                                      <p:to>
                                        <p:strVal val="visible"/>
                                      </p:to>
                                    </p:set>
                                    <p:animEffect transition="in" filter="wipe(left)">
                                      <p:cBhvr>
                                        <p:cTn id="29"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8" grpId="0"/>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5" name="Group 5"/>
          <p:cNvGrpSpPr/>
          <p:nvPr/>
        </p:nvGrpSpPr>
        <p:grpSpPr>
          <a:xfrm>
            <a:off x="-228601" y="9791700"/>
            <a:ext cx="18678839" cy="982589"/>
            <a:chOff x="0" y="0"/>
            <a:chExt cx="4919530" cy="537497"/>
          </a:xfrm>
        </p:grpSpPr>
        <p:sp>
          <p:nvSpPr>
            <p:cNvPr id="6" name="Freeform 6"/>
            <p:cNvSpPr/>
            <p:nvPr/>
          </p:nvSpPr>
          <p:spPr>
            <a:xfrm>
              <a:off x="0" y="0"/>
              <a:ext cx="4919530" cy="537497"/>
            </a:xfrm>
            <a:custGeom>
              <a:avLst/>
              <a:gdLst/>
              <a:ahLst/>
              <a:cxnLst/>
              <a:rect l="l" t="t" r="r" b="b"/>
              <a:pathLst>
                <a:path w="4919530" h="537497">
                  <a:moveTo>
                    <a:pt x="0" y="0"/>
                  </a:moveTo>
                  <a:lnTo>
                    <a:pt x="4919530" y="0"/>
                  </a:lnTo>
                  <a:lnTo>
                    <a:pt x="4919530" y="537497"/>
                  </a:lnTo>
                  <a:lnTo>
                    <a:pt x="0" y="537497"/>
                  </a:lnTo>
                  <a:close/>
                </a:path>
              </a:pathLst>
            </a:custGeom>
            <a:solidFill>
              <a:srgbClr val="A3DFBE"/>
            </a:solidFill>
            <a:ln w="28575" cap="sq">
              <a:solidFill>
                <a:srgbClr val="231F20"/>
              </a:solidFill>
              <a:prstDash val="solid"/>
              <a:miter/>
            </a:ln>
          </p:spPr>
        </p:sp>
        <p:sp>
          <p:nvSpPr>
            <p:cNvPr id="7" name="TextBox 7"/>
            <p:cNvSpPr txBox="1"/>
            <p:nvPr/>
          </p:nvSpPr>
          <p:spPr>
            <a:xfrm>
              <a:off x="0" y="-38100"/>
              <a:ext cx="4919530" cy="575597"/>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8" name="Freeform 16"/>
          <p:cNvSpPr/>
          <p:nvPr/>
        </p:nvSpPr>
        <p:spPr>
          <a:xfrm rot="8100589">
            <a:off x="16577149" y="3167918"/>
            <a:ext cx="1087119" cy="1025175"/>
          </a:xfrm>
          <a:custGeom>
            <a:avLst/>
            <a:gdLst/>
            <a:ahLst/>
            <a:cxnLst/>
            <a:rect l="l" t="t" r="r" b="b"/>
            <a:pathLst>
              <a:path w="2255901" h="1911394">
                <a:moveTo>
                  <a:pt x="0" y="0"/>
                </a:moveTo>
                <a:lnTo>
                  <a:pt x="2255901" y="0"/>
                </a:lnTo>
                <a:lnTo>
                  <a:pt x="2255901" y="1911394"/>
                </a:lnTo>
                <a:lnTo>
                  <a:pt x="0" y="1911394"/>
                </a:lnTo>
                <a:lnTo>
                  <a:pt x="0" y="0"/>
                </a:lnTo>
                <a:close/>
              </a:path>
            </a:pathLst>
          </a:custGeom>
          <a:blipFill>
            <a:blip r:embed="rId3">
              <a:extLst>
                <a:ext uri="{96DAC541-7B7A-43D3-8B79-37D633B846F1}">
                  <asvg:svgBlip xmlns="" xmlns:asvg="http://schemas.microsoft.com/office/drawing/2016/SVG/main" r:embed="rId5"/>
                </a:ext>
              </a:extLst>
            </a:blip>
            <a:stretch>
              <a:fillRect t="-232761" r="-499472" b="-229128"/>
            </a:stretch>
          </a:blipFill>
        </p:spPr>
      </p:sp>
      <mc:AlternateContent xmlns:mc="http://schemas.openxmlformats.org/markup-compatibility/2006">
        <mc:Choice xmlns:a14="http://schemas.microsoft.com/office/drawing/2010/main" Requires="a14">
          <p:sp>
            <p:nvSpPr>
              <p:cNvPr id="13" name="Rectangle 12"/>
              <p:cNvSpPr/>
              <p:nvPr/>
            </p:nvSpPr>
            <p:spPr>
              <a:xfrm>
                <a:off x="354114" y="109628"/>
                <a:ext cx="17513407" cy="3622530"/>
              </a:xfrm>
              <a:prstGeom prst="rect">
                <a:avLst/>
              </a:prstGeom>
            </p:spPr>
            <p:txBody>
              <a:bodyPr wrap="square">
                <a:spAutoFit/>
              </a:bodyPr>
              <a:lstStyle/>
              <a:p>
                <a:pPr algn="just">
                  <a:lnSpc>
                    <a:spcPct val="155000"/>
                  </a:lnSpc>
                  <a:buClr>
                    <a:srgbClr val="000000"/>
                  </a:buClr>
                  <a:buFont typeface="Arial"/>
                  <a:buNone/>
                </a:pPr>
                <a:r>
                  <a:rPr lang="en-US" sz="3700" b="1" smtClean="0">
                    <a:solidFill>
                      <a:srgbClr val="1F497D"/>
                    </a:solidFill>
                    <a:latin typeface="Arial"/>
                    <a:ea typeface="Times New Roman" panose="02020603050405020304" pitchFamily="18" charset="0"/>
                    <a:cs typeface="Arial" panose="020B0604020202020204" pitchFamily="34" charset="0"/>
                    <a:sym typeface="Arial"/>
                  </a:rPr>
                  <a:t>Bài </a:t>
                </a:r>
                <a:r>
                  <a:rPr lang="en-US" sz="3700" b="1">
                    <a:solidFill>
                      <a:srgbClr val="1F497D"/>
                    </a:solidFill>
                    <a:latin typeface="Arial"/>
                    <a:ea typeface="Times New Roman" panose="02020603050405020304" pitchFamily="18" charset="0"/>
                    <a:cs typeface="Arial" panose="020B0604020202020204" pitchFamily="34" charset="0"/>
                    <a:sym typeface="Arial"/>
                  </a:rPr>
                  <a:t>tập </a:t>
                </a:r>
                <a:r>
                  <a:rPr lang="en-US" sz="3700" b="1" smtClean="0">
                    <a:solidFill>
                      <a:srgbClr val="1F497D"/>
                    </a:solidFill>
                    <a:latin typeface="Arial"/>
                    <a:ea typeface="Times New Roman" panose="02020603050405020304" pitchFamily="18" charset="0"/>
                    <a:cs typeface="Arial" panose="020B0604020202020204" pitchFamily="34" charset="0"/>
                    <a:sym typeface="Arial"/>
                  </a:rPr>
                  <a:t>4 </a:t>
                </a:r>
                <a:r>
                  <a:rPr lang="en-US" sz="3700" b="1">
                    <a:solidFill>
                      <a:srgbClr val="1F497D"/>
                    </a:solidFill>
                    <a:latin typeface="Arial"/>
                    <a:ea typeface="Times New Roman" panose="02020603050405020304" pitchFamily="18" charset="0"/>
                    <a:cs typeface="Arial" panose="020B0604020202020204" pitchFamily="34" charset="0"/>
                    <a:sym typeface="Arial"/>
                  </a:rPr>
                  <a:t>(SGK – </a:t>
                </a:r>
                <a:r>
                  <a:rPr lang="en-US" sz="3700" b="1" smtClean="0">
                    <a:solidFill>
                      <a:srgbClr val="1F497D"/>
                    </a:solidFill>
                    <a:latin typeface="Arial"/>
                    <a:ea typeface="Times New Roman" panose="02020603050405020304" pitchFamily="18" charset="0"/>
                    <a:cs typeface="Arial" panose="020B0604020202020204" pitchFamily="34" charset="0"/>
                    <a:sym typeface="Arial"/>
                  </a:rPr>
                  <a:t>tr73)</a:t>
                </a:r>
                <a:r>
                  <a:rPr lang="vi-VN" sz="3700" b="1" smtClean="0">
                    <a:solidFill>
                      <a:srgbClr val="1F497D"/>
                    </a:solidFill>
                    <a:ea typeface="Times New Roman" panose="02020603050405020304" pitchFamily="18" charset="0"/>
                    <a:cs typeface="Arial" panose="020B0604020202020204" pitchFamily="34" charset="0"/>
                    <a:sym typeface="Arial"/>
                  </a:rPr>
                  <a:t> </a:t>
                </a:r>
                <a:r>
                  <a:rPr lang="vi-VN" sz="3700" kern="0">
                    <a:solidFill>
                      <a:srgbClr val="000000"/>
                    </a:solidFill>
                    <a:cs typeface="Arial" panose="020B0604020202020204" pitchFamily="34" charset="0"/>
                    <a:sym typeface="Arial"/>
                  </a:rPr>
                  <a:t>Trong Hình 54, độ rộng của khúc sông được tính bằng khoảng cách giữa hai vị trí </a:t>
                </a:r>
                <a14:m>
                  <m:oMath xmlns:m="http://schemas.openxmlformats.org/officeDocument/2006/math">
                    <m:r>
                      <a:rPr lang="vi-VN" sz="3700" i="1" kern="0" smtClean="0">
                        <a:solidFill>
                          <a:srgbClr val="000000"/>
                        </a:solidFill>
                        <a:latin typeface="Cambria Math" panose="02040503050406030204" pitchFamily="18" charset="0"/>
                        <a:cs typeface="Arial" panose="020B0604020202020204" pitchFamily="34" charset="0"/>
                        <a:sym typeface="Arial"/>
                      </a:rPr>
                      <m:t>𝐶</m:t>
                    </m:r>
                    <m:r>
                      <a:rPr lang="vi-VN" sz="3700" i="1" kern="0" smtClean="0">
                        <a:solidFill>
                          <a:srgbClr val="000000"/>
                        </a:solidFill>
                        <a:latin typeface="Cambria Math" panose="02040503050406030204" pitchFamily="18" charset="0"/>
                        <a:cs typeface="Arial" panose="020B0604020202020204" pitchFamily="34" charset="0"/>
                        <a:sym typeface="Arial"/>
                      </a:rPr>
                      <m:t>, </m:t>
                    </m:r>
                    <m:r>
                      <a:rPr lang="vi-VN" sz="3700" i="1" kern="0" smtClean="0">
                        <a:solidFill>
                          <a:srgbClr val="000000"/>
                        </a:solidFill>
                        <a:latin typeface="Cambria Math" panose="02040503050406030204" pitchFamily="18" charset="0"/>
                        <a:cs typeface="Arial" panose="020B0604020202020204" pitchFamily="34" charset="0"/>
                        <a:sym typeface="Arial"/>
                      </a:rPr>
                      <m:t>𝐷</m:t>
                    </m:r>
                  </m:oMath>
                </a14:m>
                <a:r>
                  <a:rPr lang="vi-VN" sz="3700" kern="0">
                    <a:solidFill>
                      <a:srgbClr val="000000"/>
                    </a:solidFill>
                    <a:cs typeface="Arial" panose="020B0604020202020204" pitchFamily="34" charset="0"/>
                    <a:sym typeface="Arial"/>
                  </a:rPr>
                  <a:t>. Giả sử chọn được các vị trí </a:t>
                </a:r>
                <a14:m>
                  <m:oMath xmlns:m="http://schemas.openxmlformats.org/officeDocument/2006/math">
                    <m:r>
                      <a:rPr lang="vi-VN" sz="3700" i="1" kern="0" smtClean="0">
                        <a:solidFill>
                          <a:srgbClr val="000000"/>
                        </a:solidFill>
                        <a:latin typeface="Cambria Math" panose="02040503050406030204" pitchFamily="18" charset="0"/>
                        <a:cs typeface="Arial" panose="020B0604020202020204" pitchFamily="34" charset="0"/>
                        <a:sym typeface="Arial"/>
                      </a:rPr>
                      <m:t>𝐴</m:t>
                    </m:r>
                    <m:r>
                      <a:rPr lang="vi-VN" sz="3700" i="1" kern="0" smtClean="0">
                        <a:solidFill>
                          <a:srgbClr val="000000"/>
                        </a:solidFill>
                        <a:latin typeface="Cambria Math" panose="02040503050406030204" pitchFamily="18" charset="0"/>
                        <a:cs typeface="Arial" panose="020B0604020202020204" pitchFamily="34" charset="0"/>
                        <a:sym typeface="Arial"/>
                      </a:rPr>
                      <m:t>, </m:t>
                    </m:r>
                    <m:r>
                      <a:rPr lang="vi-VN" sz="3700" i="1" kern="0" smtClean="0">
                        <a:solidFill>
                          <a:srgbClr val="000000"/>
                        </a:solidFill>
                        <a:latin typeface="Cambria Math" panose="02040503050406030204" pitchFamily="18" charset="0"/>
                        <a:cs typeface="Arial" panose="020B0604020202020204" pitchFamily="34" charset="0"/>
                        <a:sym typeface="Arial"/>
                      </a:rPr>
                      <m:t>𝐵</m:t>
                    </m:r>
                    <m:r>
                      <a:rPr lang="vi-VN" sz="3700" i="1" kern="0" smtClean="0">
                        <a:solidFill>
                          <a:srgbClr val="000000"/>
                        </a:solidFill>
                        <a:latin typeface="Cambria Math" panose="02040503050406030204" pitchFamily="18" charset="0"/>
                        <a:cs typeface="Arial" panose="020B0604020202020204" pitchFamily="34" charset="0"/>
                        <a:sym typeface="Arial"/>
                      </a:rPr>
                      <m:t>, </m:t>
                    </m:r>
                    <m:r>
                      <a:rPr lang="vi-VN" sz="3700" i="1" kern="0" smtClean="0">
                        <a:solidFill>
                          <a:srgbClr val="000000"/>
                        </a:solidFill>
                        <a:latin typeface="Cambria Math" panose="02040503050406030204" pitchFamily="18" charset="0"/>
                        <a:cs typeface="Arial" panose="020B0604020202020204" pitchFamily="34" charset="0"/>
                        <a:sym typeface="Arial"/>
                      </a:rPr>
                      <m:t>𝐸</m:t>
                    </m:r>
                  </m:oMath>
                </a14:m>
                <a:r>
                  <a:rPr lang="vi-VN" sz="3700" kern="0">
                    <a:solidFill>
                      <a:srgbClr val="000000"/>
                    </a:solidFill>
                    <a:cs typeface="Arial" panose="020B0604020202020204" pitchFamily="34" charset="0"/>
                    <a:sym typeface="Arial"/>
                  </a:rPr>
                  <a:t> sao cho </a:t>
                </a:r>
                <a14:m>
                  <m:oMath xmlns:m="http://schemas.openxmlformats.org/officeDocument/2006/math">
                    <m:r>
                      <a:rPr lang="vi-VN" sz="3700" i="1" kern="0" smtClean="0">
                        <a:solidFill>
                          <a:srgbClr val="000000"/>
                        </a:solidFill>
                        <a:latin typeface="Cambria Math" panose="02040503050406030204" pitchFamily="18" charset="0"/>
                        <a:cs typeface="Arial" panose="020B0604020202020204" pitchFamily="34" charset="0"/>
                        <a:sym typeface="Arial"/>
                      </a:rPr>
                      <m:t>∆</m:t>
                    </m:r>
                    <m:r>
                      <a:rPr lang="vi-VN" sz="3700" i="1" kern="0" smtClean="0">
                        <a:solidFill>
                          <a:srgbClr val="000000"/>
                        </a:solidFill>
                        <a:latin typeface="Cambria Math" panose="02040503050406030204" pitchFamily="18" charset="0"/>
                        <a:cs typeface="Arial" panose="020B0604020202020204" pitchFamily="34" charset="0"/>
                        <a:sym typeface="Arial"/>
                      </a:rPr>
                      <m:t>𝐴𝐵𝐸</m:t>
                    </m:r>
                    <m:r>
                      <a:rPr lang="vi-VN" sz="3700" i="1" kern="0" smtClean="0">
                        <a:solidFill>
                          <a:srgbClr val="000000"/>
                        </a:solidFill>
                        <a:latin typeface="Cambria Math" panose="02040503050406030204" pitchFamily="18" charset="0"/>
                        <a:cs typeface="Arial" panose="020B0604020202020204" pitchFamily="34" charset="0"/>
                        <a:sym typeface="Arial"/>
                      </a:rPr>
                      <m:t> </m:t>
                    </m:r>
                    <m:r>
                      <a:rPr lang="iu-Cans-CA" sz="3700" i="1" kern="0">
                        <a:solidFill>
                          <a:srgbClr val="000000"/>
                        </a:solidFill>
                        <a:cs typeface="Arial" panose="020B0604020202020204" pitchFamily="34" charset="0"/>
                        <a:sym typeface="Arial"/>
                      </a:rPr>
                      <m:t>ᔕ ∆</m:t>
                    </m:r>
                    <m:r>
                      <a:rPr lang="vi-VN" sz="3700" i="1" kern="0">
                        <a:solidFill>
                          <a:srgbClr val="000000"/>
                        </a:solidFill>
                        <a:latin typeface="Cambria Math" panose="02040503050406030204" pitchFamily="18" charset="0"/>
                        <a:cs typeface="Arial" panose="020B0604020202020204" pitchFamily="34" charset="0"/>
                        <a:sym typeface="Arial"/>
                      </a:rPr>
                      <m:t>𝐴𝐶𝐷</m:t>
                    </m:r>
                    <m:r>
                      <a:rPr lang="vi-VN" sz="3700" i="1" kern="0">
                        <a:solidFill>
                          <a:srgbClr val="000000"/>
                        </a:solidFill>
                        <a:latin typeface="Cambria Math" panose="02040503050406030204" pitchFamily="18" charset="0"/>
                        <a:cs typeface="Arial" panose="020B0604020202020204" pitchFamily="34" charset="0"/>
                        <a:sym typeface="Arial"/>
                      </a:rPr>
                      <m:t> </m:t>
                    </m:r>
                  </m:oMath>
                </a14:m>
                <a:r>
                  <a:rPr lang="vi-VN" sz="3700" kern="0">
                    <a:solidFill>
                      <a:srgbClr val="000000"/>
                    </a:solidFill>
                    <a:cs typeface="Arial" panose="020B0604020202020204" pitchFamily="34" charset="0"/>
                    <a:sym typeface="Arial"/>
                  </a:rPr>
                  <a:t>và đo được </a:t>
                </a:r>
                <a14:m>
                  <m:oMath xmlns:m="http://schemas.openxmlformats.org/officeDocument/2006/math">
                    <m:r>
                      <a:rPr lang="vi-VN" sz="3700" i="1" kern="0" smtClean="0">
                        <a:solidFill>
                          <a:srgbClr val="000000"/>
                        </a:solidFill>
                        <a:latin typeface="Cambria Math" panose="02040503050406030204" pitchFamily="18" charset="0"/>
                        <a:cs typeface="Arial" panose="020B0604020202020204" pitchFamily="34" charset="0"/>
                        <a:sym typeface="Arial"/>
                      </a:rPr>
                      <m:t>𝐴𝐵</m:t>
                    </m:r>
                    <m:r>
                      <a:rPr lang="vi-VN" sz="3700" i="1" kern="0" smtClean="0">
                        <a:solidFill>
                          <a:srgbClr val="000000"/>
                        </a:solidFill>
                        <a:latin typeface="Cambria Math" panose="02040503050406030204" pitchFamily="18" charset="0"/>
                        <a:cs typeface="Arial" panose="020B0604020202020204" pitchFamily="34" charset="0"/>
                        <a:sym typeface="Arial"/>
                      </a:rPr>
                      <m:t>=20 </m:t>
                    </m:r>
                    <m:r>
                      <a:rPr lang="vi-VN" sz="3700" i="1" kern="0" smtClean="0">
                        <a:solidFill>
                          <a:srgbClr val="000000"/>
                        </a:solidFill>
                        <a:latin typeface="Cambria Math" panose="02040503050406030204" pitchFamily="18" charset="0"/>
                        <a:cs typeface="Arial" panose="020B0604020202020204" pitchFamily="34" charset="0"/>
                        <a:sym typeface="Arial"/>
                      </a:rPr>
                      <m:t>𝑚</m:t>
                    </m:r>
                    <m:r>
                      <a:rPr lang="vi-VN" sz="3700" i="1" kern="0" smtClean="0">
                        <a:solidFill>
                          <a:srgbClr val="000000"/>
                        </a:solidFill>
                        <a:latin typeface="Cambria Math" panose="02040503050406030204" pitchFamily="18" charset="0"/>
                        <a:cs typeface="Arial" panose="020B0604020202020204" pitchFamily="34" charset="0"/>
                        <a:sym typeface="Arial"/>
                      </a:rPr>
                      <m:t>,  </m:t>
                    </m:r>
                    <m:r>
                      <a:rPr lang="vi-VN" sz="3700" i="1" kern="0" smtClean="0">
                        <a:solidFill>
                          <a:srgbClr val="000000"/>
                        </a:solidFill>
                        <a:latin typeface="Cambria Math" panose="02040503050406030204" pitchFamily="18" charset="0"/>
                        <a:cs typeface="Arial" panose="020B0604020202020204" pitchFamily="34" charset="0"/>
                        <a:sym typeface="Arial"/>
                      </a:rPr>
                      <m:t>𝐴𝐶</m:t>
                    </m:r>
                    <m:r>
                      <a:rPr lang="vi-VN" sz="3700" i="1" kern="0" smtClean="0">
                        <a:solidFill>
                          <a:srgbClr val="000000"/>
                        </a:solidFill>
                        <a:latin typeface="Cambria Math" panose="02040503050406030204" pitchFamily="18" charset="0"/>
                        <a:cs typeface="Arial" panose="020B0604020202020204" pitchFamily="34" charset="0"/>
                        <a:sym typeface="Arial"/>
                      </a:rPr>
                      <m:t>=50 </m:t>
                    </m:r>
                    <m:r>
                      <a:rPr lang="vi-VN" sz="3700" i="1" kern="0" smtClean="0">
                        <a:solidFill>
                          <a:srgbClr val="000000"/>
                        </a:solidFill>
                        <a:latin typeface="Cambria Math" panose="02040503050406030204" pitchFamily="18" charset="0"/>
                        <a:cs typeface="Arial" panose="020B0604020202020204" pitchFamily="34" charset="0"/>
                        <a:sym typeface="Arial"/>
                      </a:rPr>
                      <m:t>𝑚</m:t>
                    </m:r>
                    <m:r>
                      <a:rPr lang="vi-VN" sz="3700" i="1" kern="0" smtClean="0">
                        <a:solidFill>
                          <a:srgbClr val="000000"/>
                        </a:solidFill>
                        <a:latin typeface="Cambria Math" panose="02040503050406030204" pitchFamily="18" charset="0"/>
                        <a:cs typeface="Arial" panose="020B0604020202020204" pitchFamily="34" charset="0"/>
                        <a:sym typeface="Arial"/>
                      </a:rPr>
                      <m:t>,  </m:t>
                    </m:r>
                    <m:r>
                      <a:rPr lang="vi-VN" sz="3700" i="1" kern="0" smtClean="0">
                        <a:solidFill>
                          <a:srgbClr val="000000"/>
                        </a:solidFill>
                        <a:latin typeface="Cambria Math" panose="02040503050406030204" pitchFamily="18" charset="0"/>
                        <a:cs typeface="Arial" panose="020B0604020202020204" pitchFamily="34" charset="0"/>
                        <a:sym typeface="Arial"/>
                      </a:rPr>
                      <m:t>𝐵𝐸</m:t>
                    </m:r>
                    <m:r>
                      <a:rPr lang="vi-VN" sz="3700" i="1" kern="0" smtClean="0">
                        <a:solidFill>
                          <a:srgbClr val="000000"/>
                        </a:solidFill>
                        <a:latin typeface="Cambria Math" panose="02040503050406030204" pitchFamily="18" charset="0"/>
                        <a:cs typeface="Arial" panose="020B0604020202020204" pitchFamily="34" charset="0"/>
                        <a:sym typeface="Arial"/>
                      </a:rPr>
                      <m:t>=8 </m:t>
                    </m:r>
                    <m:r>
                      <a:rPr lang="vi-VN" sz="3700" i="1" kern="0" smtClean="0">
                        <a:solidFill>
                          <a:srgbClr val="000000"/>
                        </a:solidFill>
                        <a:latin typeface="Cambria Math" panose="02040503050406030204" pitchFamily="18" charset="0"/>
                        <a:cs typeface="Arial" panose="020B0604020202020204" pitchFamily="34" charset="0"/>
                        <a:sym typeface="Arial"/>
                      </a:rPr>
                      <m:t>𝑚</m:t>
                    </m:r>
                  </m:oMath>
                </a14:m>
                <a:r>
                  <a:rPr lang="vi-VN" sz="3700" kern="0">
                    <a:solidFill>
                      <a:srgbClr val="000000"/>
                    </a:solidFill>
                    <a:cs typeface="Arial" panose="020B0604020202020204" pitchFamily="34" charset="0"/>
                    <a:sym typeface="Arial"/>
                  </a:rPr>
                  <a:t>. Tính độ rộng của khúc sông đó.</a:t>
                </a:r>
                <a:endParaRPr lang="vi-VN" sz="3700" kern="0">
                  <a:solidFill>
                    <a:srgbClr val="000000"/>
                  </a:solidFill>
                  <a:cs typeface="Arial" panose="020B0604020202020204" pitchFamily="34" charset="0"/>
                  <a:sym typeface="Arial"/>
                </a:endParaRPr>
              </a:p>
            </p:txBody>
          </p:sp>
        </mc:Choice>
        <mc:Fallback>
          <p:sp>
            <p:nvSpPr>
              <p:cNvPr id="13" name="Rectangle 12"/>
              <p:cNvSpPr>
                <a:spLocks noRot="1" noChangeAspect="1" noMove="1" noResize="1" noEditPoints="1" noAdjustHandles="1" noChangeArrowheads="1" noChangeShapeType="1" noTextEdit="1"/>
              </p:cNvSpPr>
              <p:nvPr/>
            </p:nvSpPr>
            <p:spPr>
              <a:xfrm>
                <a:off x="354114" y="109628"/>
                <a:ext cx="17513407" cy="3622530"/>
              </a:xfrm>
              <a:prstGeom prst="rect">
                <a:avLst/>
              </a:prstGeom>
              <a:blipFill>
                <a:blip r:embed="rId6"/>
                <a:stretch>
                  <a:fillRect l="-1079" r="-1114" b="-2525"/>
                </a:stretch>
              </a:blipFill>
            </p:spPr>
            <p:txBody>
              <a:bodyPr/>
              <a:lstStyle/>
              <a:p>
                <a:r>
                  <a:rPr lang="en-US">
                    <a:noFill/>
                  </a:rPr>
                  <a:t> </a:t>
                </a:r>
              </a:p>
            </p:txBody>
          </p:sp>
        </mc:Fallback>
      </mc:AlternateContent>
      <p:pic>
        <p:nvPicPr>
          <p:cNvPr id="2" name="Picture 1"/>
          <p:cNvPicPr>
            <a:picLocks noChangeAspect="1"/>
          </p:cNvPicPr>
          <p:nvPr/>
        </p:nvPicPr>
        <p:blipFill>
          <a:blip r:embed="rId7"/>
          <a:stretch>
            <a:fillRect/>
          </a:stretch>
        </p:blipFill>
        <p:spPr>
          <a:xfrm>
            <a:off x="16782071" y="9105900"/>
            <a:ext cx="1143000" cy="1035626"/>
          </a:xfrm>
          <a:prstGeom prst="rect">
            <a:avLst/>
          </a:prstGeom>
        </p:spPr>
      </p:pic>
      <p:pic>
        <p:nvPicPr>
          <p:cNvPr id="8" name="Picture 7"/>
          <p:cNvPicPr>
            <a:picLocks noChangeAspect="1"/>
          </p:cNvPicPr>
          <p:nvPr/>
        </p:nvPicPr>
        <p:blipFill>
          <a:blip r:embed="rId8"/>
          <a:stretch>
            <a:fillRect/>
          </a:stretch>
        </p:blipFill>
        <p:spPr>
          <a:xfrm>
            <a:off x="419274" y="5007071"/>
            <a:ext cx="6431757" cy="4685994"/>
          </a:xfrm>
          <a:prstGeom prst="rect">
            <a:avLst/>
          </a:prstGeom>
        </p:spPr>
      </p:pic>
      <p:sp>
        <p:nvSpPr>
          <p:cNvPr id="12" name="Rectangle 11"/>
          <p:cNvSpPr/>
          <p:nvPr/>
        </p:nvSpPr>
        <p:spPr>
          <a:xfrm>
            <a:off x="8061870" y="3367967"/>
            <a:ext cx="1265090" cy="861133"/>
          </a:xfrm>
          <a:prstGeom prst="rect">
            <a:avLst/>
          </a:prstGeom>
        </p:spPr>
        <p:txBody>
          <a:bodyPr wrap="none">
            <a:spAutoFit/>
          </a:bodyPr>
          <a:lstStyle/>
          <a:p>
            <a:pPr marL="0" marR="0" lvl="0" indent="0" algn="just" defTabSz="1828800" rtl="0" eaLnBrk="1" fontAlgn="auto" latinLnBrk="0" hangingPunct="1">
              <a:lnSpc>
                <a:spcPct val="150000"/>
              </a:lnSpc>
              <a:spcBef>
                <a:spcPts val="600"/>
              </a:spcBef>
              <a:spcAft>
                <a:spcPts val="600"/>
              </a:spcAft>
              <a:buClr>
                <a:srgbClr val="000000"/>
              </a:buClr>
              <a:buSzTx/>
              <a:buFontTx/>
              <a:buNone/>
              <a:tabLst/>
              <a:defRPr/>
            </a:pPr>
            <a:r>
              <a:rPr kumimoji="0" lang="en-US" sz="3700" b="1" i="1" u="sng" strike="noStrike" kern="0" cap="none" spc="0" normalizeH="0" baseline="0" noProof="0">
                <a:ln>
                  <a:noFill/>
                </a:ln>
                <a:solidFill>
                  <a:srgbClr val="C00000"/>
                </a:solidFill>
                <a:effectLst/>
                <a:uLnTx/>
                <a:uFillTx/>
                <a:latin typeface="Arial"/>
                <a:ea typeface="Calibri" panose="020F0502020204030204" pitchFamily="34" charset="0"/>
                <a:cs typeface="Times New Roman" panose="02020603050405020304" pitchFamily="18" charset="0"/>
                <a:sym typeface="Arial"/>
              </a:rPr>
              <a:t>Giải:</a:t>
            </a:r>
          </a:p>
        </p:txBody>
      </p:sp>
      <p:grpSp>
        <p:nvGrpSpPr>
          <p:cNvPr id="15" name="Group 14"/>
          <p:cNvGrpSpPr/>
          <p:nvPr/>
        </p:nvGrpSpPr>
        <p:grpSpPr>
          <a:xfrm>
            <a:off x="8217592" y="4818757"/>
            <a:ext cx="4106164" cy="872205"/>
            <a:chOff x="8209571" y="4466780"/>
            <a:chExt cx="4106164" cy="872205"/>
          </a:xfrm>
        </p:grpSpPr>
        <p:sp>
          <p:nvSpPr>
            <p:cNvPr id="9" name="Rectangle 8"/>
            <p:cNvSpPr/>
            <p:nvPr/>
          </p:nvSpPr>
          <p:spPr>
            <a:xfrm>
              <a:off x="8209571" y="4466780"/>
              <a:ext cx="969688" cy="840871"/>
            </a:xfrm>
            <a:prstGeom prst="rect">
              <a:avLst/>
            </a:prstGeom>
          </p:spPr>
          <p:txBody>
            <a:bodyPr wrap="square">
              <a:spAutoFit/>
            </a:bodyPr>
            <a:lstStyle/>
            <a:p>
              <a:pPr algn="just">
                <a:lnSpc>
                  <a:spcPct val="150000"/>
                </a:lnSpc>
              </a:pPr>
              <a:r>
                <a:rPr lang="nl-NL" sz="3700" smtClean="0">
                  <a:latin typeface="Arial" panose="020B0604020202020204" pitchFamily="34" charset="0"/>
                  <a:ea typeface="Calibri" panose="020F0502020204030204" pitchFamily="34" charset="0"/>
                  <a:cs typeface="Arial" panose="020B0604020202020204" pitchFamily="34" charset="0"/>
                </a:rPr>
                <a:t>Vì</a:t>
              </a:r>
              <a:endParaRPr lang="en-US" sz="3700">
                <a:effectLst/>
                <a:latin typeface="Arial" panose="020B0604020202020204" pitchFamily="34" charset="0"/>
                <a:ea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10" name="Rectangle 9"/>
                <p:cNvSpPr/>
                <p:nvPr/>
              </p:nvSpPr>
              <p:spPr>
                <a:xfrm>
                  <a:off x="8850043" y="4661877"/>
                  <a:ext cx="3465692" cy="677108"/>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vi-VN" sz="3700" i="1" kern="0">
                            <a:solidFill>
                              <a:srgbClr val="000000"/>
                            </a:solidFill>
                            <a:latin typeface="Cambria Math" panose="02040503050406030204" pitchFamily="18" charset="0"/>
                            <a:cs typeface="Arial" panose="020B0604020202020204" pitchFamily="34" charset="0"/>
                            <a:sym typeface="Arial"/>
                          </a:rPr>
                          <m:t>∆</m:t>
                        </m:r>
                        <m:r>
                          <a:rPr lang="vi-VN" sz="3700" i="1" kern="0">
                            <a:solidFill>
                              <a:srgbClr val="000000"/>
                            </a:solidFill>
                            <a:latin typeface="Cambria Math" panose="02040503050406030204" pitchFamily="18" charset="0"/>
                            <a:cs typeface="Arial" panose="020B0604020202020204" pitchFamily="34" charset="0"/>
                            <a:sym typeface="Arial"/>
                          </a:rPr>
                          <m:t>𝐴𝐵𝐸</m:t>
                        </m:r>
                        <m:r>
                          <a:rPr lang="vi-VN" sz="3700" i="1" kern="0">
                            <a:solidFill>
                              <a:srgbClr val="000000"/>
                            </a:solidFill>
                            <a:latin typeface="Cambria Math" panose="02040503050406030204" pitchFamily="18" charset="0"/>
                            <a:cs typeface="Arial" panose="020B0604020202020204" pitchFamily="34" charset="0"/>
                            <a:sym typeface="Arial"/>
                          </a:rPr>
                          <m:t> ᔕ ∆</m:t>
                        </m:r>
                        <m:r>
                          <a:rPr lang="vi-VN" sz="3700" i="1" kern="0">
                            <a:solidFill>
                              <a:srgbClr val="000000"/>
                            </a:solidFill>
                            <a:latin typeface="Cambria Math" panose="02040503050406030204" pitchFamily="18" charset="0"/>
                            <a:cs typeface="Arial" panose="020B0604020202020204" pitchFamily="34" charset="0"/>
                            <a:sym typeface="Arial"/>
                          </a:rPr>
                          <m:t>𝐴𝐶𝐷</m:t>
                        </m:r>
                      </m:oMath>
                    </m:oMathPara>
                  </a14:m>
                  <a:endParaRPr lang="en-US" sz="3700"/>
                </a:p>
              </p:txBody>
            </p:sp>
          </mc:Choice>
          <mc:Fallback>
            <p:sp>
              <p:nvSpPr>
                <p:cNvPr id="10" name="Rectangle 9"/>
                <p:cNvSpPr>
                  <a:spLocks noRot="1" noChangeAspect="1" noMove="1" noResize="1" noEditPoints="1" noAdjustHandles="1" noChangeArrowheads="1" noChangeShapeType="1" noTextEdit="1"/>
                </p:cNvSpPr>
                <p:nvPr/>
              </p:nvSpPr>
              <p:spPr>
                <a:xfrm>
                  <a:off x="8850043" y="4661877"/>
                  <a:ext cx="3465692" cy="677108"/>
                </a:xfrm>
                <a:prstGeom prst="rect">
                  <a:avLst/>
                </a:prstGeom>
                <a:blipFill>
                  <a:blip r:embed="rId9"/>
                  <a:stretch>
                    <a:fillRect/>
                  </a:stretch>
                </a:blipFill>
              </p:spPr>
              <p:txBody>
                <a:bodyPr/>
                <a:lstStyle/>
                <a:p>
                  <a:r>
                    <a:rPr lang="en-US">
                      <a:noFill/>
                    </a:rPr>
                    <a:t> </a:t>
                  </a:r>
                </a:p>
              </p:txBody>
            </p:sp>
          </mc:Fallback>
        </mc:AlternateContent>
      </p:grpSp>
      <mc:AlternateContent xmlns:mc="http://schemas.openxmlformats.org/markup-compatibility/2006">
        <mc:Choice xmlns:a14="http://schemas.microsoft.com/office/drawing/2010/main" Requires="a14">
          <p:sp>
            <p:nvSpPr>
              <p:cNvPr id="11" name="Rectangle 10"/>
              <p:cNvSpPr/>
              <p:nvPr/>
            </p:nvSpPr>
            <p:spPr>
              <a:xfrm>
                <a:off x="8209571" y="6057900"/>
                <a:ext cx="9144000" cy="3414974"/>
              </a:xfrm>
              <a:prstGeom prst="rect">
                <a:avLst/>
              </a:prstGeom>
            </p:spPr>
            <p:txBody>
              <a:bodyPr>
                <a:spAutoFit/>
              </a:bodyPr>
              <a:lstStyle/>
              <a:p>
                <a:pPr lvl="0" algn="just">
                  <a:lnSpc>
                    <a:spcPct val="150000"/>
                  </a:lnSpc>
                  <a:spcBef>
                    <a:spcPts val="300"/>
                  </a:spcBef>
                  <a:spcAft>
                    <a:spcPts val="300"/>
                  </a:spcAft>
                </a:pPr>
                <a:r>
                  <a:rPr lang="nl-NL" sz="3700" smtClean="0">
                    <a:solidFill>
                      <a:prstClr val="black"/>
                    </a:solidFill>
                    <a:latin typeface="Arial" panose="020B0604020202020204" pitchFamily="34" charset="0"/>
                    <a:ea typeface="Calibri" panose="020F0502020204030204" pitchFamily="34" charset="0"/>
                    <a:cs typeface="Arial" panose="020B0604020202020204" pitchFamily="34" charset="0"/>
                  </a:rPr>
                  <a:t>Thay số: </a:t>
                </a:r>
              </a:p>
              <a:p>
                <a:pPr lvl="0" algn="just">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f>
                        <m:fPr>
                          <m:ctrlP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nl-NL"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20</m:t>
                          </m:r>
                        </m:num>
                        <m:den>
                          <m:r>
                            <a:rPr lang="nl-NL"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50</m:t>
                          </m:r>
                        </m:den>
                      </m:f>
                      <m:r>
                        <a:rPr lang="nl-NL"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nl-NL"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8</m:t>
                          </m:r>
                        </m:num>
                        <m:den>
                          <m:r>
                            <a:rPr lang="nl-NL"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𝐶𝐷</m:t>
                          </m:r>
                        </m:den>
                      </m:f>
                      <m:r>
                        <a:rPr lang="en-US" sz="3700" b="0" i="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nl-NL"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𝐶𝐷</m:t>
                      </m:r>
                      <m:r>
                        <a:rPr lang="nl-NL"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 20 </m:t>
                      </m:r>
                      <m:r>
                        <a:rPr lang="nl-NL"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𝑚</m:t>
                      </m:r>
                    </m:oMath>
                  </m:oMathPara>
                </a14:m>
                <a:endParaRPr lang="en-US" sz="3700">
                  <a:solidFill>
                    <a:prstClr val="black"/>
                  </a:solidFill>
                  <a:latin typeface="Arial" panose="020B0604020202020204" pitchFamily="34" charset="0"/>
                  <a:ea typeface="Arial" panose="020B0604020202020204" pitchFamily="34" charset="0"/>
                  <a:cs typeface="Arial" panose="020B0604020202020204" pitchFamily="34" charset="0"/>
                </a:endParaRPr>
              </a:p>
              <a:p>
                <a:pPr lvl="0" algn="just">
                  <a:lnSpc>
                    <a:spcPct val="150000"/>
                  </a:lnSpc>
                  <a:spcBef>
                    <a:spcPts val="300"/>
                  </a:spcBef>
                  <a:spcAft>
                    <a:spcPts val="300"/>
                  </a:spcAft>
                </a:pPr>
                <a:r>
                  <a:rPr lang="nl-NL" sz="3700" smtClean="0">
                    <a:solidFill>
                      <a:prstClr val="black"/>
                    </a:solidFill>
                    <a:latin typeface="Arial" panose="020B0604020202020204" pitchFamily="34" charset="0"/>
                    <a:ea typeface="Calibri" panose="020F0502020204030204" pitchFamily="34" charset="0"/>
                    <a:cs typeface="Arial" panose="020B0604020202020204" pitchFamily="34" charset="0"/>
                  </a:rPr>
                  <a:t>Vậy độ </a:t>
                </a:r>
                <a:r>
                  <a:rPr lang="nl-NL" sz="3700">
                    <a:solidFill>
                      <a:prstClr val="black"/>
                    </a:solidFill>
                    <a:latin typeface="Arial" panose="020B0604020202020204" pitchFamily="34" charset="0"/>
                    <a:ea typeface="Calibri" panose="020F0502020204030204" pitchFamily="34" charset="0"/>
                    <a:cs typeface="Arial" panose="020B0604020202020204" pitchFamily="34" charset="0"/>
                  </a:rPr>
                  <a:t>rộng khúc sông là </a:t>
                </a:r>
                <a14:m>
                  <m:oMath xmlns:m="http://schemas.openxmlformats.org/officeDocument/2006/math">
                    <m:r>
                      <a:rPr lang="nl-NL" sz="3700" i="1" smtClean="0">
                        <a:solidFill>
                          <a:prstClr val="black"/>
                        </a:solidFill>
                        <a:latin typeface="Cambria Math" panose="02040503050406030204" pitchFamily="18" charset="0"/>
                        <a:ea typeface="Calibri" panose="020F0502020204030204" pitchFamily="34" charset="0"/>
                        <a:cs typeface="Arial" panose="020B0604020202020204" pitchFamily="34" charset="0"/>
                      </a:rPr>
                      <m:t>20</m:t>
                    </m:r>
                    <m:r>
                      <a:rPr lang="nl-NL" sz="3700" i="1" smtClean="0">
                        <a:solidFill>
                          <a:prstClr val="black"/>
                        </a:solidFill>
                        <a:latin typeface="Cambria Math" panose="02040503050406030204" pitchFamily="18" charset="0"/>
                        <a:ea typeface="Calibri" panose="020F0502020204030204" pitchFamily="34" charset="0"/>
                        <a:cs typeface="Arial" panose="020B0604020202020204" pitchFamily="34" charset="0"/>
                      </a:rPr>
                      <m:t>𝑚</m:t>
                    </m:r>
                    <m:r>
                      <a:rPr lang="en-US" sz="3700" b="0" i="1" smtClean="0">
                        <a:solidFill>
                          <a:prstClr val="black"/>
                        </a:solidFill>
                        <a:latin typeface="Cambria Math" panose="02040503050406030204" pitchFamily="18" charset="0"/>
                        <a:ea typeface="Calibri" panose="020F0502020204030204" pitchFamily="34" charset="0"/>
                        <a:cs typeface="Arial" panose="020B0604020202020204" pitchFamily="34" charset="0"/>
                      </a:rPr>
                      <m:t>.</m:t>
                    </m:r>
                  </m:oMath>
                </a14:m>
                <a:endParaRPr lang="en-US" sz="3700">
                  <a:solidFill>
                    <a:prstClr val="black"/>
                  </a:solidFill>
                  <a:latin typeface="Arial" panose="020B0604020202020204" pitchFamily="34" charset="0"/>
                  <a:ea typeface="Arial" panose="020B0604020202020204" pitchFamily="34" charset="0"/>
                  <a:cs typeface="Arial" panose="020B0604020202020204" pitchFamily="34" charset="0"/>
                </a:endParaRPr>
              </a:p>
            </p:txBody>
          </p:sp>
        </mc:Choice>
        <mc:Fallback>
          <p:sp>
            <p:nvSpPr>
              <p:cNvPr id="11" name="Rectangle 10"/>
              <p:cNvSpPr>
                <a:spLocks noRot="1" noChangeAspect="1" noMove="1" noResize="1" noEditPoints="1" noAdjustHandles="1" noChangeArrowheads="1" noChangeShapeType="1" noTextEdit="1"/>
              </p:cNvSpPr>
              <p:nvPr/>
            </p:nvSpPr>
            <p:spPr>
              <a:xfrm>
                <a:off x="8209571" y="6057900"/>
                <a:ext cx="9144000" cy="3414974"/>
              </a:xfrm>
              <a:prstGeom prst="rect">
                <a:avLst/>
              </a:prstGeom>
              <a:blipFill>
                <a:blip r:embed="rId10"/>
                <a:stretch>
                  <a:fillRect l="-2133" b="-589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4" name="Rectangle 13"/>
              <p:cNvSpPr/>
              <p:nvPr/>
            </p:nvSpPr>
            <p:spPr>
              <a:xfrm>
                <a:off x="12309962" y="4686300"/>
                <a:ext cx="4068998" cy="1190903"/>
              </a:xfrm>
              <a:prstGeom prst="rect">
                <a:avLst/>
              </a:prstGeom>
            </p:spPr>
            <p:txBody>
              <a:bodyPr wrap="none">
                <a:spAutoFit/>
              </a:bodyPr>
              <a:lstStyle/>
              <a:p>
                <a:pPr lvl="0"/>
                <a14:m>
                  <m:oMathPara xmlns:m="http://schemas.openxmlformats.org/officeDocument/2006/math">
                    <m:oMathParaPr>
                      <m:jc m:val="centerGroup"/>
                    </m:oMathParaPr>
                    <m:oMath xmlns:m="http://schemas.openxmlformats.org/officeDocument/2006/math">
                      <m:r>
                        <a:rPr lang="en-US" sz="37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nl-NL"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𝐴𝐵</m:t>
                          </m:r>
                        </m:num>
                        <m:den>
                          <m:r>
                            <a:rPr lang="nl-NL"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𝐴𝐶</m:t>
                          </m:r>
                        </m:den>
                      </m:f>
                      <m:r>
                        <a:rPr lang="nl-NL"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nl-NL"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𝐵𝐸</m:t>
                          </m:r>
                        </m:num>
                        <m:den>
                          <m:r>
                            <a:rPr lang="nl-NL"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𝐶𝐷</m:t>
                          </m:r>
                        </m:den>
                      </m:f>
                      <m:r>
                        <a:rPr lang="nl-NL"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nl-NL"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𝐴𝐸</m:t>
                          </m:r>
                        </m:num>
                        <m:den>
                          <m:r>
                            <a:rPr lang="nl-NL"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𝐴𝐷</m:t>
                          </m:r>
                        </m:den>
                      </m:f>
                    </m:oMath>
                  </m:oMathPara>
                </a14:m>
                <a:endParaRPr lang="en-US" sz="3700">
                  <a:solidFill>
                    <a:prstClr val="black"/>
                  </a:solidFill>
                </a:endParaRPr>
              </a:p>
            </p:txBody>
          </p:sp>
        </mc:Choice>
        <mc:Fallback>
          <p:sp>
            <p:nvSpPr>
              <p:cNvPr id="14" name="Rectangle 13"/>
              <p:cNvSpPr>
                <a:spLocks noRot="1" noChangeAspect="1" noMove="1" noResize="1" noEditPoints="1" noAdjustHandles="1" noChangeArrowheads="1" noChangeShapeType="1" noTextEdit="1"/>
              </p:cNvSpPr>
              <p:nvPr/>
            </p:nvSpPr>
            <p:spPr>
              <a:xfrm>
                <a:off x="12309962" y="4686300"/>
                <a:ext cx="4068998" cy="1190903"/>
              </a:xfrm>
              <a:prstGeom prst="rect">
                <a:avLst/>
              </a:prstGeom>
              <a:blipFill>
                <a:blip r:embed="rId11"/>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51706843"/>
      </p:ext>
    </p:extLst>
  </p:cSld>
  <p:clrMapOvr>
    <a:masterClrMapping/>
  </p:clrMapOvr>
  <mc:AlternateContent xmlns:mc="http://schemas.openxmlformats.org/markup-compatibility/2006">
    <mc:Choice xmlns:p14="http://schemas.microsoft.com/office/powerpoint/2010/main" Requires="p14">
      <p:transition spd="med" p14:dur="700">
        <p:pull/>
      </p:transition>
    </mc:Choice>
    <mc:Fallback>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anim calcmode="lin" valueType="num">
                                      <p:cBhvr>
                                        <p:cTn id="8" dur="500" fill="hold"/>
                                        <p:tgtEl>
                                          <p:spTgt spid="13"/>
                                        </p:tgtEl>
                                        <p:attrNameLst>
                                          <p:attrName>ppt_x</p:attrName>
                                        </p:attrNameLst>
                                      </p:cBhvr>
                                      <p:tavLst>
                                        <p:tav tm="0">
                                          <p:val>
                                            <p:strVal val="#ppt_x"/>
                                          </p:val>
                                        </p:tav>
                                        <p:tav tm="100000">
                                          <p:val>
                                            <p:strVal val="#ppt_x"/>
                                          </p:val>
                                        </p:tav>
                                      </p:tavLst>
                                    </p:anim>
                                    <p:anim calcmode="lin" valueType="num">
                                      <p:cBhvr>
                                        <p:cTn id="9" dur="5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anim calcmode="lin" valueType="num">
                                      <p:cBhvr>
                                        <p:cTn id="13" dur="500" fill="hold"/>
                                        <p:tgtEl>
                                          <p:spTgt spid="8"/>
                                        </p:tgtEl>
                                        <p:attrNameLst>
                                          <p:attrName>ppt_x</p:attrName>
                                        </p:attrNameLst>
                                      </p:cBhvr>
                                      <p:tavLst>
                                        <p:tav tm="0">
                                          <p:val>
                                            <p:strVal val="#ppt_x"/>
                                          </p:val>
                                        </p:tav>
                                        <p:tav tm="100000">
                                          <p:val>
                                            <p:strVal val="#ppt_x"/>
                                          </p:val>
                                        </p:tav>
                                      </p:tavLst>
                                    </p:anim>
                                    <p:anim calcmode="lin" valueType="num">
                                      <p:cBhvr>
                                        <p:cTn id="14"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arn(inVertical)">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down)">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randombar(horizontal)">
                                      <p:cBhvr>
                                        <p:cTn id="34" dur="500"/>
                                        <p:tgtEl>
                                          <p:spTgt spid="11">
                                            <p:txEl>
                                              <p:pRg st="0" end="0"/>
                                            </p:txEl>
                                          </p:spTgt>
                                        </p:tgtEl>
                                      </p:cBhvr>
                                    </p:animEffect>
                                  </p:childTnLst>
                                </p:cTn>
                              </p:par>
                              <p:par>
                                <p:cTn id="35" presetID="14" presetClass="entr" presetSubtype="10" fill="hold" nodeType="withEffect">
                                  <p:stCondLst>
                                    <p:cond delay="0"/>
                                  </p:stCondLst>
                                  <p:childTnLst>
                                    <p:set>
                                      <p:cBhvr>
                                        <p:cTn id="36" dur="1" fill="hold">
                                          <p:stCondLst>
                                            <p:cond delay="0"/>
                                          </p:stCondLst>
                                        </p:cTn>
                                        <p:tgtEl>
                                          <p:spTgt spid="11">
                                            <p:txEl>
                                              <p:pRg st="1" end="1"/>
                                            </p:txEl>
                                          </p:spTgt>
                                        </p:tgtEl>
                                        <p:attrNameLst>
                                          <p:attrName>style.visibility</p:attrName>
                                        </p:attrNameLst>
                                      </p:cBhvr>
                                      <p:to>
                                        <p:strVal val="visible"/>
                                      </p:to>
                                    </p:set>
                                    <p:animEffect transition="in" filter="randombar(horizontal)">
                                      <p:cBhvr>
                                        <p:cTn id="37" dur="500"/>
                                        <p:tgtEl>
                                          <p:spTgt spid="11">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1">
                                            <p:txEl>
                                              <p:pRg st="2" end="2"/>
                                            </p:txEl>
                                          </p:spTgt>
                                        </p:tgtEl>
                                        <p:attrNameLst>
                                          <p:attrName>style.visibility</p:attrName>
                                        </p:attrNameLst>
                                      </p:cBhvr>
                                      <p:to>
                                        <p:strVal val="visible"/>
                                      </p:to>
                                    </p:set>
                                    <p:animEffect transition="in" filter="wipe(down)">
                                      <p:cBhvr>
                                        <p:cTn id="42"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2" grpId="0"/>
      <p:bldP spid="14" grpId="0"/>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1" name="Rectangle 10"/>
              <p:cNvSpPr/>
              <p:nvPr/>
            </p:nvSpPr>
            <p:spPr>
              <a:xfrm>
                <a:off x="1826035" y="153978"/>
                <a:ext cx="16080966" cy="2627322"/>
              </a:xfrm>
              <a:prstGeom prst="rect">
                <a:avLst/>
              </a:prstGeom>
            </p:spPr>
            <p:txBody>
              <a:bodyPr wrap="square">
                <a:spAutoFit/>
              </a:bodyPr>
              <a:lstStyle/>
              <a:p>
                <a:pPr algn="just">
                  <a:lnSpc>
                    <a:spcPct val="155000"/>
                  </a:lnSpc>
                  <a:buClr>
                    <a:srgbClr val="000000"/>
                  </a:buClr>
                  <a:buFont typeface="Arial"/>
                  <a:buNone/>
                </a:pPr>
                <a:r>
                  <a:rPr lang="en-US" sz="3700" b="1" smtClean="0">
                    <a:solidFill>
                      <a:srgbClr val="1F497D"/>
                    </a:solidFill>
                    <a:latin typeface="Arial"/>
                    <a:ea typeface="Times New Roman" panose="02020603050405020304" pitchFamily="18" charset="0"/>
                    <a:cs typeface="Arial" panose="020B0604020202020204" pitchFamily="34" charset="0"/>
                    <a:sym typeface="Arial"/>
                  </a:rPr>
                  <a:t>Bài </a:t>
                </a:r>
                <a:r>
                  <a:rPr lang="en-US" sz="3700" b="1">
                    <a:solidFill>
                      <a:srgbClr val="1F497D"/>
                    </a:solidFill>
                    <a:latin typeface="Arial"/>
                    <a:ea typeface="Times New Roman" panose="02020603050405020304" pitchFamily="18" charset="0"/>
                    <a:cs typeface="Arial" panose="020B0604020202020204" pitchFamily="34" charset="0"/>
                    <a:sym typeface="Arial"/>
                  </a:rPr>
                  <a:t>tập </a:t>
                </a:r>
                <a:r>
                  <a:rPr lang="en-US" sz="3700" b="1" smtClean="0">
                    <a:solidFill>
                      <a:srgbClr val="1F497D"/>
                    </a:solidFill>
                    <a:latin typeface="Arial"/>
                    <a:ea typeface="Times New Roman" panose="02020603050405020304" pitchFamily="18" charset="0"/>
                    <a:cs typeface="Arial" panose="020B0604020202020204" pitchFamily="34" charset="0"/>
                    <a:sym typeface="Arial"/>
                  </a:rPr>
                  <a:t>5 </a:t>
                </a:r>
                <a:r>
                  <a:rPr lang="en-US" sz="3700" b="1">
                    <a:solidFill>
                      <a:srgbClr val="1F497D"/>
                    </a:solidFill>
                    <a:latin typeface="Arial"/>
                    <a:ea typeface="Times New Roman" panose="02020603050405020304" pitchFamily="18" charset="0"/>
                    <a:cs typeface="Arial" panose="020B0604020202020204" pitchFamily="34" charset="0"/>
                    <a:sym typeface="Arial"/>
                  </a:rPr>
                  <a:t>(SGK – </a:t>
                </a:r>
                <a:r>
                  <a:rPr lang="en-US" sz="3700" b="1" smtClean="0">
                    <a:solidFill>
                      <a:srgbClr val="1F497D"/>
                    </a:solidFill>
                    <a:latin typeface="Arial"/>
                    <a:ea typeface="Times New Roman" panose="02020603050405020304" pitchFamily="18" charset="0"/>
                    <a:cs typeface="Arial" panose="020B0604020202020204" pitchFamily="34" charset="0"/>
                    <a:sym typeface="Arial"/>
                  </a:rPr>
                  <a:t>tr73)</a:t>
                </a:r>
                <a:r>
                  <a:rPr lang="vi-VN" sz="3700" b="1" smtClean="0">
                    <a:solidFill>
                      <a:srgbClr val="1F497D"/>
                    </a:solidFill>
                    <a:ea typeface="Times New Roman" panose="02020603050405020304" pitchFamily="18" charset="0"/>
                    <a:cs typeface="Arial" panose="020B0604020202020204" pitchFamily="34" charset="0"/>
                    <a:sym typeface="Arial"/>
                  </a:rPr>
                  <a:t> </a:t>
                </a:r>
                <a:r>
                  <a:rPr lang="vi-VN" sz="3700" kern="0">
                    <a:solidFill>
                      <a:srgbClr val="000000"/>
                    </a:solidFill>
                    <a:cs typeface="Arial" panose="020B0604020202020204" pitchFamily="34" charset="0"/>
                    <a:sym typeface="Arial"/>
                  </a:rPr>
                  <a:t>Cho tam giác </a:t>
                </a:r>
                <a14:m>
                  <m:oMath xmlns:m="http://schemas.openxmlformats.org/officeDocument/2006/math">
                    <m:r>
                      <a:rPr lang="vi-VN" sz="3700" i="1" kern="0" smtClean="0">
                        <a:solidFill>
                          <a:srgbClr val="000000"/>
                        </a:solidFill>
                        <a:latin typeface="Cambria Math" panose="02040503050406030204" pitchFamily="18" charset="0"/>
                        <a:cs typeface="Arial" panose="020B0604020202020204" pitchFamily="34" charset="0"/>
                        <a:sym typeface="Arial"/>
                      </a:rPr>
                      <m:t>𝐴𝐵𝐶</m:t>
                    </m:r>
                  </m:oMath>
                </a14:m>
                <a:r>
                  <a:rPr lang="vi-VN" sz="3700" kern="0">
                    <a:solidFill>
                      <a:srgbClr val="000000"/>
                    </a:solidFill>
                    <a:cs typeface="Arial" panose="020B0604020202020204" pitchFamily="34" charset="0"/>
                    <a:sym typeface="Arial"/>
                  </a:rPr>
                  <a:t> (Hình 55), các điểm </a:t>
                </a:r>
                <a14:m>
                  <m:oMath xmlns:m="http://schemas.openxmlformats.org/officeDocument/2006/math">
                    <m:r>
                      <a:rPr lang="vi-VN" sz="3700" i="1" kern="0" smtClean="0">
                        <a:solidFill>
                          <a:srgbClr val="000000"/>
                        </a:solidFill>
                        <a:latin typeface="Cambria Math" panose="02040503050406030204" pitchFamily="18" charset="0"/>
                        <a:cs typeface="Arial" panose="020B0604020202020204" pitchFamily="34" charset="0"/>
                        <a:sym typeface="Arial"/>
                      </a:rPr>
                      <m:t>𝑀</m:t>
                    </m:r>
                    <m:r>
                      <a:rPr lang="vi-VN" sz="3700" i="1" kern="0" smtClean="0">
                        <a:solidFill>
                          <a:srgbClr val="000000"/>
                        </a:solidFill>
                        <a:latin typeface="Cambria Math" panose="02040503050406030204" pitchFamily="18" charset="0"/>
                        <a:cs typeface="Arial" panose="020B0604020202020204" pitchFamily="34" charset="0"/>
                        <a:sym typeface="Arial"/>
                      </a:rPr>
                      <m:t>, </m:t>
                    </m:r>
                    <m:r>
                      <a:rPr lang="vi-VN" sz="3700" i="1" kern="0" smtClean="0">
                        <a:solidFill>
                          <a:srgbClr val="000000"/>
                        </a:solidFill>
                        <a:latin typeface="Cambria Math" panose="02040503050406030204" pitchFamily="18" charset="0"/>
                        <a:cs typeface="Arial" panose="020B0604020202020204" pitchFamily="34" charset="0"/>
                        <a:sym typeface="Arial"/>
                      </a:rPr>
                      <m:t>𝑁</m:t>
                    </m:r>
                    <m:r>
                      <a:rPr lang="vi-VN" sz="3700" i="1" kern="0" smtClean="0">
                        <a:solidFill>
                          <a:srgbClr val="000000"/>
                        </a:solidFill>
                        <a:latin typeface="Cambria Math" panose="02040503050406030204" pitchFamily="18" charset="0"/>
                        <a:cs typeface="Arial" panose="020B0604020202020204" pitchFamily="34" charset="0"/>
                        <a:sym typeface="Arial"/>
                      </a:rPr>
                      <m:t> </m:t>
                    </m:r>
                  </m:oMath>
                </a14:m>
                <a:r>
                  <a:rPr lang="vi-VN" sz="3700" kern="0">
                    <a:solidFill>
                      <a:srgbClr val="000000"/>
                    </a:solidFill>
                    <a:cs typeface="Arial" panose="020B0604020202020204" pitchFamily="34" charset="0"/>
                    <a:sym typeface="Arial"/>
                  </a:rPr>
                  <a:t>thuộc cạnh </a:t>
                </a:r>
                <a14:m>
                  <m:oMath xmlns:m="http://schemas.openxmlformats.org/officeDocument/2006/math">
                    <m:r>
                      <a:rPr lang="vi-VN" sz="3700" i="1" kern="0" smtClean="0">
                        <a:solidFill>
                          <a:srgbClr val="000000"/>
                        </a:solidFill>
                        <a:latin typeface="Cambria Math" panose="02040503050406030204" pitchFamily="18" charset="0"/>
                        <a:cs typeface="Arial" panose="020B0604020202020204" pitchFamily="34" charset="0"/>
                        <a:sym typeface="Arial"/>
                      </a:rPr>
                      <m:t>𝐴𝐵</m:t>
                    </m:r>
                  </m:oMath>
                </a14:m>
                <a:r>
                  <a:rPr lang="vi-VN" sz="3700" kern="0">
                    <a:solidFill>
                      <a:srgbClr val="000000"/>
                    </a:solidFill>
                    <a:cs typeface="Arial" panose="020B0604020202020204" pitchFamily="34" charset="0"/>
                    <a:sym typeface="Arial"/>
                  </a:rPr>
                  <a:t> thoả mãn </a:t>
                </a:r>
                <a14:m>
                  <m:oMath xmlns:m="http://schemas.openxmlformats.org/officeDocument/2006/math">
                    <m:r>
                      <a:rPr lang="vi-VN" sz="3700" i="1" kern="0" smtClean="0">
                        <a:solidFill>
                          <a:srgbClr val="000000"/>
                        </a:solidFill>
                        <a:latin typeface="Cambria Math" panose="02040503050406030204" pitchFamily="18" charset="0"/>
                        <a:cs typeface="Arial" panose="020B0604020202020204" pitchFamily="34" charset="0"/>
                        <a:sym typeface="Arial"/>
                      </a:rPr>
                      <m:t>𝐴𝑀</m:t>
                    </m:r>
                    <m:r>
                      <a:rPr lang="vi-VN" sz="3700" i="1" kern="0" smtClean="0">
                        <a:solidFill>
                          <a:srgbClr val="000000"/>
                        </a:solidFill>
                        <a:latin typeface="Cambria Math" panose="02040503050406030204" pitchFamily="18" charset="0"/>
                        <a:cs typeface="Arial" panose="020B0604020202020204" pitchFamily="34" charset="0"/>
                        <a:sym typeface="Arial"/>
                      </a:rPr>
                      <m:t>=</m:t>
                    </m:r>
                    <m:r>
                      <a:rPr lang="vi-VN" sz="3700" i="1" kern="0" smtClean="0">
                        <a:solidFill>
                          <a:srgbClr val="000000"/>
                        </a:solidFill>
                        <a:latin typeface="Cambria Math" panose="02040503050406030204" pitchFamily="18" charset="0"/>
                        <a:cs typeface="Arial" panose="020B0604020202020204" pitchFamily="34" charset="0"/>
                        <a:sym typeface="Arial"/>
                      </a:rPr>
                      <m:t>𝑀𝑁</m:t>
                    </m:r>
                    <m:r>
                      <a:rPr lang="vi-VN" sz="3700" i="1" kern="0" smtClean="0">
                        <a:solidFill>
                          <a:srgbClr val="000000"/>
                        </a:solidFill>
                        <a:latin typeface="Cambria Math" panose="02040503050406030204" pitchFamily="18" charset="0"/>
                        <a:cs typeface="Arial" panose="020B0604020202020204" pitchFamily="34" charset="0"/>
                        <a:sym typeface="Arial"/>
                      </a:rPr>
                      <m:t>=</m:t>
                    </m:r>
                    <m:r>
                      <a:rPr lang="vi-VN" sz="3700" i="1" kern="0" smtClean="0">
                        <a:solidFill>
                          <a:srgbClr val="000000"/>
                        </a:solidFill>
                        <a:latin typeface="Cambria Math" panose="02040503050406030204" pitchFamily="18" charset="0"/>
                        <a:cs typeface="Arial" panose="020B0604020202020204" pitchFamily="34" charset="0"/>
                        <a:sym typeface="Arial"/>
                      </a:rPr>
                      <m:t>𝑁𝐵</m:t>
                    </m:r>
                  </m:oMath>
                </a14:m>
                <a:r>
                  <a:rPr lang="vi-VN" sz="3700" kern="0">
                    <a:solidFill>
                      <a:srgbClr val="000000"/>
                    </a:solidFill>
                    <a:cs typeface="Arial" panose="020B0604020202020204" pitchFamily="34" charset="0"/>
                    <a:sym typeface="Arial"/>
                  </a:rPr>
                  <a:t>, các điểm </a:t>
                </a:r>
                <a14:m>
                  <m:oMath xmlns:m="http://schemas.openxmlformats.org/officeDocument/2006/math">
                    <m:r>
                      <a:rPr lang="vi-VN" sz="3700" i="1" kern="0" smtClean="0">
                        <a:solidFill>
                          <a:srgbClr val="000000"/>
                        </a:solidFill>
                        <a:latin typeface="Cambria Math" panose="02040503050406030204" pitchFamily="18" charset="0"/>
                        <a:cs typeface="Arial" panose="020B0604020202020204" pitchFamily="34" charset="0"/>
                        <a:sym typeface="Arial"/>
                      </a:rPr>
                      <m:t>𝑃</m:t>
                    </m:r>
                    <m:r>
                      <a:rPr lang="vi-VN" sz="3700" i="1" kern="0" smtClean="0">
                        <a:solidFill>
                          <a:srgbClr val="000000"/>
                        </a:solidFill>
                        <a:latin typeface="Cambria Math" panose="02040503050406030204" pitchFamily="18" charset="0"/>
                        <a:cs typeface="Arial" panose="020B0604020202020204" pitchFamily="34" charset="0"/>
                        <a:sym typeface="Arial"/>
                      </a:rPr>
                      <m:t>, </m:t>
                    </m:r>
                    <m:r>
                      <a:rPr lang="vi-VN" sz="3700" i="1" kern="0" smtClean="0">
                        <a:solidFill>
                          <a:srgbClr val="000000"/>
                        </a:solidFill>
                        <a:latin typeface="Cambria Math" panose="02040503050406030204" pitchFamily="18" charset="0"/>
                        <a:cs typeface="Arial" panose="020B0604020202020204" pitchFamily="34" charset="0"/>
                        <a:sym typeface="Arial"/>
                      </a:rPr>
                      <m:t>𝑄</m:t>
                    </m:r>
                    <m:r>
                      <a:rPr lang="vi-VN" sz="3700" i="1" kern="0" smtClean="0">
                        <a:solidFill>
                          <a:srgbClr val="000000"/>
                        </a:solidFill>
                        <a:latin typeface="Cambria Math" panose="02040503050406030204" pitchFamily="18" charset="0"/>
                        <a:cs typeface="Arial" panose="020B0604020202020204" pitchFamily="34" charset="0"/>
                        <a:sym typeface="Arial"/>
                      </a:rPr>
                      <m:t> </m:t>
                    </m:r>
                  </m:oMath>
                </a14:m>
                <a:r>
                  <a:rPr lang="vi-VN" sz="3700" kern="0">
                    <a:solidFill>
                      <a:srgbClr val="000000"/>
                    </a:solidFill>
                    <a:cs typeface="Arial" panose="020B0604020202020204" pitchFamily="34" charset="0"/>
                    <a:sym typeface="Arial"/>
                  </a:rPr>
                  <a:t>thuộc cạnh </a:t>
                </a:r>
                <a14:m>
                  <m:oMath xmlns:m="http://schemas.openxmlformats.org/officeDocument/2006/math">
                    <m:r>
                      <a:rPr lang="vi-VN" sz="3700" i="1" kern="0" smtClean="0">
                        <a:solidFill>
                          <a:srgbClr val="000000"/>
                        </a:solidFill>
                        <a:latin typeface="Cambria Math" panose="02040503050406030204" pitchFamily="18" charset="0"/>
                        <a:cs typeface="Arial" panose="020B0604020202020204" pitchFamily="34" charset="0"/>
                        <a:sym typeface="Arial"/>
                      </a:rPr>
                      <m:t>𝐴𝐶</m:t>
                    </m:r>
                  </m:oMath>
                </a14:m>
                <a:r>
                  <a:rPr lang="vi-VN" sz="3700" kern="0">
                    <a:solidFill>
                      <a:srgbClr val="000000"/>
                    </a:solidFill>
                    <a:cs typeface="Arial" panose="020B0604020202020204" pitchFamily="34" charset="0"/>
                    <a:sym typeface="Arial"/>
                  </a:rPr>
                  <a:t> thoả mãn </a:t>
                </a:r>
                <a14:m>
                  <m:oMath xmlns:m="http://schemas.openxmlformats.org/officeDocument/2006/math">
                    <m:r>
                      <a:rPr lang="vi-VN" sz="3700" i="1" kern="0" smtClean="0">
                        <a:solidFill>
                          <a:srgbClr val="000000"/>
                        </a:solidFill>
                        <a:latin typeface="Cambria Math" panose="02040503050406030204" pitchFamily="18" charset="0"/>
                        <a:cs typeface="Arial" panose="020B0604020202020204" pitchFamily="34" charset="0"/>
                        <a:sym typeface="Arial"/>
                      </a:rPr>
                      <m:t>𝐴𝑃</m:t>
                    </m:r>
                    <m:r>
                      <a:rPr lang="vi-VN" sz="3700" i="1" kern="0" smtClean="0">
                        <a:solidFill>
                          <a:srgbClr val="000000"/>
                        </a:solidFill>
                        <a:latin typeface="Cambria Math" panose="02040503050406030204" pitchFamily="18" charset="0"/>
                        <a:cs typeface="Arial" panose="020B0604020202020204" pitchFamily="34" charset="0"/>
                        <a:sym typeface="Arial"/>
                      </a:rPr>
                      <m:t>=</m:t>
                    </m:r>
                    <m:r>
                      <a:rPr lang="vi-VN" sz="3700" i="1" kern="0" smtClean="0">
                        <a:solidFill>
                          <a:srgbClr val="000000"/>
                        </a:solidFill>
                        <a:latin typeface="Cambria Math" panose="02040503050406030204" pitchFamily="18" charset="0"/>
                        <a:cs typeface="Arial" panose="020B0604020202020204" pitchFamily="34" charset="0"/>
                        <a:sym typeface="Arial"/>
                      </a:rPr>
                      <m:t>𝑃𝑄</m:t>
                    </m:r>
                    <m:r>
                      <a:rPr lang="vi-VN" sz="3700" i="1" kern="0" smtClean="0">
                        <a:solidFill>
                          <a:srgbClr val="000000"/>
                        </a:solidFill>
                        <a:latin typeface="Cambria Math" panose="02040503050406030204" pitchFamily="18" charset="0"/>
                        <a:cs typeface="Arial" panose="020B0604020202020204" pitchFamily="34" charset="0"/>
                        <a:sym typeface="Arial"/>
                      </a:rPr>
                      <m:t>=</m:t>
                    </m:r>
                    <m:r>
                      <a:rPr lang="vi-VN" sz="3700" i="1" kern="0" smtClean="0">
                        <a:solidFill>
                          <a:srgbClr val="000000"/>
                        </a:solidFill>
                        <a:latin typeface="Cambria Math" panose="02040503050406030204" pitchFamily="18" charset="0"/>
                        <a:cs typeface="Arial" panose="020B0604020202020204" pitchFamily="34" charset="0"/>
                        <a:sym typeface="Arial"/>
                      </a:rPr>
                      <m:t>𝑄𝐶</m:t>
                    </m:r>
                  </m:oMath>
                </a14:m>
                <a:r>
                  <a:rPr lang="vi-VN" sz="3700" kern="0">
                    <a:solidFill>
                      <a:srgbClr val="000000"/>
                    </a:solidFill>
                    <a:cs typeface="Arial" panose="020B0604020202020204" pitchFamily="34" charset="0"/>
                    <a:sym typeface="Arial"/>
                  </a:rPr>
                  <a:t>. Tam giác </a:t>
                </a:r>
                <a14:m>
                  <m:oMath xmlns:m="http://schemas.openxmlformats.org/officeDocument/2006/math">
                    <m:r>
                      <a:rPr lang="vi-VN" sz="3700" i="1" kern="0" smtClean="0">
                        <a:solidFill>
                          <a:srgbClr val="000000"/>
                        </a:solidFill>
                        <a:latin typeface="Cambria Math" panose="02040503050406030204" pitchFamily="18" charset="0"/>
                        <a:cs typeface="Arial" panose="020B0604020202020204" pitchFamily="34" charset="0"/>
                        <a:sym typeface="Arial"/>
                      </a:rPr>
                      <m:t>𝐴𝑀𝑃</m:t>
                    </m:r>
                  </m:oMath>
                </a14:m>
                <a:r>
                  <a:rPr lang="vi-VN" sz="3700" kern="0">
                    <a:solidFill>
                      <a:srgbClr val="000000"/>
                    </a:solidFill>
                    <a:cs typeface="Arial" panose="020B0604020202020204" pitchFamily="34" charset="0"/>
                    <a:sym typeface="Arial"/>
                  </a:rPr>
                  <a:t> đồng dạng với những tam giác nào?</a:t>
                </a:r>
                <a:endParaRPr lang="vi-VN" sz="3700" kern="0">
                  <a:solidFill>
                    <a:srgbClr val="000000"/>
                  </a:solidFill>
                  <a:cs typeface="Arial" panose="020B0604020202020204" pitchFamily="34" charset="0"/>
                  <a:sym typeface="Arial"/>
                </a:endParaRPr>
              </a:p>
            </p:txBody>
          </p:sp>
        </mc:Choice>
        <mc:Fallback>
          <p:sp>
            <p:nvSpPr>
              <p:cNvPr id="11" name="Rectangle 10"/>
              <p:cNvSpPr>
                <a:spLocks noRot="1" noChangeAspect="1" noMove="1" noResize="1" noEditPoints="1" noAdjustHandles="1" noChangeArrowheads="1" noChangeShapeType="1" noTextEdit="1"/>
              </p:cNvSpPr>
              <p:nvPr/>
            </p:nvSpPr>
            <p:spPr>
              <a:xfrm>
                <a:off x="1826035" y="153978"/>
                <a:ext cx="16080966" cy="2627322"/>
              </a:xfrm>
              <a:prstGeom prst="rect">
                <a:avLst/>
              </a:prstGeom>
              <a:blipFill>
                <a:blip r:embed="rId3"/>
                <a:stretch>
                  <a:fillRect l="-1213" r="-1175" b="-7889"/>
                </a:stretch>
              </a:blipFill>
            </p:spPr>
            <p:txBody>
              <a:bodyPr/>
              <a:lstStyle/>
              <a:p>
                <a:r>
                  <a:rPr lang="en-US">
                    <a:noFill/>
                  </a:rPr>
                  <a:t> </a:t>
                </a:r>
              </a:p>
            </p:txBody>
          </p:sp>
        </mc:Fallback>
      </mc:AlternateContent>
      <p:sp>
        <p:nvSpPr>
          <p:cNvPr id="12" name="Rectangle 11"/>
          <p:cNvSpPr/>
          <p:nvPr/>
        </p:nvSpPr>
        <p:spPr>
          <a:xfrm>
            <a:off x="7469374" y="3139367"/>
            <a:ext cx="1265090" cy="861133"/>
          </a:xfrm>
          <a:prstGeom prst="rect">
            <a:avLst/>
          </a:prstGeom>
        </p:spPr>
        <p:txBody>
          <a:bodyPr wrap="none">
            <a:spAutoFit/>
          </a:bodyPr>
          <a:lstStyle/>
          <a:p>
            <a:pPr marL="0" marR="0" lvl="0" indent="0" algn="just" defTabSz="1828800" rtl="0" eaLnBrk="1" fontAlgn="auto" latinLnBrk="0" hangingPunct="1">
              <a:lnSpc>
                <a:spcPct val="150000"/>
              </a:lnSpc>
              <a:spcBef>
                <a:spcPts val="600"/>
              </a:spcBef>
              <a:spcAft>
                <a:spcPts val="600"/>
              </a:spcAft>
              <a:buClr>
                <a:srgbClr val="000000"/>
              </a:buClr>
              <a:buSzTx/>
              <a:buFontTx/>
              <a:buNone/>
              <a:tabLst/>
              <a:defRPr/>
            </a:pPr>
            <a:r>
              <a:rPr kumimoji="0" lang="en-US" sz="3700" b="1" i="1" u="sng" strike="noStrike" kern="0" cap="none" spc="0" normalizeH="0" baseline="0" noProof="0">
                <a:ln>
                  <a:noFill/>
                </a:ln>
                <a:solidFill>
                  <a:srgbClr val="C00000"/>
                </a:solidFill>
                <a:effectLst/>
                <a:uLnTx/>
                <a:uFillTx/>
                <a:latin typeface="Arial"/>
                <a:ea typeface="Calibri" panose="020F0502020204030204" pitchFamily="34" charset="0"/>
                <a:cs typeface="Times New Roman" panose="02020603050405020304" pitchFamily="18" charset="0"/>
                <a:sym typeface="Arial"/>
              </a:rPr>
              <a:t>Giải:</a:t>
            </a:r>
          </a:p>
        </p:txBody>
      </p:sp>
      <p:pic>
        <p:nvPicPr>
          <p:cNvPr id="4" name="Picture 3"/>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brightnessContrast contrast="-40000"/>
                    </a14:imgEffect>
                  </a14:imgLayer>
                </a14:imgProps>
              </a:ext>
            </a:extLst>
          </a:blip>
          <a:stretch>
            <a:fillRect/>
          </a:stretch>
        </p:blipFill>
        <p:spPr>
          <a:xfrm>
            <a:off x="990600" y="4593904"/>
            <a:ext cx="6271218" cy="4588196"/>
          </a:xfrm>
          <a:prstGeom prst="rect">
            <a:avLst/>
          </a:prstGeom>
        </p:spPr>
      </p:pic>
      <mc:AlternateContent xmlns:mc="http://schemas.openxmlformats.org/markup-compatibility/2006">
        <mc:Choice xmlns:a14="http://schemas.microsoft.com/office/drawing/2010/main" Requires="a14">
          <p:sp>
            <p:nvSpPr>
              <p:cNvPr id="10" name="Rectangle 1"/>
              <p:cNvSpPr>
                <a:spLocks noChangeArrowheads="1"/>
              </p:cNvSpPr>
              <p:nvPr/>
            </p:nvSpPr>
            <p:spPr bwMode="auto">
              <a:xfrm>
                <a:off x="7467600" y="4507444"/>
                <a:ext cx="10363201" cy="4670509"/>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50000"/>
                  </a:lnSpc>
                  <a:spcBef>
                    <a:spcPts val="600"/>
                  </a:spcBef>
                  <a:spcAft>
                    <a:spcPts val="600"/>
                  </a:spcAft>
                  <a:buClrTx/>
                  <a:buSzTx/>
                  <a:buFontTx/>
                  <a:buNone/>
                  <a:tabLst/>
                </a:pPr>
                <a:r>
                  <a:rPr kumimoji="0" lang="en-US" altLang="en-US" sz="3700" b="0" i="0" u="none" strike="noStrike" cap="none" normalizeH="0" baseline="0" smtClean="0">
                    <a:ln>
                      <a:noFill/>
                    </a:ln>
                    <a:solidFill>
                      <a:srgbClr val="000000"/>
                    </a:solidFill>
                    <a:effectLst/>
                    <a:ea typeface="Open Sans"/>
                  </a:rPr>
                  <a:t>Vì </a:t>
                </a:r>
                <a14:m>
                  <m:oMath xmlns:m="http://schemas.openxmlformats.org/officeDocument/2006/math">
                    <m:r>
                      <a:rPr kumimoji="0" lang="en-US" altLang="en-US" sz="3700" b="0" i="1" u="none" strike="noStrike" cap="none" normalizeH="0" baseline="0" smtClean="0">
                        <a:ln>
                          <a:noFill/>
                        </a:ln>
                        <a:solidFill>
                          <a:srgbClr val="000000"/>
                        </a:solidFill>
                        <a:effectLst/>
                        <a:latin typeface="Cambria Math" panose="02040503050406030204" pitchFamily="18" charset="0"/>
                        <a:ea typeface="Open Sans"/>
                      </a:rPr>
                      <m:t>𝐴𝑀</m:t>
                    </m:r>
                    <m:r>
                      <a:rPr kumimoji="0" lang="en-US" altLang="en-US" sz="3700" b="0" i="1" u="none" strike="noStrike" cap="none" normalizeH="0" baseline="0" smtClean="0">
                        <a:ln>
                          <a:noFill/>
                        </a:ln>
                        <a:solidFill>
                          <a:srgbClr val="000000"/>
                        </a:solidFill>
                        <a:effectLst/>
                        <a:latin typeface="Cambria Math" panose="02040503050406030204" pitchFamily="18" charset="0"/>
                        <a:ea typeface="Open Sans"/>
                      </a:rPr>
                      <m:t>=</m:t>
                    </m:r>
                    <m:r>
                      <a:rPr kumimoji="0" lang="en-US" altLang="en-US" sz="3700" b="0" i="1" u="none" strike="noStrike" cap="none" normalizeH="0" baseline="0" smtClean="0">
                        <a:ln>
                          <a:noFill/>
                        </a:ln>
                        <a:solidFill>
                          <a:srgbClr val="000000"/>
                        </a:solidFill>
                        <a:effectLst/>
                        <a:latin typeface="Cambria Math" panose="02040503050406030204" pitchFamily="18" charset="0"/>
                        <a:ea typeface="Open Sans"/>
                      </a:rPr>
                      <m:t>𝑀𝑁</m:t>
                    </m:r>
                    <m:r>
                      <a:rPr kumimoji="0" lang="en-US" altLang="en-US" sz="3700" b="0" i="1" u="none" strike="noStrike" cap="none" normalizeH="0" baseline="0" smtClean="0">
                        <a:ln>
                          <a:noFill/>
                        </a:ln>
                        <a:solidFill>
                          <a:srgbClr val="000000"/>
                        </a:solidFill>
                        <a:effectLst/>
                        <a:latin typeface="Cambria Math" panose="02040503050406030204" pitchFamily="18" charset="0"/>
                        <a:ea typeface="Open Sans"/>
                      </a:rPr>
                      <m:t>; </m:t>
                    </m:r>
                    <m:r>
                      <a:rPr kumimoji="0" lang="en-US" altLang="en-US" sz="3700" b="0" i="1" u="none" strike="noStrike" cap="none" normalizeH="0" baseline="0" smtClean="0">
                        <a:ln>
                          <a:noFill/>
                        </a:ln>
                        <a:solidFill>
                          <a:srgbClr val="000000"/>
                        </a:solidFill>
                        <a:effectLst/>
                        <a:latin typeface="Cambria Math" panose="02040503050406030204" pitchFamily="18" charset="0"/>
                        <a:ea typeface="Open Sans"/>
                      </a:rPr>
                      <m:t>𝐴𝑃</m:t>
                    </m:r>
                    <m:r>
                      <a:rPr kumimoji="0" lang="en-US" altLang="en-US" sz="3700" b="0" i="1" u="none" strike="noStrike" cap="none" normalizeH="0" baseline="0" smtClean="0">
                        <a:ln>
                          <a:noFill/>
                        </a:ln>
                        <a:solidFill>
                          <a:srgbClr val="000000"/>
                        </a:solidFill>
                        <a:effectLst/>
                        <a:latin typeface="Cambria Math" panose="02040503050406030204" pitchFamily="18" charset="0"/>
                        <a:ea typeface="Open Sans"/>
                      </a:rPr>
                      <m:t> = </m:t>
                    </m:r>
                    <m:r>
                      <a:rPr kumimoji="0" lang="en-US" altLang="en-US" sz="3700" b="0" i="1" u="none" strike="noStrike" cap="none" normalizeH="0" baseline="0" smtClean="0">
                        <a:ln>
                          <a:noFill/>
                        </a:ln>
                        <a:solidFill>
                          <a:srgbClr val="000000"/>
                        </a:solidFill>
                        <a:effectLst/>
                        <a:latin typeface="Cambria Math" panose="02040503050406030204" pitchFamily="18" charset="0"/>
                        <a:ea typeface="Open Sans"/>
                      </a:rPr>
                      <m:t>𝑃𝑄</m:t>
                    </m:r>
                    <m:r>
                      <a:rPr kumimoji="0" lang="en-US" altLang="en-US" sz="3700" b="0" i="1" u="none" strike="noStrike" cap="none" normalizeH="0" baseline="0" smtClean="0">
                        <a:ln>
                          <a:noFill/>
                        </a:ln>
                        <a:solidFill>
                          <a:srgbClr val="000000"/>
                        </a:solidFill>
                        <a:effectLst/>
                        <a:latin typeface="Cambria Math" panose="02040503050406030204" pitchFamily="18" charset="0"/>
                        <a:ea typeface="Open Sans"/>
                      </a:rPr>
                      <m:t> </m:t>
                    </m:r>
                  </m:oMath>
                </a14:m>
                <a:r>
                  <a:rPr kumimoji="0" lang="en-US" altLang="en-US" sz="3700" b="0" i="0" u="none" strike="noStrike" cap="none" normalizeH="0" baseline="0" smtClean="0">
                    <a:ln>
                      <a:noFill/>
                    </a:ln>
                    <a:solidFill>
                      <a:srgbClr val="000000"/>
                    </a:solidFill>
                    <a:effectLst/>
                    <a:ea typeface="Open Sans"/>
                  </a:rPr>
                  <a:t>nên </a:t>
                </a:r>
                <a14:m>
                  <m:oMath xmlns:m="http://schemas.openxmlformats.org/officeDocument/2006/math">
                    <m:r>
                      <a:rPr kumimoji="0" lang="en-US" altLang="en-US" sz="3700" b="0" i="1" u="none" strike="noStrike" cap="none" normalizeH="0" baseline="0" smtClean="0">
                        <a:ln>
                          <a:noFill/>
                        </a:ln>
                        <a:solidFill>
                          <a:srgbClr val="000000"/>
                        </a:solidFill>
                        <a:effectLst/>
                        <a:latin typeface="Cambria Math" panose="02040503050406030204" pitchFamily="18" charset="0"/>
                        <a:ea typeface="Open Sans"/>
                      </a:rPr>
                      <m:t>𝑀</m:t>
                    </m:r>
                    <m:r>
                      <a:rPr kumimoji="0" lang="en-US" altLang="en-US" sz="3700" b="0" i="1" u="none" strike="noStrike" cap="none" normalizeH="0" baseline="0" smtClean="0">
                        <a:ln>
                          <a:noFill/>
                        </a:ln>
                        <a:solidFill>
                          <a:srgbClr val="000000"/>
                        </a:solidFill>
                        <a:effectLst/>
                        <a:latin typeface="Cambria Math" panose="02040503050406030204" pitchFamily="18" charset="0"/>
                        <a:ea typeface="Open Sans"/>
                      </a:rPr>
                      <m:t>, </m:t>
                    </m:r>
                    <m:r>
                      <a:rPr kumimoji="0" lang="en-US" altLang="en-US" sz="3700" b="0" i="1" u="none" strike="noStrike" cap="none" normalizeH="0" baseline="0" smtClean="0">
                        <a:ln>
                          <a:noFill/>
                        </a:ln>
                        <a:solidFill>
                          <a:srgbClr val="000000"/>
                        </a:solidFill>
                        <a:effectLst/>
                        <a:latin typeface="Cambria Math" panose="02040503050406030204" pitchFamily="18" charset="0"/>
                        <a:ea typeface="Open Sans"/>
                      </a:rPr>
                      <m:t>𝑃</m:t>
                    </m:r>
                    <m:r>
                      <a:rPr kumimoji="0" lang="en-US" altLang="en-US" sz="3700" b="0" i="1" u="none" strike="noStrike" cap="none" normalizeH="0" baseline="0" smtClean="0">
                        <a:ln>
                          <a:noFill/>
                        </a:ln>
                        <a:solidFill>
                          <a:srgbClr val="000000"/>
                        </a:solidFill>
                        <a:effectLst/>
                        <a:latin typeface="Cambria Math" panose="02040503050406030204" pitchFamily="18" charset="0"/>
                        <a:ea typeface="Open Sans"/>
                      </a:rPr>
                      <m:t> </m:t>
                    </m:r>
                  </m:oMath>
                </a14:m>
                <a:r>
                  <a:rPr kumimoji="0" lang="en-US" altLang="en-US" sz="3700" b="0" i="0" u="none" strike="noStrike" cap="none" normalizeH="0" baseline="0" smtClean="0">
                    <a:ln>
                      <a:noFill/>
                    </a:ln>
                    <a:solidFill>
                      <a:srgbClr val="000000"/>
                    </a:solidFill>
                    <a:effectLst/>
                    <a:ea typeface="Open Sans"/>
                  </a:rPr>
                  <a:t>lần lượt là trung điểm của AN</a:t>
                </a:r>
                <a:r>
                  <a:rPr kumimoji="0" lang="en-US" altLang="en-US" sz="3700" b="0" i="0" u="none" strike="noStrike" cap="none" normalizeH="0" baseline="0" smtClean="0">
                    <a:ln>
                      <a:noFill/>
                    </a:ln>
                    <a:solidFill>
                      <a:srgbClr val="000000"/>
                    </a:solidFill>
                    <a:effectLst/>
                    <a:ea typeface="Open Sans"/>
                  </a:rPr>
                  <a:t>, </a:t>
                </a:r>
                <a:r>
                  <a:rPr kumimoji="0" lang="en-US" altLang="en-US" sz="3700" b="0" i="0" u="none" strike="noStrike" cap="none" normalizeH="0" baseline="0" smtClean="0">
                    <a:ln>
                      <a:noFill/>
                    </a:ln>
                    <a:solidFill>
                      <a:srgbClr val="000000"/>
                    </a:solidFill>
                    <a:effectLst/>
                    <a:ea typeface="Open Sans"/>
                  </a:rPr>
                  <a:t>AQ</a:t>
                </a:r>
                <a:endParaRPr kumimoji="0" lang="en-US" altLang="en-US" sz="3700" b="0" i="0" u="none" strike="noStrike" cap="none" normalizeH="0" baseline="0" smtClean="0">
                  <a:ln>
                    <a:noFill/>
                  </a:ln>
                  <a:solidFill>
                    <a:schemeClr val="tx1"/>
                  </a:solidFill>
                  <a:effectLst/>
                </a:endParaRPr>
              </a:p>
              <a:p>
                <a:pPr marL="0" marR="0" lvl="0" indent="0" algn="just" defTabSz="914400" rtl="0" eaLnBrk="0" fontAlgn="base" latinLnBrk="0" hangingPunct="0">
                  <a:lnSpc>
                    <a:spcPct val="150000"/>
                  </a:lnSpc>
                  <a:spcBef>
                    <a:spcPts val="600"/>
                  </a:spcBef>
                  <a:spcAft>
                    <a:spcPts val="600"/>
                  </a:spcAft>
                  <a:buClrTx/>
                  <a:buSzTx/>
                  <a:buFontTx/>
                  <a:buNone/>
                  <a:tabLst/>
                </a:pPr>
                <a:r>
                  <a:rPr kumimoji="0" lang="en-US" altLang="en-US" sz="3700" b="0" i="0" u="none" strike="noStrike" cap="none" normalizeH="0" baseline="0" smtClean="0">
                    <a:ln>
                      <a:noFill/>
                    </a:ln>
                    <a:solidFill>
                      <a:srgbClr val="000000"/>
                    </a:solidFill>
                    <a:effectLst/>
                    <a:ea typeface="Open Sans"/>
                  </a:rPr>
                  <a:t>Xét </a:t>
                </a:r>
                <a14:m>
                  <m:oMath xmlns:m="http://schemas.openxmlformats.org/officeDocument/2006/math">
                    <m:r>
                      <a:rPr kumimoji="0" lang="en-US" altLang="en-US" sz="3700" b="0" i="1" u="none" strike="noStrike" cap="none" normalizeH="0" baseline="0" smtClean="0">
                        <a:ln>
                          <a:noFill/>
                        </a:ln>
                        <a:solidFill>
                          <a:srgbClr val="000000"/>
                        </a:solidFill>
                        <a:effectLst/>
                        <a:latin typeface="Cambria Math" panose="02040503050406030204" pitchFamily="18" charset="0"/>
                        <a:ea typeface="Open Sans"/>
                      </a:rPr>
                      <m:t>∆</m:t>
                    </m:r>
                    <m:r>
                      <a:rPr kumimoji="0" lang="en-US" altLang="en-US" sz="3700" b="0" i="1" u="none" strike="noStrike" cap="none" normalizeH="0" baseline="0" smtClean="0">
                        <a:ln>
                          <a:noFill/>
                        </a:ln>
                        <a:solidFill>
                          <a:srgbClr val="000000"/>
                        </a:solidFill>
                        <a:effectLst/>
                        <a:latin typeface="Cambria Math" panose="02040503050406030204" pitchFamily="18" charset="0"/>
                        <a:ea typeface="Open Sans"/>
                      </a:rPr>
                      <m:t>𝐴𝑁𝑄</m:t>
                    </m:r>
                    <m:r>
                      <a:rPr kumimoji="0" lang="en-US" altLang="en-US" sz="3700" b="0" i="1" u="none" strike="noStrike" cap="none" normalizeH="0" baseline="0" smtClean="0">
                        <a:ln>
                          <a:noFill/>
                        </a:ln>
                        <a:solidFill>
                          <a:srgbClr val="000000"/>
                        </a:solidFill>
                        <a:effectLst/>
                        <a:latin typeface="Cambria Math" panose="02040503050406030204" pitchFamily="18" charset="0"/>
                        <a:ea typeface="Open Sans"/>
                      </a:rPr>
                      <m:t> </m:t>
                    </m:r>
                  </m:oMath>
                </a14:m>
                <a:r>
                  <a:rPr kumimoji="0" lang="en-US" altLang="en-US" sz="3700" b="0" i="0" u="none" strike="noStrike" cap="none" normalizeH="0" baseline="0" smtClean="0">
                    <a:ln>
                      <a:noFill/>
                    </a:ln>
                    <a:solidFill>
                      <a:srgbClr val="000000"/>
                    </a:solidFill>
                    <a:effectLst/>
                    <a:ea typeface="Open Sans"/>
                  </a:rPr>
                  <a:t>có </a:t>
                </a:r>
                <a14:m>
                  <m:oMath xmlns:m="http://schemas.openxmlformats.org/officeDocument/2006/math">
                    <m:r>
                      <a:rPr kumimoji="0" lang="en-US" altLang="en-US" sz="3700" b="0" i="1" u="none" strike="noStrike" cap="none" normalizeH="0" baseline="0" smtClean="0">
                        <a:ln>
                          <a:noFill/>
                        </a:ln>
                        <a:solidFill>
                          <a:srgbClr val="000000"/>
                        </a:solidFill>
                        <a:effectLst/>
                        <a:latin typeface="Cambria Math" panose="02040503050406030204" pitchFamily="18" charset="0"/>
                        <a:ea typeface="Open Sans"/>
                      </a:rPr>
                      <m:t>𝑀</m:t>
                    </m:r>
                    <m:r>
                      <a:rPr kumimoji="0" lang="en-US" altLang="en-US" sz="3700" b="0" i="1" u="none" strike="noStrike" cap="none" normalizeH="0" baseline="0" smtClean="0">
                        <a:ln>
                          <a:noFill/>
                        </a:ln>
                        <a:solidFill>
                          <a:srgbClr val="000000"/>
                        </a:solidFill>
                        <a:effectLst/>
                        <a:latin typeface="Cambria Math" panose="02040503050406030204" pitchFamily="18" charset="0"/>
                        <a:ea typeface="Open Sans"/>
                      </a:rPr>
                      <m:t>, </m:t>
                    </m:r>
                    <m:r>
                      <a:rPr kumimoji="0" lang="en-US" altLang="en-US" sz="3700" b="0" i="1" u="none" strike="noStrike" cap="none" normalizeH="0" baseline="0" smtClean="0">
                        <a:ln>
                          <a:noFill/>
                        </a:ln>
                        <a:solidFill>
                          <a:srgbClr val="000000"/>
                        </a:solidFill>
                        <a:effectLst/>
                        <a:latin typeface="Cambria Math" panose="02040503050406030204" pitchFamily="18" charset="0"/>
                        <a:ea typeface="Open Sans"/>
                      </a:rPr>
                      <m:t>𝑃</m:t>
                    </m:r>
                    <m:r>
                      <a:rPr kumimoji="0" lang="en-US" altLang="en-US" sz="3700" b="0" i="1" u="none" strike="noStrike" cap="none" normalizeH="0" baseline="0" smtClean="0">
                        <a:ln>
                          <a:noFill/>
                        </a:ln>
                        <a:solidFill>
                          <a:srgbClr val="000000"/>
                        </a:solidFill>
                        <a:effectLst/>
                        <a:latin typeface="Cambria Math" panose="02040503050406030204" pitchFamily="18" charset="0"/>
                        <a:ea typeface="Open Sans"/>
                      </a:rPr>
                      <m:t> </m:t>
                    </m:r>
                  </m:oMath>
                </a14:m>
                <a:r>
                  <a:rPr kumimoji="0" lang="en-US" altLang="en-US" sz="3700" b="0" i="0" u="none" strike="noStrike" cap="none" normalizeH="0" baseline="0" smtClean="0">
                    <a:ln>
                      <a:noFill/>
                    </a:ln>
                    <a:solidFill>
                      <a:srgbClr val="000000"/>
                    </a:solidFill>
                    <a:effectLst/>
                    <a:ea typeface="Open Sans"/>
                  </a:rPr>
                  <a:t>lần lượt là trung điểm của </a:t>
                </a:r>
                <a14:m>
                  <m:oMath xmlns:m="http://schemas.openxmlformats.org/officeDocument/2006/math">
                    <m:r>
                      <a:rPr kumimoji="0" lang="en-US" altLang="en-US" sz="3700" b="0" i="1" u="none" strike="noStrike" cap="none" normalizeH="0" baseline="0" smtClean="0">
                        <a:ln>
                          <a:noFill/>
                        </a:ln>
                        <a:solidFill>
                          <a:srgbClr val="000000"/>
                        </a:solidFill>
                        <a:effectLst/>
                        <a:latin typeface="Cambria Math" panose="02040503050406030204" pitchFamily="18" charset="0"/>
                        <a:ea typeface="Open Sans"/>
                      </a:rPr>
                      <m:t>𝐴𝑁</m:t>
                    </m:r>
                    <m:r>
                      <a:rPr kumimoji="0" lang="en-US" altLang="en-US" sz="3700" b="0" i="1" u="none" strike="noStrike" cap="none" normalizeH="0" baseline="0" smtClean="0">
                        <a:ln>
                          <a:noFill/>
                        </a:ln>
                        <a:solidFill>
                          <a:srgbClr val="000000"/>
                        </a:solidFill>
                        <a:effectLst/>
                        <a:latin typeface="Cambria Math" panose="02040503050406030204" pitchFamily="18" charset="0"/>
                        <a:ea typeface="Open Sans"/>
                      </a:rPr>
                      <m:t>, </m:t>
                    </m:r>
                    <m:r>
                      <a:rPr kumimoji="0" lang="en-US" altLang="en-US" sz="3700" b="0" i="1" u="none" strike="noStrike" cap="none" normalizeH="0" baseline="0" smtClean="0">
                        <a:ln>
                          <a:noFill/>
                        </a:ln>
                        <a:solidFill>
                          <a:srgbClr val="000000"/>
                        </a:solidFill>
                        <a:effectLst/>
                        <a:latin typeface="Cambria Math" panose="02040503050406030204" pitchFamily="18" charset="0"/>
                        <a:ea typeface="Open Sans"/>
                      </a:rPr>
                      <m:t>𝐴𝑄</m:t>
                    </m:r>
                  </m:oMath>
                </a14:m>
                <a:r>
                  <a:rPr kumimoji="0" lang="en-US" altLang="en-US" sz="3700" b="0" i="0" u="none" strike="noStrike" cap="none" normalizeH="0" baseline="0" smtClean="0">
                    <a:ln>
                      <a:noFill/>
                    </a:ln>
                    <a:solidFill>
                      <a:srgbClr val="000000"/>
                    </a:solidFill>
                    <a:effectLst/>
                    <a:ea typeface="Open Sans"/>
                  </a:rPr>
                  <a:t> </a:t>
                </a:r>
                <a:r>
                  <a:rPr kumimoji="0" lang="en-US" altLang="en-US" sz="3700" b="0" i="0" u="none" strike="noStrike" cap="none" normalizeH="0" baseline="0" smtClean="0">
                    <a:ln>
                      <a:noFill/>
                    </a:ln>
                    <a:solidFill>
                      <a:srgbClr val="000000"/>
                    </a:solidFill>
                    <a:effectLst/>
                    <a:ea typeface="Open Sans"/>
                  </a:rPr>
                  <a:t>nên </a:t>
                </a:r>
                <a14:m>
                  <m:oMath xmlns:m="http://schemas.openxmlformats.org/officeDocument/2006/math">
                    <m:r>
                      <a:rPr kumimoji="0" lang="en-US" altLang="en-US" sz="3700" b="0" i="1" u="none" strike="noStrike" cap="none" normalizeH="0" baseline="0" smtClean="0">
                        <a:ln>
                          <a:noFill/>
                        </a:ln>
                        <a:solidFill>
                          <a:srgbClr val="000000"/>
                        </a:solidFill>
                        <a:effectLst/>
                        <a:latin typeface="Cambria Math" panose="02040503050406030204" pitchFamily="18" charset="0"/>
                        <a:ea typeface="Open Sans"/>
                      </a:rPr>
                      <m:t>𝑀𝑃</m:t>
                    </m:r>
                  </m:oMath>
                </a14:m>
                <a:r>
                  <a:rPr kumimoji="0" lang="en-US" altLang="en-US" sz="3700" b="0" i="0" u="none" strike="noStrike" cap="none" normalizeH="0" baseline="0" smtClean="0">
                    <a:ln>
                      <a:noFill/>
                    </a:ln>
                    <a:solidFill>
                      <a:srgbClr val="000000"/>
                    </a:solidFill>
                    <a:effectLst/>
                    <a:ea typeface="Open Sans"/>
                  </a:rPr>
                  <a:t> </a:t>
                </a:r>
                <a:r>
                  <a:rPr kumimoji="0" lang="en-US" altLang="en-US" sz="3700" b="0" i="0" u="none" strike="noStrike" cap="none" normalizeH="0" baseline="0" smtClean="0">
                    <a:ln>
                      <a:noFill/>
                    </a:ln>
                    <a:solidFill>
                      <a:srgbClr val="000000"/>
                    </a:solidFill>
                    <a:effectLst/>
                    <a:ea typeface="Open Sans"/>
                  </a:rPr>
                  <a:t>là đường trung bình của </a:t>
                </a:r>
                <a14:m>
                  <m:oMath xmlns:m="http://schemas.openxmlformats.org/officeDocument/2006/math">
                    <m:r>
                      <a:rPr kumimoji="0" lang="en-US" altLang="en-US" sz="3700" b="0" i="1" u="none" strike="noStrike" cap="none" normalizeH="0" baseline="0" smtClean="0">
                        <a:ln>
                          <a:noFill/>
                        </a:ln>
                        <a:solidFill>
                          <a:srgbClr val="000000"/>
                        </a:solidFill>
                        <a:effectLst/>
                        <a:latin typeface="Cambria Math" panose="02040503050406030204" pitchFamily="18" charset="0"/>
                        <a:ea typeface="Open Sans"/>
                      </a:rPr>
                      <m:t>∆</m:t>
                    </m:r>
                    <m:r>
                      <a:rPr kumimoji="0" lang="en-US" altLang="en-US" sz="3700" b="0" i="1" u="none" strike="noStrike" cap="none" normalizeH="0" baseline="0" smtClean="0">
                        <a:ln>
                          <a:noFill/>
                        </a:ln>
                        <a:solidFill>
                          <a:srgbClr val="000000"/>
                        </a:solidFill>
                        <a:effectLst/>
                        <a:latin typeface="Cambria Math" panose="02040503050406030204" pitchFamily="18" charset="0"/>
                        <a:ea typeface="Open Sans"/>
                      </a:rPr>
                      <m:t>𝐴𝑁𝑄</m:t>
                    </m:r>
                  </m:oMath>
                </a14:m>
                <a:endParaRPr kumimoji="0" lang="en-US" altLang="en-US" sz="3700" b="0" i="0" u="none" strike="noStrike" cap="none" normalizeH="0" baseline="0" smtClean="0">
                  <a:ln>
                    <a:noFill/>
                  </a:ln>
                  <a:solidFill>
                    <a:schemeClr val="tx1"/>
                  </a:solidFill>
                  <a:effectLst/>
                </a:endParaRPr>
              </a:p>
              <a:p>
                <a:pPr marL="0" marR="0" lvl="0" indent="0" algn="just" defTabSz="914400" rtl="0" eaLnBrk="0" fontAlgn="base" latinLnBrk="0" hangingPunct="0">
                  <a:lnSpc>
                    <a:spcPct val="150000"/>
                  </a:lnSpc>
                  <a:spcBef>
                    <a:spcPts val="600"/>
                  </a:spcBef>
                  <a:spcAft>
                    <a:spcPts val="600"/>
                  </a:spcAft>
                  <a:buClrTx/>
                  <a:buSzTx/>
                  <a:buFontTx/>
                  <a:buNone/>
                  <a:tabLst/>
                </a:pPr>
                <a:r>
                  <a:rPr kumimoji="0" lang="en-US" altLang="en-US" sz="3700" b="0" i="0" u="none" strike="noStrike" cap="none" normalizeH="0" baseline="0" smtClean="0">
                    <a:ln>
                      <a:noFill/>
                    </a:ln>
                    <a:solidFill>
                      <a:srgbClr val="000000"/>
                    </a:solidFill>
                    <a:effectLst/>
                    <a:ea typeface="Open Sans"/>
                  </a:rPr>
                  <a:t>Suy </a:t>
                </a:r>
                <a:r>
                  <a:rPr kumimoji="0" lang="en-US" altLang="en-US" sz="3700" b="0" i="0" u="none" strike="noStrike" cap="none" normalizeH="0" baseline="0" smtClean="0">
                    <a:ln>
                      <a:noFill/>
                    </a:ln>
                    <a:solidFill>
                      <a:srgbClr val="000000"/>
                    </a:solidFill>
                    <a:effectLst/>
                    <a:ea typeface="Open Sans"/>
                  </a:rPr>
                  <a:t>ra </a:t>
                </a:r>
                <a14:m>
                  <m:oMath xmlns:m="http://schemas.openxmlformats.org/officeDocument/2006/math">
                    <m:r>
                      <a:rPr kumimoji="0" lang="en-US" altLang="en-US" sz="3700" b="0" i="1" u="none" strike="noStrike" cap="none" normalizeH="0" baseline="0" smtClean="0">
                        <a:ln>
                          <a:noFill/>
                        </a:ln>
                        <a:solidFill>
                          <a:srgbClr val="000000"/>
                        </a:solidFill>
                        <a:effectLst/>
                        <a:latin typeface="Cambria Math" panose="02040503050406030204" pitchFamily="18" charset="0"/>
                        <a:ea typeface="Open Sans"/>
                      </a:rPr>
                      <m:t>𝑀𝑃</m:t>
                    </m:r>
                    <m:r>
                      <a:rPr kumimoji="0" lang="en-US" altLang="en-US" sz="3700" b="0" i="1" u="none" strike="noStrike" cap="none" normalizeH="0" baseline="0" smtClean="0">
                        <a:ln>
                          <a:noFill/>
                        </a:ln>
                        <a:solidFill>
                          <a:srgbClr val="000000"/>
                        </a:solidFill>
                        <a:effectLst/>
                        <a:latin typeface="Cambria Math" panose="02040503050406030204" pitchFamily="18" charset="0"/>
                        <a:ea typeface="Open Sans"/>
                      </a:rPr>
                      <m:t> // </m:t>
                    </m:r>
                    <m:r>
                      <a:rPr kumimoji="0" lang="en-US" altLang="en-US" sz="3700" b="0" i="1" u="none" strike="noStrike" cap="none" normalizeH="0" baseline="0" smtClean="0">
                        <a:ln>
                          <a:noFill/>
                        </a:ln>
                        <a:solidFill>
                          <a:srgbClr val="000000"/>
                        </a:solidFill>
                        <a:effectLst/>
                        <a:latin typeface="Cambria Math" panose="02040503050406030204" pitchFamily="18" charset="0"/>
                        <a:ea typeface="Open Sans"/>
                      </a:rPr>
                      <m:t>𝑁𝑄</m:t>
                    </m:r>
                  </m:oMath>
                </a14:m>
                <a:r>
                  <a:rPr kumimoji="0" lang="en-US" altLang="en-US" sz="3700" b="0" i="0" u="none" strike="noStrike" cap="none" normalizeH="0" baseline="0" smtClean="0">
                    <a:ln>
                      <a:noFill/>
                    </a:ln>
                    <a:solidFill>
                      <a:srgbClr val="000000"/>
                    </a:solidFill>
                    <a:effectLst/>
                    <a:ea typeface="Open Sans"/>
                  </a:rPr>
                  <a:t> </a:t>
                </a:r>
                <a:r>
                  <a:rPr kumimoji="0" lang="en-US" altLang="en-US" sz="3700" b="0" i="0" u="none" strike="noStrike" cap="none" normalizeH="0" baseline="0" smtClean="0">
                    <a:ln>
                      <a:noFill/>
                    </a:ln>
                    <a:solidFill>
                      <a:srgbClr val="000000"/>
                    </a:solidFill>
                    <a:effectLst/>
                    <a:ea typeface="Open Sans"/>
                  </a:rPr>
                  <a:t>nên </a:t>
                </a:r>
                <a14:m>
                  <m:oMath xmlns:m="http://schemas.openxmlformats.org/officeDocument/2006/math">
                    <m:r>
                      <a:rPr kumimoji="0" lang="en-US" altLang="en-US" sz="3700" b="0" i="1" u="none" strike="noStrike" cap="none" normalizeH="0" baseline="0" smtClean="0">
                        <a:ln>
                          <a:noFill/>
                        </a:ln>
                        <a:solidFill>
                          <a:srgbClr val="000000"/>
                        </a:solidFill>
                        <a:effectLst/>
                        <a:latin typeface="Cambria Math" panose="02040503050406030204" pitchFamily="18" charset="0"/>
                        <a:ea typeface="Open Sans"/>
                      </a:rPr>
                      <m:t>∆</m:t>
                    </m:r>
                    <m:r>
                      <a:rPr kumimoji="0" lang="en-US" altLang="en-US" sz="3700" b="0" i="1" u="none" strike="noStrike" cap="none" normalizeH="0" baseline="0" smtClean="0">
                        <a:ln>
                          <a:noFill/>
                        </a:ln>
                        <a:solidFill>
                          <a:srgbClr val="000000"/>
                        </a:solidFill>
                        <a:effectLst/>
                        <a:latin typeface="Cambria Math" panose="02040503050406030204" pitchFamily="18" charset="0"/>
                        <a:ea typeface="Open Sans"/>
                      </a:rPr>
                      <m:t>𝐴𝑀𝑃</m:t>
                    </m:r>
                    <m:r>
                      <a:rPr kumimoji="0" lang="en-US" altLang="en-US" sz="3700" b="0" i="1" u="none" strike="noStrike" cap="none" normalizeH="0" baseline="0" smtClean="0">
                        <a:ln>
                          <a:noFill/>
                        </a:ln>
                        <a:solidFill>
                          <a:srgbClr val="000000"/>
                        </a:solidFill>
                        <a:effectLst/>
                        <a:latin typeface="Cambria Math" panose="02040503050406030204" pitchFamily="18" charset="0"/>
                        <a:ea typeface="Open Sans"/>
                      </a:rPr>
                      <m:t> ᔕ ∆</m:t>
                    </m:r>
                    <m:r>
                      <a:rPr kumimoji="0" lang="en-US" altLang="en-US" sz="3700" b="0" i="1" u="none" strike="noStrike" cap="none" normalizeH="0" baseline="0" smtClean="0">
                        <a:ln>
                          <a:noFill/>
                        </a:ln>
                        <a:solidFill>
                          <a:srgbClr val="000000"/>
                        </a:solidFill>
                        <a:effectLst/>
                        <a:latin typeface="Cambria Math" panose="02040503050406030204" pitchFamily="18" charset="0"/>
                        <a:ea typeface="Open Sans"/>
                      </a:rPr>
                      <m:t>𝐴𝑁𝑄</m:t>
                    </m:r>
                  </m:oMath>
                </a14:m>
                <a:endParaRPr kumimoji="0" lang="en-US" altLang="en-US" sz="3700" b="0" i="0" u="none" strike="noStrike" cap="none" normalizeH="0" baseline="0" smtClean="0">
                  <a:ln>
                    <a:noFill/>
                  </a:ln>
                  <a:solidFill>
                    <a:schemeClr val="tx1"/>
                  </a:solidFill>
                  <a:effectLst/>
                </a:endParaRPr>
              </a:p>
            </p:txBody>
          </p:sp>
        </mc:Choice>
        <mc:Fallback>
          <p:sp>
            <p:nvSpPr>
              <p:cNvPr id="10" name="Rectangle 1"/>
              <p:cNvSpPr>
                <a:spLocks noRot="1" noChangeAspect="1" noMove="1" noResize="1" noEditPoints="1" noAdjustHandles="1" noChangeArrowheads="1" noChangeShapeType="1" noTextEdit="1"/>
              </p:cNvSpPr>
              <p:nvPr/>
            </p:nvSpPr>
            <p:spPr bwMode="auto">
              <a:xfrm>
                <a:off x="7467600" y="4507444"/>
                <a:ext cx="10363201" cy="4670509"/>
              </a:xfrm>
              <a:prstGeom prst="rect">
                <a:avLst/>
              </a:prstGeom>
              <a:blipFill>
                <a:blip r:embed="rId6"/>
                <a:stretch>
                  <a:fillRect l="-1824" r="-1824" b="-2216"/>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p:nvGrpSpPr>
          <p:cNvPr id="17" name="Group 5"/>
          <p:cNvGrpSpPr/>
          <p:nvPr/>
        </p:nvGrpSpPr>
        <p:grpSpPr>
          <a:xfrm rot="16200000">
            <a:off x="-8806018" y="4207681"/>
            <a:ext cx="18678839" cy="1676401"/>
            <a:chOff x="0" y="0"/>
            <a:chExt cx="4919530" cy="537497"/>
          </a:xfrm>
        </p:grpSpPr>
        <p:sp>
          <p:nvSpPr>
            <p:cNvPr id="18" name="Freeform 6"/>
            <p:cNvSpPr/>
            <p:nvPr/>
          </p:nvSpPr>
          <p:spPr>
            <a:xfrm>
              <a:off x="0" y="0"/>
              <a:ext cx="4919530" cy="537497"/>
            </a:xfrm>
            <a:custGeom>
              <a:avLst/>
              <a:gdLst/>
              <a:ahLst/>
              <a:cxnLst/>
              <a:rect l="l" t="t" r="r" b="b"/>
              <a:pathLst>
                <a:path w="4919530" h="537497">
                  <a:moveTo>
                    <a:pt x="0" y="0"/>
                  </a:moveTo>
                  <a:lnTo>
                    <a:pt x="4919530" y="0"/>
                  </a:lnTo>
                  <a:lnTo>
                    <a:pt x="4919530" y="537497"/>
                  </a:lnTo>
                  <a:lnTo>
                    <a:pt x="0" y="537497"/>
                  </a:lnTo>
                  <a:close/>
                </a:path>
              </a:pathLst>
            </a:custGeom>
            <a:solidFill>
              <a:srgbClr val="A3DFBE"/>
            </a:solidFill>
            <a:ln w="28575" cap="sq">
              <a:solidFill>
                <a:srgbClr val="231F20"/>
              </a:solidFill>
              <a:prstDash val="solid"/>
              <a:miter/>
            </a:ln>
          </p:spPr>
        </p:sp>
        <p:sp>
          <p:nvSpPr>
            <p:cNvPr id="19" name="TextBox 7"/>
            <p:cNvSpPr txBox="1"/>
            <p:nvPr/>
          </p:nvSpPr>
          <p:spPr>
            <a:xfrm>
              <a:off x="0" y="-38100"/>
              <a:ext cx="4919530" cy="575597"/>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20" name="Picture 19"/>
          <p:cNvPicPr>
            <a:picLocks noChangeAspect="1"/>
          </p:cNvPicPr>
          <p:nvPr/>
        </p:nvPicPr>
        <p:blipFill>
          <a:blip r:embed="rId7"/>
          <a:stretch>
            <a:fillRect/>
          </a:stretch>
        </p:blipFill>
        <p:spPr>
          <a:xfrm rot="13773131">
            <a:off x="16412371" y="9057571"/>
            <a:ext cx="1182727" cy="1365622"/>
          </a:xfrm>
          <a:prstGeom prst="rect">
            <a:avLst/>
          </a:prstGeom>
        </p:spPr>
      </p:pic>
      <p:pic>
        <p:nvPicPr>
          <p:cNvPr id="21" name="Picture 20"/>
          <p:cNvPicPr>
            <a:picLocks noChangeAspect="1"/>
          </p:cNvPicPr>
          <p:nvPr/>
        </p:nvPicPr>
        <p:blipFill>
          <a:blip r:embed="rId8"/>
          <a:stretch>
            <a:fillRect/>
          </a:stretch>
        </p:blipFill>
        <p:spPr>
          <a:xfrm rot="956703">
            <a:off x="1788137" y="3283631"/>
            <a:ext cx="1190028" cy="1263035"/>
          </a:xfrm>
          <a:prstGeom prst="rect">
            <a:avLst/>
          </a:prstGeom>
        </p:spPr>
      </p:pic>
    </p:spTree>
    <p:extLst>
      <p:ext uri="{BB962C8B-B14F-4D97-AF65-F5344CB8AC3E}">
        <p14:creationId xmlns:p14="http://schemas.microsoft.com/office/powerpoint/2010/main" val="1449117126"/>
      </p:ext>
    </p:extLst>
  </p:cSld>
  <p:clrMapOvr>
    <a:masterClrMapping/>
  </p:clrMapOvr>
  <mc:AlternateContent xmlns:mc="http://schemas.openxmlformats.org/markup-compatibility/2006">
    <mc:Choice xmlns:p14="http://schemas.microsoft.com/office/powerpoint/2010/main" Requires="p14">
      <p:transition spd="med" p14:dur="700">
        <p:push dir="r"/>
      </p:transition>
    </mc:Choice>
    <mc:Fallback>
      <p:transition spd="med">
        <p:push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arn(inVertical)">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0">
                                            <p:txEl>
                                              <p:pRg st="0" end="0"/>
                                            </p:txEl>
                                          </p:spTgt>
                                        </p:tgtEl>
                                        <p:attrNameLst>
                                          <p:attrName>style.visibility</p:attrName>
                                        </p:attrNameLst>
                                      </p:cBhvr>
                                      <p:to>
                                        <p:strVal val="visible"/>
                                      </p:to>
                                    </p:set>
                                    <p:animEffect transition="in" filter="fade">
                                      <p:cBhvr>
                                        <p:cTn id="24" dur="500"/>
                                        <p:tgtEl>
                                          <p:spTgt spid="10">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randombar(horizontal)">
                                      <p:cBhvr>
                                        <p:cTn id="29" dur="500"/>
                                        <p:tgtEl>
                                          <p:spTgt spid="10">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10">
                                            <p:txEl>
                                              <p:pRg st="2" end="2"/>
                                            </p:txEl>
                                          </p:spTgt>
                                        </p:tgtEl>
                                        <p:attrNameLst>
                                          <p:attrName>style.visibility</p:attrName>
                                        </p:attrNameLst>
                                      </p:cBhvr>
                                      <p:to>
                                        <p:strVal val="visible"/>
                                      </p:to>
                                    </p:set>
                                    <p:animEffect transition="in" filter="wipe(down)">
                                      <p:cBhvr>
                                        <p:cTn id="34"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1" name="Rectangle 10"/>
              <p:cNvSpPr/>
              <p:nvPr/>
            </p:nvSpPr>
            <p:spPr>
              <a:xfrm>
                <a:off x="1826035" y="153978"/>
                <a:ext cx="16080966" cy="2627322"/>
              </a:xfrm>
              <a:prstGeom prst="rect">
                <a:avLst/>
              </a:prstGeom>
            </p:spPr>
            <p:txBody>
              <a:bodyPr wrap="square">
                <a:spAutoFit/>
              </a:bodyPr>
              <a:lstStyle/>
              <a:p>
                <a:pPr marL="0" marR="0" lvl="0" indent="0" algn="just" defTabSz="914400" rtl="0" eaLnBrk="1" fontAlgn="auto" latinLnBrk="0" hangingPunct="1">
                  <a:lnSpc>
                    <a:spcPct val="155000"/>
                  </a:lnSpc>
                  <a:spcBef>
                    <a:spcPts val="0"/>
                  </a:spcBef>
                  <a:spcAft>
                    <a:spcPts val="0"/>
                  </a:spcAft>
                  <a:buClr>
                    <a:srgbClr val="000000"/>
                  </a:buClr>
                  <a:buSzTx/>
                  <a:buFont typeface="Arial"/>
                  <a:buNone/>
                  <a:tabLst/>
                  <a:defRPr/>
                </a:pPr>
                <a:r>
                  <a:rPr kumimoji="0" lang="en-US" sz="3700" b="1" i="0" u="none" strike="noStrike" kern="1200" cap="none" spc="0" normalizeH="0" baseline="0" noProof="0" smtClean="0">
                    <a:ln>
                      <a:noFill/>
                    </a:ln>
                    <a:solidFill>
                      <a:srgbClr val="1F497D"/>
                    </a:solidFill>
                    <a:effectLst/>
                    <a:uLnTx/>
                    <a:uFillTx/>
                    <a:latin typeface="Arial"/>
                    <a:ea typeface="Times New Roman" panose="02020603050405020304" pitchFamily="18" charset="0"/>
                    <a:cs typeface="Arial" panose="020B0604020202020204" pitchFamily="34" charset="0"/>
                    <a:sym typeface="Arial"/>
                  </a:rPr>
                  <a:t>Bài </a:t>
                </a:r>
                <a:r>
                  <a:rPr kumimoji="0" lang="en-US" sz="3700" b="1" i="0" u="none" strike="noStrike" kern="1200" cap="none" spc="0" normalizeH="0" baseline="0" noProof="0">
                    <a:ln>
                      <a:noFill/>
                    </a:ln>
                    <a:solidFill>
                      <a:srgbClr val="1F497D"/>
                    </a:solidFill>
                    <a:effectLst/>
                    <a:uLnTx/>
                    <a:uFillTx/>
                    <a:latin typeface="Arial"/>
                    <a:ea typeface="Times New Roman" panose="02020603050405020304" pitchFamily="18" charset="0"/>
                    <a:cs typeface="Arial" panose="020B0604020202020204" pitchFamily="34" charset="0"/>
                    <a:sym typeface="Arial"/>
                  </a:rPr>
                  <a:t>tập </a:t>
                </a:r>
                <a:r>
                  <a:rPr kumimoji="0" lang="en-US" sz="3700" b="1" i="0" u="none" strike="noStrike" kern="1200" cap="none" spc="0" normalizeH="0" baseline="0" noProof="0" smtClean="0">
                    <a:ln>
                      <a:noFill/>
                    </a:ln>
                    <a:solidFill>
                      <a:srgbClr val="1F497D"/>
                    </a:solidFill>
                    <a:effectLst/>
                    <a:uLnTx/>
                    <a:uFillTx/>
                    <a:latin typeface="Arial"/>
                    <a:ea typeface="Times New Roman" panose="02020603050405020304" pitchFamily="18" charset="0"/>
                    <a:cs typeface="Arial" panose="020B0604020202020204" pitchFamily="34" charset="0"/>
                    <a:sym typeface="Arial"/>
                  </a:rPr>
                  <a:t>5 </a:t>
                </a:r>
                <a:r>
                  <a:rPr kumimoji="0" lang="en-US" sz="3700" b="1" i="0" u="none" strike="noStrike" kern="1200" cap="none" spc="0" normalizeH="0" baseline="0" noProof="0">
                    <a:ln>
                      <a:noFill/>
                    </a:ln>
                    <a:solidFill>
                      <a:srgbClr val="1F497D"/>
                    </a:solidFill>
                    <a:effectLst/>
                    <a:uLnTx/>
                    <a:uFillTx/>
                    <a:latin typeface="Arial"/>
                    <a:ea typeface="Times New Roman" panose="02020603050405020304" pitchFamily="18" charset="0"/>
                    <a:cs typeface="Arial" panose="020B0604020202020204" pitchFamily="34" charset="0"/>
                    <a:sym typeface="Arial"/>
                  </a:rPr>
                  <a:t>(SGK – </a:t>
                </a:r>
                <a:r>
                  <a:rPr kumimoji="0" lang="en-US" sz="3700" b="1" i="0" u="none" strike="noStrike" kern="1200" cap="none" spc="0" normalizeH="0" baseline="0" noProof="0" smtClean="0">
                    <a:ln>
                      <a:noFill/>
                    </a:ln>
                    <a:solidFill>
                      <a:srgbClr val="1F497D"/>
                    </a:solidFill>
                    <a:effectLst/>
                    <a:uLnTx/>
                    <a:uFillTx/>
                    <a:latin typeface="Arial"/>
                    <a:ea typeface="Times New Roman" panose="02020603050405020304" pitchFamily="18" charset="0"/>
                    <a:cs typeface="Arial" panose="020B0604020202020204" pitchFamily="34" charset="0"/>
                    <a:sym typeface="Arial"/>
                  </a:rPr>
                  <a:t>tr73)</a:t>
                </a:r>
                <a:r>
                  <a:rPr kumimoji="0" lang="vi-VN" sz="3700" b="1" i="0" u="none" strike="noStrike" kern="1200" cap="none" spc="0" normalizeH="0" baseline="0" noProof="0" smtClean="0">
                    <a:ln>
                      <a:noFill/>
                    </a:ln>
                    <a:solidFill>
                      <a:srgbClr val="1F497D"/>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vi-VN" sz="3700" b="0" i="0" u="none" strike="noStrike" kern="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rPr>
                  <a:t>Cho tam giác </a:t>
                </a:r>
                <a14:m>
                  <m:oMath xmlns:m="http://schemas.openxmlformats.org/officeDocument/2006/math">
                    <m:r>
                      <a:rPr kumimoji="0" lang="vi-VN" sz="37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sym typeface="Arial"/>
                      </a:rPr>
                      <m:t>𝐴𝐵𝐶</m:t>
                    </m:r>
                  </m:oMath>
                </a14:m>
                <a:r>
                  <a:rPr kumimoji="0" lang="vi-VN" sz="3700" b="0" i="0" u="none" strike="noStrike" kern="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rPr>
                  <a:t> (Hình 55), các điểm </a:t>
                </a:r>
                <a14:m>
                  <m:oMath xmlns:m="http://schemas.openxmlformats.org/officeDocument/2006/math">
                    <m:r>
                      <a:rPr kumimoji="0" lang="vi-VN" sz="37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sym typeface="Arial"/>
                      </a:rPr>
                      <m:t>𝑀</m:t>
                    </m:r>
                    <m:r>
                      <a:rPr kumimoji="0" lang="vi-VN" sz="37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sym typeface="Arial"/>
                      </a:rPr>
                      <m:t>, </m:t>
                    </m:r>
                    <m:r>
                      <a:rPr kumimoji="0" lang="vi-VN" sz="37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sym typeface="Arial"/>
                      </a:rPr>
                      <m:t>𝑁</m:t>
                    </m:r>
                    <m:r>
                      <a:rPr kumimoji="0" lang="vi-VN" sz="37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sym typeface="Arial"/>
                      </a:rPr>
                      <m:t> </m:t>
                    </m:r>
                  </m:oMath>
                </a14:m>
                <a:r>
                  <a:rPr kumimoji="0" lang="vi-VN" sz="3700" b="0" i="0" u="none" strike="noStrike" kern="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rPr>
                  <a:t>thuộc cạnh </a:t>
                </a:r>
                <a14:m>
                  <m:oMath xmlns:m="http://schemas.openxmlformats.org/officeDocument/2006/math">
                    <m:r>
                      <a:rPr kumimoji="0" lang="vi-VN" sz="37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sym typeface="Arial"/>
                      </a:rPr>
                      <m:t>𝐴𝐵</m:t>
                    </m:r>
                  </m:oMath>
                </a14:m>
                <a:r>
                  <a:rPr kumimoji="0" lang="vi-VN" sz="3700" b="0" i="0" u="none" strike="noStrike" kern="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rPr>
                  <a:t> thoả mãn </a:t>
                </a:r>
                <a14:m>
                  <m:oMath xmlns:m="http://schemas.openxmlformats.org/officeDocument/2006/math">
                    <m:r>
                      <a:rPr kumimoji="0" lang="vi-VN" sz="37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sym typeface="Arial"/>
                      </a:rPr>
                      <m:t>𝐴𝑀</m:t>
                    </m:r>
                    <m:r>
                      <a:rPr kumimoji="0" lang="vi-VN" sz="37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sym typeface="Arial"/>
                      </a:rPr>
                      <m:t>=</m:t>
                    </m:r>
                    <m:r>
                      <a:rPr kumimoji="0" lang="vi-VN" sz="37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sym typeface="Arial"/>
                      </a:rPr>
                      <m:t>𝑀𝑁</m:t>
                    </m:r>
                    <m:r>
                      <a:rPr kumimoji="0" lang="vi-VN" sz="37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sym typeface="Arial"/>
                      </a:rPr>
                      <m:t>=</m:t>
                    </m:r>
                    <m:r>
                      <a:rPr kumimoji="0" lang="vi-VN" sz="37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sym typeface="Arial"/>
                      </a:rPr>
                      <m:t>𝑁𝐵</m:t>
                    </m:r>
                  </m:oMath>
                </a14:m>
                <a:r>
                  <a:rPr kumimoji="0" lang="vi-VN" sz="3700" b="0" i="0" u="none" strike="noStrike" kern="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rPr>
                  <a:t>, các điểm </a:t>
                </a:r>
                <a14:m>
                  <m:oMath xmlns:m="http://schemas.openxmlformats.org/officeDocument/2006/math">
                    <m:r>
                      <a:rPr kumimoji="0" lang="vi-VN" sz="37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sym typeface="Arial"/>
                      </a:rPr>
                      <m:t>𝑃</m:t>
                    </m:r>
                    <m:r>
                      <a:rPr kumimoji="0" lang="vi-VN" sz="37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sym typeface="Arial"/>
                      </a:rPr>
                      <m:t>, </m:t>
                    </m:r>
                    <m:r>
                      <a:rPr kumimoji="0" lang="vi-VN" sz="37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sym typeface="Arial"/>
                      </a:rPr>
                      <m:t>𝑄</m:t>
                    </m:r>
                    <m:r>
                      <a:rPr kumimoji="0" lang="vi-VN" sz="37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sym typeface="Arial"/>
                      </a:rPr>
                      <m:t> </m:t>
                    </m:r>
                  </m:oMath>
                </a14:m>
                <a:r>
                  <a:rPr kumimoji="0" lang="vi-VN" sz="3700" b="0" i="0" u="none" strike="noStrike" kern="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rPr>
                  <a:t>thuộc cạnh </a:t>
                </a:r>
                <a14:m>
                  <m:oMath xmlns:m="http://schemas.openxmlformats.org/officeDocument/2006/math">
                    <m:r>
                      <a:rPr kumimoji="0" lang="vi-VN" sz="37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sym typeface="Arial"/>
                      </a:rPr>
                      <m:t>𝐴𝐶</m:t>
                    </m:r>
                  </m:oMath>
                </a14:m>
                <a:r>
                  <a:rPr kumimoji="0" lang="vi-VN" sz="3700" b="0" i="0" u="none" strike="noStrike" kern="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rPr>
                  <a:t> thoả mãn </a:t>
                </a:r>
                <a14:m>
                  <m:oMath xmlns:m="http://schemas.openxmlformats.org/officeDocument/2006/math">
                    <m:r>
                      <a:rPr kumimoji="0" lang="vi-VN" sz="37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sym typeface="Arial"/>
                      </a:rPr>
                      <m:t>𝐴𝑃</m:t>
                    </m:r>
                    <m:r>
                      <a:rPr kumimoji="0" lang="vi-VN" sz="37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sym typeface="Arial"/>
                      </a:rPr>
                      <m:t>=</m:t>
                    </m:r>
                    <m:r>
                      <a:rPr kumimoji="0" lang="vi-VN" sz="37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sym typeface="Arial"/>
                      </a:rPr>
                      <m:t>𝑃𝑄</m:t>
                    </m:r>
                    <m:r>
                      <a:rPr kumimoji="0" lang="vi-VN" sz="37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sym typeface="Arial"/>
                      </a:rPr>
                      <m:t>=</m:t>
                    </m:r>
                    <m:r>
                      <a:rPr kumimoji="0" lang="vi-VN" sz="37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sym typeface="Arial"/>
                      </a:rPr>
                      <m:t>𝑄𝐶</m:t>
                    </m:r>
                  </m:oMath>
                </a14:m>
                <a:r>
                  <a:rPr kumimoji="0" lang="vi-VN" sz="3700" b="0" i="0" u="none" strike="noStrike" kern="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rPr>
                  <a:t>. Tam giác </a:t>
                </a:r>
                <a14:m>
                  <m:oMath xmlns:m="http://schemas.openxmlformats.org/officeDocument/2006/math">
                    <m:r>
                      <a:rPr kumimoji="0" lang="vi-VN" sz="37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sym typeface="Arial"/>
                      </a:rPr>
                      <m:t>𝐴𝑀𝑃</m:t>
                    </m:r>
                  </m:oMath>
                </a14:m>
                <a:r>
                  <a:rPr kumimoji="0" lang="vi-VN" sz="3700" b="0" i="0" u="none" strike="noStrike" kern="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rPr>
                  <a:t> đồng dạng với những tam giác nào?</a:t>
                </a:r>
              </a:p>
            </p:txBody>
          </p:sp>
        </mc:Choice>
        <mc:Fallback>
          <p:sp>
            <p:nvSpPr>
              <p:cNvPr id="11" name="Rectangle 10"/>
              <p:cNvSpPr>
                <a:spLocks noRot="1" noChangeAspect="1" noMove="1" noResize="1" noEditPoints="1" noAdjustHandles="1" noChangeArrowheads="1" noChangeShapeType="1" noTextEdit="1"/>
              </p:cNvSpPr>
              <p:nvPr/>
            </p:nvSpPr>
            <p:spPr>
              <a:xfrm>
                <a:off x="1826035" y="153978"/>
                <a:ext cx="16080966" cy="2627322"/>
              </a:xfrm>
              <a:prstGeom prst="rect">
                <a:avLst/>
              </a:prstGeom>
              <a:blipFill>
                <a:blip r:embed="rId3"/>
                <a:stretch>
                  <a:fillRect l="-1213" r="-1175" b="-7889"/>
                </a:stretch>
              </a:blipFill>
            </p:spPr>
            <p:txBody>
              <a:bodyPr/>
              <a:lstStyle/>
              <a:p>
                <a:r>
                  <a:rPr lang="en-US">
                    <a:noFill/>
                  </a:rPr>
                  <a:t> </a:t>
                </a:r>
              </a:p>
            </p:txBody>
          </p:sp>
        </mc:Fallback>
      </mc:AlternateContent>
      <p:sp>
        <p:nvSpPr>
          <p:cNvPr id="12" name="Rectangle 11"/>
          <p:cNvSpPr/>
          <p:nvPr/>
        </p:nvSpPr>
        <p:spPr>
          <a:xfrm>
            <a:off x="7469374" y="3139367"/>
            <a:ext cx="1265090" cy="861133"/>
          </a:xfrm>
          <a:prstGeom prst="rect">
            <a:avLst/>
          </a:prstGeom>
        </p:spPr>
        <p:txBody>
          <a:bodyPr wrap="none">
            <a:spAutoFit/>
          </a:bodyPr>
          <a:lstStyle/>
          <a:p>
            <a:pPr marL="0" marR="0" lvl="0" indent="0" algn="just" defTabSz="1828800" rtl="0" eaLnBrk="1" fontAlgn="auto" latinLnBrk="0" hangingPunct="1">
              <a:lnSpc>
                <a:spcPct val="150000"/>
              </a:lnSpc>
              <a:spcBef>
                <a:spcPts val="600"/>
              </a:spcBef>
              <a:spcAft>
                <a:spcPts val="600"/>
              </a:spcAft>
              <a:buClr>
                <a:srgbClr val="000000"/>
              </a:buClr>
              <a:buSzTx/>
              <a:buFontTx/>
              <a:buNone/>
              <a:tabLst/>
              <a:defRPr/>
            </a:pPr>
            <a:r>
              <a:rPr kumimoji="0" lang="en-US" sz="3700" b="1" i="1" u="sng" strike="noStrike" kern="0" cap="none" spc="0" normalizeH="0" baseline="0" noProof="0">
                <a:ln>
                  <a:noFill/>
                </a:ln>
                <a:solidFill>
                  <a:srgbClr val="C00000"/>
                </a:solidFill>
                <a:effectLst/>
                <a:uLnTx/>
                <a:uFillTx/>
                <a:latin typeface="Arial"/>
                <a:ea typeface="Calibri" panose="020F0502020204030204" pitchFamily="34" charset="0"/>
                <a:cs typeface="Times New Roman" panose="02020603050405020304" pitchFamily="18" charset="0"/>
                <a:sym typeface="Arial"/>
              </a:rPr>
              <a:t>Giải:</a:t>
            </a:r>
          </a:p>
        </p:txBody>
      </p:sp>
      <p:pic>
        <p:nvPicPr>
          <p:cNvPr id="4" name="Picture 3"/>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brightnessContrast contrast="-40000"/>
                    </a14:imgEffect>
                  </a14:imgLayer>
                </a14:imgProps>
              </a:ext>
            </a:extLst>
          </a:blip>
          <a:stretch>
            <a:fillRect/>
          </a:stretch>
        </p:blipFill>
        <p:spPr>
          <a:xfrm>
            <a:off x="990600" y="4593904"/>
            <a:ext cx="6271218" cy="4588196"/>
          </a:xfrm>
          <a:prstGeom prst="rect">
            <a:avLst/>
          </a:prstGeom>
        </p:spPr>
      </p:pic>
      <mc:AlternateContent xmlns:mc="http://schemas.openxmlformats.org/markup-compatibility/2006">
        <mc:Choice xmlns:a14="http://schemas.microsoft.com/office/drawing/2010/main" Requires="a14">
          <p:sp>
            <p:nvSpPr>
              <p:cNvPr id="10" name="Rectangle 1"/>
              <p:cNvSpPr>
                <a:spLocks noChangeArrowheads="1"/>
              </p:cNvSpPr>
              <p:nvPr/>
            </p:nvSpPr>
            <p:spPr bwMode="auto">
              <a:xfrm>
                <a:off x="7494423" y="4356562"/>
                <a:ext cx="10363201" cy="5293244"/>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just">
                  <a:lnSpc>
                    <a:spcPct val="150000"/>
                  </a:lnSpc>
                  <a:spcBef>
                    <a:spcPts val="300"/>
                  </a:spcBef>
                  <a:spcAft>
                    <a:spcPts val="300"/>
                  </a:spcAft>
                </a:pPr>
                <a:r>
                  <a:rPr lang="en-US" altLang="en-US" sz="3700" smtClean="0">
                    <a:solidFill>
                      <a:srgbClr val="000000"/>
                    </a:solidFill>
                    <a:ea typeface="Open Sans"/>
                  </a:rPr>
                  <a:t>Do </a:t>
                </a:r>
                <a14:m>
                  <m:oMath xmlns:m="http://schemas.openxmlformats.org/officeDocument/2006/math">
                    <m:r>
                      <a:rPr lang="en-US" altLang="en-US" sz="3700" i="1" smtClean="0">
                        <a:solidFill>
                          <a:srgbClr val="000000"/>
                        </a:solidFill>
                        <a:latin typeface="Cambria Math" panose="02040503050406030204" pitchFamily="18" charset="0"/>
                        <a:ea typeface="Open Sans"/>
                      </a:rPr>
                      <m:t>𝐴𝑀</m:t>
                    </m:r>
                    <m:r>
                      <a:rPr lang="en-US" altLang="en-US" sz="3700" i="1" smtClean="0">
                        <a:solidFill>
                          <a:srgbClr val="000000"/>
                        </a:solidFill>
                        <a:latin typeface="Cambria Math" panose="02040503050406030204" pitchFamily="18" charset="0"/>
                        <a:ea typeface="Open Sans"/>
                      </a:rPr>
                      <m:t>=</m:t>
                    </m:r>
                    <m:r>
                      <a:rPr lang="en-US" altLang="en-US" sz="3700" i="1" smtClean="0">
                        <a:solidFill>
                          <a:srgbClr val="000000"/>
                        </a:solidFill>
                        <a:latin typeface="Cambria Math" panose="02040503050406030204" pitchFamily="18" charset="0"/>
                        <a:ea typeface="Open Sans"/>
                      </a:rPr>
                      <m:t>𝑀𝑁</m:t>
                    </m:r>
                    <m:r>
                      <a:rPr lang="en-US" altLang="en-US" sz="3700" i="1" smtClean="0">
                        <a:solidFill>
                          <a:srgbClr val="000000"/>
                        </a:solidFill>
                        <a:latin typeface="Cambria Math" panose="02040503050406030204" pitchFamily="18" charset="0"/>
                        <a:ea typeface="Open Sans"/>
                      </a:rPr>
                      <m:t>=</m:t>
                    </m:r>
                    <m:r>
                      <a:rPr lang="en-US" altLang="en-US" sz="3700" i="1" smtClean="0">
                        <a:solidFill>
                          <a:srgbClr val="000000"/>
                        </a:solidFill>
                        <a:latin typeface="Cambria Math" panose="02040503050406030204" pitchFamily="18" charset="0"/>
                        <a:ea typeface="Open Sans"/>
                      </a:rPr>
                      <m:t>𝑁𝐵</m:t>
                    </m:r>
                    <m:r>
                      <a:rPr lang="en-US" altLang="en-US" sz="3700" i="1" smtClean="0">
                        <a:solidFill>
                          <a:srgbClr val="000000"/>
                        </a:solidFill>
                        <a:latin typeface="Cambria Math" panose="02040503050406030204" pitchFamily="18" charset="0"/>
                        <a:ea typeface="Open Sans"/>
                      </a:rPr>
                      <m:t>; </m:t>
                    </m:r>
                    <m:r>
                      <a:rPr lang="en-US" altLang="en-US" sz="3700" i="1" smtClean="0">
                        <a:solidFill>
                          <a:srgbClr val="000000"/>
                        </a:solidFill>
                        <a:latin typeface="Cambria Math" panose="02040503050406030204" pitchFamily="18" charset="0"/>
                        <a:ea typeface="Open Sans"/>
                      </a:rPr>
                      <m:t>𝐴𝑃</m:t>
                    </m:r>
                    <m:r>
                      <a:rPr lang="en-US" altLang="en-US" sz="3700" i="1" smtClean="0">
                        <a:solidFill>
                          <a:srgbClr val="000000"/>
                        </a:solidFill>
                        <a:latin typeface="Cambria Math" panose="02040503050406030204" pitchFamily="18" charset="0"/>
                        <a:ea typeface="Open Sans"/>
                      </a:rPr>
                      <m:t>=</m:t>
                    </m:r>
                    <m:r>
                      <a:rPr lang="en-US" altLang="en-US" sz="3700" i="1" smtClean="0">
                        <a:solidFill>
                          <a:srgbClr val="000000"/>
                        </a:solidFill>
                        <a:latin typeface="Cambria Math" panose="02040503050406030204" pitchFamily="18" charset="0"/>
                        <a:ea typeface="Open Sans"/>
                      </a:rPr>
                      <m:t>𝑃𝑄</m:t>
                    </m:r>
                    <m:r>
                      <a:rPr lang="en-US" altLang="en-US" sz="3700" i="1" smtClean="0">
                        <a:solidFill>
                          <a:srgbClr val="000000"/>
                        </a:solidFill>
                        <a:latin typeface="Cambria Math" panose="02040503050406030204" pitchFamily="18" charset="0"/>
                        <a:ea typeface="Open Sans"/>
                      </a:rPr>
                      <m:t>=</m:t>
                    </m:r>
                    <m:r>
                      <a:rPr lang="en-US" altLang="en-US" sz="3700" i="1" smtClean="0">
                        <a:solidFill>
                          <a:srgbClr val="000000"/>
                        </a:solidFill>
                        <a:latin typeface="Cambria Math" panose="02040503050406030204" pitchFamily="18" charset="0"/>
                        <a:ea typeface="Open Sans"/>
                      </a:rPr>
                      <m:t>𝑄𝐶</m:t>
                    </m:r>
                    <m:r>
                      <a:rPr lang="en-US" altLang="en-US" sz="3700" i="1" smtClean="0">
                        <a:solidFill>
                          <a:srgbClr val="000000"/>
                        </a:solidFill>
                        <a:latin typeface="Cambria Math" panose="02040503050406030204" pitchFamily="18" charset="0"/>
                        <a:ea typeface="Open Sans"/>
                      </a:rPr>
                      <m:t> </m:t>
                    </m:r>
                  </m:oMath>
                </a14:m>
                <a:endParaRPr lang="en-US" altLang="en-US" sz="3700" smtClean="0">
                  <a:solidFill>
                    <a:srgbClr val="000000"/>
                  </a:solidFill>
                  <a:ea typeface="Open Sans"/>
                </a:endParaRPr>
              </a:p>
              <a:p>
                <a:pPr lvl="0" algn="just">
                  <a:lnSpc>
                    <a:spcPct val="150000"/>
                  </a:lnSpc>
                  <a:spcBef>
                    <a:spcPts val="300"/>
                  </a:spcBef>
                  <a:spcAft>
                    <a:spcPts val="300"/>
                  </a:spcAft>
                </a:pPr>
                <a:r>
                  <a:rPr lang="en-US" altLang="en-US" sz="3700" smtClean="0">
                    <a:solidFill>
                      <a:srgbClr val="000000"/>
                    </a:solidFill>
                    <a:ea typeface="Open Sans"/>
                  </a:rPr>
                  <a:t>nên </a:t>
                </a:r>
                <a:r>
                  <a:rPr lang="en-US" altLang="en-US" sz="3700">
                    <a:solidFill>
                      <a:srgbClr val="000000"/>
                    </a:solidFill>
                    <a:ea typeface="Open Sans"/>
                  </a:rPr>
                  <a:t>ta có</a:t>
                </a:r>
                <a:r>
                  <a:rPr lang="en-US" altLang="en-US" sz="3700">
                    <a:solidFill>
                      <a:srgbClr val="000000"/>
                    </a:solidFill>
                    <a:ea typeface="Open Sans"/>
                  </a:rPr>
                  <a:t> </a:t>
                </a:r>
                <a:r>
                  <a:rPr lang="en-US" altLang="en-US" sz="3700" smtClean="0">
                    <a:solidFill>
                      <a:srgbClr val="000000"/>
                    </a:solidFill>
                    <a:ea typeface="Open Sans"/>
                  </a:rPr>
                  <a:t> </a:t>
                </a:r>
                <a14:m>
                  <m:oMath xmlns:m="http://schemas.openxmlformats.org/officeDocument/2006/math">
                    <m:f>
                      <m:fPr>
                        <m:ctrlPr>
                          <a:rPr lang="en-US" altLang="en-US" sz="3700" i="1" smtClean="0">
                            <a:solidFill>
                              <a:srgbClr val="000000"/>
                            </a:solidFill>
                            <a:latin typeface="Cambria Math" panose="02040503050406030204" pitchFamily="18" charset="0"/>
                          </a:rPr>
                        </m:ctrlPr>
                      </m:fPr>
                      <m:num>
                        <m:r>
                          <a:rPr lang="en-US" altLang="en-US" sz="3700" b="0" i="1" smtClean="0">
                            <a:solidFill>
                              <a:srgbClr val="000000"/>
                            </a:solidFill>
                            <a:latin typeface="Cambria Math" panose="02040503050406030204" pitchFamily="18" charset="0"/>
                          </a:rPr>
                          <m:t>𝐴𝑀</m:t>
                        </m:r>
                      </m:num>
                      <m:den>
                        <m:r>
                          <a:rPr lang="en-US" altLang="en-US" sz="3700" b="0" i="1" smtClean="0">
                            <a:solidFill>
                              <a:srgbClr val="000000"/>
                            </a:solidFill>
                            <a:latin typeface="Cambria Math" panose="02040503050406030204" pitchFamily="18" charset="0"/>
                          </a:rPr>
                          <m:t>𝐴𝐵</m:t>
                        </m:r>
                      </m:den>
                    </m:f>
                    <m:r>
                      <a:rPr lang="en-US" altLang="en-US" sz="3700" b="0" i="1" smtClean="0">
                        <a:solidFill>
                          <a:srgbClr val="000000"/>
                        </a:solidFill>
                        <a:latin typeface="Cambria Math" panose="02040503050406030204" pitchFamily="18" charset="0"/>
                      </a:rPr>
                      <m:t>=</m:t>
                    </m:r>
                    <m:f>
                      <m:fPr>
                        <m:ctrlPr>
                          <a:rPr lang="en-US" altLang="en-US" sz="3700" b="0" i="1" smtClean="0">
                            <a:solidFill>
                              <a:srgbClr val="000000"/>
                            </a:solidFill>
                            <a:latin typeface="Cambria Math" panose="02040503050406030204" pitchFamily="18" charset="0"/>
                          </a:rPr>
                        </m:ctrlPr>
                      </m:fPr>
                      <m:num>
                        <m:r>
                          <a:rPr lang="en-US" altLang="en-US" sz="3700" b="0" i="1" smtClean="0">
                            <a:solidFill>
                              <a:srgbClr val="000000"/>
                            </a:solidFill>
                            <a:latin typeface="Cambria Math" panose="02040503050406030204" pitchFamily="18" charset="0"/>
                          </a:rPr>
                          <m:t>𝐴𝑃</m:t>
                        </m:r>
                      </m:num>
                      <m:den>
                        <m:r>
                          <a:rPr lang="en-US" altLang="en-US" sz="3700" b="0" i="1" smtClean="0">
                            <a:solidFill>
                              <a:srgbClr val="000000"/>
                            </a:solidFill>
                            <a:latin typeface="Cambria Math" panose="02040503050406030204" pitchFamily="18" charset="0"/>
                          </a:rPr>
                          <m:t>𝐴𝐶</m:t>
                        </m:r>
                      </m:den>
                    </m:f>
                    <m:r>
                      <a:rPr lang="en-US" altLang="en-US" sz="3700" b="0" i="1" smtClean="0">
                        <a:solidFill>
                          <a:srgbClr val="000000"/>
                        </a:solidFill>
                        <a:latin typeface="Cambria Math" panose="02040503050406030204" pitchFamily="18" charset="0"/>
                      </a:rPr>
                      <m:t>=</m:t>
                    </m:r>
                    <m:f>
                      <m:fPr>
                        <m:ctrlPr>
                          <a:rPr lang="en-US" altLang="en-US" sz="3700" b="0" i="1" smtClean="0">
                            <a:solidFill>
                              <a:srgbClr val="000000"/>
                            </a:solidFill>
                            <a:latin typeface="Cambria Math" panose="02040503050406030204" pitchFamily="18" charset="0"/>
                          </a:rPr>
                        </m:ctrlPr>
                      </m:fPr>
                      <m:num>
                        <m:r>
                          <a:rPr lang="en-US" altLang="en-US" sz="3700" b="0" i="1" smtClean="0">
                            <a:solidFill>
                              <a:srgbClr val="000000"/>
                            </a:solidFill>
                            <a:latin typeface="Cambria Math" panose="02040503050406030204" pitchFamily="18" charset="0"/>
                          </a:rPr>
                          <m:t>1</m:t>
                        </m:r>
                      </m:num>
                      <m:den>
                        <m:r>
                          <a:rPr lang="en-US" altLang="en-US" sz="3700" b="0" i="1" smtClean="0">
                            <a:solidFill>
                              <a:srgbClr val="000000"/>
                            </a:solidFill>
                            <a:latin typeface="Cambria Math" panose="02040503050406030204" pitchFamily="18" charset="0"/>
                          </a:rPr>
                          <m:t>3</m:t>
                        </m:r>
                      </m:den>
                    </m:f>
                  </m:oMath>
                </a14:m>
                <a:r>
                  <a:rPr lang="en-US" altLang="en-US" sz="3700" smtClean="0">
                    <a:solidFill>
                      <a:srgbClr val="000000"/>
                    </a:solidFill>
                    <a:ea typeface="Open Sans"/>
                  </a:rPr>
                  <a:t> </a:t>
                </a:r>
              </a:p>
              <a:p>
                <a:pPr lvl="0" algn="just">
                  <a:lnSpc>
                    <a:spcPct val="150000"/>
                  </a:lnSpc>
                  <a:spcBef>
                    <a:spcPts val="300"/>
                  </a:spcBef>
                  <a:spcAft>
                    <a:spcPts val="300"/>
                  </a:spcAft>
                </a:pPr>
                <a:r>
                  <a:rPr lang="en-US" altLang="en-US" sz="3700" smtClean="0">
                    <a:solidFill>
                      <a:srgbClr val="000000"/>
                    </a:solidFill>
                    <a:ea typeface="Open Sans"/>
                  </a:rPr>
                  <a:t>Xét </a:t>
                </a:r>
                <a14:m>
                  <m:oMath xmlns:m="http://schemas.openxmlformats.org/officeDocument/2006/math">
                    <m:r>
                      <a:rPr lang="en-US" altLang="en-US" sz="3700" i="1" smtClean="0">
                        <a:solidFill>
                          <a:srgbClr val="000000"/>
                        </a:solidFill>
                        <a:latin typeface="Cambria Math" panose="02040503050406030204" pitchFamily="18" charset="0"/>
                        <a:ea typeface="Open Sans"/>
                      </a:rPr>
                      <m:t>∆</m:t>
                    </m:r>
                    <m:r>
                      <a:rPr lang="en-US" altLang="en-US" sz="3700" i="1" smtClean="0">
                        <a:solidFill>
                          <a:srgbClr val="000000"/>
                        </a:solidFill>
                        <a:latin typeface="Cambria Math" panose="02040503050406030204" pitchFamily="18" charset="0"/>
                        <a:ea typeface="Open Sans"/>
                      </a:rPr>
                      <m:t>𝐴𝐵𝐶</m:t>
                    </m:r>
                    <m:r>
                      <a:rPr lang="en-US" altLang="en-US" sz="3700" i="1" smtClean="0">
                        <a:solidFill>
                          <a:srgbClr val="000000"/>
                        </a:solidFill>
                        <a:latin typeface="Cambria Math" panose="02040503050406030204" pitchFamily="18" charset="0"/>
                        <a:ea typeface="Open Sans"/>
                      </a:rPr>
                      <m:t> </m:t>
                    </m:r>
                  </m:oMath>
                </a14:m>
                <a:r>
                  <a:rPr lang="en-US" altLang="en-US" sz="3700">
                    <a:solidFill>
                      <a:srgbClr val="000000"/>
                    </a:solidFill>
                    <a:ea typeface="Open Sans"/>
                  </a:rPr>
                  <a:t>có </a:t>
                </a:r>
                <a14:m>
                  <m:oMath xmlns:m="http://schemas.openxmlformats.org/officeDocument/2006/math">
                    <m:f>
                      <m:fPr>
                        <m:ctrlPr>
                          <a:rPr lang="en-US" altLang="en-US" sz="3700" i="1">
                            <a:solidFill>
                              <a:srgbClr val="000000"/>
                            </a:solidFill>
                            <a:latin typeface="Cambria Math" panose="02040503050406030204" pitchFamily="18" charset="0"/>
                          </a:rPr>
                        </m:ctrlPr>
                      </m:fPr>
                      <m:num>
                        <m:r>
                          <a:rPr lang="en-US" altLang="en-US" sz="3700" i="1">
                            <a:solidFill>
                              <a:srgbClr val="000000"/>
                            </a:solidFill>
                            <a:latin typeface="Cambria Math" panose="02040503050406030204" pitchFamily="18" charset="0"/>
                          </a:rPr>
                          <m:t>𝐴𝑀</m:t>
                        </m:r>
                      </m:num>
                      <m:den>
                        <m:r>
                          <a:rPr lang="en-US" altLang="en-US" sz="3700" i="1">
                            <a:solidFill>
                              <a:srgbClr val="000000"/>
                            </a:solidFill>
                            <a:latin typeface="Cambria Math" panose="02040503050406030204" pitchFamily="18" charset="0"/>
                          </a:rPr>
                          <m:t>𝐴𝐵</m:t>
                        </m:r>
                      </m:den>
                    </m:f>
                    <m:r>
                      <a:rPr lang="en-US" altLang="en-US" sz="3700" i="1">
                        <a:solidFill>
                          <a:srgbClr val="000000"/>
                        </a:solidFill>
                        <a:latin typeface="Cambria Math" panose="02040503050406030204" pitchFamily="18" charset="0"/>
                      </a:rPr>
                      <m:t>=</m:t>
                    </m:r>
                    <m:f>
                      <m:fPr>
                        <m:ctrlPr>
                          <a:rPr lang="en-US" altLang="en-US" sz="3700" i="1">
                            <a:solidFill>
                              <a:srgbClr val="000000"/>
                            </a:solidFill>
                            <a:latin typeface="Cambria Math" panose="02040503050406030204" pitchFamily="18" charset="0"/>
                          </a:rPr>
                        </m:ctrlPr>
                      </m:fPr>
                      <m:num>
                        <m:r>
                          <a:rPr lang="en-US" altLang="en-US" sz="3700" i="1">
                            <a:solidFill>
                              <a:srgbClr val="000000"/>
                            </a:solidFill>
                            <a:latin typeface="Cambria Math" panose="02040503050406030204" pitchFamily="18" charset="0"/>
                          </a:rPr>
                          <m:t>𝐴𝑃</m:t>
                        </m:r>
                      </m:num>
                      <m:den>
                        <m:r>
                          <a:rPr lang="en-US" altLang="en-US" sz="3700" i="1">
                            <a:solidFill>
                              <a:srgbClr val="000000"/>
                            </a:solidFill>
                            <a:latin typeface="Cambria Math" panose="02040503050406030204" pitchFamily="18" charset="0"/>
                          </a:rPr>
                          <m:t>𝐴𝐶</m:t>
                        </m:r>
                      </m:den>
                    </m:f>
                  </m:oMath>
                </a14:m>
                <a:r>
                  <a:rPr lang="en-US" altLang="en-US" sz="3700">
                    <a:solidFill>
                      <a:srgbClr val="000000"/>
                    </a:solidFill>
                    <a:ea typeface="Open Sans"/>
                  </a:rPr>
                  <a:t> nên </a:t>
                </a:r>
                <a14:m>
                  <m:oMath xmlns:m="http://schemas.openxmlformats.org/officeDocument/2006/math">
                    <m:r>
                      <a:rPr lang="en-US" altLang="en-US" sz="3700" i="1" smtClean="0">
                        <a:solidFill>
                          <a:srgbClr val="000000"/>
                        </a:solidFill>
                        <a:latin typeface="Cambria Math" panose="02040503050406030204" pitchFamily="18" charset="0"/>
                        <a:ea typeface="Open Sans"/>
                      </a:rPr>
                      <m:t>𝑀𝑃</m:t>
                    </m:r>
                    <m:r>
                      <a:rPr lang="en-US" altLang="en-US" sz="3700" i="1" smtClean="0">
                        <a:solidFill>
                          <a:srgbClr val="000000"/>
                        </a:solidFill>
                        <a:latin typeface="Cambria Math" panose="02040503050406030204" pitchFamily="18" charset="0"/>
                        <a:ea typeface="Open Sans"/>
                      </a:rPr>
                      <m:t> // </m:t>
                    </m:r>
                    <m:r>
                      <a:rPr lang="en-US" altLang="en-US" sz="3700" i="1" smtClean="0">
                        <a:solidFill>
                          <a:srgbClr val="000000"/>
                        </a:solidFill>
                        <a:latin typeface="Cambria Math" panose="02040503050406030204" pitchFamily="18" charset="0"/>
                        <a:ea typeface="Open Sans"/>
                      </a:rPr>
                      <m:t>𝐵𝐶</m:t>
                    </m:r>
                    <m:r>
                      <a:rPr lang="en-US" altLang="en-US" sz="3700" i="1" smtClean="0">
                        <a:solidFill>
                          <a:srgbClr val="000000"/>
                        </a:solidFill>
                        <a:latin typeface="Cambria Math" panose="02040503050406030204" pitchFamily="18" charset="0"/>
                        <a:ea typeface="Open Sans"/>
                      </a:rPr>
                      <m:t> </m:t>
                    </m:r>
                  </m:oMath>
                </a14:m>
                <a:endParaRPr lang="en-US" altLang="en-US" sz="3700" smtClean="0">
                  <a:solidFill>
                    <a:srgbClr val="000000"/>
                  </a:solidFill>
                  <a:ea typeface="Open Sans"/>
                </a:endParaRPr>
              </a:p>
              <a:p>
                <a:pPr lvl="0" algn="just">
                  <a:lnSpc>
                    <a:spcPct val="150000"/>
                  </a:lnSpc>
                  <a:spcBef>
                    <a:spcPts val="300"/>
                  </a:spcBef>
                  <a:spcAft>
                    <a:spcPts val="300"/>
                  </a:spcAft>
                </a:pPr>
                <a:r>
                  <a:rPr lang="en-US" altLang="en-US" sz="3700" smtClean="0">
                    <a:solidFill>
                      <a:srgbClr val="000000"/>
                    </a:solidFill>
                    <a:ea typeface="Open Sans"/>
                  </a:rPr>
                  <a:t>(</a:t>
                </a:r>
                <a:r>
                  <a:rPr lang="en-US" altLang="en-US" sz="3700">
                    <a:solidFill>
                      <a:srgbClr val="000000"/>
                    </a:solidFill>
                    <a:ea typeface="Open Sans"/>
                  </a:rPr>
                  <a:t>định </a:t>
                </a:r>
                <a:r>
                  <a:rPr lang="en-US" altLang="en-US" sz="3700">
                    <a:solidFill>
                      <a:srgbClr val="000000"/>
                    </a:solidFill>
                    <a:ea typeface="Open Sans"/>
                  </a:rPr>
                  <a:t>lí </a:t>
                </a:r>
                <a:r>
                  <a:rPr lang="en-US" altLang="en-US" sz="3700" smtClean="0">
                    <a:solidFill>
                      <a:srgbClr val="000000"/>
                    </a:solidFill>
                    <a:ea typeface="Open Sans"/>
                  </a:rPr>
                  <a:t>Thalès </a:t>
                </a:r>
                <a:r>
                  <a:rPr lang="en-US" altLang="en-US" sz="3700">
                    <a:solidFill>
                      <a:srgbClr val="000000"/>
                    </a:solidFill>
                    <a:ea typeface="Open Sans"/>
                  </a:rPr>
                  <a:t>đảo)</a:t>
                </a:r>
              </a:p>
              <a:p>
                <a:pPr lvl="0" algn="just">
                  <a:lnSpc>
                    <a:spcPct val="150000"/>
                  </a:lnSpc>
                  <a:spcBef>
                    <a:spcPts val="300"/>
                  </a:spcBef>
                  <a:spcAft>
                    <a:spcPts val="300"/>
                  </a:spcAft>
                </a:pPr>
                <a:r>
                  <a:rPr lang="en-US" altLang="en-US" sz="3700">
                    <a:solidFill>
                      <a:srgbClr val="000000"/>
                    </a:solidFill>
                    <a:ea typeface="Open Sans"/>
                  </a:rPr>
                  <a:t>Do </a:t>
                </a:r>
                <a:r>
                  <a:rPr lang="en-US" altLang="en-US" sz="3700" smtClean="0">
                    <a:solidFill>
                      <a:srgbClr val="000000"/>
                    </a:solidFill>
                    <a:ea typeface="Open Sans"/>
                  </a:rPr>
                  <a:t>đó </a:t>
                </a:r>
                <a14:m>
                  <m:oMath xmlns:m="http://schemas.openxmlformats.org/officeDocument/2006/math">
                    <m:r>
                      <a:rPr lang="en-US" altLang="en-US" sz="3700" i="1" smtClean="0">
                        <a:solidFill>
                          <a:srgbClr val="000000"/>
                        </a:solidFill>
                        <a:latin typeface="Cambria Math" panose="02040503050406030204" pitchFamily="18" charset="0"/>
                        <a:ea typeface="Open Sans"/>
                      </a:rPr>
                      <m:t>∆</m:t>
                    </m:r>
                    <m:r>
                      <a:rPr lang="en-US" altLang="en-US" sz="3700" i="1">
                        <a:solidFill>
                          <a:srgbClr val="000000"/>
                        </a:solidFill>
                        <a:latin typeface="Cambria Math" panose="02040503050406030204" pitchFamily="18" charset="0"/>
                        <a:ea typeface="Open Sans"/>
                      </a:rPr>
                      <m:t>𝐴𝑀𝑃</m:t>
                    </m:r>
                    <m:r>
                      <a:rPr lang="en-US" altLang="en-US" sz="3700" i="1">
                        <a:solidFill>
                          <a:srgbClr val="000000"/>
                        </a:solidFill>
                        <a:latin typeface="Cambria Math" panose="02040503050406030204" pitchFamily="18" charset="0"/>
                        <a:ea typeface="Open Sans"/>
                      </a:rPr>
                      <m:t> </m:t>
                    </m:r>
                    <m:r>
                      <a:rPr lang="iu-Cans-CA" altLang="en-US" sz="3700" i="1">
                        <a:solidFill>
                          <a:srgbClr val="000000"/>
                        </a:solidFill>
                        <a:ea typeface="Open Sans"/>
                      </a:rPr>
                      <m:t>ᔕ ∆</m:t>
                    </m:r>
                    <m:r>
                      <a:rPr lang="en-US" altLang="en-US" sz="3700" i="1">
                        <a:solidFill>
                          <a:srgbClr val="000000"/>
                        </a:solidFill>
                        <a:latin typeface="Cambria Math" panose="02040503050406030204" pitchFamily="18" charset="0"/>
                        <a:ea typeface="Open Sans"/>
                      </a:rPr>
                      <m:t>𝐴𝐵𝐶</m:t>
                    </m:r>
                  </m:oMath>
                </a14:m>
                <a:r>
                  <a:rPr lang="en-US" altLang="en-US" sz="3700">
                    <a:solidFill>
                      <a:srgbClr val="000000"/>
                    </a:solidFill>
                    <a:ea typeface="Open Sans"/>
                  </a:rPr>
                  <a:t>.</a:t>
                </a:r>
              </a:p>
            </p:txBody>
          </p:sp>
        </mc:Choice>
        <mc:Fallback>
          <p:sp>
            <p:nvSpPr>
              <p:cNvPr id="10" name="Rectangle 1"/>
              <p:cNvSpPr>
                <a:spLocks noRot="1" noChangeAspect="1" noMove="1" noResize="1" noEditPoints="1" noAdjustHandles="1" noChangeArrowheads="1" noChangeShapeType="1" noTextEdit="1"/>
              </p:cNvSpPr>
              <p:nvPr/>
            </p:nvSpPr>
            <p:spPr bwMode="auto">
              <a:xfrm>
                <a:off x="7494423" y="4356562"/>
                <a:ext cx="10363201" cy="5293244"/>
              </a:xfrm>
              <a:prstGeom prst="rect">
                <a:avLst/>
              </a:prstGeom>
              <a:blipFill>
                <a:blip r:embed="rId6"/>
                <a:stretch>
                  <a:fillRect l="-1824" b="-2880"/>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p:nvGrpSpPr>
          <p:cNvPr id="17" name="Group 5"/>
          <p:cNvGrpSpPr/>
          <p:nvPr/>
        </p:nvGrpSpPr>
        <p:grpSpPr>
          <a:xfrm rot="16200000">
            <a:off x="-8806018" y="4207681"/>
            <a:ext cx="18678839" cy="1676401"/>
            <a:chOff x="0" y="0"/>
            <a:chExt cx="4919530" cy="537497"/>
          </a:xfrm>
        </p:grpSpPr>
        <p:sp>
          <p:nvSpPr>
            <p:cNvPr id="18" name="Freeform 6"/>
            <p:cNvSpPr/>
            <p:nvPr/>
          </p:nvSpPr>
          <p:spPr>
            <a:xfrm>
              <a:off x="0" y="0"/>
              <a:ext cx="4919530" cy="537497"/>
            </a:xfrm>
            <a:custGeom>
              <a:avLst/>
              <a:gdLst/>
              <a:ahLst/>
              <a:cxnLst/>
              <a:rect l="l" t="t" r="r" b="b"/>
              <a:pathLst>
                <a:path w="4919530" h="537497">
                  <a:moveTo>
                    <a:pt x="0" y="0"/>
                  </a:moveTo>
                  <a:lnTo>
                    <a:pt x="4919530" y="0"/>
                  </a:lnTo>
                  <a:lnTo>
                    <a:pt x="4919530" y="537497"/>
                  </a:lnTo>
                  <a:lnTo>
                    <a:pt x="0" y="537497"/>
                  </a:lnTo>
                  <a:close/>
                </a:path>
              </a:pathLst>
            </a:custGeom>
            <a:solidFill>
              <a:srgbClr val="A3DFBE"/>
            </a:solidFill>
            <a:ln w="28575" cap="sq">
              <a:solidFill>
                <a:srgbClr val="231F20"/>
              </a:solidFill>
              <a:prstDash val="solid"/>
              <a:miter/>
            </a:ln>
          </p:spPr>
        </p:sp>
        <p:sp>
          <p:nvSpPr>
            <p:cNvPr id="19" name="TextBox 7"/>
            <p:cNvSpPr txBox="1"/>
            <p:nvPr/>
          </p:nvSpPr>
          <p:spPr>
            <a:xfrm>
              <a:off x="0" y="-38100"/>
              <a:ext cx="4919530" cy="575597"/>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20" name="Picture 19"/>
          <p:cNvPicPr>
            <a:picLocks noChangeAspect="1"/>
          </p:cNvPicPr>
          <p:nvPr/>
        </p:nvPicPr>
        <p:blipFill>
          <a:blip r:embed="rId7"/>
          <a:stretch>
            <a:fillRect/>
          </a:stretch>
        </p:blipFill>
        <p:spPr>
          <a:xfrm rot="13773131">
            <a:off x="16412371" y="9057571"/>
            <a:ext cx="1182727" cy="1365622"/>
          </a:xfrm>
          <a:prstGeom prst="rect">
            <a:avLst/>
          </a:prstGeom>
        </p:spPr>
      </p:pic>
      <p:pic>
        <p:nvPicPr>
          <p:cNvPr id="21" name="Picture 20"/>
          <p:cNvPicPr>
            <a:picLocks noChangeAspect="1"/>
          </p:cNvPicPr>
          <p:nvPr/>
        </p:nvPicPr>
        <p:blipFill>
          <a:blip r:embed="rId8"/>
          <a:stretch>
            <a:fillRect/>
          </a:stretch>
        </p:blipFill>
        <p:spPr>
          <a:xfrm rot="956703">
            <a:off x="1788137" y="3283631"/>
            <a:ext cx="1190028" cy="1263035"/>
          </a:xfrm>
          <a:prstGeom prst="rect">
            <a:avLst/>
          </a:prstGeom>
        </p:spPr>
      </p:pic>
    </p:spTree>
    <p:extLst>
      <p:ext uri="{BB962C8B-B14F-4D97-AF65-F5344CB8AC3E}">
        <p14:creationId xmlns:p14="http://schemas.microsoft.com/office/powerpoint/2010/main" val="14317080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down)">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wipe(up)">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randombar(horizontal)">
                                      <p:cBhvr>
                                        <p:cTn id="17" dur="500"/>
                                        <p:tgtEl>
                                          <p:spTgt spid="10">
                                            <p:txEl>
                                              <p:pRg st="2" end="2"/>
                                            </p:txEl>
                                          </p:spTgt>
                                        </p:tgtEl>
                                      </p:cBhvr>
                                    </p:animEffect>
                                  </p:childTnLst>
                                </p:cTn>
                              </p:par>
                              <p:par>
                                <p:cTn id="18" presetID="14" presetClass="entr" presetSubtype="10" fill="hold" nodeType="withEffect">
                                  <p:stCondLst>
                                    <p:cond delay="0"/>
                                  </p:stCondLst>
                                  <p:childTnLst>
                                    <p:set>
                                      <p:cBhvr>
                                        <p:cTn id="19" dur="1" fill="hold">
                                          <p:stCondLst>
                                            <p:cond delay="0"/>
                                          </p:stCondLst>
                                        </p:cTn>
                                        <p:tgtEl>
                                          <p:spTgt spid="10">
                                            <p:txEl>
                                              <p:pRg st="3" end="3"/>
                                            </p:txEl>
                                          </p:spTgt>
                                        </p:tgtEl>
                                        <p:attrNameLst>
                                          <p:attrName>style.visibility</p:attrName>
                                        </p:attrNameLst>
                                      </p:cBhvr>
                                      <p:to>
                                        <p:strVal val="visible"/>
                                      </p:to>
                                    </p:set>
                                    <p:animEffect transition="in" filter="randombar(horizontal)">
                                      <p:cBhvr>
                                        <p:cTn id="20" dur="500"/>
                                        <p:tgtEl>
                                          <p:spTgt spid="10">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0">
                                            <p:txEl>
                                              <p:pRg st="4" end="4"/>
                                            </p:txEl>
                                          </p:spTgt>
                                        </p:tgtEl>
                                        <p:attrNameLst>
                                          <p:attrName>style.visibility</p:attrName>
                                        </p:attrNameLst>
                                      </p:cBhvr>
                                      <p:to>
                                        <p:strVal val="visible"/>
                                      </p:to>
                                    </p:set>
                                    <p:animEffect transition="in" filter="fade">
                                      <p:cBhvr>
                                        <p:cTn id="25"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5" name="Group 5"/>
          <p:cNvGrpSpPr/>
          <p:nvPr/>
        </p:nvGrpSpPr>
        <p:grpSpPr>
          <a:xfrm>
            <a:off x="-389553" y="419100"/>
            <a:ext cx="19058553" cy="9509279"/>
            <a:chOff x="-433109" y="0"/>
            <a:chExt cx="25411403" cy="12679038"/>
          </a:xfrm>
        </p:grpSpPr>
        <p:sp>
          <p:nvSpPr>
            <p:cNvPr id="6" name="Freeform 6"/>
            <p:cNvSpPr/>
            <p:nvPr/>
          </p:nvSpPr>
          <p:spPr>
            <a:xfrm>
              <a:off x="-433109" y="29283"/>
              <a:ext cx="14133803" cy="12649755"/>
            </a:xfrm>
            <a:custGeom>
              <a:avLst/>
              <a:gdLst/>
              <a:ahLst/>
              <a:cxnLst/>
              <a:rect l="l" t="t" r="r" b="b"/>
              <a:pathLst>
                <a:path w="14133803" h="12649754">
                  <a:moveTo>
                    <a:pt x="0" y="0"/>
                  </a:moveTo>
                  <a:lnTo>
                    <a:pt x="14133803" y="0"/>
                  </a:lnTo>
                  <a:lnTo>
                    <a:pt x="14133803" y="12649754"/>
                  </a:lnTo>
                  <a:lnTo>
                    <a:pt x="0" y="12649754"/>
                  </a:lnTo>
                  <a:lnTo>
                    <a:pt x="0" y="0"/>
                  </a:lnTo>
                  <a:close/>
                </a:path>
              </a:pathLst>
            </a:custGeom>
            <a:blipFill>
              <a:blip r:embed="rId2">
                <a:alphaModFix amt="5000"/>
                <a:extLst>
                  <a:ext uri="{96DAC541-7B7A-43D3-8B79-37D633B846F1}">
                    <asvg:svgBlip xmlns="" xmlns:asvg="http://schemas.microsoft.com/office/drawing/2016/SVG/main" r:embed="rId3"/>
                  </a:ext>
                </a:extLst>
              </a:blip>
              <a:stretch>
                <a:fillRect/>
              </a:stretch>
            </a:blipFill>
          </p:spPr>
        </p:sp>
        <p:sp>
          <p:nvSpPr>
            <p:cNvPr id="7" name="Freeform 7"/>
            <p:cNvSpPr/>
            <p:nvPr/>
          </p:nvSpPr>
          <p:spPr>
            <a:xfrm>
              <a:off x="10844490" y="0"/>
              <a:ext cx="14133804" cy="12649755"/>
            </a:xfrm>
            <a:custGeom>
              <a:avLst/>
              <a:gdLst/>
              <a:ahLst/>
              <a:cxnLst/>
              <a:rect l="l" t="t" r="r" b="b"/>
              <a:pathLst>
                <a:path w="14133803" h="12649754">
                  <a:moveTo>
                    <a:pt x="0" y="0"/>
                  </a:moveTo>
                  <a:lnTo>
                    <a:pt x="14133803" y="0"/>
                  </a:lnTo>
                  <a:lnTo>
                    <a:pt x="14133803" y="12649754"/>
                  </a:lnTo>
                  <a:lnTo>
                    <a:pt x="0" y="12649754"/>
                  </a:lnTo>
                  <a:lnTo>
                    <a:pt x="0" y="0"/>
                  </a:lnTo>
                  <a:close/>
                </a:path>
              </a:pathLst>
            </a:custGeom>
            <a:blipFill>
              <a:blip r:embed="rId2">
                <a:alphaModFix amt="5000"/>
                <a:extLst>
                  <a:ext uri="{96DAC541-7B7A-43D3-8B79-37D633B846F1}">
                    <asvg:svgBlip xmlns="" xmlns:asvg="http://schemas.microsoft.com/office/drawing/2016/SVG/main" r:embed="rId3"/>
                  </a:ext>
                </a:extLst>
              </a:blip>
              <a:stretch>
                <a:fillRect/>
              </a:stretch>
            </a:blipFill>
          </p:spPr>
        </p:sp>
      </p:grpSp>
      <p:grpSp>
        <p:nvGrpSpPr>
          <p:cNvPr id="8" name="Group 8"/>
          <p:cNvGrpSpPr/>
          <p:nvPr/>
        </p:nvGrpSpPr>
        <p:grpSpPr>
          <a:xfrm>
            <a:off x="228600" y="174458"/>
            <a:ext cx="17830800" cy="9905999"/>
            <a:chOff x="0" y="0"/>
            <a:chExt cx="4274726" cy="1692264"/>
          </a:xfrm>
        </p:grpSpPr>
        <p:sp>
          <p:nvSpPr>
            <p:cNvPr id="9" name="Freeform 9"/>
            <p:cNvSpPr/>
            <p:nvPr/>
          </p:nvSpPr>
          <p:spPr>
            <a:xfrm>
              <a:off x="0" y="0"/>
              <a:ext cx="4274726" cy="1692264"/>
            </a:xfrm>
            <a:custGeom>
              <a:avLst/>
              <a:gdLst/>
              <a:ahLst/>
              <a:cxnLst/>
              <a:rect l="l" t="t" r="r" b="b"/>
              <a:pathLst>
                <a:path w="4274726" h="1692264">
                  <a:moveTo>
                    <a:pt x="24327" y="0"/>
                  </a:moveTo>
                  <a:lnTo>
                    <a:pt x="4250399" y="0"/>
                  </a:lnTo>
                  <a:cubicBezTo>
                    <a:pt x="4263834" y="0"/>
                    <a:pt x="4274726" y="10891"/>
                    <a:pt x="4274726" y="24327"/>
                  </a:cubicBezTo>
                  <a:lnTo>
                    <a:pt x="4274726" y="1667938"/>
                  </a:lnTo>
                  <a:cubicBezTo>
                    <a:pt x="4274726" y="1674389"/>
                    <a:pt x="4272163" y="1680577"/>
                    <a:pt x="4267601" y="1685139"/>
                  </a:cubicBezTo>
                  <a:cubicBezTo>
                    <a:pt x="4263039" y="1689701"/>
                    <a:pt x="4256851" y="1692264"/>
                    <a:pt x="4250399" y="1692264"/>
                  </a:cubicBezTo>
                  <a:lnTo>
                    <a:pt x="24327" y="1692264"/>
                  </a:lnTo>
                  <a:cubicBezTo>
                    <a:pt x="10891" y="1692264"/>
                    <a:pt x="0" y="1681373"/>
                    <a:pt x="0" y="1667938"/>
                  </a:cubicBezTo>
                  <a:lnTo>
                    <a:pt x="0" y="24327"/>
                  </a:lnTo>
                  <a:cubicBezTo>
                    <a:pt x="0" y="10891"/>
                    <a:pt x="10891" y="0"/>
                    <a:pt x="24327" y="0"/>
                  </a:cubicBezTo>
                  <a:close/>
                </a:path>
              </a:pathLst>
            </a:custGeom>
            <a:solidFill>
              <a:srgbClr val="FFFFFF"/>
            </a:solidFill>
            <a:ln w="28575" cap="rnd">
              <a:solidFill>
                <a:srgbClr val="231F20"/>
              </a:solidFill>
              <a:prstDash val="solid"/>
              <a:round/>
            </a:ln>
          </p:spPr>
        </p:sp>
        <p:sp>
          <p:nvSpPr>
            <p:cNvPr id="10" name="TextBox 10"/>
            <p:cNvSpPr txBox="1"/>
            <p:nvPr/>
          </p:nvSpPr>
          <p:spPr>
            <a:xfrm>
              <a:off x="0" y="-38100"/>
              <a:ext cx="4274726" cy="1730364"/>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1" name="Picture 10"/>
          <p:cNvPicPr>
            <a:picLocks noChangeAspect="1"/>
          </p:cNvPicPr>
          <p:nvPr/>
        </p:nvPicPr>
        <p:blipFill>
          <a:blip r:embed="rId4"/>
          <a:stretch>
            <a:fillRect/>
          </a:stretch>
        </p:blipFill>
        <p:spPr>
          <a:xfrm rot="20527779">
            <a:off x="17012783" y="7953297"/>
            <a:ext cx="1366807" cy="1809010"/>
          </a:xfrm>
          <a:prstGeom prst="rect">
            <a:avLst/>
          </a:prstGeom>
        </p:spPr>
      </p:pic>
      <mc:AlternateContent xmlns:mc="http://schemas.openxmlformats.org/markup-compatibility/2006">
        <mc:Choice xmlns:a14="http://schemas.microsoft.com/office/drawing/2010/main" Requires="a14">
          <p:sp>
            <p:nvSpPr>
              <p:cNvPr id="16" name="Rectangle 15"/>
              <p:cNvSpPr/>
              <p:nvPr/>
            </p:nvSpPr>
            <p:spPr>
              <a:xfrm>
                <a:off x="673768" y="267118"/>
                <a:ext cx="16840200" cy="3416705"/>
              </a:xfrm>
              <a:prstGeom prst="rect">
                <a:avLst/>
              </a:prstGeom>
            </p:spPr>
            <p:txBody>
              <a:bodyPr wrap="square">
                <a:spAutoFit/>
              </a:bodyPr>
              <a:lstStyle/>
              <a:p>
                <a:pPr lvl="0" algn="just">
                  <a:lnSpc>
                    <a:spcPct val="150000"/>
                  </a:lnSpc>
                  <a:buClr>
                    <a:srgbClr val="000000"/>
                  </a:buClr>
                </a:pPr>
                <a:r>
                  <a:rPr kumimoji="0" lang="en-US" sz="3700" b="1" i="0" u="none" strike="noStrike" kern="1200" cap="none" spc="0" normalizeH="0" baseline="0" noProof="0" smtClean="0">
                    <a:ln>
                      <a:noFill/>
                    </a:ln>
                    <a:solidFill>
                      <a:srgbClr val="1F497D"/>
                    </a:solidFill>
                    <a:effectLst/>
                    <a:uLnTx/>
                    <a:uFillTx/>
                    <a:latin typeface="Arial"/>
                    <a:ea typeface="Times New Roman" panose="02020603050405020304" pitchFamily="18" charset="0"/>
                    <a:cs typeface="Arial" panose="020B0604020202020204" pitchFamily="34" charset="0"/>
                    <a:sym typeface="Arial"/>
                  </a:rPr>
                  <a:t>Bài </a:t>
                </a:r>
                <a:r>
                  <a:rPr kumimoji="0" lang="en-US" sz="3700" b="1" i="0" u="none" strike="noStrike" kern="1200" cap="none" spc="0" normalizeH="0" baseline="0" noProof="0">
                    <a:ln>
                      <a:noFill/>
                    </a:ln>
                    <a:solidFill>
                      <a:srgbClr val="1F497D"/>
                    </a:solidFill>
                    <a:effectLst/>
                    <a:uLnTx/>
                    <a:uFillTx/>
                    <a:latin typeface="Arial"/>
                    <a:ea typeface="Times New Roman" panose="02020603050405020304" pitchFamily="18" charset="0"/>
                    <a:cs typeface="Arial" panose="020B0604020202020204" pitchFamily="34" charset="0"/>
                    <a:sym typeface="Arial"/>
                  </a:rPr>
                  <a:t>tập </a:t>
                </a:r>
                <a:r>
                  <a:rPr kumimoji="0" lang="en-US" sz="3700" b="1" i="0" u="none" strike="noStrike" kern="1200" cap="none" spc="0" normalizeH="0" baseline="0" noProof="0" smtClean="0">
                    <a:ln>
                      <a:noFill/>
                    </a:ln>
                    <a:solidFill>
                      <a:srgbClr val="1F497D"/>
                    </a:solidFill>
                    <a:effectLst/>
                    <a:uLnTx/>
                    <a:uFillTx/>
                    <a:latin typeface="Arial"/>
                    <a:ea typeface="Times New Roman" panose="02020603050405020304" pitchFamily="18" charset="0"/>
                    <a:cs typeface="Arial" panose="020B0604020202020204" pitchFamily="34" charset="0"/>
                    <a:sym typeface="Arial"/>
                  </a:rPr>
                  <a:t>6 </a:t>
                </a:r>
                <a:r>
                  <a:rPr kumimoji="0" lang="en-US" sz="3700" b="1" i="0" u="none" strike="noStrike" kern="1200" cap="none" spc="0" normalizeH="0" baseline="0" noProof="0">
                    <a:ln>
                      <a:noFill/>
                    </a:ln>
                    <a:solidFill>
                      <a:srgbClr val="1F497D"/>
                    </a:solidFill>
                    <a:effectLst/>
                    <a:uLnTx/>
                    <a:uFillTx/>
                    <a:latin typeface="Arial"/>
                    <a:ea typeface="Times New Roman" panose="02020603050405020304" pitchFamily="18" charset="0"/>
                    <a:cs typeface="Arial" panose="020B0604020202020204" pitchFamily="34" charset="0"/>
                    <a:sym typeface="Arial"/>
                  </a:rPr>
                  <a:t>(SGK – </a:t>
                </a:r>
                <a:r>
                  <a:rPr kumimoji="0" lang="en-US" sz="3700" b="1" i="0" u="none" strike="noStrike" kern="1200" cap="none" spc="0" normalizeH="0" baseline="0" noProof="0" smtClean="0">
                    <a:ln>
                      <a:noFill/>
                    </a:ln>
                    <a:solidFill>
                      <a:srgbClr val="1F497D"/>
                    </a:solidFill>
                    <a:effectLst/>
                    <a:uLnTx/>
                    <a:uFillTx/>
                    <a:latin typeface="Arial"/>
                    <a:ea typeface="Times New Roman" panose="02020603050405020304" pitchFamily="18" charset="0"/>
                    <a:cs typeface="Arial" panose="020B0604020202020204" pitchFamily="34" charset="0"/>
                    <a:sym typeface="Arial"/>
                  </a:rPr>
                  <a:t>tr73)</a:t>
                </a:r>
                <a:r>
                  <a:rPr kumimoji="0" lang="vi-VN" sz="3700" b="1" i="0" u="none" strike="noStrike" kern="1200" cap="none" spc="0" normalizeH="0" baseline="0" noProof="0" smtClean="0">
                    <a:ln>
                      <a:noFill/>
                    </a:ln>
                    <a:solidFill>
                      <a:srgbClr val="1F497D"/>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lang="vi-VN" sz="3700" kern="0">
                    <a:solidFill>
                      <a:srgbClr val="000000"/>
                    </a:solidFill>
                    <a:cs typeface="Arial" panose="020B0604020202020204" pitchFamily="34" charset="0"/>
                    <a:sym typeface="Arial"/>
                  </a:rPr>
                  <a:t>Cho hình bình hành </a:t>
                </a:r>
                <a14:m>
                  <m:oMath xmlns:m="http://schemas.openxmlformats.org/officeDocument/2006/math">
                    <m:r>
                      <a:rPr lang="vi-VN" sz="3700" i="1" kern="0" smtClean="0">
                        <a:solidFill>
                          <a:srgbClr val="000000"/>
                        </a:solidFill>
                        <a:latin typeface="Cambria Math" panose="02040503050406030204" pitchFamily="18" charset="0"/>
                        <a:cs typeface="Arial" panose="020B0604020202020204" pitchFamily="34" charset="0"/>
                        <a:sym typeface="Arial"/>
                      </a:rPr>
                      <m:t>𝐴𝐵𝐶𝐷</m:t>
                    </m:r>
                  </m:oMath>
                </a14:m>
                <a:r>
                  <a:rPr lang="vi-VN" sz="3700" kern="0">
                    <a:solidFill>
                      <a:srgbClr val="000000"/>
                    </a:solidFill>
                    <a:cs typeface="Arial" panose="020B0604020202020204" pitchFamily="34" charset="0"/>
                    <a:sym typeface="Arial"/>
                  </a:rPr>
                  <a:t>. Một đường thẳng đi qua </a:t>
                </a:r>
                <a14:m>
                  <m:oMath xmlns:m="http://schemas.openxmlformats.org/officeDocument/2006/math">
                    <m:r>
                      <a:rPr lang="vi-VN" sz="3700" i="1" kern="0" smtClean="0">
                        <a:solidFill>
                          <a:srgbClr val="000000"/>
                        </a:solidFill>
                        <a:latin typeface="Cambria Math" panose="02040503050406030204" pitchFamily="18" charset="0"/>
                        <a:cs typeface="Arial" panose="020B0604020202020204" pitchFamily="34" charset="0"/>
                        <a:sym typeface="Arial"/>
                      </a:rPr>
                      <m:t>𝐷</m:t>
                    </m:r>
                  </m:oMath>
                </a14:m>
                <a:r>
                  <a:rPr lang="vi-VN" sz="3700" kern="0">
                    <a:solidFill>
                      <a:srgbClr val="000000"/>
                    </a:solidFill>
                    <a:cs typeface="Arial" panose="020B0604020202020204" pitchFamily="34" charset="0"/>
                    <a:sym typeface="Arial"/>
                  </a:rPr>
                  <a:t> lần lượt cắt đoạn thẳng </a:t>
                </a:r>
                <a14:m>
                  <m:oMath xmlns:m="http://schemas.openxmlformats.org/officeDocument/2006/math">
                    <m:r>
                      <a:rPr lang="vi-VN" sz="3700" i="1" kern="0" smtClean="0">
                        <a:solidFill>
                          <a:srgbClr val="000000"/>
                        </a:solidFill>
                        <a:latin typeface="Cambria Math" panose="02040503050406030204" pitchFamily="18" charset="0"/>
                        <a:cs typeface="Arial" panose="020B0604020202020204" pitchFamily="34" charset="0"/>
                        <a:sym typeface="Arial"/>
                      </a:rPr>
                      <m:t>𝐵𝐶</m:t>
                    </m:r>
                  </m:oMath>
                </a14:m>
                <a:r>
                  <a:rPr lang="vi-VN" sz="3700" kern="0">
                    <a:solidFill>
                      <a:srgbClr val="000000"/>
                    </a:solidFill>
                    <a:cs typeface="Arial" panose="020B0604020202020204" pitchFamily="34" charset="0"/>
                    <a:sym typeface="Arial"/>
                  </a:rPr>
                  <a:t> và tia </a:t>
                </a:r>
                <a14:m>
                  <m:oMath xmlns:m="http://schemas.openxmlformats.org/officeDocument/2006/math">
                    <m:r>
                      <a:rPr lang="vi-VN" sz="3700" i="1" kern="0" smtClean="0">
                        <a:solidFill>
                          <a:srgbClr val="000000"/>
                        </a:solidFill>
                        <a:latin typeface="Cambria Math" panose="02040503050406030204" pitchFamily="18" charset="0"/>
                        <a:cs typeface="Arial" panose="020B0604020202020204" pitchFamily="34" charset="0"/>
                        <a:sym typeface="Arial"/>
                      </a:rPr>
                      <m:t>𝐴𝐵</m:t>
                    </m:r>
                  </m:oMath>
                </a14:m>
                <a:r>
                  <a:rPr lang="vi-VN" sz="3700" kern="0">
                    <a:solidFill>
                      <a:srgbClr val="000000"/>
                    </a:solidFill>
                    <a:cs typeface="Arial" panose="020B0604020202020204" pitchFamily="34" charset="0"/>
                    <a:sym typeface="Arial"/>
                  </a:rPr>
                  <a:t> tại </a:t>
                </a:r>
                <a14:m>
                  <m:oMath xmlns:m="http://schemas.openxmlformats.org/officeDocument/2006/math">
                    <m:r>
                      <a:rPr lang="vi-VN" sz="3700" i="1" kern="0" smtClean="0">
                        <a:solidFill>
                          <a:srgbClr val="000000"/>
                        </a:solidFill>
                        <a:latin typeface="Cambria Math" panose="02040503050406030204" pitchFamily="18" charset="0"/>
                        <a:cs typeface="Arial" panose="020B0604020202020204" pitchFamily="34" charset="0"/>
                        <a:sym typeface="Arial"/>
                      </a:rPr>
                      <m:t>𝑀</m:t>
                    </m:r>
                  </m:oMath>
                </a14:m>
                <a:r>
                  <a:rPr lang="vi-VN" sz="3700" kern="0">
                    <a:solidFill>
                      <a:srgbClr val="000000"/>
                    </a:solidFill>
                    <a:cs typeface="Arial" panose="020B0604020202020204" pitchFamily="34" charset="0"/>
                    <a:sym typeface="Arial"/>
                  </a:rPr>
                  <a:t> và </a:t>
                </a:r>
                <a14:m>
                  <m:oMath xmlns:m="http://schemas.openxmlformats.org/officeDocument/2006/math">
                    <m:r>
                      <a:rPr lang="vi-VN" sz="3700" i="1" kern="0" smtClean="0">
                        <a:solidFill>
                          <a:srgbClr val="000000"/>
                        </a:solidFill>
                        <a:latin typeface="Cambria Math" panose="02040503050406030204" pitchFamily="18" charset="0"/>
                        <a:cs typeface="Arial" panose="020B0604020202020204" pitchFamily="34" charset="0"/>
                        <a:sym typeface="Arial"/>
                      </a:rPr>
                      <m:t>𝑁</m:t>
                    </m:r>
                  </m:oMath>
                </a14:m>
                <a:r>
                  <a:rPr lang="vi-VN" sz="3700" kern="0">
                    <a:solidFill>
                      <a:srgbClr val="000000"/>
                    </a:solidFill>
                    <a:cs typeface="Arial" panose="020B0604020202020204" pitchFamily="34" charset="0"/>
                    <a:sym typeface="Arial"/>
                  </a:rPr>
                  <a:t> sao cho điểm </a:t>
                </a:r>
                <a14:m>
                  <m:oMath xmlns:m="http://schemas.openxmlformats.org/officeDocument/2006/math">
                    <m:r>
                      <a:rPr lang="vi-VN" sz="3700" i="1" kern="0" smtClean="0">
                        <a:solidFill>
                          <a:srgbClr val="000000"/>
                        </a:solidFill>
                        <a:latin typeface="Cambria Math" panose="02040503050406030204" pitchFamily="18" charset="0"/>
                        <a:cs typeface="Arial" panose="020B0604020202020204" pitchFamily="34" charset="0"/>
                        <a:sym typeface="Arial"/>
                      </a:rPr>
                      <m:t>𝑀</m:t>
                    </m:r>
                  </m:oMath>
                </a14:m>
                <a:r>
                  <a:rPr lang="vi-VN" sz="3700" kern="0">
                    <a:solidFill>
                      <a:srgbClr val="000000"/>
                    </a:solidFill>
                    <a:cs typeface="Arial" panose="020B0604020202020204" pitchFamily="34" charset="0"/>
                    <a:sym typeface="Arial"/>
                  </a:rPr>
                  <a:t> nằm giữa hai điểm </a:t>
                </a:r>
                <a14:m>
                  <m:oMath xmlns:m="http://schemas.openxmlformats.org/officeDocument/2006/math">
                    <m:r>
                      <a:rPr lang="vi-VN" sz="3700" i="1" kern="0" smtClean="0">
                        <a:solidFill>
                          <a:srgbClr val="000000"/>
                        </a:solidFill>
                        <a:latin typeface="Cambria Math" panose="02040503050406030204" pitchFamily="18" charset="0"/>
                        <a:cs typeface="Arial" panose="020B0604020202020204" pitchFamily="34" charset="0"/>
                        <a:sym typeface="Arial"/>
                      </a:rPr>
                      <m:t>𝐵</m:t>
                    </m:r>
                  </m:oMath>
                </a14:m>
                <a:r>
                  <a:rPr lang="vi-VN" sz="3700" kern="0">
                    <a:solidFill>
                      <a:srgbClr val="000000"/>
                    </a:solidFill>
                    <a:cs typeface="Arial" panose="020B0604020202020204" pitchFamily="34" charset="0"/>
                    <a:sym typeface="Arial"/>
                  </a:rPr>
                  <a:t> và </a:t>
                </a:r>
                <a14:m>
                  <m:oMath xmlns:m="http://schemas.openxmlformats.org/officeDocument/2006/math">
                    <m:r>
                      <a:rPr lang="vi-VN" sz="3700" i="1" kern="0" smtClean="0">
                        <a:solidFill>
                          <a:srgbClr val="000000"/>
                        </a:solidFill>
                        <a:latin typeface="Cambria Math" panose="02040503050406030204" pitchFamily="18" charset="0"/>
                        <a:cs typeface="Arial" panose="020B0604020202020204" pitchFamily="34" charset="0"/>
                        <a:sym typeface="Arial"/>
                      </a:rPr>
                      <m:t>𝐶</m:t>
                    </m:r>
                  </m:oMath>
                </a14:m>
                <a:r>
                  <a:rPr lang="vi-VN" sz="3700" kern="0">
                    <a:solidFill>
                      <a:srgbClr val="000000"/>
                    </a:solidFill>
                    <a:cs typeface="Arial" panose="020B0604020202020204" pitchFamily="34" charset="0"/>
                    <a:sym typeface="Arial"/>
                  </a:rPr>
                  <a:t>. Chứng </a:t>
                </a:r>
                <a:r>
                  <a:rPr lang="vi-VN" sz="3700" kern="0">
                    <a:solidFill>
                      <a:srgbClr val="000000"/>
                    </a:solidFill>
                    <a:cs typeface="Arial" panose="020B0604020202020204" pitchFamily="34" charset="0"/>
                    <a:sym typeface="Arial"/>
                  </a:rPr>
                  <a:t>minh</a:t>
                </a:r>
                <a:r>
                  <a:rPr lang="vi-VN" sz="3700" kern="0" smtClean="0">
                    <a:solidFill>
                      <a:srgbClr val="000000"/>
                    </a:solidFill>
                    <a:cs typeface="Arial" panose="020B0604020202020204" pitchFamily="34" charset="0"/>
                    <a:sym typeface="Arial"/>
                  </a:rPr>
                  <a:t>:</a:t>
                </a:r>
                <a:endParaRPr lang="vi-VN" sz="3700" kern="0">
                  <a:solidFill>
                    <a:srgbClr val="000000"/>
                  </a:solidFill>
                  <a:cs typeface="Arial" panose="020B0604020202020204" pitchFamily="34" charset="0"/>
                  <a:sym typeface="Arial"/>
                </a:endParaRPr>
              </a:p>
              <a:p>
                <a:pPr lvl="0" algn="ctr">
                  <a:lnSpc>
                    <a:spcPct val="150000"/>
                  </a:lnSpc>
                  <a:buClr>
                    <a:srgbClr val="000000"/>
                  </a:buClr>
                </a:pPr>
                <a:r>
                  <a:rPr lang="vi-VN" sz="3700" kern="0">
                    <a:solidFill>
                      <a:srgbClr val="000000"/>
                    </a:solidFill>
                    <a:cs typeface="Arial" panose="020B0604020202020204" pitchFamily="34" charset="0"/>
                    <a:sym typeface="Arial"/>
                  </a:rPr>
                  <a:t>a) </a:t>
                </a:r>
                <a14:m>
                  <m:oMath xmlns:m="http://schemas.openxmlformats.org/officeDocument/2006/math">
                    <m:r>
                      <a:rPr lang="vi-VN" sz="3700" i="1" kern="0" smtClean="0">
                        <a:solidFill>
                          <a:srgbClr val="000000"/>
                        </a:solidFill>
                        <a:latin typeface="Cambria Math" panose="02040503050406030204" pitchFamily="18" charset="0"/>
                        <a:cs typeface="Arial" panose="020B0604020202020204" pitchFamily="34" charset="0"/>
                        <a:sym typeface="Arial"/>
                      </a:rPr>
                      <m:t>∆</m:t>
                    </m:r>
                    <m:r>
                      <a:rPr lang="vi-VN" sz="3700" i="1" kern="0" smtClean="0">
                        <a:solidFill>
                          <a:srgbClr val="000000"/>
                        </a:solidFill>
                        <a:latin typeface="Cambria Math" panose="02040503050406030204" pitchFamily="18" charset="0"/>
                        <a:cs typeface="Arial" panose="020B0604020202020204" pitchFamily="34" charset="0"/>
                        <a:sym typeface="Arial"/>
                      </a:rPr>
                      <m:t>𝑁𝐵𝑀</m:t>
                    </m:r>
                    <m:r>
                      <a:rPr lang="vi-VN" sz="3700" i="1" kern="0" smtClean="0">
                        <a:solidFill>
                          <a:srgbClr val="000000"/>
                        </a:solidFill>
                        <a:latin typeface="Cambria Math" panose="02040503050406030204" pitchFamily="18" charset="0"/>
                        <a:cs typeface="Arial" panose="020B0604020202020204" pitchFamily="34" charset="0"/>
                        <a:sym typeface="Arial"/>
                      </a:rPr>
                      <m:t> </m:t>
                    </m:r>
                    <m:r>
                      <a:rPr lang="iu-Cans-CA" sz="3700" i="1" kern="0">
                        <a:solidFill>
                          <a:srgbClr val="000000"/>
                        </a:solidFill>
                        <a:latin typeface="Arial" panose="020B0604020202020204" pitchFamily="34" charset="0"/>
                        <a:cs typeface="Arial" panose="020B0604020202020204" pitchFamily="34" charset="0"/>
                        <a:sym typeface="Arial"/>
                      </a:rPr>
                      <m:t>ᔕ ∆</m:t>
                    </m:r>
                    <m:r>
                      <a:rPr lang="vi-VN" sz="3700" i="1" kern="0">
                        <a:solidFill>
                          <a:srgbClr val="000000"/>
                        </a:solidFill>
                        <a:latin typeface="Cambria Math" panose="02040503050406030204" pitchFamily="18" charset="0"/>
                        <a:cs typeface="Arial" panose="020B0604020202020204" pitchFamily="34" charset="0"/>
                        <a:sym typeface="Arial"/>
                      </a:rPr>
                      <m:t>𝑁𝐴𝐷</m:t>
                    </m:r>
                    <m:r>
                      <a:rPr lang="vi-VN" sz="3700" i="1" kern="0" smtClean="0">
                        <a:solidFill>
                          <a:srgbClr val="000000"/>
                        </a:solidFill>
                        <a:latin typeface="Cambria Math" panose="02040503050406030204" pitchFamily="18" charset="0"/>
                        <a:cs typeface="Arial" panose="020B0604020202020204" pitchFamily="34" charset="0"/>
                        <a:sym typeface="Arial"/>
                      </a:rPr>
                      <m:t>;</m:t>
                    </m:r>
                  </m:oMath>
                </a14:m>
                <a:r>
                  <a:rPr lang="en-US" sz="3700" kern="0" smtClean="0">
                    <a:solidFill>
                      <a:srgbClr val="000000"/>
                    </a:solidFill>
                    <a:cs typeface="Arial" panose="020B0604020202020204" pitchFamily="34" charset="0"/>
                    <a:sym typeface="Arial"/>
                  </a:rPr>
                  <a:t>		</a:t>
                </a:r>
                <a:r>
                  <a:rPr lang="vi-VN" sz="3700" kern="0" smtClean="0">
                    <a:solidFill>
                      <a:srgbClr val="000000"/>
                    </a:solidFill>
                    <a:cs typeface="Arial" panose="020B0604020202020204" pitchFamily="34" charset="0"/>
                    <a:sym typeface="Arial"/>
                  </a:rPr>
                  <a:t>b</a:t>
                </a:r>
                <a:r>
                  <a:rPr lang="vi-VN" sz="3700" kern="0">
                    <a:solidFill>
                      <a:srgbClr val="000000"/>
                    </a:solidFill>
                    <a:cs typeface="Arial" panose="020B0604020202020204" pitchFamily="34" charset="0"/>
                    <a:sym typeface="Arial"/>
                  </a:rPr>
                  <a:t>) </a:t>
                </a:r>
                <a14:m>
                  <m:oMath xmlns:m="http://schemas.openxmlformats.org/officeDocument/2006/math">
                    <m:r>
                      <a:rPr lang="vi-VN" sz="3700" i="1" kern="0" smtClean="0">
                        <a:solidFill>
                          <a:srgbClr val="000000"/>
                        </a:solidFill>
                        <a:latin typeface="Cambria Math" panose="02040503050406030204" pitchFamily="18" charset="0"/>
                        <a:cs typeface="Arial" panose="020B0604020202020204" pitchFamily="34" charset="0"/>
                        <a:sym typeface="Arial"/>
                      </a:rPr>
                      <m:t>∆</m:t>
                    </m:r>
                    <m:r>
                      <a:rPr lang="vi-VN" sz="3700" i="1" kern="0" smtClean="0">
                        <a:solidFill>
                          <a:srgbClr val="000000"/>
                        </a:solidFill>
                        <a:latin typeface="Cambria Math" panose="02040503050406030204" pitchFamily="18" charset="0"/>
                        <a:cs typeface="Arial" panose="020B0604020202020204" pitchFamily="34" charset="0"/>
                        <a:sym typeface="Arial"/>
                      </a:rPr>
                      <m:t>𝑁𝐵𝑀</m:t>
                    </m:r>
                    <m:r>
                      <a:rPr lang="vi-VN" sz="3700" i="1" kern="0" smtClean="0">
                        <a:solidFill>
                          <a:srgbClr val="000000"/>
                        </a:solidFill>
                        <a:latin typeface="Cambria Math" panose="02040503050406030204" pitchFamily="18" charset="0"/>
                        <a:cs typeface="Arial" panose="020B0604020202020204" pitchFamily="34" charset="0"/>
                        <a:sym typeface="Arial"/>
                      </a:rPr>
                      <m:t> </m:t>
                    </m:r>
                    <m:r>
                      <a:rPr lang="iu-Cans-CA" sz="3700" i="1" kern="0">
                        <a:solidFill>
                          <a:srgbClr val="000000"/>
                        </a:solidFill>
                        <a:latin typeface="Arial" panose="020B0604020202020204" pitchFamily="34" charset="0"/>
                        <a:cs typeface="Arial" panose="020B0604020202020204" pitchFamily="34" charset="0"/>
                        <a:sym typeface="Arial"/>
                      </a:rPr>
                      <m:t>ᔕ ∆</m:t>
                    </m:r>
                    <m:r>
                      <a:rPr lang="vi-VN" sz="3700" i="1" kern="0">
                        <a:solidFill>
                          <a:srgbClr val="000000"/>
                        </a:solidFill>
                        <a:latin typeface="Cambria Math" panose="02040503050406030204" pitchFamily="18" charset="0"/>
                        <a:cs typeface="Arial" panose="020B0604020202020204" pitchFamily="34" charset="0"/>
                        <a:sym typeface="Arial"/>
                      </a:rPr>
                      <m:t>𝐷𝐶𝑀</m:t>
                    </m:r>
                    <m:r>
                      <a:rPr lang="vi-VN" sz="3700" i="1" kern="0" smtClean="0">
                        <a:solidFill>
                          <a:srgbClr val="000000"/>
                        </a:solidFill>
                        <a:latin typeface="Cambria Math" panose="02040503050406030204" pitchFamily="18" charset="0"/>
                        <a:cs typeface="Arial" panose="020B0604020202020204" pitchFamily="34" charset="0"/>
                        <a:sym typeface="Arial"/>
                      </a:rPr>
                      <m:t>;</m:t>
                    </m:r>
                  </m:oMath>
                </a14:m>
                <a:r>
                  <a:rPr lang="en-US" sz="3700" kern="0" smtClean="0">
                    <a:solidFill>
                      <a:srgbClr val="000000"/>
                    </a:solidFill>
                    <a:cs typeface="Arial" panose="020B0604020202020204" pitchFamily="34" charset="0"/>
                    <a:sym typeface="Arial"/>
                  </a:rPr>
                  <a:t>		</a:t>
                </a:r>
                <a:r>
                  <a:rPr lang="vi-VN" sz="3700" kern="0" smtClean="0">
                    <a:solidFill>
                      <a:srgbClr val="000000"/>
                    </a:solidFill>
                    <a:cs typeface="Arial" panose="020B0604020202020204" pitchFamily="34" charset="0"/>
                    <a:sym typeface="Arial"/>
                  </a:rPr>
                  <a:t>c</a:t>
                </a:r>
                <a:r>
                  <a:rPr lang="vi-VN" sz="3700" kern="0">
                    <a:solidFill>
                      <a:srgbClr val="000000"/>
                    </a:solidFill>
                    <a:cs typeface="Arial" panose="020B0604020202020204" pitchFamily="34" charset="0"/>
                    <a:sym typeface="Arial"/>
                  </a:rPr>
                  <a:t>) </a:t>
                </a:r>
                <a14:m>
                  <m:oMath xmlns:m="http://schemas.openxmlformats.org/officeDocument/2006/math">
                    <m:r>
                      <a:rPr lang="vi-VN" sz="3700" i="1" kern="0" smtClean="0">
                        <a:solidFill>
                          <a:srgbClr val="000000"/>
                        </a:solidFill>
                        <a:latin typeface="Cambria Math" panose="02040503050406030204" pitchFamily="18" charset="0"/>
                        <a:cs typeface="Arial" panose="020B0604020202020204" pitchFamily="34" charset="0"/>
                        <a:sym typeface="Arial"/>
                      </a:rPr>
                      <m:t>∆</m:t>
                    </m:r>
                    <m:r>
                      <a:rPr lang="vi-VN" sz="3700" i="1" kern="0" smtClean="0">
                        <a:solidFill>
                          <a:srgbClr val="000000"/>
                        </a:solidFill>
                        <a:latin typeface="Cambria Math" panose="02040503050406030204" pitchFamily="18" charset="0"/>
                        <a:cs typeface="Arial" panose="020B0604020202020204" pitchFamily="34" charset="0"/>
                        <a:sym typeface="Arial"/>
                      </a:rPr>
                      <m:t>𝑁𝐴𝐷</m:t>
                    </m:r>
                    <m:r>
                      <a:rPr lang="vi-VN" sz="3700" i="1" kern="0" smtClean="0">
                        <a:solidFill>
                          <a:srgbClr val="000000"/>
                        </a:solidFill>
                        <a:latin typeface="Cambria Math" panose="02040503050406030204" pitchFamily="18" charset="0"/>
                        <a:cs typeface="Arial" panose="020B0604020202020204" pitchFamily="34" charset="0"/>
                        <a:sym typeface="Arial"/>
                      </a:rPr>
                      <m:t> </m:t>
                    </m:r>
                    <m:r>
                      <a:rPr lang="iu-Cans-CA" sz="3700" i="1" kern="0">
                        <a:solidFill>
                          <a:srgbClr val="000000"/>
                        </a:solidFill>
                        <a:latin typeface="Arial" panose="020B0604020202020204" pitchFamily="34" charset="0"/>
                        <a:cs typeface="Arial" panose="020B0604020202020204" pitchFamily="34" charset="0"/>
                        <a:sym typeface="Arial"/>
                      </a:rPr>
                      <m:t>ᔕ ∆</m:t>
                    </m:r>
                    <m:r>
                      <a:rPr lang="vi-VN" sz="3700" i="1" kern="0">
                        <a:solidFill>
                          <a:srgbClr val="000000"/>
                        </a:solidFill>
                        <a:latin typeface="Cambria Math" panose="02040503050406030204" pitchFamily="18" charset="0"/>
                        <a:cs typeface="Arial" panose="020B0604020202020204" pitchFamily="34" charset="0"/>
                        <a:sym typeface="Arial"/>
                      </a:rPr>
                      <m:t>𝐷𝐶𝑀</m:t>
                    </m:r>
                    <m:r>
                      <a:rPr lang="vi-VN" sz="3700" i="1" kern="0">
                        <a:solidFill>
                          <a:srgbClr val="000000"/>
                        </a:solidFill>
                        <a:latin typeface="Cambria Math" panose="02040503050406030204" pitchFamily="18" charset="0"/>
                        <a:cs typeface="Arial" panose="020B0604020202020204" pitchFamily="34" charset="0"/>
                        <a:sym typeface="Arial"/>
                      </a:rPr>
                      <m:t>.</m:t>
                    </m:r>
                  </m:oMath>
                </a14:m>
                <a:endParaRPr kumimoji="0" lang="vi-VN" sz="3700" b="0" i="0" u="none" strike="noStrike" kern="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endParaRPr>
              </a:p>
            </p:txBody>
          </p:sp>
        </mc:Choice>
        <mc:Fallback>
          <p:sp>
            <p:nvSpPr>
              <p:cNvPr id="16" name="Rectangle 15"/>
              <p:cNvSpPr>
                <a:spLocks noRot="1" noChangeAspect="1" noMove="1" noResize="1" noEditPoints="1" noAdjustHandles="1" noChangeArrowheads="1" noChangeShapeType="1" noTextEdit="1"/>
              </p:cNvSpPr>
              <p:nvPr/>
            </p:nvSpPr>
            <p:spPr>
              <a:xfrm>
                <a:off x="673768" y="267118"/>
                <a:ext cx="16840200" cy="3416705"/>
              </a:xfrm>
              <a:prstGeom prst="rect">
                <a:avLst/>
              </a:prstGeom>
              <a:blipFill>
                <a:blip r:embed="rId5"/>
                <a:stretch>
                  <a:fillRect l="-1159" r="-1122" b="-5536"/>
                </a:stretch>
              </a:blipFill>
            </p:spPr>
            <p:txBody>
              <a:bodyPr/>
              <a:lstStyle/>
              <a:p>
                <a:r>
                  <a:rPr lang="en-US">
                    <a:noFill/>
                  </a:rPr>
                  <a:t> </a:t>
                </a:r>
              </a:p>
            </p:txBody>
          </p:sp>
        </mc:Fallback>
      </mc:AlternateContent>
      <p:sp>
        <p:nvSpPr>
          <p:cNvPr id="18" name="Rectangle 17"/>
          <p:cNvSpPr/>
          <p:nvPr/>
        </p:nvSpPr>
        <p:spPr>
          <a:xfrm>
            <a:off x="846252" y="3977567"/>
            <a:ext cx="1265090" cy="861133"/>
          </a:xfrm>
          <a:prstGeom prst="rect">
            <a:avLst/>
          </a:prstGeom>
        </p:spPr>
        <p:txBody>
          <a:bodyPr wrap="none">
            <a:spAutoFit/>
          </a:bodyPr>
          <a:lstStyle/>
          <a:p>
            <a:pPr marL="0" marR="0" lvl="0" indent="0" algn="just" defTabSz="1828800" rtl="0" eaLnBrk="1" fontAlgn="auto" latinLnBrk="0" hangingPunct="1">
              <a:lnSpc>
                <a:spcPct val="150000"/>
              </a:lnSpc>
              <a:spcBef>
                <a:spcPts val="600"/>
              </a:spcBef>
              <a:spcAft>
                <a:spcPts val="600"/>
              </a:spcAft>
              <a:buClr>
                <a:srgbClr val="000000"/>
              </a:buClr>
              <a:buSzTx/>
              <a:buFontTx/>
              <a:buNone/>
              <a:tabLst/>
              <a:defRPr/>
            </a:pPr>
            <a:r>
              <a:rPr kumimoji="0" lang="en-US" sz="3700" b="1" i="1" u="sng" strike="noStrike" kern="0" cap="none" spc="0" normalizeH="0" baseline="0" noProof="0">
                <a:ln>
                  <a:noFill/>
                </a:ln>
                <a:solidFill>
                  <a:srgbClr val="C00000"/>
                </a:solidFill>
                <a:effectLst/>
                <a:uLnTx/>
                <a:uFillTx/>
                <a:latin typeface="Arial"/>
                <a:ea typeface="Calibri" panose="020F0502020204030204" pitchFamily="34" charset="0"/>
                <a:cs typeface="Times New Roman" panose="02020603050405020304" pitchFamily="18" charset="0"/>
                <a:sym typeface="Arial"/>
              </a:rPr>
              <a:t>Giải:</a:t>
            </a:r>
          </a:p>
        </p:txBody>
      </p:sp>
      <p:pic>
        <p:nvPicPr>
          <p:cNvPr id="2" name="Picture 1"/>
          <p:cNvPicPr>
            <a:picLocks noChangeAspect="1"/>
          </p:cNvPicPr>
          <p:nvPr/>
        </p:nvPicPr>
        <p:blipFill>
          <a:blip r:embed="rId6">
            <a:extLst>
              <a:ext uri="{BEBA8EAE-BF5A-486C-A8C5-ECC9F3942E4B}">
                <a14:imgProps xmlns:a14="http://schemas.microsoft.com/office/drawing/2010/main">
                  <a14:imgLayer r:embed="rId7">
                    <a14:imgEffect>
                      <a14:sharpenSoften amount="25000"/>
                    </a14:imgEffect>
                    <a14:imgEffect>
                      <a14:brightnessContrast contrast="20000"/>
                    </a14:imgEffect>
                  </a14:imgLayer>
                </a14:imgProps>
              </a:ext>
            </a:extLst>
          </a:blip>
          <a:stretch>
            <a:fillRect/>
          </a:stretch>
        </p:blipFill>
        <p:spPr>
          <a:xfrm>
            <a:off x="793379" y="5448300"/>
            <a:ext cx="6644849" cy="3962400"/>
          </a:xfrm>
          <a:prstGeom prst="rect">
            <a:avLst/>
          </a:prstGeom>
        </p:spPr>
      </p:pic>
      <mc:AlternateContent xmlns:mc="http://schemas.openxmlformats.org/markup-compatibility/2006">
        <mc:Choice xmlns:a14="http://schemas.microsoft.com/office/drawing/2010/main" Requires="a14">
          <p:sp>
            <p:nvSpPr>
              <p:cNvPr id="3" name="Rectangle 2"/>
              <p:cNvSpPr/>
              <p:nvPr/>
            </p:nvSpPr>
            <p:spPr>
              <a:xfrm>
                <a:off x="7688711" y="4832684"/>
                <a:ext cx="10313980" cy="4872744"/>
              </a:xfrm>
              <a:prstGeom prst="rect">
                <a:avLst/>
              </a:prstGeom>
            </p:spPr>
            <p:txBody>
              <a:bodyPr wrap="square">
                <a:spAutoFit/>
              </a:bodyPr>
              <a:lstStyle/>
              <a:p>
                <a:pPr algn="just">
                  <a:lnSpc>
                    <a:spcPct val="150000"/>
                  </a:lnSpc>
                  <a:spcBef>
                    <a:spcPts val="600"/>
                  </a:spcBef>
                  <a:spcAft>
                    <a:spcPts val="600"/>
                  </a:spcAft>
                </a:pPr>
                <a:r>
                  <a:rPr lang="fr-FR" sz="3700" smtClean="0">
                    <a:latin typeface="Arial" panose="020B0604020202020204" pitchFamily="34" charset="0"/>
                    <a:ea typeface="Calibri" panose="020F0502020204030204" pitchFamily="34" charset="0"/>
                    <a:cs typeface="Arial" panose="020B0604020202020204" pitchFamily="34" charset="0"/>
                  </a:rPr>
                  <a:t>a) </a:t>
                </a:r>
                <a:r>
                  <a:rPr lang="nl-NL" sz="3700">
                    <a:effectLst/>
                    <a:latin typeface="Arial" panose="020B0604020202020204" pitchFamily="34" charset="0"/>
                    <a:ea typeface="Calibri" panose="020F0502020204030204" pitchFamily="34" charset="0"/>
                    <a:cs typeface="Arial" panose="020B0604020202020204" pitchFamily="34" charset="0"/>
                  </a:rPr>
                  <a:t>Xét </a:t>
                </a:r>
                <a14:m>
                  <m:oMath xmlns:m="http://schemas.openxmlformats.org/officeDocument/2006/math">
                    <m:r>
                      <a:rPr lang="en-US" sz="3700" i="1" smtClean="0">
                        <a:effectLst/>
                        <a:latin typeface="Cambria Math" panose="02040503050406030204" pitchFamily="18" charset="0"/>
                        <a:ea typeface="Calibri" panose="020F0502020204030204" pitchFamily="34" charset="0"/>
                        <a:cs typeface="Arial" panose="020B0604020202020204" pitchFamily="34" charset="0"/>
                        <a:sym typeface="Symbol" panose="05050102010706020507" pitchFamily="18" charset="2"/>
                      </a:rPr>
                      <m:t></m:t>
                    </m:r>
                    <m:r>
                      <a:rPr lang="nl-NL" sz="3700" i="1">
                        <a:effectLst/>
                        <a:latin typeface="Cambria Math" panose="02040503050406030204" pitchFamily="18" charset="0"/>
                        <a:ea typeface="Calibri" panose="020F0502020204030204" pitchFamily="34" charset="0"/>
                        <a:cs typeface="Arial" panose="020B0604020202020204" pitchFamily="34" charset="0"/>
                      </a:rPr>
                      <m:t>𝐴𝐷𝑁</m:t>
                    </m:r>
                    <m:r>
                      <a:rPr lang="nl-NL" sz="3700" i="1">
                        <a:effectLst/>
                        <a:latin typeface="Cambria Math" panose="02040503050406030204" pitchFamily="18" charset="0"/>
                        <a:ea typeface="Calibri" panose="020F0502020204030204" pitchFamily="34" charset="0"/>
                        <a:cs typeface="Arial" panose="020B0604020202020204" pitchFamily="34" charset="0"/>
                      </a:rPr>
                      <m:t> </m:t>
                    </m:r>
                  </m:oMath>
                </a14:m>
                <a:r>
                  <a:rPr lang="nl-NL" sz="3700">
                    <a:effectLst/>
                    <a:latin typeface="Arial" panose="020B0604020202020204" pitchFamily="34" charset="0"/>
                    <a:ea typeface="Calibri" panose="020F0502020204030204" pitchFamily="34" charset="0"/>
                    <a:cs typeface="Arial" panose="020B0604020202020204" pitchFamily="34" charset="0"/>
                  </a:rPr>
                  <a:t>có </a:t>
                </a:r>
                <a14:m>
                  <m:oMath xmlns:m="http://schemas.openxmlformats.org/officeDocument/2006/math">
                    <m:r>
                      <a:rPr lang="nl-NL" sz="3700" i="1" smtClean="0">
                        <a:effectLst/>
                        <a:latin typeface="Cambria Math" panose="02040503050406030204" pitchFamily="18" charset="0"/>
                        <a:ea typeface="Calibri" panose="020F0502020204030204" pitchFamily="34" charset="0"/>
                        <a:cs typeface="Arial" panose="020B0604020202020204" pitchFamily="34" charset="0"/>
                      </a:rPr>
                      <m:t>𝐵𝑀</m:t>
                    </m:r>
                    <m:r>
                      <a:rPr lang="nl-NL" sz="3700" i="1" smtClean="0">
                        <a:effectLst/>
                        <a:latin typeface="Cambria Math" panose="02040503050406030204" pitchFamily="18" charset="0"/>
                        <a:ea typeface="Calibri" panose="020F0502020204030204" pitchFamily="34" charset="0"/>
                        <a:cs typeface="Arial" panose="020B0604020202020204" pitchFamily="34" charset="0"/>
                      </a:rPr>
                      <m:t> //</m:t>
                    </m:r>
                    <m:r>
                      <a:rPr lang="nl-NL" sz="3700" i="1" smtClean="0">
                        <a:effectLst/>
                        <a:latin typeface="Cambria Math" panose="02040503050406030204" pitchFamily="18" charset="0"/>
                        <a:ea typeface="Calibri" panose="020F0502020204030204" pitchFamily="34" charset="0"/>
                        <a:cs typeface="Arial" panose="020B0604020202020204" pitchFamily="34" charset="0"/>
                      </a:rPr>
                      <m:t>𝐴𝐷</m:t>
                    </m:r>
                    <m:r>
                      <a:rPr lang="nl-NL" sz="3700" i="1" smtClean="0">
                        <a:effectLst/>
                        <a:latin typeface="Cambria Math" panose="02040503050406030204" pitchFamily="18" charset="0"/>
                        <a:ea typeface="Calibri" panose="020F0502020204030204" pitchFamily="34" charset="0"/>
                        <a:cs typeface="Arial" panose="020B0604020202020204" pitchFamily="34" charset="0"/>
                      </a:rPr>
                      <m:t> </m:t>
                    </m:r>
                  </m:oMath>
                </a14:m>
                <a:r>
                  <a:rPr lang="nl-NL" sz="3700">
                    <a:effectLst/>
                    <a:latin typeface="Arial" panose="020B0604020202020204" pitchFamily="34" charset="0"/>
                    <a:ea typeface="Calibri" panose="020F0502020204030204" pitchFamily="34" charset="0"/>
                    <a:cs typeface="Arial" panose="020B0604020202020204" pitchFamily="34" charset="0"/>
                  </a:rPr>
                  <a:t>(t/c hình bình hành)</a:t>
                </a:r>
                <a:endParaRPr lang="en-US" sz="37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pPr>
                <a14:m>
                  <m:oMath xmlns:m="http://schemas.openxmlformats.org/officeDocument/2006/math">
                    <m:r>
                      <a:rPr lang="nl-NL" sz="37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nl-NL" sz="370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nl-NL" sz="3700" i="1" smtClean="0">
                        <a:effectLst/>
                        <a:latin typeface="Cambria Math" panose="02040503050406030204" pitchFamily="18" charset="0"/>
                        <a:ea typeface="Calibri" panose="020F0502020204030204" pitchFamily="34" charset="0"/>
                        <a:cs typeface="Arial" panose="020B0604020202020204" pitchFamily="34" charset="0"/>
                        <a:sym typeface="Symbol" panose="05050102010706020507" pitchFamily="18" charset="2"/>
                      </a:rPr>
                      <m:t></m:t>
                    </m:r>
                    <m:r>
                      <a:rPr lang="nl-NL" sz="3700" i="1">
                        <a:effectLst/>
                        <a:latin typeface="Cambria Math" panose="02040503050406030204" pitchFamily="18" charset="0"/>
                        <a:ea typeface="Calibri" panose="020F0502020204030204" pitchFamily="34" charset="0"/>
                        <a:cs typeface="Arial" panose="020B0604020202020204" pitchFamily="34" charset="0"/>
                      </a:rPr>
                      <m:t>𝑁𝐵𝑀</m:t>
                    </m:r>
                    <m:r>
                      <a:rPr lang="en-US" sz="3700" b="0" i="1" smtClean="0">
                        <a:effectLst/>
                        <a:latin typeface="Cambria Math" panose="02040503050406030204" pitchFamily="18" charset="0"/>
                        <a:ea typeface="Calibri" panose="020F0502020204030204" pitchFamily="34" charset="0"/>
                        <a:cs typeface="Arial" panose="020B0604020202020204" pitchFamily="34" charset="0"/>
                      </a:rPr>
                      <m:t> </m:t>
                    </m:r>
                    <m:r>
                      <a:rPr lang="iu-Cans-CA" sz="3700" i="1" kern="0">
                        <a:solidFill>
                          <a:srgbClr val="000000"/>
                        </a:solidFill>
                        <a:latin typeface="Cambria Math" panose="02040503050406030204" pitchFamily="18" charset="0"/>
                        <a:cs typeface="Arial" panose="020B0604020202020204" pitchFamily="34" charset="0"/>
                        <a:sym typeface="Arial"/>
                      </a:rPr>
                      <m:t>ᔕ</m:t>
                    </m:r>
                    <m:r>
                      <a:rPr lang="en-US" sz="3700" b="0" i="1" kern="0" smtClean="0">
                        <a:solidFill>
                          <a:srgbClr val="000000"/>
                        </a:solidFill>
                        <a:latin typeface="Cambria Math" panose="02040503050406030204" pitchFamily="18" charset="0"/>
                        <a:cs typeface="Arial" panose="020B0604020202020204" pitchFamily="34" charset="0"/>
                        <a:sym typeface="Arial"/>
                      </a:rPr>
                      <m:t> </m:t>
                    </m:r>
                    <m:r>
                      <a:rPr lang="nl-NL" sz="3700" i="1">
                        <a:effectLst/>
                        <a:latin typeface="Cambria Math" panose="02040503050406030204" pitchFamily="18" charset="0"/>
                        <a:ea typeface="Calibri" panose="020F0502020204030204" pitchFamily="34" charset="0"/>
                        <a:cs typeface="Arial" panose="020B0604020202020204" pitchFamily="34" charset="0"/>
                        <a:sym typeface="Symbol" panose="05050102010706020507" pitchFamily="18" charset="2"/>
                      </a:rPr>
                      <m:t></m:t>
                    </m:r>
                    <m:r>
                      <a:rPr lang="nl-NL" sz="3700" i="1">
                        <a:effectLst/>
                        <a:latin typeface="Cambria Math" panose="02040503050406030204" pitchFamily="18" charset="0"/>
                        <a:ea typeface="Calibri" panose="020F0502020204030204" pitchFamily="34" charset="0"/>
                        <a:cs typeface="Arial" panose="020B0604020202020204" pitchFamily="34" charset="0"/>
                      </a:rPr>
                      <m:t>𝑁𝐴𝐷</m:t>
                    </m:r>
                    <m:r>
                      <a:rPr lang="nl-NL" sz="3700" i="1">
                        <a:effectLst/>
                        <a:latin typeface="Cambria Math" panose="02040503050406030204" pitchFamily="18" charset="0"/>
                        <a:ea typeface="Calibri" panose="020F0502020204030204" pitchFamily="34" charset="0"/>
                        <a:cs typeface="Arial" panose="020B0604020202020204" pitchFamily="34" charset="0"/>
                      </a:rPr>
                      <m:t> </m:t>
                    </m:r>
                  </m:oMath>
                </a14:m>
                <a:endParaRPr lang="en-US" sz="37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pPr>
                <a:r>
                  <a:rPr lang="nl-NL" sz="3700">
                    <a:effectLst/>
                    <a:latin typeface="Arial" panose="020B0604020202020204" pitchFamily="34" charset="0"/>
                    <a:ea typeface="Calibri" panose="020F0502020204030204" pitchFamily="34" charset="0"/>
                    <a:cs typeface="Arial" panose="020B0604020202020204" pitchFamily="34" charset="0"/>
                  </a:rPr>
                  <a:t>b) Xét </a:t>
                </a:r>
                <a14:m>
                  <m:oMath xmlns:m="http://schemas.openxmlformats.org/officeDocument/2006/math">
                    <m:r>
                      <a:rPr lang="en-US" sz="3700" i="1" smtClean="0">
                        <a:effectLst/>
                        <a:latin typeface="Cambria Math" panose="02040503050406030204" pitchFamily="18" charset="0"/>
                        <a:ea typeface="Calibri" panose="020F0502020204030204" pitchFamily="34" charset="0"/>
                        <a:cs typeface="Arial" panose="020B0604020202020204" pitchFamily="34" charset="0"/>
                        <a:sym typeface="Symbol" panose="05050102010706020507" pitchFamily="18" charset="2"/>
                      </a:rPr>
                      <m:t></m:t>
                    </m:r>
                    <m:r>
                      <a:rPr lang="nl-NL" sz="3700" i="1">
                        <a:effectLst/>
                        <a:latin typeface="Cambria Math" panose="02040503050406030204" pitchFamily="18" charset="0"/>
                        <a:ea typeface="Calibri" panose="020F0502020204030204" pitchFamily="34" charset="0"/>
                        <a:cs typeface="Arial" panose="020B0604020202020204" pitchFamily="34" charset="0"/>
                      </a:rPr>
                      <m:t>𝐷𝐶𝑀</m:t>
                    </m:r>
                    <m:r>
                      <a:rPr lang="nl-NL" sz="3700" i="1">
                        <a:effectLst/>
                        <a:latin typeface="Cambria Math" panose="02040503050406030204" pitchFamily="18" charset="0"/>
                        <a:ea typeface="Calibri" panose="020F0502020204030204" pitchFamily="34" charset="0"/>
                        <a:cs typeface="Arial" panose="020B0604020202020204" pitchFamily="34" charset="0"/>
                      </a:rPr>
                      <m:t> </m:t>
                    </m:r>
                  </m:oMath>
                </a14:m>
                <a:r>
                  <a:rPr lang="nl-NL" sz="3700">
                    <a:effectLst/>
                    <a:latin typeface="Arial" panose="020B0604020202020204" pitchFamily="34" charset="0"/>
                    <a:ea typeface="Calibri" panose="020F0502020204030204" pitchFamily="34" charset="0"/>
                    <a:cs typeface="Arial" panose="020B0604020202020204" pitchFamily="34" charset="0"/>
                  </a:rPr>
                  <a:t>có </a:t>
                </a:r>
                <a14:m>
                  <m:oMath xmlns:m="http://schemas.openxmlformats.org/officeDocument/2006/math">
                    <m:r>
                      <a:rPr lang="nl-NL" sz="3700" i="1" smtClean="0">
                        <a:effectLst/>
                        <a:latin typeface="Cambria Math" panose="02040503050406030204" pitchFamily="18" charset="0"/>
                        <a:ea typeface="Calibri" panose="020F0502020204030204" pitchFamily="34" charset="0"/>
                        <a:cs typeface="Arial" panose="020B0604020202020204" pitchFamily="34" charset="0"/>
                      </a:rPr>
                      <m:t>𝐵𝑁</m:t>
                    </m:r>
                    <m:r>
                      <a:rPr lang="nl-NL" sz="3700" i="1" smtClean="0">
                        <a:effectLst/>
                        <a:latin typeface="Cambria Math" panose="02040503050406030204" pitchFamily="18" charset="0"/>
                        <a:ea typeface="Calibri" panose="020F0502020204030204" pitchFamily="34" charset="0"/>
                        <a:cs typeface="Arial" panose="020B0604020202020204" pitchFamily="34" charset="0"/>
                      </a:rPr>
                      <m:t> //</m:t>
                    </m:r>
                    <m:r>
                      <a:rPr lang="nl-NL" sz="3700" i="1" smtClean="0">
                        <a:effectLst/>
                        <a:latin typeface="Cambria Math" panose="02040503050406030204" pitchFamily="18" charset="0"/>
                        <a:ea typeface="Calibri" panose="020F0502020204030204" pitchFamily="34" charset="0"/>
                        <a:cs typeface="Arial" panose="020B0604020202020204" pitchFamily="34" charset="0"/>
                      </a:rPr>
                      <m:t>𝐶𝐷</m:t>
                    </m:r>
                    <m:r>
                      <a:rPr lang="nl-NL" sz="3700" i="1" smtClean="0">
                        <a:effectLst/>
                        <a:latin typeface="Cambria Math" panose="02040503050406030204" pitchFamily="18" charset="0"/>
                        <a:ea typeface="Calibri" panose="020F0502020204030204" pitchFamily="34" charset="0"/>
                        <a:cs typeface="Arial" panose="020B0604020202020204" pitchFamily="34" charset="0"/>
                      </a:rPr>
                      <m:t> </m:t>
                    </m:r>
                  </m:oMath>
                </a14:m>
                <a:r>
                  <a:rPr lang="nl-NL" sz="3700">
                    <a:effectLst/>
                    <a:latin typeface="Arial" panose="020B0604020202020204" pitchFamily="34" charset="0"/>
                    <a:ea typeface="Calibri" panose="020F0502020204030204" pitchFamily="34" charset="0"/>
                    <a:cs typeface="Arial" panose="020B0604020202020204" pitchFamily="34" charset="0"/>
                  </a:rPr>
                  <a:t>(t/c hình bình hành)</a:t>
                </a:r>
                <a:endParaRPr lang="en-US" sz="37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pPr>
                <a:r>
                  <a:rPr lang="nl-NL" sz="3700" i="0" smtClean="0">
                    <a:effectLst/>
                    <a:latin typeface="+mj-lt"/>
                    <a:ea typeface="Calibri" panose="020F0502020204030204" pitchFamily="34" charset="0"/>
                    <a:cs typeface="Times New Roman" panose="02020603050405020304" pitchFamily="18" charset="0"/>
                  </a:rPr>
                  <a:t>→</a:t>
                </a:r>
                <a:r>
                  <a:rPr lang="nl-NL" sz="3700" smtClean="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vi-VN" sz="3700" i="1" kern="0">
                        <a:solidFill>
                          <a:srgbClr val="000000"/>
                        </a:solidFill>
                        <a:latin typeface="Cambria Math" panose="02040503050406030204" pitchFamily="18" charset="0"/>
                        <a:cs typeface="Arial" panose="020B0604020202020204" pitchFamily="34" charset="0"/>
                        <a:sym typeface="Arial"/>
                      </a:rPr>
                      <m:t>∆</m:t>
                    </m:r>
                    <m:r>
                      <a:rPr lang="vi-VN" sz="3700" i="1" kern="0">
                        <a:solidFill>
                          <a:srgbClr val="000000"/>
                        </a:solidFill>
                        <a:latin typeface="Cambria Math" panose="02040503050406030204" pitchFamily="18" charset="0"/>
                        <a:cs typeface="Arial" panose="020B0604020202020204" pitchFamily="34" charset="0"/>
                        <a:sym typeface="Arial"/>
                      </a:rPr>
                      <m:t>𝑁𝐵𝑀</m:t>
                    </m:r>
                    <m:r>
                      <a:rPr lang="vi-VN" sz="3700" i="1" kern="0">
                        <a:solidFill>
                          <a:srgbClr val="000000"/>
                        </a:solidFill>
                        <a:latin typeface="Cambria Math" panose="02040503050406030204" pitchFamily="18" charset="0"/>
                        <a:cs typeface="Arial" panose="020B0604020202020204" pitchFamily="34" charset="0"/>
                        <a:sym typeface="Arial"/>
                      </a:rPr>
                      <m:t> ᔕ ∆</m:t>
                    </m:r>
                    <m:r>
                      <a:rPr lang="vi-VN" sz="3700" i="1" kern="0">
                        <a:solidFill>
                          <a:srgbClr val="000000"/>
                        </a:solidFill>
                        <a:latin typeface="Cambria Math" panose="02040503050406030204" pitchFamily="18" charset="0"/>
                        <a:cs typeface="Arial" panose="020B0604020202020204" pitchFamily="34" charset="0"/>
                        <a:sym typeface="Arial"/>
                      </a:rPr>
                      <m:t>𝐷𝐶𝑀</m:t>
                    </m:r>
                  </m:oMath>
                </a14:m>
                <a:r>
                  <a:rPr lang="nl-NL" sz="3700" smtClean="0">
                    <a:effectLst/>
                    <a:latin typeface="Arial" panose="020B0604020202020204" pitchFamily="34" charset="0"/>
                    <a:ea typeface="Calibri" panose="020F0502020204030204" pitchFamily="34" charset="0"/>
                    <a:cs typeface="Arial" panose="020B0604020202020204" pitchFamily="34" charset="0"/>
                  </a:rPr>
                  <a:t> </a:t>
                </a:r>
                <a:endParaRPr lang="en-US" sz="37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pPr>
                <a:r>
                  <a:rPr lang="nl-NL" sz="3700">
                    <a:effectLst/>
                    <a:latin typeface="Arial" panose="020B0604020202020204" pitchFamily="34" charset="0"/>
                    <a:ea typeface="Calibri" panose="020F0502020204030204" pitchFamily="34" charset="0"/>
                    <a:cs typeface="Arial" panose="020B0604020202020204" pitchFamily="34" charset="0"/>
                  </a:rPr>
                  <a:t>c) T</a:t>
                </a:r>
                <a:r>
                  <a:rPr lang="en-US" sz="3700">
                    <a:effectLst/>
                    <a:latin typeface="Arial" panose="020B0604020202020204" pitchFamily="34" charset="0"/>
                    <a:ea typeface="Calibri" panose="020F0502020204030204" pitchFamily="34" charset="0"/>
                    <a:cs typeface="Arial" panose="020B0604020202020204" pitchFamily="34" charset="0"/>
                  </a:rPr>
                  <a:t>ừ câu a và b</a:t>
                </a:r>
                <a:r>
                  <a:rPr lang="en-US" sz="3700" smtClean="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nl-NL" sz="3700" i="1">
                        <a:effectLst/>
                        <a:latin typeface="Cambria Math" panose="02040503050406030204" pitchFamily="18" charset="0"/>
                        <a:ea typeface="Calibri" panose="020F0502020204030204" pitchFamily="34" charset="0"/>
                        <a:cs typeface="Times New Roman" panose="02020603050405020304" pitchFamily="18" charset="0"/>
                      </a:rPr>
                      <m:t>→ </m:t>
                    </m:r>
                    <m:r>
                      <a:rPr lang="vi-VN" sz="3700" i="1" kern="0">
                        <a:solidFill>
                          <a:srgbClr val="000000"/>
                        </a:solidFill>
                        <a:latin typeface="Cambria Math" panose="02040503050406030204" pitchFamily="18" charset="0"/>
                        <a:cs typeface="Arial" panose="020B0604020202020204" pitchFamily="34" charset="0"/>
                        <a:sym typeface="Arial"/>
                      </a:rPr>
                      <m:t>∆</m:t>
                    </m:r>
                    <m:r>
                      <a:rPr lang="vi-VN" sz="3700" i="1" kern="0">
                        <a:solidFill>
                          <a:srgbClr val="000000"/>
                        </a:solidFill>
                        <a:latin typeface="Cambria Math" panose="02040503050406030204" pitchFamily="18" charset="0"/>
                        <a:cs typeface="Arial" panose="020B0604020202020204" pitchFamily="34" charset="0"/>
                        <a:sym typeface="Arial"/>
                      </a:rPr>
                      <m:t>𝑁𝐴𝐷</m:t>
                    </m:r>
                    <m:r>
                      <a:rPr lang="vi-VN" sz="3700" i="1" kern="0">
                        <a:solidFill>
                          <a:srgbClr val="000000"/>
                        </a:solidFill>
                        <a:latin typeface="Cambria Math" panose="02040503050406030204" pitchFamily="18" charset="0"/>
                        <a:cs typeface="Arial" panose="020B0604020202020204" pitchFamily="34" charset="0"/>
                        <a:sym typeface="Arial"/>
                      </a:rPr>
                      <m:t> ᔕ ∆</m:t>
                    </m:r>
                    <m:r>
                      <a:rPr lang="vi-VN" sz="3700" i="1" kern="0">
                        <a:solidFill>
                          <a:srgbClr val="000000"/>
                        </a:solidFill>
                        <a:latin typeface="Cambria Math" panose="02040503050406030204" pitchFamily="18" charset="0"/>
                        <a:cs typeface="Arial" panose="020B0604020202020204" pitchFamily="34" charset="0"/>
                        <a:sym typeface="Arial"/>
                      </a:rPr>
                      <m:t>𝐷𝐶𝑀</m:t>
                    </m:r>
                    <m:r>
                      <a:rPr lang="en-US" sz="3700" b="0" i="1" kern="0" smtClean="0">
                        <a:solidFill>
                          <a:srgbClr val="000000"/>
                        </a:solidFill>
                        <a:latin typeface="Cambria Math" panose="02040503050406030204" pitchFamily="18" charset="0"/>
                        <a:cs typeface="Arial" panose="020B0604020202020204" pitchFamily="34" charset="0"/>
                        <a:sym typeface="Arial"/>
                      </a:rPr>
                      <m:t>.</m:t>
                    </m:r>
                  </m:oMath>
                </a14:m>
                <a:endParaRPr lang="en-US" sz="370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3" name="Rectangle 2"/>
              <p:cNvSpPr>
                <a:spLocks noRot="1" noChangeAspect="1" noMove="1" noResize="1" noEditPoints="1" noAdjustHandles="1" noChangeArrowheads="1" noChangeShapeType="1" noTextEdit="1"/>
              </p:cNvSpPr>
              <p:nvPr/>
            </p:nvSpPr>
            <p:spPr>
              <a:xfrm>
                <a:off x="7688711" y="4832684"/>
                <a:ext cx="10313980" cy="4872744"/>
              </a:xfrm>
              <a:prstGeom prst="rect">
                <a:avLst/>
              </a:prstGeom>
              <a:blipFill>
                <a:blip r:embed="rId8"/>
                <a:stretch>
                  <a:fillRect l="-1832" b="-3880"/>
                </a:stretch>
              </a:blipFill>
            </p:spPr>
            <p:txBody>
              <a:bodyPr/>
              <a:lstStyle/>
              <a:p>
                <a:r>
                  <a:rPr lang="en-US">
                    <a:noFill/>
                  </a:rPr>
                  <a:t> </a:t>
                </a:r>
              </a:p>
            </p:txBody>
          </p:sp>
        </mc:Fallback>
      </mc:AlternateContent>
      <p:cxnSp>
        <p:nvCxnSpPr>
          <p:cNvPr id="19" name="Straight Connector 18"/>
          <p:cNvCxnSpPr/>
          <p:nvPr/>
        </p:nvCxnSpPr>
        <p:spPr>
          <a:xfrm>
            <a:off x="4495800" y="6242384"/>
            <a:ext cx="25908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8009057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anim calcmode="lin" valueType="num">
                                      <p:cBhvr>
                                        <p:cTn id="8" dur="500" fill="hold"/>
                                        <p:tgtEl>
                                          <p:spTgt spid="16"/>
                                        </p:tgtEl>
                                        <p:attrNameLst>
                                          <p:attrName>ppt_x</p:attrName>
                                        </p:attrNameLst>
                                      </p:cBhvr>
                                      <p:tavLst>
                                        <p:tav tm="0">
                                          <p:val>
                                            <p:strVal val="#ppt_x"/>
                                          </p:val>
                                        </p:tav>
                                        <p:tav tm="100000">
                                          <p:val>
                                            <p:strVal val="#ppt_x"/>
                                          </p:val>
                                        </p:tav>
                                      </p:tavLst>
                                    </p:anim>
                                    <p:anim calcmode="lin" valueType="num">
                                      <p:cBhvr>
                                        <p:cTn id="9" dur="5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barn(inVertical)">
                                      <p:cBhvr>
                                        <p:cTn id="14" dur="5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up)">
                                      <p:cBhvr>
                                        <p:cTn id="19" dur="500"/>
                                        <p:tgtEl>
                                          <p:spTgt spid="2"/>
                                        </p:tgtEl>
                                      </p:cBhvr>
                                    </p:animEffect>
                                  </p:childTnLst>
                                </p:cTn>
                              </p:par>
                              <p:par>
                                <p:cTn id="20" presetID="22" presetClass="entr" presetSubtype="1"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up)">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fade">
                                      <p:cBhvr>
                                        <p:cTn id="27" dur="500"/>
                                        <p:tgtEl>
                                          <p:spTgt spid="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1" end="1"/>
                                            </p:txEl>
                                          </p:spTgt>
                                        </p:tgtEl>
                                        <p:attrNameLst>
                                          <p:attrName>style.visibility</p:attrName>
                                        </p:attrNameLst>
                                      </p:cBhvr>
                                      <p:to>
                                        <p:strVal val="visible"/>
                                      </p:to>
                                    </p:set>
                                    <p:animEffect transition="in" filter="wipe(down)">
                                      <p:cBhvr>
                                        <p:cTn id="32" dur="500"/>
                                        <p:tgtEl>
                                          <p:spTgt spid="3">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Effect transition="in" filter="fade">
                                      <p:cBhvr>
                                        <p:cTn id="37" dur="500"/>
                                        <p:tgtEl>
                                          <p:spTgt spid="3">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
                                            <p:txEl>
                                              <p:pRg st="3" end="3"/>
                                            </p:txEl>
                                          </p:spTgt>
                                        </p:tgtEl>
                                        <p:attrNameLst>
                                          <p:attrName>style.visibility</p:attrName>
                                        </p:attrNameLst>
                                      </p:cBhvr>
                                      <p:to>
                                        <p:strVal val="visible"/>
                                      </p:to>
                                    </p:set>
                                    <p:animEffect transition="in" filter="wipe(left)">
                                      <p:cBhvr>
                                        <p:cTn id="42" dur="500"/>
                                        <p:tgtEl>
                                          <p:spTgt spid="3">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4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2"/>
          <p:cNvGrpSpPr/>
          <p:nvPr/>
        </p:nvGrpSpPr>
        <p:grpSpPr>
          <a:xfrm>
            <a:off x="-195419" y="6012036"/>
            <a:ext cx="18678839" cy="4457454"/>
            <a:chOff x="0" y="0"/>
            <a:chExt cx="4919530" cy="1173980"/>
          </a:xfrm>
        </p:grpSpPr>
        <p:sp>
          <p:nvSpPr>
            <p:cNvPr id="3" name="Freeform 3"/>
            <p:cNvSpPr/>
            <p:nvPr/>
          </p:nvSpPr>
          <p:spPr>
            <a:xfrm>
              <a:off x="0" y="0"/>
              <a:ext cx="4919530" cy="1173980"/>
            </a:xfrm>
            <a:custGeom>
              <a:avLst/>
              <a:gdLst/>
              <a:ahLst/>
              <a:cxnLst/>
              <a:rect l="l" t="t" r="r" b="b"/>
              <a:pathLst>
                <a:path w="4919530" h="1173980">
                  <a:moveTo>
                    <a:pt x="0" y="0"/>
                  </a:moveTo>
                  <a:lnTo>
                    <a:pt x="4919530" y="0"/>
                  </a:lnTo>
                  <a:lnTo>
                    <a:pt x="4919530" y="1173980"/>
                  </a:lnTo>
                  <a:lnTo>
                    <a:pt x="0" y="1173980"/>
                  </a:lnTo>
                  <a:close/>
                </a:path>
              </a:pathLst>
            </a:custGeom>
            <a:solidFill>
              <a:srgbClr val="A3DFBE"/>
            </a:solidFill>
            <a:ln w="28575" cap="sq">
              <a:solidFill>
                <a:srgbClr val="231F20"/>
              </a:solidFill>
              <a:prstDash val="solid"/>
              <a:miter/>
            </a:ln>
          </p:spPr>
        </p:sp>
        <p:sp>
          <p:nvSpPr>
            <p:cNvPr id="4" name="TextBox 4"/>
            <p:cNvSpPr txBox="1"/>
            <p:nvPr/>
          </p:nvSpPr>
          <p:spPr>
            <a:xfrm>
              <a:off x="0" y="-38100"/>
              <a:ext cx="4919530" cy="1212080"/>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260960" y="-5944295"/>
            <a:ext cx="18809921" cy="9509277"/>
            <a:chOff x="0" y="0"/>
            <a:chExt cx="25079894" cy="12679036"/>
          </a:xfrm>
        </p:grpSpPr>
        <p:sp>
          <p:nvSpPr>
            <p:cNvPr id="6" name="Freeform 6"/>
            <p:cNvSpPr/>
            <p:nvPr/>
          </p:nvSpPr>
          <p:spPr>
            <a:xfrm>
              <a:off x="0" y="29282"/>
              <a:ext cx="14133803" cy="12649754"/>
            </a:xfrm>
            <a:custGeom>
              <a:avLst/>
              <a:gdLst/>
              <a:ahLst/>
              <a:cxnLst/>
              <a:rect l="l" t="t" r="r" b="b"/>
              <a:pathLst>
                <a:path w="14133803" h="12649754">
                  <a:moveTo>
                    <a:pt x="0" y="0"/>
                  </a:moveTo>
                  <a:lnTo>
                    <a:pt x="14133803" y="0"/>
                  </a:lnTo>
                  <a:lnTo>
                    <a:pt x="14133803" y="12649754"/>
                  </a:lnTo>
                  <a:lnTo>
                    <a:pt x="0" y="12649754"/>
                  </a:lnTo>
                  <a:lnTo>
                    <a:pt x="0" y="0"/>
                  </a:lnTo>
                  <a:close/>
                </a:path>
              </a:pathLst>
            </a:custGeom>
            <a:blipFill>
              <a:blip r:embed="rId2">
                <a:alphaModFix amt="5000"/>
                <a:extLst>
                  <a:ext uri="{96DAC541-7B7A-43D3-8B79-37D633B846F1}">
                    <asvg:svgBlip xmlns="" xmlns:asvg="http://schemas.microsoft.com/office/drawing/2016/SVG/main" r:embed="rId3"/>
                  </a:ext>
                </a:extLst>
              </a:blip>
              <a:stretch>
                <a:fillRect/>
              </a:stretch>
            </a:blipFill>
          </p:spPr>
        </p:sp>
        <p:sp>
          <p:nvSpPr>
            <p:cNvPr id="7" name="Freeform 7"/>
            <p:cNvSpPr/>
            <p:nvPr/>
          </p:nvSpPr>
          <p:spPr>
            <a:xfrm>
              <a:off x="10946091" y="0"/>
              <a:ext cx="14133803" cy="12649754"/>
            </a:xfrm>
            <a:custGeom>
              <a:avLst/>
              <a:gdLst/>
              <a:ahLst/>
              <a:cxnLst/>
              <a:rect l="l" t="t" r="r" b="b"/>
              <a:pathLst>
                <a:path w="14133803" h="12649754">
                  <a:moveTo>
                    <a:pt x="0" y="0"/>
                  </a:moveTo>
                  <a:lnTo>
                    <a:pt x="14133803" y="0"/>
                  </a:lnTo>
                  <a:lnTo>
                    <a:pt x="14133803" y="12649754"/>
                  </a:lnTo>
                  <a:lnTo>
                    <a:pt x="0" y="12649754"/>
                  </a:lnTo>
                  <a:lnTo>
                    <a:pt x="0" y="0"/>
                  </a:lnTo>
                  <a:close/>
                </a:path>
              </a:pathLst>
            </a:custGeom>
            <a:blipFill>
              <a:blip r:embed="rId2">
                <a:alphaModFix amt="5000"/>
                <a:extLst>
                  <a:ext uri="{96DAC541-7B7A-43D3-8B79-37D633B846F1}">
                    <asvg:svgBlip xmlns="" xmlns:asvg="http://schemas.microsoft.com/office/drawing/2016/SVG/main" r:embed="rId3"/>
                  </a:ext>
                </a:extLst>
              </a:blip>
              <a:stretch>
                <a:fillRect/>
              </a:stretch>
            </a:blipFill>
          </p:spPr>
        </p:sp>
      </p:grpSp>
      <p:grpSp>
        <p:nvGrpSpPr>
          <p:cNvPr id="8" name="Group 8"/>
          <p:cNvGrpSpPr/>
          <p:nvPr/>
        </p:nvGrpSpPr>
        <p:grpSpPr>
          <a:xfrm>
            <a:off x="1028700" y="2058291"/>
            <a:ext cx="16230600" cy="7200009"/>
            <a:chOff x="0" y="0"/>
            <a:chExt cx="4274726" cy="1896299"/>
          </a:xfrm>
        </p:grpSpPr>
        <p:sp>
          <p:nvSpPr>
            <p:cNvPr id="9" name="Freeform 9"/>
            <p:cNvSpPr/>
            <p:nvPr/>
          </p:nvSpPr>
          <p:spPr>
            <a:xfrm>
              <a:off x="0" y="0"/>
              <a:ext cx="4274726" cy="1896299"/>
            </a:xfrm>
            <a:custGeom>
              <a:avLst/>
              <a:gdLst/>
              <a:ahLst/>
              <a:cxnLst/>
              <a:rect l="l" t="t" r="r" b="b"/>
              <a:pathLst>
                <a:path w="4274726" h="1896299">
                  <a:moveTo>
                    <a:pt x="24327" y="0"/>
                  </a:moveTo>
                  <a:lnTo>
                    <a:pt x="4250399" y="0"/>
                  </a:lnTo>
                  <a:cubicBezTo>
                    <a:pt x="4263834" y="0"/>
                    <a:pt x="4274726" y="10891"/>
                    <a:pt x="4274726" y="24327"/>
                  </a:cubicBezTo>
                  <a:lnTo>
                    <a:pt x="4274726" y="1871972"/>
                  </a:lnTo>
                  <a:cubicBezTo>
                    <a:pt x="4274726" y="1885407"/>
                    <a:pt x="4263834" y="1896299"/>
                    <a:pt x="4250399" y="1896299"/>
                  </a:cubicBezTo>
                  <a:lnTo>
                    <a:pt x="24327" y="1896299"/>
                  </a:lnTo>
                  <a:cubicBezTo>
                    <a:pt x="10891" y="1896299"/>
                    <a:pt x="0" y="1885407"/>
                    <a:pt x="0" y="1871972"/>
                  </a:cubicBezTo>
                  <a:lnTo>
                    <a:pt x="0" y="24327"/>
                  </a:lnTo>
                  <a:cubicBezTo>
                    <a:pt x="0" y="10891"/>
                    <a:pt x="10891" y="0"/>
                    <a:pt x="24327" y="0"/>
                  </a:cubicBezTo>
                  <a:close/>
                </a:path>
              </a:pathLst>
            </a:custGeom>
            <a:solidFill>
              <a:srgbClr val="FFFFFF"/>
            </a:solidFill>
            <a:ln w="28575" cap="rnd">
              <a:solidFill>
                <a:srgbClr val="231F20"/>
              </a:solidFill>
              <a:prstDash val="solid"/>
              <a:round/>
            </a:ln>
          </p:spPr>
        </p:sp>
        <p:sp>
          <p:nvSpPr>
            <p:cNvPr id="10" name="TextBox 10"/>
            <p:cNvSpPr txBox="1"/>
            <p:nvPr/>
          </p:nvSpPr>
          <p:spPr>
            <a:xfrm>
              <a:off x="0" y="-38100"/>
              <a:ext cx="4274726" cy="1934399"/>
            </a:xfrm>
            <a:prstGeom prst="rect">
              <a:avLst/>
            </a:prstGeom>
          </p:spPr>
          <p:txBody>
            <a:bodyPr lIns="50800" tIns="50800" rIns="50800" bIns="50800" rtlCol="0" anchor="ctr"/>
            <a:lstStyle/>
            <a:p>
              <a:pPr algn="ctr">
                <a:lnSpc>
                  <a:spcPts val="2659"/>
                </a:lnSpc>
                <a:spcBef>
                  <a:spcPct val="0"/>
                </a:spcBef>
              </a:pPr>
              <a:endParaRPr/>
            </a:p>
          </p:txBody>
        </p:sp>
      </p:grpSp>
      <p:sp>
        <p:nvSpPr>
          <p:cNvPr id="40" name="Freeform 40"/>
          <p:cNvSpPr/>
          <p:nvPr/>
        </p:nvSpPr>
        <p:spPr>
          <a:xfrm rot="-6634202" flipV="1">
            <a:off x="15319149" y="404753"/>
            <a:ext cx="742193" cy="1369149"/>
          </a:xfrm>
          <a:custGeom>
            <a:avLst/>
            <a:gdLst/>
            <a:ahLst/>
            <a:cxnLst/>
            <a:rect l="l" t="t" r="r" b="b"/>
            <a:pathLst>
              <a:path w="742193" h="1369149">
                <a:moveTo>
                  <a:pt x="0" y="1369149"/>
                </a:moveTo>
                <a:lnTo>
                  <a:pt x="742193" y="1369149"/>
                </a:lnTo>
                <a:lnTo>
                  <a:pt x="742193" y="0"/>
                </a:lnTo>
                <a:lnTo>
                  <a:pt x="0" y="0"/>
                </a:lnTo>
                <a:lnTo>
                  <a:pt x="0" y="1369149"/>
                </a:lnTo>
                <a:close/>
              </a:path>
            </a:pathLst>
          </a:custGeom>
          <a:blipFill>
            <a:blip r:embed="rId4">
              <a:extLst>
                <a:ext uri="{96DAC541-7B7A-43D3-8B79-37D633B846F1}">
                  <asvg:svgBlip xmlns="" xmlns:asvg="http://schemas.microsoft.com/office/drawing/2016/SVG/main" r:embed="rId15"/>
                </a:ext>
              </a:extLst>
            </a:blip>
            <a:stretch>
              <a:fillRect/>
            </a:stretch>
          </a:blipFill>
        </p:spPr>
      </p:sp>
      <p:sp>
        <p:nvSpPr>
          <p:cNvPr id="41" name="Freeform 41"/>
          <p:cNvSpPr/>
          <p:nvPr/>
        </p:nvSpPr>
        <p:spPr>
          <a:xfrm>
            <a:off x="2691796" y="647700"/>
            <a:ext cx="768019" cy="768019"/>
          </a:xfrm>
          <a:custGeom>
            <a:avLst/>
            <a:gdLst/>
            <a:ahLst/>
            <a:cxnLst/>
            <a:rect l="l" t="t" r="r" b="b"/>
            <a:pathLst>
              <a:path w="768019" h="768019">
                <a:moveTo>
                  <a:pt x="0" y="0"/>
                </a:moveTo>
                <a:lnTo>
                  <a:pt x="768019" y="0"/>
                </a:lnTo>
                <a:lnTo>
                  <a:pt x="768019" y="768019"/>
                </a:lnTo>
                <a:lnTo>
                  <a:pt x="0" y="768019"/>
                </a:lnTo>
                <a:lnTo>
                  <a:pt x="0" y="0"/>
                </a:lnTo>
                <a:close/>
              </a:path>
            </a:pathLst>
          </a:custGeom>
          <a:blipFill>
            <a:blip r:embed="rId16">
              <a:extLst>
                <a:ext uri="{96DAC541-7B7A-43D3-8B79-37D633B846F1}">
                  <asvg:svgBlip xmlns="" xmlns:asvg="http://schemas.microsoft.com/office/drawing/2016/SVG/main" r:embed="rId17"/>
                </a:ext>
              </a:extLst>
            </a:blip>
            <a:stretch>
              <a:fillRect/>
            </a:stretch>
          </a:blipFill>
        </p:spPr>
      </p:sp>
      <p:sp>
        <p:nvSpPr>
          <p:cNvPr id="42" name="Freeform 42"/>
          <p:cNvSpPr/>
          <p:nvPr/>
        </p:nvSpPr>
        <p:spPr>
          <a:xfrm>
            <a:off x="16875291" y="5667562"/>
            <a:ext cx="768019" cy="768019"/>
          </a:xfrm>
          <a:custGeom>
            <a:avLst/>
            <a:gdLst/>
            <a:ahLst/>
            <a:cxnLst/>
            <a:rect l="l" t="t" r="r" b="b"/>
            <a:pathLst>
              <a:path w="768019" h="768019">
                <a:moveTo>
                  <a:pt x="0" y="0"/>
                </a:moveTo>
                <a:lnTo>
                  <a:pt x="768018" y="0"/>
                </a:lnTo>
                <a:lnTo>
                  <a:pt x="768018" y="768019"/>
                </a:lnTo>
                <a:lnTo>
                  <a:pt x="0" y="768019"/>
                </a:lnTo>
                <a:lnTo>
                  <a:pt x="0" y="0"/>
                </a:lnTo>
                <a:close/>
              </a:path>
            </a:pathLst>
          </a:custGeom>
          <a:blipFill>
            <a:blip r:embed="rId16">
              <a:extLst>
                <a:ext uri="{96DAC541-7B7A-43D3-8B79-37D633B846F1}">
                  <asvg:svgBlip xmlns="" xmlns:asvg="http://schemas.microsoft.com/office/drawing/2016/SVG/main" r:embed="rId17"/>
                </a:ext>
              </a:extLst>
            </a:blip>
            <a:stretch>
              <a:fillRect/>
            </a:stretch>
          </a:blipFill>
        </p:spPr>
      </p:sp>
      <p:sp>
        <p:nvSpPr>
          <p:cNvPr id="43" name="Freeform 43"/>
          <p:cNvSpPr/>
          <p:nvPr/>
        </p:nvSpPr>
        <p:spPr>
          <a:xfrm rot="-4110694">
            <a:off x="938723" y="3172266"/>
            <a:ext cx="742193" cy="1369149"/>
          </a:xfrm>
          <a:custGeom>
            <a:avLst/>
            <a:gdLst/>
            <a:ahLst/>
            <a:cxnLst/>
            <a:rect l="l" t="t" r="r" b="b"/>
            <a:pathLst>
              <a:path w="742193" h="1369149">
                <a:moveTo>
                  <a:pt x="0" y="0"/>
                </a:moveTo>
                <a:lnTo>
                  <a:pt x="742193" y="0"/>
                </a:lnTo>
                <a:lnTo>
                  <a:pt x="742193" y="1369149"/>
                </a:lnTo>
                <a:lnTo>
                  <a:pt x="0" y="1369149"/>
                </a:lnTo>
                <a:lnTo>
                  <a:pt x="0" y="0"/>
                </a:lnTo>
                <a:close/>
              </a:path>
            </a:pathLst>
          </a:custGeom>
          <a:blipFill>
            <a:blip r:embed="rId4">
              <a:extLst>
                <a:ext uri="{96DAC541-7B7A-43D3-8B79-37D633B846F1}">
                  <asvg:svgBlip xmlns="" xmlns:asvg="http://schemas.microsoft.com/office/drawing/2016/SVG/main" r:embed="rId15"/>
                </a:ext>
              </a:extLst>
            </a:blip>
            <a:stretch>
              <a:fillRect/>
            </a:stretch>
          </a:blipFill>
        </p:spPr>
      </p:sp>
      <p:grpSp>
        <p:nvGrpSpPr>
          <p:cNvPr id="44" name="Group 43"/>
          <p:cNvGrpSpPr/>
          <p:nvPr/>
        </p:nvGrpSpPr>
        <p:grpSpPr>
          <a:xfrm>
            <a:off x="4227468" y="1181100"/>
            <a:ext cx="9833064" cy="1644141"/>
            <a:chOff x="5410201" y="1137159"/>
            <a:chExt cx="9833064" cy="1644141"/>
          </a:xfrm>
        </p:grpSpPr>
        <p:grpSp>
          <p:nvGrpSpPr>
            <p:cNvPr id="45" name="Group 44"/>
            <p:cNvGrpSpPr/>
            <p:nvPr/>
          </p:nvGrpSpPr>
          <p:grpSpPr>
            <a:xfrm>
              <a:off x="5410201" y="1137159"/>
              <a:ext cx="9833064" cy="1644141"/>
              <a:chOff x="5410201" y="1137159"/>
              <a:chExt cx="9833064" cy="1644141"/>
            </a:xfrm>
          </p:grpSpPr>
          <p:sp>
            <p:nvSpPr>
              <p:cNvPr id="47" name="Freeform 13"/>
              <p:cNvSpPr/>
              <p:nvPr/>
            </p:nvSpPr>
            <p:spPr>
              <a:xfrm>
                <a:off x="5410201" y="1244207"/>
                <a:ext cx="9833064" cy="1537093"/>
              </a:xfrm>
              <a:custGeom>
                <a:avLst/>
                <a:gdLst/>
                <a:ahLst/>
                <a:cxnLst/>
                <a:rect l="l" t="t" r="r" b="b"/>
                <a:pathLst>
                  <a:path w="2480955" h="547074">
                    <a:moveTo>
                      <a:pt x="41915" y="0"/>
                    </a:moveTo>
                    <a:lnTo>
                      <a:pt x="2439040" y="0"/>
                    </a:lnTo>
                    <a:cubicBezTo>
                      <a:pt x="2450157" y="0"/>
                      <a:pt x="2460818" y="4416"/>
                      <a:pt x="2468679" y="12277"/>
                    </a:cubicBezTo>
                    <a:cubicBezTo>
                      <a:pt x="2476539" y="20137"/>
                      <a:pt x="2480955" y="30799"/>
                      <a:pt x="2480955" y="41915"/>
                    </a:cubicBezTo>
                    <a:lnTo>
                      <a:pt x="2480955" y="505158"/>
                    </a:lnTo>
                    <a:cubicBezTo>
                      <a:pt x="2480955" y="516275"/>
                      <a:pt x="2476539" y="526936"/>
                      <a:pt x="2468679" y="534797"/>
                    </a:cubicBezTo>
                    <a:cubicBezTo>
                      <a:pt x="2460818" y="542658"/>
                      <a:pt x="2450157" y="547074"/>
                      <a:pt x="2439040" y="547074"/>
                    </a:cubicBezTo>
                    <a:lnTo>
                      <a:pt x="41915" y="547074"/>
                    </a:lnTo>
                    <a:cubicBezTo>
                      <a:pt x="30799" y="547074"/>
                      <a:pt x="20137" y="542658"/>
                      <a:pt x="12277" y="534797"/>
                    </a:cubicBezTo>
                    <a:cubicBezTo>
                      <a:pt x="4416" y="526936"/>
                      <a:pt x="0" y="516275"/>
                      <a:pt x="0" y="505158"/>
                    </a:cubicBezTo>
                    <a:lnTo>
                      <a:pt x="0" y="41915"/>
                    </a:lnTo>
                    <a:cubicBezTo>
                      <a:pt x="0" y="30799"/>
                      <a:pt x="4416" y="20137"/>
                      <a:pt x="12277" y="12277"/>
                    </a:cubicBezTo>
                    <a:cubicBezTo>
                      <a:pt x="20137" y="4416"/>
                      <a:pt x="30799" y="0"/>
                      <a:pt x="41915" y="0"/>
                    </a:cubicBezTo>
                    <a:close/>
                  </a:path>
                </a:pathLst>
              </a:custGeom>
              <a:solidFill>
                <a:srgbClr val="FFE397"/>
              </a:solidFill>
              <a:ln w="28575" cap="rnd">
                <a:solidFill>
                  <a:srgbClr val="231F20"/>
                </a:solidFill>
                <a:prstDash val="solid"/>
                <a:round/>
              </a:ln>
            </p:spPr>
          </p:sp>
          <p:sp>
            <p:nvSpPr>
              <p:cNvPr id="48" name="TextBox 14"/>
              <p:cNvSpPr txBox="1"/>
              <p:nvPr/>
            </p:nvSpPr>
            <p:spPr>
              <a:xfrm>
                <a:off x="6248400" y="1137159"/>
                <a:ext cx="5696104" cy="1644141"/>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46" name="TextBox 31"/>
            <p:cNvSpPr txBox="1"/>
            <p:nvPr/>
          </p:nvSpPr>
          <p:spPr>
            <a:xfrm>
              <a:off x="5867147" y="1594741"/>
              <a:ext cx="9051785" cy="1025922"/>
            </a:xfrm>
            <a:prstGeom prst="rect">
              <a:avLst/>
            </a:prstGeom>
          </p:spPr>
          <p:txBody>
            <a:bodyPr wrap="square" lIns="0" tIns="0" rIns="0" bIns="0" rtlCol="0" anchor="t">
              <a:spAutoFit/>
            </a:bodyPr>
            <a:lstStyle/>
            <a:p>
              <a:pPr lvl="0" algn="ctr">
                <a:lnSpc>
                  <a:spcPts val="8000"/>
                </a:lnSpc>
              </a:pPr>
              <a:r>
                <a:rPr lang="vi-VN" sz="6600" b="1">
                  <a:solidFill>
                    <a:srgbClr val="231F20"/>
                  </a:solidFill>
                  <a:cs typeface="Arial" panose="020B0604020202020204" pitchFamily="34" charset="0"/>
                </a:rPr>
                <a:t>HƯỚNG DẪN VỀ NHÀ</a:t>
              </a:r>
            </a:p>
          </p:txBody>
        </p:sp>
      </p:grpSp>
      <p:sp>
        <p:nvSpPr>
          <p:cNvPr id="49" name="Rectangle 48"/>
          <p:cNvSpPr/>
          <p:nvPr/>
        </p:nvSpPr>
        <p:spPr>
          <a:xfrm>
            <a:off x="2376842" y="3556864"/>
            <a:ext cx="7677422" cy="1061829"/>
          </a:xfrm>
          <a:prstGeom prst="rect">
            <a:avLst/>
          </a:prstGeom>
        </p:spPr>
        <p:txBody>
          <a:bodyPr wrap="square">
            <a:spAutoFit/>
          </a:bodyPr>
          <a:lstStyle/>
          <a:p>
            <a:pPr marL="685800" indent="-685800" algn="just">
              <a:lnSpc>
                <a:spcPct val="150000"/>
              </a:lnSpc>
              <a:buClr>
                <a:srgbClr val="000000"/>
              </a:buClr>
              <a:buFont typeface="Wingdings" panose="05000000000000000000" pitchFamily="2" charset="2"/>
              <a:buChar char="q"/>
              <a:defRPr/>
            </a:pPr>
            <a:r>
              <a:rPr lang="en-US" sz="4200" kern="0" dirty="0" err="1">
                <a:solidFill>
                  <a:srgbClr val="000000"/>
                </a:solidFill>
                <a:latin typeface="Arial"/>
                <a:cs typeface="Arial"/>
                <a:sym typeface="Arial"/>
              </a:rPr>
              <a:t>Ôn</a:t>
            </a:r>
            <a:r>
              <a:rPr lang="en-US" sz="4200" kern="0" dirty="0">
                <a:solidFill>
                  <a:srgbClr val="000000"/>
                </a:solidFill>
                <a:latin typeface="Arial"/>
                <a:cs typeface="Arial"/>
                <a:sym typeface="Arial"/>
              </a:rPr>
              <a:t> </a:t>
            </a:r>
            <a:r>
              <a:rPr lang="en-US" sz="4200" kern="0" dirty="0" err="1">
                <a:solidFill>
                  <a:srgbClr val="000000"/>
                </a:solidFill>
                <a:latin typeface="Arial"/>
                <a:cs typeface="Arial"/>
                <a:sym typeface="Arial"/>
              </a:rPr>
              <a:t>tập</a:t>
            </a:r>
            <a:r>
              <a:rPr lang="en-US" sz="4200" kern="0" dirty="0">
                <a:solidFill>
                  <a:srgbClr val="000000"/>
                </a:solidFill>
                <a:latin typeface="Arial"/>
                <a:cs typeface="Arial"/>
                <a:sym typeface="Arial"/>
              </a:rPr>
              <a:t> </a:t>
            </a:r>
            <a:r>
              <a:rPr lang="en-US" sz="4200" kern="0" dirty="0" err="1">
                <a:solidFill>
                  <a:srgbClr val="000000"/>
                </a:solidFill>
                <a:latin typeface="Arial"/>
                <a:cs typeface="Arial"/>
                <a:sym typeface="Arial"/>
              </a:rPr>
              <a:t>kiến</a:t>
            </a:r>
            <a:r>
              <a:rPr lang="en-US" sz="4200" kern="0" dirty="0">
                <a:solidFill>
                  <a:srgbClr val="000000"/>
                </a:solidFill>
                <a:latin typeface="Arial"/>
                <a:cs typeface="Arial"/>
                <a:sym typeface="Arial"/>
              </a:rPr>
              <a:t> </a:t>
            </a:r>
            <a:r>
              <a:rPr lang="en-US" sz="4200" kern="0" dirty="0" err="1">
                <a:solidFill>
                  <a:srgbClr val="000000"/>
                </a:solidFill>
                <a:latin typeface="Arial"/>
                <a:cs typeface="Arial"/>
                <a:sym typeface="Arial"/>
              </a:rPr>
              <a:t>thức</a:t>
            </a:r>
            <a:r>
              <a:rPr lang="en-US" sz="4200" kern="0" dirty="0">
                <a:solidFill>
                  <a:srgbClr val="000000"/>
                </a:solidFill>
                <a:latin typeface="Arial"/>
                <a:cs typeface="Arial"/>
                <a:sym typeface="Arial"/>
              </a:rPr>
              <a:t> </a:t>
            </a:r>
            <a:r>
              <a:rPr lang="en-US" sz="4200" kern="0" err="1">
                <a:solidFill>
                  <a:srgbClr val="000000"/>
                </a:solidFill>
                <a:latin typeface="Arial"/>
                <a:cs typeface="Arial"/>
                <a:sym typeface="Arial"/>
              </a:rPr>
              <a:t>đã</a:t>
            </a:r>
            <a:r>
              <a:rPr lang="en-US" sz="4200" kern="0">
                <a:solidFill>
                  <a:srgbClr val="000000"/>
                </a:solidFill>
                <a:latin typeface="Arial"/>
                <a:cs typeface="Arial"/>
                <a:sym typeface="Arial"/>
              </a:rPr>
              <a:t> </a:t>
            </a:r>
            <a:r>
              <a:rPr lang="en-US" sz="4200" kern="0" smtClean="0">
                <a:solidFill>
                  <a:srgbClr val="000000"/>
                </a:solidFill>
                <a:latin typeface="Arial"/>
                <a:cs typeface="Arial"/>
                <a:sym typeface="Arial"/>
              </a:rPr>
              <a:t>học</a:t>
            </a:r>
            <a:endParaRPr lang="en-US" sz="4200" kern="0" dirty="0">
              <a:solidFill>
                <a:srgbClr val="000000"/>
              </a:solidFill>
              <a:latin typeface="Arial"/>
              <a:cs typeface="Arial"/>
              <a:sym typeface="Arial"/>
            </a:endParaRPr>
          </a:p>
        </p:txBody>
      </p:sp>
      <p:sp>
        <p:nvSpPr>
          <p:cNvPr id="50" name="Rectangle 49"/>
          <p:cNvSpPr/>
          <p:nvPr/>
        </p:nvSpPr>
        <p:spPr>
          <a:xfrm>
            <a:off x="2396283" y="5182707"/>
            <a:ext cx="8277130" cy="1061829"/>
          </a:xfrm>
          <a:prstGeom prst="rect">
            <a:avLst/>
          </a:prstGeom>
        </p:spPr>
        <p:txBody>
          <a:bodyPr wrap="square">
            <a:spAutoFit/>
          </a:bodyPr>
          <a:lstStyle/>
          <a:p>
            <a:pPr marL="685800" indent="-685800">
              <a:lnSpc>
                <a:spcPct val="150000"/>
              </a:lnSpc>
              <a:spcAft>
                <a:spcPts val="800"/>
              </a:spcAft>
              <a:buClr>
                <a:srgbClr val="000000"/>
              </a:buClr>
              <a:buFont typeface="Wingdings" panose="05000000000000000000" pitchFamily="2" charset="2"/>
              <a:buChar char="q"/>
              <a:defRPr/>
            </a:pPr>
            <a:r>
              <a:rPr lang="vi-VN" sz="4200" kern="0">
                <a:solidFill>
                  <a:srgbClr val="000000"/>
                </a:solidFill>
                <a:latin typeface="Arial" panose="020B0604020202020204" pitchFamily="34" charset="0"/>
                <a:ea typeface="Times New Roman" panose="02020603050405020304" pitchFamily="18" charset="0"/>
                <a:cs typeface="Times New Roman" panose="02020603050405020304" pitchFamily="18" charset="0"/>
                <a:sym typeface="Arial"/>
              </a:rPr>
              <a:t>Hoàn thành bài tập trong </a:t>
            </a:r>
            <a:r>
              <a:rPr lang="vi-VN" sz="4200" kern="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sym typeface="Arial"/>
              </a:rPr>
              <a:t>SBT</a:t>
            </a:r>
            <a:endParaRPr lang="en-US" sz="4200" b="1" i="1" kern="0" dirty="0">
              <a:solidFill>
                <a:srgbClr val="000000"/>
              </a:solidFill>
              <a:latin typeface="Arial"/>
              <a:ea typeface="DengXian"/>
              <a:cs typeface="Times New Roman" panose="02020603050405020304" pitchFamily="18" charset="0"/>
              <a:sym typeface="Arial"/>
            </a:endParaRPr>
          </a:p>
        </p:txBody>
      </p:sp>
      <p:sp>
        <p:nvSpPr>
          <p:cNvPr id="51" name="Rectangle 50"/>
          <p:cNvSpPr/>
          <p:nvPr/>
        </p:nvSpPr>
        <p:spPr>
          <a:xfrm>
            <a:off x="2376841" y="6854136"/>
            <a:ext cx="14113541" cy="2031325"/>
          </a:xfrm>
          <a:prstGeom prst="rect">
            <a:avLst/>
          </a:prstGeom>
        </p:spPr>
        <p:txBody>
          <a:bodyPr wrap="square">
            <a:spAutoFit/>
          </a:bodyPr>
          <a:lstStyle/>
          <a:p>
            <a:pPr marL="685800" indent="-685800">
              <a:lnSpc>
                <a:spcPct val="150000"/>
              </a:lnSpc>
              <a:buFont typeface="Wingdings" panose="05000000000000000000" pitchFamily="2" charset="2"/>
              <a:buChar char="q"/>
              <a:defRPr/>
            </a:pPr>
            <a:r>
              <a:rPr lang="en-US" sz="4200" dirty="0" err="1">
                <a:solidFill>
                  <a:prstClr val="black"/>
                </a:solidFill>
                <a:latin typeface="Arial" panose="020B0604020202020204" pitchFamily="34" charset="0"/>
                <a:ea typeface="Times New Roman" panose="02020603050405020304" pitchFamily="18" charset="0"/>
                <a:cs typeface="Arial" panose="020B0604020202020204" pitchFamily="34" charset="0"/>
                <a:sym typeface="Arial"/>
              </a:rPr>
              <a:t>Đọc</a:t>
            </a:r>
            <a:r>
              <a:rPr lang="en-US" sz="4200" dirty="0">
                <a:solidFill>
                  <a:prstClr val="black"/>
                </a:solidFill>
                <a:latin typeface="Arial" panose="020B0604020202020204" pitchFamily="34" charset="0"/>
                <a:ea typeface="Times New Roman" panose="02020603050405020304" pitchFamily="18" charset="0"/>
                <a:cs typeface="Arial" panose="020B0604020202020204" pitchFamily="34" charset="0"/>
                <a:sym typeface="Arial"/>
              </a:rPr>
              <a:t> </a:t>
            </a:r>
            <a:r>
              <a:rPr lang="en-US" sz="4200" dirty="0" err="1">
                <a:solidFill>
                  <a:prstClr val="black"/>
                </a:solidFill>
                <a:latin typeface="Arial" panose="020B0604020202020204" pitchFamily="34" charset="0"/>
                <a:ea typeface="Times New Roman" panose="02020603050405020304" pitchFamily="18" charset="0"/>
                <a:cs typeface="Arial" panose="020B0604020202020204" pitchFamily="34" charset="0"/>
                <a:sym typeface="Arial"/>
              </a:rPr>
              <a:t>và</a:t>
            </a:r>
            <a:r>
              <a:rPr lang="en-US" sz="4200" dirty="0">
                <a:solidFill>
                  <a:prstClr val="black"/>
                </a:solidFill>
                <a:latin typeface="Arial" panose="020B0604020202020204" pitchFamily="34" charset="0"/>
                <a:ea typeface="Times New Roman" panose="02020603050405020304" pitchFamily="18" charset="0"/>
                <a:cs typeface="Arial" panose="020B0604020202020204" pitchFamily="34" charset="0"/>
                <a:sym typeface="Arial"/>
              </a:rPr>
              <a:t> </a:t>
            </a:r>
            <a:r>
              <a:rPr lang="en-US" sz="4200" dirty="0" err="1">
                <a:solidFill>
                  <a:prstClr val="black"/>
                </a:solidFill>
                <a:latin typeface="Arial" panose="020B0604020202020204" pitchFamily="34" charset="0"/>
                <a:ea typeface="Times New Roman" panose="02020603050405020304" pitchFamily="18" charset="0"/>
                <a:cs typeface="Arial" panose="020B0604020202020204" pitchFamily="34" charset="0"/>
                <a:sym typeface="Arial"/>
              </a:rPr>
              <a:t>chuẩn</a:t>
            </a:r>
            <a:r>
              <a:rPr lang="en-US" sz="4200" dirty="0">
                <a:solidFill>
                  <a:prstClr val="black"/>
                </a:solidFill>
                <a:latin typeface="Arial" panose="020B0604020202020204" pitchFamily="34" charset="0"/>
                <a:ea typeface="Times New Roman" panose="02020603050405020304" pitchFamily="18" charset="0"/>
                <a:cs typeface="Arial" panose="020B0604020202020204" pitchFamily="34" charset="0"/>
                <a:sym typeface="Arial"/>
              </a:rPr>
              <a:t> </a:t>
            </a:r>
            <a:r>
              <a:rPr lang="en-US" sz="4200" dirty="0" err="1">
                <a:solidFill>
                  <a:prstClr val="black"/>
                </a:solidFill>
                <a:latin typeface="Arial" panose="020B0604020202020204" pitchFamily="34" charset="0"/>
                <a:ea typeface="Times New Roman" panose="02020603050405020304" pitchFamily="18" charset="0"/>
                <a:cs typeface="Arial" panose="020B0604020202020204" pitchFamily="34" charset="0"/>
                <a:sym typeface="Arial"/>
              </a:rPr>
              <a:t>bị</a:t>
            </a:r>
            <a:r>
              <a:rPr lang="en-US" sz="4200" dirty="0">
                <a:solidFill>
                  <a:prstClr val="black"/>
                </a:solidFill>
                <a:latin typeface="Arial" panose="020B0604020202020204" pitchFamily="34" charset="0"/>
                <a:ea typeface="Times New Roman" panose="02020603050405020304" pitchFamily="18" charset="0"/>
                <a:cs typeface="Arial" panose="020B0604020202020204" pitchFamily="34" charset="0"/>
                <a:sym typeface="Arial"/>
              </a:rPr>
              <a:t> </a:t>
            </a:r>
            <a:r>
              <a:rPr lang="en-US" sz="4200" err="1">
                <a:solidFill>
                  <a:prstClr val="black"/>
                </a:solidFill>
                <a:latin typeface="Arial" panose="020B0604020202020204" pitchFamily="34" charset="0"/>
                <a:ea typeface="Times New Roman" panose="02020603050405020304" pitchFamily="18" charset="0"/>
                <a:cs typeface="Arial" panose="020B0604020202020204" pitchFamily="34" charset="0"/>
                <a:sym typeface="Arial"/>
              </a:rPr>
              <a:t>trước</a:t>
            </a:r>
            <a:r>
              <a:rPr lang="en-US" sz="4200">
                <a:solidFill>
                  <a:prstClr val="black"/>
                </a:solidFill>
                <a:latin typeface="Arial" panose="020B0604020202020204" pitchFamily="34" charset="0"/>
                <a:ea typeface="Times New Roman" panose="02020603050405020304" pitchFamily="18" charset="0"/>
                <a:cs typeface="Arial" panose="020B0604020202020204" pitchFamily="34" charset="0"/>
                <a:sym typeface="Arial"/>
              </a:rPr>
              <a:t> </a:t>
            </a:r>
            <a:r>
              <a:rPr lang="vi-VN" sz="4200" b="1" i="1">
                <a:solidFill>
                  <a:prstClr val="black"/>
                </a:solidFill>
                <a:latin typeface="Arial" panose="020B0604020202020204" pitchFamily="34" charset="0"/>
                <a:ea typeface="Times New Roman" panose="02020603050405020304" pitchFamily="18" charset="0"/>
                <a:cs typeface="Arial" panose="020B0604020202020204" pitchFamily="34" charset="0"/>
                <a:sym typeface="Arial"/>
              </a:rPr>
              <a:t>Bài</a:t>
            </a:r>
            <a:r>
              <a:rPr lang="en-US" sz="4200" b="1" i="1">
                <a:solidFill>
                  <a:prstClr val="black"/>
                </a:solidFill>
                <a:latin typeface="Arial" panose="020B0604020202020204" pitchFamily="34" charset="0"/>
                <a:ea typeface="Times New Roman" panose="02020603050405020304" pitchFamily="18" charset="0"/>
                <a:cs typeface="Arial" panose="020B0604020202020204" pitchFamily="34" charset="0"/>
                <a:sym typeface="Arial"/>
              </a:rPr>
              <a:t> </a:t>
            </a:r>
            <a:r>
              <a:rPr lang="en-US" sz="4200" b="1" i="1" smtClean="0">
                <a:solidFill>
                  <a:prstClr val="black"/>
                </a:solidFill>
                <a:latin typeface="Arial" panose="020B0604020202020204" pitchFamily="34" charset="0"/>
                <a:ea typeface="Times New Roman" panose="02020603050405020304" pitchFamily="18" charset="0"/>
                <a:cs typeface="Arial" panose="020B0604020202020204" pitchFamily="34" charset="0"/>
                <a:sym typeface="Arial"/>
              </a:rPr>
              <a:t>6.</a:t>
            </a:r>
            <a:r>
              <a:rPr lang="vi-VN" sz="4200" b="1" i="1">
                <a:solidFill>
                  <a:prstClr val="black"/>
                </a:solidFill>
                <a:ea typeface="Times New Roman" panose="02020603050405020304" pitchFamily="18" charset="0"/>
                <a:cs typeface="Arial" panose="020B0604020202020204" pitchFamily="34" charset="0"/>
                <a:sym typeface="Arial"/>
              </a:rPr>
              <a:t> Trường hợp đồng dạng thứ nhất của tam giác</a:t>
            </a:r>
            <a:endParaRPr lang="en-US" sz="4200" b="1" dirty="0">
              <a:solidFill>
                <a:prstClr val="black"/>
              </a:solidFill>
              <a:latin typeface="Arial" panose="020B0604020202020204" pitchFamily="34" charset="0"/>
              <a:cs typeface="Arial" panose="020B0604020202020204" pitchFamily="34" charset="0"/>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500"/>
                                        <p:tgtEl>
                                          <p:spTgt spid="4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fade">
                                      <p:cBhvr>
                                        <p:cTn id="11" dur="500"/>
                                        <p:tgtEl>
                                          <p:spTgt spid="49"/>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horizontal)">
                                      <p:cBhvr>
                                        <p:cTn id="15" dur="500"/>
                                        <p:tgtEl>
                                          <p:spTgt spid="50"/>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wipe(up)">
                                      <p:cBhvr>
                                        <p:cTn id="19"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0" grpId="0"/>
      <p:bldP spid="51"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2"/>
          <p:cNvGrpSpPr/>
          <p:nvPr/>
        </p:nvGrpSpPr>
        <p:grpSpPr>
          <a:xfrm>
            <a:off x="-195419" y="7374864"/>
            <a:ext cx="18678839" cy="3094625"/>
            <a:chOff x="0" y="0"/>
            <a:chExt cx="4919530" cy="815045"/>
          </a:xfrm>
        </p:grpSpPr>
        <p:sp>
          <p:nvSpPr>
            <p:cNvPr id="3" name="Freeform 3"/>
            <p:cNvSpPr/>
            <p:nvPr/>
          </p:nvSpPr>
          <p:spPr>
            <a:xfrm>
              <a:off x="0" y="0"/>
              <a:ext cx="4919530" cy="815045"/>
            </a:xfrm>
            <a:custGeom>
              <a:avLst/>
              <a:gdLst/>
              <a:ahLst/>
              <a:cxnLst/>
              <a:rect l="l" t="t" r="r" b="b"/>
              <a:pathLst>
                <a:path w="4919530" h="815045">
                  <a:moveTo>
                    <a:pt x="0" y="0"/>
                  </a:moveTo>
                  <a:lnTo>
                    <a:pt x="4919530" y="0"/>
                  </a:lnTo>
                  <a:lnTo>
                    <a:pt x="4919530" y="815045"/>
                  </a:lnTo>
                  <a:lnTo>
                    <a:pt x="0" y="815045"/>
                  </a:lnTo>
                  <a:close/>
                </a:path>
              </a:pathLst>
            </a:custGeom>
            <a:solidFill>
              <a:srgbClr val="A3DFBE"/>
            </a:solidFill>
            <a:ln w="28575" cap="sq">
              <a:solidFill>
                <a:srgbClr val="231F20"/>
              </a:solidFill>
              <a:prstDash val="solid"/>
              <a:miter/>
            </a:ln>
          </p:spPr>
        </p:sp>
        <p:sp>
          <p:nvSpPr>
            <p:cNvPr id="4" name="TextBox 4"/>
            <p:cNvSpPr txBox="1"/>
            <p:nvPr/>
          </p:nvSpPr>
          <p:spPr>
            <a:xfrm>
              <a:off x="0" y="-38100"/>
              <a:ext cx="4919530" cy="853145"/>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028700" y="1104900"/>
            <a:ext cx="12898160" cy="7154332"/>
            <a:chOff x="0" y="0"/>
            <a:chExt cx="3397046" cy="2085928"/>
          </a:xfrm>
        </p:grpSpPr>
        <p:sp>
          <p:nvSpPr>
            <p:cNvPr id="6" name="Freeform 6"/>
            <p:cNvSpPr/>
            <p:nvPr/>
          </p:nvSpPr>
          <p:spPr>
            <a:xfrm>
              <a:off x="0" y="0"/>
              <a:ext cx="3397046" cy="2085928"/>
            </a:xfrm>
            <a:custGeom>
              <a:avLst/>
              <a:gdLst/>
              <a:ahLst/>
              <a:cxnLst/>
              <a:rect l="l" t="t" r="r" b="b"/>
              <a:pathLst>
                <a:path w="3397046" h="2085928">
                  <a:moveTo>
                    <a:pt x="30612" y="0"/>
                  </a:moveTo>
                  <a:lnTo>
                    <a:pt x="3366434" y="0"/>
                  </a:lnTo>
                  <a:cubicBezTo>
                    <a:pt x="3383341" y="0"/>
                    <a:pt x="3397046" y="13705"/>
                    <a:pt x="3397046" y="30612"/>
                  </a:cubicBezTo>
                  <a:lnTo>
                    <a:pt x="3397046" y="2055316"/>
                  </a:lnTo>
                  <a:cubicBezTo>
                    <a:pt x="3397046" y="2072223"/>
                    <a:pt x="3383341" y="2085928"/>
                    <a:pt x="3366434" y="2085928"/>
                  </a:cubicBezTo>
                  <a:lnTo>
                    <a:pt x="30612" y="2085928"/>
                  </a:lnTo>
                  <a:cubicBezTo>
                    <a:pt x="13705" y="2085928"/>
                    <a:pt x="0" y="2072223"/>
                    <a:pt x="0" y="2055316"/>
                  </a:cubicBezTo>
                  <a:lnTo>
                    <a:pt x="0" y="30612"/>
                  </a:lnTo>
                  <a:cubicBezTo>
                    <a:pt x="0" y="13705"/>
                    <a:pt x="13705" y="0"/>
                    <a:pt x="30612" y="0"/>
                  </a:cubicBezTo>
                  <a:close/>
                </a:path>
              </a:pathLst>
            </a:custGeom>
            <a:solidFill>
              <a:srgbClr val="FFFFFF"/>
            </a:solidFill>
            <a:ln w="28575" cap="rnd">
              <a:solidFill>
                <a:srgbClr val="231F20"/>
              </a:solidFill>
              <a:prstDash val="solid"/>
              <a:round/>
            </a:ln>
          </p:spPr>
        </p:sp>
        <p:sp>
          <p:nvSpPr>
            <p:cNvPr id="7" name="TextBox 7"/>
            <p:cNvSpPr txBox="1"/>
            <p:nvPr/>
          </p:nvSpPr>
          <p:spPr>
            <a:xfrm>
              <a:off x="0" y="-38100"/>
              <a:ext cx="3397046" cy="2124028"/>
            </a:xfrm>
            <a:prstGeom prst="rect">
              <a:avLst/>
            </a:prstGeom>
          </p:spPr>
          <p:txBody>
            <a:bodyPr lIns="50800" tIns="50800" rIns="50800" bIns="50800" rtlCol="0" anchor="ctr"/>
            <a:lstStyle/>
            <a:p>
              <a:pPr algn="ctr">
                <a:lnSpc>
                  <a:spcPts val="2659"/>
                </a:lnSpc>
                <a:spcBef>
                  <a:spcPct val="0"/>
                </a:spcBef>
              </a:pPr>
              <a:endParaRPr/>
            </a:p>
          </p:txBody>
        </p:sp>
      </p:grpSp>
      <p:sp>
        <p:nvSpPr>
          <p:cNvPr id="11" name="Freeform 11"/>
          <p:cNvSpPr/>
          <p:nvPr/>
        </p:nvSpPr>
        <p:spPr>
          <a:xfrm>
            <a:off x="12688464" y="2523937"/>
            <a:ext cx="4635447" cy="8270104"/>
          </a:xfrm>
          <a:custGeom>
            <a:avLst/>
            <a:gdLst/>
            <a:ahLst/>
            <a:cxnLst/>
            <a:rect l="l" t="t" r="r" b="b"/>
            <a:pathLst>
              <a:path w="4635447" h="8270104">
                <a:moveTo>
                  <a:pt x="0" y="0"/>
                </a:moveTo>
                <a:lnTo>
                  <a:pt x="4635447" y="0"/>
                </a:lnTo>
                <a:lnTo>
                  <a:pt x="4635447" y="8270104"/>
                </a:lnTo>
                <a:lnTo>
                  <a:pt x="0" y="8270104"/>
                </a:lnTo>
                <a:lnTo>
                  <a:pt x="0" y="0"/>
                </a:lnTo>
                <a:close/>
              </a:path>
            </a:pathLst>
          </a:custGeom>
          <a:blipFill>
            <a:blip r:embed="rId2">
              <a:extLst>
                <a:ext uri="{96DAC541-7B7A-43D3-8B79-37D633B846F1}">
                  <asvg:svgBlip xmlns="" xmlns:asvg="http://schemas.microsoft.com/office/drawing/2016/SVG/main" r:embed="rId3"/>
                </a:ext>
              </a:extLst>
            </a:blip>
            <a:stretch>
              <a:fillRect b="-74476"/>
            </a:stretch>
          </a:blipFill>
        </p:spPr>
      </p:sp>
      <p:sp>
        <p:nvSpPr>
          <p:cNvPr id="12" name="Freeform 12"/>
          <p:cNvSpPr/>
          <p:nvPr/>
        </p:nvSpPr>
        <p:spPr>
          <a:xfrm>
            <a:off x="16078200" y="971388"/>
            <a:ext cx="1395615" cy="1214143"/>
          </a:xfrm>
          <a:custGeom>
            <a:avLst/>
            <a:gdLst/>
            <a:ahLst/>
            <a:cxnLst/>
            <a:rect l="l" t="t" r="r" b="b"/>
            <a:pathLst>
              <a:path w="1395615" h="1214143">
                <a:moveTo>
                  <a:pt x="0" y="0"/>
                </a:moveTo>
                <a:lnTo>
                  <a:pt x="1395614" y="0"/>
                </a:lnTo>
                <a:lnTo>
                  <a:pt x="1395614" y="1214143"/>
                </a:lnTo>
                <a:lnTo>
                  <a:pt x="0" y="1214143"/>
                </a:lnTo>
                <a:lnTo>
                  <a:pt x="0" y="0"/>
                </a:lnTo>
                <a:close/>
              </a:path>
            </a:pathLst>
          </a:custGeom>
          <a:blipFill>
            <a:blip r:embed="rId4">
              <a:extLst>
                <a:ext uri="{96DAC541-7B7A-43D3-8B79-37D633B846F1}">
                  <asvg:svgBlip xmlns="" xmlns:asvg="http://schemas.microsoft.com/office/drawing/2016/SVG/main" r:embed="rId5"/>
                </a:ext>
              </a:extLst>
            </a:blip>
            <a:stretch>
              <a:fillRect l="-390925" t="-53925" r="-66984" b="-282959"/>
            </a:stretch>
          </a:blipFill>
        </p:spPr>
      </p:sp>
      <p:sp>
        <p:nvSpPr>
          <p:cNvPr id="13" name="Freeform 13"/>
          <p:cNvSpPr/>
          <p:nvPr/>
        </p:nvSpPr>
        <p:spPr>
          <a:xfrm rot="6925403" flipV="1">
            <a:off x="762958" y="2977310"/>
            <a:ext cx="709799" cy="1309391"/>
          </a:xfrm>
          <a:custGeom>
            <a:avLst/>
            <a:gdLst/>
            <a:ahLst/>
            <a:cxnLst/>
            <a:rect l="l" t="t" r="r" b="b"/>
            <a:pathLst>
              <a:path w="709799" h="1309391">
                <a:moveTo>
                  <a:pt x="0" y="1309391"/>
                </a:moveTo>
                <a:lnTo>
                  <a:pt x="709800" y="1309391"/>
                </a:lnTo>
                <a:lnTo>
                  <a:pt x="709800" y="0"/>
                </a:lnTo>
                <a:lnTo>
                  <a:pt x="0" y="0"/>
                </a:lnTo>
                <a:lnTo>
                  <a:pt x="0" y="1309391"/>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5" name="TextBox 15"/>
          <p:cNvSpPr txBox="1"/>
          <p:nvPr/>
        </p:nvSpPr>
        <p:spPr>
          <a:xfrm>
            <a:off x="2911151" y="1943100"/>
            <a:ext cx="9133257" cy="962058"/>
          </a:xfrm>
          <a:prstGeom prst="rect">
            <a:avLst/>
          </a:prstGeom>
        </p:spPr>
        <p:txBody>
          <a:bodyPr lIns="0" tIns="0" rIns="0" bIns="0" rtlCol="0" anchor="t">
            <a:spAutoFit/>
          </a:bodyPr>
          <a:lstStyle/>
          <a:p>
            <a:pPr algn="ctr">
              <a:lnSpc>
                <a:spcPts val="8000"/>
              </a:lnSpc>
            </a:pPr>
            <a:r>
              <a:rPr lang="en-US" sz="6600" b="1">
                <a:solidFill>
                  <a:srgbClr val="C00000"/>
                </a:solidFill>
                <a:latin typeface="Arial" panose="020B0604020202020204" pitchFamily="34" charset="0"/>
                <a:cs typeface="Arial" panose="020B0604020202020204" pitchFamily="34" charset="0"/>
              </a:rPr>
              <a:t>NỘI DUNG BÀI HỌC</a:t>
            </a:r>
          </a:p>
        </p:txBody>
      </p:sp>
      <p:grpSp>
        <p:nvGrpSpPr>
          <p:cNvPr id="31" name="Group 31"/>
          <p:cNvGrpSpPr/>
          <p:nvPr/>
        </p:nvGrpSpPr>
        <p:grpSpPr>
          <a:xfrm>
            <a:off x="4724400" y="3895758"/>
            <a:ext cx="1131301" cy="1541021"/>
            <a:chOff x="-3316" y="-33927"/>
            <a:chExt cx="297956" cy="405865"/>
          </a:xfrm>
        </p:grpSpPr>
        <p:sp>
          <p:nvSpPr>
            <p:cNvPr id="32" name="Freeform 32"/>
            <p:cNvSpPr/>
            <p:nvPr/>
          </p:nvSpPr>
          <p:spPr>
            <a:xfrm>
              <a:off x="0" y="0"/>
              <a:ext cx="294640" cy="291565"/>
            </a:xfrm>
            <a:custGeom>
              <a:avLst/>
              <a:gdLst/>
              <a:ahLst/>
              <a:cxnLst/>
              <a:rect l="l" t="t" r="r" b="b"/>
              <a:pathLst>
                <a:path w="294640" h="291565">
                  <a:moveTo>
                    <a:pt x="145783" y="0"/>
                  </a:moveTo>
                  <a:lnTo>
                    <a:pt x="148857" y="0"/>
                  </a:lnTo>
                  <a:cubicBezTo>
                    <a:pt x="229371" y="0"/>
                    <a:pt x="294640" y="65269"/>
                    <a:pt x="294640" y="145783"/>
                  </a:cubicBezTo>
                  <a:lnTo>
                    <a:pt x="294640" y="145783"/>
                  </a:lnTo>
                  <a:cubicBezTo>
                    <a:pt x="294640" y="184447"/>
                    <a:pt x="279281" y="221527"/>
                    <a:pt x="251941" y="248867"/>
                  </a:cubicBezTo>
                  <a:cubicBezTo>
                    <a:pt x="224602" y="276206"/>
                    <a:pt x="187521" y="291565"/>
                    <a:pt x="148857" y="291565"/>
                  </a:cubicBezTo>
                  <a:lnTo>
                    <a:pt x="145783" y="291565"/>
                  </a:lnTo>
                  <a:cubicBezTo>
                    <a:pt x="107119" y="291565"/>
                    <a:pt x="70038" y="276206"/>
                    <a:pt x="42699" y="248867"/>
                  </a:cubicBezTo>
                  <a:cubicBezTo>
                    <a:pt x="15359" y="221527"/>
                    <a:pt x="0" y="184447"/>
                    <a:pt x="0" y="145783"/>
                  </a:cubicBezTo>
                  <a:lnTo>
                    <a:pt x="0" y="145783"/>
                  </a:lnTo>
                  <a:cubicBezTo>
                    <a:pt x="0" y="107119"/>
                    <a:pt x="15359" y="70038"/>
                    <a:pt x="42699" y="42699"/>
                  </a:cubicBezTo>
                  <a:cubicBezTo>
                    <a:pt x="70038" y="15359"/>
                    <a:pt x="107119" y="0"/>
                    <a:pt x="145783" y="0"/>
                  </a:cubicBezTo>
                  <a:close/>
                </a:path>
              </a:pathLst>
            </a:custGeom>
            <a:solidFill>
              <a:srgbClr val="FFE397"/>
            </a:solidFill>
            <a:ln w="28575" cap="rnd">
              <a:solidFill>
                <a:srgbClr val="231F20"/>
              </a:solidFill>
              <a:prstDash val="solid"/>
              <a:round/>
            </a:ln>
          </p:spPr>
        </p:sp>
        <p:sp>
          <p:nvSpPr>
            <p:cNvPr id="33" name="TextBox 33"/>
            <p:cNvSpPr txBox="1"/>
            <p:nvPr/>
          </p:nvSpPr>
          <p:spPr>
            <a:xfrm>
              <a:off x="-3316" y="-33927"/>
              <a:ext cx="294640" cy="405865"/>
            </a:xfrm>
            <a:prstGeom prst="rect">
              <a:avLst/>
            </a:prstGeom>
          </p:spPr>
          <p:txBody>
            <a:bodyPr lIns="50800" tIns="50800" rIns="50800" bIns="50800" rtlCol="0" anchor="ctr"/>
            <a:lstStyle/>
            <a:p>
              <a:pPr algn="ctr">
                <a:lnSpc>
                  <a:spcPts val="3919"/>
                </a:lnSpc>
              </a:pPr>
              <a:r>
                <a:rPr lang="en-US" sz="5000" b="1" smtClean="0">
                  <a:solidFill>
                    <a:srgbClr val="231F20"/>
                  </a:solidFill>
                  <a:latin typeface="Arial" panose="020B0604020202020204" pitchFamily="34" charset="0"/>
                  <a:cs typeface="Arial" panose="020B0604020202020204" pitchFamily="34" charset="0"/>
                </a:rPr>
                <a:t>1</a:t>
              </a:r>
              <a:endParaRPr lang="en-US" sz="5000" b="1">
                <a:solidFill>
                  <a:srgbClr val="231F20"/>
                </a:solidFill>
                <a:latin typeface="Arial" panose="020B0604020202020204" pitchFamily="34" charset="0"/>
                <a:cs typeface="Arial" panose="020B0604020202020204" pitchFamily="34" charset="0"/>
              </a:endParaRPr>
            </a:p>
          </p:txBody>
        </p:sp>
      </p:grpSp>
      <p:sp>
        <p:nvSpPr>
          <p:cNvPr id="50" name="Google Shape;2007;p39"/>
          <p:cNvSpPr txBox="1">
            <a:spLocks/>
          </p:cNvSpPr>
          <p:nvPr/>
        </p:nvSpPr>
        <p:spPr>
          <a:xfrm>
            <a:off x="6291415" y="4087846"/>
            <a:ext cx="4093970" cy="969600"/>
          </a:xfrm>
          <a:prstGeom prst="rect">
            <a:avLst/>
          </a:prstGeom>
          <a:noFill/>
          <a:ln>
            <a:noFill/>
          </a:ln>
        </p:spPr>
        <p:txBody>
          <a:bodyPr spcFirstLastPara="1" wrap="square" lIns="182850" tIns="182850" rIns="182850" bIns="182850" anchor="b" anchorCtr="0">
            <a:noAutofit/>
          </a:bodyPr>
          <a:lstStyle>
            <a:defPPr marR="0" lvl="0" algn="l" rtl="0">
              <a:lnSpc>
                <a:spcPct val="100000"/>
              </a:lnSpc>
              <a:spcBef>
                <a:spcPts val="0"/>
              </a:spcBef>
              <a:spcAft>
                <a:spcPts val="0"/>
              </a:spcAft>
            </a:defPPr>
            <a:lvl1pPr marL="457200" marR="0" lvl="0" indent="-317500" algn="ctr" rtl="0">
              <a:lnSpc>
                <a:spcPct val="115000"/>
              </a:lnSpc>
              <a:spcBef>
                <a:spcPts val="0"/>
              </a:spcBef>
              <a:spcAft>
                <a:spcPts val="0"/>
              </a:spcAft>
              <a:buClr>
                <a:schemeClr val="dk1"/>
              </a:buClr>
              <a:buSzPts val="2400"/>
              <a:buFont typeface="DM Sans"/>
              <a:buNone/>
              <a:defRPr sz="2000" b="0" i="0" u="none" strike="noStrike" cap="none">
                <a:solidFill>
                  <a:schemeClr val="dk1"/>
                </a:solidFill>
                <a:latin typeface="Maven Pro SemiBold"/>
                <a:ea typeface="Maven Pro SemiBold"/>
                <a:cs typeface="Maven Pro SemiBold"/>
                <a:sym typeface="Maven Pro SemiBold"/>
              </a:defRPr>
            </a:lvl1pPr>
            <a:lvl2pPr marL="914400" marR="0" lvl="1" indent="-317500" algn="l" rtl="0">
              <a:lnSpc>
                <a:spcPct val="100000"/>
              </a:lnSpc>
              <a:spcBef>
                <a:spcPts val="0"/>
              </a:spcBef>
              <a:spcAft>
                <a:spcPts val="0"/>
              </a:spcAft>
              <a:buClr>
                <a:schemeClr val="dk1"/>
              </a:buClr>
              <a:buSzPts val="2400"/>
              <a:buFont typeface="DM Sans"/>
              <a:buNone/>
              <a:defRPr sz="2400" b="1" i="0" u="none" strike="noStrike" cap="none">
                <a:solidFill>
                  <a:schemeClr val="dk1"/>
                </a:solidFill>
                <a:latin typeface="DM Sans"/>
                <a:ea typeface="DM Sans"/>
                <a:cs typeface="DM Sans"/>
                <a:sym typeface="DM Sans"/>
              </a:defRPr>
            </a:lvl2pPr>
            <a:lvl3pPr marL="1371600" marR="0" lvl="2" indent="-317500" algn="l" rtl="0">
              <a:lnSpc>
                <a:spcPct val="100000"/>
              </a:lnSpc>
              <a:spcBef>
                <a:spcPts val="0"/>
              </a:spcBef>
              <a:spcAft>
                <a:spcPts val="0"/>
              </a:spcAft>
              <a:buClr>
                <a:schemeClr val="dk1"/>
              </a:buClr>
              <a:buSzPts val="2400"/>
              <a:buFont typeface="DM Sans"/>
              <a:buNone/>
              <a:defRPr sz="2400" b="1" i="0" u="none" strike="noStrike" cap="none">
                <a:solidFill>
                  <a:schemeClr val="dk1"/>
                </a:solidFill>
                <a:latin typeface="DM Sans"/>
                <a:ea typeface="DM Sans"/>
                <a:cs typeface="DM Sans"/>
                <a:sym typeface="DM Sans"/>
              </a:defRPr>
            </a:lvl3pPr>
            <a:lvl4pPr marL="1828800" marR="0" lvl="3" indent="-317500" algn="l" rtl="0">
              <a:lnSpc>
                <a:spcPct val="100000"/>
              </a:lnSpc>
              <a:spcBef>
                <a:spcPts val="0"/>
              </a:spcBef>
              <a:spcAft>
                <a:spcPts val="0"/>
              </a:spcAft>
              <a:buClr>
                <a:schemeClr val="dk1"/>
              </a:buClr>
              <a:buSzPts val="2400"/>
              <a:buFont typeface="DM Sans"/>
              <a:buNone/>
              <a:defRPr sz="2400" b="1" i="0" u="none" strike="noStrike" cap="none">
                <a:solidFill>
                  <a:schemeClr val="dk1"/>
                </a:solidFill>
                <a:latin typeface="DM Sans"/>
                <a:ea typeface="DM Sans"/>
                <a:cs typeface="DM Sans"/>
                <a:sym typeface="DM Sans"/>
              </a:defRPr>
            </a:lvl4pPr>
            <a:lvl5pPr marL="2286000" marR="0" lvl="4" indent="-317500" algn="l" rtl="0">
              <a:lnSpc>
                <a:spcPct val="100000"/>
              </a:lnSpc>
              <a:spcBef>
                <a:spcPts val="0"/>
              </a:spcBef>
              <a:spcAft>
                <a:spcPts val="0"/>
              </a:spcAft>
              <a:buClr>
                <a:schemeClr val="dk1"/>
              </a:buClr>
              <a:buSzPts val="2400"/>
              <a:buFont typeface="DM Sans"/>
              <a:buNone/>
              <a:defRPr sz="2400" b="1" i="0" u="none" strike="noStrike" cap="none">
                <a:solidFill>
                  <a:schemeClr val="dk1"/>
                </a:solidFill>
                <a:latin typeface="DM Sans"/>
                <a:ea typeface="DM Sans"/>
                <a:cs typeface="DM Sans"/>
                <a:sym typeface="DM Sans"/>
              </a:defRPr>
            </a:lvl5pPr>
            <a:lvl6pPr marL="2743200" marR="0" lvl="5" indent="-317500" algn="l" rtl="0">
              <a:lnSpc>
                <a:spcPct val="100000"/>
              </a:lnSpc>
              <a:spcBef>
                <a:spcPts val="0"/>
              </a:spcBef>
              <a:spcAft>
                <a:spcPts val="0"/>
              </a:spcAft>
              <a:buClr>
                <a:schemeClr val="dk1"/>
              </a:buClr>
              <a:buSzPts val="2400"/>
              <a:buFont typeface="DM Sans"/>
              <a:buNone/>
              <a:defRPr sz="2400" b="1" i="0" u="none" strike="noStrike" cap="none">
                <a:solidFill>
                  <a:schemeClr val="dk1"/>
                </a:solidFill>
                <a:latin typeface="DM Sans"/>
                <a:ea typeface="DM Sans"/>
                <a:cs typeface="DM Sans"/>
                <a:sym typeface="DM Sans"/>
              </a:defRPr>
            </a:lvl6pPr>
            <a:lvl7pPr marL="3200400" marR="0" lvl="6" indent="-317500" algn="l" rtl="0">
              <a:lnSpc>
                <a:spcPct val="100000"/>
              </a:lnSpc>
              <a:spcBef>
                <a:spcPts val="0"/>
              </a:spcBef>
              <a:spcAft>
                <a:spcPts val="0"/>
              </a:spcAft>
              <a:buClr>
                <a:schemeClr val="dk1"/>
              </a:buClr>
              <a:buSzPts val="2400"/>
              <a:buFont typeface="DM Sans"/>
              <a:buNone/>
              <a:defRPr sz="2400" b="1" i="0" u="none" strike="noStrike" cap="none">
                <a:solidFill>
                  <a:schemeClr val="dk1"/>
                </a:solidFill>
                <a:latin typeface="DM Sans"/>
                <a:ea typeface="DM Sans"/>
                <a:cs typeface="DM Sans"/>
                <a:sym typeface="DM Sans"/>
              </a:defRPr>
            </a:lvl7pPr>
            <a:lvl8pPr marL="3657600" marR="0" lvl="7" indent="-317500" algn="l" rtl="0">
              <a:lnSpc>
                <a:spcPct val="100000"/>
              </a:lnSpc>
              <a:spcBef>
                <a:spcPts val="0"/>
              </a:spcBef>
              <a:spcAft>
                <a:spcPts val="0"/>
              </a:spcAft>
              <a:buClr>
                <a:schemeClr val="dk1"/>
              </a:buClr>
              <a:buSzPts val="2400"/>
              <a:buFont typeface="DM Sans"/>
              <a:buNone/>
              <a:defRPr sz="2400" b="1" i="0" u="none" strike="noStrike" cap="none">
                <a:solidFill>
                  <a:schemeClr val="dk1"/>
                </a:solidFill>
                <a:latin typeface="DM Sans"/>
                <a:ea typeface="DM Sans"/>
                <a:cs typeface="DM Sans"/>
                <a:sym typeface="DM Sans"/>
              </a:defRPr>
            </a:lvl8pPr>
            <a:lvl9pPr marL="4114800" marR="0" lvl="8" indent="-317500" algn="l" rtl="0">
              <a:lnSpc>
                <a:spcPct val="100000"/>
              </a:lnSpc>
              <a:spcBef>
                <a:spcPts val="0"/>
              </a:spcBef>
              <a:spcAft>
                <a:spcPts val="0"/>
              </a:spcAft>
              <a:buClr>
                <a:schemeClr val="dk1"/>
              </a:buClr>
              <a:buSzPts val="2400"/>
              <a:buFont typeface="DM Sans"/>
              <a:buNone/>
              <a:defRPr sz="2400" b="1" i="0" u="none" strike="noStrike" cap="none">
                <a:solidFill>
                  <a:schemeClr val="dk1"/>
                </a:solidFill>
                <a:latin typeface="DM Sans"/>
                <a:ea typeface="DM Sans"/>
                <a:cs typeface="DM Sans"/>
                <a:sym typeface="DM Sans"/>
              </a:defRPr>
            </a:lvl9pPr>
          </a:lstStyle>
          <a:p>
            <a:pPr marL="0" indent="0" algn="just" defTabSz="1828800">
              <a:lnSpc>
                <a:spcPct val="100000"/>
              </a:lnSpc>
              <a:buClr>
                <a:srgbClr val="070185"/>
              </a:buClr>
            </a:pPr>
            <a:r>
              <a:rPr lang="vi-VN" sz="4500" b="1" kern="0">
                <a:solidFill>
                  <a:schemeClr val="tx1"/>
                </a:solidFill>
                <a:latin typeface="Arial" panose="020B0604020202020204" pitchFamily="34" charset="0"/>
              </a:rPr>
              <a:t>Định nghĩa</a:t>
            </a:r>
            <a:endParaRPr lang="vi-VN" sz="4500" b="1" kern="0">
              <a:solidFill>
                <a:schemeClr val="tx1"/>
              </a:solidFill>
              <a:latin typeface="Arial" panose="020B0604020202020204" pitchFamily="34" charset="0"/>
            </a:endParaRPr>
          </a:p>
        </p:txBody>
      </p:sp>
      <p:grpSp>
        <p:nvGrpSpPr>
          <p:cNvPr id="51" name="Group 31"/>
          <p:cNvGrpSpPr/>
          <p:nvPr/>
        </p:nvGrpSpPr>
        <p:grpSpPr>
          <a:xfrm>
            <a:off x="4732447" y="5970533"/>
            <a:ext cx="1131301" cy="1541021"/>
            <a:chOff x="-3316" y="-33927"/>
            <a:chExt cx="297956" cy="405865"/>
          </a:xfrm>
        </p:grpSpPr>
        <p:sp>
          <p:nvSpPr>
            <p:cNvPr id="52" name="Freeform 32"/>
            <p:cNvSpPr/>
            <p:nvPr/>
          </p:nvSpPr>
          <p:spPr>
            <a:xfrm>
              <a:off x="0" y="0"/>
              <a:ext cx="294640" cy="291565"/>
            </a:xfrm>
            <a:custGeom>
              <a:avLst/>
              <a:gdLst/>
              <a:ahLst/>
              <a:cxnLst/>
              <a:rect l="l" t="t" r="r" b="b"/>
              <a:pathLst>
                <a:path w="294640" h="291565">
                  <a:moveTo>
                    <a:pt x="145783" y="0"/>
                  </a:moveTo>
                  <a:lnTo>
                    <a:pt x="148857" y="0"/>
                  </a:lnTo>
                  <a:cubicBezTo>
                    <a:pt x="229371" y="0"/>
                    <a:pt x="294640" y="65269"/>
                    <a:pt x="294640" y="145783"/>
                  </a:cubicBezTo>
                  <a:lnTo>
                    <a:pt x="294640" y="145783"/>
                  </a:lnTo>
                  <a:cubicBezTo>
                    <a:pt x="294640" y="184447"/>
                    <a:pt x="279281" y="221527"/>
                    <a:pt x="251941" y="248867"/>
                  </a:cubicBezTo>
                  <a:cubicBezTo>
                    <a:pt x="224602" y="276206"/>
                    <a:pt x="187521" y="291565"/>
                    <a:pt x="148857" y="291565"/>
                  </a:cubicBezTo>
                  <a:lnTo>
                    <a:pt x="145783" y="291565"/>
                  </a:lnTo>
                  <a:cubicBezTo>
                    <a:pt x="107119" y="291565"/>
                    <a:pt x="70038" y="276206"/>
                    <a:pt x="42699" y="248867"/>
                  </a:cubicBezTo>
                  <a:cubicBezTo>
                    <a:pt x="15359" y="221527"/>
                    <a:pt x="0" y="184447"/>
                    <a:pt x="0" y="145783"/>
                  </a:cubicBezTo>
                  <a:lnTo>
                    <a:pt x="0" y="145783"/>
                  </a:lnTo>
                  <a:cubicBezTo>
                    <a:pt x="0" y="107119"/>
                    <a:pt x="15359" y="70038"/>
                    <a:pt x="42699" y="42699"/>
                  </a:cubicBezTo>
                  <a:cubicBezTo>
                    <a:pt x="70038" y="15359"/>
                    <a:pt x="107119" y="0"/>
                    <a:pt x="145783" y="0"/>
                  </a:cubicBezTo>
                  <a:close/>
                </a:path>
              </a:pathLst>
            </a:custGeom>
            <a:solidFill>
              <a:srgbClr val="FFE397"/>
            </a:solidFill>
            <a:ln w="28575" cap="rnd">
              <a:solidFill>
                <a:srgbClr val="231F20"/>
              </a:solidFill>
              <a:prstDash val="solid"/>
              <a:round/>
            </a:ln>
          </p:spPr>
        </p:sp>
        <p:sp>
          <p:nvSpPr>
            <p:cNvPr id="53" name="TextBox 33"/>
            <p:cNvSpPr txBox="1"/>
            <p:nvPr/>
          </p:nvSpPr>
          <p:spPr>
            <a:xfrm>
              <a:off x="-3316" y="-33927"/>
              <a:ext cx="294640" cy="405865"/>
            </a:xfrm>
            <a:prstGeom prst="rect">
              <a:avLst/>
            </a:prstGeom>
          </p:spPr>
          <p:txBody>
            <a:bodyPr lIns="50800" tIns="50800" rIns="50800" bIns="50800" rtlCol="0" anchor="ctr"/>
            <a:lstStyle/>
            <a:p>
              <a:pPr algn="ctr">
                <a:lnSpc>
                  <a:spcPts val="3919"/>
                </a:lnSpc>
              </a:pPr>
              <a:r>
                <a:rPr lang="en-US" sz="5000" b="1" smtClean="0">
                  <a:solidFill>
                    <a:srgbClr val="231F20"/>
                  </a:solidFill>
                  <a:latin typeface="Arial" panose="020B0604020202020204" pitchFamily="34" charset="0"/>
                  <a:cs typeface="Arial" panose="020B0604020202020204" pitchFamily="34" charset="0"/>
                </a:rPr>
                <a:t>2</a:t>
              </a:r>
              <a:endParaRPr lang="en-US" sz="5000" b="1">
                <a:solidFill>
                  <a:srgbClr val="231F20"/>
                </a:solidFill>
                <a:latin typeface="Arial" panose="020B0604020202020204" pitchFamily="34" charset="0"/>
                <a:cs typeface="Arial" panose="020B0604020202020204" pitchFamily="34" charset="0"/>
              </a:endParaRPr>
            </a:p>
          </p:txBody>
        </p:sp>
      </p:grpSp>
      <p:sp>
        <p:nvSpPr>
          <p:cNvPr id="54" name="Google Shape;2007;p39"/>
          <p:cNvSpPr txBox="1">
            <a:spLocks/>
          </p:cNvSpPr>
          <p:nvPr/>
        </p:nvSpPr>
        <p:spPr>
          <a:xfrm>
            <a:off x="6291415" y="6173644"/>
            <a:ext cx="3027445" cy="969600"/>
          </a:xfrm>
          <a:prstGeom prst="rect">
            <a:avLst/>
          </a:prstGeom>
          <a:noFill/>
          <a:ln>
            <a:noFill/>
          </a:ln>
        </p:spPr>
        <p:txBody>
          <a:bodyPr spcFirstLastPara="1" wrap="square" lIns="182850" tIns="182850" rIns="182850" bIns="182850" anchor="b" anchorCtr="0">
            <a:noAutofit/>
          </a:bodyPr>
          <a:lstStyle>
            <a:defPPr marR="0" lvl="0" algn="l" rtl="0">
              <a:lnSpc>
                <a:spcPct val="100000"/>
              </a:lnSpc>
              <a:spcBef>
                <a:spcPts val="0"/>
              </a:spcBef>
              <a:spcAft>
                <a:spcPts val="0"/>
              </a:spcAft>
            </a:defPPr>
            <a:lvl1pPr marL="457200" marR="0" lvl="0" indent="-317500" algn="ctr" rtl="0">
              <a:lnSpc>
                <a:spcPct val="115000"/>
              </a:lnSpc>
              <a:spcBef>
                <a:spcPts val="0"/>
              </a:spcBef>
              <a:spcAft>
                <a:spcPts val="0"/>
              </a:spcAft>
              <a:buClr>
                <a:schemeClr val="dk1"/>
              </a:buClr>
              <a:buSzPts val="2400"/>
              <a:buFont typeface="DM Sans"/>
              <a:buNone/>
              <a:defRPr sz="2000" b="0" i="0" u="none" strike="noStrike" cap="none">
                <a:solidFill>
                  <a:schemeClr val="dk1"/>
                </a:solidFill>
                <a:latin typeface="Maven Pro SemiBold"/>
                <a:ea typeface="Maven Pro SemiBold"/>
                <a:cs typeface="Maven Pro SemiBold"/>
                <a:sym typeface="Maven Pro SemiBold"/>
              </a:defRPr>
            </a:lvl1pPr>
            <a:lvl2pPr marL="914400" marR="0" lvl="1" indent="-317500" algn="l" rtl="0">
              <a:lnSpc>
                <a:spcPct val="100000"/>
              </a:lnSpc>
              <a:spcBef>
                <a:spcPts val="0"/>
              </a:spcBef>
              <a:spcAft>
                <a:spcPts val="0"/>
              </a:spcAft>
              <a:buClr>
                <a:schemeClr val="dk1"/>
              </a:buClr>
              <a:buSzPts val="2400"/>
              <a:buFont typeface="DM Sans"/>
              <a:buNone/>
              <a:defRPr sz="2400" b="1" i="0" u="none" strike="noStrike" cap="none">
                <a:solidFill>
                  <a:schemeClr val="dk1"/>
                </a:solidFill>
                <a:latin typeface="DM Sans"/>
                <a:ea typeface="DM Sans"/>
                <a:cs typeface="DM Sans"/>
                <a:sym typeface="DM Sans"/>
              </a:defRPr>
            </a:lvl2pPr>
            <a:lvl3pPr marL="1371600" marR="0" lvl="2" indent="-317500" algn="l" rtl="0">
              <a:lnSpc>
                <a:spcPct val="100000"/>
              </a:lnSpc>
              <a:spcBef>
                <a:spcPts val="0"/>
              </a:spcBef>
              <a:spcAft>
                <a:spcPts val="0"/>
              </a:spcAft>
              <a:buClr>
                <a:schemeClr val="dk1"/>
              </a:buClr>
              <a:buSzPts val="2400"/>
              <a:buFont typeface="DM Sans"/>
              <a:buNone/>
              <a:defRPr sz="2400" b="1" i="0" u="none" strike="noStrike" cap="none">
                <a:solidFill>
                  <a:schemeClr val="dk1"/>
                </a:solidFill>
                <a:latin typeface="DM Sans"/>
                <a:ea typeface="DM Sans"/>
                <a:cs typeface="DM Sans"/>
                <a:sym typeface="DM Sans"/>
              </a:defRPr>
            </a:lvl3pPr>
            <a:lvl4pPr marL="1828800" marR="0" lvl="3" indent="-317500" algn="l" rtl="0">
              <a:lnSpc>
                <a:spcPct val="100000"/>
              </a:lnSpc>
              <a:spcBef>
                <a:spcPts val="0"/>
              </a:spcBef>
              <a:spcAft>
                <a:spcPts val="0"/>
              </a:spcAft>
              <a:buClr>
                <a:schemeClr val="dk1"/>
              </a:buClr>
              <a:buSzPts val="2400"/>
              <a:buFont typeface="DM Sans"/>
              <a:buNone/>
              <a:defRPr sz="2400" b="1" i="0" u="none" strike="noStrike" cap="none">
                <a:solidFill>
                  <a:schemeClr val="dk1"/>
                </a:solidFill>
                <a:latin typeface="DM Sans"/>
                <a:ea typeface="DM Sans"/>
                <a:cs typeface="DM Sans"/>
                <a:sym typeface="DM Sans"/>
              </a:defRPr>
            </a:lvl4pPr>
            <a:lvl5pPr marL="2286000" marR="0" lvl="4" indent="-317500" algn="l" rtl="0">
              <a:lnSpc>
                <a:spcPct val="100000"/>
              </a:lnSpc>
              <a:spcBef>
                <a:spcPts val="0"/>
              </a:spcBef>
              <a:spcAft>
                <a:spcPts val="0"/>
              </a:spcAft>
              <a:buClr>
                <a:schemeClr val="dk1"/>
              </a:buClr>
              <a:buSzPts val="2400"/>
              <a:buFont typeface="DM Sans"/>
              <a:buNone/>
              <a:defRPr sz="2400" b="1" i="0" u="none" strike="noStrike" cap="none">
                <a:solidFill>
                  <a:schemeClr val="dk1"/>
                </a:solidFill>
                <a:latin typeface="DM Sans"/>
                <a:ea typeface="DM Sans"/>
                <a:cs typeface="DM Sans"/>
                <a:sym typeface="DM Sans"/>
              </a:defRPr>
            </a:lvl5pPr>
            <a:lvl6pPr marL="2743200" marR="0" lvl="5" indent="-317500" algn="l" rtl="0">
              <a:lnSpc>
                <a:spcPct val="100000"/>
              </a:lnSpc>
              <a:spcBef>
                <a:spcPts val="0"/>
              </a:spcBef>
              <a:spcAft>
                <a:spcPts val="0"/>
              </a:spcAft>
              <a:buClr>
                <a:schemeClr val="dk1"/>
              </a:buClr>
              <a:buSzPts val="2400"/>
              <a:buFont typeface="DM Sans"/>
              <a:buNone/>
              <a:defRPr sz="2400" b="1" i="0" u="none" strike="noStrike" cap="none">
                <a:solidFill>
                  <a:schemeClr val="dk1"/>
                </a:solidFill>
                <a:latin typeface="DM Sans"/>
                <a:ea typeface="DM Sans"/>
                <a:cs typeface="DM Sans"/>
                <a:sym typeface="DM Sans"/>
              </a:defRPr>
            </a:lvl6pPr>
            <a:lvl7pPr marL="3200400" marR="0" lvl="6" indent="-317500" algn="l" rtl="0">
              <a:lnSpc>
                <a:spcPct val="100000"/>
              </a:lnSpc>
              <a:spcBef>
                <a:spcPts val="0"/>
              </a:spcBef>
              <a:spcAft>
                <a:spcPts val="0"/>
              </a:spcAft>
              <a:buClr>
                <a:schemeClr val="dk1"/>
              </a:buClr>
              <a:buSzPts val="2400"/>
              <a:buFont typeface="DM Sans"/>
              <a:buNone/>
              <a:defRPr sz="2400" b="1" i="0" u="none" strike="noStrike" cap="none">
                <a:solidFill>
                  <a:schemeClr val="dk1"/>
                </a:solidFill>
                <a:latin typeface="DM Sans"/>
                <a:ea typeface="DM Sans"/>
                <a:cs typeface="DM Sans"/>
                <a:sym typeface="DM Sans"/>
              </a:defRPr>
            </a:lvl7pPr>
            <a:lvl8pPr marL="3657600" marR="0" lvl="7" indent="-317500" algn="l" rtl="0">
              <a:lnSpc>
                <a:spcPct val="100000"/>
              </a:lnSpc>
              <a:spcBef>
                <a:spcPts val="0"/>
              </a:spcBef>
              <a:spcAft>
                <a:spcPts val="0"/>
              </a:spcAft>
              <a:buClr>
                <a:schemeClr val="dk1"/>
              </a:buClr>
              <a:buSzPts val="2400"/>
              <a:buFont typeface="DM Sans"/>
              <a:buNone/>
              <a:defRPr sz="2400" b="1" i="0" u="none" strike="noStrike" cap="none">
                <a:solidFill>
                  <a:schemeClr val="dk1"/>
                </a:solidFill>
                <a:latin typeface="DM Sans"/>
                <a:ea typeface="DM Sans"/>
                <a:cs typeface="DM Sans"/>
                <a:sym typeface="DM Sans"/>
              </a:defRPr>
            </a:lvl8pPr>
            <a:lvl9pPr marL="4114800" marR="0" lvl="8" indent="-317500" algn="l" rtl="0">
              <a:lnSpc>
                <a:spcPct val="100000"/>
              </a:lnSpc>
              <a:spcBef>
                <a:spcPts val="0"/>
              </a:spcBef>
              <a:spcAft>
                <a:spcPts val="0"/>
              </a:spcAft>
              <a:buClr>
                <a:schemeClr val="dk1"/>
              </a:buClr>
              <a:buSzPts val="2400"/>
              <a:buFont typeface="DM Sans"/>
              <a:buNone/>
              <a:defRPr sz="2400" b="1" i="0" u="none" strike="noStrike" cap="none">
                <a:solidFill>
                  <a:schemeClr val="dk1"/>
                </a:solidFill>
                <a:latin typeface="DM Sans"/>
                <a:ea typeface="DM Sans"/>
                <a:cs typeface="DM Sans"/>
                <a:sym typeface="DM Sans"/>
              </a:defRPr>
            </a:lvl9pPr>
          </a:lstStyle>
          <a:p>
            <a:pPr marL="0" indent="0" algn="just" defTabSz="1828800">
              <a:lnSpc>
                <a:spcPct val="100000"/>
              </a:lnSpc>
              <a:buClr>
                <a:srgbClr val="070185"/>
              </a:buClr>
            </a:pPr>
            <a:r>
              <a:rPr lang="en-US" sz="4500" b="1" kern="0" smtClean="0">
                <a:solidFill>
                  <a:schemeClr val="tx1"/>
                </a:solidFill>
                <a:latin typeface="Arial" panose="020B0604020202020204" pitchFamily="34" charset="0"/>
              </a:rPr>
              <a:t>Tính chất</a:t>
            </a:r>
            <a:endParaRPr lang="vi-VN" sz="4500" b="1" kern="0">
              <a:solidFill>
                <a:schemeClr val="tx1"/>
              </a:solidFill>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ipe(up)">
                                      <p:cBhvr>
                                        <p:cTn id="11" dur="500"/>
                                        <p:tgtEl>
                                          <p:spTgt spid="50"/>
                                        </p:tgtEl>
                                      </p:cBhvr>
                                    </p:animEffect>
                                  </p:childTnLst>
                                </p:cTn>
                              </p:par>
                              <p:par>
                                <p:cTn id="12" presetID="22" presetClass="entr" presetSubtype="1" fill="hold" nodeType="with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wipe(up)">
                                      <p:cBhvr>
                                        <p:cTn id="14" dur="500"/>
                                        <p:tgtEl>
                                          <p:spTgt spid="31"/>
                                        </p:tgtEl>
                                      </p:cBhvr>
                                    </p:animEffect>
                                  </p:childTnLst>
                                </p:cTn>
                              </p:par>
                            </p:childTnLst>
                          </p:cTn>
                        </p:par>
                        <p:par>
                          <p:cTn id="15" fill="hold">
                            <p:stCondLst>
                              <p:cond delay="1000"/>
                            </p:stCondLst>
                            <p:childTnLst>
                              <p:par>
                                <p:cTn id="16" presetID="22" presetClass="entr" presetSubtype="1" fill="hold" grpId="0" nodeType="afterEffect">
                                  <p:stCondLst>
                                    <p:cond delay="0"/>
                                  </p:stCondLst>
                                  <p:childTnLst>
                                    <p:set>
                                      <p:cBhvr>
                                        <p:cTn id="17" dur="1" fill="hold">
                                          <p:stCondLst>
                                            <p:cond delay="0"/>
                                          </p:stCondLst>
                                        </p:cTn>
                                        <p:tgtEl>
                                          <p:spTgt spid="54"/>
                                        </p:tgtEl>
                                        <p:attrNameLst>
                                          <p:attrName>style.visibility</p:attrName>
                                        </p:attrNameLst>
                                      </p:cBhvr>
                                      <p:to>
                                        <p:strVal val="visible"/>
                                      </p:to>
                                    </p:set>
                                    <p:animEffect transition="in" filter="wipe(up)">
                                      <p:cBhvr>
                                        <p:cTn id="18" dur="500"/>
                                        <p:tgtEl>
                                          <p:spTgt spid="54"/>
                                        </p:tgtEl>
                                      </p:cBhvr>
                                    </p:animEffect>
                                  </p:childTnLst>
                                </p:cTn>
                              </p:par>
                              <p:par>
                                <p:cTn id="19" presetID="22" presetClass="entr" presetSubtype="1" fill="hold" nodeType="with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wipe(up)">
                                      <p:cBhvr>
                                        <p:cTn id="21"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50" grpId="0"/>
      <p:bldP spid="54" grpId="0"/>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2"/>
          <p:cNvGrpSpPr/>
          <p:nvPr/>
        </p:nvGrpSpPr>
        <p:grpSpPr>
          <a:xfrm>
            <a:off x="-195419" y="7793391"/>
            <a:ext cx="18678839" cy="2676099"/>
            <a:chOff x="0" y="0"/>
            <a:chExt cx="4919530" cy="704816"/>
          </a:xfrm>
        </p:grpSpPr>
        <p:sp>
          <p:nvSpPr>
            <p:cNvPr id="3" name="Freeform 3"/>
            <p:cNvSpPr/>
            <p:nvPr/>
          </p:nvSpPr>
          <p:spPr>
            <a:xfrm>
              <a:off x="0" y="0"/>
              <a:ext cx="4919530" cy="704816"/>
            </a:xfrm>
            <a:custGeom>
              <a:avLst/>
              <a:gdLst/>
              <a:ahLst/>
              <a:cxnLst/>
              <a:rect l="l" t="t" r="r" b="b"/>
              <a:pathLst>
                <a:path w="4919530" h="704816">
                  <a:moveTo>
                    <a:pt x="0" y="0"/>
                  </a:moveTo>
                  <a:lnTo>
                    <a:pt x="4919530" y="0"/>
                  </a:lnTo>
                  <a:lnTo>
                    <a:pt x="4919530" y="704816"/>
                  </a:lnTo>
                  <a:lnTo>
                    <a:pt x="0" y="704816"/>
                  </a:lnTo>
                  <a:close/>
                </a:path>
              </a:pathLst>
            </a:custGeom>
            <a:solidFill>
              <a:srgbClr val="A3DFBE"/>
            </a:solidFill>
            <a:ln w="28575" cap="sq">
              <a:solidFill>
                <a:srgbClr val="231F20"/>
              </a:solidFill>
              <a:prstDash val="solid"/>
              <a:miter/>
            </a:ln>
          </p:spPr>
        </p:sp>
        <p:sp>
          <p:nvSpPr>
            <p:cNvPr id="4" name="TextBox 4"/>
            <p:cNvSpPr txBox="1"/>
            <p:nvPr/>
          </p:nvSpPr>
          <p:spPr>
            <a:xfrm>
              <a:off x="0" y="-38100"/>
              <a:ext cx="4919530" cy="742916"/>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028700" y="1040844"/>
            <a:ext cx="16230600" cy="8205312"/>
            <a:chOff x="0" y="0"/>
            <a:chExt cx="21640800" cy="10940416"/>
          </a:xfrm>
        </p:grpSpPr>
        <p:sp>
          <p:nvSpPr>
            <p:cNvPr id="6" name="Freeform 6"/>
            <p:cNvSpPr/>
            <p:nvPr/>
          </p:nvSpPr>
          <p:spPr>
            <a:xfrm>
              <a:off x="0" y="25267"/>
              <a:ext cx="12195698" cy="10915150"/>
            </a:xfrm>
            <a:custGeom>
              <a:avLst/>
              <a:gdLst/>
              <a:ahLst/>
              <a:cxnLst/>
              <a:rect l="l" t="t" r="r" b="b"/>
              <a:pathLst>
                <a:path w="12195698" h="10915150">
                  <a:moveTo>
                    <a:pt x="0" y="0"/>
                  </a:moveTo>
                  <a:lnTo>
                    <a:pt x="12195698" y="0"/>
                  </a:lnTo>
                  <a:lnTo>
                    <a:pt x="12195698" y="10915149"/>
                  </a:lnTo>
                  <a:lnTo>
                    <a:pt x="0" y="10915149"/>
                  </a:lnTo>
                  <a:lnTo>
                    <a:pt x="0" y="0"/>
                  </a:lnTo>
                  <a:close/>
                </a:path>
              </a:pathLst>
            </a:custGeom>
            <a:blipFill>
              <a:blip r:embed="rId2">
                <a:alphaModFix amt="5000"/>
                <a:extLst>
                  <a:ext uri="{96DAC541-7B7A-43D3-8B79-37D633B846F1}">
                    <asvg:svgBlip xmlns="" xmlns:asvg="http://schemas.microsoft.com/office/drawing/2016/SVG/main" r:embed="rId3"/>
                  </a:ext>
                </a:extLst>
              </a:blip>
              <a:stretch>
                <a:fillRect/>
              </a:stretch>
            </a:blipFill>
          </p:spPr>
        </p:sp>
        <p:sp>
          <p:nvSpPr>
            <p:cNvPr id="7" name="Freeform 7"/>
            <p:cNvSpPr/>
            <p:nvPr/>
          </p:nvSpPr>
          <p:spPr>
            <a:xfrm>
              <a:off x="9445102" y="0"/>
              <a:ext cx="12195698" cy="10915150"/>
            </a:xfrm>
            <a:custGeom>
              <a:avLst/>
              <a:gdLst/>
              <a:ahLst/>
              <a:cxnLst/>
              <a:rect l="l" t="t" r="r" b="b"/>
              <a:pathLst>
                <a:path w="12195698" h="10915150">
                  <a:moveTo>
                    <a:pt x="0" y="0"/>
                  </a:moveTo>
                  <a:lnTo>
                    <a:pt x="12195698" y="0"/>
                  </a:lnTo>
                  <a:lnTo>
                    <a:pt x="12195698" y="10915150"/>
                  </a:lnTo>
                  <a:lnTo>
                    <a:pt x="0" y="10915150"/>
                  </a:lnTo>
                  <a:lnTo>
                    <a:pt x="0" y="0"/>
                  </a:lnTo>
                  <a:close/>
                </a:path>
              </a:pathLst>
            </a:custGeom>
            <a:blipFill>
              <a:blip r:embed="rId2">
                <a:alphaModFix amt="5000"/>
                <a:extLst>
                  <a:ext uri="{96DAC541-7B7A-43D3-8B79-37D633B846F1}">
                    <asvg:svgBlip xmlns="" xmlns:asvg="http://schemas.microsoft.com/office/drawing/2016/SVG/main" r:embed="rId3"/>
                  </a:ext>
                </a:extLst>
              </a:blip>
              <a:stretch>
                <a:fillRect/>
              </a:stretch>
            </a:blipFill>
          </p:spPr>
        </p:sp>
      </p:grpSp>
      <p:grpSp>
        <p:nvGrpSpPr>
          <p:cNvPr id="9" name="Group 9"/>
          <p:cNvGrpSpPr/>
          <p:nvPr/>
        </p:nvGrpSpPr>
        <p:grpSpPr>
          <a:xfrm>
            <a:off x="791909" y="723900"/>
            <a:ext cx="11890127" cy="5025599"/>
            <a:chOff x="0" y="0"/>
            <a:chExt cx="2725844" cy="1064653"/>
          </a:xfrm>
        </p:grpSpPr>
        <p:sp>
          <p:nvSpPr>
            <p:cNvPr id="10" name="Freeform 10"/>
            <p:cNvSpPr/>
            <p:nvPr/>
          </p:nvSpPr>
          <p:spPr>
            <a:xfrm>
              <a:off x="0" y="0"/>
              <a:ext cx="2725844" cy="1064654"/>
            </a:xfrm>
            <a:custGeom>
              <a:avLst/>
              <a:gdLst/>
              <a:ahLst/>
              <a:cxnLst/>
              <a:rect l="l" t="t" r="r" b="b"/>
              <a:pathLst>
                <a:path w="2725844" h="1064654">
                  <a:moveTo>
                    <a:pt x="38150" y="0"/>
                  </a:moveTo>
                  <a:lnTo>
                    <a:pt x="2687694" y="0"/>
                  </a:lnTo>
                  <a:cubicBezTo>
                    <a:pt x="2708764" y="0"/>
                    <a:pt x="2725844" y="17080"/>
                    <a:pt x="2725844" y="38150"/>
                  </a:cubicBezTo>
                  <a:lnTo>
                    <a:pt x="2725844" y="1026504"/>
                  </a:lnTo>
                  <a:cubicBezTo>
                    <a:pt x="2725844" y="1047573"/>
                    <a:pt x="2708764" y="1064654"/>
                    <a:pt x="2687694" y="1064654"/>
                  </a:cubicBezTo>
                  <a:lnTo>
                    <a:pt x="38150" y="1064654"/>
                  </a:lnTo>
                  <a:cubicBezTo>
                    <a:pt x="28032" y="1064654"/>
                    <a:pt x="18328" y="1060634"/>
                    <a:pt x="11174" y="1053480"/>
                  </a:cubicBezTo>
                  <a:cubicBezTo>
                    <a:pt x="4019" y="1046325"/>
                    <a:pt x="0" y="1036622"/>
                    <a:pt x="0" y="1026504"/>
                  </a:cubicBezTo>
                  <a:lnTo>
                    <a:pt x="0" y="38150"/>
                  </a:lnTo>
                  <a:cubicBezTo>
                    <a:pt x="0" y="17080"/>
                    <a:pt x="17080" y="0"/>
                    <a:pt x="38150" y="0"/>
                  </a:cubicBezTo>
                  <a:close/>
                </a:path>
              </a:pathLst>
            </a:custGeom>
            <a:solidFill>
              <a:srgbClr val="FFFFFF"/>
            </a:solidFill>
            <a:ln w="28575" cap="rnd">
              <a:solidFill>
                <a:srgbClr val="231F20"/>
              </a:solidFill>
              <a:prstDash val="solid"/>
              <a:round/>
            </a:ln>
          </p:spPr>
        </p:sp>
        <p:sp>
          <p:nvSpPr>
            <p:cNvPr id="11" name="TextBox 11"/>
            <p:cNvSpPr txBox="1"/>
            <p:nvPr/>
          </p:nvSpPr>
          <p:spPr>
            <a:xfrm>
              <a:off x="0" y="-38100"/>
              <a:ext cx="2725844" cy="1102753"/>
            </a:xfrm>
            <a:prstGeom prst="rect">
              <a:avLst/>
            </a:prstGeom>
          </p:spPr>
          <p:txBody>
            <a:bodyPr lIns="50800" tIns="50800" rIns="50800" bIns="50800" rtlCol="0" anchor="ctr"/>
            <a:lstStyle/>
            <a:p>
              <a:pPr algn="ctr">
                <a:lnSpc>
                  <a:spcPts val="2659"/>
                </a:lnSpc>
                <a:spcBef>
                  <a:spcPct val="0"/>
                </a:spcBef>
              </a:pPr>
              <a:endParaRPr/>
            </a:p>
          </p:txBody>
        </p:sp>
      </p:grpSp>
      <p:sp>
        <p:nvSpPr>
          <p:cNvPr id="12" name="Freeform 12"/>
          <p:cNvSpPr/>
          <p:nvPr/>
        </p:nvSpPr>
        <p:spPr>
          <a:xfrm flipH="1">
            <a:off x="8545379" y="1084936"/>
            <a:ext cx="11229297" cy="8772888"/>
          </a:xfrm>
          <a:custGeom>
            <a:avLst/>
            <a:gdLst/>
            <a:ahLst/>
            <a:cxnLst/>
            <a:rect l="l" t="t" r="r" b="b"/>
            <a:pathLst>
              <a:path w="11229297" h="8772888">
                <a:moveTo>
                  <a:pt x="11229297" y="0"/>
                </a:moveTo>
                <a:lnTo>
                  <a:pt x="0" y="0"/>
                </a:lnTo>
                <a:lnTo>
                  <a:pt x="0" y="8772888"/>
                </a:lnTo>
                <a:lnTo>
                  <a:pt x="11229297" y="8772888"/>
                </a:lnTo>
                <a:lnTo>
                  <a:pt x="11229297" y="0"/>
                </a:lnTo>
                <a:close/>
              </a:path>
            </a:pathLst>
          </a:custGeom>
          <a:blipFill>
            <a:blip r:embed="rId4">
              <a:extLst>
                <a:ext uri="{96DAC541-7B7A-43D3-8B79-37D633B846F1}">
                  <asvg:svgBlip xmlns="" xmlns:asvg="http://schemas.microsoft.com/office/drawing/2016/SVG/main" r:embed="rId7"/>
                </a:ext>
              </a:extLst>
            </a:blip>
            <a:stretch>
              <a:fillRect/>
            </a:stretch>
          </a:blipFill>
        </p:spPr>
      </p:sp>
      <p:sp>
        <p:nvSpPr>
          <p:cNvPr id="13" name="Freeform 13"/>
          <p:cNvSpPr/>
          <p:nvPr/>
        </p:nvSpPr>
        <p:spPr>
          <a:xfrm rot="7257529">
            <a:off x="1171502" y="4626259"/>
            <a:ext cx="742193" cy="1369149"/>
          </a:xfrm>
          <a:custGeom>
            <a:avLst/>
            <a:gdLst/>
            <a:ahLst/>
            <a:cxnLst/>
            <a:rect l="l" t="t" r="r" b="b"/>
            <a:pathLst>
              <a:path w="742193" h="1369149">
                <a:moveTo>
                  <a:pt x="0" y="0"/>
                </a:moveTo>
                <a:lnTo>
                  <a:pt x="742193" y="0"/>
                </a:lnTo>
                <a:lnTo>
                  <a:pt x="742193" y="1369149"/>
                </a:lnTo>
                <a:lnTo>
                  <a:pt x="0" y="1369149"/>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20" name="Freeform 20"/>
          <p:cNvSpPr/>
          <p:nvPr/>
        </p:nvSpPr>
        <p:spPr>
          <a:xfrm>
            <a:off x="13215754" y="552579"/>
            <a:ext cx="1035351" cy="1043105"/>
          </a:xfrm>
          <a:custGeom>
            <a:avLst/>
            <a:gdLst/>
            <a:ahLst/>
            <a:cxnLst/>
            <a:rect l="l" t="t" r="r" b="b"/>
            <a:pathLst>
              <a:path w="1035351" h="1043105">
                <a:moveTo>
                  <a:pt x="0" y="0"/>
                </a:moveTo>
                <a:lnTo>
                  <a:pt x="1035352" y="0"/>
                </a:lnTo>
                <a:lnTo>
                  <a:pt x="1035352" y="1043105"/>
                </a:lnTo>
                <a:lnTo>
                  <a:pt x="0" y="1043105"/>
                </a:lnTo>
                <a:lnTo>
                  <a:pt x="0" y="0"/>
                </a:lnTo>
                <a:close/>
              </a:path>
            </a:pathLst>
          </a:custGeom>
          <a:blipFill>
            <a:blip r:embed="rId10">
              <a:extLst>
                <a:ext uri="{96DAC541-7B7A-43D3-8B79-37D633B846F1}">
                  <asvg:svgBlip xmlns="" xmlns:asvg="http://schemas.microsoft.com/office/drawing/2016/SVG/main" r:embed="rId13"/>
                </a:ext>
              </a:extLst>
            </a:blip>
            <a:stretch>
              <a:fillRect l="-16131" t="-123580" r="-514491" b="-293597"/>
            </a:stretch>
          </a:blipFill>
        </p:spPr>
      </p:sp>
      <p:sp>
        <p:nvSpPr>
          <p:cNvPr id="22" name="Google Shape;2831;p46"/>
          <p:cNvSpPr txBox="1">
            <a:spLocks/>
          </p:cNvSpPr>
          <p:nvPr/>
        </p:nvSpPr>
        <p:spPr>
          <a:xfrm>
            <a:off x="76200" y="1866900"/>
            <a:ext cx="13008778" cy="2073600"/>
          </a:xfrm>
          <a:prstGeom prst="rect">
            <a:avLst/>
          </a:prstGeom>
        </p:spPr>
        <p:txBody>
          <a:bodyPr spcFirstLastPara="1" wrap="square" lIns="182850" tIns="182850" rIns="182850" bIns="182850"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50000"/>
              </a:lnSpc>
            </a:pPr>
            <a:r>
              <a:rPr lang="vi-VN" sz="8000" b="1" smtClean="0">
                <a:solidFill>
                  <a:schemeClr val="tx2"/>
                </a:solidFill>
                <a:latin typeface="+mn-lt"/>
              </a:rPr>
              <a:t>CẢM ƠN CÁC EM ĐÃ CHÚ Ý LẮNG NGHE!</a:t>
            </a:r>
            <a:endParaRPr lang="vi-VN" sz="8000" b="1">
              <a:solidFill>
                <a:schemeClr val="tx2"/>
              </a:solidFill>
              <a:latin typeface="+mn-lt"/>
            </a:endParaRPr>
          </a:p>
        </p:txBody>
      </p:sp>
    </p:spTree>
  </p:cSld>
  <p:clrMapOvr>
    <a:masterClrMapping/>
  </p:clrMapOvr>
  <p:transition spd="slow">
    <p:comb/>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2"/>
          <p:cNvGrpSpPr/>
          <p:nvPr/>
        </p:nvGrpSpPr>
        <p:grpSpPr>
          <a:xfrm>
            <a:off x="-195419" y="9258300"/>
            <a:ext cx="18678839" cy="1211190"/>
            <a:chOff x="0" y="0"/>
            <a:chExt cx="4919530" cy="318996"/>
          </a:xfrm>
        </p:grpSpPr>
        <p:sp>
          <p:nvSpPr>
            <p:cNvPr id="3" name="Freeform 3"/>
            <p:cNvSpPr/>
            <p:nvPr/>
          </p:nvSpPr>
          <p:spPr>
            <a:xfrm>
              <a:off x="0" y="0"/>
              <a:ext cx="4919530" cy="318996"/>
            </a:xfrm>
            <a:custGeom>
              <a:avLst/>
              <a:gdLst/>
              <a:ahLst/>
              <a:cxnLst/>
              <a:rect l="l" t="t" r="r" b="b"/>
              <a:pathLst>
                <a:path w="4919530" h="318996">
                  <a:moveTo>
                    <a:pt x="0" y="0"/>
                  </a:moveTo>
                  <a:lnTo>
                    <a:pt x="4919530" y="0"/>
                  </a:lnTo>
                  <a:lnTo>
                    <a:pt x="4919530" y="318996"/>
                  </a:lnTo>
                  <a:lnTo>
                    <a:pt x="0" y="318996"/>
                  </a:lnTo>
                  <a:close/>
                </a:path>
              </a:pathLst>
            </a:custGeom>
            <a:solidFill>
              <a:srgbClr val="A3DFBE"/>
            </a:solidFill>
            <a:ln w="28575" cap="sq">
              <a:solidFill>
                <a:srgbClr val="231F20"/>
              </a:solidFill>
              <a:prstDash val="solid"/>
              <a:miter/>
            </a:ln>
          </p:spPr>
        </p:sp>
        <p:sp>
          <p:nvSpPr>
            <p:cNvPr id="4" name="TextBox 4"/>
            <p:cNvSpPr txBox="1"/>
            <p:nvPr/>
          </p:nvSpPr>
          <p:spPr>
            <a:xfrm>
              <a:off x="0" y="-38100"/>
              <a:ext cx="4919530" cy="357096"/>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028700" y="1040844"/>
            <a:ext cx="16230600" cy="8205312"/>
            <a:chOff x="0" y="0"/>
            <a:chExt cx="21640800" cy="10940416"/>
          </a:xfrm>
        </p:grpSpPr>
        <p:sp>
          <p:nvSpPr>
            <p:cNvPr id="6" name="Freeform 6"/>
            <p:cNvSpPr/>
            <p:nvPr/>
          </p:nvSpPr>
          <p:spPr>
            <a:xfrm>
              <a:off x="0" y="25267"/>
              <a:ext cx="12195698" cy="10915150"/>
            </a:xfrm>
            <a:custGeom>
              <a:avLst/>
              <a:gdLst/>
              <a:ahLst/>
              <a:cxnLst/>
              <a:rect l="l" t="t" r="r" b="b"/>
              <a:pathLst>
                <a:path w="12195698" h="10915150">
                  <a:moveTo>
                    <a:pt x="0" y="0"/>
                  </a:moveTo>
                  <a:lnTo>
                    <a:pt x="12195698" y="0"/>
                  </a:lnTo>
                  <a:lnTo>
                    <a:pt x="12195698" y="10915149"/>
                  </a:lnTo>
                  <a:lnTo>
                    <a:pt x="0" y="10915149"/>
                  </a:lnTo>
                  <a:lnTo>
                    <a:pt x="0" y="0"/>
                  </a:lnTo>
                  <a:close/>
                </a:path>
              </a:pathLst>
            </a:custGeom>
            <a:blipFill>
              <a:blip r:embed="rId2">
                <a:alphaModFix amt="5000"/>
                <a:extLst>
                  <a:ext uri="{96DAC541-7B7A-43D3-8B79-37D633B846F1}">
                    <asvg:svgBlip xmlns="" xmlns:asvg="http://schemas.microsoft.com/office/drawing/2016/SVG/main" r:embed="rId3"/>
                  </a:ext>
                </a:extLst>
              </a:blip>
              <a:stretch>
                <a:fillRect/>
              </a:stretch>
            </a:blipFill>
          </p:spPr>
        </p:sp>
        <p:sp>
          <p:nvSpPr>
            <p:cNvPr id="7" name="Freeform 7"/>
            <p:cNvSpPr/>
            <p:nvPr/>
          </p:nvSpPr>
          <p:spPr>
            <a:xfrm>
              <a:off x="9445102" y="0"/>
              <a:ext cx="12195698" cy="10915150"/>
            </a:xfrm>
            <a:custGeom>
              <a:avLst/>
              <a:gdLst/>
              <a:ahLst/>
              <a:cxnLst/>
              <a:rect l="l" t="t" r="r" b="b"/>
              <a:pathLst>
                <a:path w="12195698" h="10915150">
                  <a:moveTo>
                    <a:pt x="0" y="0"/>
                  </a:moveTo>
                  <a:lnTo>
                    <a:pt x="12195698" y="0"/>
                  </a:lnTo>
                  <a:lnTo>
                    <a:pt x="12195698" y="10915150"/>
                  </a:lnTo>
                  <a:lnTo>
                    <a:pt x="0" y="10915150"/>
                  </a:lnTo>
                  <a:lnTo>
                    <a:pt x="0" y="0"/>
                  </a:lnTo>
                  <a:close/>
                </a:path>
              </a:pathLst>
            </a:custGeom>
            <a:blipFill>
              <a:blip r:embed="rId2">
                <a:alphaModFix amt="5000"/>
                <a:extLst>
                  <a:ext uri="{96DAC541-7B7A-43D3-8B79-37D633B846F1}">
                    <asvg:svgBlip xmlns="" xmlns:asvg="http://schemas.microsoft.com/office/drawing/2016/SVG/main" r:embed="rId3"/>
                  </a:ext>
                </a:extLst>
              </a:blip>
              <a:stretch>
                <a:fillRect/>
              </a:stretch>
            </a:blipFill>
          </p:spPr>
        </p:sp>
      </p:grpSp>
      <p:grpSp>
        <p:nvGrpSpPr>
          <p:cNvPr id="8" name="Group 8"/>
          <p:cNvGrpSpPr/>
          <p:nvPr/>
        </p:nvGrpSpPr>
        <p:grpSpPr>
          <a:xfrm>
            <a:off x="6019800" y="796432"/>
            <a:ext cx="11704583" cy="5413868"/>
            <a:chOff x="0" y="0"/>
            <a:chExt cx="2725844" cy="1510305"/>
          </a:xfrm>
        </p:grpSpPr>
        <p:sp>
          <p:nvSpPr>
            <p:cNvPr id="9" name="Freeform 9"/>
            <p:cNvSpPr/>
            <p:nvPr/>
          </p:nvSpPr>
          <p:spPr>
            <a:xfrm>
              <a:off x="0" y="0"/>
              <a:ext cx="2725844" cy="1510305"/>
            </a:xfrm>
            <a:custGeom>
              <a:avLst/>
              <a:gdLst/>
              <a:ahLst/>
              <a:cxnLst/>
              <a:rect l="l" t="t" r="r" b="b"/>
              <a:pathLst>
                <a:path w="2725844" h="1510305">
                  <a:moveTo>
                    <a:pt x="38150" y="0"/>
                  </a:moveTo>
                  <a:lnTo>
                    <a:pt x="2687694" y="0"/>
                  </a:lnTo>
                  <a:cubicBezTo>
                    <a:pt x="2708764" y="0"/>
                    <a:pt x="2725844" y="17080"/>
                    <a:pt x="2725844" y="38150"/>
                  </a:cubicBezTo>
                  <a:lnTo>
                    <a:pt x="2725844" y="1472155"/>
                  </a:lnTo>
                  <a:cubicBezTo>
                    <a:pt x="2725844" y="1493225"/>
                    <a:pt x="2708764" y="1510305"/>
                    <a:pt x="2687694" y="1510305"/>
                  </a:cubicBezTo>
                  <a:lnTo>
                    <a:pt x="38150" y="1510305"/>
                  </a:lnTo>
                  <a:cubicBezTo>
                    <a:pt x="17080" y="1510305"/>
                    <a:pt x="0" y="1493225"/>
                    <a:pt x="0" y="1472155"/>
                  </a:cubicBezTo>
                  <a:lnTo>
                    <a:pt x="0" y="38150"/>
                  </a:lnTo>
                  <a:cubicBezTo>
                    <a:pt x="0" y="17080"/>
                    <a:pt x="17080" y="0"/>
                    <a:pt x="38150" y="0"/>
                  </a:cubicBezTo>
                  <a:close/>
                </a:path>
              </a:pathLst>
            </a:custGeom>
            <a:solidFill>
              <a:srgbClr val="FFFFFF"/>
            </a:solidFill>
            <a:ln w="28575" cap="rnd">
              <a:solidFill>
                <a:srgbClr val="231F20"/>
              </a:solidFill>
              <a:prstDash val="solid"/>
              <a:round/>
            </a:ln>
          </p:spPr>
        </p:sp>
        <p:sp>
          <p:nvSpPr>
            <p:cNvPr id="10" name="TextBox 10"/>
            <p:cNvSpPr txBox="1"/>
            <p:nvPr/>
          </p:nvSpPr>
          <p:spPr>
            <a:xfrm>
              <a:off x="0" y="-38100"/>
              <a:ext cx="2725844" cy="1548405"/>
            </a:xfrm>
            <a:prstGeom prst="rect">
              <a:avLst/>
            </a:prstGeom>
          </p:spPr>
          <p:txBody>
            <a:bodyPr lIns="50800" tIns="50800" rIns="50800" bIns="50800" rtlCol="0" anchor="ctr"/>
            <a:lstStyle/>
            <a:p>
              <a:pPr algn="ctr">
                <a:lnSpc>
                  <a:spcPts val="2659"/>
                </a:lnSpc>
                <a:spcBef>
                  <a:spcPct val="0"/>
                </a:spcBef>
              </a:pPr>
              <a:endParaRPr/>
            </a:p>
          </p:txBody>
        </p:sp>
      </p:grpSp>
      <p:sp>
        <p:nvSpPr>
          <p:cNvPr id="14" name="Freeform 14"/>
          <p:cNvSpPr/>
          <p:nvPr/>
        </p:nvSpPr>
        <p:spPr>
          <a:xfrm flipH="1">
            <a:off x="619147" y="1914712"/>
            <a:ext cx="7381853" cy="11038285"/>
          </a:xfrm>
          <a:custGeom>
            <a:avLst/>
            <a:gdLst/>
            <a:ahLst/>
            <a:cxnLst/>
            <a:rect l="l" t="t" r="r" b="b"/>
            <a:pathLst>
              <a:path w="7381853" h="11038285">
                <a:moveTo>
                  <a:pt x="7381853" y="0"/>
                </a:moveTo>
                <a:lnTo>
                  <a:pt x="0" y="0"/>
                </a:lnTo>
                <a:lnTo>
                  <a:pt x="0" y="11038285"/>
                </a:lnTo>
                <a:lnTo>
                  <a:pt x="7381853" y="11038285"/>
                </a:lnTo>
                <a:lnTo>
                  <a:pt x="7381853"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7" name="Freeform 17"/>
          <p:cNvSpPr/>
          <p:nvPr/>
        </p:nvSpPr>
        <p:spPr>
          <a:xfrm rot="4263341">
            <a:off x="16387187" y="5196895"/>
            <a:ext cx="742193" cy="1369149"/>
          </a:xfrm>
          <a:custGeom>
            <a:avLst/>
            <a:gdLst/>
            <a:ahLst/>
            <a:cxnLst/>
            <a:rect l="l" t="t" r="r" b="b"/>
            <a:pathLst>
              <a:path w="742193" h="1369149">
                <a:moveTo>
                  <a:pt x="0" y="0"/>
                </a:moveTo>
                <a:lnTo>
                  <a:pt x="742193" y="0"/>
                </a:lnTo>
                <a:lnTo>
                  <a:pt x="742193" y="1369149"/>
                </a:lnTo>
                <a:lnTo>
                  <a:pt x="0" y="1369149"/>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8" name="Freeform 18"/>
          <p:cNvSpPr/>
          <p:nvPr/>
        </p:nvSpPr>
        <p:spPr>
          <a:xfrm>
            <a:off x="8029074" y="7120688"/>
            <a:ext cx="816410" cy="822525"/>
          </a:xfrm>
          <a:custGeom>
            <a:avLst/>
            <a:gdLst/>
            <a:ahLst/>
            <a:cxnLst/>
            <a:rect l="l" t="t" r="r" b="b"/>
            <a:pathLst>
              <a:path w="816410" h="822525">
                <a:moveTo>
                  <a:pt x="0" y="0"/>
                </a:moveTo>
                <a:lnTo>
                  <a:pt x="816410" y="0"/>
                </a:lnTo>
                <a:lnTo>
                  <a:pt x="816410" y="822524"/>
                </a:lnTo>
                <a:lnTo>
                  <a:pt x="0" y="822524"/>
                </a:lnTo>
                <a:lnTo>
                  <a:pt x="0" y="0"/>
                </a:lnTo>
                <a:close/>
              </a:path>
            </a:pathLst>
          </a:custGeom>
          <a:blipFill>
            <a:blip r:embed="rId8">
              <a:extLst>
                <a:ext uri="{96DAC541-7B7A-43D3-8B79-37D633B846F1}">
                  <asvg:svgBlip xmlns="" xmlns:asvg="http://schemas.microsoft.com/office/drawing/2016/SVG/main" r:embed="rId9"/>
                </a:ext>
              </a:extLst>
            </a:blip>
            <a:stretch>
              <a:fillRect l="-16131" t="-123580" r="-514491" b="-293597"/>
            </a:stretch>
          </a:blipFill>
        </p:spPr>
      </p:sp>
      <p:sp>
        <p:nvSpPr>
          <p:cNvPr id="19" name="Freeform 19"/>
          <p:cNvSpPr/>
          <p:nvPr/>
        </p:nvSpPr>
        <p:spPr>
          <a:xfrm>
            <a:off x="1891406" y="1040844"/>
            <a:ext cx="1184337" cy="1225176"/>
          </a:xfrm>
          <a:custGeom>
            <a:avLst/>
            <a:gdLst/>
            <a:ahLst/>
            <a:cxnLst/>
            <a:rect l="l" t="t" r="r" b="b"/>
            <a:pathLst>
              <a:path w="1184337" h="1225176">
                <a:moveTo>
                  <a:pt x="0" y="0"/>
                </a:moveTo>
                <a:lnTo>
                  <a:pt x="1184337" y="0"/>
                </a:lnTo>
                <a:lnTo>
                  <a:pt x="1184337" y="1225176"/>
                </a:lnTo>
                <a:lnTo>
                  <a:pt x="0" y="1225176"/>
                </a:lnTo>
                <a:lnTo>
                  <a:pt x="0" y="0"/>
                </a:lnTo>
                <a:close/>
              </a:path>
            </a:pathLst>
          </a:custGeom>
          <a:blipFill>
            <a:blip r:embed="rId10">
              <a:extLst>
                <a:ext uri="{96DAC541-7B7A-43D3-8B79-37D633B846F1}">
                  <asvg:svgBlip xmlns="" xmlns:asvg="http://schemas.microsoft.com/office/drawing/2016/SVG/main" r:embed="rId11"/>
                </a:ext>
              </a:extLst>
            </a:blip>
            <a:stretch>
              <a:fillRect l="-154855" t="-80817" r="-404244" b="-344018"/>
            </a:stretch>
          </a:blipFill>
        </p:spPr>
      </p:sp>
      <p:sp>
        <p:nvSpPr>
          <p:cNvPr id="22" name="Rectangle 21"/>
          <p:cNvSpPr/>
          <p:nvPr/>
        </p:nvSpPr>
        <p:spPr>
          <a:xfrm>
            <a:off x="6217928" y="1382216"/>
            <a:ext cx="11308326" cy="2317814"/>
          </a:xfrm>
          <a:prstGeom prst="rect">
            <a:avLst/>
          </a:prstGeom>
        </p:spPr>
        <p:txBody>
          <a:bodyPr wrap="square">
            <a:spAutoFit/>
          </a:bodyPr>
          <a:lstStyle/>
          <a:p>
            <a:pPr lvl="0" algn="ctr" defTabSz="1828800">
              <a:lnSpc>
                <a:spcPct val="150000"/>
              </a:lnSpc>
              <a:buClr>
                <a:srgbClr val="070185"/>
              </a:buClr>
            </a:pPr>
            <a:r>
              <a:rPr lang="en-US" sz="11000" b="1" kern="0" smtClean="0">
                <a:solidFill>
                  <a:schemeClr val="tx2"/>
                </a:solidFill>
                <a:latin typeface="Arial" panose="020B0604020202020204" pitchFamily="34" charset="0"/>
                <a:cs typeface="Arial" panose="020B0604020202020204" pitchFamily="34" charset="0"/>
              </a:rPr>
              <a:t>I. ĐỊNH NGHĨA</a:t>
            </a:r>
            <a:endParaRPr lang="vi-VN" sz="11000" b="1" kern="0">
              <a:solidFill>
                <a:schemeClr val="tx2"/>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5" name="Group 5"/>
          <p:cNvGrpSpPr/>
          <p:nvPr/>
        </p:nvGrpSpPr>
        <p:grpSpPr>
          <a:xfrm>
            <a:off x="-228600" y="9075713"/>
            <a:ext cx="18678839" cy="1369703"/>
            <a:chOff x="0" y="0"/>
            <a:chExt cx="4919530" cy="537497"/>
          </a:xfrm>
        </p:grpSpPr>
        <p:sp>
          <p:nvSpPr>
            <p:cNvPr id="6" name="Freeform 6"/>
            <p:cNvSpPr/>
            <p:nvPr/>
          </p:nvSpPr>
          <p:spPr>
            <a:xfrm>
              <a:off x="0" y="0"/>
              <a:ext cx="4919530" cy="537497"/>
            </a:xfrm>
            <a:custGeom>
              <a:avLst/>
              <a:gdLst/>
              <a:ahLst/>
              <a:cxnLst/>
              <a:rect l="l" t="t" r="r" b="b"/>
              <a:pathLst>
                <a:path w="4919530" h="537497">
                  <a:moveTo>
                    <a:pt x="0" y="0"/>
                  </a:moveTo>
                  <a:lnTo>
                    <a:pt x="4919530" y="0"/>
                  </a:lnTo>
                  <a:lnTo>
                    <a:pt x="4919530" y="537497"/>
                  </a:lnTo>
                  <a:lnTo>
                    <a:pt x="0" y="537497"/>
                  </a:lnTo>
                  <a:close/>
                </a:path>
              </a:pathLst>
            </a:custGeom>
            <a:solidFill>
              <a:srgbClr val="A3DFBE"/>
            </a:solidFill>
            <a:ln w="28575" cap="sq">
              <a:solidFill>
                <a:srgbClr val="231F20"/>
              </a:solidFill>
              <a:prstDash val="solid"/>
              <a:miter/>
            </a:ln>
          </p:spPr>
        </p:sp>
        <p:sp>
          <p:nvSpPr>
            <p:cNvPr id="7" name="TextBox 7"/>
            <p:cNvSpPr txBox="1"/>
            <p:nvPr/>
          </p:nvSpPr>
          <p:spPr>
            <a:xfrm>
              <a:off x="0" y="-38100"/>
              <a:ext cx="4919530" cy="575597"/>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45" name="Title 21"/>
          <p:cNvSpPr txBox="1">
            <a:spLocks/>
          </p:cNvSpPr>
          <p:nvPr/>
        </p:nvSpPr>
        <p:spPr>
          <a:xfrm>
            <a:off x="533400" y="964646"/>
            <a:ext cx="1752600" cy="982915"/>
          </a:xfrm>
          <a:prstGeom prst="rect">
            <a:avLst/>
          </a:prstGeom>
          <a:solidFill>
            <a:srgbClr val="F4FF5C"/>
          </a:solidFill>
          <a:ln w="57150" cap="flat" cmpd="sng" algn="ctr">
            <a:solidFill>
              <a:srgbClr val="BFDBF7"/>
            </a:solidFill>
            <a:prstDash val="solid"/>
          </a:ln>
          <a:effectLst>
            <a:outerShdw blurRad="40000" dist="20000" dir="5400000" rotWithShape="0">
              <a:srgbClr val="000000">
                <a:alpha val="38000"/>
              </a:srgbClr>
            </a:outerShdw>
          </a:effectLst>
        </p:spPr>
        <p:txBody>
          <a:bodyPr spcFirstLastPara="1" wrap="square" lIns="182850" tIns="182850" rIns="182850" bIns="18285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Maven Pro ExtraBold"/>
              <a:buNone/>
              <a:defRPr sz="3500" b="0" i="0" u="none" strike="noStrike" cap="none">
                <a:solidFill>
                  <a:schemeClr val="dk1"/>
                </a:solidFill>
                <a:latin typeface="Maven Pro ExtraBold"/>
                <a:ea typeface="Maven Pro ExtraBold"/>
                <a:cs typeface="Maven Pro ExtraBold"/>
                <a:sym typeface="Maven Pro ExtraBold"/>
              </a:defRPr>
            </a:lvl1pPr>
            <a:lvl2pPr marR="0" lvl="1"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2pPr>
            <a:lvl3pPr marR="0" lvl="2"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3pPr>
            <a:lvl4pPr marR="0" lvl="3"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4pPr>
            <a:lvl5pPr marR="0" lvl="4"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5pPr>
            <a:lvl6pPr marR="0" lvl="5"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6pPr>
            <a:lvl7pPr marR="0" lvl="6"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7pPr>
            <a:lvl8pPr marR="0" lvl="7"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8pPr>
            <a:lvl9pPr marR="0" lvl="8"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9pPr>
          </a:lstStyle>
          <a:p>
            <a:pPr algn="ctr">
              <a:buClr>
                <a:srgbClr val="070185"/>
              </a:buClr>
              <a:defRPr/>
            </a:pPr>
            <a:r>
              <a:rPr lang="nl-NL" sz="4100" b="1">
                <a:solidFill>
                  <a:srgbClr val="000000"/>
                </a:solidFill>
                <a:latin typeface="Arial" panose="020B0604020202020204" pitchFamily="34" charset="0"/>
                <a:ea typeface="+mn-ea"/>
                <a:cs typeface="Arial" panose="020B0604020202020204" pitchFamily="34" charset="0"/>
                <a:sym typeface="Arial"/>
              </a:rPr>
              <a:t>HĐ 1</a:t>
            </a:r>
            <a:endParaRPr lang="en-US" sz="4100" b="1" dirty="0">
              <a:solidFill>
                <a:srgbClr val="000000"/>
              </a:solidFill>
              <a:latin typeface="Arial" panose="020B0604020202020204" pitchFamily="34" charset="0"/>
              <a:ea typeface="+mn-ea"/>
              <a:cs typeface="Arial" panose="020B0604020202020204" pitchFamily="34" charset="0"/>
              <a:sym typeface="Arial"/>
            </a:endParaRPr>
          </a:p>
        </p:txBody>
      </p:sp>
      <mc:AlternateContent xmlns:mc="http://schemas.openxmlformats.org/markup-compatibility/2006">
        <mc:Choice xmlns:a14="http://schemas.microsoft.com/office/drawing/2010/main" Requires="a14">
          <p:sp>
            <p:nvSpPr>
              <p:cNvPr id="46" name="Rectangle 45"/>
              <p:cNvSpPr/>
              <p:nvPr/>
            </p:nvSpPr>
            <p:spPr>
              <a:xfrm>
                <a:off x="2532879" y="495300"/>
                <a:ext cx="15221721" cy="1938992"/>
              </a:xfrm>
              <a:prstGeom prst="rect">
                <a:avLst/>
              </a:prstGeom>
            </p:spPr>
            <p:txBody>
              <a:bodyPr wrap="square">
                <a:spAutoFit/>
              </a:bodyPr>
              <a:lstStyle/>
              <a:p>
                <a:pPr algn="just" defTabSz="1828800">
                  <a:lnSpc>
                    <a:spcPct val="150000"/>
                  </a:lnSpc>
                  <a:spcBef>
                    <a:spcPts val="600"/>
                  </a:spcBef>
                  <a:spcAft>
                    <a:spcPts val="600"/>
                  </a:spcAft>
                  <a:buClr>
                    <a:srgbClr val="000000"/>
                  </a:buClr>
                </a:pPr>
                <a:r>
                  <a:rPr lang="vi-VN" sz="4000" kern="0">
                    <a:solidFill>
                      <a:srgbClr val="000000"/>
                    </a:solidFill>
                    <a:cs typeface="Arial"/>
                    <a:sym typeface="Arial"/>
                  </a:rPr>
                  <a:t>Cho tam giác </a:t>
                </a:r>
                <a14:m>
                  <m:oMath xmlns:m="http://schemas.openxmlformats.org/officeDocument/2006/math">
                    <m:r>
                      <a:rPr lang="vi-VN" sz="4000" i="1" kern="0" smtClean="0">
                        <a:solidFill>
                          <a:srgbClr val="000000"/>
                        </a:solidFill>
                        <a:latin typeface="Cambria Math" panose="02040503050406030204" pitchFamily="18" charset="0"/>
                        <a:cs typeface="Arial"/>
                        <a:sym typeface="Arial"/>
                      </a:rPr>
                      <m:t>𝐴𝐵𝐶</m:t>
                    </m:r>
                  </m:oMath>
                </a14:m>
                <a:r>
                  <a:rPr lang="vi-VN" sz="4000" kern="0">
                    <a:solidFill>
                      <a:srgbClr val="000000"/>
                    </a:solidFill>
                    <a:cs typeface="Arial"/>
                    <a:sym typeface="Arial"/>
                  </a:rPr>
                  <a:t>, điểm </a:t>
                </a:r>
                <a14:m>
                  <m:oMath xmlns:m="http://schemas.openxmlformats.org/officeDocument/2006/math">
                    <m:r>
                      <a:rPr lang="vi-VN" sz="4000" i="1" kern="0" smtClean="0">
                        <a:solidFill>
                          <a:srgbClr val="000000"/>
                        </a:solidFill>
                        <a:latin typeface="Cambria Math" panose="02040503050406030204" pitchFamily="18" charset="0"/>
                        <a:cs typeface="Arial"/>
                        <a:sym typeface="Arial"/>
                      </a:rPr>
                      <m:t>𝑀</m:t>
                    </m:r>
                  </m:oMath>
                </a14:m>
                <a:r>
                  <a:rPr lang="vi-VN" sz="4000" kern="0">
                    <a:solidFill>
                      <a:srgbClr val="000000"/>
                    </a:solidFill>
                    <a:cs typeface="Arial"/>
                    <a:sym typeface="Arial"/>
                  </a:rPr>
                  <a:t> nằm trên cạnh </a:t>
                </a:r>
                <a14:m>
                  <m:oMath xmlns:m="http://schemas.openxmlformats.org/officeDocument/2006/math">
                    <m:r>
                      <a:rPr lang="vi-VN" sz="4000" i="1" kern="0" smtClean="0">
                        <a:solidFill>
                          <a:srgbClr val="000000"/>
                        </a:solidFill>
                        <a:latin typeface="Cambria Math" panose="02040503050406030204" pitchFamily="18" charset="0"/>
                        <a:cs typeface="Arial"/>
                        <a:sym typeface="Arial"/>
                      </a:rPr>
                      <m:t>𝐵𝐶</m:t>
                    </m:r>
                  </m:oMath>
                </a14:m>
                <a:r>
                  <a:rPr lang="vi-VN" sz="4000" kern="0">
                    <a:solidFill>
                      <a:srgbClr val="000000"/>
                    </a:solidFill>
                    <a:cs typeface="Arial"/>
                    <a:sym typeface="Arial"/>
                  </a:rPr>
                  <a:t>. Gọi </a:t>
                </a:r>
                <a14:m>
                  <m:oMath xmlns:m="http://schemas.openxmlformats.org/officeDocument/2006/math">
                    <m:r>
                      <a:rPr lang="vi-VN" sz="4000" i="1" kern="0" smtClean="0">
                        <a:solidFill>
                          <a:srgbClr val="000000"/>
                        </a:solidFill>
                        <a:latin typeface="Cambria Math" panose="02040503050406030204" pitchFamily="18" charset="0"/>
                        <a:cs typeface="Arial"/>
                        <a:sym typeface="Arial"/>
                      </a:rPr>
                      <m:t>𝐴</m:t>
                    </m:r>
                    <m:r>
                      <a:rPr lang="vi-VN" sz="4000" i="1" kern="0" smtClean="0">
                        <a:solidFill>
                          <a:srgbClr val="000000"/>
                        </a:solidFill>
                        <a:latin typeface="Cambria Math" panose="02040503050406030204" pitchFamily="18" charset="0"/>
                        <a:cs typeface="Arial"/>
                        <a:sym typeface="Arial"/>
                      </a:rPr>
                      <m:t>’, </m:t>
                    </m:r>
                    <m:r>
                      <a:rPr lang="vi-VN" sz="4000" i="1" kern="0" smtClean="0">
                        <a:solidFill>
                          <a:srgbClr val="000000"/>
                        </a:solidFill>
                        <a:latin typeface="Cambria Math" panose="02040503050406030204" pitchFamily="18" charset="0"/>
                        <a:cs typeface="Arial"/>
                        <a:sym typeface="Arial"/>
                      </a:rPr>
                      <m:t>𝐵</m:t>
                    </m:r>
                    <m:r>
                      <a:rPr lang="vi-VN" sz="4000" i="1" kern="0" smtClean="0">
                        <a:solidFill>
                          <a:srgbClr val="000000"/>
                        </a:solidFill>
                        <a:latin typeface="Cambria Math" panose="02040503050406030204" pitchFamily="18" charset="0"/>
                        <a:cs typeface="Arial"/>
                        <a:sym typeface="Arial"/>
                      </a:rPr>
                      <m:t>’, </m:t>
                    </m:r>
                    <m:r>
                      <a:rPr lang="vi-VN" sz="4000" i="1" kern="0" smtClean="0">
                        <a:solidFill>
                          <a:srgbClr val="000000"/>
                        </a:solidFill>
                        <a:latin typeface="Cambria Math" panose="02040503050406030204" pitchFamily="18" charset="0"/>
                        <a:cs typeface="Arial"/>
                        <a:sym typeface="Arial"/>
                      </a:rPr>
                      <m:t>𝐶</m:t>
                    </m:r>
                    <m:r>
                      <a:rPr lang="vi-VN" sz="4000" i="1" kern="0" smtClean="0">
                        <a:solidFill>
                          <a:srgbClr val="000000"/>
                        </a:solidFill>
                        <a:latin typeface="Cambria Math" panose="02040503050406030204" pitchFamily="18" charset="0"/>
                        <a:cs typeface="Arial"/>
                        <a:sym typeface="Arial"/>
                      </a:rPr>
                      <m:t>’ </m:t>
                    </m:r>
                  </m:oMath>
                </a14:m>
                <a:r>
                  <a:rPr lang="vi-VN" sz="4000" kern="0">
                    <a:solidFill>
                      <a:srgbClr val="000000"/>
                    </a:solidFill>
                    <a:cs typeface="Arial"/>
                    <a:sym typeface="Arial"/>
                  </a:rPr>
                  <a:t>lần lượt là trung điểm của các đoạn thẳng </a:t>
                </a:r>
                <a14:m>
                  <m:oMath xmlns:m="http://schemas.openxmlformats.org/officeDocument/2006/math">
                    <m:r>
                      <a:rPr lang="vi-VN" sz="4000" i="1" kern="0" smtClean="0">
                        <a:solidFill>
                          <a:srgbClr val="000000"/>
                        </a:solidFill>
                        <a:latin typeface="Cambria Math" panose="02040503050406030204" pitchFamily="18" charset="0"/>
                        <a:cs typeface="Arial"/>
                        <a:sym typeface="Arial"/>
                      </a:rPr>
                      <m:t>𝑀𝐴</m:t>
                    </m:r>
                    <m:r>
                      <a:rPr lang="vi-VN" sz="4000" i="1" kern="0" smtClean="0">
                        <a:solidFill>
                          <a:srgbClr val="000000"/>
                        </a:solidFill>
                        <a:latin typeface="Cambria Math" panose="02040503050406030204" pitchFamily="18" charset="0"/>
                        <a:cs typeface="Arial"/>
                        <a:sym typeface="Arial"/>
                      </a:rPr>
                      <m:t>, </m:t>
                    </m:r>
                    <m:r>
                      <a:rPr lang="vi-VN" sz="4000" i="1" kern="0" smtClean="0">
                        <a:solidFill>
                          <a:srgbClr val="000000"/>
                        </a:solidFill>
                        <a:latin typeface="Cambria Math" panose="02040503050406030204" pitchFamily="18" charset="0"/>
                        <a:cs typeface="Arial"/>
                        <a:sym typeface="Arial"/>
                      </a:rPr>
                      <m:t>𝑀𝐵</m:t>
                    </m:r>
                    <m:r>
                      <a:rPr lang="vi-VN" sz="4000" i="1" kern="0" smtClean="0">
                        <a:solidFill>
                          <a:srgbClr val="000000"/>
                        </a:solidFill>
                        <a:latin typeface="Cambria Math" panose="02040503050406030204" pitchFamily="18" charset="0"/>
                        <a:cs typeface="Arial"/>
                        <a:sym typeface="Arial"/>
                      </a:rPr>
                      <m:t>, </m:t>
                    </m:r>
                    <m:r>
                      <a:rPr lang="vi-VN" sz="4000" i="1" kern="0" smtClean="0">
                        <a:solidFill>
                          <a:srgbClr val="000000"/>
                        </a:solidFill>
                        <a:latin typeface="Cambria Math" panose="02040503050406030204" pitchFamily="18" charset="0"/>
                        <a:cs typeface="Arial"/>
                        <a:sym typeface="Arial"/>
                      </a:rPr>
                      <m:t>𝑀𝐶</m:t>
                    </m:r>
                    <m:r>
                      <a:rPr lang="vi-VN" sz="4000" i="1" kern="0" smtClean="0">
                        <a:solidFill>
                          <a:srgbClr val="000000"/>
                        </a:solidFill>
                        <a:latin typeface="Cambria Math" panose="02040503050406030204" pitchFamily="18" charset="0"/>
                        <a:cs typeface="Arial"/>
                        <a:sym typeface="Arial"/>
                      </a:rPr>
                      <m:t> </m:t>
                    </m:r>
                  </m:oMath>
                </a14:m>
                <a:r>
                  <a:rPr lang="vi-VN" sz="4000" kern="0">
                    <a:solidFill>
                      <a:srgbClr val="000000"/>
                    </a:solidFill>
                    <a:cs typeface="Arial"/>
                    <a:sym typeface="Arial"/>
                  </a:rPr>
                  <a:t>(Hình 47).</a:t>
                </a:r>
                <a:endParaRPr lang="vi-VN" sz="4000" kern="0">
                  <a:solidFill>
                    <a:srgbClr val="000000"/>
                  </a:solidFill>
                  <a:cs typeface="Arial"/>
                  <a:sym typeface="Arial"/>
                </a:endParaRPr>
              </a:p>
            </p:txBody>
          </p:sp>
        </mc:Choice>
        <mc:Fallback>
          <p:sp>
            <p:nvSpPr>
              <p:cNvPr id="46" name="Rectangle 45"/>
              <p:cNvSpPr>
                <a:spLocks noRot="1" noChangeAspect="1" noMove="1" noResize="1" noEditPoints="1" noAdjustHandles="1" noChangeArrowheads="1" noChangeShapeType="1" noTextEdit="1"/>
              </p:cNvSpPr>
              <p:nvPr/>
            </p:nvSpPr>
            <p:spPr>
              <a:xfrm>
                <a:off x="2532879" y="495300"/>
                <a:ext cx="15221721" cy="1938992"/>
              </a:xfrm>
              <a:prstGeom prst="rect">
                <a:avLst/>
              </a:prstGeom>
              <a:blipFill>
                <a:blip r:embed="rId2"/>
                <a:stretch>
                  <a:fillRect l="-1401" r="-1401" b="-691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9" name="Rectangle 48"/>
              <p:cNvSpPr/>
              <p:nvPr/>
            </p:nvSpPr>
            <p:spPr>
              <a:xfrm>
                <a:off x="2532879" y="2641046"/>
                <a:ext cx="9582921" cy="5792932"/>
              </a:xfrm>
              <a:prstGeom prst="rect">
                <a:avLst/>
              </a:prstGeom>
            </p:spPr>
            <p:txBody>
              <a:bodyPr wrap="square">
                <a:spAutoFit/>
              </a:bodyPr>
              <a:lstStyle/>
              <a:p>
                <a:pPr algn="just">
                  <a:lnSpc>
                    <a:spcPct val="150000"/>
                  </a:lnSpc>
                </a:pPr>
                <a:r>
                  <a:rPr lang="en-US" sz="4000" smtClean="0">
                    <a:solidFill>
                      <a:srgbClr val="000000"/>
                    </a:solidFill>
                    <a:latin typeface="Arial" panose="020B0604020202020204" pitchFamily="34" charset="0"/>
                    <a:cs typeface="Arial" panose="020B0604020202020204" pitchFamily="34" charset="0"/>
                  </a:rPr>
                  <a:t>a) So </a:t>
                </a:r>
                <a:r>
                  <a:rPr lang="en-US" sz="4000">
                    <a:solidFill>
                      <a:srgbClr val="000000"/>
                    </a:solidFill>
                    <a:latin typeface="Arial" panose="020B0604020202020204" pitchFamily="34" charset="0"/>
                    <a:cs typeface="Arial" panose="020B0604020202020204" pitchFamily="34" charset="0"/>
                  </a:rPr>
                  <a:t>sánh các cặp </a:t>
                </a:r>
                <a:r>
                  <a:rPr lang="en-US" sz="4000">
                    <a:solidFill>
                      <a:srgbClr val="000000"/>
                    </a:solidFill>
                    <a:latin typeface="Arial" panose="020B0604020202020204" pitchFamily="34" charset="0"/>
                    <a:cs typeface="Arial" panose="020B0604020202020204" pitchFamily="34" charset="0"/>
                  </a:rPr>
                  <a:t>góc</a:t>
                </a:r>
                <a:r>
                  <a:rPr lang="en-US" sz="4000" smtClean="0">
                    <a:solidFill>
                      <a:srgbClr val="000000"/>
                    </a:solidFill>
                    <a:latin typeface="Arial" panose="020B0604020202020204" pitchFamily="34" charset="0"/>
                    <a:cs typeface="Arial" panose="020B0604020202020204" pitchFamily="34" charset="0"/>
                  </a:rPr>
                  <a:t>:</a:t>
                </a:r>
              </a:p>
              <a:p>
                <a:pPr algn="ctr">
                  <a:lnSpc>
                    <a:spcPct val="150000"/>
                  </a:lnSpc>
                </a:pPr>
                <a14:m>
                  <m:oMath xmlns:m="http://schemas.openxmlformats.org/officeDocument/2006/math">
                    <m:acc>
                      <m:accPr>
                        <m:chr m:val="̂"/>
                        <m:ctrlPr>
                          <a:rPr lang="en-US" sz="4000" i="1" smtClean="0">
                            <a:solidFill>
                              <a:srgbClr val="000000"/>
                            </a:solidFill>
                            <a:latin typeface="Cambria Math" panose="02040503050406030204" pitchFamily="18" charset="0"/>
                            <a:cs typeface="Arial" panose="020B0604020202020204" pitchFamily="34" charset="0"/>
                          </a:rPr>
                        </m:ctrlPr>
                      </m:accPr>
                      <m:e>
                        <m:sSup>
                          <m:sSupPr>
                            <m:ctrlPr>
                              <a:rPr lang="en-US" sz="4000" b="0" i="1" smtClean="0">
                                <a:solidFill>
                                  <a:srgbClr val="000000"/>
                                </a:solidFill>
                                <a:latin typeface="Cambria Math" panose="02040503050406030204" pitchFamily="18" charset="0"/>
                                <a:cs typeface="Arial" panose="020B0604020202020204" pitchFamily="34" charset="0"/>
                              </a:rPr>
                            </m:ctrlPr>
                          </m:sSupPr>
                          <m:e>
                            <m:r>
                              <a:rPr lang="en-US" sz="4000" b="0" i="1" smtClean="0">
                                <a:solidFill>
                                  <a:srgbClr val="000000"/>
                                </a:solidFill>
                                <a:latin typeface="Cambria Math" panose="02040503050406030204" pitchFamily="18" charset="0"/>
                                <a:cs typeface="Arial" panose="020B0604020202020204" pitchFamily="34" charset="0"/>
                              </a:rPr>
                              <m:t>𝐵</m:t>
                            </m:r>
                          </m:e>
                          <m:sup>
                            <m:r>
                              <a:rPr lang="en-US" sz="4000" b="0" i="1" smtClean="0">
                                <a:solidFill>
                                  <a:srgbClr val="000000"/>
                                </a:solidFill>
                                <a:latin typeface="Cambria Math" panose="02040503050406030204" pitchFamily="18" charset="0"/>
                                <a:cs typeface="Arial" panose="020B0604020202020204" pitchFamily="34" charset="0"/>
                              </a:rPr>
                              <m:t>′</m:t>
                            </m:r>
                          </m:sup>
                        </m:sSup>
                        <m:sSup>
                          <m:sSupPr>
                            <m:ctrlPr>
                              <a:rPr lang="en-US" sz="4000" b="0" i="1" smtClean="0">
                                <a:solidFill>
                                  <a:srgbClr val="000000"/>
                                </a:solidFill>
                                <a:latin typeface="Cambria Math" panose="02040503050406030204" pitchFamily="18" charset="0"/>
                                <a:cs typeface="Arial" panose="020B0604020202020204" pitchFamily="34" charset="0"/>
                              </a:rPr>
                            </m:ctrlPr>
                          </m:sSupPr>
                          <m:e>
                            <m:r>
                              <a:rPr lang="en-US" sz="4000" b="0" i="1" smtClean="0">
                                <a:solidFill>
                                  <a:srgbClr val="000000"/>
                                </a:solidFill>
                                <a:latin typeface="Cambria Math" panose="02040503050406030204" pitchFamily="18" charset="0"/>
                                <a:cs typeface="Arial" panose="020B0604020202020204" pitchFamily="34" charset="0"/>
                              </a:rPr>
                              <m:t>𝐴</m:t>
                            </m:r>
                          </m:e>
                          <m:sup>
                            <m:r>
                              <a:rPr lang="en-US" sz="4000" b="0" i="1" smtClean="0">
                                <a:solidFill>
                                  <a:srgbClr val="000000"/>
                                </a:solidFill>
                                <a:latin typeface="Cambria Math" panose="02040503050406030204" pitchFamily="18" charset="0"/>
                                <a:cs typeface="Arial" panose="020B0604020202020204" pitchFamily="34" charset="0"/>
                              </a:rPr>
                              <m:t>′</m:t>
                            </m:r>
                          </m:sup>
                        </m:sSup>
                        <m:r>
                          <a:rPr lang="en-US" sz="4000" b="0" i="1" smtClean="0">
                            <a:solidFill>
                              <a:srgbClr val="000000"/>
                            </a:solidFill>
                            <a:latin typeface="Cambria Math" panose="02040503050406030204" pitchFamily="18" charset="0"/>
                            <a:cs typeface="Arial" panose="020B0604020202020204" pitchFamily="34" charset="0"/>
                          </a:rPr>
                          <m:t>𝐶</m:t>
                        </m:r>
                        <m:r>
                          <a:rPr lang="en-US" sz="4000" b="0" i="1" smtClean="0">
                            <a:solidFill>
                              <a:srgbClr val="000000"/>
                            </a:solidFill>
                            <a:latin typeface="Cambria Math" panose="02040503050406030204" pitchFamily="18" charset="0"/>
                            <a:cs typeface="Arial" panose="020B0604020202020204" pitchFamily="34" charset="0"/>
                          </a:rPr>
                          <m:t>′</m:t>
                        </m:r>
                      </m:e>
                    </m:acc>
                  </m:oMath>
                </a14:m>
                <a:r>
                  <a:rPr lang="en-US" sz="4000" smtClean="0">
                    <a:solidFill>
                      <a:srgbClr val="000000"/>
                    </a:solidFill>
                    <a:latin typeface="Arial" panose="020B0604020202020204" pitchFamily="34" charset="0"/>
                    <a:cs typeface="Arial" panose="020B0604020202020204" pitchFamily="34" charset="0"/>
                  </a:rPr>
                  <a:t> và </a:t>
                </a:r>
                <a14:m>
                  <m:oMath xmlns:m="http://schemas.openxmlformats.org/officeDocument/2006/math">
                    <m:acc>
                      <m:accPr>
                        <m:chr m:val="̂"/>
                        <m:ctrlPr>
                          <a:rPr lang="en-US" sz="4000" i="1">
                            <a:solidFill>
                              <a:srgbClr val="000000"/>
                            </a:solidFill>
                            <a:latin typeface="Cambria Math" panose="02040503050406030204" pitchFamily="18" charset="0"/>
                            <a:cs typeface="Arial" panose="020B0604020202020204" pitchFamily="34" charset="0"/>
                          </a:rPr>
                        </m:ctrlPr>
                      </m:accPr>
                      <m:e>
                        <m:r>
                          <a:rPr lang="en-US" sz="4000" b="0" i="1" smtClean="0">
                            <a:solidFill>
                              <a:srgbClr val="000000"/>
                            </a:solidFill>
                            <a:latin typeface="Cambria Math" panose="02040503050406030204" pitchFamily="18" charset="0"/>
                            <a:cs typeface="Arial" panose="020B0604020202020204" pitchFamily="34" charset="0"/>
                          </a:rPr>
                          <m:t>𝐵𝐴𝐶</m:t>
                        </m:r>
                      </m:e>
                    </m:acc>
                    <m:r>
                      <a:rPr lang="en-US" sz="4000" b="0" i="1" smtClean="0">
                        <a:solidFill>
                          <a:srgbClr val="000000"/>
                        </a:solidFill>
                        <a:latin typeface="Cambria Math" panose="02040503050406030204" pitchFamily="18" charset="0"/>
                        <a:cs typeface="Arial" panose="020B0604020202020204" pitchFamily="34" charset="0"/>
                      </a:rPr>
                      <m:t>;</m:t>
                    </m:r>
                  </m:oMath>
                </a14:m>
                <a:r>
                  <a:rPr lang="en-US" sz="4000" smtClean="0">
                    <a:solidFill>
                      <a:srgbClr val="000000"/>
                    </a:solidFill>
                    <a:latin typeface="Arial" panose="020B0604020202020204" pitchFamily="34" charset="0"/>
                    <a:cs typeface="Arial" panose="020B0604020202020204" pitchFamily="34" charset="0"/>
                  </a:rPr>
                  <a:t> </a:t>
                </a:r>
                <a14:m>
                  <m:oMath xmlns:m="http://schemas.openxmlformats.org/officeDocument/2006/math">
                    <m:acc>
                      <m:accPr>
                        <m:chr m:val="̂"/>
                        <m:ctrlPr>
                          <a:rPr lang="en-US" sz="4000" i="1">
                            <a:solidFill>
                              <a:srgbClr val="000000"/>
                            </a:solidFill>
                            <a:latin typeface="Cambria Math" panose="02040503050406030204" pitchFamily="18" charset="0"/>
                            <a:cs typeface="Arial" panose="020B0604020202020204" pitchFamily="34" charset="0"/>
                          </a:rPr>
                        </m:ctrlPr>
                      </m:accPr>
                      <m:e>
                        <m:sSup>
                          <m:sSupPr>
                            <m:ctrlPr>
                              <a:rPr lang="en-US" sz="4000" i="1">
                                <a:solidFill>
                                  <a:srgbClr val="000000"/>
                                </a:solidFill>
                                <a:latin typeface="Cambria Math" panose="02040503050406030204" pitchFamily="18" charset="0"/>
                                <a:cs typeface="Arial" panose="020B0604020202020204" pitchFamily="34" charset="0"/>
                              </a:rPr>
                            </m:ctrlPr>
                          </m:sSupPr>
                          <m:e>
                            <m:r>
                              <a:rPr lang="en-US" sz="4000" b="0" i="1" smtClean="0">
                                <a:solidFill>
                                  <a:srgbClr val="000000"/>
                                </a:solidFill>
                                <a:latin typeface="Cambria Math" panose="02040503050406030204" pitchFamily="18" charset="0"/>
                                <a:cs typeface="Arial" panose="020B0604020202020204" pitchFamily="34" charset="0"/>
                              </a:rPr>
                              <m:t>𝐶</m:t>
                            </m:r>
                          </m:e>
                          <m:sup>
                            <m:r>
                              <a:rPr lang="en-US" sz="4000" i="1">
                                <a:solidFill>
                                  <a:srgbClr val="000000"/>
                                </a:solidFill>
                                <a:latin typeface="Cambria Math" panose="02040503050406030204" pitchFamily="18" charset="0"/>
                                <a:cs typeface="Arial" panose="020B0604020202020204" pitchFamily="34" charset="0"/>
                              </a:rPr>
                              <m:t>′</m:t>
                            </m:r>
                          </m:sup>
                        </m:sSup>
                        <m:sSup>
                          <m:sSupPr>
                            <m:ctrlPr>
                              <a:rPr lang="en-US" sz="4000" i="1">
                                <a:solidFill>
                                  <a:srgbClr val="000000"/>
                                </a:solidFill>
                                <a:latin typeface="Cambria Math" panose="02040503050406030204" pitchFamily="18" charset="0"/>
                                <a:cs typeface="Arial" panose="020B0604020202020204" pitchFamily="34" charset="0"/>
                              </a:rPr>
                            </m:ctrlPr>
                          </m:sSupPr>
                          <m:e>
                            <m:r>
                              <a:rPr lang="en-US" sz="4000" b="0" i="1" smtClean="0">
                                <a:solidFill>
                                  <a:srgbClr val="000000"/>
                                </a:solidFill>
                                <a:latin typeface="Cambria Math" panose="02040503050406030204" pitchFamily="18" charset="0"/>
                                <a:cs typeface="Arial" panose="020B0604020202020204" pitchFamily="34" charset="0"/>
                              </a:rPr>
                              <m:t>𝐵</m:t>
                            </m:r>
                          </m:e>
                          <m:sup>
                            <m:r>
                              <a:rPr lang="en-US" sz="4000" i="1">
                                <a:solidFill>
                                  <a:srgbClr val="000000"/>
                                </a:solidFill>
                                <a:latin typeface="Cambria Math" panose="02040503050406030204" pitchFamily="18" charset="0"/>
                                <a:cs typeface="Arial" panose="020B0604020202020204" pitchFamily="34" charset="0"/>
                              </a:rPr>
                              <m:t>′</m:t>
                            </m:r>
                          </m:sup>
                        </m:sSup>
                        <m:r>
                          <a:rPr lang="en-US" sz="4000" b="0" i="1" smtClean="0">
                            <a:solidFill>
                              <a:srgbClr val="000000"/>
                            </a:solidFill>
                            <a:latin typeface="Cambria Math" panose="02040503050406030204" pitchFamily="18" charset="0"/>
                            <a:cs typeface="Arial" panose="020B0604020202020204" pitchFamily="34" charset="0"/>
                          </a:rPr>
                          <m:t>𝐴</m:t>
                        </m:r>
                        <m:r>
                          <a:rPr lang="en-US" sz="4000" i="1">
                            <a:solidFill>
                              <a:srgbClr val="000000"/>
                            </a:solidFill>
                            <a:latin typeface="Cambria Math" panose="02040503050406030204" pitchFamily="18" charset="0"/>
                            <a:cs typeface="Arial" panose="020B0604020202020204" pitchFamily="34" charset="0"/>
                          </a:rPr>
                          <m:t>′</m:t>
                        </m:r>
                      </m:e>
                    </m:acc>
                  </m:oMath>
                </a14:m>
                <a:r>
                  <a:rPr lang="en-US" sz="4000">
                    <a:solidFill>
                      <a:srgbClr val="000000"/>
                    </a:solidFill>
                    <a:latin typeface="Arial" panose="020B0604020202020204" pitchFamily="34" charset="0"/>
                    <a:cs typeface="Arial" panose="020B0604020202020204" pitchFamily="34" charset="0"/>
                  </a:rPr>
                  <a:t> </a:t>
                </a:r>
                <a:r>
                  <a:rPr lang="en-US" sz="4000">
                    <a:solidFill>
                      <a:srgbClr val="000000"/>
                    </a:solidFill>
                    <a:latin typeface="Arial" panose="020B0604020202020204" pitchFamily="34" charset="0"/>
                    <a:cs typeface="Arial" panose="020B0604020202020204" pitchFamily="34" charset="0"/>
                  </a:rPr>
                  <a:t>và </a:t>
                </a:r>
                <a14:m>
                  <m:oMath xmlns:m="http://schemas.openxmlformats.org/officeDocument/2006/math">
                    <m:acc>
                      <m:accPr>
                        <m:chr m:val="̂"/>
                        <m:ctrlPr>
                          <a:rPr lang="en-US" sz="4000" i="1">
                            <a:solidFill>
                              <a:srgbClr val="000000"/>
                            </a:solidFill>
                            <a:latin typeface="Cambria Math" panose="02040503050406030204" pitchFamily="18" charset="0"/>
                            <a:cs typeface="Arial" panose="020B0604020202020204" pitchFamily="34" charset="0"/>
                          </a:rPr>
                        </m:ctrlPr>
                      </m:accPr>
                      <m:e>
                        <m:r>
                          <a:rPr lang="en-US" sz="4000" b="0" i="1" smtClean="0">
                            <a:solidFill>
                              <a:srgbClr val="000000"/>
                            </a:solidFill>
                            <a:latin typeface="Cambria Math" panose="02040503050406030204" pitchFamily="18" charset="0"/>
                            <a:cs typeface="Arial" panose="020B0604020202020204" pitchFamily="34" charset="0"/>
                          </a:rPr>
                          <m:t>𝐶</m:t>
                        </m:r>
                        <m:r>
                          <a:rPr lang="en-US" sz="4000" i="1">
                            <a:solidFill>
                              <a:srgbClr val="000000"/>
                            </a:solidFill>
                            <a:latin typeface="Cambria Math" panose="02040503050406030204" pitchFamily="18" charset="0"/>
                            <a:cs typeface="Arial" panose="020B0604020202020204" pitchFamily="34" charset="0"/>
                          </a:rPr>
                          <m:t>𝐵𝐴</m:t>
                        </m:r>
                      </m:e>
                    </m:acc>
                    <m:r>
                      <a:rPr lang="en-US" sz="4000" i="1">
                        <a:solidFill>
                          <a:srgbClr val="000000"/>
                        </a:solidFill>
                        <a:latin typeface="Cambria Math" panose="02040503050406030204" pitchFamily="18" charset="0"/>
                        <a:cs typeface="Arial" panose="020B0604020202020204" pitchFamily="34" charset="0"/>
                      </a:rPr>
                      <m:t>;</m:t>
                    </m:r>
                  </m:oMath>
                </a14:m>
                <a:r>
                  <a:rPr lang="en-US" sz="4000" smtClean="0">
                    <a:solidFill>
                      <a:srgbClr val="000000"/>
                    </a:solidFill>
                    <a:latin typeface="Arial" panose="020B0604020202020204" pitchFamily="34" charset="0"/>
                    <a:cs typeface="Arial" panose="020B0604020202020204" pitchFamily="34" charset="0"/>
                  </a:rPr>
                  <a:t> </a:t>
                </a:r>
              </a:p>
              <a:p>
                <a:pPr algn="ctr">
                  <a:lnSpc>
                    <a:spcPct val="150000"/>
                  </a:lnSpc>
                </a:pPr>
                <a14:m>
                  <m:oMath xmlns:m="http://schemas.openxmlformats.org/officeDocument/2006/math">
                    <m:acc>
                      <m:accPr>
                        <m:chr m:val="̂"/>
                        <m:ctrlPr>
                          <a:rPr lang="en-US" sz="4000" i="1">
                            <a:solidFill>
                              <a:srgbClr val="000000"/>
                            </a:solidFill>
                            <a:latin typeface="Cambria Math" panose="02040503050406030204" pitchFamily="18" charset="0"/>
                            <a:cs typeface="Arial" panose="020B0604020202020204" pitchFamily="34" charset="0"/>
                          </a:rPr>
                        </m:ctrlPr>
                      </m:accPr>
                      <m:e>
                        <m:sSup>
                          <m:sSupPr>
                            <m:ctrlPr>
                              <a:rPr lang="en-US" sz="4000" i="1">
                                <a:solidFill>
                                  <a:srgbClr val="000000"/>
                                </a:solidFill>
                                <a:latin typeface="Cambria Math" panose="02040503050406030204" pitchFamily="18" charset="0"/>
                                <a:cs typeface="Arial" panose="020B0604020202020204" pitchFamily="34" charset="0"/>
                              </a:rPr>
                            </m:ctrlPr>
                          </m:sSupPr>
                          <m:e>
                            <m:r>
                              <a:rPr lang="en-US" sz="4000" b="0" i="1" smtClean="0">
                                <a:solidFill>
                                  <a:srgbClr val="000000"/>
                                </a:solidFill>
                                <a:latin typeface="Cambria Math" panose="02040503050406030204" pitchFamily="18" charset="0"/>
                                <a:cs typeface="Arial" panose="020B0604020202020204" pitchFamily="34" charset="0"/>
                              </a:rPr>
                              <m:t>𝐴</m:t>
                            </m:r>
                          </m:e>
                          <m:sup>
                            <m:r>
                              <a:rPr lang="en-US" sz="4000" i="1">
                                <a:solidFill>
                                  <a:srgbClr val="000000"/>
                                </a:solidFill>
                                <a:latin typeface="Cambria Math" panose="02040503050406030204" pitchFamily="18" charset="0"/>
                                <a:cs typeface="Arial" panose="020B0604020202020204" pitchFamily="34" charset="0"/>
                              </a:rPr>
                              <m:t>′</m:t>
                            </m:r>
                          </m:sup>
                        </m:sSup>
                        <m:sSup>
                          <m:sSupPr>
                            <m:ctrlPr>
                              <a:rPr lang="en-US" sz="4000" i="1">
                                <a:solidFill>
                                  <a:srgbClr val="000000"/>
                                </a:solidFill>
                                <a:latin typeface="Cambria Math" panose="02040503050406030204" pitchFamily="18" charset="0"/>
                                <a:cs typeface="Arial" panose="020B0604020202020204" pitchFamily="34" charset="0"/>
                              </a:rPr>
                            </m:ctrlPr>
                          </m:sSupPr>
                          <m:e>
                            <m:r>
                              <a:rPr lang="en-US" sz="4000" b="0" i="1" smtClean="0">
                                <a:solidFill>
                                  <a:srgbClr val="000000"/>
                                </a:solidFill>
                                <a:latin typeface="Cambria Math" panose="02040503050406030204" pitchFamily="18" charset="0"/>
                                <a:cs typeface="Arial" panose="020B0604020202020204" pitchFamily="34" charset="0"/>
                              </a:rPr>
                              <m:t>𝐶</m:t>
                            </m:r>
                          </m:e>
                          <m:sup>
                            <m:r>
                              <a:rPr lang="en-US" sz="4000" i="1">
                                <a:solidFill>
                                  <a:srgbClr val="000000"/>
                                </a:solidFill>
                                <a:latin typeface="Cambria Math" panose="02040503050406030204" pitchFamily="18" charset="0"/>
                                <a:cs typeface="Arial" panose="020B0604020202020204" pitchFamily="34" charset="0"/>
                              </a:rPr>
                              <m:t>′</m:t>
                            </m:r>
                          </m:sup>
                        </m:sSup>
                        <m:r>
                          <a:rPr lang="en-US" sz="4000" b="0" i="1" smtClean="0">
                            <a:solidFill>
                              <a:srgbClr val="000000"/>
                            </a:solidFill>
                            <a:latin typeface="Cambria Math" panose="02040503050406030204" pitchFamily="18" charset="0"/>
                            <a:cs typeface="Arial" panose="020B0604020202020204" pitchFamily="34" charset="0"/>
                          </a:rPr>
                          <m:t>𝐵</m:t>
                        </m:r>
                        <m:r>
                          <a:rPr lang="en-US" sz="4000" i="1">
                            <a:solidFill>
                              <a:srgbClr val="000000"/>
                            </a:solidFill>
                            <a:latin typeface="Cambria Math" panose="02040503050406030204" pitchFamily="18" charset="0"/>
                            <a:cs typeface="Arial" panose="020B0604020202020204" pitchFamily="34" charset="0"/>
                          </a:rPr>
                          <m:t>′</m:t>
                        </m:r>
                      </m:e>
                    </m:acc>
                  </m:oMath>
                </a14:m>
                <a:r>
                  <a:rPr lang="en-US" sz="4000">
                    <a:solidFill>
                      <a:srgbClr val="000000"/>
                    </a:solidFill>
                    <a:latin typeface="Arial" panose="020B0604020202020204" pitchFamily="34" charset="0"/>
                    <a:cs typeface="Arial" panose="020B0604020202020204" pitchFamily="34" charset="0"/>
                  </a:rPr>
                  <a:t> và </a:t>
                </a:r>
                <a14:m>
                  <m:oMath xmlns:m="http://schemas.openxmlformats.org/officeDocument/2006/math">
                    <m:acc>
                      <m:accPr>
                        <m:chr m:val="̂"/>
                        <m:ctrlPr>
                          <a:rPr lang="en-US" sz="4000" i="1">
                            <a:solidFill>
                              <a:srgbClr val="000000"/>
                            </a:solidFill>
                            <a:latin typeface="Cambria Math" panose="02040503050406030204" pitchFamily="18" charset="0"/>
                            <a:cs typeface="Arial" panose="020B0604020202020204" pitchFamily="34" charset="0"/>
                          </a:rPr>
                        </m:ctrlPr>
                      </m:accPr>
                      <m:e>
                        <m:r>
                          <a:rPr lang="en-US" sz="4000" b="0" i="1" smtClean="0">
                            <a:solidFill>
                              <a:srgbClr val="000000"/>
                            </a:solidFill>
                            <a:latin typeface="Cambria Math" panose="02040503050406030204" pitchFamily="18" charset="0"/>
                            <a:cs typeface="Arial" panose="020B0604020202020204" pitchFamily="34" charset="0"/>
                          </a:rPr>
                          <m:t>𝐴𝐶𝐵</m:t>
                        </m:r>
                      </m:e>
                    </m:acc>
                    <m:r>
                      <a:rPr lang="en-US" sz="4000" b="0" i="1" smtClean="0">
                        <a:solidFill>
                          <a:srgbClr val="000000"/>
                        </a:solidFill>
                        <a:latin typeface="Cambria Math" panose="02040503050406030204" pitchFamily="18" charset="0"/>
                        <a:cs typeface="Arial" panose="020B0604020202020204" pitchFamily="34" charset="0"/>
                      </a:rPr>
                      <m:t>.</m:t>
                    </m:r>
                  </m:oMath>
                </a14:m>
                <a:endParaRPr lang="en-US" sz="4000" smtClean="0">
                  <a:solidFill>
                    <a:srgbClr val="000000"/>
                  </a:solidFill>
                  <a:latin typeface="Arial" panose="020B0604020202020204" pitchFamily="34" charset="0"/>
                  <a:cs typeface="Arial" panose="020B0604020202020204" pitchFamily="34" charset="0"/>
                </a:endParaRPr>
              </a:p>
              <a:p>
                <a:pPr algn="just">
                  <a:lnSpc>
                    <a:spcPct val="150000"/>
                  </a:lnSpc>
                </a:pPr>
                <a:r>
                  <a:rPr lang="en-US" sz="4000" smtClean="0">
                    <a:solidFill>
                      <a:srgbClr val="000000"/>
                    </a:solidFill>
                    <a:latin typeface="Arial" panose="020B0604020202020204" pitchFamily="34" charset="0"/>
                    <a:cs typeface="Arial" panose="020B0604020202020204" pitchFamily="34" charset="0"/>
                  </a:rPr>
                  <a:t>b</a:t>
                </a:r>
                <a:r>
                  <a:rPr lang="en-US" sz="4000">
                    <a:solidFill>
                      <a:srgbClr val="000000"/>
                    </a:solidFill>
                    <a:latin typeface="Arial" panose="020B0604020202020204" pitchFamily="34" charset="0"/>
                    <a:cs typeface="Arial" panose="020B0604020202020204" pitchFamily="34" charset="0"/>
                  </a:rPr>
                  <a:t>) So sánh các tỉ số:</a:t>
                </a:r>
                <a:r>
                  <a:rPr lang="en-US" sz="4000">
                    <a:solidFill>
                      <a:srgbClr val="000000"/>
                    </a:solidFill>
                    <a:latin typeface="Arial" panose="020B0604020202020204" pitchFamily="34" charset="0"/>
                    <a:cs typeface="Arial" panose="020B0604020202020204" pitchFamily="34" charset="0"/>
                  </a:rPr>
                  <a:t> </a:t>
                </a:r>
                <a:endParaRPr lang="en-US" sz="4000" smtClean="0">
                  <a:solidFill>
                    <a:srgbClr val="000000"/>
                  </a:solidFill>
                  <a:latin typeface="Arial" panose="020B0604020202020204" pitchFamily="34" charset="0"/>
                  <a:cs typeface="Arial" panose="020B0604020202020204" pitchFamily="34" charset="0"/>
                </a:endParaRPr>
              </a:p>
              <a:p>
                <a:pPr algn="just">
                  <a:lnSpc>
                    <a:spcPct val="150000"/>
                  </a:lnSpc>
                </a:pPr>
                <a14:m>
                  <m:oMathPara xmlns:m="http://schemas.openxmlformats.org/officeDocument/2006/math">
                    <m:oMathParaPr>
                      <m:jc m:val="centerGroup"/>
                    </m:oMathParaPr>
                    <m:oMath xmlns:m="http://schemas.openxmlformats.org/officeDocument/2006/math">
                      <m:f>
                        <m:fPr>
                          <m:ctrlPr>
                            <a:rPr lang="en-US" sz="4000" b="0" i="1" smtClean="0">
                              <a:solidFill>
                                <a:srgbClr val="000000"/>
                              </a:solidFill>
                              <a:effectLst/>
                              <a:latin typeface="Cambria Math" panose="02040503050406030204" pitchFamily="18" charset="0"/>
                              <a:cs typeface="Arial" panose="020B0604020202020204" pitchFamily="34" charset="0"/>
                            </a:rPr>
                          </m:ctrlPr>
                        </m:fPr>
                        <m:num>
                          <m:sSup>
                            <m:sSupPr>
                              <m:ctrlPr>
                                <a:rPr lang="en-US" sz="4000" b="0" i="1" smtClean="0">
                                  <a:solidFill>
                                    <a:srgbClr val="000000"/>
                                  </a:solidFill>
                                  <a:effectLst/>
                                  <a:latin typeface="Cambria Math" panose="02040503050406030204" pitchFamily="18" charset="0"/>
                                  <a:cs typeface="Arial" panose="020B0604020202020204" pitchFamily="34" charset="0"/>
                                </a:rPr>
                              </m:ctrlPr>
                            </m:sSupPr>
                            <m:e>
                              <m:r>
                                <a:rPr lang="en-US" sz="4000" b="0" i="1" smtClean="0">
                                  <a:solidFill>
                                    <a:srgbClr val="000000"/>
                                  </a:solidFill>
                                  <a:effectLst/>
                                  <a:latin typeface="Cambria Math" panose="02040503050406030204" pitchFamily="18" charset="0"/>
                                  <a:cs typeface="Arial" panose="020B0604020202020204" pitchFamily="34" charset="0"/>
                                </a:rPr>
                                <m:t>𝐴</m:t>
                              </m:r>
                            </m:e>
                            <m:sup>
                              <m:r>
                                <a:rPr lang="en-US" sz="4000" b="0" i="1" smtClean="0">
                                  <a:solidFill>
                                    <a:srgbClr val="000000"/>
                                  </a:solidFill>
                                  <a:effectLst/>
                                  <a:latin typeface="Cambria Math" panose="02040503050406030204" pitchFamily="18" charset="0"/>
                                  <a:cs typeface="Arial" panose="020B0604020202020204" pitchFamily="34" charset="0"/>
                                </a:rPr>
                                <m:t>′</m:t>
                              </m:r>
                            </m:sup>
                          </m:sSup>
                          <m:r>
                            <a:rPr lang="en-US" sz="4000" b="0" i="1" smtClean="0">
                              <a:solidFill>
                                <a:srgbClr val="000000"/>
                              </a:solidFill>
                              <a:effectLst/>
                              <a:latin typeface="Cambria Math" panose="02040503050406030204" pitchFamily="18" charset="0"/>
                              <a:cs typeface="Arial" panose="020B0604020202020204" pitchFamily="34" charset="0"/>
                            </a:rPr>
                            <m:t>𝐵</m:t>
                          </m:r>
                          <m:r>
                            <a:rPr lang="en-US" sz="4000" b="0" i="1" smtClean="0">
                              <a:solidFill>
                                <a:srgbClr val="000000"/>
                              </a:solidFill>
                              <a:effectLst/>
                              <a:latin typeface="Cambria Math" panose="02040503050406030204" pitchFamily="18" charset="0"/>
                              <a:cs typeface="Arial" panose="020B0604020202020204" pitchFamily="34" charset="0"/>
                            </a:rPr>
                            <m:t>′</m:t>
                          </m:r>
                        </m:num>
                        <m:den>
                          <m:r>
                            <a:rPr lang="en-US" sz="4000" b="0" i="1" smtClean="0">
                              <a:solidFill>
                                <a:srgbClr val="000000"/>
                              </a:solidFill>
                              <a:effectLst/>
                              <a:latin typeface="Cambria Math" panose="02040503050406030204" pitchFamily="18" charset="0"/>
                              <a:cs typeface="Arial" panose="020B0604020202020204" pitchFamily="34" charset="0"/>
                            </a:rPr>
                            <m:t>𝐴𝐵</m:t>
                          </m:r>
                        </m:den>
                      </m:f>
                      <m:r>
                        <a:rPr lang="en-US" sz="4000" b="0" i="1" smtClean="0">
                          <a:solidFill>
                            <a:srgbClr val="000000"/>
                          </a:solidFill>
                          <a:effectLst/>
                          <a:latin typeface="Cambria Math" panose="02040503050406030204" pitchFamily="18" charset="0"/>
                          <a:cs typeface="Arial" panose="020B0604020202020204" pitchFamily="34" charset="0"/>
                        </a:rPr>
                        <m:t>,</m:t>
                      </m:r>
                      <m:f>
                        <m:fPr>
                          <m:ctrlPr>
                            <a:rPr lang="en-US" sz="4000" i="1">
                              <a:solidFill>
                                <a:srgbClr val="000000"/>
                              </a:solidFill>
                              <a:latin typeface="Cambria Math" panose="02040503050406030204" pitchFamily="18" charset="0"/>
                              <a:cs typeface="Arial" panose="020B0604020202020204" pitchFamily="34" charset="0"/>
                            </a:rPr>
                          </m:ctrlPr>
                        </m:fPr>
                        <m:num>
                          <m:sSup>
                            <m:sSupPr>
                              <m:ctrlPr>
                                <a:rPr lang="en-US" sz="4000" i="1">
                                  <a:solidFill>
                                    <a:srgbClr val="000000"/>
                                  </a:solidFill>
                                  <a:latin typeface="Cambria Math" panose="02040503050406030204" pitchFamily="18" charset="0"/>
                                  <a:cs typeface="Arial" panose="020B0604020202020204" pitchFamily="34" charset="0"/>
                                </a:rPr>
                              </m:ctrlPr>
                            </m:sSupPr>
                            <m:e>
                              <m:r>
                                <a:rPr lang="en-US" sz="4000" b="0" i="1" smtClean="0">
                                  <a:solidFill>
                                    <a:srgbClr val="000000"/>
                                  </a:solidFill>
                                  <a:latin typeface="Cambria Math" panose="02040503050406030204" pitchFamily="18" charset="0"/>
                                  <a:cs typeface="Arial" panose="020B0604020202020204" pitchFamily="34" charset="0"/>
                                </a:rPr>
                                <m:t>𝐵</m:t>
                              </m:r>
                            </m:e>
                            <m:sup>
                              <m:r>
                                <a:rPr lang="en-US" sz="4000" i="1">
                                  <a:solidFill>
                                    <a:srgbClr val="000000"/>
                                  </a:solidFill>
                                  <a:latin typeface="Cambria Math" panose="02040503050406030204" pitchFamily="18" charset="0"/>
                                  <a:cs typeface="Arial" panose="020B0604020202020204" pitchFamily="34" charset="0"/>
                                </a:rPr>
                                <m:t>′</m:t>
                              </m:r>
                            </m:sup>
                          </m:sSup>
                          <m:r>
                            <a:rPr lang="en-US" sz="4000" b="0" i="1" smtClean="0">
                              <a:solidFill>
                                <a:srgbClr val="000000"/>
                              </a:solidFill>
                              <a:latin typeface="Cambria Math" panose="02040503050406030204" pitchFamily="18" charset="0"/>
                              <a:cs typeface="Arial" panose="020B0604020202020204" pitchFamily="34" charset="0"/>
                            </a:rPr>
                            <m:t>𝐶</m:t>
                          </m:r>
                          <m:r>
                            <a:rPr lang="en-US" sz="4000" i="1">
                              <a:solidFill>
                                <a:srgbClr val="000000"/>
                              </a:solidFill>
                              <a:latin typeface="Cambria Math" panose="02040503050406030204" pitchFamily="18" charset="0"/>
                              <a:cs typeface="Arial" panose="020B0604020202020204" pitchFamily="34" charset="0"/>
                            </a:rPr>
                            <m:t>′</m:t>
                          </m:r>
                        </m:num>
                        <m:den>
                          <m:r>
                            <a:rPr lang="en-US" sz="4000" i="1">
                              <a:solidFill>
                                <a:srgbClr val="000000"/>
                              </a:solidFill>
                              <a:latin typeface="Cambria Math" panose="02040503050406030204" pitchFamily="18" charset="0"/>
                              <a:cs typeface="Arial" panose="020B0604020202020204" pitchFamily="34" charset="0"/>
                            </a:rPr>
                            <m:t>𝐵</m:t>
                          </m:r>
                          <m:r>
                            <a:rPr lang="en-US" sz="4000" b="0" i="1" smtClean="0">
                              <a:solidFill>
                                <a:srgbClr val="000000"/>
                              </a:solidFill>
                              <a:latin typeface="Cambria Math" panose="02040503050406030204" pitchFamily="18" charset="0"/>
                              <a:cs typeface="Arial" panose="020B0604020202020204" pitchFamily="34" charset="0"/>
                            </a:rPr>
                            <m:t>𝐶</m:t>
                          </m:r>
                        </m:den>
                      </m:f>
                      <m:r>
                        <a:rPr lang="en-US" sz="4000" b="0" i="1" smtClean="0">
                          <a:solidFill>
                            <a:srgbClr val="000000"/>
                          </a:solidFill>
                          <a:latin typeface="Cambria Math" panose="02040503050406030204" pitchFamily="18" charset="0"/>
                          <a:cs typeface="Arial" panose="020B0604020202020204" pitchFamily="34" charset="0"/>
                        </a:rPr>
                        <m:t>,</m:t>
                      </m:r>
                      <m:f>
                        <m:fPr>
                          <m:ctrlPr>
                            <a:rPr lang="en-US" sz="4000" i="1">
                              <a:solidFill>
                                <a:srgbClr val="000000"/>
                              </a:solidFill>
                              <a:latin typeface="Cambria Math" panose="02040503050406030204" pitchFamily="18" charset="0"/>
                              <a:cs typeface="Arial" panose="020B0604020202020204" pitchFamily="34" charset="0"/>
                            </a:rPr>
                          </m:ctrlPr>
                        </m:fPr>
                        <m:num>
                          <m:sSup>
                            <m:sSupPr>
                              <m:ctrlPr>
                                <a:rPr lang="en-US" sz="4000" i="1">
                                  <a:solidFill>
                                    <a:srgbClr val="000000"/>
                                  </a:solidFill>
                                  <a:latin typeface="Cambria Math" panose="02040503050406030204" pitchFamily="18" charset="0"/>
                                  <a:cs typeface="Arial" panose="020B0604020202020204" pitchFamily="34" charset="0"/>
                                </a:rPr>
                              </m:ctrlPr>
                            </m:sSupPr>
                            <m:e>
                              <m:r>
                                <a:rPr lang="en-US" sz="4000" b="0" i="1" smtClean="0">
                                  <a:solidFill>
                                    <a:srgbClr val="000000"/>
                                  </a:solidFill>
                                  <a:latin typeface="Cambria Math" panose="02040503050406030204" pitchFamily="18" charset="0"/>
                                  <a:cs typeface="Arial" panose="020B0604020202020204" pitchFamily="34" charset="0"/>
                                </a:rPr>
                                <m:t>𝐶</m:t>
                              </m:r>
                            </m:e>
                            <m:sup>
                              <m:r>
                                <a:rPr lang="en-US" sz="4000" i="1">
                                  <a:solidFill>
                                    <a:srgbClr val="000000"/>
                                  </a:solidFill>
                                  <a:latin typeface="Cambria Math" panose="02040503050406030204" pitchFamily="18" charset="0"/>
                                  <a:cs typeface="Arial" panose="020B0604020202020204" pitchFamily="34" charset="0"/>
                                </a:rPr>
                                <m:t>′</m:t>
                              </m:r>
                            </m:sup>
                          </m:sSup>
                          <m:r>
                            <a:rPr lang="en-US" sz="4000" b="0" i="1" smtClean="0">
                              <a:solidFill>
                                <a:srgbClr val="000000"/>
                              </a:solidFill>
                              <a:latin typeface="Cambria Math" panose="02040503050406030204" pitchFamily="18" charset="0"/>
                              <a:cs typeface="Arial" panose="020B0604020202020204" pitchFamily="34" charset="0"/>
                            </a:rPr>
                            <m:t>𝐴</m:t>
                          </m:r>
                          <m:r>
                            <a:rPr lang="en-US" sz="4000" i="1">
                              <a:solidFill>
                                <a:srgbClr val="000000"/>
                              </a:solidFill>
                              <a:latin typeface="Cambria Math" panose="02040503050406030204" pitchFamily="18" charset="0"/>
                              <a:cs typeface="Arial" panose="020B0604020202020204" pitchFamily="34" charset="0"/>
                            </a:rPr>
                            <m:t>′</m:t>
                          </m:r>
                        </m:num>
                        <m:den>
                          <m:r>
                            <a:rPr lang="en-US" sz="4000" b="0" i="1" smtClean="0">
                              <a:solidFill>
                                <a:srgbClr val="000000"/>
                              </a:solidFill>
                              <a:latin typeface="Cambria Math" panose="02040503050406030204" pitchFamily="18" charset="0"/>
                              <a:cs typeface="Arial" panose="020B0604020202020204" pitchFamily="34" charset="0"/>
                            </a:rPr>
                            <m:t>𝐶</m:t>
                          </m:r>
                          <m:r>
                            <a:rPr lang="en-US" sz="4000" i="1">
                              <a:solidFill>
                                <a:srgbClr val="000000"/>
                              </a:solidFill>
                              <a:latin typeface="Cambria Math" panose="02040503050406030204" pitchFamily="18" charset="0"/>
                              <a:cs typeface="Arial" panose="020B0604020202020204" pitchFamily="34" charset="0"/>
                            </a:rPr>
                            <m:t>𝐴</m:t>
                          </m:r>
                        </m:den>
                      </m:f>
                    </m:oMath>
                  </m:oMathPara>
                </a14:m>
                <a:endParaRPr lang="en-US" sz="4000">
                  <a:solidFill>
                    <a:srgbClr val="000000"/>
                  </a:solidFill>
                  <a:latin typeface="Arial" panose="020B0604020202020204" pitchFamily="34" charset="0"/>
                  <a:cs typeface="Arial" panose="020B0604020202020204" pitchFamily="34" charset="0"/>
                </a:endParaRPr>
              </a:p>
            </p:txBody>
          </p:sp>
        </mc:Choice>
        <mc:Fallback>
          <p:sp>
            <p:nvSpPr>
              <p:cNvPr id="49" name="Rectangle 48"/>
              <p:cNvSpPr>
                <a:spLocks noRot="1" noChangeAspect="1" noMove="1" noResize="1" noEditPoints="1" noAdjustHandles="1" noChangeArrowheads="1" noChangeShapeType="1" noTextEdit="1"/>
              </p:cNvSpPr>
              <p:nvPr/>
            </p:nvSpPr>
            <p:spPr>
              <a:xfrm>
                <a:off x="2532879" y="2641046"/>
                <a:ext cx="9582921" cy="5792932"/>
              </a:xfrm>
              <a:prstGeom prst="rect">
                <a:avLst/>
              </a:prstGeom>
              <a:blipFill>
                <a:blip r:embed="rId3"/>
                <a:stretch>
                  <a:fillRect l="-2225"/>
                </a:stretch>
              </a:blipFill>
            </p:spPr>
            <p:txBody>
              <a:bodyPr/>
              <a:lstStyle/>
              <a:p>
                <a:r>
                  <a:rPr lang="en-US">
                    <a:noFill/>
                  </a:rPr>
                  <a:t> </a:t>
                </a:r>
              </a:p>
            </p:txBody>
          </p:sp>
        </mc:Fallback>
      </mc:AlternateContent>
      <p:sp>
        <p:nvSpPr>
          <p:cNvPr id="52" name="Freeform 15"/>
          <p:cNvSpPr/>
          <p:nvPr/>
        </p:nvSpPr>
        <p:spPr>
          <a:xfrm>
            <a:off x="17373600" y="1943100"/>
            <a:ext cx="579706" cy="601715"/>
          </a:xfrm>
          <a:custGeom>
            <a:avLst/>
            <a:gdLst/>
            <a:ahLst/>
            <a:cxnLst/>
            <a:rect l="l" t="t" r="r" b="b"/>
            <a:pathLst>
              <a:path w="840097" h="840097">
                <a:moveTo>
                  <a:pt x="0" y="0"/>
                </a:moveTo>
                <a:lnTo>
                  <a:pt x="840097" y="0"/>
                </a:lnTo>
                <a:lnTo>
                  <a:pt x="840097" y="840097"/>
                </a:lnTo>
                <a:lnTo>
                  <a:pt x="0" y="840097"/>
                </a:lnTo>
                <a:lnTo>
                  <a:pt x="0" y="0"/>
                </a:lnTo>
                <a:close/>
              </a:path>
            </a:pathLst>
          </a:custGeom>
          <a:blipFill>
            <a:blip r:embed="rId4">
              <a:extLst>
                <a:ext uri="{96DAC541-7B7A-43D3-8B79-37D633B846F1}">
                  <asvg:svgBlip xmlns="" xmlns:asvg="http://schemas.microsoft.com/office/drawing/2016/SVG/main" r:embed="rId9"/>
                </a:ext>
              </a:extLst>
            </a:blip>
            <a:stretch>
              <a:fillRect/>
            </a:stretch>
          </a:blipFill>
        </p:spPr>
      </p:sp>
      <p:pic>
        <p:nvPicPr>
          <p:cNvPr id="3" name="Picture 2"/>
          <p:cNvPicPr>
            <a:picLocks noChangeAspect="1"/>
          </p:cNvPicPr>
          <p:nvPr/>
        </p:nvPicPr>
        <p:blipFill>
          <a:blip r:embed="rId10">
            <a:extLst>
              <a:ext uri="{BEBA8EAE-BF5A-486C-A8C5-ECC9F3942E4B}">
                <a14:imgProps xmlns:a14="http://schemas.microsoft.com/office/drawing/2010/main">
                  <a14:imgLayer r:embed="rId11">
                    <a14:imgEffect>
                      <a14:sharpenSoften amount="25000"/>
                    </a14:imgEffect>
                    <a14:imgEffect>
                      <a14:brightnessContrast contrast="-40000"/>
                    </a14:imgEffect>
                  </a14:imgLayer>
                </a14:imgProps>
              </a:ext>
            </a:extLst>
          </a:blip>
          <a:stretch>
            <a:fillRect/>
          </a:stretch>
        </p:blipFill>
        <p:spPr>
          <a:xfrm>
            <a:off x="12420600" y="2869646"/>
            <a:ext cx="4845009" cy="5646764"/>
          </a:xfrm>
          <a:prstGeom prst="rect">
            <a:avLst/>
          </a:prstGeom>
        </p:spPr>
      </p:pic>
      <p:pic>
        <p:nvPicPr>
          <p:cNvPr id="4" name="Picture 3"/>
          <p:cNvPicPr>
            <a:picLocks noChangeAspect="1"/>
          </p:cNvPicPr>
          <p:nvPr/>
        </p:nvPicPr>
        <p:blipFill>
          <a:blip r:embed="rId12"/>
          <a:stretch>
            <a:fillRect/>
          </a:stretch>
        </p:blipFill>
        <p:spPr>
          <a:xfrm flipH="1">
            <a:off x="228600" y="6531444"/>
            <a:ext cx="1788695" cy="2574348"/>
          </a:xfrm>
          <a:prstGeom prst="rect">
            <a:avLst/>
          </a:prstGeom>
        </p:spPr>
      </p:pic>
    </p:spTree>
    <p:extLst>
      <p:ext uri="{BB962C8B-B14F-4D97-AF65-F5344CB8AC3E}">
        <p14:creationId xmlns:p14="http://schemas.microsoft.com/office/powerpoint/2010/main" val="1962126457"/>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anim calcmode="lin" valueType="num">
                                      <p:cBhvr>
                                        <p:cTn id="8" dur="500" fill="hold"/>
                                        <p:tgtEl>
                                          <p:spTgt spid="45"/>
                                        </p:tgtEl>
                                        <p:attrNameLst>
                                          <p:attrName>ppt_x</p:attrName>
                                        </p:attrNameLst>
                                      </p:cBhvr>
                                      <p:tavLst>
                                        <p:tav tm="0">
                                          <p:val>
                                            <p:strVal val="#ppt_x"/>
                                          </p:val>
                                        </p:tav>
                                        <p:tav tm="100000">
                                          <p:val>
                                            <p:strVal val="#ppt_x"/>
                                          </p:val>
                                        </p:tav>
                                      </p:tavLst>
                                    </p:anim>
                                    <p:anim calcmode="lin" valueType="num">
                                      <p:cBhvr>
                                        <p:cTn id="9" dur="500" fill="hold"/>
                                        <p:tgtEl>
                                          <p:spTgt spid="4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fade">
                                      <p:cBhvr>
                                        <p:cTn id="12" dur="500"/>
                                        <p:tgtEl>
                                          <p:spTgt spid="46"/>
                                        </p:tgtEl>
                                      </p:cBhvr>
                                    </p:animEffect>
                                    <p:anim calcmode="lin" valueType="num">
                                      <p:cBhvr>
                                        <p:cTn id="13" dur="500" fill="hold"/>
                                        <p:tgtEl>
                                          <p:spTgt spid="46"/>
                                        </p:tgtEl>
                                        <p:attrNameLst>
                                          <p:attrName>ppt_x</p:attrName>
                                        </p:attrNameLst>
                                      </p:cBhvr>
                                      <p:tavLst>
                                        <p:tav tm="0">
                                          <p:val>
                                            <p:strVal val="#ppt_x"/>
                                          </p:val>
                                        </p:tav>
                                        <p:tav tm="100000">
                                          <p:val>
                                            <p:strVal val="#ppt_x"/>
                                          </p:val>
                                        </p:tav>
                                      </p:tavLst>
                                    </p:anim>
                                    <p:anim calcmode="lin" valueType="num">
                                      <p:cBhvr>
                                        <p:cTn id="14" dur="500" fill="hold"/>
                                        <p:tgtEl>
                                          <p:spTgt spid="4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fade">
                                      <p:cBhvr>
                                        <p:cTn id="17" dur="500"/>
                                        <p:tgtEl>
                                          <p:spTgt spid="49"/>
                                        </p:tgtEl>
                                      </p:cBhvr>
                                    </p:animEffect>
                                    <p:anim calcmode="lin" valueType="num">
                                      <p:cBhvr>
                                        <p:cTn id="18" dur="500" fill="hold"/>
                                        <p:tgtEl>
                                          <p:spTgt spid="49"/>
                                        </p:tgtEl>
                                        <p:attrNameLst>
                                          <p:attrName>ppt_x</p:attrName>
                                        </p:attrNameLst>
                                      </p:cBhvr>
                                      <p:tavLst>
                                        <p:tav tm="0">
                                          <p:val>
                                            <p:strVal val="#ppt_x"/>
                                          </p:val>
                                        </p:tav>
                                        <p:tav tm="100000">
                                          <p:val>
                                            <p:strVal val="#ppt_x"/>
                                          </p:val>
                                        </p:tav>
                                      </p:tavLst>
                                    </p:anim>
                                    <p:anim calcmode="lin" valueType="num">
                                      <p:cBhvr>
                                        <p:cTn id="19" dur="500" fill="hold"/>
                                        <p:tgtEl>
                                          <p:spTgt spid="49"/>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anim calcmode="lin" valueType="num">
                                      <p:cBhvr>
                                        <p:cTn id="23" dur="500" fill="hold"/>
                                        <p:tgtEl>
                                          <p:spTgt spid="3"/>
                                        </p:tgtEl>
                                        <p:attrNameLst>
                                          <p:attrName>ppt_x</p:attrName>
                                        </p:attrNameLst>
                                      </p:cBhvr>
                                      <p:tavLst>
                                        <p:tav tm="0">
                                          <p:val>
                                            <p:strVal val="#ppt_x"/>
                                          </p:val>
                                        </p:tav>
                                        <p:tav tm="100000">
                                          <p:val>
                                            <p:strVal val="#ppt_x"/>
                                          </p:val>
                                        </p:tav>
                                      </p:tavLst>
                                    </p:anim>
                                    <p:anim calcmode="lin" valueType="num">
                                      <p:cBhvr>
                                        <p:cTn id="24"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p:bldP spid="49"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5" name="Group 5"/>
          <p:cNvGrpSpPr/>
          <p:nvPr/>
        </p:nvGrpSpPr>
        <p:grpSpPr>
          <a:xfrm>
            <a:off x="-228600" y="9075713"/>
            <a:ext cx="18678839" cy="1369703"/>
            <a:chOff x="0" y="0"/>
            <a:chExt cx="4919530" cy="537497"/>
          </a:xfrm>
        </p:grpSpPr>
        <p:sp>
          <p:nvSpPr>
            <p:cNvPr id="6" name="Freeform 6"/>
            <p:cNvSpPr/>
            <p:nvPr/>
          </p:nvSpPr>
          <p:spPr>
            <a:xfrm>
              <a:off x="0" y="0"/>
              <a:ext cx="4919530" cy="537497"/>
            </a:xfrm>
            <a:custGeom>
              <a:avLst/>
              <a:gdLst/>
              <a:ahLst/>
              <a:cxnLst/>
              <a:rect l="l" t="t" r="r" b="b"/>
              <a:pathLst>
                <a:path w="4919530" h="537497">
                  <a:moveTo>
                    <a:pt x="0" y="0"/>
                  </a:moveTo>
                  <a:lnTo>
                    <a:pt x="4919530" y="0"/>
                  </a:lnTo>
                  <a:lnTo>
                    <a:pt x="4919530" y="537497"/>
                  </a:lnTo>
                  <a:lnTo>
                    <a:pt x="0" y="537497"/>
                  </a:lnTo>
                  <a:close/>
                </a:path>
              </a:pathLst>
            </a:custGeom>
            <a:solidFill>
              <a:srgbClr val="A3DFBE"/>
            </a:solidFill>
            <a:ln w="28575" cap="sq">
              <a:solidFill>
                <a:srgbClr val="231F20"/>
              </a:solidFill>
              <a:prstDash val="solid"/>
              <a:miter/>
            </a:ln>
          </p:spPr>
        </p:sp>
        <p:sp>
          <p:nvSpPr>
            <p:cNvPr id="7" name="TextBox 7"/>
            <p:cNvSpPr txBox="1"/>
            <p:nvPr/>
          </p:nvSpPr>
          <p:spPr>
            <a:xfrm>
              <a:off x="0" y="-38100"/>
              <a:ext cx="4919530" cy="575597"/>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52" name="Freeform 15"/>
          <p:cNvSpPr/>
          <p:nvPr/>
        </p:nvSpPr>
        <p:spPr>
          <a:xfrm>
            <a:off x="17259485" y="419100"/>
            <a:ext cx="579706" cy="601715"/>
          </a:xfrm>
          <a:custGeom>
            <a:avLst/>
            <a:gdLst/>
            <a:ahLst/>
            <a:cxnLst/>
            <a:rect l="l" t="t" r="r" b="b"/>
            <a:pathLst>
              <a:path w="840097" h="840097">
                <a:moveTo>
                  <a:pt x="0" y="0"/>
                </a:moveTo>
                <a:lnTo>
                  <a:pt x="840097" y="0"/>
                </a:lnTo>
                <a:lnTo>
                  <a:pt x="840097" y="840097"/>
                </a:lnTo>
                <a:lnTo>
                  <a:pt x="0" y="840097"/>
                </a:lnTo>
                <a:lnTo>
                  <a:pt x="0" y="0"/>
                </a:lnTo>
                <a:close/>
              </a:path>
            </a:pathLst>
          </a:custGeom>
          <a:blipFill>
            <a:blip r:embed="rId2">
              <a:extLst>
                <a:ext uri="{96DAC541-7B7A-43D3-8B79-37D633B846F1}">
                  <asvg:svgBlip xmlns="" xmlns:asvg="http://schemas.microsoft.com/office/drawing/2016/SVG/main" r:embed="rId9"/>
                </a:ext>
              </a:extLst>
            </a:blip>
            <a:stretch>
              <a:fillRect/>
            </a:stretch>
          </a:blipFill>
        </p:spPr>
      </p:sp>
      <p:pic>
        <p:nvPicPr>
          <p:cNvPr id="3" name="Picture 2"/>
          <p:cNvPicPr>
            <a:picLocks noChangeAspect="1"/>
          </p:cNvPicPr>
          <p:nvPr/>
        </p:nvPicPr>
        <p:blipFill>
          <a:blip r:embed="rId10">
            <a:extLst>
              <a:ext uri="{BEBA8EAE-BF5A-486C-A8C5-ECC9F3942E4B}">
                <a14:imgProps xmlns:a14="http://schemas.microsoft.com/office/drawing/2010/main">
                  <a14:imgLayer r:embed="rId11">
                    <a14:imgEffect>
                      <a14:sharpenSoften amount="50000"/>
                    </a14:imgEffect>
                    <a14:imgEffect>
                      <a14:brightnessContrast contrast="-40000"/>
                    </a14:imgEffect>
                  </a14:imgLayer>
                </a14:imgProps>
              </a:ext>
            </a:extLst>
          </a:blip>
          <a:stretch>
            <a:fillRect/>
          </a:stretch>
        </p:blipFill>
        <p:spPr>
          <a:xfrm>
            <a:off x="729915" y="1638300"/>
            <a:ext cx="4845009" cy="5646764"/>
          </a:xfrm>
          <a:prstGeom prst="rect">
            <a:avLst/>
          </a:prstGeom>
        </p:spPr>
      </p:pic>
      <p:pic>
        <p:nvPicPr>
          <p:cNvPr id="4" name="Picture 3"/>
          <p:cNvPicPr>
            <a:picLocks noChangeAspect="1"/>
          </p:cNvPicPr>
          <p:nvPr/>
        </p:nvPicPr>
        <p:blipFill>
          <a:blip r:embed="rId12"/>
          <a:stretch>
            <a:fillRect/>
          </a:stretch>
        </p:blipFill>
        <p:spPr>
          <a:xfrm flipH="1">
            <a:off x="381749" y="7817085"/>
            <a:ext cx="760501" cy="1094537"/>
          </a:xfrm>
          <a:prstGeom prst="rect">
            <a:avLst/>
          </a:prstGeom>
        </p:spPr>
      </p:pic>
      <p:sp>
        <p:nvSpPr>
          <p:cNvPr id="11" name="Rectangle 10"/>
          <p:cNvSpPr/>
          <p:nvPr/>
        </p:nvSpPr>
        <p:spPr>
          <a:xfrm>
            <a:off x="729915" y="190772"/>
            <a:ext cx="1326004" cy="901593"/>
          </a:xfrm>
          <a:prstGeom prst="rect">
            <a:avLst/>
          </a:prstGeom>
        </p:spPr>
        <p:txBody>
          <a:bodyPr wrap="none">
            <a:spAutoFit/>
          </a:bodyPr>
          <a:lstStyle/>
          <a:p>
            <a:pPr algn="just" defTabSz="1828800">
              <a:lnSpc>
                <a:spcPct val="150000"/>
              </a:lnSpc>
              <a:spcBef>
                <a:spcPts val="600"/>
              </a:spcBef>
              <a:spcAft>
                <a:spcPts val="600"/>
              </a:spcAft>
              <a:buClr>
                <a:srgbClr val="000000"/>
              </a:buClr>
            </a:pPr>
            <a:r>
              <a:rPr lang="en-US" sz="4000" b="1" i="1" u="sng" kern="0">
                <a:solidFill>
                  <a:srgbClr val="C00000"/>
                </a:solidFill>
                <a:latin typeface="Arial"/>
                <a:ea typeface="Calibri" panose="020F0502020204030204" pitchFamily="34" charset="0"/>
                <a:cs typeface="Times New Roman" panose="02020603050405020304" pitchFamily="18" charset="0"/>
                <a:sym typeface="Arial"/>
              </a:rPr>
              <a:t>Giải:</a:t>
            </a:r>
          </a:p>
        </p:txBody>
      </p:sp>
      <mc:AlternateContent xmlns:mc="http://schemas.openxmlformats.org/markup-compatibility/2006">
        <mc:Choice xmlns:a14="http://schemas.microsoft.com/office/drawing/2010/main" Requires="a14">
          <p:sp>
            <p:nvSpPr>
              <p:cNvPr id="2" name="Rectangle 1"/>
              <p:cNvSpPr/>
              <p:nvPr/>
            </p:nvSpPr>
            <p:spPr>
              <a:xfrm>
                <a:off x="6248400" y="1409700"/>
                <a:ext cx="11385591" cy="7090467"/>
              </a:xfrm>
              <a:prstGeom prst="rect">
                <a:avLst/>
              </a:prstGeom>
            </p:spPr>
            <p:txBody>
              <a:bodyPr wrap="square">
                <a:spAutoFit/>
              </a:bodyPr>
              <a:lstStyle/>
              <a:p>
                <a:pPr algn="just">
                  <a:lnSpc>
                    <a:spcPct val="150000"/>
                  </a:lnSpc>
                  <a:spcBef>
                    <a:spcPts val="600"/>
                  </a:spcBef>
                  <a:spcAft>
                    <a:spcPts val="600"/>
                  </a:spcAft>
                </a:pPr>
                <a:r>
                  <a:rPr lang="en-US" sz="3800" smtClean="0">
                    <a:latin typeface="Arial" panose="020B0604020202020204" pitchFamily="34" charset="0"/>
                    <a:ea typeface="Dotum" panose="020B0600000101010101" pitchFamily="34" charset="-127"/>
                    <a:cs typeface="Arial" panose="020B0604020202020204" pitchFamily="34" charset="0"/>
                  </a:rPr>
                  <a:t>a</a:t>
                </a:r>
                <a:r>
                  <a:rPr lang="en-US" sz="3800">
                    <a:latin typeface="Arial" panose="020B0604020202020204" pitchFamily="34" charset="0"/>
                    <a:ea typeface="Dotum" panose="020B0600000101010101" pitchFamily="34" charset="-127"/>
                    <a:cs typeface="Arial" panose="020B0604020202020204" pitchFamily="34" charset="0"/>
                  </a:rPr>
                  <a:t>) </a:t>
                </a:r>
                <a:r>
                  <a:rPr lang="en-US" sz="3800" smtClean="0">
                    <a:effectLst/>
                    <a:latin typeface="Arial" panose="020B0604020202020204" pitchFamily="34" charset="0"/>
                    <a:ea typeface="Dotum" panose="020B0600000101010101" pitchFamily="34" charset="-127"/>
                    <a:cs typeface="Arial" panose="020B0604020202020204" pitchFamily="34" charset="0"/>
                  </a:rPr>
                  <a:t>Xét </a:t>
                </a:r>
                <a14:m>
                  <m:oMath xmlns:m="http://schemas.openxmlformats.org/officeDocument/2006/math">
                    <m:r>
                      <a:rPr lang="en-US" sz="3800" i="1">
                        <a:effectLst/>
                        <a:latin typeface="Cambria Math" panose="02040503050406030204" pitchFamily="18" charset="0"/>
                        <a:ea typeface="Dotum" panose="020B0600000101010101" pitchFamily="34" charset="-127"/>
                        <a:cs typeface="Times New Roman" panose="02020603050405020304" pitchFamily="18" charset="0"/>
                      </a:rPr>
                      <m:t>∆</m:t>
                    </m:r>
                    <m:r>
                      <a:rPr lang="en-US" sz="3800" i="1">
                        <a:effectLst/>
                        <a:latin typeface="Cambria Math" panose="02040503050406030204" pitchFamily="18" charset="0"/>
                        <a:ea typeface="Dotum" panose="020B0600000101010101" pitchFamily="34" charset="-127"/>
                        <a:cs typeface="Times New Roman" panose="02020603050405020304" pitchFamily="18" charset="0"/>
                      </a:rPr>
                      <m:t>𝐴𝑀𝐵</m:t>
                    </m:r>
                  </m:oMath>
                </a14:m>
                <a:r>
                  <a:rPr lang="en-US" sz="3800">
                    <a:effectLst/>
                    <a:latin typeface="Arial" panose="020B0604020202020204" pitchFamily="34" charset="0"/>
                    <a:ea typeface="Dotum" panose="020B0600000101010101" pitchFamily="34" charset="-127"/>
                    <a:cs typeface="Arial" panose="020B0604020202020204" pitchFamily="34" charset="0"/>
                  </a:rPr>
                  <a:t> có: </a:t>
                </a:r>
                <a14:m>
                  <m:oMath xmlns:m="http://schemas.openxmlformats.org/officeDocument/2006/math">
                    <m:r>
                      <a:rPr lang="en-US" sz="3800" i="1">
                        <a:effectLst/>
                        <a:latin typeface="Cambria Math" panose="02040503050406030204" pitchFamily="18" charset="0"/>
                        <a:ea typeface="Dotum" panose="020B0600000101010101" pitchFamily="34" charset="-127"/>
                        <a:cs typeface="Times New Roman" panose="02020603050405020304" pitchFamily="18" charset="0"/>
                      </a:rPr>
                      <m:t>𝐴</m:t>
                    </m:r>
                    <m:sSup>
                      <m:sSupPr>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3800" i="1">
                            <a:effectLst/>
                            <a:latin typeface="Cambria Math" panose="02040503050406030204" pitchFamily="18" charset="0"/>
                            <a:ea typeface="Dotum" panose="020B0600000101010101" pitchFamily="34" charset="-127"/>
                            <a:cs typeface="Times New Roman" panose="02020603050405020304" pitchFamily="18" charset="0"/>
                          </a:rPr>
                          <m:t>𝐴</m:t>
                        </m:r>
                      </m:e>
                      <m:sup>
                        <m:r>
                          <a:rPr lang="en-US" sz="3800" i="1">
                            <a:effectLst/>
                            <a:latin typeface="Cambria Math" panose="02040503050406030204" pitchFamily="18" charset="0"/>
                            <a:ea typeface="Dotum" panose="020B0600000101010101" pitchFamily="34" charset="-127"/>
                            <a:cs typeface="Times New Roman" panose="02020603050405020304" pitchFamily="18" charset="0"/>
                          </a:rPr>
                          <m:t>′</m:t>
                        </m:r>
                      </m:sup>
                    </m:sSup>
                    <m:r>
                      <a:rPr lang="en-US" sz="3800" i="1">
                        <a:effectLst/>
                        <a:latin typeface="Cambria Math" panose="02040503050406030204" pitchFamily="18" charset="0"/>
                        <a:ea typeface="Dotum" panose="020B0600000101010101" pitchFamily="34" charset="-127"/>
                        <a:cs typeface="Times New Roman" panose="02020603050405020304" pitchFamily="18" charset="0"/>
                      </a:rPr>
                      <m:t>=</m:t>
                    </m:r>
                    <m:r>
                      <a:rPr lang="en-US" sz="3800" i="1">
                        <a:effectLst/>
                        <a:latin typeface="Cambria Math" panose="02040503050406030204" pitchFamily="18" charset="0"/>
                        <a:ea typeface="Dotum" panose="020B0600000101010101" pitchFamily="34" charset="-127"/>
                        <a:cs typeface="Times New Roman" panose="02020603050405020304" pitchFamily="18" charset="0"/>
                      </a:rPr>
                      <m:t>𝑀</m:t>
                    </m:r>
                    <m:sSup>
                      <m:sSupPr>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3800" i="1">
                            <a:effectLst/>
                            <a:latin typeface="Cambria Math" panose="02040503050406030204" pitchFamily="18" charset="0"/>
                            <a:ea typeface="Dotum" panose="020B0600000101010101" pitchFamily="34" charset="-127"/>
                            <a:cs typeface="Times New Roman" panose="02020603050405020304" pitchFamily="18" charset="0"/>
                          </a:rPr>
                          <m:t>𝐴</m:t>
                        </m:r>
                      </m:e>
                      <m:sup>
                        <m:r>
                          <a:rPr lang="en-US" sz="3800" i="1">
                            <a:effectLst/>
                            <a:latin typeface="Cambria Math" panose="02040503050406030204" pitchFamily="18" charset="0"/>
                            <a:ea typeface="Dotum" panose="020B0600000101010101" pitchFamily="34" charset="-127"/>
                            <a:cs typeface="Times New Roman" panose="02020603050405020304" pitchFamily="18" charset="0"/>
                          </a:rPr>
                          <m:t>′</m:t>
                        </m:r>
                      </m:sup>
                    </m:sSup>
                    <m:r>
                      <a:rPr lang="en-US" sz="3800" i="1">
                        <a:effectLst/>
                        <a:latin typeface="Cambria Math" panose="02040503050406030204" pitchFamily="18" charset="0"/>
                        <a:ea typeface="Dotum" panose="020B0600000101010101" pitchFamily="34" charset="-127"/>
                        <a:cs typeface="Times New Roman" panose="02020603050405020304" pitchFamily="18" charset="0"/>
                      </a:rPr>
                      <m:t>;</m:t>
                    </m:r>
                    <m:r>
                      <a:rPr lang="en-US" sz="3800" i="1">
                        <a:effectLst/>
                        <a:latin typeface="Cambria Math" panose="02040503050406030204" pitchFamily="18" charset="0"/>
                        <a:ea typeface="Dotum" panose="020B0600000101010101" pitchFamily="34" charset="-127"/>
                        <a:cs typeface="Times New Roman" panose="02020603050405020304" pitchFamily="18" charset="0"/>
                      </a:rPr>
                      <m:t>𝐵</m:t>
                    </m:r>
                    <m:sSup>
                      <m:sSupPr>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3800" i="1">
                            <a:effectLst/>
                            <a:latin typeface="Cambria Math" panose="02040503050406030204" pitchFamily="18" charset="0"/>
                            <a:ea typeface="Dotum" panose="020B0600000101010101" pitchFamily="34" charset="-127"/>
                            <a:cs typeface="Times New Roman" panose="02020603050405020304" pitchFamily="18" charset="0"/>
                          </a:rPr>
                          <m:t>𝐵</m:t>
                        </m:r>
                      </m:e>
                      <m:sup>
                        <m:r>
                          <a:rPr lang="en-US" sz="3800" i="1">
                            <a:effectLst/>
                            <a:latin typeface="Cambria Math" panose="02040503050406030204" pitchFamily="18" charset="0"/>
                            <a:ea typeface="Dotum" panose="020B0600000101010101" pitchFamily="34" charset="-127"/>
                            <a:cs typeface="Times New Roman" panose="02020603050405020304" pitchFamily="18" charset="0"/>
                          </a:rPr>
                          <m:t>′</m:t>
                        </m:r>
                      </m:sup>
                    </m:sSup>
                    <m:r>
                      <a:rPr lang="en-US" sz="3800" i="1">
                        <a:effectLst/>
                        <a:latin typeface="Cambria Math" panose="02040503050406030204" pitchFamily="18" charset="0"/>
                        <a:ea typeface="Dotum" panose="020B0600000101010101" pitchFamily="34" charset="-127"/>
                        <a:cs typeface="Times New Roman" panose="02020603050405020304" pitchFamily="18" charset="0"/>
                      </a:rPr>
                      <m:t>=</m:t>
                    </m:r>
                    <m:r>
                      <a:rPr lang="en-US" sz="3800" i="1">
                        <a:effectLst/>
                        <a:latin typeface="Cambria Math" panose="02040503050406030204" pitchFamily="18" charset="0"/>
                        <a:ea typeface="Dotum" panose="020B0600000101010101" pitchFamily="34" charset="-127"/>
                        <a:cs typeface="Times New Roman" panose="02020603050405020304" pitchFamily="18" charset="0"/>
                      </a:rPr>
                      <m:t>𝑀𝐵</m:t>
                    </m:r>
                    <m:r>
                      <a:rPr lang="en-US" sz="3800" i="1">
                        <a:effectLst/>
                        <a:latin typeface="Cambria Math" panose="02040503050406030204" pitchFamily="18" charset="0"/>
                        <a:ea typeface="Dotum" panose="020B0600000101010101" pitchFamily="34" charset="-127"/>
                        <a:cs typeface="Times New Roman" panose="02020603050405020304" pitchFamily="18" charset="0"/>
                      </a:rPr>
                      <m:t>′</m:t>
                    </m:r>
                  </m:oMath>
                </a14:m>
                <a:r>
                  <a:rPr lang="en-US" sz="3800">
                    <a:effectLst/>
                    <a:latin typeface="Arial" panose="020B0604020202020204" pitchFamily="34" charset="0"/>
                    <a:ea typeface="Dotum" panose="020B0600000101010101" pitchFamily="34" charset="-127"/>
                    <a:cs typeface="Arial" panose="020B0604020202020204" pitchFamily="34" charset="0"/>
                  </a:rPr>
                  <a:t> (gt)</a:t>
                </a:r>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pPr>
                <a14:m>
                  <m:oMath xmlns:m="http://schemas.openxmlformats.org/officeDocument/2006/math">
                    <m:r>
                      <a:rPr lang="en-US" sz="3800" b="0" i="1" smtClean="0">
                        <a:effectLst/>
                        <a:latin typeface="Cambria Math" panose="02040503050406030204" pitchFamily="18" charset="0"/>
                        <a:ea typeface="Dotum" panose="020B0600000101010101" pitchFamily="34" charset="-127"/>
                        <a:cs typeface="Times New Roman" panose="02020603050405020304" pitchFamily="18" charset="0"/>
                      </a:rPr>
                      <m:t>⇒</m:t>
                    </m:r>
                    <m:r>
                      <a:rPr lang="en-US" sz="3800" i="1">
                        <a:effectLst/>
                        <a:latin typeface="Cambria Math" panose="02040503050406030204" pitchFamily="18" charset="0"/>
                        <a:ea typeface="Dotum" panose="020B0600000101010101" pitchFamily="34" charset="-127"/>
                        <a:cs typeface="Times New Roman" panose="02020603050405020304" pitchFamily="18" charset="0"/>
                      </a:rPr>
                      <m:t>𝐴</m:t>
                    </m:r>
                    <m:r>
                      <a:rPr lang="en-US" sz="3800" i="1">
                        <a:effectLst/>
                        <a:latin typeface="Cambria Math" panose="02040503050406030204" pitchFamily="18" charset="0"/>
                        <a:ea typeface="Dotum" panose="020B0600000101010101" pitchFamily="34" charset="-127"/>
                        <a:cs typeface="Times New Roman" panose="02020603050405020304" pitchFamily="18" charset="0"/>
                      </a:rPr>
                      <m:t>′</m:t>
                    </m:r>
                    <m:r>
                      <a:rPr lang="en-US" sz="3800" i="1">
                        <a:effectLst/>
                        <a:latin typeface="Cambria Math" panose="02040503050406030204" pitchFamily="18" charset="0"/>
                        <a:ea typeface="Dotum" panose="020B0600000101010101" pitchFamily="34" charset="-127"/>
                        <a:cs typeface="Times New Roman" panose="02020603050405020304" pitchFamily="18" charset="0"/>
                      </a:rPr>
                      <m:t>𝐵</m:t>
                    </m:r>
                    <m:r>
                      <a:rPr lang="en-US" sz="3800" i="1">
                        <a:effectLst/>
                        <a:latin typeface="Cambria Math" panose="02040503050406030204" pitchFamily="18" charset="0"/>
                        <a:ea typeface="Dotum" panose="020B0600000101010101" pitchFamily="34" charset="-127"/>
                        <a:cs typeface="Times New Roman" panose="02020603050405020304" pitchFamily="18" charset="0"/>
                      </a:rPr>
                      <m:t>′</m:t>
                    </m:r>
                  </m:oMath>
                </a14:m>
                <a:r>
                  <a:rPr lang="en-US" sz="3800">
                    <a:effectLst/>
                    <a:latin typeface="Arial" panose="020B0604020202020204" pitchFamily="34" charset="0"/>
                    <a:ea typeface="Dotum" panose="020B0600000101010101" pitchFamily="34" charset="-127"/>
                    <a:cs typeface="Arial" panose="020B0604020202020204" pitchFamily="34" charset="0"/>
                  </a:rPr>
                  <a:t> là đường trung bình của </a:t>
                </a:r>
                <a14:m>
                  <m:oMath xmlns:m="http://schemas.openxmlformats.org/officeDocument/2006/math">
                    <m:r>
                      <a:rPr lang="en-US" sz="3800" i="1">
                        <a:effectLst/>
                        <a:latin typeface="Cambria Math" panose="02040503050406030204" pitchFamily="18" charset="0"/>
                        <a:ea typeface="Dotum" panose="020B0600000101010101" pitchFamily="34" charset="-127"/>
                        <a:cs typeface="Times New Roman" panose="02020603050405020304" pitchFamily="18" charset="0"/>
                      </a:rPr>
                      <m:t>∆</m:t>
                    </m:r>
                    <m:r>
                      <a:rPr lang="en-US" sz="3800" i="1">
                        <a:effectLst/>
                        <a:latin typeface="Cambria Math" panose="02040503050406030204" pitchFamily="18" charset="0"/>
                        <a:ea typeface="Dotum" panose="020B0600000101010101" pitchFamily="34" charset="-127"/>
                        <a:cs typeface="Times New Roman" panose="02020603050405020304" pitchFamily="18" charset="0"/>
                      </a:rPr>
                      <m:t>𝐴𝑀𝐵</m:t>
                    </m:r>
                    <m:r>
                      <a:rPr lang="en-US" sz="3800" i="1">
                        <a:latin typeface="Cambria Math" panose="02040503050406030204" pitchFamily="18" charset="0"/>
                        <a:ea typeface="Dotum" panose="020B0600000101010101" pitchFamily="34" charset="-127"/>
                        <a:cs typeface="Times New Roman" panose="02020603050405020304" pitchFamily="18" charset="0"/>
                      </a:rPr>
                      <m:t>⇒</m:t>
                    </m:r>
                    <m:sSup>
                      <m:sSupPr>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3800" i="1">
                            <a:effectLst/>
                            <a:latin typeface="Cambria Math" panose="02040503050406030204" pitchFamily="18" charset="0"/>
                            <a:ea typeface="Dotum" panose="020B0600000101010101" pitchFamily="34" charset="-127"/>
                            <a:cs typeface="Times New Roman" panose="02020603050405020304" pitchFamily="18" charset="0"/>
                          </a:rPr>
                          <m:t>𝐴</m:t>
                        </m:r>
                      </m:e>
                      <m:sup>
                        <m:r>
                          <a:rPr lang="en-US" sz="3800" i="1">
                            <a:effectLst/>
                            <a:latin typeface="Cambria Math" panose="02040503050406030204" pitchFamily="18" charset="0"/>
                            <a:ea typeface="Dotum" panose="020B0600000101010101" pitchFamily="34" charset="-127"/>
                            <a:cs typeface="Times New Roman" panose="02020603050405020304" pitchFamily="18" charset="0"/>
                          </a:rPr>
                          <m:t>′</m:t>
                        </m:r>
                      </m:sup>
                    </m:sSup>
                    <m:sSup>
                      <m:sSupPr>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3800" i="1">
                            <a:effectLst/>
                            <a:latin typeface="Cambria Math" panose="02040503050406030204" pitchFamily="18" charset="0"/>
                            <a:ea typeface="Dotum" panose="020B0600000101010101" pitchFamily="34" charset="-127"/>
                            <a:cs typeface="Times New Roman" panose="02020603050405020304" pitchFamily="18" charset="0"/>
                          </a:rPr>
                          <m:t>𝐵</m:t>
                        </m:r>
                      </m:e>
                      <m:sup>
                        <m:r>
                          <a:rPr lang="en-US" sz="3800" i="1">
                            <a:effectLst/>
                            <a:latin typeface="Cambria Math" panose="02040503050406030204" pitchFamily="18" charset="0"/>
                            <a:ea typeface="Dotum" panose="020B0600000101010101" pitchFamily="34" charset="-127"/>
                            <a:cs typeface="Times New Roman" panose="02020603050405020304" pitchFamily="18" charset="0"/>
                          </a:rPr>
                          <m:t>′</m:t>
                        </m:r>
                      </m:sup>
                    </m:sSup>
                  </m:oMath>
                </a14:m>
                <a:r>
                  <a:rPr lang="en-US" sz="3800">
                    <a:effectLst/>
                    <a:latin typeface="Arial" panose="020B0604020202020204" pitchFamily="34" charset="0"/>
                    <a:ea typeface="Dotum" panose="020B0600000101010101" pitchFamily="34" charset="-127"/>
                    <a:cs typeface="Arial" panose="020B0604020202020204" pitchFamily="34" charset="0"/>
                  </a:rPr>
                  <a:t>// </a:t>
                </a:r>
                <a14:m>
                  <m:oMath xmlns:m="http://schemas.openxmlformats.org/officeDocument/2006/math">
                    <m:r>
                      <a:rPr lang="en-US" sz="3800" i="1">
                        <a:effectLst/>
                        <a:latin typeface="Cambria Math" panose="02040503050406030204" pitchFamily="18" charset="0"/>
                        <a:ea typeface="Dotum" panose="020B0600000101010101" pitchFamily="34" charset="-127"/>
                        <a:cs typeface="Times New Roman" panose="02020603050405020304" pitchFamily="18" charset="0"/>
                      </a:rPr>
                      <m:t>𝐴𝐵</m:t>
                    </m:r>
                  </m:oMath>
                </a14:m>
                <a:r>
                  <a:rPr lang="en-US" sz="3800">
                    <a:effectLst/>
                    <a:latin typeface="Arial" panose="020B0604020202020204" pitchFamily="34" charset="0"/>
                    <a:ea typeface="Dotum" panose="020B0600000101010101" pitchFamily="34" charset="-127"/>
                    <a:cs typeface="Arial" panose="020B0604020202020204" pitchFamily="34" charset="0"/>
                  </a:rPr>
                  <a:t> </a:t>
                </a:r>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en-US" sz="3800" i="1">
                          <a:latin typeface="Cambria Math" panose="02040503050406030204" pitchFamily="18" charset="0"/>
                          <a:ea typeface="Dotum" panose="020B0600000101010101" pitchFamily="34" charset="-127"/>
                          <a:cs typeface="Times New Roman" panose="02020603050405020304" pitchFamily="18" charset="0"/>
                        </a:rPr>
                        <m:t>⇒</m:t>
                      </m:r>
                      <m:acc>
                        <m:accPr>
                          <m:chr m:val="̂"/>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accPr>
                        <m:e>
                          <m:r>
                            <a:rPr lang="en-US" sz="3800" i="1">
                              <a:effectLst/>
                              <a:latin typeface="Cambria Math" panose="02040503050406030204" pitchFamily="18" charset="0"/>
                              <a:ea typeface="Dotum" panose="020B0600000101010101" pitchFamily="34" charset="-127"/>
                              <a:cs typeface="Times New Roman" panose="02020603050405020304" pitchFamily="18" charset="0"/>
                            </a:rPr>
                            <m:t>𝐵𝐴𝑀</m:t>
                          </m:r>
                        </m:e>
                      </m:acc>
                      <m:r>
                        <a:rPr lang="en-US" sz="3800" i="1">
                          <a:effectLst/>
                          <a:latin typeface="Cambria Math" panose="02040503050406030204" pitchFamily="18" charset="0"/>
                          <a:ea typeface="Dotum" panose="020B0600000101010101" pitchFamily="34" charset="-127"/>
                          <a:cs typeface="Times New Roman" panose="02020603050405020304" pitchFamily="18" charset="0"/>
                        </a:rPr>
                        <m:t>=</m:t>
                      </m:r>
                      <m:acc>
                        <m:accPr>
                          <m:chr m:val="̂"/>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accPr>
                        <m:e>
                          <m:sSup>
                            <m:sSupPr>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3800" i="1">
                                  <a:effectLst/>
                                  <a:latin typeface="Cambria Math" panose="02040503050406030204" pitchFamily="18" charset="0"/>
                                  <a:ea typeface="Dotum" panose="020B0600000101010101" pitchFamily="34" charset="-127"/>
                                  <a:cs typeface="Times New Roman" panose="02020603050405020304" pitchFamily="18" charset="0"/>
                                </a:rPr>
                                <m:t>𝐵</m:t>
                              </m:r>
                            </m:e>
                            <m:sup>
                              <m:r>
                                <a:rPr lang="en-US" sz="3800" i="1">
                                  <a:effectLst/>
                                  <a:latin typeface="Cambria Math" panose="02040503050406030204" pitchFamily="18" charset="0"/>
                                  <a:ea typeface="Dotum" panose="020B0600000101010101" pitchFamily="34" charset="-127"/>
                                  <a:cs typeface="Times New Roman" panose="02020603050405020304" pitchFamily="18" charset="0"/>
                                </a:rPr>
                                <m:t>′</m:t>
                              </m:r>
                            </m:sup>
                          </m:sSup>
                          <m:sSup>
                            <m:sSupPr>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3800" i="1">
                                  <a:effectLst/>
                                  <a:latin typeface="Cambria Math" panose="02040503050406030204" pitchFamily="18" charset="0"/>
                                  <a:ea typeface="Dotum" panose="020B0600000101010101" pitchFamily="34" charset="-127"/>
                                  <a:cs typeface="Times New Roman" panose="02020603050405020304" pitchFamily="18" charset="0"/>
                                </a:rPr>
                                <m:t>𝐴</m:t>
                              </m:r>
                            </m:e>
                            <m:sup>
                              <m:r>
                                <a:rPr lang="en-US" sz="3800" i="1">
                                  <a:effectLst/>
                                  <a:latin typeface="Cambria Math" panose="02040503050406030204" pitchFamily="18" charset="0"/>
                                  <a:ea typeface="Dotum" panose="020B0600000101010101" pitchFamily="34" charset="-127"/>
                                  <a:cs typeface="Times New Roman" panose="02020603050405020304" pitchFamily="18" charset="0"/>
                                </a:rPr>
                                <m:t>′</m:t>
                              </m:r>
                            </m:sup>
                          </m:sSup>
                          <m:r>
                            <a:rPr lang="en-US" sz="3800" i="1">
                              <a:effectLst/>
                              <a:latin typeface="Cambria Math" panose="02040503050406030204" pitchFamily="18" charset="0"/>
                              <a:ea typeface="Dotum" panose="020B0600000101010101" pitchFamily="34" charset="-127"/>
                              <a:cs typeface="Times New Roman" panose="02020603050405020304" pitchFamily="18" charset="0"/>
                            </a:rPr>
                            <m:t>𝑀</m:t>
                          </m:r>
                        </m:e>
                      </m:acc>
                      <m:r>
                        <a:rPr lang="en-US" sz="3800" i="1">
                          <a:effectLst/>
                          <a:latin typeface="Cambria Math" panose="02040503050406030204" pitchFamily="18" charset="0"/>
                          <a:ea typeface="Dotum" panose="020B0600000101010101" pitchFamily="34" charset="-127"/>
                          <a:cs typeface="Times New Roman" panose="02020603050405020304" pitchFamily="18" charset="0"/>
                        </a:rPr>
                        <m:t>;</m:t>
                      </m:r>
                      <m:acc>
                        <m:accPr>
                          <m:chr m:val="̂"/>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accPr>
                        <m:e>
                          <m:r>
                            <a:rPr lang="en-US" sz="3800" i="1">
                              <a:effectLst/>
                              <a:latin typeface="Cambria Math" panose="02040503050406030204" pitchFamily="18" charset="0"/>
                              <a:ea typeface="Dotum" panose="020B0600000101010101" pitchFamily="34" charset="-127"/>
                              <a:cs typeface="Times New Roman" panose="02020603050405020304" pitchFamily="18" charset="0"/>
                            </a:rPr>
                            <m:t>𝐴𝐵𝑀</m:t>
                          </m:r>
                        </m:e>
                      </m:acc>
                      <m:r>
                        <a:rPr lang="en-US" sz="3800" i="1">
                          <a:effectLst/>
                          <a:latin typeface="Cambria Math" panose="02040503050406030204" pitchFamily="18" charset="0"/>
                          <a:ea typeface="Dotum" panose="020B0600000101010101" pitchFamily="34" charset="-127"/>
                          <a:cs typeface="Times New Roman" panose="02020603050405020304" pitchFamily="18" charset="0"/>
                        </a:rPr>
                        <m:t>=</m:t>
                      </m:r>
                      <m:acc>
                        <m:accPr>
                          <m:chr m:val="̂"/>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accPr>
                        <m:e>
                          <m:sSup>
                            <m:sSupPr>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3800" i="1">
                                  <a:effectLst/>
                                  <a:latin typeface="Cambria Math" panose="02040503050406030204" pitchFamily="18" charset="0"/>
                                  <a:ea typeface="Dotum" panose="020B0600000101010101" pitchFamily="34" charset="-127"/>
                                  <a:cs typeface="Times New Roman" panose="02020603050405020304" pitchFamily="18" charset="0"/>
                                </a:rPr>
                                <m:t>𝐴</m:t>
                              </m:r>
                            </m:e>
                            <m:sup>
                              <m:r>
                                <a:rPr lang="en-US" sz="3800" i="1">
                                  <a:effectLst/>
                                  <a:latin typeface="Cambria Math" panose="02040503050406030204" pitchFamily="18" charset="0"/>
                                  <a:ea typeface="Dotum" panose="020B0600000101010101" pitchFamily="34" charset="-127"/>
                                  <a:cs typeface="Times New Roman" panose="02020603050405020304" pitchFamily="18" charset="0"/>
                                </a:rPr>
                                <m:t>′</m:t>
                              </m:r>
                            </m:sup>
                          </m:sSup>
                          <m:sSup>
                            <m:sSupPr>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3800" i="1">
                                  <a:effectLst/>
                                  <a:latin typeface="Cambria Math" panose="02040503050406030204" pitchFamily="18" charset="0"/>
                                  <a:ea typeface="Dotum" panose="020B0600000101010101" pitchFamily="34" charset="-127"/>
                                  <a:cs typeface="Times New Roman" panose="02020603050405020304" pitchFamily="18" charset="0"/>
                                </a:rPr>
                                <m:t>𝐵</m:t>
                              </m:r>
                            </m:e>
                            <m:sup>
                              <m:r>
                                <a:rPr lang="en-US" sz="3800" i="1">
                                  <a:effectLst/>
                                  <a:latin typeface="Cambria Math" panose="02040503050406030204" pitchFamily="18" charset="0"/>
                                  <a:ea typeface="Dotum" panose="020B0600000101010101" pitchFamily="34" charset="-127"/>
                                  <a:cs typeface="Times New Roman" panose="02020603050405020304" pitchFamily="18" charset="0"/>
                                </a:rPr>
                                <m:t>′</m:t>
                              </m:r>
                            </m:sup>
                          </m:sSup>
                          <m:r>
                            <a:rPr lang="en-US" sz="3800" i="1">
                              <a:effectLst/>
                              <a:latin typeface="Cambria Math" panose="02040503050406030204" pitchFamily="18" charset="0"/>
                              <a:ea typeface="Dotum" panose="020B0600000101010101" pitchFamily="34" charset="-127"/>
                              <a:cs typeface="Times New Roman" panose="02020603050405020304" pitchFamily="18" charset="0"/>
                            </a:rPr>
                            <m:t>𝑀</m:t>
                          </m:r>
                        </m:e>
                      </m:acc>
                    </m:oMath>
                  </m:oMathPara>
                </a14:m>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pPr>
                <a:r>
                  <a:rPr lang="en-US" sz="3800" smtClean="0">
                    <a:effectLst/>
                    <a:latin typeface="Arial" panose="020B0604020202020204" pitchFamily="34" charset="0"/>
                    <a:ea typeface="Dotum" panose="020B0600000101010101" pitchFamily="34" charset="-127"/>
                    <a:cs typeface="Arial" panose="020B0604020202020204" pitchFamily="34" charset="0"/>
                  </a:rPr>
                  <a:t>Tương </a:t>
                </a:r>
                <a:r>
                  <a:rPr lang="en-US" sz="3800">
                    <a:effectLst/>
                    <a:latin typeface="Arial" panose="020B0604020202020204" pitchFamily="34" charset="0"/>
                    <a:ea typeface="Dotum" panose="020B0600000101010101" pitchFamily="34" charset="-127"/>
                    <a:cs typeface="Arial" panose="020B0604020202020204" pitchFamily="34" charset="0"/>
                  </a:rPr>
                  <a:t>tự ta chứng minh được</a:t>
                </a:r>
                <a:r>
                  <a:rPr lang="en-US" sz="3800">
                    <a:effectLst/>
                    <a:latin typeface="Arial" panose="020B0604020202020204" pitchFamily="34" charset="0"/>
                    <a:ea typeface="Dotum" panose="020B0600000101010101" pitchFamily="34" charset="-127"/>
                    <a:cs typeface="Arial" panose="020B0604020202020204" pitchFamily="34" charset="0"/>
                  </a:rPr>
                  <a:t>: </a:t>
                </a:r>
                <a:endParaRPr lang="en-US" sz="3800" smtClean="0">
                  <a:latin typeface="Arial" panose="020B0604020202020204" pitchFamily="34" charset="0"/>
                  <a:ea typeface="Dotum" panose="020B0600000101010101" pitchFamily="34" charset="-127"/>
                  <a:cs typeface="Arial" panose="020B0604020202020204" pitchFamily="34" charset="0"/>
                </a:endParaRPr>
              </a:p>
              <a:p>
                <a:pPr algn="ctr">
                  <a:lnSpc>
                    <a:spcPct val="150000"/>
                  </a:lnSpc>
                  <a:spcBef>
                    <a:spcPts val="600"/>
                  </a:spcBef>
                  <a:spcAft>
                    <a:spcPts val="600"/>
                  </a:spcAft>
                </a:pPr>
                <a14:m>
                  <m:oMath xmlns:m="http://schemas.openxmlformats.org/officeDocument/2006/math">
                    <m:acc>
                      <m:accPr>
                        <m:chr m:val="̂"/>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accPr>
                      <m:e>
                        <m:r>
                          <a:rPr lang="en-US" sz="3800" i="1">
                            <a:effectLst/>
                            <a:latin typeface="Cambria Math" panose="02040503050406030204" pitchFamily="18" charset="0"/>
                            <a:ea typeface="Dotum" panose="020B0600000101010101" pitchFamily="34" charset="-127"/>
                            <a:cs typeface="Times New Roman" panose="02020603050405020304" pitchFamily="18" charset="0"/>
                          </a:rPr>
                          <m:t>𝐶𝐴𝑀</m:t>
                        </m:r>
                      </m:e>
                    </m:acc>
                    <m:r>
                      <a:rPr lang="en-US" sz="3800" i="1">
                        <a:effectLst/>
                        <a:latin typeface="Cambria Math" panose="02040503050406030204" pitchFamily="18" charset="0"/>
                        <a:ea typeface="Dotum" panose="020B0600000101010101" pitchFamily="34" charset="-127"/>
                        <a:cs typeface="Times New Roman" panose="02020603050405020304" pitchFamily="18" charset="0"/>
                      </a:rPr>
                      <m:t>=</m:t>
                    </m:r>
                    <m:acc>
                      <m:accPr>
                        <m:chr m:val="̂"/>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accPr>
                      <m:e>
                        <m:sSup>
                          <m:sSupPr>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3800" i="1">
                                <a:effectLst/>
                                <a:latin typeface="Cambria Math" panose="02040503050406030204" pitchFamily="18" charset="0"/>
                                <a:ea typeface="Dotum" panose="020B0600000101010101" pitchFamily="34" charset="-127"/>
                                <a:cs typeface="Times New Roman" panose="02020603050405020304" pitchFamily="18" charset="0"/>
                              </a:rPr>
                              <m:t>𝐶</m:t>
                            </m:r>
                          </m:e>
                          <m:sup>
                            <m:r>
                              <a:rPr lang="en-US" sz="3800" i="1">
                                <a:effectLst/>
                                <a:latin typeface="Cambria Math" panose="02040503050406030204" pitchFamily="18" charset="0"/>
                                <a:ea typeface="Dotum" panose="020B0600000101010101" pitchFamily="34" charset="-127"/>
                                <a:cs typeface="Times New Roman" panose="02020603050405020304" pitchFamily="18" charset="0"/>
                              </a:rPr>
                              <m:t>′</m:t>
                            </m:r>
                          </m:sup>
                        </m:sSup>
                        <m:sSup>
                          <m:sSupPr>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3800" i="1">
                                <a:effectLst/>
                                <a:latin typeface="Cambria Math" panose="02040503050406030204" pitchFamily="18" charset="0"/>
                                <a:ea typeface="Dotum" panose="020B0600000101010101" pitchFamily="34" charset="-127"/>
                                <a:cs typeface="Times New Roman" panose="02020603050405020304" pitchFamily="18" charset="0"/>
                              </a:rPr>
                              <m:t>𝐴</m:t>
                            </m:r>
                          </m:e>
                          <m:sup>
                            <m:r>
                              <a:rPr lang="en-US" sz="3800" i="1">
                                <a:effectLst/>
                                <a:latin typeface="Cambria Math" panose="02040503050406030204" pitchFamily="18" charset="0"/>
                                <a:ea typeface="Dotum" panose="020B0600000101010101" pitchFamily="34" charset="-127"/>
                                <a:cs typeface="Times New Roman" panose="02020603050405020304" pitchFamily="18" charset="0"/>
                              </a:rPr>
                              <m:t>′</m:t>
                            </m:r>
                          </m:sup>
                        </m:sSup>
                        <m:r>
                          <a:rPr lang="en-US" sz="3800" i="1">
                            <a:effectLst/>
                            <a:latin typeface="Cambria Math" panose="02040503050406030204" pitchFamily="18" charset="0"/>
                            <a:ea typeface="Dotum" panose="020B0600000101010101" pitchFamily="34" charset="-127"/>
                            <a:cs typeface="Times New Roman" panose="02020603050405020304" pitchFamily="18" charset="0"/>
                          </a:rPr>
                          <m:t>𝑀</m:t>
                        </m:r>
                      </m:e>
                    </m:acc>
                    <m:r>
                      <a:rPr lang="en-US" sz="3800" i="1">
                        <a:effectLst/>
                        <a:latin typeface="Cambria Math" panose="02040503050406030204" pitchFamily="18" charset="0"/>
                        <a:ea typeface="Dotum" panose="020B0600000101010101" pitchFamily="34" charset="-127"/>
                        <a:cs typeface="Times New Roman" panose="02020603050405020304" pitchFamily="18" charset="0"/>
                      </a:rPr>
                      <m:t>;</m:t>
                    </m:r>
                    <m:acc>
                      <m:accPr>
                        <m:chr m:val="̂"/>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accPr>
                      <m:e>
                        <m:r>
                          <a:rPr lang="en-US" sz="3800" i="1">
                            <a:effectLst/>
                            <a:latin typeface="Cambria Math" panose="02040503050406030204" pitchFamily="18" charset="0"/>
                            <a:ea typeface="Dotum" panose="020B0600000101010101" pitchFamily="34" charset="-127"/>
                            <a:cs typeface="Times New Roman" panose="02020603050405020304" pitchFamily="18" charset="0"/>
                          </a:rPr>
                          <m:t>𝐴𝐶𝑀</m:t>
                        </m:r>
                      </m:e>
                    </m:acc>
                    <m:r>
                      <a:rPr lang="en-US" sz="3800" i="1">
                        <a:effectLst/>
                        <a:latin typeface="Cambria Math" panose="02040503050406030204" pitchFamily="18" charset="0"/>
                        <a:ea typeface="Dotum" panose="020B0600000101010101" pitchFamily="34" charset="-127"/>
                        <a:cs typeface="Times New Roman" panose="02020603050405020304" pitchFamily="18" charset="0"/>
                      </a:rPr>
                      <m:t>=</m:t>
                    </m:r>
                    <m:acc>
                      <m:accPr>
                        <m:chr m:val="̂"/>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accPr>
                      <m:e>
                        <m:sSup>
                          <m:sSupPr>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3800" i="1">
                                <a:effectLst/>
                                <a:latin typeface="Cambria Math" panose="02040503050406030204" pitchFamily="18" charset="0"/>
                                <a:ea typeface="Dotum" panose="020B0600000101010101" pitchFamily="34" charset="-127"/>
                                <a:cs typeface="Times New Roman" panose="02020603050405020304" pitchFamily="18" charset="0"/>
                              </a:rPr>
                              <m:t>𝐴</m:t>
                            </m:r>
                          </m:e>
                          <m:sup>
                            <m:r>
                              <a:rPr lang="en-US" sz="3800" i="1">
                                <a:effectLst/>
                                <a:latin typeface="Cambria Math" panose="02040503050406030204" pitchFamily="18" charset="0"/>
                                <a:ea typeface="Dotum" panose="020B0600000101010101" pitchFamily="34" charset="-127"/>
                                <a:cs typeface="Times New Roman" panose="02020603050405020304" pitchFamily="18" charset="0"/>
                              </a:rPr>
                              <m:t>′</m:t>
                            </m:r>
                          </m:sup>
                        </m:sSup>
                        <m:sSup>
                          <m:sSupPr>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3800" i="1">
                                <a:effectLst/>
                                <a:latin typeface="Cambria Math" panose="02040503050406030204" pitchFamily="18" charset="0"/>
                                <a:ea typeface="Dotum" panose="020B0600000101010101" pitchFamily="34" charset="-127"/>
                                <a:cs typeface="Times New Roman" panose="02020603050405020304" pitchFamily="18" charset="0"/>
                              </a:rPr>
                              <m:t>𝐶</m:t>
                            </m:r>
                          </m:e>
                          <m:sup>
                            <m:r>
                              <a:rPr lang="en-US" sz="3800" i="1">
                                <a:effectLst/>
                                <a:latin typeface="Cambria Math" panose="02040503050406030204" pitchFamily="18" charset="0"/>
                                <a:ea typeface="Dotum" panose="020B0600000101010101" pitchFamily="34" charset="-127"/>
                                <a:cs typeface="Times New Roman" panose="02020603050405020304" pitchFamily="18" charset="0"/>
                              </a:rPr>
                              <m:t>′</m:t>
                            </m:r>
                          </m:sup>
                        </m:sSup>
                        <m:r>
                          <a:rPr lang="en-US" sz="3800" i="1">
                            <a:effectLst/>
                            <a:latin typeface="Cambria Math" panose="02040503050406030204" pitchFamily="18" charset="0"/>
                            <a:ea typeface="Dotum" panose="020B0600000101010101" pitchFamily="34" charset="-127"/>
                            <a:cs typeface="Times New Roman" panose="02020603050405020304" pitchFamily="18" charset="0"/>
                          </a:rPr>
                          <m:t>𝑀</m:t>
                        </m:r>
                      </m:e>
                    </m:acc>
                  </m:oMath>
                </a14:m>
                <a:r>
                  <a:rPr lang="en-US" sz="3800">
                    <a:effectLst/>
                    <a:latin typeface="Arial" panose="020B0604020202020204" pitchFamily="34" charset="0"/>
                    <a:ea typeface="Dotum" panose="020B0600000101010101" pitchFamily="34" charset="-127"/>
                    <a:cs typeface="Arial" panose="020B0604020202020204" pitchFamily="34" charset="0"/>
                  </a:rPr>
                  <a:t> </a:t>
                </a:r>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pPr>
                <a:r>
                  <a:rPr lang="en-US" sz="3800" smtClean="0">
                    <a:effectLst/>
                    <a:latin typeface="Arial" panose="020B0604020202020204" pitchFamily="34" charset="0"/>
                    <a:ea typeface="Dotum" panose="020B0600000101010101" pitchFamily="34" charset="-127"/>
                    <a:cs typeface="Arial" panose="020B0604020202020204" pitchFamily="34" charset="0"/>
                  </a:rPr>
                  <a:t>Mà</a:t>
                </a:r>
                <a:r>
                  <a:rPr lang="en-US" sz="3800">
                    <a:effectLst/>
                    <a:latin typeface="Arial" panose="020B0604020202020204" pitchFamily="34" charset="0"/>
                    <a:ea typeface="Dotum" panose="020B0600000101010101" pitchFamily="34" charset="-127"/>
                    <a:cs typeface="Arial" panose="020B0604020202020204" pitchFamily="34" charset="0"/>
                  </a:rPr>
                  <a:t>: </a:t>
                </a:r>
                <a14:m>
                  <m:oMath xmlns:m="http://schemas.openxmlformats.org/officeDocument/2006/math">
                    <m:acc>
                      <m:accPr>
                        <m:chr m:val="̂"/>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accPr>
                      <m:e>
                        <m:r>
                          <a:rPr lang="en-US" sz="3800" i="1">
                            <a:effectLst/>
                            <a:latin typeface="Cambria Math" panose="02040503050406030204" pitchFamily="18" charset="0"/>
                            <a:ea typeface="Dotum" panose="020B0600000101010101" pitchFamily="34" charset="-127"/>
                            <a:cs typeface="Times New Roman" panose="02020603050405020304" pitchFamily="18" charset="0"/>
                          </a:rPr>
                          <m:t>𝐵𝐴𝑀</m:t>
                        </m:r>
                      </m:e>
                    </m:acc>
                    <m:r>
                      <a:rPr lang="en-US" sz="3800" i="1">
                        <a:effectLst/>
                        <a:latin typeface="Cambria Math" panose="02040503050406030204" pitchFamily="18" charset="0"/>
                        <a:ea typeface="Dotum" panose="020B0600000101010101" pitchFamily="34" charset="-127"/>
                        <a:cs typeface="Times New Roman" panose="02020603050405020304" pitchFamily="18" charset="0"/>
                      </a:rPr>
                      <m:t>+</m:t>
                    </m:r>
                    <m:acc>
                      <m:accPr>
                        <m:chr m:val="̂"/>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accPr>
                      <m:e>
                        <m:r>
                          <a:rPr lang="en-US" sz="3800" i="1">
                            <a:effectLst/>
                            <a:latin typeface="Cambria Math" panose="02040503050406030204" pitchFamily="18" charset="0"/>
                            <a:ea typeface="Dotum" panose="020B0600000101010101" pitchFamily="34" charset="-127"/>
                            <a:cs typeface="Times New Roman" panose="02020603050405020304" pitchFamily="18" charset="0"/>
                          </a:rPr>
                          <m:t>𝐶𝐴𝑀</m:t>
                        </m:r>
                      </m:e>
                    </m:acc>
                    <m:r>
                      <a:rPr lang="en-US" sz="3800" i="1">
                        <a:effectLst/>
                        <a:latin typeface="Cambria Math" panose="02040503050406030204" pitchFamily="18" charset="0"/>
                        <a:ea typeface="Dotum" panose="020B0600000101010101" pitchFamily="34" charset="-127"/>
                        <a:cs typeface="Times New Roman" panose="02020603050405020304" pitchFamily="18" charset="0"/>
                      </a:rPr>
                      <m:t>=</m:t>
                    </m:r>
                    <m:acc>
                      <m:accPr>
                        <m:chr m:val="̂"/>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accPr>
                      <m:e>
                        <m:r>
                          <a:rPr lang="en-US" sz="3800" i="1">
                            <a:effectLst/>
                            <a:latin typeface="Cambria Math" panose="02040503050406030204" pitchFamily="18" charset="0"/>
                            <a:ea typeface="Dotum" panose="020B0600000101010101" pitchFamily="34" charset="-127"/>
                            <a:cs typeface="Times New Roman" panose="02020603050405020304" pitchFamily="18" charset="0"/>
                          </a:rPr>
                          <m:t>𝐵𝐴𝐶</m:t>
                        </m:r>
                      </m:e>
                    </m:acc>
                    <m:r>
                      <a:rPr lang="en-US" sz="3800" i="1">
                        <a:effectLst/>
                        <a:latin typeface="Cambria Math" panose="02040503050406030204" pitchFamily="18" charset="0"/>
                        <a:ea typeface="Dotum" panose="020B0600000101010101" pitchFamily="34" charset="-127"/>
                        <a:cs typeface="Times New Roman" panose="02020603050405020304" pitchFamily="18" charset="0"/>
                      </a:rPr>
                      <m:t>; </m:t>
                    </m:r>
                    <m:acc>
                      <m:accPr>
                        <m:chr m:val="̂"/>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accPr>
                      <m:e>
                        <m:sSup>
                          <m:sSupPr>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3800" i="1">
                                <a:effectLst/>
                                <a:latin typeface="Cambria Math" panose="02040503050406030204" pitchFamily="18" charset="0"/>
                                <a:ea typeface="Dotum" panose="020B0600000101010101" pitchFamily="34" charset="-127"/>
                                <a:cs typeface="Times New Roman" panose="02020603050405020304" pitchFamily="18" charset="0"/>
                              </a:rPr>
                              <m:t>𝐵</m:t>
                            </m:r>
                          </m:e>
                          <m:sup>
                            <m:r>
                              <a:rPr lang="en-US" sz="3800" i="1">
                                <a:effectLst/>
                                <a:latin typeface="Cambria Math" panose="02040503050406030204" pitchFamily="18" charset="0"/>
                                <a:ea typeface="Dotum" panose="020B0600000101010101" pitchFamily="34" charset="-127"/>
                                <a:cs typeface="Times New Roman" panose="02020603050405020304" pitchFamily="18" charset="0"/>
                              </a:rPr>
                              <m:t>′</m:t>
                            </m:r>
                          </m:sup>
                        </m:sSup>
                        <m:sSup>
                          <m:sSupPr>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3800" i="1">
                                <a:effectLst/>
                                <a:latin typeface="Cambria Math" panose="02040503050406030204" pitchFamily="18" charset="0"/>
                                <a:ea typeface="Dotum" panose="020B0600000101010101" pitchFamily="34" charset="-127"/>
                                <a:cs typeface="Times New Roman" panose="02020603050405020304" pitchFamily="18" charset="0"/>
                              </a:rPr>
                              <m:t>𝐴</m:t>
                            </m:r>
                          </m:e>
                          <m:sup>
                            <m:r>
                              <a:rPr lang="en-US" sz="3800" i="1">
                                <a:effectLst/>
                                <a:latin typeface="Cambria Math" panose="02040503050406030204" pitchFamily="18" charset="0"/>
                                <a:ea typeface="Dotum" panose="020B0600000101010101" pitchFamily="34" charset="-127"/>
                                <a:cs typeface="Times New Roman" panose="02020603050405020304" pitchFamily="18" charset="0"/>
                              </a:rPr>
                              <m:t>′</m:t>
                            </m:r>
                          </m:sup>
                        </m:sSup>
                        <m:r>
                          <a:rPr lang="en-US" sz="3800" i="1">
                            <a:effectLst/>
                            <a:latin typeface="Cambria Math" panose="02040503050406030204" pitchFamily="18" charset="0"/>
                            <a:ea typeface="Dotum" panose="020B0600000101010101" pitchFamily="34" charset="-127"/>
                            <a:cs typeface="Times New Roman" panose="02020603050405020304" pitchFamily="18" charset="0"/>
                          </a:rPr>
                          <m:t>𝑀</m:t>
                        </m:r>
                      </m:e>
                    </m:acc>
                    <m:r>
                      <a:rPr lang="en-US" sz="3800" i="1">
                        <a:effectLst/>
                        <a:latin typeface="Cambria Math" panose="02040503050406030204" pitchFamily="18" charset="0"/>
                        <a:ea typeface="Dotum" panose="020B0600000101010101" pitchFamily="34" charset="-127"/>
                        <a:cs typeface="Times New Roman" panose="02020603050405020304" pitchFamily="18" charset="0"/>
                      </a:rPr>
                      <m:t>+</m:t>
                    </m:r>
                    <m:acc>
                      <m:accPr>
                        <m:chr m:val="̂"/>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accPr>
                      <m:e>
                        <m:sSup>
                          <m:sSupPr>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3800" i="1">
                                <a:effectLst/>
                                <a:latin typeface="Cambria Math" panose="02040503050406030204" pitchFamily="18" charset="0"/>
                                <a:ea typeface="Dotum" panose="020B0600000101010101" pitchFamily="34" charset="-127"/>
                                <a:cs typeface="Times New Roman" panose="02020603050405020304" pitchFamily="18" charset="0"/>
                              </a:rPr>
                              <m:t>𝐶</m:t>
                            </m:r>
                          </m:e>
                          <m:sup>
                            <m:r>
                              <a:rPr lang="en-US" sz="3800" i="1">
                                <a:effectLst/>
                                <a:latin typeface="Cambria Math" panose="02040503050406030204" pitchFamily="18" charset="0"/>
                                <a:ea typeface="Dotum" panose="020B0600000101010101" pitchFamily="34" charset="-127"/>
                                <a:cs typeface="Times New Roman" panose="02020603050405020304" pitchFamily="18" charset="0"/>
                              </a:rPr>
                              <m:t>′</m:t>
                            </m:r>
                          </m:sup>
                        </m:sSup>
                        <m:sSup>
                          <m:sSupPr>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3800" i="1">
                                <a:effectLst/>
                                <a:latin typeface="Cambria Math" panose="02040503050406030204" pitchFamily="18" charset="0"/>
                                <a:ea typeface="Dotum" panose="020B0600000101010101" pitchFamily="34" charset="-127"/>
                                <a:cs typeface="Times New Roman" panose="02020603050405020304" pitchFamily="18" charset="0"/>
                              </a:rPr>
                              <m:t>𝐴</m:t>
                            </m:r>
                          </m:e>
                          <m:sup>
                            <m:r>
                              <a:rPr lang="en-US" sz="3800" i="1">
                                <a:effectLst/>
                                <a:latin typeface="Cambria Math" panose="02040503050406030204" pitchFamily="18" charset="0"/>
                                <a:ea typeface="Dotum" panose="020B0600000101010101" pitchFamily="34" charset="-127"/>
                                <a:cs typeface="Times New Roman" panose="02020603050405020304" pitchFamily="18" charset="0"/>
                              </a:rPr>
                              <m:t>′</m:t>
                            </m:r>
                          </m:sup>
                        </m:sSup>
                        <m:r>
                          <a:rPr lang="en-US" sz="3800" i="1">
                            <a:effectLst/>
                            <a:latin typeface="Cambria Math" panose="02040503050406030204" pitchFamily="18" charset="0"/>
                            <a:ea typeface="Dotum" panose="020B0600000101010101" pitchFamily="34" charset="-127"/>
                            <a:cs typeface="Times New Roman" panose="02020603050405020304" pitchFamily="18" charset="0"/>
                          </a:rPr>
                          <m:t>𝑀</m:t>
                        </m:r>
                      </m:e>
                    </m:acc>
                    <m:r>
                      <a:rPr lang="en-US" sz="3800" i="1">
                        <a:effectLst/>
                        <a:latin typeface="Cambria Math" panose="02040503050406030204" pitchFamily="18" charset="0"/>
                        <a:ea typeface="Dotum" panose="020B0600000101010101" pitchFamily="34" charset="-127"/>
                        <a:cs typeface="Times New Roman" panose="02020603050405020304" pitchFamily="18" charset="0"/>
                      </a:rPr>
                      <m:t>=</m:t>
                    </m:r>
                    <m:acc>
                      <m:accPr>
                        <m:chr m:val="̂"/>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accPr>
                      <m:e>
                        <m:sSup>
                          <m:sSupPr>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3800" i="1">
                                <a:effectLst/>
                                <a:latin typeface="Cambria Math" panose="02040503050406030204" pitchFamily="18" charset="0"/>
                                <a:ea typeface="Dotum" panose="020B0600000101010101" pitchFamily="34" charset="-127"/>
                                <a:cs typeface="Times New Roman" panose="02020603050405020304" pitchFamily="18" charset="0"/>
                              </a:rPr>
                              <m:t>𝐵</m:t>
                            </m:r>
                          </m:e>
                          <m:sup>
                            <m:r>
                              <a:rPr lang="en-US" sz="3800" i="1">
                                <a:effectLst/>
                                <a:latin typeface="Cambria Math" panose="02040503050406030204" pitchFamily="18" charset="0"/>
                                <a:ea typeface="Dotum" panose="020B0600000101010101" pitchFamily="34" charset="-127"/>
                                <a:cs typeface="Times New Roman" panose="02020603050405020304" pitchFamily="18" charset="0"/>
                              </a:rPr>
                              <m:t>′</m:t>
                            </m:r>
                          </m:sup>
                        </m:sSup>
                        <m:sSup>
                          <m:sSupPr>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3800" i="1">
                                <a:effectLst/>
                                <a:latin typeface="Cambria Math" panose="02040503050406030204" pitchFamily="18" charset="0"/>
                                <a:ea typeface="Dotum" panose="020B0600000101010101" pitchFamily="34" charset="-127"/>
                                <a:cs typeface="Times New Roman" panose="02020603050405020304" pitchFamily="18" charset="0"/>
                              </a:rPr>
                              <m:t>𝐴</m:t>
                            </m:r>
                          </m:e>
                          <m:sup>
                            <m:r>
                              <a:rPr lang="en-US" sz="3800" i="1">
                                <a:effectLst/>
                                <a:latin typeface="Cambria Math" panose="02040503050406030204" pitchFamily="18" charset="0"/>
                                <a:ea typeface="Dotum" panose="020B0600000101010101" pitchFamily="34" charset="-127"/>
                                <a:cs typeface="Times New Roman" panose="02020603050405020304" pitchFamily="18" charset="0"/>
                              </a:rPr>
                              <m:t>′</m:t>
                            </m:r>
                          </m:sup>
                        </m:sSup>
                        <m:sSup>
                          <m:sSupPr>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3800" i="1">
                                <a:effectLst/>
                                <a:latin typeface="Cambria Math" panose="02040503050406030204" pitchFamily="18" charset="0"/>
                                <a:ea typeface="Dotum" panose="020B0600000101010101" pitchFamily="34" charset="-127"/>
                                <a:cs typeface="Times New Roman" panose="02020603050405020304" pitchFamily="18" charset="0"/>
                              </a:rPr>
                              <m:t>𝐶</m:t>
                            </m:r>
                          </m:e>
                          <m:sup>
                            <m:r>
                              <a:rPr lang="en-US" sz="3800" i="1">
                                <a:effectLst/>
                                <a:latin typeface="Cambria Math" panose="02040503050406030204" pitchFamily="18" charset="0"/>
                                <a:ea typeface="Dotum" panose="020B0600000101010101" pitchFamily="34" charset="-127"/>
                                <a:cs typeface="Times New Roman" panose="02020603050405020304" pitchFamily="18" charset="0"/>
                              </a:rPr>
                              <m:t>′</m:t>
                            </m:r>
                          </m:sup>
                        </m:sSup>
                      </m:e>
                    </m:acc>
                  </m:oMath>
                </a14:m>
                <a:r>
                  <a:rPr lang="en-US" sz="3800">
                    <a:effectLst/>
                    <a:latin typeface="Arial" panose="020B0604020202020204" pitchFamily="34" charset="0"/>
                    <a:ea typeface="Dotum" panose="020B0600000101010101" pitchFamily="34" charset="-127"/>
                    <a:cs typeface="Arial" panose="020B0604020202020204" pitchFamily="34" charset="0"/>
                  </a:rPr>
                  <a:t> </a:t>
                </a:r>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pPr>
                <a:r>
                  <a:rPr lang="en-US" sz="3800">
                    <a:effectLst/>
                    <a:latin typeface="Arial" panose="020B0604020202020204" pitchFamily="34" charset="0"/>
                    <a:ea typeface="Dotum" panose="020B0600000101010101" pitchFamily="34" charset="-127"/>
                    <a:cs typeface="Arial" panose="020B0604020202020204" pitchFamily="34" charset="0"/>
                  </a:rPr>
                  <a:t>Suy ra được: </a:t>
                </a:r>
                <a14:m>
                  <m:oMath xmlns:m="http://schemas.openxmlformats.org/officeDocument/2006/math">
                    <m:acc>
                      <m:accPr>
                        <m:chr m:val="̂"/>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accPr>
                      <m:e>
                        <m:sSup>
                          <m:sSupPr>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3800" i="1">
                                <a:effectLst/>
                                <a:latin typeface="Cambria Math" panose="02040503050406030204" pitchFamily="18" charset="0"/>
                                <a:ea typeface="Dotum" panose="020B0600000101010101" pitchFamily="34" charset="-127"/>
                                <a:cs typeface="Times New Roman" panose="02020603050405020304" pitchFamily="18" charset="0"/>
                              </a:rPr>
                              <m:t>𝐵</m:t>
                            </m:r>
                          </m:e>
                          <m:sup>
                            <m:r>
                              <a:rPr lang="en-US" sz="3800" i="1">
                                <a:effectLst/>
                                <a:latin typeface="Cambria Math" panose="02040503050406030204" pitchFamily="18" charset="0"/>
                                <a:ea typeface="Dotum" panose="020B0600000101010101" pitchFamily="34" charset="-127"/>
                                <a:cs typeface="Times New Roman" panose="02020603050405020304" pitchFamily="18" charset="0"/>
                              </a:rPr>
                              <m:t>′</m:t>
                            </m:r>
                          </m:sup>
                        </m:sSup>
                        <m:sSup>
                          <m:sSupPr>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3800" i="1">
                                <a:effectLst/>
                                <a:latin typeface="Cambria Math" panose="02040503050406030204" pitchFamily="18" charset="0"/>
                                <a:ea typeface="Dotum" panose="020B0600000101010101" pitchFamily="34" charset="-127"/>
                                <a:cs typeface="Times New Roman" panose="02020603050405020304" pitchFamily="18" charset="0"/>
                              </a:rPr>
                              <m:t>𝐴</m:t>
                            </m:r>
                          </m:e>
                          <m:sup>
                            <m:r>
                              <a:rPr lang="en-US" sz="3800" i="1">
                                <a:effectLst/>
                                <a:latin typeface="Cambria Math" panose="02040503050406030204" pitchFamily="18" charset="0"/>
                                <a:ea typeface="Dotum" panose="020B0600000101010101" pitchFamily="34" charset="-127"/>
                                <a:cs typeface="Times New Roman" panose="02020603050405020304" pitchFamily="18" charset="0"/>
                              </a:rPr>
                              <m:t>′</m:t>
                            </m:r>
                          </m:sup>
                        </m:sSup>
                        <m:sSup>
                          <m:sSupPr>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3800" i="1">
                                <a:effectLst/>
                                <a:latin typeface="Cambria Math" panose="02040503050406030204" pitchFamily="18" charset="0"/>
                                <a:ea typeface="Dotum" panose="020B0600000101010101" pitchFamily="34" charset="-127"/>
                                <a:cs typeface="Times New Roman" panose="02020603050405020304" pitchFamily="18" charset="0"/>
                              </a:rPr>
                              <m:t>𝐶</m:t>
                            </m:r>
                          </m:e>
                          <m:sup>
                            <m:r>
                              <a:rPr lang="en-US" sz="3800" i="1">
                                <a:effectLst/>
                                <a:latin typeface="Cambria Math" panose="02040503050406030204" pitchFamily="18" charset="0"/>
                                <a:ea typeface="Dotum" panose="020B0600000101010101" pitchFamily="34" charset="-127"/>
                                <a:cs typeface="Times New Roman" panose="02020603050405020304" pitchFamily="18" charset="0"/>
                              </a:rPr>
                              <m:t>′</m:t>
                            </m:r>
                          </m:sup>
                        </m:sSup>
                      </m:e>
                    </m:acc>
                    <m:r>
                      <a:rPr lang="en-US" sz="3800" i="1">
                        <a:effectLst/>
                        <a:latin typeface="Cambria Math" panose="02040503050406030204" pitchFamily="18" charset="0"/>
                        <a:ea typeface="Dotum" panose="020B0600000101010101" pitchFamily="34" charset="-127"/>
                        <a:cs typeface="Times New Roman" panose="02020603050405020304" pitchFamily="18" charset="0"/>
                      </a:rPr>
                      <m:t>=</m:t>
                    </m:r>
                    <m:acc>
                      <m:accPr>
                        <m:chr m:val="̂"/>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accPr>
                      <m:e>
                        <m:r>
                          <a:rPr lang="en-US" sz="3800" i="1">
                            <a:effectLst/>
                            <a:latin typeface="Cambria Math" panose="02040503050406030204" pitchFamily="18" charset="0"/>
                            <a:ea typeface="Dotum" panose="020B0600000101010101" pitchFamily="34" charset="-127"/>
                            <a:cs typeface="Times New Roman" panose="02020603050405020304" pitchFamily="18" charset="0"/>
                          </a:rPr>
                          <m:t>𝐵𝐴𝐶</m:t>
                        </m:r>
                      </m:e>
                    </m:acc>
                  </m:oMath>
                </a14:m>
                <a:endParaRPr lang="en-US" sz="380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2" name="Rectangle 1"/>
              <p:cNvSpPr>
                <a:spLocks noRot="1" noChangeAspect="1" noMove="1" noResize="1" noEditPoints="1" noAdjustHandles="1" noChangeArrowheads="1" noChangeShapeType="1" noTextEdit="1"/>
              </p:cNvSpPr>
              <p:nvPr/>
            </p:nvSpPr>
            <p:spPr>
              <a:xfrm>
                <a:off x="6248400" y="1409700"/>
                <a:ext cx="11385591" cy="7090467"/>
              </a:xfrm>
              <a:prstGeom prst="rect">
                <a:avLst/>
              </a:prstGeom>
              <a:blipFill>
                <a:blip r:embed="rId13"/>
                <a:stretch>
                  <a:fillRect l="-1767" b="-2580"/>
                </a:stretch>
              </a:blipFill>
            </p:spPr>
            <p:txBody>
              <a:bodyPr/>
              <a:lstStyle/>
              <a:p>
                <a:r>
                  <a:rPr lang="en-US">
                    <a:noFill/>
                  </a:rPr>
                  <a:t> </a:t>
                </a:r>
              </a:p>
            </p:txBody>
          </p:sp>
        </mc:Fallback>
      </mc:AlternateContent>
    </p:spTree>
    <p:extLst>
      <p:ext uri="{BB962C8B-B14F-4D97-AF65-F5344CB8AC3E}">
        <p14:creationId xmlns:p14="http://schemas.microsoft.com/office/powerpoint/2010/main" val="122307253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fade">
                                      <p:cBhvr>
                                        <p:cTn id="15" dur="500"/>
                                        <p:tgtEl>
                                          <p:spTgt spid="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Effect transition="in" filter="wipe(left)">
                                      <p:cBhvr>
                                        <p:cTn id="20" dur="500"/>
                                        <p:tgtEl>
                                          <p:spTgt spid="2">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Effect transition="in" filter="wipe(down)">
                                      <p:cBhvr>
                                        <p:cTn id="25" dur="500"/>
                                        <p:tgtEl>
                                          <p:spTgt spid="2">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2">
                                            <p:txEl>
                                              <p:pRg st="3" end="3"/>
                                            </p:txEl>
                                          </p:spTgt>
                                        </p:tgtEl>
                                        <p:attrNameLst>
                                          <p:attrName>style.visibility</p:attrName>
                                        </p:attrNameLst>
                                      </p:cBhvr>
                                      <p:to>
                                        <p:strVal val="visible"/>
                                      </p:to>
                                    </p:set>
                                    <p:animEffect transition="in" filter="randombar(horizontal)">
                                      <p:cBhvr>
                                        <p:cTn id="30" dur="500"/>
                                        <p:tgtEl>
                                          <p:spTgt spid="2">
                                            <p:txEl>
                                              <p:pRg st="3" end="3"/>
                                            </p:txEl>
                                          </p:spTgt>
                                        </p:tgtEl>
                                      </p:cBhvr>
                                    </p:animEffect>
                                  </p:childTnLst>
                                </p:cTn>
                              </p:par>
                              <p:par>
                                <p:cTn id="31" presetID="14" presetClass="entr" presetSubtype="10" fill="hold" nodeType="withEffect">
                                  <p:stCondLst>
                                    <p:cond delay="0"/>
                                  </p:stCondLst>
                                  <p:childTnLst>
                                    <p:set>
                                      <p:cBhvr>
                                        <p:cTn id="32" dur="1" fill="hold">
                                          <p:stCondLst>
                                            <p:cond delay="0"/>
                                          </p:stCondLst>
                                        </p:cTn>
                                        <p:tgtEl>
                                          <p:spTgt spid="2">
                                            <p:txEl>
                                              <p:pRg st="4" end="4"/>
                                            </p:txEl>
                                          </p:spTgt>
                                        </p:tgtEl>
                                        <p:attrNameLst>
                                          <p:attrName>style.visibility</p:attrName>
                                        </p:attrNameLst>
                                      </p:cBhvr>
                                      <p:to>
                                        <p:strVal val="visible"/>
                                      </p:to>
                                    </p:set>
                                    <p:animEffect transition="in" filter="randombar(horizontal)">
                                      <p:cBhvr>
                                        <p:cTn id="33" dur="500"/>
                                        <p:tgtEl>
                                          <p:spTgt spid="2">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
                                            <p:txEl>
                                              <p:pRg st="5" end="5"/>
                                            </p:txEl>
                                          </p:spTgt>
                                        </p:tgtEl>
                                        <p:attrNameLst>
                                          <p:attrName>style.visibility</p:attrName>
                                        </p:attrNameLst>
                                      </p:cBhvr>
                                      <p:to>
                                        <p:strVal val="visible"/>
                                      </p:to>
                                    </p:set>
                                    <p:animEffect transition="in" filter="fade">
                                      <p:cBhvr>
                                        <p:cTn id="38" dur="500"/>
                                        <p:tgtEl>
                                          <p:spTgt spid="2">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Effect transition="in" filter="wipe(left)">
                                      <p:cBhvr>
                                        <p:cTn id="43"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5" name="Group 5"/>
          <p:cNvGrpSpPr/>
          <p:nvPr/>
        </p:nvGrpSpPr>
        <p:grpSpPr>
          <a:xfrm>
            <a:off x="-228600" y="9075713"/>
            <a:ext cx="18678839" cy="1369703"/>
            <a:chOff x="0" y="0"/>
            <a:chExt cx="4919530" cy="537497"/>
          </a:xfrm>
        </p:grpSpPr>
        <p:sp>
          <p:nvSpPr>
            <p:cNvPr id="6" name="Freeform 6"/>
            <p:cNvSpPr/>
            <p:nvPr/>
          </p:nvSpPr>
          <p:spPr>
            <a:xfrm>
              <a:off x="0" y="0"/>
              <a:ext cx="4919530" cy="537497"/>
            </a:xfrm>
            <a:custGeom>
              <a:avLst/>
              <a:gdLst/>
              <a:ahLst/>
              <a:cxnLst/>
              <a:rect l="l" t="t" r="r" b="b"/>
              <a:pathLst>
                <a:path w="4919530" h="537497">
                  <a:moveTo>
                    <a:pt x="0" y="0"/>
                  </a:moveTo>
                  <a:lnTo>
                    <a:pt x="4919530" y="0"/>
                  </a:lnTo>
                  <a:lnTo>
                    <a:pt x="4919530" y="537497"/>
                  </a:lnTo>
                  <a:lnTo>
                    <a:pt x="0" y="537497"/>
                  </a:lnTo>
                  <a:close/>
                </a:path>
              </a:pathLst>
            </a:custGeom>
            <a:solidFill>
              <a:srgbClr val="A3DFBE"/>
            </a:solidFill>
            <a:ln w="28575" cap="sq">
              <a:solidFill>
                <a:srgbClr val="231F20"/>
              </a:solidFill>
              <a:prstDash val="solid"/>
              <a:miter/>
            </a:ln>
          </p:spPr>
        </p:sp>
        <p:sp>
          <p:nvSpPr>
            <p:cNvPr id="7" name="TextBox 7"/>
            <p:cNvSpPr txBox="1"/>
            <p:nvPr/>
          </p:nvSpPr>
          <p:spPr>
            <a:xfrm>
              <a:off x="0" y="-38100"/>
              <a:ext cx="4919530" cy="575597"/>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52" name="Freeform 15"/>
          <p:cNvSpPr/>
          <p:nvPr/>
        </p:nvSpPr>
        <p:spPr>
          <a:xfrm>
            <a:off x="17259485" y="419100"/>
            <a:ext cx="579706" cy="601715"/>
          </a:xfrm>
          <a:custGeom>
            <a:avLst/>
            <a:gdLst/>
            <a:ahLst/>
            <a:cxnLst/>
            <a:rect l="l" t="t" r="r" b="b"/>
            <a:pathLst>
              <a:path w="840097" h="840097">
                <a:moveTo>
                  <a:pt x="0" y="0"/>
                </a:moveTo>
                <a:lnTo>
                  <a:pt x="840097" y="0"/>
                </a:lnTo>
                <a:lnTo>
                  <a:pt x="840097" y="840097"/>
                </a:lnTo>
                <a:lnTo>
                  <a:pt x="0" y="840097"/>
                </a:lnTo>
                <a:lnTo>
                  <a:pt x="0" y="0"/>
                </a:lnTo>
                <a:close/>
              </a:path>
            </a:pathLst>
          </a:custGeom>
          <a:blipFill>
            <a:blip r:embed="rId2">
              <a:extLst>
                <a:ext uri="{96DAC541-7B7A-43D3-8B79-37D633B846F1}">
                  <asvg:svgBlip xmlns="" xmlns:asvg="http://schemas.microsoft.com/office/drawing/2016/SVG/main" r:embed="rId9"/>
                </a:ext>
              </a:extLst>
            </a:blip>
            <a:stretch>
              <a:fillRect/>
            </a:stretch>
          </a:blipFill>
        </p:spPr>
      </p:sp>
      <p:pic>
        <p:nvPicPr>
          <p:cNvPr id="3" name="Picture 2"/>
          <p:cNvPicPr>
            <a:picLocks noChangeAspect="1"/>
          </p:cNvPicPr>
          <p:nvPr/>
        </p:nvPicPr>
        <p:blipFill>
          <a:blip r:embed="rId10">
            <a:extLst>
              <a:ext uri="{BEBA8EAE-BF5A-486C-A8C5-ECC9F3942E4B}">
                <a14:imgProps xmlns:a14="http://schemas.microsoft.com/office/drawing/2010/main">
                  <a14:imgLayer r:embed="rId11">
                    <a14:imgEffect>
                      <a14:sharpenSoften amount="50000"/>
                    </a14:imgEffect>
                    <a14:imgEffect>
                      <a14:brightnessContrast contrast="-40000"/>
                    </a14:imgEffect>
                  </a14:imgLayer>
                </a14:imgProps>
              </a:ext>
            </a:extLst>
          </a:blip>
          <a:stretch>
            <a:fillRect/>
          </a:stretch>
        </p:blipFill>
        <p:spPr>
          <a:xfrm>
            <a:off x="729915" y="1716688"/>
            <a:ext cx="4845009" cy="5646764"/>
          </a:xfrm>
          <a:prstGeom prst="rect">
            <a:avLst/>
          </a:prstGeom>
        </p:spPr>
      </p:pic>
      <p:pic>
        <p:nvPicPr>
          <p:cNvPr id="4" name="Picture 3"/>
          <p:cNvPicPr>
            <a:picLocks noChangeAspect="1"/>
          </p:cNvPicPr>
          <p:nvPr/>
        </p:nvPicPr>
        <p:blipFill>
          <a:blip r:embed="rId12"/>
          <a:stretch>
            <a:fillRect/>
          </a:stretch>
        </p:blipFill>
        <p:spPr>
          <a:xfrm flipH="1">
            <a:off x="381749" y="7817085"/>
            <a:ext cx="760501" cy="1094537"/>
          </a:xfrm>
          <a:prstGeom prst="rect">
            <a:avLst/>
          </a:prstGeom>
        </p:spPr>
      </p:pic>
      <p:sp>
        <p:nvSpPr>
          <p:cNvPr id="11" name="Rectangle 10"/>
          <p:cNvSpPr/>
          <p:nvPr/>
        </p:nvSpPr>
        <p:spPr>
          <a:xfrm>
            <a:off x="729915" y="269160"/>
            <a:ext cx="1326004" cy="901593"/>
          </a:xfrm>
          <a:prstGeom prst="rect">
            <a:avLst/>
          </a:prstGeom>
        </p:spPr>
        <p:txBody>
          <a:bodyPr wrap="none">
            <a:spAutoFit/>
          </a:bodyPr>
          <a:lstStyle/>
          <a:p>
            <a:pPr marL="0" marR="0" lvl="0" indent="0" algn="just" defTabSz="1828800" rtl="0" eaLnBrk="1" fontAlgn="auto" latinLnBrk="0" hangingPunct="1">
              <a:lnSpc>
                <a:spcPct val="150000"/>
              </a:lnSpc>
              <a:spcBef>
                <a:spcPts val="600"/>
              </a:spcBef>
              <a:spcAft>
                <a:spcPts val="600"/>
              </a:spcAft>
              <a:buClr>
                <a:srgbClr val="000000"/>
              </a:buClr>
              <a:buSzTx/>
              <a:buFontTx/>
              <a:buNone/>
              <a:tabLst/>
              <a:defRPr/>
            </a:pPr>
            <a:r>
              <a:rPr kumimoji="0" lang="en-US" sz="4000" b="1" i="1" u="sng" strike="noStrike" kern="0" cap="none" spc="0" normalizeH="0" baseline="0" noProof="0">
                <a:ln>
                  <a:noFill/>
                </a:ln>
                <a:solidFill>
                  <a:srgbClr val="C00000"/>
                </a:solidFill>
                <a:effectLst/>
                <a:uLnTx/>
                <a:uFillTx/>
                <a:latin typeface="Arial"/>
                <a:ea typeface="Calibri" panose="020F0502020204030204" pitchFamily="34" charset="0"/>
                <a:cs typeface="Times New Roman" panose="02020603050405020304" pitchFamily="18" charset="0"/>
                <a:sym typeface="Arial"/>
              </a:rPr>
              <a:t>Giải:</a:t>
            </a:r>
          </a:p>
        </p:txBody>
      </p:sp>
      <mc:AlternateContent xmlns:mc="http://schemas.openxmlformats.org/markup-compatibility/2006">
        <mc:Choice xmlns:a14="http://schemas.microsoft.com/office/drawing/2010/main" Requires="a14">
          <p:sp>
            <p:nvSpPr>
              <p:cNvPr id="2" name="Rectangle 1"/>
              <p:cNvSpPr/>
              <p:nvPr/>
            </p:nvSpPr>
            <p:spPr>
              <a:xfrm>
                <a:off x="6629400" y="965809"/>
                <a:ext cx="11385591" cy="3187091"/>
              </a:xfrm>
              <a:prstGeom prst="rect">
                <a:avLst/>
              </a:prstGeom>
            </p:spPr>
            <p:txBody>
              <a:bodyPr wrap="square">
                <a:spAutoFit/>
              </a:bodyPr>
              <a:lstStyle/>
              <a:p>
                <a:pPr algn="just">
                  <a:lnSpc>
                    <a:spcPct val="180000"/>
                  </a:lnSpc>
                </a:pPr>
                <a:r>
                  <a:rPr lang="en-US" sz="3800" smtClean="0">
                    <a:latin typeface="Arial" panose="020B0604020202020204" pitchFamily="34" charset="0"/>
                    <a:ea typeface="Dotum" panose="020B0600000101010101" pitchFamily="34" charset="-127"/>
                    <a:cs typeface="Arial" panose="020B0604020202020204" pitchFamily="34" charset="0"/>
                  </a:rPr>
                  <a:t>b) Vì </a:t>
                </a:r>
                <a14:m>
                  <m:oMath xmlns:m="http://schemas.openxmlformats.org/officeDocument/2006/math">
                    <m:r>
                      <a:rPr lang="en-US" sz="3800" i="1">
                        <a:effectLst/>
                        <a:latin typeface="Cambria Math" panose="02040503050406030204" pitchFamily="18" charset="0"/>
                        <a:ea typeface="Dotum" panose="020B0600000101010101" pitchFamily="34" charset="-127"/>
                        <a:cs typeface="Times New Roman" panose="02020603050405020304" pitchFamily="18" charset="0"/>
                      </a:rPr>
                      <m:t>𝐴</m:t>
                    </m:r>
                    <m:r>
                      <a:rPr lang="en-US" sz="3800" i="1">
                        <a:effectLst/>
                        <a:latin typeface="Cambria Math" panose="02040503050406030204" pitchFamily="18" charset="0"/>
                        <a:ea typeface="Dotum" panose="020B0600000101010101" pitchFamily="34" charset="-127"/>
                        <a:cs typeface="Times New Roman" panose="02020603050405020304" pitchFamily="18" charset="0"/>
                      </a:rPr>
                      <m:t>′</m:t>
                    </m:r>
                    <m:r>
                      <a:rPr lang="en-US" sz="3800" i="1">
                        <a:effectLst/>
                        <a:latin typeface="Cambria Math" panose="02040503050406030204" pitchFamily="18" charset="0"/>
                        <a:ea typeface="Dotum" panose="020B0600000101010101" pitchFamily="34" charset="-127"/>
                        <a:cs typeface="Times New Roman" panose="02020603050405020304" pitchFamily="18" charset="0"/>
                      </a:rPr>
                      <m:t>𝐵</m:t>
                    </m:r>
                    <m:r>
                      <a:rPr lang="en-US" sz="3800" i="1">
                        <a:effectLst/>
                        <a:latin typeface="Cambria Math" panose="02040503050406030204" pitchFamily="18" charset="0"/>
                        <a:ea typeface="Dotum" panose="020B0600000101010101" pitchFamily="34" charset="-127"/>
                        <a:cs typeface="Times New Roman" panose="02020603050405020304" pitchFamily="18" charset="0"/>
                      </a:rPr>
                      <m:t>′</m:t>
                    </m:r>
                  </m:oMath>
                </a14:m>
                <a:r>
                  <a:rPr lang="en-US" sz="3800">
                    <a:effectLst/>
                    <a:latin typeface="Arial" panose="020B0604020202020204" pitchFamily="34" charset="0"/>
                    <a:ea typeface="Dotum" panose="020B0600000101010101" pitchFamily="34" charset="-127"/>
                    <a:cs typeface="Arial" panose="020B0604020202020204" pitchFamily="34" charset="0"/>
                  </a:rPr>
                  <a:t> là đường trung bình </a:t>
                </a:r>
                <a14:m>
                  <m:oMath xmlns:m="http://schemas.openxmlformats.org/officeDocument/2006/math">
                    <m:r>
                      <a:rPr lang="en-US" sz="3800" i="1">
                        <a:effectLst/>
                        <a:latin typeface="Cambria Math" panose="02040503050406030204" pitchFamily="18" charset="0"/>
                        <a:ea typeface="Dotum" panose="020B0600000101010101" pitchFamily="34" charset="-127"/>
                        <a:cs typeface="Times New Roman" panose="02020603050405020304" pitchFamily="18" charset="0"/>
                      </a:rPr>
                      <m:t>∆</m:t>
                    </m:r>
                    <m:r>
                      <a:rPr lang="en-US" sz="3800" i="1">
                        <a:effectLst/>
                        <a:latin typeface="Cambria Math" panose="02040503050406030204" pitchFamily="18" charset="0"/>
                        <a:ea typeface="Dotum" panose="020B0600000101010101" pitchFamily="34" charset="-127"/>
                        <a:cs typeface="Times New Roman" panose="02020603050405020304" pitchFamily="18" charset="0"/>
                      </a:rPr>
                      <m:t>𝐴𝐵𝑀</m:t>
                    </m:r>
                    <m:r>
                      <a:rPr lang="en-US" sz="3800" b="0" i="1" smtClean="0">
                        <a:effectLst/>
                        <a:latin typeface="Cambria Math" panose="02040503050406030204" pitchFamily="18" charset="0"/>
                        <a:ea typeface="Dotum" panose="020B0600000101010101" pitchFamily="34" charset="-127"/>
                        <a:cs typeface="Times New Roman" panose="02020603050405020304" pitchFamily="18" charset="0"/>
                      </a:rPr>
                      <m:t>⇒</m:t>
                    </m:r>
                    <m:f>
                      <m:fPr>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fPr>
                      <m:num>
                        <m:sSup>
                          <m:sSupPr>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3800" i="1">
                                <a:effectLst/>
                                <a:latin typeface="Cambria Math" panose="02040503050406030204" pitchFamily="18" charset="0"/>
                                <a:ea typeface="Dotum" panose="020B0600000101010101" pitchFamily="34" charset="-127"/>
                                <a:cs typeface="Times New Roman" panose="02020603050405020304" pitchFamily="18" charset="0"/>
                              </a:rPr>
                              <m:t>𝐴</m:t>
                            </m:r>
                          </m:e>
                          <m:sup>
                            <m:r>
                              <a:rPr lang="en-US" sz="3800" i="1">
                                <a:effectLst/>
                                <a:latin typeface="Cambria Math" panose="02040503050406030204" pitchFamily="18" charset="0"/>
                                <a:ea typeface="Dotum" panose="020B0600000101010101" pitchFamily="34" charset="-127"/>
                                <a:cs typeface="Times New Roman" panose="02020603050405020304" pitchFamily="18" charset="0"/>
                              </a:rPr>
                              <m:t>′</m:t>
                            </m:r>
                          </m:sup>
                        </m:sSup>
                        <m:sSup>
                          <m:sSupPr>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3800" i="1">
                                <a:effectLst/>
                                <a:latin typeface="Cambria Math" panose="02040503050406030204" pitchFamily="18" charset="0"/>
                                <a:ea typeface="Dotum" panose="020B0600000101010101" pitchFamily="34" charset="-127"/>
                                <a:cs typeface="Times New Roman" panose="02020603050405020304" pitchFamily="18" charset="0"/>
                              </a:rPr>
                              <m:t>𝐵</m:t>
                            </m:r>
                          </m:e>
                          <m:sup>
                            <m:r>
                              <a:rPr lang="en-US" sz="3800" i="1">
                                <a:effectLst/>
                                <a:latin typeface="Cambria Math" panose="02040503050406030204" pitchFamily="18" charset="0"/>
                                <a:ea typeface="Dotum" panose="020B0600000101010101" pitchFamily="34" charset="-127"/>
                                <a:cs typeface="Times New Roman" panose="02020603050405020304" pitchFamily="18" charset="0"/>
                              </a:rPr>
                              <m:t>′</m:t>
                            </m:r>
                          </m:sup>
                        </m:sSup>
                      </m:num>
                      <m:den>
                        <m:r>
                          <a:rPr lang="en-US" sz="3800" i="1">
                            <a:effectLst/>
                            <a:latin typeface="Cambria Math" panose="02040503050406030204" pitchFamily="18" charset="0"/>
                            <a:ea typeface="Dotum" panose="020B0600000101010101" pitchFamily="34" charset="-127"/>
                            <a:cs typeface="Times New Roman" panose="02020603050405020304" pitchFamily="18" charset="0"/>
                          </a:rPr>
                          <m:t>𝐴𝐵</m:t>
                        </m:r>
                      </m:den>
                    </m:f>
                    <m:r>
                      <a:rPr lang="en-US" sz="3800" i="1">
                        <a:effectLst/>
                        <a:latin typeface="Cambria Math" panose="02040503050406030204" pitchFamily="18" charset="0"/>
                        <a:ea typeface="Dotum" panose="020B0600000101010101" pitchFamily="34" charset="-127"/>
                        <a:cs typeface="Times New Roman" panose="02020603050405020304" pitchFamily="18" charset="0"/>
                      </a:rPr>
                      <m:t>=</m:t>
                    </m:r>
                    <m:f>
                      <m:fPr>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fPr>
                      <m:num>
                        <m:r>
                          <a:rPr lang="en-US" sz="3800" i="1">
                            <a:effectLst/>
                            <a:latin typeface="Cambria Math" panose="02040503050406030204" pitchFamily="18" charset="0"/>
                            <a:ea typeface="Dotum" panose="020B0600000101010101" pitchFamily="34" charset="-127"/>
                            <a:cs typeface="Times New Roman" panose="02020603050405020304" pitchFamily="18" charset="0"/>
                          </a:rPr>
                          <m:t>1</m:t>
                        </m:r>
                      </m:num>
                      <m:den>
                        <m:r>
                          <a:rPr lang="en-US" sz="3800" i="1">
                            <a:effectLst/>
                            <a:latin typeface="Cambria Math" panose="02040503050406030204" pitchFamily="18" charset="0"/>
                            <a:ea typeface="Dotum" panose="020B0600000101010101" pitchFamily="34" charset="-127"/>
                            <a:cs typeface="Times New Roman" panose="02020603050405020304" pitchFamily="18" charset="0"/>
                          </a:rPr>
                          <m:t>2</m:t>
                        </m:r>
                      </m:den>
                    </m:f>
                  </m:oMath>
                </a14:m>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80000"/>
                  </a:lnSpc>
                </a:pPr>
                <a:r>
                  <a:rPr lang="en-US" sz="3800">
                    <a:effectLst/>
                    <a:latin typeface="Arial" panose="020B0604020202020204" pitchFamily="34" charset="0"/>
                    <a:ea typeface="Dotum" panose="020B0600000101010101" pitchFamily="34" charset="-127"/>
                    <a:cs typeface="Arial" panose="020B0604020202020204" pitchFamily="34" charset="0"/>
                  </a:rPr>
                  <a:t>Vì </a:t>
                </a:r>
                <a14:m>
                  <m:oMath xmlns:m="http://schemas.openxmlformats.org/officeDocument/2006/math">
                    <m:r>
                      <a:rPr lang="en-US" sz="3800" i="1">
                        <a:effectLst/>
                        <a:latin typeface="Cambria Math" panose="02040503050406030204" pitchFamily="18" charset="0"/>
                        <a:ea typeface="Dotum" panose="020B0600000101010101" pitchFamily="34" charset="-127"/>
                        <a:cs typeface="Times New Roman" panose="02020603050405020304" pitchFamily="18" charset="0"/>
                      </a:rPr>
                      <m:t>𝐴</m:t>
                    </m:r>
                    <m:r>
                      <a:rPr lang="en-US" sz="3800" i="1">
                        <a:effectLst/>
                        <a:latin typeface="Cambria Math" panose="02040503050406030204" pitchFamily="18" charset="0"/>
                        <a:ea typeface="Dotum" panose="020B0600000101010101" pitchFamily="34" charset="-127"/>
                        <a:cs typeface="Times New Roman" panose="02020603050405020304" pitchFamily="18" charset="0"/>
                      </a:rPr>
                      <m:t>′</m:t>
                    </m:r>
                    <m:r>
                      <a:rPr lang="en-US" sz="3800" i="1">
                        <a:effectLst/>
                        <a:latin typeface="Cambria Math" panose="02040503050406030204" pitchFamily="18" charset="0"/>
                        <a:ea typeface="Dotum" panose="020B0600000101010101" pitchFamily="34" charset="-127"/>
                        <a:cs typeface="Times New Roman" panose="02020603050405020304" pitchFamily="18" charset="0"/>
                      </a:rPr>
                      <m:t>𝐶</m:t>
                    </m:r>
                    <m:r>
                      <a:rPr lang="en-US" sz="3800" i="1">
                        <a:effectLst/>
                        <a:latin typeface="Cambria Math" panose="02040503050406030204" pitchFamily="18" charset="0"/>
                        <a:ea typeface="Dotum" panose="020B0600000101010101" pitchFamily="34" charset="-127"/>
                        <a:cs typeface="Times New Roman" panose="02020603050405020304" pitchFamily="18" charset="0"/>
                      </a:rPr>
                      <m:t>′</m:t>
                    </m:r>
                  </m:oMath>
                </a14:m>
                <a:r>
                  <a:rPr lang="en-US" sz="3800">
                    <a:effectLst/>
                    <a:latin typeface="Arial" panose="020B0604020202020204" pitchFamily="34" charset="0"/>
                    <a:ea typeface="Dotum" panose="020B0600000101010101" pitchFamily="34" charset="-127"/>
                    <a:cs typeface="Arial" panose="020B0604020202020204" pitchFamily="34" charset="0"/>
                  </a:rPr>
                  <a:t> là đường trung bình </a:t>
                </a:r>
                <a14:m>
                  <m:oMath xmlns:m="http://schemas.openxmlformats.org/officeDocument/2006/math">
                    <m:r>
                      <a:rPr lang="en-US" sz="3800" i="1">
                        <a:effectLst/>
                        <a:latin typeface="Cambria Math" panose="02040503050406030204" pitchFamily="18" charset="0"/>
                        <a:ea typeface="Dotum" panose="020B0600000101010101" pitchFamily="34" charset="-127"/>
                        <a:cs typeface="Times New Roman" panose="02020603050405020304" pitchFamily="18" charset="0"/>
                      </a:rPr>
                      <m:t>∆</m:t>
                    </m:r>
                    <m:r>
                      <a:rPr lang="en-US" sz="3800" i="1">
                        <a:effectLst/>
                        <a:latin typeface="Cambria Math" panose="02040503050406030204" pitchFamily="18" charset="0"/>
                        <a:ea typeface="Dotum" panose="020B0600000101010101" pitchFamily="34" charset="-127"/>
                        <a:cs typeface="Times New Roman" panose="02020603050405020304" pitchFamily="18" charset="0"/>
                      </a:rPr>
                      <m:t>𝐴𝐶𝑀</m:t>
                    </m:r>
                    <m:r>
                      <a:rPr lang="en-US" sz="3800" i="1">
                        <a:latin typeface="Cambria Math" panose="02040503050406030204" pitchFamily="18" charset="0"/>
                        <a:ea typeface="Dotum" panose="020B0600000101010101" pitchFamily="34" charset="-127"/>
                        <a:cs typeface="Times New Roman" panose="02020603050405020304" pitchFamily="18" charset="0"/>
                      </a:rPr>
                      <m:t>⇒</m:t>
                    </m:r>
                    <m:f>
                      <m:fPr>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fPr>
                      <m:num>
                        <m:sSup>
                          <m:sSupPr>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3800" i="1">
                                <a:effectLst/>
                                <a:latin typeface="Cambria Math" panose="02040503050406030204" pitchFamily="18" charset="0"/>
                                <a:ea typeface="Dotum" panose="020B0600000101010101" pitchFamily="34" charset="-127"/>
                                <a:cs typeface="Times New Roman" panose="02020603050405020304" pitchFamily="18" charset="0"/>
                              </a:rPr>
                              <m:t>𝐴</m:t>
                            </m:r>
                          </m:e>
                          <m:sup>
                            <m:r>
                              <a:rPr lang="en-US" sz="3800" i="1">
                                <a:effectLst/>
                                <a:latin typeface="Cambria Math" panose="02040503050406030204" pitchFamily="18" charset="0"/>
                                <a:ea typeface="Dotum" panose="020B0600000101010101" pitchFamily="34" charset="-127"/>
                                <a:cs typeface="Times New Roman" panose="02020603050405020304" pitchFamily="18" charset="0"/>
                              </a:rPr>
                              <m:t>′</m:t>
                            </m:r>
                          </m:sup>
                        </m:sSup>
                        <m:sSup>
                          <m:sSupPr>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3800" i="1">
                                <a:effectLst/>
                                <a:latin typeface="Cambria Math" panose="02040503050406030204" pitchFamily="18" charset="0"/>
                                <a:ea typeface="Dotum" panose="020B0600000101010101" pitchFamily="34" charset="-127"/>
                                <a:cs typeface="Times New Roman" panose="02020603050405020304" pitchFamily="18" charset="0"/>
                              </a:rPr>
                              <m:t>𝐶</m:t>
                            </m:r>
                          </m:e>
                          <m:sup>
                            <m:r>
                              <a:rPr lang="en-US" sz="3800" i="1">
                                <a:effectLst/>
                                <a:latin typeface="Cambria Math" panose="02040503050406030204" pitchFamily="18" charset="0"/>
                                <a:ea typeface="Dotum" panose="020B0600000101010101" pitchFamily="34" charset="-127"/>
                                <a:cs typeface="Times New Roman" panose="02020603050405020304" pitchFamily="18" charset="0"/>
                              </a:rPr>
                              <m:t>′</m:t>
                            </m:r>
                          </m:sup>
                        </m:sSup>
                      </m:num>
                      <m:den>
                        <m:r>
                          <a:rPr lang="en-US" sz="3800" i="1">
                            <a:effectLst/>
                            <a:latin typeface="Cambria Math" panose="02040503050406030204" pitchFamily="18" charset="0"/>
                            <a:ea typeface="Dotum" panose="020B0600000101010101" pitchFamily="34" charset="-127"/>
                            <a:cs typeface="Times New Roman" panose="02020603050405020304" pitchFamily="18" charset="0"/>
                          </a:rPr>
                          <m:t>𝐴𝐶</m:t>
                        </m:r>
                      </m:den>
                    </m:f>
                    <m:r>
                      <a:rPr lang="en-US" sz="3800" i="1">
                        <a:effectLst/>
                        <a:latin typeface="Cambria Math" panose="02040503050406030204" pitchFamily="18" charset="0"/>
                        <a:ea typeface="Dotum" panose="020B0600000101010101" pitchFamily="34" charset="-127"/>
                        <a:cs typeface="Times New Roman" panose="02020603050405020304" pitchFamily="18" charset="0"/>
                      </a:rPr>
                      <m:t>=</m:t>
                    </m:r>
                    <m:f>
                      <m:fPr>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fPr>
                      <m:num>
                        <m:r>
                          <a:rPr lang="en-US" sz="3800" i="1">
                            <a:effectLst/>
                            <a:latin typeface="Cambria Math" panose="02040503050406030204" pitchFamily="18" charset="0"/>
                            <a:ea typeface="Dotum" panose="020B0600000101010101" pitchFamily="34" charset="-127"/>
                            <a:cs typeface="Times New Roman" panose="02020603050405020304" pitchFamily="18" charset="0"/>
                          </a:rPr>
                          <m:t>1</m:t>
                        </m:r>
                      </m:num>
                      <m:den>
                        <m:r>
                          <a:rPr lang="en-US" sz="3800" i="1">
                            <a:effectLst/>
                            <a:latin typeface="Cambria Math" panose="02040503050406030204" pitchFamily="18" charset="0"/>
                            <a:ea typeface="Dotum" panose="020B0600000101010101" pitchFamily="34" charset="-127"/>
                            <a:cs typeface="Times New Roman" panose="02020603050405020304" pitchFamily="18" charset="0"/>
                          </a:rPr>
                          <m:t>2</m:t>
                        </m:r>
                      </m:den>
                    </m:f>
                  </m:oMath>
                </a14:m>
                <a:endParaRPr lang="en-US" sz="380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2" name="Rectangle 1"/>
              <p:cNvSpPr>
                <a:spLocks noRot="1" noChangeAspect="1" noMove="1" noResize="1" noEditPoints="1" noAdjustHandles="1" noChangeArrowheads="1" noChangeShapeType="1" noTextEdit="1"/>
              </p:cNvSpPr>
              <p:nvPr/>
            </p:nvSpPr>
            <p:spPr>
              <a:xfrm>
                <a:off x="6629400" y="965809"/>
                <a:ext cx="11385591" cy="3187091"/>
              </a:xfrm>
              <a:prstGeom prst="rect">
                <a:avLst/>
              </a:prstGeom>
              <a:blipFill>
                <a:blip r:embed="rId13"/>
                <a:stretch>
                  <a:fillRect l="-1768" b="-248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Rectangle 8"/>
              <p:cNvSpPr/>
              <p:nvPr/>
            </p:nvSpPr>
            <p:spPr>
              <a:xfrm>
                <a:off x="6629400" y="4482585"/>
                <a:ext cx="9300944" cy="1346715"/>
              </a:xfrm>
              <a:prstGeom prst="rect">
                <a:avLst/>
              </a:prstGeom>
            </p:spPr>
            <p:txBody>
              <a:bodyPr wrap="none">
                <a:spAutoFit/>
              </a:bodyPr>
              <a:lstStyle/>
              <a:p>
                <a:pPr lvl="0" algn="just">
                  <a:lnSpc>
                    <a:spcPct val="150000"/>
                  </a:lnSpc>
                  <a:spcBef>
                    <a:spcPts val="600"/>
                  </a:spcBef>
                  <a:spcAft>
                    <a:spcPts val="600"/>
                  </a:spcAft>
                </a:pPr>
                <a:r>
                  <a:rPr lang="en-US" sz="3800" smtClean="0">
                    <a:solidFill>
                      <a:prstClr val="black"/>
                    </a:solidFill>
                    <a:latin typeface="Arial" panose="020B0604020202020204" pitchFamily="34" charset="0"/>
                    <a:ea typeface="Dotum" panose="020B0600000101010101" pitchFamily="34" charset="-127"/>
                    <a:cs typeface="Arial" panose="020B0604020202020204" pitchFamily="34" charset="0"/>
                  </a:rPr>
                  <a:t>Vì  </a:t>
                </a:r>
                <a14:m>
                  <m:oMath xmlns:m="http://schemas.openxmlformats.org/officeDocument/2006/math">
                    <m:sSup>
                      <m:sSupPr>
                        <m:ctrlPr>
                          <a:rPr lang="en-US" sz="38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sSupPr>
                      <m:e>
                        <m:r>
                          <a:rPr lang="en-US" sz="3800" i="1">
                            <a:solidFill>
                              <a:prstClr val="black"/>
                            </a:solidFill>
                            <a:latin typeface="Cambria Math" panose="02040503050406030204" pitchFamily="18" charset="0"/>
                            <a:ea typeface="Dotum" panose="020B0600000101010101" pitchFamily="34" charset="-127"/>
                            <a:cs typeface="Times New Roman" panose="02020603050405020304" pitchFamily="18" charset="0"/>
                          </a:rPr>
                          <m:t>𝐵</m:t>
                        </m:r>
                      </m:e>
                      <m:sup>
                        <m:r>
                          <a:rPr lang="en-US" sz="3800" i="1">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sup>
                    </m:sSup>
                    <m:r>
                      <a:rPr lang="en-US" sz="3800" i="1">
                        <a:solidFill>
                          <a:prstClr val="black"/>
                        </a:solidFill>
                        <a:latin typeface="Cambria Math" panose="02040503050406030204" pitchFamily="18" charset="0"/>
                        <a:ea typeface="Dotum" panose="020B0600000101010101" pitchFamily="34" charset="-127"/>
                        <a:cs typeface="Times New Roman" panose="02020603050405020304" pitchFamily="18" charset="0"/>
                      </a:rPr>
                      <m:t>𝑀</m:t>
                    </m:r>
                    <m:r>
                      <a:rPr lang="en-US" sz="3800" i="1">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f>
                      <m:fPr>
                        <m:ctrlPr>
                          <a:rPr lang="en-US" sz="38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fPr>
                      <m:num>
                        <m:r>
                          <a:rPr lang="en-US" sz="3800" i="1">
                            <a:solidFill>
                              <a:prstClr val="black"/>
                            </a:solidFill>
                            <a:latin typeface="Cambria Math" panose="02040503050406030204" pitchFamily="18" charset="0"/>
                            <a:ea typeface="Dotum" panose="020B0600000101010101" pitchFamily="34" charset="-127"/>
                            <a:cs typeface="Times New Roman" panose="02020603050405020304" pitchFamily="18" charset="0"/>
                          </a:rPr>
                          <m:t>1</m:t>
                        </m:r>
                      </m:num>
                      <m:den>
                        <m:r>
                          <a:rPr lang="en-US" sz="3800" i="1">
                            <a:solidFill>
                              <a:prstClr val="black"/>
                            </a:solidFill>
                            <a:latin typeface="Cambria Math" panose="02040503050406030204" pitchFamily="18" charset="0"/>
                            <a:ea typeface="Dotum" panose="020B0600000101010101" pitchFamily="34" charset="-127"/>
                            <a:cs typeface="Times New Roman" panose="02020603050405020304" pitchFamily="18" charset="0"/>
                          </a:rPr>
                          <m:t>2</m:t>
                        </m:r>
                      </m:den>
                    </m:f>
                    <m:r>
                      <a:rPr lang="en-US" sz="3800" i="1">
                        <a:solidFill>
                          <a:prstClr val="black"/>
                        </a:solidFill>
                        <a:latin typeface="Cambria Math" panose="02040503050406030204" pitchFamily="18" charset="0"/>
                        <a:ea typeface="Dotum" panose="020B0600000101010101" pitchFamily="34" charset="-127"/>
                        <a:cs typeface="Times New Roman" panose="02020603050405020304" pitchFamily="18" charset="0"/>
                      </a:rPr>
                      <m:t>𝐵𝑀</m:t>
                    </m:r>
                    <m:r>
                      <a:rPr lang="en-US" sz="3800" i="1">
                        <a:solidFill>
                          <a:prstClr val="black"/>
                        </a:solidFill>
                        <a:latin typeface="Cambria Math" panose="02040503050406030204" pitchFamily="18" charset="0"/>
                        <a:ea typeface="Dotum" panose="020B0600000101010101" pitchFamily="34" charset="-127"/>
                        <a:cs typeface="Times New Roman" panose="02020603050405020304" pitchFamily="18" charset="0"/>
                      </a:rPr>
                      <m:t> ;</m:t>
                    </m:r>
                    <m:r>
                      <a:rPr lang="en-US" sz="3800" i="1">
                        <a:solidFill>
                          <a:prstClr val="black"/>
                        </a:solidFill>
                        <a:latin typeface="Cambria Math" panose="02040503050406030204" pitchFamily="18" charset="0"/>
                        <a:ea typeface="Dotum" panose="020B0600000101010101" pitchFamily="34" charset="-127"/>
                        <a:cs typeface="Times New Roman" panose="02020603050405020304" pitchFamily="18" charset="0"/>
                      </a:rPr>
                      <m:t>𝐶</m:t>
                    </m:r>
                    <m:r>
                      <a:rPr lang="en-US" sz="3800" i="1">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r>
                      <a:rPr lang="en-US" sz="3800" i="1">
                        <a:solidFill>
                          <a:prstClr val="black"/>
                        </a:solidFill>
                        <a:latin typeface="Cambria Math" panose="02040503050406030204" pitchFamily="18" charset="0"/>
                        <a:ea typeface="Dotum" panose="020B0600000101010101" pitchFamily="34" charset="-127"/>
                        <a:cs typeface="Times New Roman" panose="02020603050405020304" pitchFamily="18" charset="0"/>
                      </a:rPr>
                      <m:t>𝑀</m:t>
                    </m:r>
                    <m:r>
                      <a:rPr lang="en-US" sz="3800" i="1">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f>
                      <m:fPr>
                        <m:ctrlPr>
                          <a:rPr lang="en-US" sz="38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fPr>
                      <m:num>
                        <m:r>
                          <a:rPr lang="en-US" sz="3800" i="1">
                            <a:solidFill>
                              <a:prstClr val="black"/>
                            </a:solidFill>
                            <a:latin typeface="Cambria Math" panose="02040503050406030204" pitchFamily="18" charset="0"/>
                            <a:ea typeface="Dotum" panose="020B0600000101010101" pitchFamily="34" charset="-127"/>
                            <a:cs typeface="Times New Roman" panose="02020603050405020304" pitchFamily="18" charset="0"/>
                          </a:rPr>
                          <m:t>1</m:t>
                        </m:r>
                      </m:num>
                      <m:den>
                        <m:r>
                          <a:rPr lang="en-US" sz="3800" i="1">
                            <a:solidFill>
                              <a:prstClr val="black"/>
                            </a:solidFill>
                            <a:latin typeface="Cambria Math" panose="02040503050406030204" pitchFamily="18" charset="0"/>
                            <a:ea typeface="Dotum" panose="020B0600000101010101" pitchFamily="34" charset="-127"/>
                            <a:cs typeface="Times New Roman" panose="02020603050405020304" pitchFamily="18" charset="0"/>
                          </a:rPr>
                          <m:t>2</m:t>
                        </m:r>
                      </m:den>
                    </m:f>
                    <m:r>
                      <a:rPr lang="en-US" sz="3800" i="1">
                        <a:solidFill>
                          <a:prstClr val="black"/>
                        </a:solidFill>
                        <a:latin typeface="Cambria Math" panose="02040503050406030204" pitchFamily="18" charset="0"/>
                        <a:ea typeface="Dotum" panose="020B0600000101010101" pitchFamily="34" charset="-127"/>
                        <a:cs typeface="Times New Roman" panose="02020603050405020304" pitchFamily="18" charset="0"/>
                      </a:rPr>
                      <m:t>𝐶𝑀</m:t>
                    </m:r>
                  </m:oMath>
                </a14:m>
                <a:r>
                  <a:rPr lang="en-US" sz="3800" smtClean="0">
                    <a:solidFill>
                      <a:prstClr val="black"/>
                    </a:solidFill>
                    <a:latin typeface="Arial" panose="020B0604020202020204" pitchFamily="34" charset="0"/>
                    <a:ea typeface="Dotum" panose="020B0600000101010101" pitchFamily="34" charset="-127"/>
                    <a:cs typeface="Arial" panose="020B0604020202020204" pitchFamily="34" charset="0"/>
                  </a:rPr>
                  <a:t>, nên </a:t>
                </a:r>
                <a14:m>
                  <m:oMath xmlns:m="http://schemas.openxmlformats.org/officeDocument/2006/math">
                    <m:f>
                      <m:fPr>
                        <m:ctrlPr>
                          <a:rPr lang="en-US" sz="38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fPr>
                      <m:num>
                        <m:sSup>
                          <m:sSupPr>
                            <m:ctrlPr>
                              <a:rPr lang="en-US" sz="38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sSupPr>
                          <m:e>
                            <m:r>
                              <a:rPr lang="en-US" sz="3800" i="1">
                                <a:solidFill>
                                  <a:prstClr val="black"/>
                                </a:solidFill>
                                <a:latin typeface="Cambria Math" panose="02040503050406030204" pitchFamily="18" charset="0"/>
                                <a:ea typeface="Dotum" panose="020B0600000101010101" pitchFamily="34" charset="-127"/>
                                <a:cs typeface="Times New Roman" panose="02020603050405020304" pitchFamily="18" charset="0"/>
                              </a:rPr>
                              <m:t>𝐵</m:t>
                            </m:r>
                          </m:e>
                          <m:sup>
                            <m:r>
                              <a:rPr lang="en-US" sz="3800" i="1">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sup>
                        </m:sSup>
                        <m:sSup>
                          <m:sSupPr>
                            <m:ctrlPr>
                              <a:rPr lang="en-US" sz="38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sSupPr>
                          <m:e>
                            <m:r>
                              <a:rPr lang="en-US" sz="3800" i="1">
                                <a:solidFill>
                                  <a:prstClr val="black"/>
                                </a:solidFill>
                                <a:latin typeface="Cambria Math" panose="02040503050406030204" pitchFamily="18" charset="0"/>
                                <a:ea typeface="Dotum" panose="020B0600000101010101" pitchFamily="34" charset="-127"/>
                                <a:cs typeface="Times New Roman" panose="02020603050405020304" pitchFamily="18" charset="0"/>
                              </a:rPr>
                              <m:t>𝐶</m:t>
                            </m:r>
                          </m:e>
                          <m:sup>
                            <m:r>
                              <a:rPr lang="en-US" sz="3800" i="1">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sup>
                        </m:sSup>
                      </m:num>
                      <m:den>
                        <m:r>
                          <a:rPr lang="en-US" sz="3800" i="1">
                            <a:solidFill>
                              <a:prstClr val="black"/>
                            </a:solidFill>
                            <a:latin typeface="Cambria Math" panose="02040503050406030204" pitchFamily="18" charset="0"/>
                            <a:ea typeface="Dotum" panose="020B0600000101010101" pitchFamily="34" charset="-127"/>
                            <a:cs typeface="Times New Roman" panose="02020603050405020304" pitchFamily="18" charset="0"/>
                          </a:rPr>
                          <m:t>𝐵𝐶</m:t>
                        </m:r>
                      </m:den>
                    </m:f>
                    <m:r>
                      <a:rPr lang="en-US" sz="3800" i="1">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f>
                      <m:fPr>
                        <m:ctrlPr>
                          <a:rPr lang="en-US" sz="38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fPr>
                      <m:num>
                        <m:r>
                          <a:rPr lang="en-US" sz="3800" i="1">
                            <a:solidFill>
                              <a:prstClr val="black"/>
                            </a:solidFill>
                            <a:latin typeface="Cambria Math" panose="02040503050406030204" pitchFamily="18" charset="0"/>
                            <a:ea typeface="Dotum" panose="020B0600000101010101" pitchFamily="34" charset="-127"/>
                            <a:cs typeface="Times New Roman" panose="02020603050405020304" pitchFamily="18" charset="0"/>
                          </a:rPr>
                          <m:t>1</m:t>
                        </m:r>
                      </m:num>
                      <m:den>
                        <m:r>
                          <a:rPr lang="en-US" sz="3800" i="1">
                            <a:solidFill>
                              <a:prstClr val="black"/>
                            </a:solidFill>
                            <a:latin typeface="Cambria Math" panose="02040503050406030204" pitchFamily="18" charset="0"/>
                            <a:ea typeface="Dotum" panose="020B0600000101010101" pitchFamily="34" charset="-127"/>
                            <a:cs typeface="Times New Roman" panose="02020603050405020304" pitchFamily="18" charset="0"/>
                          </a:rPr>
                          <m:t>2</m:t>
                        </m:r>
                      </m:den>
                    </m:f>
                    <m:r>
                      <a:rPr lang="en-US" sz="3800" i="1">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oMath>
                </a14:m>
                <a:endParaRPr lang="en-US" sz="3800">
                  <a:solidFill>
                    <a:prstClr val="black"/>
                  </a:solidFill>
                  <a:latin typeface="Arial" panose="020B0604020202020204" pitchFamily="34" charset="0"/>
                  <a:ea typeface="Arial" panose="020B0604020202020204" pitchFamily="34" charset="0"/>
                  <a:cs typeface="Arial" panose="020B0604020202020204" pitchFamily="34" charset="0"/>
                </a:endParaRPr>
              </a:p>
            </p:txBody>
          </p:sp>
        </mc:Choice>
        <mc:Fallback>
          <p:sp>
            <p:nvSpPr>
              <p:cNvPr id="9" name="Rectangle 8"/>
              <p:cNvSpPr>
                <a:spLocks noRot="1" noChangeAspect="1" noMove="1" noResize="1" noEditPoints="1" noAdjustHandles="1" noChangeArrowheads="1" noChangeShapeType="1" noTextEdit="1"/>
              </p:cNvSpPr>
              <p:nvPr/>
            </p:nvSpPr>
            <p:spPr>
              <a:xfrm>
                <a:off x="6629400" y="4482585"/>
                <a:ext cx="9300944" cy="1346715"/>
              </a:xfrm>
              <a:prstGeom prst="rect">
                <a:avLst/>
              </a:prstGeom>
              <a:blipFill>
                <a:blip r:embed="rId14"/>
                <a:stretch>
                  <a:fillRect l="-2164" b="-724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3" name="Rectangle 12"/>
              <p:cNvSpPr/>
              <p:nvPr/>
            </p:nvSpPr>
            <p:spPr>
              <a:xfrm>
                <a:off x="6645791" y="6515100"/>
                <a:ext cx="5263429" cy="1052789"/>
              </a:xfrm>
              <a:prstGeom prst="rect">
                <a:avLst/>
              </a:prstGeom>
            </p:spPr>
            <p:txBody>
              <a:bodyPr wrap="none">
                <a:spAutoFit/>
              </a:bodyPr>
              <a:lstStyle/>
              <a:p>
                <a:r>
                  <a:rPr lang="en-US" sz="4000" smtClean="0">
                    <a:solidFill>
                      <a:srgbClr val="000000"/>
                    </a:solidFill>
                    <a:latin typeface="Arial" panose="020B0604020202020204" pitchFamily="34" charset="0"/>
                    <a:cs typeface="Arial" panose="020B0604020202020204" pitchFamily="34" charset="0"/>
                  </a:rPr>
                  <a:t>Vậy </a:t>
                </a:r>
                <a:r>
                  <a:rPr lang="en-US" sz="4000" smtClean="0">
                    <a:solidFill>
                      <a:srgbClr val="000000"/>
                    </a:solidFill>
                    <a:cs typeface="Arial" panose="020B0604020202020204" pitchFamily="34" charset="0"/>
                  </a:rPr>
                  <a:t> </a:t>
                </a:r>
                <a14:m>
                  <m:oMath xmlns:m="http://schemas.openxmlformats.org/officeDocument/2006/math">
                    <m:f>
                      <m:fPr>
                        <m:ctrlPr>
                          <a:rPr lang="en-US" sz="4000" i="1">
                            <a:solidFill>
                              <a:srgbClr val="000000"/>
                            </a:solidFill>
                            <a:latin typeface="Cambria Math" panose="02040503050406030204" pitchFamily="18" charset="0"/>
                            <a:cs typeface="Arial" panose="020B0604020202020204" pitchFamily="34" charset="0"/>
                          </a:rPr>
                        </m:ctrlPr>
                      </m:fPr>
                      <m:num>
                        <m:sSup>
                          <m:sSupPr>
                            <m:ctrlPr>
                              <a:rPr lang="en-US" sz="4000" i="1">
                                <a:solidFill>
                                  <a:srgbClr val="000000"/>
                                </a:solidFill>
                                <a:latin typeface="Cambria Math" panose="02040503050406030204" pitchFamily="18" charset="0"/>
                                <a:cs typeface="Arial" panose="020B0604020202020204" pitchFamily="34" charset="0"/>
                              </a:rPr>
                            </m:ctrlPr>
                          </m:sSupPr>
                          <m:e>
                            <m:r>
                              <a:rPr lang="en-US" sz="4000" i="1">
                                <a:solidFill>
                                  <a:srgbClr val="000000"/>
                                </a:solidFill>
                                <a:latin typeface="Cambria Math" panose="02040503050406030204" pitchFamily="18" charset="0"/>
                                <a:cs typeface="Arial" panose="020B0604020202020204" pitchFamily="34" charset="0"/>
                              </a:rPr>
                              <m:t>𝐴</m:t>
                            </m:r>
                          </m:e>
                          <m:sup>
                            <m:r>
                              <a:rPr lang="en-US" sz="4000" i="1">
                                <a:solidFill>
                                  <a:srgbClr val="000000"/>
                                </a:solidFill>
                                <a:latin typeface="Cambria Math" panose="02040503050406030204" pitchFamily="18" charset="0"/>
                                <a:cs typeface="Arial" panose="020B0604020202020204" pitchFamily="34" charset="0"/>
                              </a:rPr>
                              <m:t>′</m:t>
                            </m:r>
                          </m:sup>
                        </m:sSup>
                        <m:sSup>
                          <m:sSupPr>
                            <m:ctrlPr>
                              <a:rPr lang="en-US" sz="4000" i="1">
                                <a:solidFill>
                                  <a:srgbClr val="000000"/>
                                </a:solidFill>
                                <a:latin typeface="Cambria Math" panose="02040503050406030204" pitchFamily="18" charset="0"/>
                                <a:cs typeface="Arial" panose="020B0604020202020204" pitchFamily="34" charset="0"/>
                              </a:rPr>
                            </m:ctrlPr>
                          </m:sSupPr>
                          <m:e>
                            <m:r>
                              <a:rPr lang="en-US" sz="4000" b="0" i="1" smtClean="0">
                                <a:solidFill>
                                  <a:srgbClr val="000000"/>
                                </a:solidFill>
                                <a:latin typeface="Cambria Math" panose="02040503050406030204" pitchFamily="18" charset="0"/>
                                <a:cs typeface="Arial" panose="020B0604020202020204" pitchFamily="34" charset="0"/>
                              </a:rPr>
                              <m:t>𝐵</m:t>
                            </m:r>
                          </m:e>
                          <m:sup>
                            <m:r>
                              <a:rPr lang="en-US" sz="4000" i="1">
                                <a:solidFill>
                                  <a:srgbClr val="000000"/>
                                </a:solidFill>
                                <a:latin typeface="Cambria Math" panose="02040503050406030204" pitchFamily="18" charset="0"/>
                                <a:cs typeface="Arial" panose="020B0604020202020204" pitchFamily="34" charset="0"/>
                              </a:rPr>
                              <m:t>′</m:t>
                            </m:r>
                          </m:sup>
                        </m:sSup>
                      </m:num>
                      <m:den>
                        <m:r>
                          <a:rPr lang="en-US" sz="4000" i="1">
                            <a:solidFill>
                              <a:srgbClr val="000000"/>
                            </a:solidFill>
                            <a:latin typeface="Cambria Math" panose="02040503050406030204" pitchFamily="18" charset="0"/>
                            <a:cs typeface="Arial" panose="020B0604020202020204" pitchFamily="34" charset="0"/>
                          </a:rPr>
                          <m:t>𝐴𝐵</m:t>
                        </m:r>
                      </m:den>
                    </m:f>
                    <m:r>
                      <a:rPr lang="en-US" sz="4000" b="0" i="1" smtClean="0">
                        <a:solidFill>
                          <a:srgbClr val="000000"/>
                        </a:solidFill>
                        <a:latin typeface="Cambria Math" panose="02040503050406030204" pitchFamily="18" charset="0"/>
                        <a:cs typeface="Arial" panose="020B0604020202020204" pitchFamily="34" charset="0"/>
                      </a:rPr>
                      <m:t>=</m:t>
                    </m:r>
                    <m:f>
                      <m:fPr>
                        <m:ctrlPr>
                          <a:rPr lang="en-US" sz="4000" i="1">
                            <a:solidFill>
                              <a:srgbClr val="000000"/>
                            </a:solidFill>
                            <a:latin typeface="Cambria Math" panose="02040503050406030204" pitchFamily="18" charset="0"/>
                            <a:cs typeface="Arial" panose="020B0604020202020204" pitchFamily="34" charset="0"/>
                          </a:rPr>
                        </m:ctrlPr>
                      </m:fPr>
                      <m:num>
                        <m:sSup>
                          <m:sSupPr>
                            <m:ctrlPr>
                              <a:rPr lang="en-US" sz="4000" i="1">
                                <a:solidFill>
                                  <a:srgbClr val="000000"/>
                                </a:solidFill>
                                <a:latin typeface="Cambria Math" panose="02040503050406030204" pitchFamily="18" charset="0"/>
                                <a:cs typeface="Arial" panose="020B0604020202020204" pitchFamily="34" charset="0"/>
                              </a:rPr>
                            </m:ctrlPr>
                          </m:sSupPr>
                          <m:e>
                            <m:r>
                              <a:rPr lang="en-US" sz="4000" i="1">
                                <a:solidFill>
                                  <a:srgbClr val="000000"/>
                                </a:solidFill>
                                <a:latin typeface="Cambria Math" panose="02040503050406030204" pitchFamily="18" charset="0"/>
                                <a:cs typeface="Arial" panose="020B0604020202020204" pitchFamily="34" charset="0"/>
                              </a:rPr>
                              <m:t>𝐵</m:t>
                            </m:r>
                          </m:e>
                          <m:sup>
                            <m:r>
                              <a:rPr lang="en-US" sz="4000" i="1">
                                <a:solidFill>
                                  <a:srgbClr val="000000"/>
                                </a:solidFill>
                                <a:latin typeface="Cambria Math" panose="02040503050406030204" pitchFamily="18" charset="0"/>
                                <a:cs typeface="Arial" panose="020B0604020202020204" pitchFamily="34" charset="0"/>
                              </a:rPr>
                              <m:t>′</m:t>
                            </m:r>
                          </m:sup>
                        </m:sSup>
                        <m:sSup>
                          <m:sSupPr>
                            <m:ctrlPr>
                              <a:rPr lang="en-US" sz="4000" i="1">
                                <a:solidFill>
                                  <a:srgbClr val="000000"/>
                                </a:solidFill>
                                <a:latin typeface="Cambria Math" panose="02040503050406030204" pitchFamily="18" charset="0"/>
                                <a:cs typeface="Arial" panose="020B0604020202020204" pitchFamily="34" charset="0"/>
                              </a:rPr>
                            </m:ctrlPr>
                          </m:sSupPr>
                          <m:e>
                            <m:r>
                              <a:rPr lang="en-US" sz="4000" b="0" i="1" smtClean="0">
                                <a:solidFill>
                                  <a:srgbClr val="000000"/>
                                </a:solidFill>
                                <a:latin typeface="Cambria Math" panose="02040503050406030204" pitchFamily="18" charset="0"/>
                                <a:cs typeface="Arial" panose="020B0604020202020204" pitchFamily="34" charset="0"/>
                              </a:rPr>
                              <m:t>𝐶</m:t>
                            </m:r>
                          </m:e>
                          <m:sup>
                            <m:r>
                              <a:rPr lang="en-US" sz="4000" i="1">
                                <a:solidFill>
                                  <a:srgbClr val="000000"/>
                                </a:solidFill>
                                <a:latin typeface="Cambria Math" panose="02040503050406030204" pitchFamily="18" charset="0"/>
                                <a:cs typeface="Arial" panose="020B0604020202020204" pitchFamily="34" charset="0"/>
                              </a:rPr>
                              <m:t>′</m:t>
                            </m:r>
                          </m:sup>
                        </m:sSup>
                      </m:num>
                      <m:den>
                        <m:r>
                          <a:rPr lang="en-US" sz="4000" i="1">
                            <a:solidFill>
                              <a:srgbClr val="000000"/>
                            </a:solidFill>
                            <a:latin typeface="Cambria Math" panose="02040503050406030204" pitchFamily="18" charset="0"/>
                            <a:cs typeface="Arial" panose="020B0604020202020204" pitchFamily="34" charset="0"/>
                          </a:rPr>
                          <m:t>𝐵</m:t>
                        </m:r>
                        <m:r>
                          <a:rPr lang="en-US" sz="4000" i="1">
                            <a:solidFill>
                              <a:srgbClr val="000000"/>
                            </a:solidFill>
                            <a:latin typeface="Cambria Math" panose="02040503050406030204" pitchFamily="18" charset="0"/>
                            <a:cs typeface="Arial" panose="020B0604020202020204" pitchFamily="34" charset="0"/>
                          </a:rPr>
                          <m:t>𝐶</m:t>
                        </m:r>
                      </m:den>
                    </m:f>
                    <m:r>
                      <a:rPr lang="en-US" sz="4000" b="0" i="1" smtClean="0">
                        <a:solidFill>
                          <a:srgbClr val="000000"/>
                        </a:solidFill>
                        <a:latin typeface="Cambria Math" panose="02040503050406030204" pitchFamily="18" charset="0"/>
                        <a:cs typeface="Arial" panose="020B0604020202020204" pitchFamily="34" charset="0"/>
                      </a:rPr>
                      <m:t>=</m:t>
                    </m:r>
                    <m:f>
                      <m:fPr>
                        <m:ctrlPr>
                          <a:rPr lang="en-US" sz="4000" i="1">
                            <a:solidFill>
                              <a:srgbClr val="000000"/>
                            </a:solidFill>
                            <a:latin typeface="Cambria Math" panose="02040503050406030204" pitchFamily="18" charset="0"/>
                            <a:cs typeface="Arial" panose="020B0604020202020204" pitchFamily="34" charset="0"/>
                          </a:rPr>
                        </m:ctrlPr>
                      </m:fPr>
                      <m:num>
                        <m:sSup>
                          <m:sSupPr>
                            <m:ctrlPr>
                              <a:rPr lang="en-US" sz="4000" i="1">
                                <a:solidFill>
                                  <a:srgbClr val="000000"/>
                                </a:solidFill>
                                <a:latin typeface="Cambria Math" panose="02040503050406030204" pitchFamily="18" charset="0"/>
                                <a:cs typeface="Arial" panose="020B0604020202020204" pitchFamily="34" charset="0"/>
                              </a:rPr>
                            </m:ctrlPr>
                          </m:sSupPr>
                          <m:e>
                            <m:r>
                              <a:rPr lang="en-US" sz="4000" i="1">
                                <a:solidFill>
                                  <a:srgbClr val="000000"/>
                                </a:solidFill>
                                <a:latin typeface="Cambria Math" panose="02040503050406030204" pitchFamily="18" charset="0"/>
                                <a:cs typeface="Arial" panose="020B0604020202020204" pitchFamily="34" charset="0"/>
                              </a:rPr>
                              <m:t>𝐶</m:t>
                            </m:r>
                          </m:e>
                          <m:sup>
                            <m:r>
                              <a:rPr lang="en-US" sz="4000" i="1">
                                <a:solidFill>
                                  <a:srgbClr val="000000"/>
                                </a:solidFill>
                                <a:latin typeface="Cambria Math" panose="02040503050406030204" pitchFamily="18" charset="0"/>
                                <a:cs typeface="Arial" panose="020B0604020202020204" pitchFamily="34" charset="0"/>
                              </a:rPr>
                              <m:t>′</m:t>
                            </m:r>
                          </m:sup>
                        </m:sSup>
                        <m:sSup>
                          <m:sSupPr>
                            <m:ctrlPr>
                              <a:rPr lang="en-US" sz="4000" i="1">
                                <a:solidFill>
                                  <a:srgbClr val="000000"/>
                                </a:solidFill>
                                <a:latin typeface="Cambria Math" panose="02040503050406030204" pitchFamily="18" charset="0"/>
                                <a:cs typeface="Arial" panose="020B0604020202020204" pitchFamily="34" charset="0"/>
                              </a:rPr>
                            </m:ctrlPr>
                          </m:sSupPr>
                          <m:e>
                            <m:r>
                              <a:rPr lang="en-US" sz="4000" i="1">
                                <a:solidFill>
                                  <a:srgbClr val="000000"/>
                                </a:solidFill>
                                <a:latin typeface="Cambria Math" panose="02040503050406030204" pitchFamily="18" charset="0"/>
                                <a:cs typeface="Arial" panose="020B0604020202020204" pitchFamily="34" charset="0"/>
                              </a:rPr>
                              <m:t>𝐴</m:t>
                            </m:r>
                          </m:e>
                          <m:sup>
                            <m:r>
                              <a:rPr lang="en-US" sz="4000" i="1">
                                <a:solidFill>
                                  <a:srgbClr val="000000"/>
                                </a:solidFill>
                                <a:latin typeface="Cambria Math" panose="02040503050406030204" pitchFamily="18" charset="0"/>
                                <a:cs typeface="Arial" panose="020B0604020202020204" pitchFamily="34" charset="0"/>
                              </a:rPr>
                              <m:t>′</m:t>
                            </m:r>
                          </m:sup>
                        </m:sSup>
                      </m:num>
                      <m:den>
                        <m:r>
                          <a:rPr lang="en-US" sz="4000" i="1">
                            <a:solidFill>
                              <a:srgbClr val="000000"/>
                            </a:solidFill>
                            <a:latin typeface="Cambria Math" panose="02040503050406030204" pitchFamily="18" charset="0"/>
                            <a:cs typeface="Arial" panose="020B0604020202020204" pitchFamily="34" charset="0"/>
                          </a:rPr>
                          <m:t>𝐶</m:t>
                        </m:r>
                        <m:r>
                          <a:rPr lang="en-US" sz="4000" i="1">
                            <a:solidFill>
                              <a:srgbClr val="000000"/>
                            </a:solidFill>
                            <a:latin typeface="Cambria Math" panose="02040503050406030204" pitchFamily="18" charset="0"/>
                            <a:cs typeface="Arial" panose="020B0604020202020204" pitchFamily="34" charset="0"/>
                          </a:rPr>
                          <m:t>𝐴</m:t>
                        </m:r>
                      </m:den>
                    </m:f>
                    <m:r>
                      <a:rPr lang="en-US" sz="4000" b="0" i="1" smtClean="0">
                        <a:solidFill>
                          <a:srgbClr val="000000"/>
                        </a:solidFill>
                        <a:latin typeface="Cambria Math" panose="02040503050406030204" pitchFamily="18" charset="0"/>
                        <a:cs typeface="Arial" panose="020B0604020202020204" pitchFamily="34" charset="0"/>
                      </a:rPr>
                      <m:t>.</m:t>
                    </m:r>
                  </m:oMath>
                </a14:m>
                <a:endParaRPr lang="en-US"/>
              </a:p>
            </p:txBody>
          </p:sp>
        </mc:Choice>
        <mc:Fallback>
          <p:sp>
            <p:nvSpPr>
              <p:cNvPr id="13" name="Rectangle 12"/>
              <p:cNvSpPr>
                <a:spLocks noRot="1" noChangeAspect="1" noMove="1" noResize="1" noEditPoints="1" noAdjustHandles="1" noChangeArrowheads="1" noChangeShapeType="1" noTextEdit="1"/>
              </p:cNvSpPr>
              <p:nvPr/>
            </p:nvSpPr>
            <p:spPr>
              <a:xfrm>
                <a:off x="6645791" y="6515100"/>
                <a:ext cx="5263429" cy="1052789"/>
              </a:xfrm>
              <a:prstGeom prst="rect">
                <a:avLst/>
              </a:prstGeom>
              <a:blipFill>
                <a:blip r:embed="rId15"/>
                <a:stretch>
                  <a:fillRect l="-4051" b="-10465"/>
                </a:stretch>
              </a:blipFill>
            </p:spPr>
            <p:txBody>
              <a:bodyPr/>
              <a:lstStyle/>
              <a:p>
                <a:r>
                  <a:rPr lang="en-US">
                    <a:noFill/>
                  </a:rPr>
                  <a:t> </a:t>
                </a:r>
              </a:p>
            </p:txBody>
          </p:sp>
        </mc:Fallback>
      </mc:AlternateContent>
    </p:spTree>
    <p:extLst>
      <p:ext uri="{BB962C8B-B14F-4D97-AF65-F5344CB8AC3E}">
        <p14:creationId xmlns:p14="http://schemas.microsoft.com/office/powerpoint/2010/main" val="317510335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wipe(up)">
                                      <p:cBhvr>
                                        <p:cTn id="17" dur="500"/>
                                        <p:tgtEl>
                                          <p:spTgt spid="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xEl>
                                              <p:pRg st="0" end="0"/>
                                            </p:txEl>
                                          </p:spTgt>
                                        </p:tgtEl>
                                        <p:attrNameLst>
                                          <p:attrName>style.visibility</p:attrName>
                                        </p:attrNameLst>
                                      </p:cBhvr>
                                      <p:to>
                                        <p:strVal val="visible"/>
                                      </p:to>
                                    </p:set>
                                    <p:animEffect transition="in" filter="fade">
                                      <p:cBhvr>
                                        <p:cTn id="22"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6" name="Group 17"/>
          <p:cNvGrpSpPr/>
          <p:nvPr/>
        </p:nvGrpSpPr>
        <p:grpSpPr>
          <a:xfrm>
            <a:off x="495962" y="495300"/>
            <a:ext cx="17302753" cy="9296400"/>
            <a:chOff x="0" y="0"/>
            <a:chExt cx="4521135" cy="2620190"/>
          </a:xfrm>
        </p:grpSpPr>
        <p:sp>
          <p:nvSpPr>
            <p:cNvPr id="17" name="Freeform 18"/>
            <p:cNvSpPr/>
            <p:nvPr/>
          </p:nvSpPr>
          <p:spPr>
            <a:xfrm>
              <a:off x="0" y="0"/>
              <a:ext cx="4521135" cy="2620190"/>
            </a:xfrm>
            <a:custGeom>
              <a:avLst/>
              <a:gdLst/>
              <a:ahLst/>
              <a:cxnLst/>
              <a:rect l="l" t="t" r="r" b="b"/>
              <a:pathLst>
                <a:path w="4521135" h="2620190">
                  <a:moveTo>
                    <a:pt x="0" y="0"/>
                  </a:moveTo>
                  <a:lnTo>
                    <a:pt x="4521135" y="0"/>
                  </a:lnTo>
                  <a:lnTo>
                    <a:pt x="4521135" y="2620190"/>
                  </a:lnTo>
                  <a:lnTo>
                    <a:pt x="0" y="2620190"/>
                  </a:lnTo>
                  <a:close/>
                </a:path>
              </a:pathLst>
            </a:custGeom>
            <a:solidFill>
              <a:srgbClr val="FFFFFF"/>
            </a:solidFill>
            <a:ln w="28575">
              <a:solidFill>
                <a:srgbClr val="000000"/>
              </a:solidFill>
            </a:ln>
          </p:spPr>
        </p:sp>
        <p:sp>
          <p:nvSpPr>
            <p:cNvPr id="18" name="TextBox 19"/>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3" name="Group 12"/>
          <p:cNvGrpSpPr/>
          <p:nvPr/>
        </p:nvGrpSpPr>
        <p:grpSpPr>
          <a:xfrm>
            <a:off x="495962" y="495299"/>
            <a:ext cx="4076038" cy="1219201"/>
            <a:chOff x="304800" y="266690"/>
            <a:chExt cx="7687821" cy="1260311"/>
          </a:xfrm>
        </p:grpSpPr>
        <p:sp>
          <p:nvSpPr>
            <p:cNvPr id="14" name="Round Single Corner Rectangle 13"/>
            <p:cNvSpPr/>
            <p:nvPr/>
          </p:nvSpPr>
          <p:spPr>
            <a:xfrm flipV="1">
              <a:off x="304800" y="266690"/>
              <a:ext cx="7687821" cy="1260311"/>
            </a:xfrm>
            <a:prstGeom prst="round1Rect">
              <a:avLst>
                <a:gd name="adj" fmla="val 29216"/>
              </a:avLst>
            </a:prstGeom>
            <a:solidFill>
              <a:srgbClr val="FFD34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Rectangle 14"/>
            <p:cNvSpPr/>
            <p:nvPr/>
          </p:nvSpPr>
          <p:spPr>
            <a:xfrm>
              <a:off x="1061489" y="405598"/>
              <a:ext cx="5971870" cy="970371"/>
            </a:xfrm>
            <a:prstGeom prst="rect">
              <a:avLst/>
            </a:prstGeom>
          </p:spPr>
          <p:txBody>
            <a:bodyPr wrap="none">
              <a:spAutoFit/>
            </a:bodyPr>
            <a:lstStyle/>
            <a:p>
              <a:pPr lvl="0">
                <a:defRPr/>
              </a:pPr>
              <a:r>
                <a:rPr lang="en-US" sz="5500" b="1">
                  <a:latin typeface="Arial" panose="020B0604020202020204" pitchFamily="34" charset="0"/>
                  <a:cs typeface="Arial" panose="020B0604020202020204" pitchFamily="34" charset="0"/>
                </a:rPr>
                <a:t>Nhận </a:t>
              </a:r>
              <a:r>
                <a:rPr lang="en-US" sz="5500" b="1" smtClean="0">
                  <a:latin typeface="Arial" panose="020B0604020202020204" pitchFamily="34" charset="0"/>
                  <a:cs typeface="Arial" panose="020B0604020202020204" pitchFamily="34" charset="0"/>
                </a:rPr>
                <a:t>xét</a:t>
              </a:r>
              <a:endParaRPr lang="en-US" sz="5500" b="1">
                <a:latin typeface="Arial" panose="020B0604020202020204" pitchFamily="34" charset="0"/>
                <a:cs typeface="Arial" panose="020B0604020202020204" pitchFamily="34" charset="0"/>
              </a:endParaRPr>
            </a:p>
          </p:txBody>
        </p:sp>
      </p:grpSp>
      <p:pic>
        <p:nvPicPr>
          <p:cNvPr id="7" name="Picture 6"/>
          <p:cNvPicPr>
            <a:picLocks noChangeAspect="1"/>
          </p:cNvPicPr>
          <p:nvPr/>
        </p:nvPicPr>
        <p:blipFill>
          <a:blip r:embed="rId2"/>
          <a:stretch>
            <a:fillRect/>
          </a:stretch>
        </p:blipFill>
        <p:spPr>
          <a:xfrm rot="21376380">
            <a:off x="16360007" y="8683409"/>
            <a:ext cx="1234481" cy="1059264"/>
          </a:xfrm>
          <a:prstGeom prst="rect">
            <a:avLst/>
          </a:prstGeom>
        </p:spPr>
      </p:pic>
      <mc:AlternateContent xmlns:mc="http://schemas.openxmlformats.org/markup-compatibility/2006">
        <mc:Choice xmlns:a14="http://schemas.microsoft.com/office/drawing/2010/main" Requires="a14">
          <p:sp>
            <p:nvSpPr>
              <p:cNvPr id="3" name="Rectangle 2"/>
              <p:cNvSpPr/>
              <p:nvPr/>
            </p:nvSpPr>
            <p:spPr>
              <a:xfrm>
                <a:off x="2209800" y="2095500"/>
                <a:ext cx="14941312" cy="7291035"/>
              </a:xfrm>
              <a:prstGeom prst="rect">
                <a:avLst/>
              </a:prstGeom>
            </p:spPr>
            <p:txBody>
              <a:bodyPr wrap="square">
                <a:spAutoFit/>
              </a:bodyPr>
              <a:lstStyle/>
              <a:p>
                <a:pPr algn="just">
                  <a:lnSpc>
                    <a:spcPct val="150000"/>
                  </a:lnSpc>
                  <a:spcBef>
                    <a:spcPts val="600"/>
                  </a:spcBef>
                  <a:spcAft>
                    <a:spcPts val="600"/>
                  </a:spcAft>
                </a:pPr>
                <a:r>
                  <a:rPr lang="vi-VN" sz="4000" smtClean="0">
                    <a:effectLst/>
                    <a:latin typeface="Arial" panose="020B0604020202020204" pitchFamily="34" charset="0"/>
                    <a:ea typeface="Dotum" panose="020B0600000101010101" pitchFamily="34" charset="-127"/>
                    <a:cs typeface="Arial" panose="020B0604020202020204" pitchFamily="34" charset="0"/>
                  </a:rPr>
                  <a:t>Hai </a:t>
                </a:r>
                <a:r>
                  <a:rPr lang="vi-VN" sz="4000">
                    <a:effectLst/>
                    <a:latin typeface="Arial" panose="020B0604020202020204" pitchFamily="34" charset="0"/>
                    <a:ea typeface="Dotum" panose="020B0600000101010101" pitchFamily="34" charset="-127"/>
                    <a:cs typeface="Arial" panose="020B0604020202020204" pitchFamily="34" charset="0"/>
                  </a:rPr>
                  <a:t>tam giác </a:t>
                </a:r>
                <a14:m>
                  <m:oMath xmlns:m="http://schemas.openxmlformats.org/officeDocument/2006/math">
                    <m:r>
                      <a:rPr lang="vi-VN" sz="4000" i="1">
                        <a:effectLst/>
                        <a:latin typeface="Cambria Math" panose="02040503050406030204" pitchFamily="18" charset="0"/>
                        <a:ea typeface="Dotum" panose="020B0600000101010101" pitchFamily="34" charset="-127"/>
                        <a:cs typeface="Times New Roman" panose="02020603050405020304" pitchFamily="18" charset="0"/>
                      </a:rPr>
                      <m:t>𝐴</m:t>
                    </m:r>
                    <m:r>
                      <a:rPr lang="vi-VN" sz="4000" i="1">
                        <a:effectLst/>
                        <a:latin typeface="Cambria Math" panose="02040503050406030204" pitchFamily="18" charset="0"/>
                        <a:ea typeface="Dotum" panose="020B0600000101010101" pitchFamily="34" charset="-127"/>
                        <a:cs typeface="Times New Roman" panose="02020603050405020304" pitchFamily="18" charset="0"/>
                      </a:rPr>
                      <m:t>’</m:t>
                    </m:r>
                    <m:r>
                      <a:rPr lang="vi-VN" sz="4000" i="1">
                        <a:effectLst/>
                        <a:latin typeface="Cambria Math" panose="02040503050406030204" pitchFamily="18" charset="0"/>
                        <a:ea typeface="Dotum" panose="020B0600000101010101" pitchFamily="34" charset="-127"/>
                        <a:cs typeface="Times New Roman" panose="02020603050405020304" pitchFamily="18" charset="0"/>
                      </a:rPr>
                      <m:t>𝐵</m:t>
                    </m:r>
                    <m:r>
                      <a:rPr lang="vi-VN" sz="4000" i="1">
                        <a:effectLst/>
                        <a:latin typeface="Cambria Math" panose="02040503050406030204" pitchFamily="18" charset="0"/>
                        <a:ea typeface="Dotum" panose="020B0600000101010101" pitchFamily="34" charset="-127"/>
                        <a:cs typeface="Times New Roman" panose="02020603050405020304" pitchFamily="18" charset="0"/>
                      </a:rPr>
                      <m:t>’</m:t>
                    </m:r>
                    <m:r>
                      <a:rPr lang="vi-VN" sz="4000" i="1">
                        <a:effectLst/>
                        <a:latin typeface="Cambria Math" panose="02040503050406030204" pitchFamily="18" charset="0"/>
                        <a:ea typeface="Dotum" panose="020B0600000101010101" pitchFamily="34" charset="-127"/>
                        <a:cs typeface="Times New Roman" panose="02020603050405020304" pitchFamily="18" charset="0"/>
                      </a:rPr>
                      <m:t>𝐶</m:t>
                    </m:r>
                    <m:r>
                      <a:rPr lang="vi-VN" sz="4000" i="1">
                        <a:effectLst/>
                        <a:latin typeface="Cambria Math" panose="02040503050406030204" pitchFamily="18" charset="0"/>
                        <a:ea typeface="Dotum" panose="020B0600000101010101" pitchFamily="34" charset="-127"/>
                        <a:cs typeface="Times New Roman" panose="02020603050405020304" pitchFamily="18" charset="0"/>
                      </a:rPr>
                      <m:t>’ </m:t>
                    </m:r>
                  </m:oMath>
                </a14:m>
                <a:r>
                  <a:rPr lang="vi-VN" sz="4000">
                    <a:effectLst/>
                    <a:latin typeface="Arial" panose="020B0604020202020204" pitchFamily="34" charset="0"/>
                    <a:ea typeface="Dotum" panose="020B0600000101010101" pitchFamily="34" charset="-127"/>
                    <a:cs typeface="Arial" panose="020B0604020202020204" pitchFamily="34" charset="0"/>
                  </a:rPr>
                  <a:t>và </a:t>
                </a:r>
                <a14:m>
                  <m:oMath xmlns:m="http://schemas.openxmlformats.org/officeDocument/2006/math">
                    <m:r>
                      <a:rPr lang="vi-VN" sz="4000" i="1">
                        <a:effectLst/>
                        <a:latin typeface="Cambria Math" panose="02040503050406030204" pitchFamily="18" charset="0"/>
                        <a:ea typeface="Dotum" panose="020B0600000101010101" pitchFamily="34" charset="-127"/>
                        <a:cs typeface="Times New Roman" panose="02020603050405020304" pitchFamily="18" charset="0"/>
                      </a:rPr>
                      <m:t>𝐴𝐵𝐶</m:t>
                    </m:r>
                    <m:r>
                      <a:rPr lang="vi-VN" sz="4000" i="1">
                        <a:effectLst/>
                        <a:latin typeface="Cambria Math" panose="02040503050406030204" pitchFamily="18" charset="0"/>
                        <a:ea typeface="Dotum" panose="020B0600000101010101" pitchFamily="34" charset="-127"/>
                        <a:cs typeface="Times New Roman" panose="02020603050405020304" pitchFamily="18" charset="0"/>
                      </a:rPr>
                      <m:t> </m:t>
                    </m:r>
                  </m:oMath>
                </a14:m>
                <a:r>
                  <a:rPr lang="vi-VN" sz="4000">
                    <a:effectLst/>
                    <a:latin typeface="Arial" panose="020B0604020202020204" pitchFamily="34" charset="0"/>
                    <a:ea typeface="Dotum" panose="020B0600000101010101" pitchFamily="34" charset="-127"/>
                    <a:cs typeface="Arial" panose="020B0604020202020204" pitchFamily="34" charset="0"/>
                  </a:rPr>
                  <a:t>có</a:t>
                </a:r>
                <a:endParaRPr lang="en-US" sz="4000">
                  <a:effectLst/>
                  <a:latin typeface="Arial" panose="020B0604020202020204" pitchFamily="34" charset="0"/>
                  <a:ea typeface="Arial" panose="020B0604020202020204" pitchFamily="34" charset="0"/>
                  <a:cs typeface="Arial" panose="020B0604020202020204" pitchFamily="34" charset="0"/>
                </a:endParaRPr>
              </a:p>
              <a:p>
                <a:pPr marL="571500" indent="-571500" algn="just">
                  <a:lnSpc>
                    <a:spcPct val="150000"/>
                  </a:lnSpc>
                  <a:spcBef>
                    <a:spcPts val="600"/>
                  </a:spcBef>
                  <a:spcAft>
                    <a:spcPts val="600"/>
                  </a:spcAft>
                  <a:buFont typeface="Arial" panose="020B0604020202020204" pitchFamily="34" charset="0"/>
                  <a:buChar char="•"/>
                </a:pPr>
                <a:r>
                  <a:rPr lang="vi-VN" sz="4000" smtClean="0">
                    <a:effectLst/>
                    <a:latin typeface="Arial" panose="020B0604020202020204" pitchFamily="34" charset="0"/>
                    <a:ea typeface="Dotum" panose="020B0600000101010101" pitchFamily="34" charset="-127"/>
                    <a:cs typeface="Arial" panose="020B0604020202020204" pitchFamily="34" charset="0"/>
                  </a:rPr>
                  <a:t>Các </a:t>
                </a:r>
                <a:r>
                  <a:rPr lang="vi-VN" sz="4000">
                    <a:effectLst/>
                    <a:latin typeface="Arial" panose="020B0604020202020204" pitchFamily="34" charset="0"/>
                    <a:ea typeface="Dotum" panose="020B0600000101010101" pitchFamily="34" charset="-127"/>
                    <a:cs typeface="Arial" panose="020B0604020202020204" pitchFamily="34" charset="0"/>
                  </a:rPr>
                  <a:t>góc tương ứng bằng nhau : </a:t>
                </a:r>
                <a:endParaRPr lang="en-US" sz="4000">
                  <a:effectLst/>
                  <a:latin typeface="Arial" panose="020B0604020202020204" pitchFamily="34" charset="0"/>
                  <a:ea typeface="Arial" panose="020B0604020202020204" pitchFamily="34" charset="0"/>
                  <a:cs typeface="Arial" panose="020B0604020202020204" pitchFamily="34" charset="0"/>
                </a:endParaRPr>
              </a:p>
              <a:p>
                <a:pPr algn="ctr">
                  <a:lnSpc>
                    <a:spcPct val="150000"/>
                  </a:lnSpc>
                  <a:spcBef>
                    <a:spcPts val="600"/>
                  </a:spcBef>
                  <a:spcAft>
                    <a:spcPts val="600"/>
                  </a:spcAft>
                </a:pPr>
                <a14:m>
                  <m:oMath xmlns:m="http://schemas.openxmlformats.org/officeDocument/2006/math">
                    <m:acc>
                      <m:accPr>
                        <m:chr m:val="̂"/>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accPr>
                      <m:e>
                        <m:sSup>
                          <m:sSupPr>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sSupPr>
                          <m:e>
                            <m:r>
                              <a:rPr lang="vi-VN" sz="4000" i="1">
                                <a:effectLst/>
                                <a:latin typeface="Cambria Math" panose="02040503050406030204" pitchFamily="18" charset="0"/>
                                <a:ea typeface="Dotum" panose="020B0600000101010101" pitchFamily="34" charset="-127"/>
                                <a:cs typeface="Times New Roman" panose="02020603050405020304" pitchFamily="18" charset="0"/>
                              </a:rPr>
                              <m:t>𝐵</m:t>
                            </m:r>
                          </m:e>
                          <m:sup>
                            <m:r>
                              <a:rPr lang="vi-VN" sz="4000" i="1">
                                <a:effectLst/>
                                <a:latin typeface="Cambria Math" panose="02040503050406030204" pitchFamily="18" charset="0"/>
                                <a:ea typeface="Dotum" panose="020B0600000101010101" pitchFamily="34" charset="-127"/>
                                <a:cs typeface="Times New Roman" panose="02020603050405020304" pitchFamily="18" charset="0"/>
                              </a:rPr>
                              <m:t>′</m:t>
                            </m:r>
                          </m:sup>
                        </m:sSup>
                        <m:sSup>
                          <m:sSupPr>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sSupPr>
                          <m:e>
                            <m:r>
                              <a:rPr lang="vi-VN" sz="4000" i="1">
                                <a:effectLst/>
                                <a:latin typeface="Cambria Math" panose="02040503050406030204" pitchFamily="18" charset="0"/>
                                <a:ea typeface="Dotum" panose="020B0600000101010101" pitchFamily="34" charset="-127"/>
                                <a:cs typeface="Times New Roman" panose="02020603050405020304" pitchFamily="18" charset="0"/>
                              </a:rPr>
                              <m:t>𝐴</m:t>
                            </m:r>
                          </m:e>
                          <m:sup>
                            <m:r>
                              <a:rPr lang="vi-VN" sz="4000" i="1">
                                <a:effectLst/>
                                <a:latin typeface="Cambria Math" panose="02040503050406030204" pitchFamily="18" charset="0"/>
                                <a:ea typeface="Dotum" panose="020B0600000101010101" pitchFamily="34" charset="-127"/>
                                <a:cs typeface="Times New Roman" panose="02020603050405020304" pitchFamily="18" charset="0"/>
                              </a:rPr>
                              <m:t>′</m:t>
                            </m:r>
                          </m:sup>
                        </m:sSup>
                        <m:r>
                          <a:rPr lang="vi-VN" sz="4000" i="1">
                            <a:effectLst/>
                            <a:latin typeface="Cambria Math" panose="02040503050406030204" pitchFamily="18" charset="0"/>
                            <a:ea typeface="Dotum" panose="020B0600000101010101" pitchFamily="34" charset="-127"/>
                            <a:cs typeface="Times New Roman" panose="02020603050405020304" pitchFamily="18" charset="0"/>
                          </a:rPr>
                          <m:t>𝐶</m:t>
                        </m:r>
                        <m:r>
                          <a:rPr lang="vi-VN" sz="4000" i="1">
                            <a:effectLst/>
                            <a:latin typeface="Cambria Math" panose="02040503050406030204" pitchFamily="18" charset="0"/>
                            <a:ea typeface="Dotum" panose="020B0600000101010101" pitchFamily="34" charset="-127"/>
                            <a:cs typeface="Times New Roman" panose="02020603050405020304" pitchFamily="18" charset="0"/>
                          </a:rPr>
                          <m:t>′</m:t>
                        </m:r>
                      </m:e>
                    </m:acc>
                    <m:r>
                      <a:rPr lang="en-US" sz="4000" b="0" i="1" smtClean="0">
                        <a:effectLst/>
                        <a:latin typeface="Cambria Math" panose="02040503050406030204" pitchFamily="18" charset="0"/>
                        <a:ea typeface="Dotum" panose="020B0600000101010101" pitchFamily="34" charset="-127"/>
                        <a:cs typeface="Times New Roman" panose="02020603050405020304" pitchFamily="18" charset="0"/>
                      </a:rPr>
                      <m:t>=</m:t>
                    </m:r>
                    <m:acc>
                      <m:accPr>
                        <m:chr m:val="̂"/>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accPr>
                      <m:e>
                        <m:r>
                          <a:rPr lang="vi-VN" sz="4000" i="1">
                            <a:effectLst/>
                            <a:latin typeface="Cambria Math" panose="02040503050406030204" pitchFamily="18" charset="0"/>
                            <a:ea typeface="Dotum" panose="020B0600000101010101" pitchFamily="34" charset="-127"/>
                            <a:cs typeface="Times New Roman" panose="02020603050405020304" pitchFamily="18" charset="0"/>
                          </a:rPr>
                          <m:t>𝐵𝐴𝐶</m:t>
                        </m:r>
                      </m:e>
                    </m:acc>
                  </m:oMath>
                </a14:m>
                <a:r>
                  <a:rPr lang="vi-VN" sz="4000" i="1">
                    <a:effectLst/>
                    <a:latin typeface="Arial" panose="020B0604020202020204" pitchFamily="34" charset="0"/>
                    <a:ea typeface="Dotum" panose="020B0600000101010101" pitchFamily="34" charset="-127"/>
                    <a:cs typeface="Arial" panose="020B0604020202020204" pitchFamily="34" charset="0"/>
                  </a:rPr>
                  <a:t> ; </a:t>
                </a:r>
                <a14:m>
                  <m:oMath xmlns:m="http://schemas.openxmlformats.org/officeDocument/2006/math">
                    <m:acc>
                      <m:accPr>
                        <m:chr m:val="̂"/>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accPr>
                      <m:e>
                        <m:sSup>
                          <m:sSupPr>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sSupPr>
                          <m:e>
                            <m:r>
                              <a:rPr lang="vi-VN" sz="4000" i="1">
                                <a:effectLst/>
                                <a:latin typeface="Cambria Math" panose="02040503050406030204" pitchFamily="18" charset="0"/>
                                <a:ea typeface="Dotum" panose="020B0600000101010101" pitchFamily="34" charset="-127"/>
                                <a:cs typeface="Times New Roman" panose="02020603050405020304" pitchFamily="18" charset="0"/>
                              </a:rPr>
                              <m:t>𝐶</m:t>
                            </m:r>
                          </m:e>
                          <m:sup>
                            <m:r>
                              <a:rPr lang="vi-VN" sz="4000" i="1">
                                <a:effectLst/>
                                <a:latin typeface="Cambria Math" panose="02040503050406030204" pitchFamily="18" charset="0"/>
                                <a:ea typeface="Dotum" panose="020B0600000101010101" pitchFamily="34" charset="-127"/>
                                <a:cs typeface="Times New Roman" panose="02020603050405020304" pitchFamily="18" charset="0"/>
                              </a:rPr>
                              <m:t>′</m:t>
                            </m:r>
                          </m:sup>
                        </m:sSup>
                        <m:sSup>
                          <m:sSupPr>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sSupPr>
                          <m:e>
                            <m:r>
                              <a:rPr lang="vi-VN" sz="4000" i="1">
                                <a:effectLst/>
                                <a:latin typeface="Cambria Math" panose="02040503050406030204" pitchFamily="18" charset="0"/>
                                <a:ea typeface="Dotum" panose="020B0600000101010101" pitchFamily="34" charset="-127"/>
                                <a:cs typeface="Times New Roman" panose="02020603050405020304" pitchFamily="18" charset="0"/>
                              </a:rPr>
                              <m:t>𝐵</m:t>
                            </m:r>
                          </m:e>
                          <m:sup>
                            <m:r>
                              <a:rPr lang="vi-VN" sz="4000" i="1">
                                <a:effectLst/>
                                <a:latin typeface="Cambria Math" panose="02040503050406030204" pitchFamily="18" charset="0"/>
                                <a:ea typeface="Dotum" panose="020B0600000101010101" pitchFamily="34" charset="-127"/>
                                <a:cs typeface="Times New Roman" panose="02020603050405020304" pitchFamily="18" charset="0"/>
                              </a:rPr>
                              <m:t>′</m:t>
                            </m:r>
                          </m:sup>
                        </m:sSup>
                        <m:r>
                          <a:rPr lang="vi-VN" sz="4000" i="1">
                            <a:effectLst/>
                            <a:latin typeface="Cambria Math" panose="02040503050406030204" pitchFamily="18" charset="0"/>
                            <a:ea typeface="Dotum" panose="020B0600000101010101" pitchFamily="34" charset="-127"/>
                            <a:cs typeface="Times New Roman" panose="02020603050405020304" pitchFamily="18" charset="0"/>
                          </a:rPr>
                          <m:t>𝐴</m:t>
                        </m:r>
                        <m:r>
                          <a:rPr lang="vi-VN" sz="4000" i="1">
                            <a:effectLst/>
                            <a:latin typeface="Cambria Math" panose="02040503050406030204" pitchFamily="18" charset="0"/>
                            <a:ea typeface="Dotum" panose="020B0600000101010101" pitchFamily="34" charset="-127"/>
                            <a:cs typeface="Times New Roman" panose="02020603050405020304" pitchFamily="18" charset="0"/>
                          </a:rPr>
                          <m:t>′</m:t>
                        </m:r>
                      </m:e>
                    </m:acc>
                    <m:r>
                      <a:rPr lang="en-US" sz="4000" b="0" i="1" smtClean="0">
                        <a:effectLst/>
                        <a:latin typeface="Cambria Math" panose="02040503050406030204" pitchFamily="18" charset="0"/>
                        <a:ea typeface="Dotum" panose="020B0600000101010101" pitchFamily="34" charset="-127"/>
                        <a:cs typeface="Times New Roman" panose="02020603050405020304" pitchFamily="18" charset="0"/>
                      </a:rPr>
                      <m:t>=</m:t>
                    </m:r>
                    <m:acc>
                      <m:accPr>
                        <m:chr m:val="̂"/>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accPr>
                      <m:e>
                        <m:r>
                          <a:rPr lang="vi-VN" sz="4000" i="1">
                            <a:effectLst/>
                            <a:latin typeface="Cambria Math" panose="02040503050406030204" pitchFamily="18" charset="0"/>
                            <a:ea typeface="Dotum" panose="020B0600000101010101" pitchFamily="34" charset="-127"/>
                            <a:cs typeface="Times New Roman" panose="02020603050405020304" pitchFamily="18" charset="0"/>
                          </a:rPr>
                          <m:t>𝐶𝐵𝐴</m:t>
                        </m:r>
                      </m:e>
                    </m:acc>
                  </m:oMath>
                </a14:m>
                <a:r>
                  <a:rPr lang="vi-VN" sz="4000" i="1">
                    <a:effectLst/>
                    <a:latin typeface="Arial" panose="020B0604020202020204" pitchFamily="34" charset="0"/>
                    <a:ea typeface="Dotum" panose="020B0600000101010101" pitchFamily="34" charset="-127"/>
                    <a:cs typeface="Arial" panose="020B0604020202020204" pitchFamily="34" charset="0"/>
                  </a:rPr>
                  <a:t> ; </a:t>
                </a:r>
                <a14:m>
                  <m:oMath xmlns:m="http://schemas.openxmlformats.org/officeDocument/2006/math">
                    <m:acc>
                      <m:accPr>
                        <m:chr m:val="̂"/>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accPr>
                      <m:e>
                        <m:sSup>
                          <m:sSupPr>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sSupPr>
                          <m:e>
                            <m:r>
                              <a:rPr lang="vi-VN" sz="4000" i="1">
                                <a:effectLst/>
                                <a:latin typeface="Cambria Math" panose="02040503050406030204" pitchFamily="18" charset="0"/>
                                <a:ea typeface="Dotum" panose="020B0600000101010101" pitchFamily="34" charset="-127"/>
                                <a:cs typeface="Times New Roman" panose="02020603050405020304" pitchFamily="18" charset="0"/>
                              </a:rPr>
                              <m:t>𝐴</m:t>
                            </m:r>
                          </m:e>
                          <m:sup>
                            <m:r>
                              <a:rPr lang="vi-VN" sz="4000" i="1">
                                <a:effectLst/>
                                <a:latin typeface="Cambria Math" panose="02040503050406030204" pitchFamily="18" charset="0"/>
                                <a:ea typeface="Dotum" panose="020B0600000101010101" pitchFamily="34" charset="-127"/>
                                <a:cs typeface="Times New Roman" panose="02020603050405020304" pitchFamily="18" charset="0"/>
                              </a:rPr>
                              <m:t>′</m:t>
                            </m:r>
                          </m:sup>
                        </m:sSup>
                        <m:sSup>
                          <m:sSupPr>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sSupPr>
                          <m:e>
                            <m:r>
                              <a:rPr lang="vi-VN" sz="4000" i="1">
                                <a:effectLst/>
                                <a:latin typeface="Cambria Math" panose="02040503050406030204" pitchFamily="18" charset="0"/>
                                <a:ea typeface="Dotum" panose="020B0600000101010101" pitchFamily="34" charset="-127"/>
                                <a:cs typeface="Times New Roman" panose="02020603050405020304" pitchFamily="18" charset="0"/>
                              </a:rPr>
                              <m:t>𝐶</m:t>
                            </m:r>
                          </m:e>
                          <m:sup>
                            <m:r>
                              <a:rPr lang="vi-VN" sz="4000" i="1">
                                <a:effectLst/>
                                <a:latin typeface="Cambria Math" panose="02040503050406030204" pitchFamily="18" charset="0"/>
                                <a:ea typeface="Dotum" panose="020B0600000101010101" pitchFamily="34" charset="-127"/>
                                <a:cs typeface="Times New Roman" panose="02020603050405020304" pitchFamily="18" charset="0"/>
                              </a:rPr>
                              <m:t>′</m:t>
                            </m:r>
                          </m:sup>
                        </m:sSup>
                        <m:r>
                          <a:rPr lang="vi-VN" sz="4000" i="1">
                            <a:effectLst/>
                            <a:latin typeface="Cambria Math" panose="02040503050406030204" pitchFamily="18" charset="0"/>
                            <a:ea typeface="Dotum" panose="020B0600000101010101" pitchFamily="34" charset="-127"/>
                            <a:cs typeface="Times New Roman" panose="02020603050405020304" pitchFamily="18" charset="0"/>
                          </a:rPr>
                          <m:t>𝐵</m:t>
                        </m:r>
                        <m:r>
                          <a:rPr lang="vi-VN" sz="4000" i="1">
                            <a:effectLst/>
                            <a:latin typeface="Cambria Math" panose="02040503050406030204" pitchFamily="18" charset="0"/>
                            <a:ea typeface="Dotum" panose="020B0600000101010101" pitchFamily="34" charset="-127"/>
                            <a:cs typeface="Times New Roman" panose="02020603050405020304" pitchFamily="18" charset="0"/>
                          </a:rPr>
                          <m:t>′</m:t>
                        </m:r>
                      </m:e>
                    </m:acc>
                    <m:r>
                      <a:rPr lang="en-US" sz="4000" b="0" i="1" smtClean="0">
                        <a:effectLst/>
                        <a:latin typeface="Cambria Math" panose="02040503050406030204" pitchFamily="18" charset="0"/>
                        <a:ea typeface="Dotum" panose="020B0600000101010101" pitchFamily="34" charset="-127"/>
                        <a:cs typeface="Times New Roman" panose="02020603050405020304" pitchFamily="18" charset="0"/>
                      </a:rPr>
                      <m:t>=</m:t>
                    </m:r>
                    <m:acc>
                      <m:accPr>
                        <m:chr m:val="̂"/>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accPr>
                      <m:e>
                        <m:r>
                          <a:rPr lang="vi-VN" sz="4000" i="1">
                            <a:effectLst/>
                            <a:latin typeface="Cambria Math" panose="02040503050406030204" pitchFamily="18" charset="0"/>
                            <a:ea typeface="Dotum" panose="020B0600000101010101" pitchFamily="34" charset="-127"/>
                            <a:cs typeface="Times New Roman" panose="02020603050405020304" pitchFamily="18" charset="0"/>
                          </a:rPr>
                          <m:t>𝐴</m:t>
                        </m:r>
                        <m:r>
                          <a:rPr lang="en-US" sz="4000" b="0" i="1" smtClean="0">
                            <a:effectLst/>
                            <a:latin typeface="Cambria Math" panose="02040503050406030204" pitchFamily="18" charset="0"/>
                            <a:ea typeface="Dotum" panose="020B0600000101010101" pitchFamily="34" charset="-127"/>
                            <a:cs typeface="Times New Roman" panose="02020603050405020304" pitchFamily="18" charset="0"/>
                          </a:rPr>
                          <m:t>𝐶</m:t>
                        </m:r>
                        <m:r>
                          <a:rPr lang="vi-VN" sz="4000" i="1">
                            <a:effectLst/>
                            <a:latin typeface="Cambria Math" panose="02040503050406030204" pitchFamily="18" charset="0"/>
                            <a:ea typeface="Dotum" panose="020B0600000101010101" pitchFamily="34" charset="-127"/>
                            <a:cs typeface="Times New Roman" panose="02020603050405020304" pitchFamily="18" charset="0"/>
                          </a:rPr>
                          <m:t>𝐵</m:t>
                        </m:r>
                      </m:e>
                    </m:acc>
                  </m:oMath>
                </a14:m>
                <a:endParaRPr lang="en-US" sz="4000" i="1">
                  <a:effectLst/>
                  <a:latin typeface="Arial" panose="020B0604020202020204" pitchFamily="34" charset="0"/>
                  <a:ea typeface="Arial" panose="020B0604020202020204" pitchFamily="34" charset="0"/>
                  <a:cs typeface="Arial" panose="020B0604020202020204" pitchFamily="34" charset="0"/>
                </a:endParaRPr>
              </a:p>
              <a:p>
                <a:pPr marL="571500" indent="-571500" algn="just">
                  <a:lnSpc>
                    <a:spcPct val="150000"/>
                  </a:lnSpc>
                  <a:spcBef>
                    <a:spcPts val="600"/>
                  </a:spcBef>
                  <a:spcAft>
                    <a:spcPts val="600"/>
                  </a:spcAft>
                  <a:buFont typeface="Arial" panose="020B0604020202020204" pitchFamily="34" charset="0"/>
                  <a:buChar char="•"/>
                </a:pPr>
                <a:r>
                  <a:rPr lang="vi-VN" sz="4000" smtClean="0">
                    <a:effectLst/>
                    <a:latin typeface="Arial" panose="020B0604020202020204" pitchFamily="34" charset="0"/>
                    <a:ea typeface="Dotum" panose="020B0600000101010101" pitchFamily="34" charset="-127"/>
                    <a:cs typeface="Arial" panose="020B0604020202020204" pitchFamily="34" charset="0"/>
                  </a:rPr>
                  <a:t>Các </a:t>
                </a:r>
                <a:r>
                  <a:rPr lang="vi-VN" sz="4000">
                    <a:effectLst/>
                    <a:latin typeface="Arial" panose="020B0604020202020204" pitchFamily="34" charset="0"/>
                    <a:ea typeface="Dotum" panose="020B0600000101010101" pitchFamily="34" charset="-127"/>
                    <a:cs typeface="Arial" panose="020B0604020202020204" pitchFamily="34" charset="0"/>
                  </a:rPr>
                  <a:t>cạnh tương ứng tỉ </a:t>
                </a:r>
                <a:r>
                  <a:rPr lang="vi-VN" sz="4000">
                    <a:effectLst/>
                    <a:latin typeface="Arial" panose="020B0604020202020204" pitchFamily="34" charset="0"/>
                    <a:ea typeface="Dotum" panose="020B0600000101010101" pitchFamily="34" charset="-127"/>
                    <a:cs typeface="Arial" panose="020B0604020202020204" pitchFamily="34" charset="0"/>
                  </a:rPr>
                  <a:t>lệ </a:t>
                </a:r>
                <a:r>
                  <a:rPr lang="vi-VN" sz="4000" smtClean="0">
                    <a:effectLst/>
                    <a:latin typeface="Arial" panose="020B0604020202020204" pitchFamily="34" charset="0"/>
                    <a:ea typeface="Dotum" panose="020B0600000101010101" pitchFamily="34" charset="-127"/>
                    <a:cs typeface="Arial" panose="020B0604020202020204" pitchFamily="34" charset="0"/>
                  </a:rPr>
                  <a:t>:</a:t>
                </a:r>
                <a:endParaRPr lang="en-US" sz="4000" smtClean="0">
                  <a:effectLst/>
                  <a:latin typeface="Arial" panose="020B0604020202020204" pitchFamily="34" charset="0"/>
                  <a:ea typeface="Dotum" panose="020B0600000101010101" pitchFamily="34" charset="-127"/>
                  <a:cs typeface="Arial" panose="020B0604020202020204" pitchFamily="34" charset="0"/>
                </a:endParaRPr>
              </a:p>
              <a:p>
                <a:pPr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f>
                        <m:fPr>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fPr>
                        <m:num>
                          <m:sSup>
                            <m:sSupPr>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sSupPr>
                            <m:e>
                              <m:r>
                                <m:rPr>
                                  <m:sty m:val="p"/>
                                </m:rPr>
                                <a:rPr lang="vi-VN" sz="4000">
                                  <a:effectLst/>
                                  <a:latin typeface="Cambria Math" panose="02040503050406030204" pitchFamily="18" charset="0"/>
                                  <a:ea typeface="Dotum" panose="020B0600000101010101" pitchFamily="34" charset="-127"/>
                                  <a:cs typeface="Times New Roman" panose="02020603050405020304" pitchFamily="18" charset="0"/>
                                </a:rPr>
                                <m:t>A</m:t>
                              </m:r>
                            </m:e>
                            <m:sup>
                              <m:r>
                                <a:rPr lang="vi-VN" sz="4000" i="1">
                                  <a:effectLst/>
                                  <a:latin typeface="Cambria Math" panose="02040503050406030204" pitchFamily="18" charset="0"/>
                                  <a:ea typeface="Dotum" panose="020B0600000101010101" pitchFamily="34" charset="-127"/>
                                  <a:cs typeface="Times New Roman" panose="02020603050405020304" pitchFamily="18" charset="0"/>
                                </a:rPr>
                                <m:t>′</m:t>
                              </m:r>
                            </m:sup>
                          </m:sSup>
                          <m:sSup>
                            <m:sSupPr>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sSupPr>
                            <m:e>
                              <m:r>
                                <m:rPr>
                                  <m:sty m:val="p"/>
                                </m:rPr>
                                <a:rPr lang="vi-VN" sz="4000">
                                  <a:effectLst/>
                                  <a:latin typeface="Cambria Math" panose="02040503050406030204" pitchFamily="18" charset="0"/>
                                  <a:ea typeface="Dotum" panose="020B0600000101010101" pitchFamily="34" charset="-127"/>
                                  <a:cs typeface="Times New Roman" panose="02020603050405020304" pitchFamily="18" charset="0"/>
                                </a:rPr>
                                <m:t>B</m:t>
                              </m:r>
                            </m:e>
                            <m:sup>
                              <m:r>
                                <a:rPr lang="vi-VN" sz="4000" i="1">
                                  <a:effectLst/>
                                  <a:latin typeface="Cambria Math" panose="02040503050406030204" pitchFamily="18" charset="0"/>
                                  <a:ea typeface="Dotum" panose="020B0600000101010101" pitchFamily="34" charset="-127"/>
                                  <a:cs typeface="Times New Roman" panose="02020603050405020304" pitchFamily="18" charset="0"/>
                                </a:rPr>
                                <m:t>′</m:t>
                              </m:r>
                            </m:sup>
                          </m:sSup>
                        </m:num>
                        <m:den>
                          <m:r>
                            <m:rPr>
                              <m:sty m:val="p"/>
                            </m:rPr>
                            <a:rPr lang="vi-VN" sz="4000">
                              <a:effectLst/>
                              <a:latin typeface="Cambria Math" panose="02040503050406030204" pitchFamily="18" charset="0"/>
                              <a:ea typeface="Dotum" panose="020B0600000101010101" pitchFamily="34" charset="-127"/>
                              <a:cs typeface="Times New Roman" panose="02020603050405020304" pitchFamily="18" charset="0"/>
                            </a:rPr>
                            <m:t>AB</m:t>
                          </m:r>
                        </m:den>
                      </m:f>
                      <m:r>
                        <a:rPr lang="en-US" sz="4000" b="0" i="0" smtClean="0">
                          <a:effectLst/>
                          <a:latin typeface="Cambria Math" panose="02040503050406030204" pitchFamily="18" charset="0"/>
                          <a:ea typeface="Dotum" panose="020B0600000101010101" pitchFamily="34" charset="-127"/>
                          <a:cs typeface="Times New Roman" panose="02020603050405020304" pitchFamily="18" charset="0"/>
                        </a:rPr>
                        <m:t>=</m:t>
                      </m:r>
                      <m:f>
                        <m:fPr>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fPr>
                        <m:num>
                          <m:sSup>
                            <m:sSupPr>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sSupPr>
                            <m:e>
                              <m:r>
                                <m:rPr>
                                  <m:sty m:val="p"/>
                                </m:rPr>
                                <a:rPr lang="vi-VN" sz="4000">
                                  <a:effectLst/>
                                  <a:latin typeface="Cambria Math" panose="02040503050406030204" pitchFamily="18" charset="0"/>
                                  <a:ea typeface="Dotum" panose="020B0600000101010101" pitchFamily="34" charset="-127"/>
                                  <a:cs typeface="Times New Roman" panose="02020603050405020304" pitchFamily="18" charset="0"/>
                                </a:rPr>
                                <m:t>B</m:t>
                              </m:r>
                            </m:e>
                            <m:sup>
                              <m:r>
                                <a:rPr lang="vi-VN" sz="4000" i="1">
                                  <a:effectLst/>
                                  <a:latin typeface="Cambria Math" panose="02040503050406030204" pitchFamily="18" charset="0"/>
                                  <a:ea typeface="Dotum" panose="020B0600000101010101" pitchFamily="34" charset="-127"/>
                                  <a:cs typeface="Times New Roman" panose="02020603050405020304" pitchFamily="18" charset="0"/>
                                </a:rPr>
                                <m:t>′</m:t>
                              </m:r>
                            </m:sup>
                          </m:sSup>
                          <m:sSup>
                            <m:sSupPr>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sSupPr>
                            <m:e>
                              <m:r>
                                <m:rPr>
                                  <m:sty m:val="p"/>
                                </m:rPr>
                                <a:rPr lang="vi-VN" sz="4000">
                                  <a:effectLst/>
                                  <a:latin typeface="Cambria Math" panose="02040503050406030204" pitchFamily="18" charset="0"/>
                                  <a:ea typeface="Dotum" panose="020B0600000101010101" pitchFamily="34" charset="-127"/>
                                  <a:cs typeface="Times New Roman" panose="02020603050405020304" pitchFamily="18" charset="0"/>
                                </a:rPr>
                                <m:t>C</m:t>
                              </m:r>
                            </m:e>
                            <m:sup>
                              <m:r>
                                <a:rPr lang="vi-VN" sz="4000" i="1">
                                  <a:effectLst/>
                                  <a:latin typeface="Cambria Math" panose="02040503050406030204" pitchFamily="18" charset="0"/>
                                  <a:ea typeface="Dotum" panose="020B0600000101010101" pitchFamily="34" charset="-127"/>
                                  <a:cs typeface="Times New Roman" panose="02020603050405020304" pitchFamily="18" charset="0"/>
                                </a:rPr>
                                <m:t>′</m:t>
                              </m:r>
                            </m:sup>
                          </m:sSup>
                        </m:num>
                        <m:den>
                          <m:r>
                            <m:rPr>
                              <m:sty m:val="p"/>
                            </m:rPr>
                            <a:rPr lang="vi-VN" sz="4000">
                              <a:effectLst/>
                              <a:latin typeface="Cambria Math" panose="02040503050406030204" pitchFamily="18" charset="0"/>
                              <a:ea typeface="Dotum" panose="020B0600000101010101" pitchFamily="34" charset="-127"/>
                              <a:cs typeface="Times New Roman" panose="02020603050405020304" pitchFamily="18" charset="0"/>
                            </a:rPr>
                            <m:t>BC</m:t>
                          </m:r>
                        </m:den>
                      </m:f>
                      <m:r>
                        <a:rPr lang="en-US" sz="4000" b="0" i="0" smtClean="0">
                          <a:effectLst/>
                          <a:latin typeface="Cambria Math" panose="02040503050406030204" pitchFamily="18" charset="0"/>
                          <a:ea typeface="Dotum" panose="020B0600000101010101" pitchFamily="34" charset="-127"/>
                          <a:cs typeface="Times New Roman" panose="02020603050405020304" pitchFamily="18" charset="0"/>
                        </a:rPr>
                        <m:t>=</m:t>
                      </m:r>
                      <m:f>
                        <m:fPr>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fPr>
                        <m:num>
                          <m:sSup>
                            <m:sSupPr>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sSupPr>
                            <m:e>
                              <m:r>
                                <m:rPr>
                                  <m:sty m:val="p"/>
                                </m:rPr>
                                <a:rPr lang="vi-VN" sz="4000">
                                  <a:effectLst/>
                                  <a:latin typeface="Cambria Math" panose="02040503050406030204" pitchFamily="18" charset="0"/>
                                  <a:ea typeface="Dotum" panose="020B0600000101010101" pitchFamily="34" charset="-127"/>
                                  <a:cs typeface="Times New Roman" panose="02020603050405020304" pitchFamily="18" charset="0"/>
                                </a:rPr>
                                <m:t>C</m:t>
                              </m:r>
                            </m:e>
                            <m:sup>
                              <m:r>
                                <a:rPr lang="vi-VN" sz="4000" i="1">
                                  <a:effectLst/>
                                  <a:latin typeface="Cambria Math" panose="02040503050406030204" pitchFamily="18" charset="0"/>
                                  <a:ea typeface="Dotum" panose="020B0600000101010101" pitchFamily="34" charset="-127"/>
                                  <a:cs typeface="Times New Roman" panose="02020603050405020304" pitchFamily="18" charset="0"/>
                                </a:rPr>
                                <m:t>′</m:t>
                              </m:r>
                            </m:sup>
                          </m:sSup>
                          <m:sSup>
                            <m:sSupPr>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sSupPr>
                            <m:e>
                              <m:r>
                                <m:rPr>
                                  <m:sty m:val="p"/>
                                </m:rPr>
                                <a:rPr lang="vi-VN" sz="4000">
                                  <a:effectLst/>
                                  <a:latin typeface="Cambria Math" panose="02040503050406030204" pitchFamily="18" charset="0"/>
                                  <a:ea typeface="Dotum" panose="020B0600000101010101" pitchFamily="34" charset="-127"/>
                                  <a:cs typeface="Times New Roman" panose="02020603050405020304" pitchFamily="18" charset="0"/>
                                </a:rPr>
                                <m:t>A</m:t>
                              </m:r>
                            </m:e>
                            <m:sup>
                              <m:r>
                                <a:rPr lang="vi-VN" sz="4000" i="1">
                                  <a:effectLst/>
                                  <a:latin typeface="Cambria Math" panose="02040503050406030204" pitchFamily="18" charset="0"/>
                                  <a:ea typeface="Dotum" panose="020B0600000101010101" pitchFamily="34" charset="-127"/>
                                  <a:cs typeface="Times New Roman" panose="02020603050405020304" pitchFamily="18" charset="0"/>
                                </a:rPr>
                                <m:t>′</m:t>
                              </m:r>
                            </m:sup>
                          </m:sSup>
                        </m:num>
                        <m:den>
                          <m:r>
                            <m:rPr>
                              <m:sty m:val="p"/>
                            </m:rPr>
                            <a:rPr lang="vi-VN" sz="4000">
                              <a:effectLst/>
                              <a:latin typeface="Cambria Math" panose="02040503050406030204" pitchFamily="18" charset="0"/>
                              <a:ea typeface="Dotum" panose="020B0600000101010101" pitchFamily="34" charset="-127"/>
                              <a:cs typeface="Times New Roman" panose="02020603050405020304" pitchFamily="18" charset="0"/>
                            </a:rPr>
                            <m:t>CA</m:t>
                          </m:r>
                        </m:den>
                      </m:f>
                    </m:oMath>
                  </m:oMathPara>
                </a14:m>
                <a:endParaRPr lang="en-US" sz="40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pPr>
                <a:r>
                  <a:rPr lang="vi-VN" sz="4000">
                    <a:effectLst/>
                    <a:latin typeface="Arial" panose="020B0604020202020204" pitchFamily="34" charset="0"/>
                    <a:ea typeface="Dotum" panose="020B0600000101010101" pitchFamily="34" charset="-127"/>
                    <a:cs typeface="Arial" panose="020B0604020202020204" pitchFamily="34" charset="0"/>
                  </a:rPr>
                  <a:t>Ta nói tam giác </a:t>
                </a:r>
                <a14:m>
                  <m:oMath xmlns:m="http://schemas.openxmlformats.org/officeDocument/2006/math">
                    <m:r>
                      <a:rPr lang="vi-VN" sz="4000" i="1">
                        <a:effectLst/>
                        <a:latin typeface="Cambria Math" panose="02040503050406030204" pitchFamily="18" charset="0"/>
                        <a:ea typeface="Dotum" panose="020B0600000101010101" pitchFamily="34" charset="-127"/>
                        <a:cs typeface="Times New Roman" panose="02020603050405020304" pitchFamily="18" charset="0"/>
                      </a:rPr>
                      <m:t>𝐴</m:t>
                    </m:r>
                    <m:r>
                      <a:rPr lang="vi-VN" sz="4000" i="1">
                        <a:effectLst/>
                        <a:latin typeface="Cambria Math" panose="02040503050406030204" pitchFamily="18" charset="0"/>
                        <a:ea typeface="Dotum" panose="020B0600000101010101" pitchFamily="34" charset="-127"/>
                        <a:cs typeface="Times New Roman" panose="02020603050405020304" pitchFamily="18" charset="0"/>
                      </a:rPr>
                      <m:t>’</m:t>
                    </m:r>
                    <m:r>
                      <a:rPr lang="vi-VN" sz="4000" i="1">
                        <a:effectLst/>
                        <a:latin typeface="Cambria Math" panose="02040503050406030204" pitchFamily="18" charset="0"/>
                        <a:ea typeface="Dotum" panose="020B0600000101010101" pitchFamily="34" charset="-127"/>
                        <a:cs typeface="Times New Roman" panose="02020603050405020304" pitchFamily="18" charset="0"/>
                      </a:rPr>
                      <m:t>𝐵</m:t>
                    </m:r>
                    <m:r>
                      <a:rPr lang="vi-VN" sz="4000" i="1">
                        <a:effectLst/>
                        <a:latin typeface="Cambria Math" panose="02040503050406030204" pitchFamily="18" charset="0"/>
                        <a:ea typeface="Dotum" panose="020B0600000101010101" pitchFamily="34" charset="-127"/>
                        <a:cs typeface="Times New Roman" panose="02020603050405020304" pitchFamily="18" charset="0"/>
                      </a:rPr>
                      <m:t>’</m:t>
                    </m:r>
                    <m:r>
                      <a:rPr lang="vi-VN" sz="4000" i="1">
                        <a:effectLst/>
                        <a:latin typeface="Cambria Math" panose="02040503050406030204" pitchFamily="18" charset="0"/>
                        <a:ea typeface="Dotum" panose="020B0600000101010101" pitchFamily="34" charset="-127"/>
                        <a:cs typeface="Times New Roman" panose="02020603050405020304" pitchFamily="18" charset="0"/>
                      </a:rPr>
                      <m:t>𝐶</m:t>
                    </m:r>
                    <m:r>
                      <a:rPr lang="vi-VN" sz="4000" i="1">
                        <a:effectLst/>
                        <a:latin typeface="Cambria Math" panose="02040503050406030204" pitchFamily="18" charset="0"/>
                        <a:ea typeface="Dotum" panose="020B0600000101010101" pitchFamily="34" charset="-127"/>
                        <a:cs typeface="Times New Roman" panose="02020603050405020304" pitchFamily="18" charset="0"/>
                      </a:rPr>
                      <m:t>’ </m:t>
                    </m:r>
                  </m:oMath>
                </a14:m>
                <a:r>
                  <a:rPr lang="vi-VN" sz="4000">
                    <a:effectLst/>
                    <a:latin typeface="Arial" panose="020B0604020202020204" pitchFamily="34" charset="0"/>
                    <a:ea typeface="Dotum" panose="020B0600000101010101" pitchFamily="34" charset="-127"/>
                    <a:cs typeface="Arial" panose="020B0604020202020204" pitchFamily="34" charset="0"/>
                  </a:rPr>
                  <a:t>đồng dạng với tam giác </a:t>
                </a:r>
                <a14:m>
                  <m:oMath xmlns:m="http://schemas.openxmlformats.org/officeDocument/2006/math">
                    <m:r>
                      <a:rPr lang="vi-VN" sz="4000" i="1">
                        <a:effectLst/>
                        <a:latin typeface="Cambria Math" panose="02040503050406030204" pitchFamily="18" charset="0"/>
                        <a:ea typeface="Dotum" panose="020B0600000101010101" pitchFamily="34" charset="-127"/>
                        <a:cs typeface="Times New Roman" panose="02020603050405020304" pitchFamily="18" charset="0"/>
                      </a:rPr>
                      <m:t>𝐴𝐵𝐶</m:t>
                    </m:r>
                  </m:oMath>
                </a14:m>
                <a:r>
                  <a:rPr lang="en-US" sz="4000" smtClean="0">
                    <a:effectLst/>
                    <a:latin typeface="Arial" panose="020B0604020202020204" pitchFamily="34" charset="0"/>
                    <a:ea typeface="Arial" panose="020B0604020202020204" pitchFamily="34" charset="0"/>
                    <a:cs typeface="Arial" panose="020B0604020202020204" pitchFamily="34" charset="0"/>
                  </a:rPr>
                  <a:t>.</a:t>
                </a:r>
                <a:endParaRPr lang="en-US" sz="400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3" name="Rectangle 2"/>
              <p:cNvSpPr>
                <a:spLocks noRot="1" noChangeAspect="1" noMove="1" noResize="1" noEditPoints="1" noAdjustHandles="1" noChangeArrowheads="1" noChangeShapeType="1" noTextEdit="1"/>
              </p:cNvSpPr>
              <p:nvPr/>
            </p:nvSpPr>
            <p:spPr>
              <a:xfrm>
                <a:off x="2209800" y="2095500"/>
                <a:ext cx="14941312" cy="7291035"/>
              </a:xfrm>
              <a:prstGeom prst="rect">
                <a:avLst/>
              </a:prstGeom>
              <a:blipFill>
                <a:blip r:embed="rId3"/>
                <a:stretch>
                  <a:fillRect l="-1469" b="-1087"/>
                </a:stretch>
              </a:blipFill>
            </p:spPr>
            <p:txBody>
              <a:bodyPr/>
              <a:lstStyle/>
              <a:p>
                <a:r>
                  <a:rPr lang="en-US">
                    <a:noFill/>
                  </a:rPr>
                  <a:t> </a:t>
                </a:r>
              </a:p>
            </p:txBody>
          </p:sp>
        </mc:Fallback>
      </mc:AlternateContent>
      <p:pic>
        <p:nvPicPr>
          <p:cNvPr id="4" name="Picture 3"/>
          <p:cNvPicPr>
            <a:picLocks noChangeAspect="1"/>
          </p:cNvPicPr>
          <p:nvPr/>
        </p:nvPicPr>
        <p:blipFill>
          <a:blip r:embed="rId4"/>
          <a:stretch>
            <a:fillRect/>
          </a:stretch>
        </p:blipFill>
        <p:spPr>
          <a:xfrm flipH="1">
            <a:off x="14901880" y="961579"/>
            <a:ext cx="2487482" cy="2405516"/>
          </a:xfrm>
          <a:prstGeom prst="rect">
            <a:avLst/>
          </a:prstGeom>
        </p:spPr>
      </p:pic>
    </p:spTree>
    <p:extLst>
      <p:ext uri="{BB962C8B-B14F-4D97-AF65-F5344CB8AC3E}">
        <p14:creationId xmlns:p14="http://schemas.microsoft.com/office/powerpoint/2010/main" val="1170722305"/>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1666</TotalTime>
  <Words>1823</Words>
  <Application>Microsoft Office PowerPoint</Application>
  <PresentationFormat>Custom</PresentationFormat>
  <Paragraphs>235</Paragraphs>
  <Slides>40</Slides>
  <Notes>14</Notes>
  <HiddenSlides>0</HiddenSlides>
  <MMClips>20</MMClips>
  <ScaleCrop>false</ScaleCrop>
  <HeadingPairs>
    <vt:vector size="6" baseType="variant">
      <vt:variant>
        <vt:lpstr>Fonts Used</vt:lpstr>
      </vt:variant>
      <vt:variant>
        <vt:i4>15</vt:i4>
      </vt:variant>
      <vt:variant>
        <vt:lpstr>Theme</vt:lpstr>
      </vt:variant>
      <vt:variant>
        <vt:i4>2</vt:i4>
      </vt:variant>
      <vt:variant>
        <vt:lpstr>Slide Titles</vt:lpstr>
      </vt:variant>
      <vt:variant>
        <vt:i4>40</vt:i4>
      </vt:variant>
    </vt:vector>
  </HeadingPairs>
  <TitlesOfParts>
    <vt:vector size="57" baseType="lpstr">
      <vt:lpstr>Calibri</vt:lpstr>
      <vt:lpstr>Maven Pro SemiBold</vt:lpstr>
      <vt:lpstr>Open Sans</vt:lpstr>
      <vt:lpstr>Wingdings</vt:lpstr>
      <vt:lpstr>Lilita One</vt:lpstr>
      <vt:lpstr>Dotum</vt:lpstr>
      <vt:lpstr>Maven Pro ExtraBold</vt:lpstr>
      <vt:lpstr>Arial</vt:lpstr>
      <vt:lpstr>Cambria Math</vt:lpstr>
      <vt:lpstr>DengXian</vt:lpstr>
      <vt:lpstr>Times New Roman</vt:lpstr>
      <vt:lpstr>Euphemia</vt:lpstr>
      <vt:lpstr>DM Sans</vt:lpstr>
      <vt:lpstr>Symbol</vt:lpstr>
      <vt:lpstr>Calibri Light</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Pastel Cute Illustrative Business Report Presentation</dc:title>
  <dc:creator>Hà Ngân</dc:creator>
  <cp:lastModifiedBy>Admin</cp:lastModifiedBy>
  <cp:revision>81</cp:revision>
  <dcterms:created xsi:type="dcterms:W3CDTF">2006-08-16T00:00:00Z</dcterms:created>
  <dcterms:modified xsi:type="dcterms:W3CDTF">2023-12-13T06:19:08Z</dcterms:modified>
  <dc:identifier>DAF1cG6LnJ4</dc:identifier>
</cp:coreProperties>
</file>