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44"/>
  </p:notesMasterIdLst>
  <p:sldIdLst>
    <p:sldId id="256" r:id="rId4"/>
    <p:sldId id="304" r:id="rId5"/>
    <p:sldId id="274" r:id="rId6"/>
    <p:sldId id="257" r:id="rId7"/>
    <p:sldId id="394" r:id="rId8"/>
    <p:sldId id="321" r:id="rId9"/>
    <p:sldId id="322" r:id="rId10"/>
    <p:sldId id="303" r:id="rId11"/>
    <p:sldId id="395" r:id="rId12"/>
    <p:sldId id="421" r:id="rId13"/>
    <p:sldId id="397" r:id="rId14"/>
    <p:sldId id="424" r:id="rId15"/>
    <p:sldId id="404" r:id="rId16"/>
    <p:sldId id="260" r:id="rId17"/>
    <p:sldId id="382" r:id="rId18"/>
    <p:sldId id="428" r:id="rId19"/>
    <p:sldId id="442" r:id="rId20"/>
    <p:sldId id="341" r:id="rId21"/>
    <p:sldId id="443" r:id="rId22"/>
    <p:sldId id="444" r:id="rId23"/>
    <p:sldId id="416" r:id="rId24"/>
    <p:sldId id="429" r:id="rId25"/>
    <p:sldId id="431" r:id="rId26"/>
    <p:sldId id="434" r:id="rId27"/>
    <p:sldId id="435" r:id="rId28"/>
    <p:sldId id="436" r:id="rId29"/>
    <p:sldId id="432" r:id="rId30"/>
    <p:sldId id="437" r:id="rId31"/>
    <p:sldId id="353" r:id="rId32"/>
    <p:sldId id="445" r:id="rId33"/>
    <p:sldId id="446" r:id="rId34"/>
    <p:sldId id="417" r:id="rId35"/>
    <p:sldId id="370" r:id="rId36"/>
    <p:sldId id="447" r:id="rId37"/>
    <p:sldId id="448" r:id="rId38"/>
    <p:sldId id="440" r:id="rId39"/>
    <p:sldId id="356" r:id="rId40"/>
    <p:sldId id="357" r:id="rId41"/>
    <p:sldId id="261" r:id="rId42"/>
    <p:sldId id="265" r:id="rId43"/>
  </p:sldIdLst>
  <p:sldSz cx="18288000" cy="10287000"/>
  <p:notesSz cx="6858000" cy="9144000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Dotum" panose="020B0600000101010101" pitchFamily="34" charset="-127"/>
      <p:regular r:id="rId49"/>
    </p:embeddedFont>
    <p:embeddedFont>
      <p:font typeface="Cambria Math" panose="02040503050406030204" pitchFamily="18" charset="0"/>
      <p:regular r:id="rId50"/>
    </p:embeddedFont>
    <p:embeddedFont>
      <p:font typeface="Londrina Solid" panose="020B0604020202020204" charset="0"/>
      <p:regular r:id="rId51"/>
    </p:embeddedFont>
    <p:embeddedFont>
      <p:font typeface="Tahoma" panose="020B0604030504040204" pitchFamily="34" charset="0"/>
      <p:regular r:id="rId52"/>
      <p:bold r:id="rId53"/>
    </p:embeddedFont>
    <p:embeddedFont>
      <p:font typeface="等线 Light" panose="020B0604020202020204" charset="-122"/>
      <p:regular r:id="rId54"/>
    </p:embeddedFont>
    <p:embeddedFont>
      <p:font typeface="Calibri Light" panose="020F0302020204030204" pitchFamily="34" charset="0"/>
      <p:regular r:id="rId55"/>
      <p:italic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B3A3568-5D6B-4628-8E5E-F4CA02B7B6C4}">
          <p14:sldIdLst>
            <p14:sldId id="256"/>
            <p14:sldId id="304"/>
            <p14:sldId id="274"/>
            <p14:sldId id="257"/>
            <p14:sldId id="394"/>
            <p14:sldId id="321"/>
            <p14:sldId id="322"/>
            <p14:sldId id="303"/>
            <p14:sldId id="395"/>
            <p14:sldId id="421"/>
            <p14:sldId id="397"/>
            <p14:sldId id="424"/>
            <p14:sldId id="404"/>
            <p14:sldId id="260"/>
            <p14:sldId id="382"/>
            <p14:sldId id="428"/>
            <p14:sldId id="442"/>
            <p14:sldId id="341"/>
            <p14:sldId id="443"/>
            <p14:sldId id="444"/>
            <p14:sldId id="416"/>
            <p14:sldId id="429"/>
            <p14:sldId id="431"/>
            <p14:sldId id="434"/>
            <p14:sldId id="435"/>
            <p14:sldId id="436"/>
            <p14:sldId id="432"/>
            <p14:sldId id="437"/>
            <p14:sldId id="353"/>
            <p14:sldId id="445"/>
            <p14:sldId id="446"/>
            <p14:sldId id="417"/>
            <p14:sldId id="370"/>
            <p14:sldId id="447"/>
            <p14:sldId id="448"/>
            <p14:sldId id="440"/>
            <p14:sldId id="356"/>
            <p14:sldId id="357"/>
            <p14:sldId id="261"/>
            <p14:sldId id="265"/>
          </p14:sldIdLst>
        </p14:section>
        <p14:section name="Untitled Section" id="{F60D2743-741A-44DC-97EB-1AC069DD433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B54A24"/>
    <a:srgbClr val="FFCC66"/>
    <a:srgbClr val="FFFF99"/>
    <a:srgbClr val="E8734A"/>
    <a:srgbClr val="A05B3D"/>
    <a:srgbClr val="B094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108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2.fntdata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5.fntdata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8" Type="http://schemas.openxmlformats.org/officeDocument/2006/relationships/slide" Target="slides/slide5.xml"/><Relationship Id="rId51" Type="http://schemas.openxmlformats.org/officeDocument/2006/relationships/font" Target="fonts/font7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BBC7F5-0044-4A1A-A605-28FD9D802D6B}" type="datetimeFigureOut">
              <a:rPr lang="en-US" smtClean="0"/>
              <a:t>2/26/2024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A42A09-C99B-4EC5-BBF0-5B4765541B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042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42A09-C99B-4EC5-BBF0-5B4765541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198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1540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hiển</a:t>
            </a:r>
            <a:r>
              <a:rPr lang="en-US" b="1" baseline="0" dirty="0"/>
              <a:t> </a:t>
            </a:r>
            <a:r>
              <a:rPr lang="en-US" b="1" baseline="0" dirty="0" err="1"/>
              <a:t>thị</a:t>
            </a:r>
            <a:r>
              <a:rPr lang="en-US" b="1" baseline="0" dirty="0"/>
              <a:t> </a:t>
            </a:r>
            <a:r>
              <a:rPr lang="en-US" b="1" baseline="0" dirty="0" err="1"/>
              <a:t>đáp</a:t>
            </a:r>
            <a:r>
              <a:rPr lang="en-US" b="1" baseline="0" dirty="0"/>
              <a:t> </a:t>
            </a:r>
            <a:r>
              <a:rPr lang="en-US" b="1" baseline="0" dirty="0" err="1"/>
              <a:t>án</a:t>
            </a:r>
            <a:r>
              <a:rPr lang="en-US" b="1" baseline="0" dirty="0"/>
              <a:t>,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thầy</a:t>
            </a:r>
            <a:r>
              <a:rPr lang="en-US" b="1" baseline="0" dirty="0"/>
              <a:t> </a:t>
            </a:r>
            <a:r>
              <a:rPr lang="en-US" b="1" baseline="0" dirty="0" err="1"/>
              <a:t>cô</a:t>
            </a:r>
            <a:r>
              <a:rPr lang="en-US" b="1" baseline="0" dirty="0"/>
              <a:t>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chữ</a:t>
            </a:r>
            <a:r>
              <a:rPr lang="en-US" b="1" baseline="0" dirty="0"/>
              <a:t> </a:t>
            </a:r>
            <a:r>
              <a:rPr lang="en-US" b="1" baseline="0" dirty="0" err="1"/>
              <a:t>cái</a:t>
            </a:r>
            <a:r>
              <a:rPr lang="en-US" b="1" baseline="0" dirty="0"/>
              <a:t> </a:t>
            </a:r>
            <a:r>
              <a:rPr lang="en-US" b="1" baseline="0" dirty="0" err="1"/>
              <a:t>màu</a:t>
            </a:r>
            <a:r>
              <a:rPr lang="en-US" b="1" baseline="0" dirty="0"/>
              <a:t> </a:t>
            </a:r>
            <a:r>
              <a:rPr lang="en-US" b="1" baseline="0" dirty="0" err="1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48659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hiển</a:t>
            </a:r>
            <a:r>
              <a:rPr lang="en-US" b="1" baseline="0" dirty="0"/>
              <a:t> </a:t>
            </a:r>
            <a:r>
              <a:rPr lang="en-US" b="1" baseline="0" dirty="0" err="1"/>
              <a:t>thị</a:t>
            </a:r>
            <a:r>
              <a:rPr lang="en-US" b="1" baseline="0" dirty="0"/>
              <a:t> </a:t>
            </a:r>
            <a:r>
              <a:rPr lang="en-US" b="1" baseline="0" dirty="0" err="1"/>
              <a:t>đáp</a:t>
            </a:r>
            <a:r>
              <a:rPr lang="en-US" b="1" baseline="0" dirty="0"/>
              <a:t> </a:t>
            </a:r>
            <a:r>
              <a:rPr lang="en-US" b="1" baseline="0" dirty="0" err="1"/>
              <a:t>án</a:t>
            </a:r>
            <a:r>
              <a:rPr lang="en-US" b="1" baseline="0" dirty="0"/>
              <a:t>,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thầy</a:t>
            </a:r>
            <a:r>
              <a:rPr lang="en-US" b="1" baseline="0" dirty="0"/>
              <a:t> </a:t>
            </a:r>
            <a:r>
              <a:rPr lang="en-US" b="1" baseline="0" dirty="0" err="1"/>
              <a:t>cô</a:t>
            </a:r>
            <a:r>
              <a:rPr lang="en-US" b="1" baseline="0" dirty="0"/>
              <a:t>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chữ</a:t>
            </a:r>
            <a:r>
              <a:rPr lang="en-US" b="1" baseline="0" dirty="0"/>
              <a:t> </a:t>
            </a:r>
            <a:r>
              <a:rPr lang="en-US" b="1" baseline="0" dirty="0" err="1"/>
              <a:t>cái</a:t>
            </a:r>
            <a:r>
              <a:rPr lang="en-US" b="1" baseline="0" dirty="0"/>
              <a:t> </a:t>
            </a:r>
            <a:r>
              <a:rPr lang="en-US" b="1" baseline="0" dirty="0" err="1"/>
              <a:t>màu</a:t>
            </a:r>
            <a:r>
              <a:rPr lang="en-US" b="1" baseline="0" dirty="0"/>
              <a:t> </a:t>
            </a:r>
            <a:r>
              <a:rPr lang="en-US" b="1" baseline="0" dirty="0" err="1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4138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hiển</a:t>
            </a:r>
            <a:r>
              <a:rPr lang="en-US" b="1" baseline="0" dirty="0"/>
              <a:t> </a:t>
            </a:r>
            <a:r>
              <a:rPr lang="en-US" b="1" baseline="0" dirty="0" err="1"/>
              <a:t>thị</a:t>
            </a:r>
            <a:r>
              <a:rPr lang="en-US" b="1" baseline="0" dirty="0"/>
              <a:t> </a:t>
            </a:r>
            <a:r>
              <a:rPr lang="en-US" b="1" baseline="0" dirty="0" err="1"/>
              <a:t>đáp</a:t>
            </a:r>
            <a:r>
              <a:rPr lang="en-US" b="1" baseline="0" dirty="0"/>
              <a:t> </a:t>
            </a:r>
            <a:r>
              <a:rPr lang="en-US" b="1" baseline="0" dirty="0" err="1"/>
              <a:t>án</a:t>
            </a:r>
            <a:r>
              <a:rPr lang="en-US" b="1" baseline="0" dirty="0"/>
              <a:t>,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thầy</a:t>
            </a:r>
            <a:r>
              <a:rPr lang="en-US" b="1" baseline="0" dirty="0"/>
              <a:t> </a:t>
            </a:r>
            <a:r>
              <a:rPr lang="en-US" b="1" baseline="0" dirty="0" err="1"/>
              <a:t>cô</a:t>
            </a:r>
            <a:r>
              <a:rPr lang="en-US" b="1" baseline="0" dirty="0"/>
              <a:t>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chữ</a:t>
            </a:r>
            <a:r>
              <a:rPr lang="en-US" b="1" baseline="0" dirty="0"/>
              <a:t> </a:t>
            </a:r>
            <a:r>
              <a:rPr lang="en-US" b="1" baseline="0" dirty="0" err="1"/>
              <a:t>cái</a:t>
            </a:r>
            <a:r>
              <a:rPr lang="en-US" b="1" baseline="0" dirty="0"/>
              <a:t> </a:t>
            </a:r>
            <a:r>
              <a:rPr lang="en-US" b="1" baseline="0" dirty="0" err="1"/>
              <a:t>màu</a:t>
            </a:r>
            <a:r>
              <a:rPr lang="en-US" b="1" baseline="0" dirty="0"/>
              <a:t> </a:t>
            </a:r>
            <a:r>
              <a:rPr lang="en-US" b="1" baseline="0" dirty="0" err="1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795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hiển</a:t>
            </a:r>
            <a:r>
              <a:rPr lang="en-US" b="1" baseline="0" dirty="0"/>
              <a:t> </a:t>
            </a:r>
            <a:r>
              <a:rPr lang="en-US" b="1" baseline="0" dirty="0" err="1"/>
              <a:t>thị</a:t>
            </a:r>
            <a:r>
              <a:rPr lang="en-US" b="1" baseline="0" dirty="0"/>
              <a:t> </a:t>
            </a:r>
            <a:r>
              <a:rPr lang="en-US" b="1" baseline="0" dirty="0" err="1"/>
              <a:t>đáp</a:t>
            </a:r>
            <a:r>
              <a:rPr lang="en-US" b="1" baseline="0" dirty="0"/>
              <a:t> </a:t>
            </a:r>
            <a:r>
              <a:rPr lang="en-US" b="1" baseline="0" dirty="0" err="1"/>
              <a:t>án</a:t>
            </a:r>
            <a:r>
              <a:rPr lang="en-US" b="1" baseline="0" dirty="0"/>
              <a:t>,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thầy</a:t>
            </a:r>
            <a:r>
              <a:rPr lang="en-US" b="1" baseline="0" dirty="0"/>
              <a:t> </a:t>
            </a:r>
            <a:r>
              <a:rPr lang="en-US" b="1" baseline="0" dirty="0" err="1"/>
              <a:t>cô</a:t>
            </a:r>
            <a:r>
              <a:rPr lang="en-US" b="1" baseline="0" dirty="0"/>
              <a:t>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chữ</a:t>
            </a:r>
            <a:r>
              <a:rPr lang="en-US" b="1" baseline="0" dirty="0"/>
              <a:t> </a:t>
            </a:r>
            <a:r>
              <a:rPr lang="en-US" b="1" baseline="0" dirty="0" err="1"/>
              <a:t>cái</a:t>
            </a:r>
            <a:r>
              <a:rPr lang="en-US" b="1" baseline="0" dirty="0"/>
              <a:t> </a:t>
            </a:r>
            <a:r>
              <a:rPr lang="en-US" b="1" baseline="0" dirty="0" err="1"/>
              <a:t>màu</a:t>
            </a:r>
            <a:r>
              <a:rPr lang="en-US" b="1" baseline="0" dirty="0"/>
              <a:t> </a:t>
            </a:r>
            <a:r>
              <a:rPr lang="en-US" b="1" baseline="0" dirty="0" err="1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22285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hiển</a:t>
            </a:r>
            <a:r>
              <a:rPr lang="en-US" b="1" baseline="0" dirty="0"/>
              <a:t> </a:t>
            </a:r>
            <a:r>
              <a:rPr lang="en-US" b="1" baseline="0" dirty="0" err="1"/>
              <a:t>thị</a:t>
            </a:r>
            <a:r>
              <a:rPr lang="en-US" b="1" baseline="0" dirty="0"/>
              <a:t> </a:t>
            </a:r>
            <a:r>
              <a:rPr lang="en-US" b="1" baseline="0" dirty="0" err="1"/>
              <a:t>đáp</a:t>
            </a:r>
            <a:r>
              <a:rPr lang="en-US" b="1" baseline="0" dirty="0"/>
              <a:t> </a:t>
            </a:r>
            <a:r>
              <a:rPr lang="en-US" b="1" baseline="0" dirty="0" err="1"/>
              <a:t>án</a:t>
            </a:r>
            <a:r>
              <a:rPr lang="en-US" b="1" baseline="0" dirty="0"/>
              <a:t>,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thầy</a:t>
            </a:r>
            <a:r>
              <a:rPr lang="en-US" b="1" baseline="0" dirty="0"/>
              <a:t> </a:t>
            </a:r>
            <a:r>
              <a:rPr lang="en-US" b="1" baseline="0" dirty="0" err="1"/>
              <a:t>cô</a:t>
            </a:r>
            <a:r>
              <a:rPr lang="en-US" b="1" baseline="0" dirty="0"/>
              <a:t>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chữ</a:t>
            </a:r>
            <a:r>
              <a:rPr lang="en-US" b="1" baseline="0" dirty="0"/>
              <a:t> </a:t>
            </a:r>
            <a:r>
              <a:rPr lang="en-US" b="1" baseline="0" dirty="0" err="1"/>
              <a:t>cái</a:t>
            </a:r>
            <a:r>
              <a:rPr lang="en-US" b="1" baseline="0" dirty="0"/>
              <a:t> </a:t>
            </a:r>
            <a:r>
              <a:rPr lang="en-US" b="1" baseline="0" dirty="0" err="1"/>
              <a:t>màu</a:t>
            </a:r>
            <a:r>
              <a:rPr lang="en-US" b="1" baseline="0" dirty="0"/>
              <a:t> </a:t>
            </a:r>
            <a:r>
              <a:rPr lang="en-US" b="1" baseline="0" dirty="0" err="1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07241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42A09-C99B-4EC5-BBF0-5B4765541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9460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42A09-C99B-4EC5-BBF0-5B4765541B98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9865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42A09-C99B-4EC5-BBF0-5B4765541B98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870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42A09-C99B-4EC5-BBF0-5B4765541B98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807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42A09-C99B-4EC5-BBF0-5B4765541B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4456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42A09-C99B-4EC5-BBF0-5B4765541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7514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42A09-C99B-4EC5-BBF0-5B4765541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8089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42A09-C99B-4EC5-BBF0-5B4765541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5253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42A09-C99B-4EC5-BBF0-5B4765541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4399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42A09-C99B-4EC5-BBF0-5B4765541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1478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42A09-C99B-4EC5-BBF0-5B4765541B98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1518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42A09-C99B-4EC5-BBF0-5B4765541B98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828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42A09-C99B-4EC5-BBF0-5B4765541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559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42A09-C99B-4EC5-BBF0-5B4765541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640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42A09-C99B-4EC5-BBF0-5B4765541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542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42A09-C99B-4EC5-BBF0-5B4765541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498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42A09-C99B-4EC5-BBF0-5B4765541B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06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42A09-C99B-4EC5-BBF0-5B4765541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622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42A09-C99B-4EC5-BBF0-5B4765541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807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6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2286000" y="5403062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16" indent="0" algn="ctr">
              <a:buNone/>
              <a:defRPr sz="3000"/>
            </a:lvl2pPr>
            <a:lvl3pPr marL="1371636" indent="0" algn="ctr">
              <a:buNone/>
              <a:defRPr sz="2700"/>
            </a:lvl3pPr>
            <a:lvl4pPr marL="2057452" indent="0" algn="ctr">
              <a:buNone/>
              <a:defRPr sz="2400"/>
            </a:lvl4pPr>
            <a:lvl5pPr marL="2743268" indent="0" algn="ctr">
              <a:buNone/>
              <a:defRPr sz="2400"/>
            </a:lvl5pPr>
            <a:lvl6pPr marL="3429088" indent="0" algn="ctr">
              <a:buNone/>
              <a:defRPr sz="2400"/>
            </a:lvl6pPr>
            <a:lvl7pPr marL="4114904" indent="0" algn="ctr">
              <a:buNone/>
              <a:defRPr sz="2400"/>
            </a:lvl7pPr>
            <a:lvl8pPr marL="4800720" indent="0" algn="ctr">
              <a:buNone/>
              <a:defRPr sz="2400"/>
            </a:lvl8pPr>
            <a:lvl9pPr marL="5486536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2024/2/26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595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2024/2/26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145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6" y="2564613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47776" y="6884201"/>
            <a:ext cx="15773400" cy="2250282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16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3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5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6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8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9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72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53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2024/2/26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724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2024/2/26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255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91"/>
            <a:ext cx="15773400" cy="198834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59687" y="2521746"/>
            <a:ext cx="77366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16" indent="0">
              <a:buNone/>
              <a:defRPr sz="3000" b="1"/>
            </a:lvl2pPr>
            <a:lvl3pPr marL="1371636" indent="0">
              <a:buNone/>
              <a:defRPr sz="2700" b="1"/>
            </a:lvl3pPr>
            <a:lvl4pPr marL="2057452" indent="0">
              <a:buNone/>
              <a:defRPr sz="2400" b="1"/>
            </a:lvl4pPr>
            <a:lvl5pPr marL="2743268" indent="0">
              <a:buNone/>
              <a:defRPr sz="2400" b="1"/>
            </a:lvl5pPr>
            <a:lvl6pPr marL="3429088" indent="0">
              <a:buNone/>
              <a:defRPr sz="2400" b="1"/>
            </a:lvl6pPr>
            <a:lvl7pPr marL="4114904" indent="0">
              <a:buNone/>
              <a:defRPr sz="2400" b="1"/>
            </a:lvl7pPr>
            <a:lvl8pPr marL="4800720" indent="0">
              <a:buNone/>
              <a:defRPr sz="2400" b="1"/>
            </a:lvl8pPr>
            <a:lvl9pPr marL="5486536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259687" y="3757619"/>
            <a:ext cx="77366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9258305" y="2521746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16" indent="0">
              <a:buNone/>
              <a:defRPr sz="3000" b="1"/>
            </a:lvl2pPr>
            <a:lvl3pPr marL="1371636" indent="0">
              <a:buNone/>
              <a:defRPr sz="2700" b="1"/>
            </a:lvl3pPr>
            <a:lvl4pPr marL="2057452" indent="0">
              <a:buNone/>
              <a:defRPr sz="2400" b="1"/>
            </a:lvl4pPr>
            <a:lvl5pPr marL="2743268" indent="0">
              <a:buNone/>
              <a:defRPr sz="2400" b="1"/>
            </a:lvl5pPr>
            <a:lvl6pPr marL="3429088" indent="0">
              <a:buNone/>
              <a:defRPr sz="2400" b="1"/>
            </a:lvl6pPr>
            <a:lvl7pPr marL="4114904" indent="0">
              <a:buNone/>
              <a:defRPr sz="2400" b="1"/>
            </a:lvl7pPr>
            <a:lvl8pPr marL="4800720" indent="0">
              <a:buNone/>
              <a:defRPr sz="2400" b="1"/>
            </a:lvl8pPr>
            <a:lvl9pPr marL="5486536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9258305" y="3757619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2024/2/26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365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2024/2/26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164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2024/2/26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973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8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74782" y="1481143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8" y="3086105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16" indent="0">
              <a:buNone/>
              <a:defRPr sz="2100"/>
            </a:lvl2pPr>
            <a:lvl3pPr marL="1371636" indent="0">
              <a:buNone/>
              <a:defRPr sz="1800"/>
            </a:lvl3pPr>
            <a:lvl4pPr marL="2057452" indent="0">
              <a:buNone/>
              <a:defRPr sz="1500"/>
            </a:lvl4pPr>
            <a:lvl5pPr marL="2743268" indent="0">
              <a:buNone/>
              <a:defRPr sz="1500"/>
            </a:lvl5pPr>
            <a:lvl6pPr marL="3429088" indent="0">
              <a:buNone/>
              <a:defRPr sz="1500"/>
            </a:lvl6pPr>
            <a:lvl7pPr marL="4114904" indent="0">
              <a:buNone/>
              <a:defRPr sz="1500"/>
            </a:lvl7pPr>
            <a:lvl8pPr marL="4800720" indent="0">
              <a:buNone/>
              <a:defRPr sz="1500"/>
            </a:lvl8pPr>
            <a:lvl9pPr marL="5486536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2024/2/26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611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8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43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16" indent="0">
              <a:buNone/>
              <a:defRPr sz="4200"/>
            </a:lvl2pPr>
            <a:lvl3pPr marL="1371636" indent="0">
              <a:buNone/>
              <a:defRPr sz="3600"/>
            </a:lvl3pPr>
            <a:lvl4pPr marL="2057452" indent="0">
              <a:buNone/>
              <a:defRPr sz="3000"/>
            </a:lvl4pPr>
            <a:lvl5pPr marL="2743268" indent="0">
              <a:buNone/>
              <a:defRPr sz="3000"/>
            </a:lvl5pPr>
            <a:lvl6pPr marL="3429088" indent="0">
              <a:buNone/>
              <a:defRPr sz="3000"/>
            </a:lvl6pPr>
            <a:lvl7pPr marL="4114904" indent="0">
              <a:buNone/>
              <a:defRPr sz="3000"/>
            </a:lvl7pPr>
            <a:lvl8pPr marL="4800720" indent="0">
              <a:buNone/>
              <a:defRPr sz="3000"/>
            </a:lvl8pPr>
            <a:lvl9pPr marL="5486536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8" y="3086105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16" indent="0">
              <a:buNone/>
              <a:defRPr sz="2100"/>
            </a:lvl2pPr>
            <a:lvl3pPr marL="1371636" indent="0">
              <a:buNone/>
              <a:defRPr sz="1800"/>
            </a:lvl3pPr>
            <a:lvl4pPr marL="2057452" indent="0">
              <a:buNone/>
              <a:defRPr sz="1500"/>
            </a:lvl4pPr>
            <a:lvl5pPr marL="2743268" indent="0">
              <a:buNone/>
              <a:defRPr sz="1500"/>
            </a:lvl5pPr>
            <a:lvl6pPr marL="3429088" indent="0">
              <a:buNone/>
              <a:defRPr sz="1500"/>
            </a:lvl6pPr>
            <a:lvl7pPr marL="4114904" indent="0">
              <a:buNone/>
              <a:defRPr sz="1500"/>
            </a:lvl7pPr>
            <a:lvl8pPr marL="4800720" indent="0">
              <a:buNone/>
              <a:defRPr sz="1500"/>
            </a:lvl8pPr>
            <a:lvl9pPr marL="5486536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2024/2/26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598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2024/2/26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592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3" y="547693"/>
            <a:ext cx="3943350" cy="871775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5" y="547693"/>
            <a:ext cx="11601450" cy="871775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2024/2/26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991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6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60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34" indent="0" algn="ctr">
              <a:buNone/>
              <a:defRPr sz="3000"/>
            </a:lvl2pPr>
            <a:lvl3pPr marL="1371670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6" indent="0" algn="ctr">
              <a:buNone/>
              <a:defRPr sz="2400"/>
            </a:lvl5pPr>
            <a:lvl6pPr marL="3429172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4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2B8C012C-B1B7-47F6-B168-A941E97A73A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2/26/2024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91EC7793-07B9-4429-92E8-8730EA770269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86012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2B8C012C-B1B7-47F6-B168-A941E97A73A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2/26/2024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91EC7793-07B9-4429-92E8-8730EA770269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31226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6" y="2564611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6" y="6884199"/>
            <a:ext cx="15773400" cy="2250282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3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7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5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33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17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00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8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67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2B8C012C-B1B7-47F6-B168-A941E97A73A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2/26/2024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91EC7793-07B9-4429-92E8-8730EA770269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71747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2B8C012C-B1B7-47F6-B168-A941E97A73A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2/26/2024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91EC7793-07B9-4429-92E8-8730EA770269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23639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91"/>
            <a:ext cx="15773400" cy="198834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7" y="2521746"/>
            <a:ext cx="77366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4" indent="0">
              <a:buNone/>
              <a:defRPr sz="3000" b="1"/>
            </a:lvl2pPr>
            <a:lvl3pPr marL="1371670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6" indent="0">
              <a:buNone/>
              <a:defRPr sz="2400" b="1"/>
            </a:lvl5pPr>
            <a:lvl6pPr marL="3429172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4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7" y="3757617"/>
            <a:ext cx="77366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3" y="2521746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4" indent="0">
              <a:buNone/>
              <a:defRPr sz="3000" b="1"/>
            </a:lvl2pPr>
            <a:lvl3pPr marL="1371670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6" indent="0">
              <a:buNone/>
              <a:defRPr sz="2400" b="1"/>
            </a:lvl5pPr>
            <a:lvl6pPr marL="3429172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4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3" y="3757617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2B8C012C-B1B7-47F6-B168-A941E97A73A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2/26/2024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91EC7793-07B9-4429-92E8-8730EA770269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48598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2B8C012C-B1B7-47F6-B168-A941E97A73A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2/26/2024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91EC7793-07B9-4429-92E8-8730EA770269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32077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2B8C012C-B1B7-47F6-B168-A941E97A73A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2/26/2024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91EC7793-07B9-4429-92E8-8730EA770269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2615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6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1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6" y="3086103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4" indent="0">
              <a:buNone/>
              <a:defRPr sz="2100"/>
            </a:lvl2pPr>
            <a:lvl3pPr marL="1371670" indent="0">
              <a:buNone/>
              <a:defRPr sz="1800"/>
            </a:lvl3pPr>
            <a:lvl4pPr marL="2057504" indent="0">
              <a:buNone/>
              <a:defRPr sz="1500"/>
            </a:lvl4pPr>
            <a:lvl5pPr marL="2743336" indent="0">
              <a:buNone/>
              <a:defRPr sz="1500"/>
            </a:lvl5pPr>
            <a:lvl6pPr marL="3429172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4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2B8C012C-B1B7-47F6-B168-A941E97A73A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2/26/2024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91EC7793-07B9-4429-92E8-8730EA770269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83961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6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1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34" indent="0">
              <a:buNone/>
              <a:defRPr sz="4200"/>
            </a:lvl2pPr>
            <a:lvl3pPr marL="1371670" indent="0">
              <a:buNone/>
              <a:defRPr sz="3600"/>
            </a:lvl3pPr>
            <a:lvl4pPr marL="2057504" indent="0">
              <a:buNone/>
              <a:defRPr sz="3000"/>
            </a:lvl4pPr>
            <a:lvl5pPr marL="2743336" indent="0">
              <a:buNone/>
              <a:defRPr sz="3000"/>
            </a:lvl5pPr>
            <a:lvl6pPr marL="3429172" indent="0">
              <a:buNone/>
              <a:defRPr sz="3000"/>
            </a:lvl6pPr>
            <a:lvl7pPr marL="4115006" indent="0">
              <a:buNone/>
              <a:defRPr sz="3000"/>
            </a:lvl7pPr>
            <a:lvl8pPr marL="4800840" indent="0">
              <a:buNone/>
              <a:defRPr sz="3000"/>
            </a:lvl8pPr>
            <a:lvl9pPr marL="5486674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6" y="3086103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4" indent="0">
              <a:buNone/>
              <a:defRPr sz="2100"/>
            </a:lvl2pPr>
            <a:lvl3pPr marL="1371670" indent="0">
              <a:buNone/>
              <a:defRPr sz="1800"/>
            </a:lvl3pPr>
            <a:lvl4pPr marL="2057504" indent="0">
              <a:buNone/>
              <a:defRPr sz="1500"/>
            </a:lvl4pPr>
            <a:lvl5pPr marL="2743336" indent="0">
              <a:buNone/>
              <a:defRPr sz="1500"/>
            </a:lvl5pPr>
            <a:lvl6pPr marL="3429172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4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2B8C012C-B1B7-47F6-B168-A941E97A73A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2/26/2024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91EC7793-07B9-4429-92E8-8730EA770269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08286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2B8C012C-B1B7-47F6-B168-A941E97A73A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2/26/2024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91EC7793-07B9-4429-92E8-8730EA770269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39090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3" y="547691"/>
            <a:ext cx="3943350" cy="87177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3" y="547691"/>
            <a:ext cx="11601450" cy="871775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2B8C012C-B1B7-47F6-B168-A941E97A73A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2/26/2024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91EC7793-07B9-4429-92E8-8730EA770269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6031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91"/>
            <a:ext cx="15773400" cy="1988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8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 defTabSz="1828800">
              <a:defRPr/>
            </a:pPr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defRPr/>
              </a:pPr>
              <a:t>2024/2/26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8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 defTabSz="1828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8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 defTabSz="1828800">
              <a:defRPr/>
            </a:pPr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8922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137163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8" indent="-342908" algn="l" defTabSz="137163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1pPr>
      <a:lvl2pPr marL="1028728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2pPr>
      <a:lvl3pPr marL="1714544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3pPr>
      <a:lvl4pPr marL="2400360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4pPr>
      <a:lvl5pPr marL="3086176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5pPr>
      <a:lvl6pPr marL="3771996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812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628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448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6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36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52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68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88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904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720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536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1"/>
            <a:ext cx="15773400" cy="1988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8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>
              <a:defRPr/>
            </a:pPr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defRPr/>
              </a:pPr>
              <a:t>2/26/2024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8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8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>
              <a:defRPr/>
            </a:pPr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5639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7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6" indent="-342916" algn="l" defTabSz="137167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52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86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420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254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090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924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756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592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70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504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6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172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006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840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674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1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1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0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37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4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46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8.sv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svg"/><Relationship Id="rId7" Type="http://schemas.openxmlformats.org/officeDocument/2006/relationships/image" Target="../media/image6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2.svg"/><Relationship Id="rId7" Type="http://schemas.openxmlformats.org/officeDocument/2006/relationships/image" Target="../media/image6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0.png"/><Relationship Id="rId5" Type="http://schemas.openxmlformats.org/officeDocument/2006/relationships/image" Target="../media/image59.jpg"/><Relationship Id="rId4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6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72.png"/><Relationship Id="rId5" Type="http://schemas.microsoft.com/office/2007/relationships/media" Target="../media/media4.mp3"/><Relationship Id="rId10" Type="http://schemas.openxmlformats.org/officeDocument/2006/relationships/notesSlide" Target="../notesSlides/notesSlide11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2.jpe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6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73.png"/><Relationship Id="rId5" Type="http://schemas.microsoft.com/office/2007/relationships/media" Target="../media/media4.mp3"/><Relationship Id="rId10" Type="http://schemas.openxmlformats.org/officeDocument/2006/relationships/notesSlide" Target="../notesSlides/notesSlide12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6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75.png"/><Relationship Id="rId5" Type="http://schemas.microsoft.com/office/2007/relationships/media" Target="../media/media4.mp3"/><Relationship Id="rId10" Type="http://schemas.openxmlformats.org/officeDocument/2006/relationships/notesSlide" Target="../notesSlides/notesSlide13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6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61.png"/><Relationship Id="rId5" Type="http://schemas.microsoft.com/office/2007/relationships/media" Target="../media/media4.mp3"/><Relationship Id="rId10" Type="http://schemas.openxmlformats.org/officeDocument/2006/relationships/notesSlide" Target="../notesSlides/notesSlide14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6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77.png"/><Relationship Id="rId5" Type="http://schemas.microsoft.com/office/2007/relationships/media" Target="../media/media4.mp3"/><Relationship Id="rId10" Type="http://schemas.openxmlformats.org/officeDocument/2006/relationships/notesSlide" Target="../notesSlides/notesSlide15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81.png"/><Relationship Id="rId4" Type="http://schemas.openxmlformats.org/officeDocument/2006/relationships/image" Target="../media/image80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0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0.svg"/><Relationship Id="rId9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84.png"/><Relationship Id="rId4" Type="http://schemas.openxmlformats.org/officeDocument/2006/relationships/image" Target="../media/image80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78.png"/><Relationship Id="rId4" Type="http://schemas.openxmlformats.org/officeDocument/2006/relationships/image" Target="../media/image80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80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8.png"/><Relationship Id="rId4" Type="http://schemas.openxmlformats.org/officeDocument/2006/relationships/image" Target="../media/image80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9.png"/><Relationship Id="rId4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9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svg"/><Relationship Id="rId7" Type="http://schemas.openxmlformats.org/officeDocument/2006/relationships/image" Target="../media/image110.sv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108.svg"/><Relationship Id="rId4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0600" y="1333500"/>
            <a:ext cx="16230600" cy="5791200"/>
            <a:chOff x="0" y="0"/>
            <a:chExt cx="13383902" cy="67862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383902" cy="6786204"/>
            </a:xfrm>
            <a:custGeom>
              <a:avLst/>
              <a:gdLst/>
              <a:ahLst/>
              <a:cxnLst/>
              <a:rect l="l" t="t" r="r" b="b"/>
              <a:pathLst>
                <a:path w="13383902" h="6786204">
                  <a:moveTo>
                    <a:pt x="13259442" y="6786204"/>
                  </a:moveTo>
                  <a:lnTo>
                    <a:pt x="124460" y="6786204"/>
                  </a:lnTo>
                  <a:cubicBezTo>
                    <a:pt x="55880" y="6786204"/>
                    <a:pt x="0" y="6730323"/>
                    <a:pt x="0" y="666174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259442" y="0"/>
                  </a:lnTo>
                  <a:cubicBezTo>
                    <a:pt x="13328022" y="0"/>
                    <a:pt x="13383902" y="55880"/>
                    <a:pt x="13383902" y="124460"/>
                  </a:cubicBezTo>
                  <a:lnTo>
                    <a:pt x="13383902" y="6661744"/>
                  </a:lnTo>
                  <a:cubicBezTo>
                    <a:pt x="13383902" y="6730324"/>
                    <a:pt x="13328022" y="6786204"/>
                    <a:pt x="13259442" y="6786204"/>
                  </a:cubicBezTo>
                  <a:close/>
                </a:path>
              </a:pathLst>
            </a:custGeom>
            <a:solidFill>
              <a:srgbClr val="FFD99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133600" y="2177226"/>
            <a:ext cx="13889580" cy="3032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 NGÀY HÔM NAY!</a:t>
            </a:r>
          </a:p>
        </p:txBody>
      </p:sp>
      <p:pic>
        <p:nvPicPr>
          <p:cNvPr id="9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334901" y="6550122"/>
            <a:ext cx="6267300" cy="3736877"/>
          </a:xfrm>
          <a:prstGeom prst="rect">
            <a:avLst/>
          </a:prstGeom>
        </p:spPr>
      </p:pic>
      <p:pic>
        <p:nvPicPr>
          <p:cNvPr id="10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04800" y="5981700"/>
            <a:ext cx="7315200" cy="40827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 7"/>
          <p:cNvSpPr/>
          <p:nvPr/>
        </p:nvSpPr>
        <p:spPr>
          <a:xfrm>
            <a:off x="4572000" y="2247236"/>
            <a:ext cx="9734553" cy="2810046"/>
          </a:xfrm>
          <a:prstGeom prst="homePlate">
            <a:avLst/>
          </a:prstGeom>
          <a:solidFill>
            <a:srgbClr val="FFCC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TÍNH</a:t>
            </a:r>
            <a:r>
              <a:rPr kumimoji="0" lang="en-US" sz="65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CHẤT</a:t>
            </a:r>
            <a:endParaRPr kumimoji="0" lang="en-US" sz="6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-762001" y="8724900"/>
            <a:ext cx="20116800" cy="338744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96119" y="0"/>
            <a:ext cx="3942481" cy="11236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144" y="7200900"/>
            <a:ext cx="5084505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80638"/>
      </p:ext>
    </p:extLst>
  </p:cSld>
  <p:clrMapOvr>
    <a:masterClrMapping/>
  </p:clrMapOvr>
  <p:transition spd="med"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-609600" y="9562856"/>
            <a:ext cx="19278600" cy="13716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990600" y="421567"/>
                <a:ext cx="15392400" cy="3347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lnSpc>
                    <a:spcPct val="150000"/>
                  </a:lnSpc>
                  <a:spcAft>
                    <a:spcPts val="800"/>
                  </a:spcAft>
                  <a:buFont typeface="Wingdings" panose="05000000000000000000" pitchFamily="2" charset="2"/>
                  <a:buChar char="q"/>
                </a:pPr>
                <a:r>
                  <a:rPr kumimoji="0" lang="nl-NL" sz="39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HĐ 2: 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9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39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31)</a:t>
                </a:r>
                <a:endParaRPr lang="en-US" sz="39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9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song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song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9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39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9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9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𝑀𝑁</m:t>
                        </m:r>
                      </m:num>
                      <m:den>
                        <m:r>
                          <a:rPr lang="en-US" sz="39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𝐵𝐶</m:t>
                        </m:r>
                      </m:den>
                    </m:f>
                  </m:oMath>
                </a14:m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bao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39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421567"/>
                <a:ext cx="15392400" cy="3347070"/>
              </a:xfrm>
              <a:prstGeom prst="rect">
                <a:avLst/>
              </a:prstGeom>
              <a:blipFill>
                <a:blip r:embed="rId2"/>
                <a:stretch>
                  <a:fillRect l="-1347" b="-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0651" y="7520791"/>
            <a:ext cx="1436310" cy="21415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91983" y="1832540"/>
            <a:ext cx="5086012" cy="43085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605289">
            <a:off x="16998111" y="293453"/>
            <a:ext cx="959768" cy="14288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F110A55-EE37-1E41-7A08-7637DEEBA569}"/>
              </a:ext>
            </a:extLst>
          </p:cNvPr>
          <p:cNvSpPr/>
          <p:nvPr/>
        </p:nvSpPr>
        <p:spPr>
          <a:xfrm>
            <a:off x="7541648" y="3802965"/>
            <a:ext cx="12955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3900" b="1" i="1" u="sng" dirty="0">
                <a:solidFill>
                  <a:srgbClr val="C00000"/>
                </a:solidFill>
              </a:rPr>
              <a:t>Giải</a:t>
            </a:r>
            <a:r>
              <a:rPr lang="en-US" sz="3900" b="1" i="1" u="sng" dirty="0">
                <a:solidFill>
                  <a:srgbClr val="C00000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0F75EB1-9A0B-8194-67A8-FD1D857ACBA5}"/>
                  </a:ext>
                </a:extLst>
              </p:cNvPr>
              <p:cNvSpPr/>
              <p:nvPr/>
            </p:nvSpPr>
            <p:spPr>
              <a:xfrm>
                <a:off x="990600" y="4603782"/>
                <a:ext cx="11049000" cy="49247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9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a) Áp dụng định lý </a:t>
                </a:r>
                <a:r>
                  <a:rPr lang="vi-VN" sz="39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Thales</a:t>
                </a:r>
                <a:r>
                  <a:rPr lang="vi-VN" sz="39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đảo vào </a:t>
                </a:r>
                <a14:m>
                  <m:oMath xmlns:m="http://schemas.openxmlformats.org/officeDocument/2006/math">
                    <m:r>
                      <a:rPr lang="vi-VN" sz="39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39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39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ta có: </a:t>
                </a:r>
                <a:endParaRPr lang="en-US" sz="3900" dirty="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</m:num>
                      <m:den>
                        <m:r>
                          <a:rPr lang="nl-NL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𝑀𝐵</m:t>
                        </m:r>
                      </m:den>
                    </m:f>
                    <m:r>
                      <a:rPr lang="nl-NL" sz="39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𝐴𝑁</m:t>
                        </m:r>
                      </m:num>
                      <m:den>
                        <m:r>
                          <a:rPr lang="nl-NL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𝑁𝐶</m:t>
                        </m:r>
                      </m:den>
                    </m:f>
                    <m:r>
                      <a:rPr lang="nl-NL" sz="39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vi-VN" sz="39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vi-VN" sz="39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vi-VN" sz="39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a:rPr lang="vi-VN" sz="39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endParaRPr lang="en-US" sz="3900" dirty="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9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b) Theo hệ quả của định lý </a:t>
                </a:r>
                <a:r>
                  <a:rPr lang="vi-VN" sz="39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Thales</a:t>
                </a:r>
                <a:r>
                  <a:rPr lang="vi-VN" sz="39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ta có:</a:t>
                </a:r>
                <a:endParaRPr lang="en-US" sz="3900" dirty="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𝑀𝑁</m:t>
                        </m:r>
                      </m:num>
                      <m:den>
                        <m:r>
                          <a:rPr lang="vi-VN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𝐵𝐶</m:t>
                        </m:r>
                      </m:den>
                    </m:f>
                    <m:r>
                      <a:rPr lang="vi-VN" sz="39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</m:num>
                      <m:den>
                        <m:r>
                          <a:rPr lang="vi-VN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den>
                    </m:f>
                    <m:r>
                      <a:rPr lang="vi-VN" sz="39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vi-VN" sz="39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=&gt;</m:t>
                    </m:r>
                    <m:r>
                      <a:rPr lang="vi-VN" sz="39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vi-VN" sz="39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vi-VN" sz="39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vi-VN" sz="39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900" dirty="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0F75EB1-9A0B-8194-67A8-FD1D857ACB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4603782"/>
                <a:ext cx="11049000" cy="4924746"/>
              </a:xfrm>
              <a:prstGeom prst="rect">
                <a:avLst/>
              </a:prstGeom>
              <a:blipFill>
                <a:blip r:embed="rId6"/>
                <a:stretch>
                  <a:fillRect l="-1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11833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266700"/>
            <a:ext cx="20834242" cy="1818911"/>
            <a:chOff x="0" y="0"/>
            <a:chExt cx="3762534" cy="3284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62534" cy="328484"/>
            </a:xfrm>
            <a:custGeom>
              <a:avLst/>
              <a:gdLst/>
              <a:ahLst/>
              <a:cxnLst/>
              <a:rect l="l" t="t" r="r" b="b"/>
              <a:pathLst>
                <a:path w="3762534" h="328484">
                  <a:moveTo>
                    <a:pt x="0" y="0"/>
                  </a:moveTo>
                  <a:lnTo>
                    <a:pt x="3762534" y="0"/>
                  </a:lnTo>
                  <a:lnTo>
                    <a:pt x="3762534" y="328484"/>
                  </a:lnTo>
                  <a:lnTo>
                    <a:pt x="0" y="328484"/>
                  </a:lnTo>
                  <a:close/>
                </a:path>
              </a:pathLst>
            </a:custGeom>
            <a:solidFill>
              <a:srgbClr val="FFD99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6248400" y="408245"/>
            <a:ext cx="5715000" cy="13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lang="en-US" sz="60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 LÍ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DDC3A8FF-83CB-4F64-8638-2434EDC2CB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7798" y="617130"/>
            <a:ext cx="1073402" cy="118548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866900" y="2442057"/>
            <a:ext cx="14554200" cy="2438400"/>
            <a:chOff x="2362200" y="2628900"/>
            <a:chExt cx="9533504" cy="5943600"/>
          </a:xfrm>
        </p:grpSpPr>
        <p:sp>
          <p:nvSpPr>
            <p:cNvPr id="11" name="Rounded Rectangular Callout 10"/>
            <p:cNvSpPr/>
            <p:nvPr/>
          </p:nvSpPr>
          <p:spPr>
            <a:xfrm>
              <a:off x="2362200" y="2628900"/>
              <a:ext cx="9533504" cy="5943600"/>
            </a:xfrm>
            <a:prstGeom prst="wedgeRoundRectCallout">
              <a:avLst>
                <a:gd name="adj1" fmla="val -20505"/>
                <a:gd name="adj2" fmla="val 46898"/>
                <a:gd name="adj3" fmla="val 1666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186222" y="2926841"/>
              <a:ext cx="7939867" cy="30176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vi-VN" sz="4400" dirty="0">
                  <a:solidFill>
                    <a:schemeClr val="bg1"/>
                  </a:solidFill>
                  <a:effectLst/>
                  <a:ea typeface="Arial" panose="020B0604020202020204" pitchFamily="34" charset="0"/>
                  <a:cs typeface="Times New Roman" panose="02020603050405020304" pitchFamily="18" charset="0"/>
                </a:rPr>
                <a:t>Đường trung bình của tam giác thì song </a:t>
              </a:r>
              <a:r>
                <a:rPr lang="vi-VN" sz="4400" dirty="0" err="1">
                  <a:solidFill>
                    <a:schemeClr val="bg1"/>
                  </a:solidFill>
                  <a:effectLst/>
                  <a:ea typeface="Arial" panose="020B0604020202020204" pitchFamily="34" charset="0"/>
                  <a:cs typeface="Times New Roman" panose="02020603050405020304" pitchFamily="18" charset="0"/>
                </a:rPr>
                <a:t>song</a:t>
              </a:r>
              <a:r>
                <a:rPr lang="vi-VN" sz="4400" dirty="0">
                  <a:solidFill>
                    <a:schemeClr val="bg1"/>
                  </a:solidFill>
                  <a:effectLst/>
                  <a:ea typeface="Arial" panose="020B0604020202020204" pitchFamily="34" charset="0"/>
                  <a:cs typeface="Times New Roman" panose="02020603050405020304" pitchFamily="18" charset="0"/>
                </a:rPr>
                <a:t> với cạnh thứ ba và bằng nửa cạnh đó.</a:t>
              </a:r>
              <a:endParaRPr lang="en-US" sz="4400" dirty="0">
                <a:solidFill>
                  <a:schemeClr val="bg1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93055" y="8444705"/>
            <a:ext cx="994945" cy="1695929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441722" y="2436041"/>
            <a:ext cx="2417463" cy="41279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5A6A48-5401-E17E-E053-B87619881A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4636" y="5801064"/>
            <a:ext cx="4264815" cy="38432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51ECA5B6-4F38-E4D3-B91D-8E1ABD27D6D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91561523"/>
                  </p:ext>
                </p:extLst>
              </p:nvPr>
            </p:nvGraphicFramePr>
            <p:xfrm>
              <a:off x="1043117" y="6654370"/>
              <a:ext cx="11430000" cy="259419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114926">
                      <a:extLst>
                        <a:ext uri="{9D8B030D-6E8A-4147-A177-3AD203B41FA5}">
                          <a16:colId xmlns:a16="http://schemas.microsoft.com/office/drawing/2014/main" val="1699366354"/>
                        </a:ext>
                      </a:extLst>
                    </a:gridCol>
                    <a:gridCol w="10315074">
                      <a:extLst>
                        <a:ext uri="{9D8B030D-6E8A-4147-A177-3AD203B41FA5}">
                          <a16:colId xmlns:a16="http://schemas.microsoft.com/office/drawing/2014/main" val="1427365396"/>
                        </a:ext>
                      </a:extLst>
                    </a:gridCol>
                  </a:tblGrid>
                  <a:tr h="13614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 (Body)"/>
                            </a:rPr>
                            <a:t>GT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𝐴𝐵𝐶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𝑀𝐴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𝑀𝐵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𝐴𝐵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𝑁𝐴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𝑁𝐶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𝐴𝐶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 (Body)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891602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 (Body)"/>
                            </a:rPr>
                            <a:t>KL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dirty="0" smtClean="0">
                                    <a:latin typeface="Cambria Math" panose="02040503050406030204" pitchFamily="18" charset="0"/>
                                  </a:rPr>
                                  <m:t>𝑀𝑁</m:t>
                                </m:r>
                                <m:r>
                                  <a:rPr lang="en-US" sz="4000" i="1" dirty="0" smtClean="0">
                                    <a:latin typeface="Cambria Math" panose="02040503050406030204" pitchFamily="18" charset="0"/>
                                  </a:rPr>
                                  <m:t> // </m:t>
                                </m:r>
                                <m:r>
                                  <a:rPr lang="en-US" sz="4000" b="0" i="1" dirty="0" smtClean="0">
                                    <a:latin typeface="Cambria Math" panose="02040503050406030204" pitchFamily="18" charset="0"/>
                                  </a:rPr>
                                  <m:t>𝐵𝐶</m:t>
                                </m:r>
                                <m:r>
                                  <a:rPr lang="en-US" sz="4000" i="1" dirty="0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𝑀𝑁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𝐵𝐶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 (Body)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5679982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51ECA5B6-4F38-E4D3-B91D-8E1ABD27D6D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91561523"/>
                  </p:ext>
                </p:extLst>
              </p:nvPr>
            </p:nvGraphicFramePr>
            <p:xfrm>
              <a:off x="1043117" y="6654370"/>
              <a:ext cx="11430000" cy="259419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114926">
                      <a:extLst>
                        <a:ext uri="{9D8B030D-6E8A-4147-A177-3AD203B41FA5}">
                          <a16:colId xmlns:a16="http://schemas.microsoft.com/office/drawing/2014/main" val="1699366354"/>
                        </a:ext>
                      </a:extLst>
                    </a:gridCol>
                    <a:gridCol w="10315074">
                      <a:extLst>
                        <a:ext uri="{9D8B030D-6E8A-4147-A177-3AD203B41FA5}">
                          <a16:colId xmlns:a16="http://schemas.microsoft.com/office/drawing/2014/main" val="1427365396"/>
                        </a:ext>
                      </a:extLst>
                    </a:gridCol>
                  </a:tblGrid>
                  <a:tr h="13614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 (Body)"/>
                            </a:rPr>
                            <a:t>GT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10809" r="-59" b="-910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8916029"/>
                      </a:ext>
                    </a:extLst>
                  </a:tr>
                  <a:tr h="12327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 (Body)"/>
                            </a:rPr>
                            <a:t>KL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10809" t="-110345" r="-59" b="-4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5679982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90107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6800" y="-1181100"/>
            <a:ext cx="20834242" cy="1818911"/>
            <a:chOff x="0" y="0"/>
            <a:chExt cx="3762534" cy="3284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62534" cy="328484"/>
            </a:xfrm>
            <a:custGeom>
              <a:avLst/>
              <a:gdLst/>
              <a:ahLst/>
              <a:cxnLst/>
              <a:rect l="l" t="t" r="r" b="b"/>
              <a:pathLst>
                <a:path w="3762534" h="328484">
                  <a:moveTo>
                    <a:pt x="0" y="0"/>
                  </a:moveTo>
                  <a:lnTo>
                    <a:pt x="3762534" y="0"/>
                  </a:lnTo>
                  <a:lnTo>
                    <a:pt x="3762534" y="328484"/>
                  </a:lnTo>
                  <a:lnTo>
                    <a:pt x="0" y="328484"/>
                  </a:lnTo>
                  <a:close/>
                </a:path>
              </a:pathLst>
            </a:custGeom>
            <a:solidFill>
              <a:srgbClr val="FFD992"/>
            </a:solid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150393" y="1298505"/>
                <a:ext cx="11229563" cy="7792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nl-NL" sz="4000" b="1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nl-NL" sz="4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b="1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nl-NL" sz="4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nl-NL" sz="4000" b="1" i="1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nl-NL" sz="4000" b="1" i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32</a:t>
                </a:r>
                <a:r>
                  <a:rPr lang="nl-NL" sz="4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kumimoji="0" lang="nl-NL" sz="4000" b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</m:t>
                        </m:r>
                      </m:num>
                      <m:den>
                        <m:r>
                          <a:rPr lang="pt-BR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𝑀𝐵</m:t>
                        </m:r>
                      </m:den>
                    </m:f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𝐴𝑁</m:t>
                        </m:r>
                      </m:num>
                      <m:den>
                        <m:r>
                          <a:rPr lang="pt-BR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𝑁𝐶</m:t>
                        </m:r>
                      </m:den>
                    </m:f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Thalès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đảo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40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𝑀𝑁</m:t>
                        </m:r>
                      </m:num>
                      <m:den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𝐵𝐶</m:t>
                        </m:r>
                      </m:den>
                    </m:f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</m:t>
                        </m:r>
                      </m:num>
                      <m:den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𝐴𝐵</m:t>
                        </m:r>
                      </m:den>
                    </m:f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Thalès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 </a:t>
                </a: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endParaRPr lang="en-US" sz="40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393" y="1298505"/>
                <a:ext cx="11229563" cy="7792582"/>
              </a:xfrm>
              <a:prstGeom prst="rect">
                <a:avLst/>
              </a:prstGeom>
              <a:blipFill>
                <a:blip r:embed="rId3"/>
                <a:stretch>
                  <a:fillRect l="-1954" b="-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50198" y="2896266"/>
            <a:ext cx="4987409" cy="44944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0" y="8811302"/>
            <a:ext cx="753983" cy="12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8819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Callout 22"/>
          <p:cNvSpPr/>
          <p:nvPr/>
        </p:nvSpPr>
        <p:spPr>
          <a:xfrm>
            <a:off x="5186133" y="4020783"/>
            <a:ext cx="1600200" cy="878952"/>
          </a:xfrm>
          <a:prstGeom prst="wedgeEllipseCallou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prstClr val="black"/>
                </a:solidFill>
              </a:rPr>
              <a:t>Giải</a:t>
            </a:r>
            <a:endParaRPr lang="en-US" sz="3800" b="1" dirty="0">
              <a:solidFill>
                <a:prstClr val="black"/>
              </a:solidFill>
            </a:endParaRPr>
          </a:p>
        </p:txBody>
      </p:sp>
      <p:pic>
        <p:nvPicPr>
          <p:cNvPr id="26" name="Picture 18">
            <a:extLst>
              <a:ext uri="{FF2B5EF4-FFF2-40B4-BE49-F238E27FC236}">
                <a16:creationId xmlns:a16="http://schemas.microsoft.com/office/drawing/2014/main" id="{DD4F2F3D-F518-46CE-A579-47E14EF1E4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84184" y="8724900"/>
            <a:ext cx="1447800" cy="152838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20405" y="716040"/>
            <a:ext cx="2932395" cy="971171"/>
            <a:chOff x="2860918" y="805336"/>
            <a:chExt cx="3352800" cy="1213964"/>
          </a:xfrm>
          <a:solidFill>
            <a:schemeClr val="accent5">
              <a:lumMod val="75000"/>
            </a:schemeClr>
          </a:solidFill>
        </p:grpSpPr>
        <p:sp>
          <p:nvSpPr>
            <p:cNvPr id="15" name="Flowchart: Terminator 14"/>
            <p:cNvSpPr/>
            <p:nvPr/>
          </p:nvSpPr>
          <p:spPr>
            <a:xfrm>
              <a:off x="2860918" y="805336"/>
              <a:ext cx="3352800" cy="1213964"/>
            </a:xfrm>
            <a:prstGeom prst="flowChartTerminator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568583" y="951151"/>
              <a:ext cx="1864613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3">
            <a:extLst>
              <a:ext uri="{FF2B5EF4-FFF2-40B4-BE49-F238E27FC236}">
                <a16:creationId xmlns:a16="http://schemas.microsoft.com/office/drawing/2014/main" id="{96E85870-286D-4CCC-AA6B-47C2AF4CDE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557646">
            <a:off x="179633" y="356611"/>
            <a:ext cx="699286" cy="10283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371600" y="5143500"/>
                <a:ext cx="9796449" cy="40756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𝑁𝐴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𝑁𝐶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. 5=2,5 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5143500"/>
                <a:ext cx="9796449" cy="4075668"/>
              </a:xfrm>
              <a:prstGeom prst="rect">
                <a:avLst/>
              </a:prstGeom>
              <a:blipFill>
                <a:blip r:embed="rId5"/>
                <a:stretch>
                  <a:fillRect l="-2178" b="-2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46307" y="3717111"/>
            <a:ext cx="5677473" cy="48906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62000" y="744157"/>
                <a:ext cx="16486664" cy="27629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Trong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mở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28),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5 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744157"/>
                <a:ext cx="16486664" cy="2762936"/>
              </a:xfrm>
              <a:prstGeom prst="rect">
                <a:avLst/>
              </a:prstGeom>
              <a:blipFill>
                <a:blip r:embed="rId7"/>
                <a:stretch>
                  <a:fillRect l="-1294" r="-702" b="-8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0" y="202734"/>
            <a:ext cx="807670" cy="129036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034353" y="431544"/>
            <a:ext cx="2932395" cy="971171"/>
            <a:chOff x="2860918" y="805336"/>
            <a:chExt cx="3352800" cy="1213964"/>
          </a:xfrm>
          <a:solidFill>
            <a:schemeClr val="accent5">
              <a:lumMod val="75000"/>
            </a:schemeClr>
          </a:solidFill>
        </p:grpSpPr>
        <p:sp>
          <p:nvSpPr>
            <p:cNvPr id="23" name="Flowchart: Terminator 22"/>
            <p:cNvSpPr/>
            <p:nvPr/>
          </p:nvSpPr>
          <p:spPr>
            <a:xfrm>
              <a:off x="2860918" y="805336"/>
              <a:ext cx="3352800" cy="1213964"/>
            </a:xfrm>
            <a:prstGeom prst="flowChartTerminator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434922" y="951151"/>
              <a:ext cx="2131935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dụ 3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36135" y="927845"/>
            <a:ext cx="3411903" cy="32372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38018" y="496650"/>
                <a:ext cx="12901782" cy="50782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   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Ngân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đưa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Linh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giấy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nhưng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bị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rách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33).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Ngân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đố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Linh: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qua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đặt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thước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qua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endParaRPr lang="en-US" sz="36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Linh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600" kern="100" dirty="0" err="1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6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34):</a:t>
                </a:r>
                <a:endParaRPr lang="en-US" sz="36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018" y="496650"/>
                <a:ext cx="12901782" cy="5078250"/>
              </a:xfrm>
              <a:prstGeom prst="rect">
                <a:avLst/>
              </a:prstGeom>
              <a:blipFill>
                <a:blip r:embed="rId4"/>
                <a:stretch>
                  <a:fillRect l="-1417" r="-1323" b="-34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3">
            <a:extLst>
              <a:ext uri="{FF2B5EF4-FFF2-40B4-BE49-F238E27FC236}">
                <a16:creationId xmlns:a16="http://schemas.microsoft.com/office/drawing/2014/main" id="{96E85870-286D-4CCC-AA6B-47C2AF4CDE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4750100">
            <a:off x="534008" y="148183"/>
            <a:ext cx="811906" cy="11939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BC190A-3A4C-07DC-423C-643CB44F10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40093" y="5143500"/>
            <a:ext cx="3285661" cy="33983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51A5C05-FA65-C09D-4707-78797AEB16B4}"/>
                  </a:ext>
                </a:extLst>
              </p:cNvPr>
              <p:cNvSpPr txBox="1"/>
              <p:nvPr/>
            </p:nvSpPr>
            <p:spPr>
              <a:xfrm>
                <a:off x="762245" y="5657246"/>
                <a:ext cx="13173889" cy="4363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Lấy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36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6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36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6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36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=1,5 </m:t>
                    </m:r>
                    <m:r>
                      <a:rPr lang="en-US" sz="36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𝑑𝑚</m:t>
                    </m:r>
                  </m:oMath>
                </a14:m>
                <a:endParaRPr lang="en-US" sz="36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Qua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kẻ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36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Linh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khẳng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36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 </m:t>
                    </m:r>
                    <m:r>
                      <a:rPr lang="en-US" sz="36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𝑑𝑚</m:t>
                    </m:r>
                  </m:oMath>
                </a14:m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Linh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36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51A5C05-FA65-C09D-4707-78797AEB1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245" y="5657246"/>
                <a:ext cx="13173889" cy="4363054"/>
              </a:xfrm>
              <a:prstGeom prst="rect">
                <a:avLst/>
              </a:prstGeom>
              <a:blipFill>
                <a:blip r:embed="rId7"/>
                <a:stretch>
                  <a:fillRect l="-1388" r="-231" b="-4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970923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>
            <a:extLst>
              <a:ext uri="{FF2B5EF4-FFF2-40B4-BE49-F238E27FC236}">
                <a16:creationId xmlns:a16="http://schemas.microsoft.com/office/drawing/2014/main" id="{96E85870-286D-4CCC-AA6B-47C2AF4CDE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87395">
            <a:off x="14033" y="8284148"/>
            <a:ext cx="1158449" cy="17036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00" y="202734"/>
            <a:ext cx="807670" cy="129036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8446455" y="847914"/>
            <a:ext cx="13950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r>
              <a:rPr kumimoji="0" lang="en-US" sz="40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384205" y="2069846"/>
                <a:ext cx="11072490" cy="70661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nối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𝐸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pt-BR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pt-BR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pt-BR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90</m:t>
                        </m:r>
                      </m:e>
                      <m:sup>
                        <m:r>
                          <a:rPr lang="pt-BR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cũng có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 . 1, 5=3 (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𝑑𝑚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0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 bạn Linh đã làm đúng.</a:t>
                </a:r>
                <a:endParaRPr lang="en-US" sz="40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205" y="2069846"/>
                <a:ext cx="11072490" cy="7066102"/>
              </a:xfrm>
              <a:prstGeom prst="rect">
                <a:avLst/>
              </a:prstGeom>
              <a:blipFill>
                <a:blip r:embed="rId4"/>
                <a:stretch>
                  <a:fillRect l="-1927" r="-2258" b="-2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4CFB588A-BEBE-99D7-8106-B8C57B131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14176" y="1716505"/>
            <a:ext cx="3411903" cy="32372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466639-57A8-859A-5DB7-2D4EF71436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18134" y="5932160"/>
            <a:ext cx="3285661" cy="339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34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01040" y="618949"/>
            <a:ext cx="3352800" cy="971171"/>
            <a:chOff x="2860918" y="805336"/>
            <a:chExt cx="3352800" cy="1213964"/>
          </a:xfrm>
          <a:solidFill>
            <a:schemeClr val="accent5">
              <a:lumMod val="75000"/>
            </a:schemeClr>
          </a:solidFill>
        </p:grpSpPr>
        <p:sp>
          <p:nvSpPr>
            <p:cNvPr id="13" name="Flowchart: Terminator 12"/>
            <p:cNvSpPr/>
            <p:nvPr/>
          </p:nvSpPr>
          <p:spPr>
            <a:xfrm>
              <a:off x="2860918" y="805336"/>
              <a:ext cx="3352800" cy="1213964"/>
            </a:xfrm>
            <a:prstGeom prst="flowChartTerminator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605011" y="951151"/>
              <a:ext cx="1864613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4</a:t>
              </a:r>
            </a:p>
          </p:txBody>
        </p:sp>
      </p:grpSp>
      <p:pic>
        <p:nvPicPr>
          <p:cNvPr id="22" name="Picture 3">
            <a:extLst>
              <a:ext uri="{FF2B5EF4-FFF2-40B4-BE49-F238E27FC236}">
                <a16:creationId xmlns:a16="http://schemas.microsoft.com/office/drawing/2014/main" id="{96E85870-286D-4CCC-AA6B-47C2AF4CDE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969922">
            <a:off x="501028" y="441139"/>
            <a:ext cx="699286" cy="10283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323768" y="177786"/>
                <a:ext cx="13167203" cy="2216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tam giác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 b="0" i="1" kern="1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hai đường trung tuyến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𝐵𝑀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𝐶𝑁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cắt nhau tại điểm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𝐺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𝐺𝐵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pt-BR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𝐵𝑀</m:t>
                    </m:r>
                  </m:oMath>
                </a14:m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3768" y="177786"/>
                <a:ext cx="13167203" cy="2216825"/>
              </a:xfrm>
              <a:prstGeom prst="rect">
                <a:avLst/>
              </a:prstGeom>
              <a:blipFill>
                <a:blip r:embed="rId3"/>
                <a:stretch>
                  <a:fillRect l="-1620" r="-370" b="-4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40303" y="3525108"/>
                <a:ext cx="10937771" cy="32367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lần lượt là trung điểm của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đường trung bình của tam giác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pt-BR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Do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endParaRPr lang="en-US" sz="40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303" y="3525108"/>
                <a:ext cx="10937771" cy="3236784"/>
              </a:xfrm>
              <a:prstGeom prst="rect">
                <a:avLst/>
              </a:prstGeom>
              <a:blipFill>
                <a:blip r:embed="rId4"/>
                <a:stretch>
                  <a:fillRect l="-1950" b="-2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52244" y="2640877"/>
            <a:ext cx="4509424" cy="39562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48985" y="2674966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3800" b="1" i="1" u="sng" dirty="0">
                <a:solidFill>
                  <a:srgbClr val="C00000"/>
                </a:solidFill>
              </a:rPr>
              <a:t>Giải</a:t>
            </a:r>
            <a:r>
              <a:rPr lang="en-US" sz="3800" b="1" i="1" u="sng" dirty="0">
                <a:solidFill>
                  <a:srgbClr val="C00000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472BC60-3262-B77B-0B8E-673F5CDFB52C}"/>
                  </a:ext>
                </a:extLst>
              </p:cNvPr>
              <p:cNvSpPr txBox="1"/>
              <p:nvPr/>
            </p:nvSpPr>
            <p:spPr>
              <a:xfrm>
                <a:off x="940303" y="6667500"/>
                <a:ext cx="12560529" cy="27135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 theo hệ quả của định lí Thalès ta có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pt-BR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𝐺𝑀</m:t>
                        </m:r>
                      </m:num>
                      <m:den>
                        <m:r>
                          <a:rPr kumimoji="0" lang="pt-BR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𝐺𝐵</m:t>
                        </m:r>
                      </m:den>
                    </m:f>
                    <m:r>
                      <a:rPr kumimoji="0" lang="pt-BR" sz="4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pt-BR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𝑀𝑁</m:t>
                        </m:r>
                      </m:num>
                      <m:den>
                        <m:r>
                          <a:rPr kumimoji="0" lang="pt-BR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𝐵𝐶</m:t>
                        </m:r>
                      </m:den>
                    </m:f>
                    <m:r>
                      <a:rPr kumimoji="0" lang="pt-BR" sz="4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pt-BR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pt-BR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kumimoji="0" lang="en-US" sz="40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pt-BR" sz="4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𝐺𝐵</m:t>
                    </m:r>
                    <m:r>
                      <a:rPr kumimoji="0" lang="en-US" sz="4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</m:t>
                    </m:r>
                    <m:r>
                      <a:rPr kumimoji="0" lang="pt-BR" sz="4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𝐺𝑀</m:t>
                    </m:r>
                  </m:oMath>
                </a14:m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𝐺𝐵</m:t>
                    </m:r>
                    <m:r>
                      <a:rPr kumimoji="0" lang="en-US" sz="4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kumimoji="0" lang="en-US" sz="4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𝐵𝑀</m:t>
                    </m:r>
                  </m:oMath>
                </a14:m>
                <a:endParaRPr kumimoji="0" lang="en-US" sz="40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472BC60-3262-B77B-0B8E-673F5CDFB5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303" y="6667500"/>
                <a:ext cx="12560529" cy="2713563"/>
              </a:xfrm>
              <a:prstGeom prst="rect">
                <a:avLst/>
              </a:prstGeom>
              <a:blipFill>
                <a:blip r:embed="rId6"/>
                <a:stretch>
                  <a:fillRect l="-1698" b="-33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6A19B6BA-AAE4-FCB0-2549-18B8DB5233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75115">
            <a:off x="16577426" y="8706280"/>
            <a:ext cx="1547558" cy="145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17234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00762" y="495300"/>
            <a:ext cx="6248400" cy="1103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lang="en-US" sz="5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5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362200" y="2456351"/>
            <a:ext cx="13563600" cy="5086441"/>
            <a:chOff x="2438400" y="2558627"/>
            <a:chExt cx="13563600" cy="5086441"/>
          </a:xfrm>
        </p:grpSpPr>
        <p:sp>
          <p:nvSpPr>
            <p:cNvPr id="5" name="Rectangle 4"/>
            <p:cNvSpPr/>
            <p:nvPr/>
          </p:nvSpPr>
          <p:spPr>
            <a:xfrm>
              <a:off x="2438400" y="2558627"/>
              <a:ext cx="13563600" cy="5086441"/>
            </a:xfrm>
            <a:prstGeom prst="rect">
              <a:avLst/>
            </a:prstGeom>
            <a:solidFill>
              <a:schemeClr val="bg1"/>
            </a:solidFill>
            <a:ln w="38100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3028962" y="3239189"/>
                  <a:ext cx="12382476" cy="378937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vi-VN" sz="4800" dirty="0">
                      <a:effectLst/>
                      <a:ea typeface="Arial" panose="020B0604020202020204" pitchFamily="34" charset="0"/>
                      <a:cs typeface="Times New Roman" panose="02020603050405020304" pitchFamily="18" charset="0"/>
                    </a:rPr>
                    <a:t>Trọng tâm tam giác cách mỗi đỉnh một khoảng bằng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4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a14:m>
                  <a:r>
                    <a:rPr lang="vi-VN" sz="4800" dirty="0">
                      <a:effectLst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độ dài đường trung tuyến đi </a:t>
                  </a:r>
                  <a:r>
                    <a:rPr lang="en-US" sz="4800" dirty="0"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sz="4800" dirty="0">
                      <a:effectLst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qua đỉnh ấy.</a:t>
                  </a:r>
                  <a:endParaRPr lang="en-US" sz="480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8962" y="3239189"/>
                  <a:ext cx="12382476" cy="3789371"/>
                </a:xfrm>
                <a:prstGeom prst="rect">
                  <a:avLst/>
                </a:prstGeom>
                <a:blipFill>
                  <a:blip r:embed="rId3"/>
                  <a:stretch>
                    <a:fillRect l="-2215" r="-2215" b="-7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7" name="Picture 13">
            <a:extLst>
              <a:ext uri="{FF2B5EF4-FFF2-40B4-BE49-F238E27FC236}">
                <a16:creationId xmlns:a16="http://schemas.microsoft.com/office/drawing/2014/main" id="{26C8D2C3-54BE-421E-5E1F-0555C6AC68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468600" y="1903992"/>
            <a:ext cx="1066800" cy="1066800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438400" y="6572341"/>
            <a:ext cx="1847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-762000" y="8953500"/>
            <a:ext cx="20116800" cy="338744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-437414" y="7464796"/>
            <a:ext cx="2632211" cy="162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55996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73538" y="161954"/>
            <a:ext cx="1140469" cy="11607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8561" y="8994859"/>
            <a:ext cx="1363624" cy="1101641"/>
          </a:xfrm>
          <a:prstGeom prst="rect">
            <a:avLst/>
          </a:prstGeom>
        </p:spPr>
      </p:pic>
      <p:sp>
        <p:nvSpPr>
          <p:cNvPr id="10" name="Pentagon 9"/>
          <p:cNvSpPr/>
          <p:nvPr/>
        </p:nvSpPr>
        <p:spPr>
          <a:xfrm>
            <a:off x="914400" y="365732"/>
            <a:ext cx="4419600" cy="1043968"/>
          </a:xfrm>
          <a:prstGeom prst="homePlate">
            <a:avLst/>
          </a:prstGeom>
          <a:solidFill>
            <a:srgbClr val="FFCC66"/>
          </a:solidFill>
          <a:ln>
            <a:solidFill>
              <a:srgbClr val="E873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45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</a:t>
            </a: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7761ED-4DD6-A7FE-12FA-844AD9724DFE}"/>
              </a:ext>
            </a:extLst>
          </p:cNvPr>
          <p:cNvSpPr/>
          <p:nvPr/>
        </p:nvSpPr>
        <p:spPr>
          <a:xfrm>
            <a:off x="621796" y="4201680"/>
            <a:ext cx="124269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r>
              <a:rPr kumimoji="0" lang="en-US" sz="3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D89A4A-8352-3A31-9877-E42B41F67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796" y="5356440"/>
            <a:ext cx="5213682" cy="29814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3CC7ACE-6ACA-101A-2900-6A47B680F9A1}"/>
                  </a:ext>
                </a:extLst>
              </p:cNvPr>
              <p:cNvSpPr/>
              <p:nvPr/>
            </p:nvSpPr>
            <p:spPr>
              <a:xfrm>
                <a:off x="5835478" y="3619500"/>
                <a:ext cx="11830726" cy="5605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 dirty="0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a) + Xét </a:t>
                </a:r>
                <a14:m>
                  <m:oMath xmlns:m="http://schemas.openxmlformats.org/officeDocument/2006/math">
                    <m:r>
                      <a:rPr lang="vi-VN" sz="3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3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𝐴𝐶𝐷</m:t>
                    </m:r>
                  </m:oMath>
                </a14:m>
                <a:r>
                  <a:rPr lang="vi-VN" sz="3800" dirty="0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, ta có: </a:t>
                </a:r>
                <a14:m>
                  <m:oMath xmlns:m="http://schemas.openxmlformats.org/officeDocument/2006/math">
                    <m:r>
                      <a:rPr lang="vi-VN" sz="3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𝑀𝑃</m:t>
                    </m:r>
                  </m:oMath>
                </a14:m>
                <a:r>
                  <a:rPr lang="vi-VN" sz="3800" dirty="0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 là đường trung bình của </a:t>
                </a:r>
                <a14:m>
                  <m:oMath xmlns:m="http://schemas.openxmlformats.org/officeDocument/2006/math">
                    <m:r>
                      <a:rPr lang="vi-VN" sz="3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3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𝐴𝐶𝐷</m:t>
                    </m:r>
                  </m:oMath>
                </a14:m>
                <a:r>
                  <a:rPr lang="vi-VN" sz="3800" dirty="0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nl-NL" sz="38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nl-NL" sz="3800" dirty="0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3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𝑀𝑃</m:t>
                    </m:r>
                    <m:r>
                      <a:rPr lang="nl-NL" sz="3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a:rPr lang="nl-NL" sz="3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𝐶𝐷</m:t>
                    </m:r>
                  </m:oMath>
                </a14:m>
                <a:r>
                  <a:rPr lang="nl-NL" sz="3800" dirty="0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800" dirty="0" err="1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nl-NL" sz="3800" dirty="0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𝑀𝑃</m:t>
                    </m:r>
                    <m:r>
                      <a:rPr lang="nl-NL" sz="3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3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𝐶𝐷</m:t>
                    </m:r>
                    <m:r>
                      <a:rPr lang="nl-NL" sz="3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(1)</m:t>
                    </m:r>
                  </m:oMath>
                </a14:m>
                <a:r>
                  <a:rPr lang="nl-NL" sz="3800" dirty="0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endParaRPr lang="en-US" sz="38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 dirty="0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+ </a:t>
                </a:r>
                <a:r>
                  <a:rPr lang="nl-NL" sz="3800" dirty="0" err="1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nl-NL" sz="3800" dirty="0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3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nl-NL" sz="3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nl-NL" sz="3800" dirty="0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, ta có: </a:t>
                </a:r>
                <a14:m>
                  <m:oMath xmlns:m="http://schemas.openxmlformats.org/officeDocument/2006/math">
                    <m:r>
                      <a:rPr lang="en-US" sz="3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nl-NL" sz="3800" dirty="0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800" dirty="0" err="1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nl-NL" sz="3800" dirty="0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800" dirty="0" err="1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nl-NL" sz="3800" dirty="0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800" dirty="0" err="1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nl-NL" sz="3800" dirty="0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800" dirty="0" err="1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nl-NL" sz="3800" dirty="0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800" dirty="0" err="1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nl-NL" sz="3800" dirty="0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3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nl-NL" sz="3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nl-NL" sz="3800" dirty="0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800" b="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nl-NL" sz="3800" dirty="0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𝑃𝑁</m:t>
                    </m:r>
                    <m:r>
                      <a:rPr lang="nl-NL" sz="3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a:rPr lang="en-US" sz="3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nl-NL" sz="3800" dirty="0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800" dirty="0" err="1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nl-NL" sz="3800" dirty="0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𝑃𝑁</m:t>
                    </m:r>
                    <m:r>
                      <a:rPr lang="nl-NL" sz="3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3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vi-VN" sz="38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(2)</a:t>
                </a:r>
                <a:endParaRPr lang="en-US" sz="38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3CC7ACE-6ACA-101A-2900-6A47B680F9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5478" y="3619500"/>
                <a:ext cx="11830726" cy="5605830"/>
              </a:xfrm>
              <a:prstGeom prst="rect">
                <a:avLst/>
              </a:prstGeom>
              <a:blipFill>
                <a:blip r:embed="rId6"/>
                <a:stretch>
                  <a:fillRect l="-1700" r="-1700" b="-1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14400" y="419100"/>
                <a:ext cx="16459200" cy="30846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	Cho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thang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𝐴𝐷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lang="en-US" sz="38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hàng</a:t>
                </a:r>
                <a:r>
                  <a:rPr lang="en-US" sz="38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	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3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𝐴𝐵</m:t>
                        </m:r>
                        <m:r>
                          <a:rPr lang="en-US" sz="3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𝐶𝐷</m:t>
                        </m:r>
                      </m:e>
                    </m:d>
                  </m:oMath>
                </a14:m>
                <a:endParaRPr lang="en-US" sz="38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419100"/>
                <a:ext cx="16459200" cy="3084627"/>
              </a:xfrm>
              <a:prstGeom prst="rect">
                <a:avLst/>
              </a:prstGeom>
              <a:blipFill>
                <a:blip r:embed="rId7"/>
                <a:stretch>
                  <a:fillRect l="-1222" b="-2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F648BAE-5AA7-B69E-8A3A-EC92DE4F2439}"/>
                  </a:ext>
                </a:extLst>
              </p:cNvPr>
              <p:cNvSpPr txBox="1"/>
              <p:nvPr/>
            </p:nvSpPr>
            <p:spPr>
              <a:xfrm>
                <a:off x="1489944" y="9182100"/>
                <a:ext cx="13887703" cy="8611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Mà 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𝐶𝐷</m:t>
                    </m:r>
                  </m:oMath>
                </a14:m>
                <a:r>
                  <a:rPr kumimoji="0" lang="vi-VN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 nên theo Tiên đề </a:t>
                </a:r>
                <a:r>
                  <a:rPr kumimoji="0" lang="vi-VN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Ơclit</a:t>
                </a:r>
                <a:r>
                  <a:rPr kumimoji="0" lang="vi-VN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 ta có </a:t>
                </a: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kumimoji="0" lang="vi-VN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 thẳng hàng.</a:t>
                </a:r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F648BAE-5AA7-B69E-8A3A-EC92DE4F24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9944" y="9182100"/>
                <a:ext cx="13887703" cy="861133"/>
              </a:xfrm>
              <a:prstGeom prst="rect">
                <a:avLst/>
              </a:prstGeom>
              <a:blipFill>
                <a:blip r:embed="rId8"/>
                <a:stretch>
                  <a:fillRect l="-1448" b="-27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99204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8" grpId="0"/>
      <p:bldP spid="3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8100"/>
            <a:ext cx="18288000" cy="1818911"/>
            <a:chOff x="0" y="0"/>
            <a:chExt cx="3762534" cy="3284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62534" cy="328484"/>
            </a:xfrm>
            <a:custGeom>
              <a:avLst/>
              <a:gdLst/>
              <a:ahLst/>
              <a:cxnLst/>
              <a:rect l="l" t="t" r="r" b="b"/>
              <a:pathLst>
                <a:path w="3762534" h="328484">
                  <a:moveTo>
                    <a:pt x="0" y="0"/>
                  </a:moveTo>
                  <a:lnTo>
                    <a:pt x="3762534" y="0"/>
                  </a:lnTo>
                  <a:lnTo>
                    <a:pt x="3762534" y="328484"/>
                  </a:lnTo>
                  <a:lnTo>
                    <a:pt x="0" y="328484"/>
                  </a:lnTo>
                  <a:close/>
                </a:path>
              </a:pathLst>
            </a:custGeom>
            <a:solidFill>
              <a:srgbClr val="FFD99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Google Shape;558;p31"/>
          <p:cNvSpPr txBox="1">
            <a:spLocks/>
          </p:cNvSpPr>
          <p:nvPr/>
        </p:nvSpPr>
        <p:spPr>
          <a:xfrm>
            <a:off x="5472727" y="554356"/>
            <a:ext cx="7266345" cy="841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E8DD"/>
              </a:buClr>
              <a:buSzPts val="3500"/>
              <a:buFont typeface="Londrina Solid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Londrina Solid"/>
                <a:sym typeface="Londrina Solid"/>
              </a:rPr>
              <a:t>KHỞI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Londrina Solid"/>
                <a:sym typeface="Londrina Solid"/>
              </a:rPr>
              <a:t> ĐỘNG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Londrina Solid"/>
              <a:sym typeface="Londrina Solid"/>
            </a:endParaRPr>
          </a:p>
        </p:txBody>
      </p:sp>
      <p:sp>
        <p:nvSpPr>
          <p:cNvPr id="6" name="5-Point Star 5"/>
          <p:cNvSpPr/>
          <p:nvPr/>
        </p:nvSpPr>
        <p:spPr>
          <a:xfrm rot="20935591">
            <a:off x="457131" y="9005570"/>
            <a:ext cx="853910" cy="842272"/>
          </a:xfrm>
          <a:prstGeom prst="star5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09600" y="2319047"/>
                <a:ext cx="16992600" cy="18396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28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gợi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ảnh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319047"/>
                <a:ext cx="16992600" cy="1839606"/>
              </a:xfrm>
              <a:prstGeom prst="rect">
                <a:avLst/>
              </a:prstGeom>
              <a:blipFill>
                <a:blip r:embed="rId2"/>
                <a:stretch>
                  <a:fillRect l="-1255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6600" y="4024755"/>
            <a:ext cx="6324600" cy="544807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066800" y="5816151"/>
            <a:ext cx="8378252" cy="1865277"/>
            <a:chOff x="1064348" y="5651470"/>
            <a:chExt cx="8378252" cy="1865277"/>
          </a:xfrm>
        </p:grpSpPr>
        <p:pic>
          <p:nvPicPr>
            <p:cNvPr id="12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064348" y="5651470"/>
              <a:ext cx="890388" cy="78148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2025518" y="5691824"/>
                  <a:ext cx="7417082" cy="182492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800"/>
                    </a:spcAft>
                  </a:pPr>
                  <a:r>
                    <a:rPr lang="en-US" sz="4000" i="1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Hai </a:t>
                  </a:r>
                  <a:r>
                    <a:rPr lang="en-US" sz="4000" i="1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đoạn</a:t>
                  </a:r>
                  <a:r>
                    <a:rPr lang="en-US" sz="4000" i="1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4000" i="1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thẳng</a:t>
                  </a:r>
                  <a:r>
                    <a:rPr lang="en-US" sz="4000" i="1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𝑀𝑁</m:t>
                      </m:r>
                    </m:oMath>
                  </a14:m>
                  <a:r>
                    <a:rPr lang="en-US" sz="4000" i="1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4000" i="1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và</a:t>
                  </a:r>
                  <a:r>
                    <a:rPr lang="en-US" sz="4000" i="1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𝐵𝐶</m:t>
                      </m:r>
                    </m:oMath>
                  </a14:m>
                  <a:r>
                    <a:rPr lang="en-US" sz="4000" i="1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4000" i="1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có</a:t>
                  </a:r>
                  <a:r>
                    <a:rPr lang="en-US" sz="4000" i="1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4000" i="1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mối</a:t>
                  </a:r>
                  <a:r>
                    <a:rPr lang="en-US" sz="4000" i="1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4000" i="1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liên</a:t>
                  </a:r>
                  <a:r>
                    <a:rPr lang="en-US" sz="4000" i="1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4000" i="1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hệ</a:t>
                  </a:r>
                  <a:r>
                    <a:rPr lang="en-US" sz="4000" i="1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4000" i="1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gì</a:t>
                  </a:r>
                  <a:r>
                    <a:rPr lang="en-US" sz="4000" i="1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?</a:t>
                  </a:r>
                  <a:endParaRPr lang="vi-VN" sz="4000" i="1" dirty="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5518" y="5691824"/>
                  <a:ext cx="7417082" cy="1824923"/>
                </a:xfrm>
                <a:prstGeom prst="rect">
                  <a:avLst/>
                </a:prstGeom>
                <a:blipFill>
                  <a:blip r:embed="rId6"/>
                  <a:stretch>
                    <a:fillRect l="-2961" r="-2878" b="-137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267536804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73538" y="161954"/>
            <a:ext cx="1140469" cy="11607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8561" y="8994859"/>
            <a:ext cx="1363624" cy="1101641"/>
          </a:xfrm>
          <a:prstGeom prst="rect">
            <a:avLst/>
          </a:prstGeom>
        </p:spPr>
      </p:pic>
      <p:sp>
        <p:nvSpPr>
          <p:cNvPr id="10" name="Pentagon 9"/>
          <p:cNvSpPr/>
          <p:nvPr/>
        </p:nvSpPr>
        <p:spPr>
          <a:xfrm>
            <a:off x="914400" y="365732"/>
            <a:ext cx="4419600" cy="1043968"/>
          </a:xfrm>
          <a:prstGeom prst="homePlate">
            <a:avLst/>
          </a:prstGeom>
          <a:solidFill>
            <a:srgbClr val="FFCC66"/>
          </a:solidFill>
          <a:ln>
            <a:solidFill>
              <a:srgbClr val="E873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45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</a:t>
            </a: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7761ED-4DD6-A7FE-12FA-844AD9724DFE}"/>
              </a:ext>
            </a:extLst>
          </p:cNvPr>
          <p:cNvSpPr/>
          <p:nvPr/>
        </p:nvSpPr>
        <p:spPr>
          <a:xfrm>
            <a:off x="621796" y="4201680"/>
            <a:ext cx="124269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r>
              <a:rPr kumimoji="0" lang="en-US" sz="3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D89A4A-8352-3A31-9877-E42B41F67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796" y="5356440"/>
            <a:ext cx="5213682" cy="29814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3CC7ACE-6ACA-101A-2900-6A47B680F9A1}"/>
                  </a:ext>
                </a:extLst>
              </p:cNvPr>
              <p:cNvSpPr/>
              <p:nvPr/>
            </p:nvSpPr>
            <p:spPr>
              <a:xfrm>
                <a:off x="6172200" y="4201680"/>
                <a:ext cx="7880522" cy="36976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dirty="0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3800" dirty="0" err="1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3800" dirty="0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 (1) </a:t>
                </a:r>
                <a:r>
                  <a:rPr lang="en-US" sz="3800" dirty="0" err="1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800" dirty="0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 (2) </a:t>
                </a:r>
                <a:r>
                  <a:rPr lang="en-US" sz="3800" dirty="0" err="1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3800" dirty="0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 (Body)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endParaRPr lang="en-US" sz="38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en-US" sz="3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𝑀𝑃</m:t>
                    </m:r>
                    <m:r>
                      <a:rPr lang="en-US" sz="3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𝑃𝑁</m:t>
                    </m:r>
                    <m:r>
                      <a:rPr lang="en-US" sz="3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𝐶𝐷</m:t>
                    </m:r>
                    <m:r>
                      <a:rPr lang="en-US" sz="3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en-US" sz="3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8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8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3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vi-VN" sz="3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sz="3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vi-VN" sz="3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𝐶𝐷</m:t>
                    </m:r>
                    <m:r>
                      <a:rPr lang="vi-VN" sz="3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38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8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3CC7ACE-6ACA-101A-2900-6A47B680F9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200" y="4201680"/>
                <a:ext cx="7880522" cy="3697615"/>
              </a:xfrm>
              <a:prstGeom prst="rect">
                <a:avLst/>
              </a:prstGeom>
              <a:blipFill>
                <a:blip r:embed="rId6"/>
                <a:stretch>
                  <a:fillRect l="-2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14400" y="419100"/>
                <a:ext cx="16459200" cy="30846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	Cho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thang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𝐴𝐷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lang="en-US" sz="38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hàng</a:t>
                </a:r>
                <a:r>
                  <a:rPr lang="en-US" sz="38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	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3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𝐴𝐵</m:t>
                        </m:r>
                        <m:r>
                          <a:rPr lang="en-US" sz="3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𝐶𝐷</m:t>
                        </m:r>
                      </m:e>
                    </m:d>
                  </m:oMath>
                </a14:m>
                <a:endParaRPr lang="en-US" sz="38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419100"/>
                <a:ext cx="16459200" cy="3084627"/>
              </a:xfrm>
              <a:prstGeom prst="rect">
                <a:avLst/>
              </a:prstGeom>
              <a:blipFill>
                <a:blip r:embed="rId7"/>
                <a:stretch>
                  <a:fillRect l="-1222" b="-2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DE509E47-3097-75D2-56AA-40DB61B57A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58600" y="8250110"/>
            <a:ext cx="3741776" cy="203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833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 7"/>
          <p:cNvSpPr/>
          <p:nvPr/>
        </p:nvSpPr>
        <p:spPr>
          <a:xfrm>
            <a:off x="3181346" y="2507520"/>
            <a:ext cx="12230102" cy="2959358"/>
          </a:xfrm>
          <a:prstGeom prst="homePlate">
            <a:avLst/>
          </a:prstGeom>
          <a:solidFill>
            <a:srgbClr val="FFCC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kumimoji="0" lang="vi-VN" sz="7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-762001" y="8724900"/>
            <a:ext cx="20116800" cy="338744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96119" y="0"/>
            <a:ext cx="3942481" cy="11236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145" y="7340988"/>
            <a:ext cx="5084505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124907"/>
      </p:ext>
    </p:extLst>
  </p:cSld>
  <p:clrMapOvr>
    <a:masterClrMapping/>
  </p:clrMapOvr>
  <p:transition spd="med">
    <p:circl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718"/>
            <a:ext cx="18288000" cy="1097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248" y="1035587"/>
            <a:ext cx="6191476" cy="6169446"/>
          </a:xfrm>
          <a:prstGeom prst="rect">
            <a:avLst/>
          </a:prstGeom>
        </p:spPr>
      </p:pic>
      <p:pic>
        <p:nvPicPr>
          <p:cNvPr id="7" name="Nhac-nen-ai-la-trieu-phu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67094" y="124628"/>
            <a:ext cx="842332" cy="84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928043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6360" y="8370758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-47581" y="5456646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6360" y="2068256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913663" y="955417"/>
            <a:ext cx="16308286" cy="248950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40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1657439" y="1104900"/>
                <a:ext cx="14877961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b="1" dirty="0">
                    <a:solidFill>
                      <a:schemeClr val="bg1"/>
                    </a:solidFill>
                    <a:latin typeface="Arial (Body)"/>
                    <a:cs typeface="Arial" panose="020B0604020202020204" pitchFamily="34" charset="0"/>
                    <a:sym typeface="Arial"/>
                  </a:rPr>
                  <a:t>Câu </a:t>
                </a:r>
                <a:r>
                  <a:rPr lang="en-US" sz="4000" b="1" dirty="0">
                    <a:solidFill>
                      <a:schemeClr val="bg1"/>
                    </a:solidFill>
                    <a:latin typeface="Arial (Body)"/>
                    <a:cs typeface="Arial" panose="020B0604020202020204" pitchFamily="34" charset="0"/>
                    <a:sym typeface="Arial"/>
                  </a:rPr>
                  <a:t>1</a:t>
                </a:r>
                <a:r>
                  <a:rPr lang="vi-VN" sz="4000" b="1" dirty="0">
                    <a:solidFill>
                      <a:schemeClr val="bg1"/>
                    </a:solidFill>
                    <a:latin typeface="Arial (Body)"/>
                    <a:cs typeface="Arial" panose="020B0604020202020204" pitchFamily="34" charset="0"/>
                    <a:sym typeface="Arial"/>
                  </a:rPr>
                  <a:t>.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r>
                  <a:rPr lang="en-US" sz="40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𝛥</m:t>
                    </m:r>
                    <m:r>
                      <a:rPr lang="fr-FR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𝐴𝐵𝐶</m:t>
                    </m:r>
                    <m:r>
                      <a:rPr lang="fr-FR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fr-FR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𝐼</m:t>
                    </m:r>
                    <m:r>
                      <a:rPr lang="fr-FR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fr-FR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𝐾</m:t>
                    </m:r>
                    <m:r>
                      <a:rPr lang="fr-FR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lần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lượt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là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trung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điểm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của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và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Biết</a:t>
                </a:r>
                <a:r>
                  <a:rPr lang="en-US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=8 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cm,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𝐴𝐶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=7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cm. Ta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:</a:t>
                </a:r>
                <a:endParaRPr lang="en-US" sz="4000" dirty="0">
                  <a:solidFill>
                    <a:schemeClr val="bg1"/>
                  </a:solidFill>
                  <a:latin typeface="Arial (Body)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7439" y="1104900"/>
                <a:ext cx="14877961" cy="1824923"/>
              </a:xfrm>
              <a:prstGeom prst="rect">
                <a:avLst/>
              </a:prstGeom>
              <a:blipFill>
                <a:blip r:embed="rId11"/>
                <a:stretch>
                  <a:fillRect l="-1475" r="-118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756891" y="4437793"/>
            <a:ext cx="8254174" cy="203770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40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9067805" y="7328887"/>
            <a:ext cx="8254174" cy="202012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40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980364" y="4974540"/>
            <a:ext cx="7317452" cy="80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4000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IK = 4 cm</a:t>
            </a: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9314926" y="7892671"/>
            <a:ext cx="7982474" cy="823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D.</a:t>
            </a:r>
            <a:r>
              <a:rPr lang="vi-VN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IK = 14 cm</a:t>
            </a:r>
            <a:endParaRPr lang="en-US" sz="400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9067805" y="4381500"/>
            <a:ext cx="8254174" cy="209558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40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56891" y="7336685"/>
            <a:ext cx="8254174" cy="206814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40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263839" y="4938550"/>
            <a:ext cx="7676926" cy="80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C.</a:t>
            </a:r>
            <a:r>
              <a:rPr lang="vi-VN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IK = 4,5 cm</a:t>
            </a:r>
            <a:endParaRPr lang="en-US" sz="40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956630" y="7892671"/>
            <a:ext cx="7535888" cy="823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B.</a:t>
            </a:r>
            <a:r>
              <a:rPr lang="vi-VN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IK = 3,5 cm</a:t>
            </a:r>
            <a:endParaRPr lang="en-US" sz="400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02" y="1295793"/>
            <a:ext cx="731046" cy="73104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02" y="2218043"/>
            <a:ext cx="731046" cy="73104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304358" y="3111237"/>
            <a:ext cx="731046" cy="73104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02" y="4598529"/>
            <a:ext cx="731046" cy="73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189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5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6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9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8640128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830831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2447538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930016" y="754902"/>
            <a:ext cx="16308286" cy="325230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40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2057400" y="1255820"/>
                <a:ext cx="9618008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1828800">
                  <a:lnSpc>
                    <a:spcPct val="150000"/>
                  </a:lnSpc>
                  <a:defRPr/>
                </a:pPr>
                <a:r>
                  <a:rPr lang="vi-VN" sz="4000" b="1" dirty="0">
                    <a:solidFill>
                      <a:schemeClr val="bg1"/>
                    </a:solidFill>
                    <a:latin typeface="Arial (Body)"/>
                    <a:cs typeface="Arial" panose="020B0604020202020204" pitchFamily="34" charset="0"/>
                    <a:sym typeface="Arial"/>
                  </a:rPr>
                  <a:t>Câu </a:t>
                </a:r>
                <a:r>
                  <a:rPr lang="en-US" sz="4000" b="1" dirty="0">
                    <a:solidFill>
                      <a:schemeClr val="bg1"/>
                    </a:solidFill>
                    <a:latin typeface="Arial (Body)"/>
                    <a:cs typeface="Arial" panose="020B0604020202020204" pitchFamily="34" charset="0"/>
                    <a:sym typeface="Arial"/>
                  </a:rPr>
                  <a:t>2</a:t>
                </a:r>
                <a:r>
                  <a:rPr lang="vi-VN" sz="4000" b="1" dirty="0">
                    <a:solidFill>
                      <a:schemeClr val="bg1"/>
                    </a:solidFill>
                    <a:latin typeface="Arial (Body)"/>
                    <a:cs typeface="Arial" panose="020B0604020202020204" pitchFamily="34" charset="0"/>
                    <a:sym typeface="Arial"/>
                  </a:rPr>
                  <a:t>.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Chọn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câu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đúng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. Cho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hình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vẽ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sau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.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Đường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trung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bình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của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tam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giác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là:</a:t>
                </a:r>
                <a:endParaRPr lang="en-US" sz="4000" kern="0" dirty="0">
                  <a:solidFill>
                    <a:schemeClr val="bg1"/>
                  </a:solidFill>
                  <a:latin typeface="Arial (Body)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1255820"/>
                <a:ext cx="9618008" cy="1824923"/>
              </a:xfrm>
              <a:prstGeom prst="rect">
                <a:avLst/>
              </a:prstGeom>
              <a:blipFill>
                <a:blip r:embed="rId11"/>
                <a:stretch>
                  <a:fillRect l="-2283" r="-2283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9084159" y="7724279"/>
            <a:ext cx="8254174" cy="183170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40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73245" y="4923062"/>
            <a:ext cx="8254174" cy="184182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40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9555048" y="8191500"/>
            <a:ext cx="8014788" cy="80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D.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Cả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A, B, C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đều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đúng</a:t>
            </a:r>
            <a:endParaRPr lang="en-US" sz="40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63682" y="5342596"/>
            <a:ext cx="7019084" cy="823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dirty="0">
                <a:solidFill>
                  <a:srgbClr val="FFC000"/>
                </a:solidFill>
                <a:latin typeface="Arial (Body)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A.</a:t>
            </a:r>
            <a:r>
              <a:rPr lang="vi-VN" sz="4000" dirty="0">
                <a:solidFill>
                  <a:srgbClr val="FFC000"/>
                </a:solidFill>
                <a:latin typeface="Arial (Body)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>
                <a:solidFill>
                  <a:prstClr val="white"/>
                </a:solidFill>
                <a:latin typeface="Arial (Body)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DE</a:t>
            </a:r>
            <a:endParaRPr lang="en-US" sz="4000" dirty="0">
              <a:solidFill>
                <a:prstClr val="white"/>
              </a:solidFill>
              <a:latin typeface="Arial (Body)"/>
              <a:cs typeface="Arial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9084159" y="4914900"/>
            <a:ext cx="8254174" cy="18578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40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73245" y="7720799"/>
            <a:ext cx="8254174" cy="185906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40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555048" y="5364102"/>
            <a:ext cx="7020216" cy="80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C.</a:t>
            </a:r>
            <a:r>
              <a:rPr lang="vi-VN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>
                <a:solidFill>
                  <a:prstClr val="white"/>
                </a:solidFill>
                <a:latin typeface="Arial (Body)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DF</a:t>
            </a:r>
            <a:endParaRPr lang="en-US" sz="40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163683" y="8201309"/>
            <a:ext cx="7104098" cy="843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4000" dirty="0">
                <a:solidFill>
                  <a:prstClr val="white"/>
                </a:solidFill>
                <a:latin typeface="Arial (Body)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EF</a:t>
            </a:r>
            <a:endParaRPr lang="en-US" sz="4000" dirty="0">
              <a:solidFill>
                <a:schemeClr val="bg1"/>
              </a:solidFill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717372" y="1295793"/>
            <a:ext cx="731046" cy="73104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717372" y="2218043"/>
            <a:ext cx="731046" cy="73104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733728" y="3111237"/>
            <a:ext cx="731046" cy="73104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733728" y="4677141"/>
            <a:ext cx="731046" cy="731046"/>
          </a:xfrm>
          <a:prstGeom prst="rect">
            <a:avLst/>
          </a:prstGeom>
        </p:spPr>
      </p:pic>
      <p:pic>
        <p:nvPicPr>
          <p:cNvPr id="2" name="Picture 1" descr="Trắc nghiệm Đường trung bình của tam giác, của hình thang có đáp án - Toán lớp 8 (ảnh 4)">
            <a:extLst>
              <a:ext uri="{FF2B5EF4-FFF2-40B4-BE49-F238E27FC236}">
                <a16:creationId xmlns:a16="http://schemas.microsoft.com/office/drawing/2014/main" id="{EBF7839C-24E4-3819-F27E-47415C7B6D0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4780" y="898484"/>
            <a:ext cx="3565472" cy="29617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04592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6358" y="8462766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817789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458" y="2400301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938679" y="723900"/>
            <a:ext cx="16308286" cy="330177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1883258" y="890093"/>
                <a:ext cx="14554200" cy="26473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30480"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500" b="1" dirty="0">
                    <a:solidFill>
                      <a:schemeClr val="bg1"/>
                    </a:solidFill>
                    <a:latin typeface="Arial (Body)"/>
                    <a:cs typeface="Arial" panose="020B0604020202020204" pitchFamily="34" charset="0"/>
                    <a:sym typeface="Arial"/>
                  </a:rPr>
                  <a:t>Câu </a:t>
                </a:r>
                <a:r>
                  <a:rPr lang="en-US" sz="4500" b="1" dirty="0">
                    <a:solidFill>
                      <a:schemeClr val="bg1"/>
                    </a:solidFill>
                    <a:latin typeface="Arial (Body)"/>
                    <a:cs typeface="Arial" panose="020B0604020202020204" pitchFamily="34" charset="0"/>
                    <a:sym typeface="Arial"/>
                  </a:rPr>
                  <a:t>3</a:t>
                </a:r>
                <a:r>
                  <a:rPr lang="vi-VN" sz="4500" b="1" dirty="0">
                    <a:solidFill>
                      <a:schemeClr val="bg1"/>
                    </a:solidFill>
                    <a:latin typeface="Arial (Body)"/>
                    <a:cs typeface="Arial" panose="020B0604020202020204" pitchFamily="34" charset="0"/>
                    <a:sym typeface="Arial"/>
                  </a:rPr>
                  <a:t>. </a:t>
                </a:r>
                <a:r>
                  <a:rPr lang="vi-VN" sz="45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vi-VN" sz="4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𝛥</m:t>
                    </m:r>
                    <m:r>
                      <a:rPr lang="vi-VN" sz="4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45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đều, cạnh 3cm; </a:t>
                </a:r>
                <a14:m>
                  <m:oMath xmlns:m="http://schemas.openxmlformats.org/officeDocument/2006/math">
                    <m:r>
                      <a:rPr lang="vi-VN" sz="4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vi-VN" sz="4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vi-VN" sz="4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vi-VN" sz="4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45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 trung điểm của </a:t>
                </a:r>
                <a14:m>
                  <m:oMath xmlns:m="http://schemas.openxmlformats.org/officeDocument/2006/math">
                    <m:r>
                      <a:rPr lang="vi-VN" sz="4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vi-VN" sz="45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vi-VN" sz="45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Chu vi của tứ giác </a:t>
                </a:r>
                <a14:m>
                  <m:oMath xmlns:m="http://schemas.openxmlformats.org/officeDocument/2006/math">
                    <m:r>
                      <a:rPr lang="vi-VN" sz="4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𝑀𝑁𝐶𝐵</m:t>
                    </m:r>
                    <m:r>
                      <a:rPr lang="vi-VN" sz="4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45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endParaRPr lang="en-US" sz="4500" dirty="0">
                  <a:solidFill>
                    <a:schemeClr val="bg1"/>
                  </a:solidFill>
                  <a:latin typeface="Arial (Body)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3258" y="890093"/>
                <a:ext cx="14554200" cy="2647391"/>
              </a:xfrm>
              <a:prstGeom prst="rect">
                <a:avLst/>
              </a:prstGeom>
              <a:blipFill>
                <a:blip r:embed="rId11"/>
                <a:stretch>
                  <a:fillRect l="-1760" r="-1550" b="-10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773249" y="7598880"/>
            <a:ext cx="8254174" cy="187315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9120130" y="7583890"/>
            <a:ext cx="8254174" cy="185774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938679" y="8136453"/>
            <a:ext cx="7379020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lvl="0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lang="fr-FR" sz="3600" kern="0" noProof="0" smtClean="0">
                <a:solidFill>
                  <a:prstClr val="white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  <a:sym typeface="Arial"/>
              </a:rPr>
              <a:t>7,5</a:t>
            </a:r>
            <a:r>
              <a:rPr lang="fr-FR" sz="3600" kern="0" smtClean="0">
                <a:solidFill>
                  <a:prstClr val="white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  <a:sym typeface="Arial"/>
              </a:rPr>
              <a:t> </a:t>
            </a:r>
            <a:r>
              <a:rPr lang="fr-FR" sz="3600" kern="0" dirty="0">
                <a:solidFill>
                  <a:prstClr val="white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  <a:sym typeface="Arial"/>
              </a:rPr>
              <a:t>cm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9414716" y="8100873"/>
            <a:ext cx="7609966" cy="750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lvl="0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D.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fr-FR" sz="3600" kern="0" noProof="0" dirty="0">
                <a:solidFill>
                  <a:prstClr val="white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  <a:sym typeface="Arial"/>
              </a:rPr>
              <a:t>7</a:t>
            </a:r>
            <a:r>
              <a:rPr lang="fr-FR" sz="3600" kern="0" dirty="0">
                <a:solidFill>
                  <a:prstClr val="white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  <a:sym typeface="Arial"/>
              </a:rPr>
              <a:t> cm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73249" y="4920561"/>
            <a:ext cx="8254174" cy="1822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9079423" y="4920451"/>
            <a:ext cx="8254174" cy="185017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38679" y="5439272"/>
            <a:ext cx="7741192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lvl="0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fr-FR" sz="3600" kern="0" noProof="0" dirty="0">
                <a:solidFill>
                  <a:prstClr val="white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  <a:sym typeface="Arial"/>
              </a:rPr>
              <a:t>8 cm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9393935" y="5411524"/>
            <a:ext cx="7594782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lvl="0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fr-FR" sz="3600" kern="0" noProof="0" smtClean="0">
                <a:solidFill>
                  <a:prstClr val="white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  <a:sym typeface="Arial"/>
              </a:rPr>
              <a:t>6</a:t>
            </a:r>
            <a:r>
              <a:rPr lang="fr-FR" sz="3600" kern="0" smtClean="0">
                <a:solidFill>
                  <a:prstClr val="white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  <a:sym typeface="Arial"/>
              </a:rPr>
              <a:t> </a:t>
            </a:r>
            <a:r>
              <a:rPr lang="fr-FR" sz="3600" kern="0" dirty="0">
                <a:solidFill>
                  <a:prstClr val="white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  <a:sym typeface="Arial"/>
              </a:rPr>
              <a:t>cm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02" y="990994"/>
            <a:ext cx="731046" cy="73104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02" y="1913244"/>
            <a:ext cx="731046" cy="73104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304358" y="2806438"/>
            <a:ext cx="731046" cy="73104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304358" y="4838700"/>
            <a:ext cx="731046" cy="73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954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5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6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9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6358" y="8643149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80619" y="3467100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989857" y="487834"/>
            <a:ext cx="16308286" cy="587486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810488" y="568117"/>
            <a:ext cx="10952684" cy="551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3048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000" b="1" dirty="0">
                <a:solidFill>
                  <a:schemeClr val="bg1"/>
                </a:solidFill>
                <a:latin typeface="Arial (Body)"/>
                <a:cs typeface="Arial" panose="020B0604020202020204" pitchFamily="34" charset="0"/>
                <a:sym typeface="Arial"/>
              </a:rPr>
              <a:t>Câu </a:t>
            </a:r>
            <a:r>
              <a:rPr lang="en-US" sz="4000" b="1" dirty="0">
                <a:solidFill>
                  <a:schemeClr val="bg1"/>
                </a:solidFill>
                <a:latin typeface="Arial (Body)"/>
                <a:cs typeface="Arial" panose="020B0604020202020204" pitchFamily="34" charset="0"/>
                <a:sym typeface="Arial"/>
              </a:rPr>
              <a:t>4</a:t>
            </a:r>
            <a:r>
              <a:rPr lang="vi-VN" sz="4000" b="1" dirty="0">
                <a:solidFill>
                  <a:schemeClr val="bg1"/>
                </a:solidFill>
                <a:latin typeface="Arial (Body)"/>
                <a:cs typeface="Arial" panose="020B0604020202020204" pitchFamily="34" charset="0"/>
                <a:sym typeface="Arial"/>
              </a:rPr>
              <a:t>. </a:t>
            </a:r>
            <a:r>
              <a:rPr lang="vi-VN" sz="4000" dirty="0">
                <a:solidFill>
                  <a:schemeClr val="bg1"/>
                </a:solidFill>
                <a:latin typeface="Arial (Body)"/>
                <a:ea typeface="Times New Roman" panose="02020603050405020304" pitchFamily="18" charset="0"/>
                <a:cs typeface="Times New Roman" panose="02020603050405020304" pitchFamily="18" charset="0"/>
              </a:rPr>
              <a:t>Khi thiết kế một cái thang gấp, để đảm bảo an toàn người thợ đã làm thêm một thanh ngang để giữ cố định ở chính giữa hai bên thang </a:t>
            </a:r>
            <a:r>
              <a:rPr lang="vi-VN" sz="4000" i="1" dirty="0">
                <a:solidFill>
                  <a:schemeClr val="bg1"/>
                </a:solidFill>
                <a:latin typeface="Arial (Body)"/>
                <a:ea typeface="Times New Roman" panose="02020603050405020304" pitchFamily="18" charset="0"/>
                <a:cs typeface="Times New Roman" panose="02020603050405020304" pitchFamily="18" charset="0"/>
              </a:rPr>
              <a:t>(như hình vẽ bên) </a:t>
            </a:r>
            <a:r>
              <a:rPr lang="vi-VN" sz="4000" dirty="0">
                <a:solidFill>
                  <a:schemeClr val="bg1"/>
                </a:solidFill>
                <a:latin typeface="Arial (Body)"/>
                <a:ea typeface="Times New Roman" panose="02020603050405020304" pitchFamily="18" charset="0"/>
                <a:cs typeface="Times New Roman" panose="02020603050405020304" pitchFamily="18" charset="0"/>
              </a:rPr>
              <a:t>sao cho hai chân thang rộng một khoảng là 80 </a:t>
            </a:r>
            <a:r>
              <a:rPr lang="vi-VN" sz="4000" dirty="0" err="1">
                <a:solidFill>
                  <a:schemeClr val="bg1"/>
                </a:solidFill>
                <a:latin typeface="Arial (Body)"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vi-VN" sz="4000" dirty="0">
                <a:solidFill>
                  <a:schemeClr val="bg1"/>
                </a:solidFill>
                <a:latin typeface="Arial (Body)"/>
                <a:ea typeface="Times New Roman" panose="02020603050405020304" pitchFamily="18" charset="0"/>
                <a:cs typeface="Times New Roman" panose="02020603050405020304" pitchFamily="18" charset="0"/>
              </a:rPr>
              <a:t>. Hỏi người thợ đã làm thanh ngang đó dài bao nhiêu </a:t>
            </a:r>
            <a:r>
              <a:rPr lang="vi-VN" sz="4000" dirty="0" err="1">
                <a:solidFill>
                  <a:schemeClr val="bg1"/>
                </a:solidFill>
                <a:latin typeface="Arial (Body)"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vi-VN" sz="4000" dirty="0">
                <a:solidFill>
                  <a:schemeClr val="bg1"/>
                </a:solidFill>
                <a:latin typeface="Arial (Body)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chemeClr val="bg1"/>
              </a:solidFill>
              <a:latin typeface="Arial (Body)"/>
              <a:ea typeface="Times New Roman" panose="02020603050405020304" pitchFamily="18" charset="0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5081496" y="7852054"/>
            <a:ext cx="3209998" cy="152388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14216064" y="7852054"/>
            <a:ext cx="3184410" cy="154715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5251667" y="8209366"/>
            <a:ext cx="2869656" cy="80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lvl="0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lang="fr-FR" sz="4000" kern="0" dirty="0">
                <a:solidFill>
                  <a:prstClr val="white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  <a:sym typeface="Arial"/>
              </a:rPr>
              <a:t>40 cm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4364812" y="8221001"/>
            <a:ext cx="2935878" cy="80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lvl="0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D.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fr-FR" sz="4000" kern="0" noProof="0" dirty="0">
                <a:solidFill>
                  <a:prstClr val="white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  <a:sym typeface="Arial"/>
              </a:rPr>
              <a:t>3</a:t>
            </a:r>
            <a:r>
              <a:rPr lang="fr-FR" sz="4000" kern="0" dirty="0">
                <a:solidFill>
                  <a:prstClr val="white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  <a:sym typeface="Arial"/>
              </a:rPr>
              <a:t>0 cm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9600" y="7852712"/>
            <a:ext cx="3189151" cy="152388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9659203" y="7852395"/>
            <a:ext cx="3189152" cy="152386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708699" y="8150500"/>
            <a:ext cx="2990951" cy="80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lvl="0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fr-FR" sz="4000" kern="0" dirty="0">
                <a:solidFill>
                  <a:prstClr val="white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  <a:sym typeface="Arial"/>
              </a:rPr>
              <a:t>50 cm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9786587" y="8227763"/>
            <a:ext cx="2934384" cy="823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lvl="0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6</a:t>
            </a:r>
            <a:r>
              <a:rPr lang="en-US" sz="4000" kern="0" noProof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0 cm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2" y="1295793"/>
            <a:ext cx="731046" cy="73104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2" y="2218043"/>
            <a:ext cx="731046" cy="73104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111237"/>
            <a:ext cx="731046" cy="73104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4229100"/>
            <a:ext cx="731046" cy="731046"/>
          </a:xfrm>
          <a:prstGeom prst="rect">
            <a:avLst/>
          </a:prstGeom>
        </p:spPr>
      </p:pic>
      <p:pic>
        <p:nvPicPr>
          <p:cNvPr id="2" name="Picture 1" descr="A yellow ladder with a black handle&#10;&#10;Description automatically generated">
            <a:extLst>
              <a:ext uri="{FF2B5EF4-FFF2-40B4-BE49-F238E27FC236}">
                <a16:creationId xmlns:a16="http://schemas.microsoft.com/office/drawing/2014/main" id="{B56E5E13-99A0-89D4-999D-60ADE049EC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3561" y="1113378"/>
            <a:ext cx="3251793" cy="43679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66711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6358" y="8897344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6252367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2705100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73280" y="555125"/>
            <a:ext cx="16308286" cy="419432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40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1604372" y="890656"/>
                <a:ext cx="10759060" cy="34926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 b="1" dirty="0">
                    <a:solidFill>
                      <a:schemeClr val="bg1"/>
                    </a:solidFill>
                    <a:latin typeface="Arial (Body)"/>
                    <a:cs typeface="Arial" panose="020B0604020202020204" pitchFamily="34" charset="0"/>
                    <a:sym typeface="Arial"/>
                  </a:rPr>
                  <a:t>Câu </a:t>
                </a:r>
                <a:r>
                  <a:rPr lang="en-US" sz="3800" b="1" dirty="0">
                    <a:solidFill>
                      <a:schemeClr val="bg1"/>
                    </a:solidFill>
                    <a:latin typeface="Arial (Body)"/>
                    <a:cs typeface="Arial" panose="020B0604020202020204" pitchFamily="34" charset="0"/>
                    <a:sym typeface="Arial"/>
                  </a:rPr>
                  <a:t>5</a:t>
                </a:r>
                <a:r>
                  <a:rPr lang="vi-VN" sz="3800" b="1" dirty="0">
                    <a:solidFill>
                      <a:schemeClr val="bg1"/>
                    </a:solidFill>
                    <a:latin typeface="Arial (Body)"/>
                    <a:cs typeface="Arial" panose="020B0604020202020204" pitchFamily="34" charset="0"/>
                    <a:sym typeface="Arial"/>
                  </a:rPr>
                  <a:t>.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xây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dựng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mô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bề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rộng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cái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hồ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xem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rộng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hồ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bao </a:t>
                </a:r>
                <a:r>
                  <a:rPr lang="fr-FR" sz="38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fr-FR" sz="38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3800" dirty="0">
                  <a:solidFill>
                    <a:schemeClr val="bg1"/>
                  </a:solidFill>
                  <a:latin typeface="Arial (Body)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4372" y="890656"/>
                <a:ext cx="10759060" cy="3492623"/>
              </a:xfrm>
              <a:prstGeom prst="rect">
                <a:avLst/>
              </a:prstGeom>
              <a:blipFill>
                <a:blip r:embed="rId11"/>
                <a:stretch>
                  <a:fillRect l="-1870" r="-1586" b="-6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9084165" y="5355548"/>
            <a:ext cx="8254174" cy="187315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40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9084165" y="8010156"/>
            <a:ext cx="8254174" cy="185774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40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9195525" y="5793092"/>
            <a:ext cx="73790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</a:t>
            </a:r>
            <a:r>
              <a:rPr lang="en-US" sz="40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lang="fr-FR" sz="4000" kern="0" smtClean="0">
                <a:solidFill>
                  <a:prstClr val="white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  <a:sym typeface="Arial"/>
              </a:rPr>
              <a:t>80 </a:t>
            </a:r>
            <a:r>
              <a:rPr lang="fr-FR" sz="4000" kern="0" dirty="0">
                <a:solidFill>
                  <a:prstClr val="white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  <a:sym typeface="Arial"/>
              </a:rPr>
              <a:t>m</a:t>
            </a:r>
            <a:endParaRPr lang="en-US" sz="40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9406269" y="8496300"/>
            <a:ext cx="7609966" cy="823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D.</a:t>
            </a:r>
            <a:r>
              <a:rPr lang="vi-VN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fr-FR" sz="4000" kern="0" dirty="0">
                <a:solidFill>
                  <a:prstClr val="white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  <a:sym typeface="Arial"/>
              </a:rPr>
              <a:t>100 m</a:t>
            </a:r>
            <a:endParaRPr lang="en-US" sz="400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73249" y="5355139"/>
            <a:ext cx="8254174" cy="1822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40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73249" y="8007952"/>
            <a:ext cx="8254174" cy="185017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40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41351" y="5828936"/>
            <a:ext cx="7741192" cy="80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fr-FR" sz="4000" kern="0" dirty="0">
                <a:solidFill>
                  <a:prstClr val="white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  <a:sym typeface="Arial"/>
              </a:rPr>
              <a:t>40 m</a:t>
            </a:r>
            <a:endParaRPr lang="en-US" sz="40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087761" y="8496300"/>
            <a:ext cx="759478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</a:t>
            </a:r>
            <a:r>
              <a:rPr lang="en-US" sz="40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0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fr-FR" sz="4000" kern="0" smtClean="0">
                <a:solidFill>
                  <a:prstClr val="white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  <a:sym typeface="Arial"/>
              </a:rPr>
              <a:t>60 </a:t>
            </a:r>
            <a:r>
              <a:rPr lang="fr-FR" sz="4000" kern="0" dirty="0">
                <a:solidFill>
                  <a:prstClr val="white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  <a:sym typeface="Arial"/>
              </a:rPr>
              <a:t>m</a:t>
            </a:r>
            <a:endParaRPr lang="en-US" sz="400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02" y="1295793"/>
            <a:ext cx="731046" cy="73104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02" y="2218043"/>
            <a:ext cx="731046" cy="73104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304358" y="3111237"/>
            <a:ext cx="731046" cy="73104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304358" y="4229100"/>
            <a:ext cx="731046" cy="731046"/>
          </a:xfrm>
          <a:prstGeom prst="rect">
            <a:avLst/>
          </a:prstGeom>
        </p:spPr>
      </p:pic>
      <p:pic>
        <p:nvPicPr>
          <p:cNvPr id="2" name="Picture 1" descr="A purple object on a black background&#10;&#10;Description automatically generated">
            <a:extLst>
              <a:ext uri="{FF2B5EF4-FFF2-40B4-BE49-F238E27FC236}">
                <a16:creationId xmlns:a16="http://schemas.microsoft.com/office/drawing/2014/main" id="{853102B0-48CF-FE90-CCEC-0E8F847B5D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3432" y="789660"/>
            <a:ext cx="3562368" cy="37252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95731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438389">
            <a:off x="16972619" y="185174"/>
            <a:ext cx="1169927" cy="130784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53388" y="266700"/>
            <a:ext cx="5784955" cy="1239224"/>
            <a:chOff x="0" y="190500"/>
            <a:chExt cx="6096000" cy="1239224"/>
          </a:xfrm>
        </p:grpSpPr>
        <p:sp>
          <p:nvSpPr>
            <p:cNvPr id="8" name="Pentagon 7"/>
            <p:cNvSpPr/>
            <p:nvPr/>
          </p:nvSpPr>
          <p:spPr>
            <a:xfrm>
              <a:off x="0" y="190500"/>
              <a:ext cx="6096000" cy="1239224"/>
            </a:xfrm>
            <a:prstGeom prst="homePlate">
              <a:avLst/>
            </a:prstGeom>
            <a:solidFill>
              <a:srgbClr val="FFCC66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04800" y="286222"/>
              <a:ext cx="4884404" cy="9162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1 (SGK – tr.</a:t>
              </a:r>
              <a:r>
                <a:rPr lang="fr-FR" sz="40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65</a:t>
              </a: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60322" y="1607662"/>
                <a:ext cx="17367355" cy="22108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pt-BR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thuộc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thỏa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mãn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𝑁𝐴</m:t>
                    </m:r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322" y="1607662"/>
                <a:ext cx="17367355" cy="2210862"/>
              </a:xfrm>
              <a:prstGeom prst="rect">
                <a:avLst/>
              </a:prstGeom>
              <a:blipFill>
                <a:blip r:embed="rId5"/>
                <a:stretch>
                  <a:fillRect l="-1264" r="-1264" b="-4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8522654" y="4231520"/>
            <a:ext cx="124269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r>
              <a:rPr kumimoji="0" lang="en-US" sz="3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pic>
        <p:nvPicPr>
          <p:cNvPr id="21" name="Picture 2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705177" y="6134100"/>
            <a:ext cx="5705061" cy="3200400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53388" y="5014380"/>
                <a:ext cx="12649199" cy="48801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40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0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lý</a:t>
                </a:r>
                <a:r>
                  <a:rPr lang="en-US" sz="40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Thales ta </a:t>
                </a:r>
                <a:r>
                  <a:rPr lang="en-US" sz="40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den>
                    </m:f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𝐴𝑁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</m:den>
                    </m:f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40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en-US" sz="40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en-US" sz="40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𝑁𝐴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𝑁𝐶</m:t>
                    </m:r>
                  </m:oMath>
                </a14:m>
                <a:endParaRPr lang="en-US" sz="40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Theo </a:t>
                </a:r>
                <a:r>
                  <a:rPr lang="en-US" sz="40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0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lý</a:t>
                </a:r>
                <a:r>
                  <a:rPr lang="en-US" sz="40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Thales ta </a:t>
                </a:r>
                <a:r>
                  <a:rPr lang="en-US" sz="40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40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 (Body)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den>
                    </m:f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𝑀𝑁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</m:t>
                        </m:r>
                      </m:den>
                    </m:f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latin typeface="Arial (Body)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⇒</m:t>
                    </m:r>
                  </m:oMath>
                </a14:m>
                <a:r>
                  <a:rPr lang="en-US" sz="4000" dirty="0">
                    <a:latin typeface="Arial (Body)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endParaRPr kumimoji="0" lang="en-US" sz="38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(Body)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388" y="5014380"/>
                <a:ext cx="12649199" cy="4880119"/>
              </a:xfrm>
              <a:prstGeom prst="rect">
                <a:avLst/>
              </a:prstGeom>
              <a:blipFill>
                <a:blip r:embed="rId7"/>
                <a:stretch>
                  <a:fillRect l="-1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57689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-304800" y="9867900"/>
            <a:ext cx="19278600" cy="2286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466695" y="-684172"/>
            <a:ext cx="1828800" cy="20443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10225" y="1277331"/>
                <a:ext cx="17067550" cy="33602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biệt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𝐴𝑃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𝑃𝑁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𝑁𝐵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𝐶𝑃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𝐶𝑃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36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	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𝐴𝑄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𝑄𝑀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c)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𝐶𝑃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𝑃𝑄</m:t>
                    </m:r>
                  </m:oMath>
                </a14:m>
                <a:endParaRPr lang="en-US" sz="3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225" y="1277331"/>
                <a:ext cx="17067550" cy="3360215"/>
              </a:xfrm>
              <a:prstGeom prst="rect">
                <a:avLst/>
              </a:prstGeom>
              <a:blipFill>
                <a:blip r:embed="rId5"/>
                <a:stretch>
                  <a:fillRect l="-1071" b="-5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769117" y="5465005"/>
                <a:ext cx="12262209" cy="40578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6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a) Ta có </a:t>
                </a:r>
                <a14:m>
                  <m:oMath xmlns:m="http://schemas.openxmlformats.org/officeDocument/2006/math">
                    <m:r>
                      <a:rPr lang="vi-VN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𝐴𝑃</m:t>
                    </m:r>
                    <m:r>
                      <a:rPr lang="vi-VN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𝑃𝑁</m:t>
                    </m:r>
                    <m:r>
                      <a:rPr lang="vi-VN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𝑁𝐵</m:t>
                    </m:r>
                    <m:r>
                      <a:rPr lang="vi-VN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vi-VN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vi-VN" sz="36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36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vi-VN" sz="36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là trung điểm của </a:t>
                </a:r>
                <a14:m>
                  <m:oMath xmlns:m="http://schemas.openxmlformats.org/officeDocument/2006/math">
                    <m:r>
                      <a:rPr lang="vi-VN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𝐵𝑃</m:t>
                    </m:r>
                  </m:oMath>
                </a14:m>
                <a:endParaRPr lang="en-US" sz="3600" dirty="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6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Mà </a:t>
                </a:r>
                <a14:m>
                  <m:oMath xmlns:m="http://schemas.openxmlformats.org/officeDocument/2006/math">
                    <m:r>
                      <a:rPr lang="vi-VN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𝐴𝑀</m:t>
                    </m:r>
                  </m:oMath>
                </a14:m>
                <a:r>
                  <a:rPr lang="vi-VN" sz="36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là đường trung tuyến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36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vi-VN" sz="36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là trung điểm của </a:t>
                </a:r>
                <a14:m>
                  <m:oMath xmlns:m="http://schemas.openxmlformats.org/officeDocument/2006/math">
                    <m:r>
                      <a:rPr lang="vi-VN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endParaRPr lang="en-US" sz="3600" dirty="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36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vi-VN" sz="36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là đường trung bình của </a:t>
                </a:r>
                <a14:m>
                  <m:oMath xmlns:m="http://schemas.openxmlformats.org/officeDocument/2006/math">
                    <m:r>
                      <a:rPr lang="vi-VN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𝐵𝑃𝐶</m:t>
                    </m:r>
                  </m:oMath>
                </a14:m>
                <a:r>
                  <a:rPr lang="vi-VN" sz="36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36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vi-VN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//</m:t>
                    </m:r>
                    <m:r>
                      <a:rPr lang="vi-VN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𝐶𝑃</m:t>
                    </m:r>
                  </m:oMath>
                </a14:m>
                <a:r>
                  <a:rPr lang="vi-VN" sz="36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dirty="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9117" y="5465005"/>
                <a:ext cx="12262209" cy="4057842"/>
              </a:xfrm>
              <a:prstGeom prst="rect">
                <a:avLst/>
              </a:prstGeom>
              <a:blipFill>
                <a:blip r:embed="rId6"/>
                <a:stretch>
                  <a:fillRect l="-1491" b="-4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1850038" y="329212"/>
            <a:ext cx="5237812" cy="1004288"/>
            <a:chOff x="0" y="173376"/>
            <a:chExt cx="6096000" cy="1256348"/>
          </a:xfrm>
        </p:grpSpPr>
        <p:sp>
          <p:nvSpPr>
            <p:cNvPr id="18" name="Pentagon 17"/>
            <p:cNvSpPr/>
            <p:nvPr/>
          </p:nvSpPr>
          <p:spPr>
            <a:xfrm>
              <a:off x="0" y="190500"/>
              <a:ext cx="6096000" cy="1239224"/>
            </a:xfrm>
            <a:prstGeom prst="homePlate">
              <a:avLst/>
            </a:prstGeom>
            <a:solidFill>
              <a:srgbClr val="FFCC66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49691" y="173376"/>
              <a:ext cx="5125752" cy="10946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fr-FR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8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fr-FR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(SGK – tr.</a:t>
              </a:r>
              <a:r>
                <a:rPr lang="fr-FR" sz="38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65</a:t>
              </a:r>
              <a:r>
                <a:rPr kumimoji="0" lang="fr-FR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8522655" y="5028305"/>
            <a:ext cx="124269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r>
              <a:rPr kumimoji="0" lang="en-US" sz="3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338616"/>
            <a:ext cx="5382126" cy="421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7776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-914400" y="597240"/>
            <a:ext cx="20574000" cy="721326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>
            <a:off x="-1360939" y="9791700"/>
            <a:ext cx="20834242" cy="1818911"/>
            <a:chOff x="0" y="0"/>
            <a:chExt cx="3762534" cy="3284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62534" cy="328484"/>
            </a:xfrm>
            <a:custGeom>
              <a:avLst/>
              <a:gdLst/>
              <a:ahLst/>
              <a:cxnLst/>
              <a:rect l="l" t="t" r="r" b="b"/>
              <a:pathLst>
                <a:path w="3762534" h="328484">
                  <a:moveTo>
                    <a:pt x="0" y="0"/>
                  </a:moveTo>
                  <a:lnTo>
                    <a:pt x="3762534" y="0"/>
                  </a:lnTo>
                  <a:lnTo>
                    <a:pt x="3762534" y="328484"/>
                  </a:lnTo>
                  <a:lnTo>
                    <a:pt x="0" y="328484"/>
                  </a:lnTo>
                  <a:close/>
                </a:path>
              </a:pathLst>
            </a:custGeom>
            <a:solidFill>
              <a:srgbClr val="FFD992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58000" y="6896100"/>
            <a:ext cx="5029200" cy="310638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24720" y="2857500"/>
            <a:ext cx="13438560" cy="3368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7500" b="1" kern="0" dirty="0">
                <a:solidFill>
                  <a:schemeClr val="accent1"/>
                </a:solidFill>
                <a:latin typeface="Arial (Body)"/>
                <a:ea typeface="Calibri" panose="020F0502020204030204" pitchFamily="34" charset="0"/>
                <a:cs typeface="Arial" panose="020B0604020202020204" pitchFamily="34" charset="0"/>
              </a:rPr>
              <a:t>BÀI </a:t>
            </a:r>
            <a:r>
              <a:rPr lang="en-US" sz="7500" b="1" kern="0" dirty="0">
                <a:solidFill>
                  <a:schemeClr val="accent1"/>
                </a:solidFill>
                <a:latin typeface="Arial (Body)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vi-VN" sz="7500" b="1" kern="0" dirty="0">
                <a:solidFill>
                  <a:schemeClr val="accent1"/>
                </a:solidFill>
                <a:latin typeface="Arial (Body)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7500" b="1" kern="0" dirty="0">
                <a:solidFill>
                  <a:schemeClr val="accent1"/>
                </a:solidFill>
                <a:latin typeface="Arial (Body)"/>
                <a:ea typeface="Calibri" panose="020F0502020204030204" pitchFamily="34" charset="0"/>
                <a:cs typeface="Arial" panose="020B0604020202020204" pitchFamily="34" charset="0"/>
              </a:rPr>
              <a:t>ĐƯỜNG TRUNG BÌNH CỦA TAM GIÁC</a:t>
            </a:r>
            <a:r>
              <a:rPr lang="vi-VN" sz="7500" b="1" kern="0" dirty="0">
                <a:solidFill>
                  <a:schemeClr val="accent1"/>
                </a:solidFill>
                <a:latin typeface="Arial (Body)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sz="75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 (Body)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182119"/>
      </p:ext>
    </p:extLst>
  </p:cSld>
  <p:clrMapOvr>
    <a:masterClrMapping/>
  </p:clrMapOvr>
  <p:transition spd="med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-304800" y="9867900"/>
            <a:ext cx="19278600" cy="2286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466695" y="-684172"/>
            <a:ext cx="1828800" cy="20443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10225" y="1277331"/>
                <a:ext cx="17067550" cy="33602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biệt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𝐴𝑃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𝑃𝑁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𝑁𝐵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𝐶𝑃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𝐶𝑃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36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	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𝐴𝑄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𝑄𝑀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c)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𝐶𝑃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𝑃𝑄</m:t>
                    </m:r>
                  </m:oMath>
                </a14:m>
                <a:endParaRPr lang="en-US" sz="3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225" y="1277331"/>
                <a:ext cx="17067550" cy="3360215"/>
              </a:xfrm>
              <a:prstGeom prst="rect">
                <a:avLst/>
              </a:prstGeom>
              <a:blipFill>
                <a:blip r:embed="rId5"/>
                <a:stretch>
                  <a:fillRect l="-1071" b="-5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1850038" y="329212"/>
            <a:ext cx="5237812" cy="1004288"/>
            <a:chOff x="0" y="173376"/>
            <a:chExt cx="6096000" cy="1256348"/>
          </a:xfrm>
        </p:grpSpPr>
        <p:sp>
          <p:nvSpPr>
            <p:cNvPr id="18" name="Pentagon 17"/>
            <p:cNvSpPr/>
            <p:nvPr/>
          </p:nvSpPr>
          <p:spPr>
            <a:xfrm>
              <a:off x="0" y="190500"/>
              <a:ext cx="6096000" cy="1239224"/>
            </a:xfrm>
            <a:prstGeom prst="homePlate">
              <a:avLst/>
            </a:prstGeom>
            <a:solidFill>
              <a:srgbClr val="FFCC66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49691" y="173376"/>
              <a:ext cx="5125752" cy="10946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fr-FR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8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fr-FR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(SGK – tr.</a:t>
              </a:r>
              <a:r>
                <a:rPr lang="fr-FR" sz="38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65</a:t>
              </a:r>
              <a:r>
                <a:rPr kumimoji="0" lang="fr-FR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8522655" y="5028305"/>
            <a:ext cx="124269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r>
              <a:rPr kumimoji="0" lang="en-US" sz="3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EC6EF88-D2CC-EE53-F0B3-85B06A751187}"/>
                  </a:ext>
                </a:extLst>
              </p:cNvPr>
              <p:cNvSpPr/>
              <p:nvPr/>
            </p:nvSpPr>
            <p:spPr>
              <a:xfrm>
                <a:off x="5769118" y="5768823"/>
                <a:ext cx="10697578" cy="33983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b) Theo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a) ta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𝐶𝑃</m:t>
                    </m:r>
                  </m:oMath>
                </a14:m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𝑃𝑄</m:t>
                    </m:r>
                  </m:oMath>
                </a14:m>
                <a:endParaRPr lang="en-US" sz="36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𝐴𝑁</m:t>
                    </m:r>
                  </m:oMath>
                </a14:m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𝐴𝑀</m:t>
                    </m:r>
                  </m:oMath>
                </a14:m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𝐴𝑄</m:t>
                    </m:r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𝑄𝑀</m:t>
                    </m:r>
                  </m:oMath>
                </a14:m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EC6EF88-D2CC-EE53-F0B3-85B06A7511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9118" y="5768823"/>
                <a:ext cx="10697578" cy="3398303"/>
              </a:xfrm>
              <a:prstGeom prst="rect">
                <a:avLst/>
              </a:prstGeom>
              <a:blipFill>
                <a:blip r:embed="rId8"/>
                <a:stretch>
                  <a:fillRect l="-1709" r="-1766" b="-5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338616"/>
            <a:ext cx="5382126" cy="421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826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-304800" y="9867900"/>
            <a:ext cx="19278600" cy="2286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466695" y="-684172"/>
            <a:ext cx="1828800" cy="20443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10225" y="1277331"/>
                <a:ext cx="17067550" cy="33602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biệt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𝐴𝑃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𝑃𝑁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𝑁𝐵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𝐶𝑃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𝐶𝑃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36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	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𝐴𝑄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𝑄𝑀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c)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𝐶𝑃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en-US" sz="36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𝑃𝑄</m:t>
                    </m:r>
                  </m:oMath>
                </a14:m>
                <a:endParaRPr lang="en-US" sz="3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225" y="1277331"/>
                <a:ext cx="17067550" cy="3360215"/>
              </a:xfrm>
              <a:prstGeom prst="rect">
                <a:avLst/>
              </a:prstGeom>
              <a:blipFill>
                <a:blip r:embed="rId5"/>
                <a:stretch>
                  <a:fillRect l="-1071" b="-5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1850038" y="329212"/>
            <a:ext cx="5237812" cy="1004288"/>
            <a:chOff x="0" y="173376"/>
            <a:chExt cx="6096000" cy="1256348"/>
          </a:xfrm>
        </p:grpSpPr>
        <p:sp>
          <p:nvSpPr>
            <p:cNvPr id="18" name="Pentagon 17"/>
            <p:cNvSpPr/>
            <p:nvPr/>
          </p:nvSpPr>
          <p:spPr>
            <a:xfrm>
              <a:off x="0" y="190500"/>
              <a:ext cx="6096000" cy="1239224"/>
            </a:xfrm>
            <a:prstGeom prst="homePlate">
              <a:avLst/>
            </a:prstGeom>
            <a:solidFill>
              <a:srgbClr val="FFCC66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49691" y="173376"/>
              <a:ext cx="5125752" cy="10946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fr-FR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8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fr-FR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(SGK – tr.</a:t>
              </a:r>
              <a:r>
                <a:rPr lang="fr-FR" sz="38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65</a:t>
              </a:r>
              <a:r>
                <a:rPr kumimoji="0" lang="fr-FR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8522655" y="5028305"/>
            <a:ext cx="124269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r>
              <a:rPr kumimoji="0" lang="en-US" sz="3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EC6EF88-D2CC-EE53-F0B3-85B06A751187}"/>
                  </a:ext>
                </a:extLst>
              </p:cNvPr>
              <p:cNvSpPr/>
              <p:nvPr/>
            </p:nvSpPr>
            <p:spPr>
              <a:xfrm>
                <a:off x="5410200" y="5981700"/>
                <a:ext cx="12039600" cy="37240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𝐵𝑃𝐶</m:t>
                    </m:r>
                  </m:oMath>
                </a14:m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𝐶𝑃</m:t>
                    </m:r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𝑃𝑄</m:t>
                    </m:r>
                  </m:oMath>
                </a14:m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𝐴𝑀𝑁</m:t>
                    </m:r>
                  </m:oMath>
                </a14:m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𝑃𝑄</m:t>
                    </m:r>
                  </m:oMath>
                </a14:m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𝐶𝑃</m:t>
                    </m:r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</m:t>
                    </m:r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𝑃𝑄</m:t>
                    </m:r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6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EC6EF88-D2CC-EE53-F0B3-85B06A7511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200" y="5981700"/>
                <a:ext cx="12039600" cy="3724096"/>
              </a:xfrm>
              <a:prstGeom prst="rect">
                <a:avLst/>
              </a:prstGeom>
              <a:blipFill>
                <a:blip r:embed="rId6"/>
                <a:stretch>
                  <a:fillRect l="-1570" r="-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338616"/>
            <a:ext cx="5382126" cy="421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8527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 7"/>
          <p:cNvSpPr/>
          <p:nvPr/>
        </p:nvSpPr>
        <p:spPr>
          <a:xfrm>
            <a:off x="3181346" y="2507520"/>
            <a:ext cx="12230102" cy="2959358"/>
          </a:xfrm>
          <a:prstGeom prst="homePlate">
            <a:avLst/>
          </a:prstGeom>
          <a:solidFill>
            <a:srgbClr val="FFCC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</a:t>
            </a:r>
            <a:r>
              <a:rPr kumimoji="0" lang="en-US" sz="75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DỤNG</a:t>
            </a:r>
            <a:endParaRPr kumimoji="0" lang="vi-VN" sz="7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-762001" y="8724900"/>
            <a:ext cx="20116800" cy="338744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96119" y="0"/>
            <a:ext cx="3942481" cy="11236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145" y="7340988"/>
            <a:ext cx="5084505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993636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-379181" y="10020300"/>
            <a:ext cx="19278600" cy="2286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745559">
            <a:off x="4710981" y="8461124"/>
            <a:ext cx="1828800" cy="20443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2106" y="6537151"/>
            <a:ext cx="990600" cy="81435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320853" y="705460"/>
            <a:ext cx="5646294" cy="1224546"/>
            <a:chOff x="0" y="190500"/>
            <a:chExt cx="6096000" cy="1239224"/>
          </a:xfrm>
        </p:grpSpPr>
        <p:sp>
          <p:nvSpPr>
            <p:cNvPr id="18" name="Pentagon 17"/>
            <p:cNvSpPr/>
            <p:nvPr/>
          </p:nvSpPr>
          <p:spPr>
            <a:xfrm>
              <a:off x="0" y="190500"/>
              <a:ext cx="6096000" cy="1239224"/>
            </a:xfrm>
            <a:prstGeom prst="homePlate">
              <a:avLst/>
            </a:prstGeom>
            <a:solidFill>
              <a:srgbClr val="FFCC66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54898" y="273022"/>
              <a:ext cx="4887429" cy="9064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fr-FR" sz="3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3 (SGK – tr.65)</a:t>
              </a:r>
              <a:endPara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714500" y="2160191"/>
                <a:ext cx="14859000" cy="63793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𝐶𝐷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𝐷𝐴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𝑀𝑁𝑃𝑄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hành</a:t>
                </a:r>
                <a:endParaRPr lang="en-US" sz="40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Cho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𝐵𝐷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Chứng minh tứ giác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𝑀𝑁𝑃𝑄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hình thoi</a:t>
                </a:r>
                <a:endParaRPr lang="en-US" sz="40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Cho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𝐵𝐷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Chứng minh tứ giác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𝑀𝑁𝑃𝑄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hình chữ nhật</a:t>
                </a:r>
                <a:endParaRPr lang="en-US" sz="40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00" y="2160191"/>
                <a:ext cx="14859000" cy="6379310"/>
              </a:xfrm>
              <a:prstGeom prst="rect">
                <a:avLst/>
              </a:prstGeom>
              <a:blipFill>
                <a:blip r:embed="rId6"/>
                <a:stretch>
                  <a:fillRect l="-1436" b="-2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741115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-379181" y="10020300"/>
            <a:ext cx="19278600" cy="2286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745559">
            <a:off x="15995310" y="8998105"/>
            <a:ext cx="1828800" cy="20443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2106" y="6537151"/>
            <a:ext cx="990600" cy="81435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5740310" y="869927"/>
                <a:ext cx="11945584" cy="84457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600" dirty="0" smtClean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a) Xét </a:t>
                </a:r>
                <a14:m>
                  <m:oMath xmlns:m="http://schemas.openxmlformats.org/officeDocument/2006/math">
                    <m:r>
                      <a:rPr lang="vi-VN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vi-VN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vi-VN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vi-VN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vi-VN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lần lượt là trung điểm của </a:t>
                </a:r>
                <a14:m>
                  <m:oMath xmlns:m="http://schemas.openxmlformats.org/officeDocument/2006/math">
                    <m:r>
                      <a:rPr lang="vi-VN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vi-VN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endParaRPr lang="en-US" sz="36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vi-VN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là đường trung bình của </a:t>
                </a:r>
                <a14:m>
                  <m:oMath xmlns:m="http://schemas.openxmlformats.org/officeDocument/2006/math">
                    <m:r>
                      <a:rPr lang="vi-VN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nl-NL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nl-NL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(1)</a:t>
                </a:r>
                <a:endParaRPr lang="en-US" sz="36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nl-NL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𝐴𝐶𝐷</m:t>
                    </m:r>
                  </m:oMath>
                </a14:m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nl-NL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nl-NL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nl-NL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l-NL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𝐴𝐷</m:t>
                    </m:r>
                  </m:oMath>
                </a14:m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𝐶𝐷</m:t>
                    </m:r>
                  </m:oMath>
                </a14:m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𝑃𝑄</m:t>
                    </m:r>
                  </m:oMath>
                </a14:m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𝐴𝐶𝐷</m:t>
                    </m:r>
                  </m:oMath>
                </a14:m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𝑃𝑄</m:t>
                    </m:r>
                    <m:r>
                      <a:rPr lang="nl-NL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𝑃𝑄</m:t>
                    </m:r>
                    <m:r>
                      <a:rPr lang="nl-NL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(2)</a:t>
                </a:r>
                <a:endParaRPr lang="en-US" sz="36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(1) </a:t>
                </a: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(2)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nl-NL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𝑃𝑄</m:t>
                    </m:r>
                  </m:oMath>
                </a14:m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nl-NL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𝑄𝑃</m:t>
                    </m:r>
                  </m:oMath>
                </a14:m>
                <a:endParaRPr lang="en-US" sz="36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𝑀𝑁𝑃𝑄</m:t>
                    </m:r>
                  </m:oMath>
                </a14:m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hành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0310" y="869927"/>
                <a:ext cx="11945584" cy="8445710"/>
              </a:xfrm>
              <a:prstGeom prst="rect">
                <a:avLst/>
              </a:prstGeom>
              <a:blipFill>
                <a:blip r:embed="rId6"/>
                <a:stretch>
                  <a:fillRect l="-1582" b="-13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6803" y="2690162"/>
            <a:ext cx="4523507" cy="373570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16803" y="891985"/>
            <a:ext cx="124269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r>
              <a:rPr kumimoji="0" lang="en-US" sz="3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7143852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-379181" y="10020300"/>
            <a:ext cx="19278600" cy="2286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745559">
            <a:off x="15772069" y="9125869"/>
            <a:ext cx="1828800" cy="20443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2106" y="6537151"/>
            <a:ext cx="990600" cy="8143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6803" y="2690162"/>
            <a:ext cx="4523507" cy="373570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16803" y="891985"/>
            <a:ext cx="124269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r>
              <a:rPr kumimoji="0" lang="en-US" sz="3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6144057" y="1190334"/>
                <a:ext cx="11541837" cy="78522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b) Do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𝑀𝑁𝑃𝑄</m:t>
                    </m:r>
                  </m:oMath>
                </a14:m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là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hành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𝑀𝑄</m:t>
                    </m:r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𝑁𝑃</m:t>
                    </m:r>
                  </m:oMath>
                </a14:m>
                <a:endParaRPr lang="en-US" sz="36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𝐴𝐵𝐷</m:t>
                    </m:r>
                  </m:oMath>
                </a14:m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𝐴𝐷</m:t>
                    </m:r>
                  </m:oMath>
                </a14:m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𝑀𝑄</m:t>
                    </m:r>
                  </m:oMath>
                </a14:m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𝐴𝐵𝐷</m:t>
                    </m:r>
                  </m:oMath>
                </a14:m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𝑀𝑄</m:t>
                    </m:r>
                    <m:r>
                      <a:rPr lang="nl-NL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𝐵𝐷</m:t>
                    </m:r>
                  </m:oMath>
                </a14:m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𝑀𝑄</m:t>
                    </m:r>
                    <m:r>
                      <a:rPr lang="nl-NL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𝐵𝐷</m:t>
                    </m:r>
                  </m:oMath>
                </a14:m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36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𝐴𝐶</m:t>
                    </m:r>
                    <m:r>
                      <a:rPr lang="nl-NL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𝐵𝐷</m:t>
                    </m:r>
                    <m:r>
                      <a:rPr lang="nl-NL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nl-NL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𝑁𝑃</m:t>
                    </m:r>
                    <m:r>
                      <a:rPr lang="nl-NL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𝑃𝑄</m:t>
                    </m:r>
                    <m:r>
                      <a:rPr lang="nl-NL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𝑄𝑀</m:t>
                    </m:r>
                  </m:oMath>
                </a14:m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ra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𝑀𝑁𝑃𝑄</m:t>
                    </m:r>
                  </m:oMath>
                </a14:m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thoi</a:t>
                </a:r>
                <a:r>
                  <a:rPr lang="nl-NL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c) Ta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𝐴𝐶</m:t>
                    </m:r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𝐵𝐷</m:t>
                    </m:r>
                  </m:oMath>
                </a14:m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nl-NL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𝑁𝑃</m:t>
                    </m:r>
                  </m:oMath>
                </a14:m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 Do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tứ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𝑀𝑁𝑃𝑄</m:t>
                    </m:r>
                  </m:oMath>
                </a14:m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36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4057" y="1190334"/>
                <a:ext cx="11541837" cy="7852278"/>
              </a:xfrm>
              <a:prstGeom prst="rect">
                <a:avLst/>
              </a:prstGeom>
              <a:blipFill>
                <a:blip r:embed="rId7"/>
                <a:stretch>
                  <a:fillRect l="-1638" r="-1585" b="-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53445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-304800" y="9410700"/>
            <a:ext cx="19278600" cy="2286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82712">
            <a:off x="16726509" y="134255"/>
            <a:ext cx="1430886" cy="132081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452813" y="571500"/>
            <a:ext cx="5646294" cy="1224546"/>
            <a:chOff x="0" y="190500"/>
            <a:chExt cx="6096000" cy="1239224"/>
          </a:xfrm>
        </p:grpSpPr>
        <p:sp>
          <p:nvSpPr>
            <p:cNvPr id="14" name="Pentagon 13"/>
            <p:cNvSpPr/>
            <p:nvPr/>
          </p:nvSpPr>
          <p:spPr>
            <a:xfrm>
              <a:off x="0" y="190500"/>
              <a:ext cx="6096000" cy="1239224"/>
            </a:xfrm>
            <a:prstGeom prst="homePlate">
              <a:avLst/>
            </a:prstGeom>
            <a:solidFill>
              <a:srgbClr val="FFCC66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54898" y="273022"/>
              <a:ext cx="4887429" cy="9064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fr-FR" sz="3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4 (SGK – tr.</a:t>
              </a:r>
              <a:r>
                <a:rPr lang="fr-FR" sz="39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65</a:t>
              </a:r>
              <a:r>
                <a:rPr kumimoji="0" lang="fr-FR" sz="3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  <a:endPara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3800" y="4969183"/>
            <a:ext cx="5516247" cy="4060386"/>
          </a:xfrm>
          <a:prstGeom prst="rect">
            <a:avLst/>
          </a:prstGeom>
        </p:spPr>
      </p:pic>
      <p:sp>
        <p:nvSpPr>
          <p:cNvPr id="4" name="Oval Callout 17">
            <a:extLst>
              <a:ext uri="{FF2B5EF4-FFF2-40B4-BE49-F238E27FC236}">
                <a16:creationId xmlns:a16="http://schemas.microsoft.com/office/drawing/2014/main" id="{2040F1F4-A42F-1F7E-2415-D0A258B46F96}"/>
              </a:ext>
            </a:extLst>
          </p:cNvPr>
          <p:cNvSpPr/>
          <p:nvPr/>
        </p:nvSpPr>
        <p:spPr>
          <a:xfrm>
            <a:off x="8248649" y="4030902"/>
            <a:ext cx="1790700" cy="840846"/>
          </a:xfrm>
          <a:prstGeom prst="wedgeEllipseCallou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188947" y="1002047"/>
                <a:ext cx="15910105" cy="26154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38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		    Cho tam giác </a:t>
                </a:r>
                <a14:m>
                  <m:oMath xmlns:m="http://schemas.openxmlformats.org/officeDocument/2006/math">
                    <m:r>
                      <a:rPr lang="pt-BR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pt-BR" sz="38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nhọn có </a:t>
                </a:r>
                <a14:m>
                  <m:oMath xmlns:m="http://schemas.openxmlformats.org/officeDocument/2006/math">
                    <m:r>
                      <a:rPr lang="pt-BR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𝐻</m:t>
                    </m:r>
                  </m:oMath>
                </a14:m>
                <a:r>
                  <a:rPr lang="pt-BR" sz="38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trực tâm. Gọi </a:t>
                </a:r>
                <a14:m>
                  <m:oMath xmlns:m="http://schemas.openxmlformats.org/officeDocument/2006/math">
                    <m:r>
                      <a:rPr lang="pt-BR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pt-BR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pt-BR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pt-BR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pt-BR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pt-BR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pt-BR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pt-BR" sz="38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lần lượt là trung điểm của các đoạn thẳng </a:t>
                </a:r>
                <a14:m>
                  <m:oMath xmlns:m="http://schemas.openxmlformats.org/officeDocument/2006/math">
                    <m:r>
                      <a:rPr lang="pt-BR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pt-BR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pt-BR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𝐵𝐻</m:t>
                    </m:r>
                    <m:r>
                      <a:rPr lang="pt-BR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pt-BR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𝐻𝐶</m:t>
                    </m:r>
                    <m:r>
                      <a:rPr lang="pt-BR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pt-BR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𝐶𝐴</m:t>
                    </m:r>
                  </m:oMath>
                </a14:m>
                <a:r>
                  <a:rPr lang="pt-BR" sz="38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Chứng minh tứ giác </a:t>
                </a:r>
                <a14:m>
                  <m:oMath xmlns:m="http://schemas.openxmlformats.org/officeDocument/2006/math">
                    <m:r>
                      <a:rPr lang="pt-BR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𝑀𝑁𝑃𝑄</m:t>
                    </m:r>
                  </m:oMath>
                </a14:m>
                <a:r>
                  <a:rPr lang="pt-BR" sz="3800" kern="1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hình chữ nhật.</a:t>
                </a:r>
                <a:endParaRPr lang="en-US" sz="38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947" y="1002047"/>
                <a:ext cx="15910105" cy="2615460"/>
              </a:xfrm>
              <a:prstGeom prst="rect">
                <a:avLst/>
              </a:prstGeom>
              <a:blipFill>
                <a:blip r:embed="rId5"/>
                <a:stretch>
                  <a:fillRect l="-1264" b="-8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A9E41C8-CB1D-DF56-ADCD-2509D8D24AED}"/>
                  </a:ext>
                </a:extLst>
              </p:cNvPr>
              <p:cNvSpPr txBox="1"/>
              <p:nvPr/>
            </p:nvSpPr>
            <p:spPr>
              <a:xfrm>
                <a:off x="1188947" y="5339073"/>
                <a:ext cx="8837650" cy="38143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+ Xét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𝐴𝐵𝐻</m:t>
                    </m:r>
                  </m:oMath>
                </a14:m>
                <a:r>
                  <a:rPr lang="vi-VN" sz="3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vi-VN" sz="3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là trung điểm của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vi-VN" sz="3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vi-VN" sz="3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là trung điểm của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𝐵𝐻</m:t>
                    </m:r>
                  </m:oMath>
                </a14:m>
                <a:r>
                  <a:rPr lang="vi-VN" sz="3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38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3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vi-VN" sz="3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là đường trung bình của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𝐴𝐵𝐻</m:t>
                    </m:r>
                  </m:oMath>
                </a14:m>
                <a:r>
                  <a:rPr lang="vi-VN" sz="3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38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38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3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𝐴𝐻</m:t>
                    </m:r>
                  </m:oMath>
                </a14:m>
                <a:r>
                  <a:rPr lang="vi-VN" sz="3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(1)</a:t>
                </a:r>
                <a:endParaRPr lang="en-US" sz="3800" dirty="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A9E41C8-CB1D-DF56-ADCD-2509D8D24A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947" y="5339073"/>
                <a:ext cx="8837650" cy="3814314"/>
              </a:xfrm>
              <a:prstGeom prst="rect">
                <a:avLst/>
              </a:prstGeom>
              <a:blipFill>
                <a:blip r:embed="rId6"/>
                <a:stretch>
                  <a:fillRect l="-2276" b="-4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68564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-304800" y="9410700"/>
            <a:ext cx="19278600" cy="2286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Oval Callout 17"/>
          <p:cNvSpPr/>
          <p:nvPr/>
        </p:nvSpPr>
        <p:spPr>
          <a:xfrm>
            <a:off x="8439150" y="807857"/>
            <a:ext cx="1790700" cy="840846"/>
          </a:xfrm>
          <a:prstGeom prst="wedgeEllipseCallou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315200" y="2792254"/>
                <a:ext cx="9982200" cy="59833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+ Mặt khác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𝐻</m:t>
                    </m:r>
                  </m:oMath>
                </a14:m>
                <a:r>
                  <a:rPr lang="vi-VN" sz="4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là trực tâm của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4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𝐴𝐻</m:t>
                    </m:r>
                    <m:r>
                      <a:rPr lang="vi-VN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vi-VN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vi-VN" sz="4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(2)</a:t>
                </a:r>
                <a:endParaRPr lang="en-US" sz="4000" dirty="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Từ (1) và (2) </a:t>
                </a:r>
                <a14:m>
                  <m:oMath xmlns:m="http://schemas.openxmlformats.org/officeDocument/2006/math">
                    <m:r>
                      <a:rPr lang="vi-VN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4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vi-VN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vi-VN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vi-VN" sz="4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+ Tương tự ta chứng minh được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𝑃𝑄</m:t>
                    </m:r>
                    <m:r>
                      <a:rPr lang="vi-VN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vi-VN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vi-VN" sz="4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𝑀𝑄</m:t>
                    </m:r>
                    <m:r>
                      <a:rPr lang="vi-VN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vi-VN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𝐴𝐻</m:t>
                    </m:r>
                  </m:oMath>
                </a14:m>
                <a:r>
                  <a:rPr lang="vi-VN" sz="4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𝑁𝑃</m:t>
                    </m:r>
                    <m:r>
                      <a:rPr lang="vi-VN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vi-VN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𝐴𝐻</m:t>
                    </m:r>
                  </m:oMath>
                </a14:m>
                <a:r>
                  <a:rPr lang="vi-VN" sz="4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4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𝑀𝑁𝑃𝑄</m:t>
                    </m:r>
                  </m:oMath>
                </a14:m>
                <a:r>
                  <a:rPr lang="vi-VN" sz="4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là hình chữ nhật.</a:t>
                </a:r>
                <a:endParaRPr lang="en-US" sz="4000" dirty="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0" y="2792254"/>
                <a:ext cx="9982200" cy="5983369"/>
              </a:xfrm>
              <a:prstGeom prst="rect">
                <a:avLst/>
              </a:prstGeom>
              <a:blipFill>
                <a:blip r:embed="rId4"/>
                <a:stretch>
                  <a:fillRect l="-2137" r="-2076" b="-33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6383000" y="8191500"/>
            <a:ext cx="1574204" cy="13423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" y="3091936"/>
            <a:ext cx="5516247" cy="406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020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222216" y="629890"/>
            <a:ext cx="5334000" cy="991459"/>
            <a:chOff x="0" y="216224"/>
            <a:chExt cx="5758833" cy="1105312"/>
          </a:xfrm>
        </p:grpSpPr>
        <p:sp>
          <p:nvSpPr>
            <p:cNvPr id="13" name="Pentagon 12"/>
            <p:cNvSpPr/>
            <p:nvPr/>
          </p:nvSpPr>
          <p:spPr>
            <a:xfrm>
              <a:off x="0" y="216224"/>
              <a:ext cx="5758833" cy="1105312"/>
            </a:xfrm>
            <a:prstGeom prst="homePlate">
              <a:avLst/>
            </a:prstGeom>
            <a:solidFill>
              <a:srgbClr val="FFCC66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06347" y="217182"/>
              <a:ext cx="5047413" cy="9755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fr-FR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5 (SGK – tr.165)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44300" y="3924300"/>
            <a:ext cx="5703980" cy="4383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4230" y="8952772"/>
            <a:ext cx="1143000" cy="9141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28740" y="748713"/>
                <a:ext cx="16021363" cy="26154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8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						</a:t>
                </a:r>
                <a:r>
                  <a:rPr lang="pt-BR" sz="38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Trong Hình 36, ba cạnh màu vàng </a:t>
                </a:r>
                <a14:m>
                  <m:oMath xmlns:m="http://schemas.openxmlformats.org/officeDocument/2006/math">
                    <m:r>
                      <a:rPr lang="pt-BR" sz="3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pt-BR" sz="3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pt-BR" sz="3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pt-BR" sz="3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pt-BR" sz="3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𝐶𝐴</m:t>
                    </m:r>
                  </m:oMath>
                </a14:m>
                <a:r>
                  <a:rPr lang="pt-BR" sz="38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gợi nên hình ảnh tam giác </a:t>
                </a:r>
                <a14:m>
                  <m:oMath xmlns:m="http://schemas.openxmlformats.org/officeDocument/2006/math">
                    <m:r>
                      <a:rPr lang="pt-BR" sz="3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pt-BR" sz="38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và đoạn thẳng màu xanh </a:t>
                </a:r>
                <a14:m>
                  <m:oMath xmlns:m="http://schemas.openxmlformats.org/officeDocument/2006/math">
                    <m:r>
                      <a:rPr lang="pt-BR" sz="3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pt-BR" sz="38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là một đường trung bình của tam giác đó. Bạn Duyên đứng ở phía dưới đo </a:t>
                </a:r>
                <a:endParaRPr lang="vi-VN" sz="38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40" y="748713"/>
                <a:ext cx="16021363" cy="2615460"/>
              </a:xfrm>
              <a:prstGeom prst="rect">
                <a:avLst/>
              </a:prstGeom>
              <a:blipFill>
                <a:blip r:embed="rId5"/>
                <a:stretch>
                  <a:fillRect l="-1256" r="-1256" b="-8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0B9767C-7037-B9FB-157B-E7EBA76F3CF6}"/>
                  </a:ext>
                </a:extLst>
              </p:cNvPr>
              <p:cNvSpPr txBox="1"/>
              <p:nvPr/>
            </p:nvSpPr>
            <p:spPr>
              <a:xfrm>
                <a:off x="996656" y="3482137"/>
                <a:ext cx="10252565" cy="43837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kumimoji="0" lang="pt-BR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khoảng cách giữa hai chân cột số 1 và 2, từ đó ước lượng được độ dài đoạn thẳng </a:t>
                </a:r>
                <a14:m>
                  <m:oMath xmlns:m="http://schemas.openxmlformats.org/officeDocument/2006/math">
                    <m:r>
                      <a:rPr kumimoji="0" lang="pt-BR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kumimoji="0" lang="pt-BR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khoảng </a:t>
                </a:r>
                <a14:m>
                  <m:oMath xmlns:m="http://schemas.openxmlformats.org/officeDocument/2006/math">
                    <m:r>
                      <a:rPr kumimoji="0" lang="pt-BR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4,5 </m:t>
                    </m:r>
                    <m:r>
                      <a:rPr kumimoji="0" lang="pt-BR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kumimoji="0" lang="pt-BR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. Khoảng cách giữa hai mép dưới của mái được tính bằng độ dài đoạn thẳng </a:t>
                </a:r>
                <a14:m>
                  <m:oMath xmlns:m="http://schemas.openxmlformats.org/officeDocument/2006/math">
                    <m:r>
                      <a:rPr kumimoji="0" lang="pt-BR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kumimoji="0" lang="pt-BR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. Hỏi khoảng cách đó khoảng bao nhiêu mét?</a:t>
                </a:r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0B9767C-7037-B9FB-157B-E7EBA76F3C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656" y="3482137"/>
                <a:ext cx="10252565" cy="4383701"/>
              </a:xfrm>
              <a:prstGeom prst="rect">
                <a:avLst/>
              </a:prstGeom>
              <a:blipFill>
                <a:blip r:embed="rId6"/>
                <a:stretch>
                  <a:fillRect l="-1962" r="-3092" b="-4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99D6C39B-3757-F169-AF6D-93794A1B7761}"/>
              </a:ext>
            </a:extLst>
          </p:cNvPr>
          <p:cNvSpPr/>
          <p:nvPr/>
        </p:nvSpPr>
        <p:spPr>
          <a:xfrm>
            <a:off x="1039720" y="8095224"/>
            <a:ext cx="124269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r>
              <a:rPr kumimoji="0" lang="en-US" sz="3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D555F01-BCC5-F7DB-1283-AFB0FA840F17}"/>
                  </a:ext>
                </a:extLst>
              </p:cNvPr>
              <p:cNvSpPr txBox="1"/>
              <p:nvPr/>
            </p:nvSpPr>
            <p:spPr>
              <a:xfrm>
                <a:off x="2376313" y="8795118"/>
                <a:ext cx="13715999" cy="8611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8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fr-FR" sz="38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lang="fr-FR" sz="38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38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fr-FR" sz="38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fr-FR" sz="38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fr-FR" sz="38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fr-FR" sz="38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fr-FR" sz="38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</m:t>
                    </m:r>
                  </m:oMath>
                </a14:m>
                <a:r>
                  <a:rPr lang="fr-FR" sz="38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m</a:t>
                </a:r>
                <a:endParaRPr lang="en-US" sz="3800" dirty="0">
                  <a:effectLst/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D555F01-BCC5-F7DB-1283-AFB0FA840F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6313" y="8795118"/>
                <a:ext cx="13715999" cy="861133"/>
              </a:xfrm>
              <a:prstGeom prst="rect">
                <a:avLst/>
              </a:prstGeom>
              <a:blipFill>
                <a:blip r:embed="rId7"/>
                <a:stretch>
                  <a:fillRect l="-1467" b="-27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6016740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/>
          <p:cNvSpPr/>
          <p:nvPr/>
        </p:nvSpPr>
        <p:spPr>
          <a:xfrm>
            <a:off x="-457200" y="9258300"/>
            <a:ext cx="19278600" cy="2286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0" name="Group 2"/>
          <p:cNvGrpSpPr/>
          <p:nvPr/>
        </p:nvGrpSpPr>
        <p:grpSpPr>
          <a:xfrm>
            <a:off x="-1179379" y="-38100"/>
            <a:ext cx="20834242" cy="2157663"/>
            <a:chOff x="0" y="0"/>
            <a:chExt cx="3762534" cy="328484"/>
          </a:xfrm>
        </p:grpSpPr>
        <p:sp>
          <p:nvSpPr>
            <p:cNvPr id="31" name="Freeform 3"/>
            <p:cNvSpPr/>
            <p:nvPr/>
          </p:nvSpPr>
          <p:spPr>
            <a:xfrm>
              <a:off x="0" y="0"/>
              <a:ext cx="3762534" cy="328484"/>
            </a:xfrm>
            <a:custGeom>
              <a:avLst/>
              <a:gdLst/>
              <a:ahLst/>
              <a:cxnLst/>
              <a:rect l="l" t="t" r="r" b="b"/>
              <a:pathLst>
                <a:path w="3762534" h="328484">
                  <a:moveTo>
                    <a:pt x="0" y="0"/>
                  </a:moveTo>
                  <a:lnTo>
                    <a:pt x="3762534" y="0"/>
                  </a:lnTo>
                  <a:lnTo>
                    <a:pt x="3762534" y="328484"/>
                  </a:lnTo>
                  <a:lnTo>
                    <a:pt x="0" y="328484"/>
                  </a:lnTo>
                  <a:close/>
                </a:path>
              </a:pathLst>
            </a:custGeom>
            <a:solidFill>
              <a:srgbClr val="FFD99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962400" y="647700"/>
            <a:ext cx="1082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17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304431" y="641168"/>
            <a:ext cx="1828800" cy="204439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33400" y="3320402"/>
            <a:ext cx="5411428" cy="4108061"/>
            <a:chOff x="924909" y="3568797"/>
            <a:chExt cx="5411428" cy="4241703"/>
          </a:xfrm>
        </p:grpSpPr>
        <p:grpSp>
          <p:nvGrpSpPr>
            <p:cNvPr id="9" name="Group 3"/>
            <p:cNvGrpSpPr/>
            <p:nvPr/>
          </p:nvGrpSpPr>
          <p:grpSpPr>
            <a:xfrm>
              <a:off x="924909" y="3568797"/>
              <a:ext cx="5411428" cy="4241703"/>
              <a:chOff x="0" y="0"/>
              <a:chExt cx="3183193" cy="3101958"/>
            </a:xfrm>
          </p:grpSpPr>
          <p:sp>
            <p:nvSpPr>
              <p:cNvPr id="11" name="Freeform 4"/>
              <p:cNvSpPr/>
              <p:nvPr/>
            </p:nvSpPr>
            <p:spPr>
              <a:xfrm>
                <a:off x="10160" y="16510"/>
                <a:ext cx="3160333" cy="3074018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5"/>
              <p:cNvSpPr/>
              <p:nvPr/>
            </p:nvSpPr>
            <p:spPr>
              <a:xfrm>
                <a:off x="-3810" y="0"/>
                <a:ext cx="3189543" cy="3100688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1224048" y="4679745"/>
              <a:ext cx="4796230" cy="16369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Ghi nhớ </a:t>
              </a: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thức trong bài 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423301" y="3338861"/>
            <a:ext cx="5422223" cy="4089604"/>
            <a:chOff x="6840639" y="3553166"/>
            <a:chExt cx="5422223" cy="5001862"/>
          </a:xfrm>
        </p:grpSpPr>
        <p:grpSp>
          <p:nvGrpSpPr>
            <p:cNvPr id="14" name="Group 3"/>
            <p:cNvGrpSpPr/>
            <p:nvPr/>
          </p:nvGrpSpPr>
          <p:grpSpPr>
            <a:xfrm>
              <a:off x="6840639" y="3553166"/>
              <a:ext cx="5422223" cy="5001862"/>
              <a:chOff x="-3810" y="-1"/>
              <a:chExt cx="3189543" cy="3657863"/>
            </a:xfrm>
          </p:grpSpPr>
          <p:sp>
            <p:nvSpPr>
              <p:cNvPr id="20" name="Freeform 4"/>
              <p:cNvSpPr/>
              <p:nvPr/>
            </p:nvSpPr>
            <p:spPr>
              <a:xfrm>
                <a:off x="10160" y="16510"/>
                <a:ext cx="3160333" cy="364135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5"/>
              <p:cNvSpPr/>
              <p:nvPr/>
            </p:nvSpPr>
            <p:spPr>
              <a:xfrm>
                <a:off x="-3810" y="-1"/>
                <a:ext cx="3189543" cy="365786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7427738" y="4753346"/>
              <a:ext cx="4360209" cy="19389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pt-BR" sz="4000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Hoàn thành các bài tập trong SBT 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2241714" y="3314700"/>
            <a:ext cx="5594391" cy="4099208"/>
            <a:chOff x="12557530" y="3479846"/>
            <a:chExt cx="5594391" cy="4709752"/>
          </a:xfrm>
        </p:grpSpPr>
        <p:grpSp>
          <p:nvGrpSpPr>
            <p:cNvPr id="23" name="Group 3"/>
            <p:cNvGrpSpPr/>
            <p:nvPr/>
          </p:nvGrpSpPr>
          <p:grpSpPr>
            <a:xfrm>
              <a:off x="12644694" y="3479846"/>
              <a:ext cx="5422223" cy="4709752"/>
              <a:chOff x="-3810" y="0"/>
              <a:chExt cx="3189543" cy="3444242"/>
            </a:xfrm>
          </p:grpSpPr>
          <p:sp>
            <p:nvSpPr>
              <p:cNvPr id="25" name="Freeform 4"/>
              <p:cNvSpPr/>
              <p:nvPr/>
            </p:nvSpPr>
            <p:spPr>
              <a:xfrm>
                <a:off x="10160" y="16510"/>
                <a:ext cx="3160333" cy="342773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5"/>
              <p:cNvSpPr/>
              <p:nvPr/>
            </p:nvSpPr>
            <p:spPr>
              <a:xfrm>
                <a:off x="-3810" y="0"/>
                <a:ext cx="3189543" cy="344424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12557530" y="4251146"/>
              <a:ext cx="5594391" cy="31575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39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Chuẩn bị trước </a:t>
              </a:r>
              <a:r>
                <a:rPr lang="en-US" sz="39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9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Bài</a:t>
              </a:r>
              <a:r>
                <a:rPr lang="en-US" sz="39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4: </a:t>
              </a:r>
              <a:r>
                <a:rPr lang="en-US" sz="39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Tính</a:t>
              </a:r>
              <a:r>
                <a:rPr lang="en-US" sz="39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9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chất</a:t>
              </a:r>
              <a:r>
                <a:rPr lang="en-US" sz="39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9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đường</a:t>
              </a:r>
              <a:r>
                <a:rPr lang="en-US" sz="39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9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phân</a:t>
              </a:r>
              <a:r>
                <a:rPr lang="en-US" sz="39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9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giác</a:t>
              </a:r>
              <a:r>
                <a:rPr lang="en-US" sz="39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9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của</a:t>
              </a:r>
              <a:r>
                <a:rPr lang="en-US" sz="39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tam </a:t>
              </a:r>
              <a:r>
                <a:rPr lang="en-US" sz="39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giác</a:t>
              </a:r>
              <a:endParaRPr lang="pt-BR" sz="3900" b="1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9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3414105">
            <a:off x="592992" y="8246237"/>
            <a:ext cx="1472227" cy="16457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doors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Terminator 7"/>
          <p:cNvSpPr/>
          <p:nvPr/>
        </p:nvSpPr>
        <p:spPr>
          <a:xfrm>
            <a:off x="4728244" y="419100"/>
            <a:ext cx="9144000" cy="1143000"/>
          </a:xfrm>
          <a:prstGeom prst="flowChartTerminator">
            <a:avLst/>
          </a:prstGeom>
          <a:solidFill>
            <a:srgbClr val="FFCC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2" name="Group 2"/>
          <p:cNvGrpSpPr/>
          <p:nvPr/>
        </p:nvGrpSpPr>
        <p:grpSpPr>
          <a:xfrm>
            <a:off x="1219200" y="2209800"/>
            <a:ext cx="6629400" cy="7337676"/>
            <a:chOff x="0" y="-907082"/>
            <a:chExt cx="4667364" cy="7693286"/>
          </a:xfrm>
        </p:grpSpPr>
        <p:sp>
          <p:nvSpPr>
            <p:cNvPr id="3" name="Freeform 3"/>
            <p:cNvSpPr/>
            <p:nvPr/>
          </p:nvSpPr>
          <p:spPr>
            <a:xfrm>
              <a:off x="0" y="-907082"/>
              <a:ext cx="4667364" cy="7693286"/>
            </a:xfrm>
            <a:custGeom>
              <a:avLst/>
              <a:gdLst/>
              <a:ahLst/>
              <a:cxnLst/>
              <a:rect l="l" t="t" r="r" b="b"/>
              <a:pathLst>
                <a:path w="5358564" h="6786204">
                  <a:moveTo>
                    <a:pt x="5234104" y="6786204"/>
                  </a:moveTo>
                  <a:lnTo>
                    <a:pt x="124460" y="6786204"/>
                  </a:lnTo>
                  <a:cubicBezTo>
                    <a:pt x="55880" y="6786204"/>
                    <a:pt x="0" y="6730323"/>
                    <a:pt x="0" y="666174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34105" y="0"/>
                  </a:lnTo>
                  <a:cubicBezTo>
                    <a:pt x="5302684" y="0"/>
                    <a:pt x="5358564" y="55880"/>
                    <a:pt x="5358564" y="124460"/>
                  </a:cubicBezTo>
                  <a:lnTo>
                    <a:pt x="5358564" y="6661744"/>
                  </a:lnTo>
                  <a:cubicBezTo>
                    <a:pt x="5358564" y="6730324"/>
                    <a:pt x="5302684" y="6786204"/>
                    <a:pt x="5234105" y="6786204"/>
                  </a:cubicBezTo>
                  <a:close/>
                </a:path>
              </a:pathLst>
            </a:custGeom>
            <a:solidFill>
              <a:srgbClr val="FFD992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38613" y="5291517"/>
            <a:ext cx="6357587" cy="4804983"/>
          </a:xfrm>
          <a:prstGeom prst="rect">
            <a:avLst/>
          </a:prstGeom>
        </p:spPr>
      </p:pic>
      <p:sp>
        <p:nvSpPr>
          <p:cNvPr id="10" name="Pentagon 9"/>
          <p:cNvSpPr/>
          <p:nvPr/>
        </p:nvSpPr>
        <p:spPr>
          <a:xfrm>
            <a:off x="9310501" y="3529058"/>
            <a:ext cx="1560158" cy="1192887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11105448" y="3478654"/>
            <a:ext cx="4015901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500" b="1">
                <a:solidFill>
                  <a:schemeClr val="tx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Định nghĩa</a:t>
            </a:r>
            <a:endParaRPr lang="en-US" sz="45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entagon 10"/>
          <p:cNvSpPr/>
          <p:nvPr/>
        </p:nvSpPr>
        <p:spPr>
          <a:xfrm>
            <a:off x="9304255" y="6638499"/>
            <a:ext cx="1560158" cy="1192887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105448" y="6591300"/>
            <a:ext cx="3475006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500" b="1" dirty="0">
                <a:solidFill>
                  <a:schemeClr val="tx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Tính chất</a:t>
            </a:r>
            <a:endParaRPr lang="en-US" sz="45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7" grpId="0"/>
      <p:bldP spid="11" grpId="0" animBg="1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3383902" cy="67862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383902" cy="6786204"/>
            </a:xfrm>
            <a:custGeom>
              <a:avLst/>
              <a:gdLst/>
              <a:ahLst/>
              <a:cxnLst/>
              <a:rect l="l" t="t" r="r" b="b"/>
              <a:pathLst>
                <a:path w="13383902" h="6786204">
                  <a:moveTo>
                    <a:pt x="13259442" y="6786204"/>
                  </a:moveTo>
                  <a:lnTo>
                    <a:pt x="124460" y="6786204"/>
                  </a:lnTo>
                  <a:cubicBezTo>
                    <a:pt x="55880" y="6786204"/>
                    <a:pt x="0" y="6730323"/>
                    <a:pt x="0" y="666174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259442" y="0"/>
                  </a:lnTo>
                  <a:cubicBezTo>
                    <a:pt x="13328022" y="0"/>
                    <a:pt x="13383902" y="55880"/>
                    <a:pt x="13383902" y="124460"/>
                  </a:cubicBezTo>
                  <a:lnTo>
                    <a:pt x="13383902" y="6661744"/>
                  </a:lnTo>
                  <a:cubicBezTo>
                    <a:pt x="13383902" y="6730324"/>
                    <a:pt x="13328022" y="6786204"/>
                    <a:pt x="13259442" y="6786204"/>
                  </a:cubicBezTo>
                  <a:close/>
                </a:path>
              </a:pathLst>
            </a:custGeom>
            <a:solidFill>
              <a:srgbClr val="FFD992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815930" y="4876685"/>
            <a:ext cx="4656140" cy="465614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317346" y="1844637"/>
            <a:ext cx="15653307" cy="3032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0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ĐÃ CHÚ Ý </a:t>
            </a:r>
          </a:p>
          <a:p>
            <a:pPr algn="ctr">
              <a:lnSpc>
                <a:spcPct val="150000"/>
              </a:lnSpc>
            </a:pPr>
            <a:r>
              <a:rPr lang="en-US" sz="7000" b="1" dirty="0">
                <a:latin typeface="Arial" panose="020B0604020202020204" pitchFamily="34" charset="0"/>
                <a:cs typeface="Arial" panose="020B0604020202020204" pitchFamily="34" charset="0"/>
              </a:rPr>
              <a:t>LẮNG NGHE BÀI GIẢNG!</a:t>
            </a: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09600" y="7256464"/>
            <a:ext cx="2286000" cy="2825393"/>
          </a:xfrm>
          <a:prstGeom prst="rect">
            <a:avLst/>
          </a:prstGeom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443767" y="6974840"/>
            <a:ext cx="3709883" cy="3109557"/>
          </a:xfrm>
          <a:prstGeom prst="rect">
            <a:avLst/>
          </a:prstGeom>
        </p:spPr>
      </p:pic>
    </p:spTree>
  </p:cSld>
  <p:clrMapOvr>
    <a:masterClrMapping/>
  </p:clrMapOvr>
  <p:transition spd="med">
    <p:split orient="vert" dir="in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 7"/>
          <p:cNvSpPr/>
          <p:nvPr/>
        </p:nvSpPr>
        <p:spPr>
          <a:xfrm>
            <a:off x="4572000" y="2247236"/>
            <a:ext cx="9734553" cy="2810046"/>
          </a:xfrm>
          <a:prstGeom prst="homePlate">
            <a:avLst/>
          </a:prstGeom>
          <a:solidFill>
            <a:srgbClr val="FFCC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5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ĐỊNH NGHĨA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-762001" y="8724900"/>
            <a:ext cx="20116800" cy="338744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96119" y="0"/>
            <a:ext cx="3942481" cy="11236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144" y="7200900"/>
            <a:ext cx="5084505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66901"/>
      </p:ext>
    </p:extLst>
  </p:cSld>
  <p:clrMapOvr>
    <a:masterClrMapping/>
  </p:clrMapOvr>
  <p:transition spd="med"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-533400" y="9269254"/>
            <a:ext cx="19278600" cy="13716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066800" y="1104900"/>
                <a:ext cx="15849600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Wingdings" panose="05000000000000000000" pitchFamily="2" charset="2"/>
                  <a:buChar char="q"/>
                </a:pPr>
                <a:r>
                  <a:rPr lang="nl-NL" sz="4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HĐ 1: 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Quan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ở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29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đầu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mút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𝐸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𝐷𝐸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đặc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gì</a:t>
                </a:r>
                <a:endPara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1104900"/>
                <a:ext cx="15849600" cy="1824923"/>
              </a:xfrm>
              <a:prstGeom prst="rect">
                <a:avLst/>
              </a:prstGeom>
              <a:blipFill>
                <a:blip r:embed="rId2"/>
                <a:stretch>
                  <a:fillRect l="-1231" r="-1346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9758741" y="3455135"/>
                <a:ext cx="7173701" cy="39940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 hình vẽ ta thấy:</a:t>
                </a:r>
                <a:endParaRPr lang="en-US" sz="4000" dirty="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vi-VN" sz="4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𝐸</m:t>
                    </m:r>
                  </m:oMath>
                </a14:m>
                <a:r>
                  <a:rPr lang="vi-VN" sz="4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lần lượt là trung điểm của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vi-VN" sz="4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endParaRPr lang="en-US" sz="4000" dirty="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𝐷𝐸</m:t>
                    </m:r>
                  </m:oMath>
                </a14:m>
                <a:r>
                  <a:rPr lang="vi-VN" sz="4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vi-VN" sz="4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8741" y="3455135"/>
                <a:ext cx="7173701" cy="3994042"/>
              </a:xfrm>
              <a:prstGeom prst="rect">
                <a:avLst/>
              </a:prstGeom>
              <a:blipFill>
                <a:blip r:embed="rId3"/>
                <a:stretch>
                  <a:fillRect l="-3059" r="-2974" b="-5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ight Arrow 5"/>
          <p:cNvSpPr/>
          <p:nvPr/>
        </p:nvSpPr>
        <p:spPr>
          <a:xfrm>
            <a:off x="8801100" y="3749501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77493">
            <a:off x="976816" y="3499799"/>
            <a:ext cx="959768" cy="14288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9083" y="3749501"/>
            <a:ext cx="5428391" cy="462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4766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266700"/>
            <a:ext cx="20834242" cy="1818911"/>
            <a:chOff x="0" y="0"/>
            <a:chExt cx="3762534" cy="3284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62534" cy="328484"/>
            </a:xfrm>
            <a:custGeom>
              <a:avLst/>
              <a:gdLst/>
              <a:ahLst/>
              <a:cxnLst/>
              <a:rect l="l" t="t" r="r" b="b"/>
              <a:pathLst>
                <a:path w="3762534" h="328484">
                  <a:moveTo>
                    <a:pt x="0" y="0"/>
                  </a:moveTo>
                  <a:lnTo>
                    <a:pt x="3762534" y="0"/>
                  </a:lnTo>
                  <a:lnTo>
                    <a:pt x="3762534" y="328484"/>
                  </a:lnTo>
                  <a:lnTo>
                    <a:pt x="0" y="328484"/>
                  </a:lnTo>
                  <a:close/>
                </a:path>
              </a:pathLst>
            </a:custGeom>
            <a:solidFill>
              <a:srgbClr val="FFD99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6248400" y="408245"/>
            <a:ext cx="5715000" cy="13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en-US" sz="60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 NGHĨA</a:t>
            </a:r>
            <a:endParaRPr lang="en-US" sz="60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2057400" y="2705100"/>
            <a:ext cx="14097000" cy="2667000"/>
          </a:xfrm>
          <a:prstGeom prst="wedgeRoundRectCallout">
            <a:avLst>
              <a:gd name="adj1" fmla="val -20505"/>
              <a:gd name="adj2" fmla="val 4689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971800" y="6210300"/>
            <a:ext cx="2129952" cy="3636989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DDC3A8FF-83CB-4F64-8638-2434EDC2CB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7798" y="617130"/>
            <a:ext cx="1073402" cy="11854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36867" y="2953688"/>
            <a:ext cx="12907933" cy="2175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8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Đường trung bình của tam giác </a:t>
            </a:r>
            <a:r>
              <a:rPr lang="vi-VN" sz="48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vi-VN" sz="4800" dirty="0" err="1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đọan</a:t>
            </a:r>
            <a:r>
              <a:rPr lang="vi-VN" sz="48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thẳng nối trung điểm hai cạnh của tam giác đó.</a:t>
            </a:r>
            <a:endParaRPr lang="en-US" sz="4800" dirty="0">
              <a:solidFill>
                <a:schemeClr val="bg1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87800" y="8400571"/>
            <a:ext cx="994945" cy="169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7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01040" y="618949"/>
            <a:ext cx="3352800" cy="971171"/>
            <a:chOff x="2860918" y="805336"/>
            <a:chExt cx="3352800" cy="1213964"/>
          </a:xfrm>
          <a:solidFill>
            <a:schemeClr val="accent5">
              <a:lumMod val="75000"/>
            </a:schemeClr>
          </a:solidFill>
        </p:grpSpPr>
        <p:sp>
          <p:nvSpPr>
            <p:cNvPr id="13" name="Flowchart: Terminator 12"/>
            <p:cNvSpPr/>
            <p:nvPr/>
          </p:nvSpPr>
          <p:spPr>
            <a:xfrm>
              <a:off x="2860918" y="805336"/>
              <a:ext cx="3352800" cy="1213964"/>
            </a:xfrm>
            <a:prstGeom prst="flowChartTerminator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605011" y="951151"/>
              <a:ext cx="1864613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3">
            <a:extLst>
              <a:ext uri="{FF2B5EF4-FFF2-40B4-BE49-F238E27FC236}">
                <a16:creationId xmlns:a16="http://schemas.microsoft.com/office/drawing/2014/main" id="{96E85870-286D-4CCC-AA6B-47C2AF4CDE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969922">
            <a:off x="501028" y="441139"/>
            <a:ext cx="699286" cy="10283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323768" y="177786"/>
                <a:ext cx="13167203" cy="17522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𝑀𝑄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𝑁𝑃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30,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38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3768" y="177786"/>
                <a:ext cx="13167203" cy="1752211"/>
              </a:xfrm>
              <a:prstGeom prst="rect">
                <a:avLst/>
              </a:prstGeom>
              <a:blipFill>
                <a:blip r:embed="rId3"/>
                <a:stretch>
                  <a:fillRect l="-1528" b="-12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193006" y="2933700"/>
                <a:ext cx="10805424" cy="53634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endParaRPr lang="en-US" sz="38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𝑀𝑄</m:t>
                    </m:r>
                  </m:oMath>
                </a14:m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endParaRPr lang="en-US" sz="3800" kern="1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006" y="2933700"/>
                <a:ext cx="10805424" cy="5363456"/>
              </a:xfrm>
              <a:prstGeom prst="rect">
                <a:avLst/>
              </a:prstGeom>
              <a:blipFill>
                <a:blip r:embed="rId4"/>
                <a:stretch>
                  <a:fillRect l="-1862" r="-395" b="-3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7985">
            <a:off x="16373490" y="9071522"/>
            <a:ext cx="1754319" cy="17146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25962" y="2724316"/>
            <a:ext cx="5130999" cy="44095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09189" y="2171700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3800" b="1" i="1" u="sng" dirty="0">
                <a:solidFill>
                  <a:srgbClr val="C00000"/>
                </a:solidFill>
              </a:rPr>
              <a:t>Giải</a:t>
            </a:r>
            <a:r>
              <a:rPr lang="en-US" sz="3800" b="1" i="1" u="sng" dirty="0">
                <a:solidFill>
                  <a:srgbClr val="C00000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5F8B04B-DF7D-5BC9-272E-B401646B3A2A}"/>
                  </a:ext>
                </a:extLst>
              </p:cNvPr>
              <p:cNvSpPr txBox="1"/>
              <p:nvPr/>
            </p:nvSpPr>
            <p:spPr>
              <a:xfrm>
                <a:off x="1193005" y="8268089"/>
                <a:ext cx="15901989" cy="17522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𝑁𝑃</m:t>
                    </m:r>
                  </m:oMath>
                </a14:m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endParaRPr kumimoji="0" lang="en-US" sz="38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5F8B04B-DF7D-5BC9-272E-B401646B3A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005" y="8268089"/>
                <a:ext cx="15901989" cy="1752211"/>
              </a:xfrm>
              <a:prstGeom prst="rect">
                <a:avLst/>
              </a:prstGeom>
              <a:blipFill>
                <a:blip r:embed="rId7"/>
                <a:stretch>
                  <a:fillRect l="-1265" b="-12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18698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/>
        </p:nvSpPr>
        <p:spPr>
          <a:xfrm>
            <a:off x="7048500" y="414016"/>
            <a:ext cx="4343400" cy="1224284"/>
          </a:xfrm>
          <a:prstGeom prst="homePlate">
            <a:avLst/>
          </a:prstGeom>
          <a:solidFill>
            <a:srgbClr val="FFCC66"/>
          </a:solidFill>
          <a:ln>
            <a:solidFill>
              <a:srgbClr val="E873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45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</a:t>
            </a: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96E85870-286D-4CCC-AA6B-47C2AF4CDE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916780">
            <a:off x="-119829" y="6262407"/>
            <a:ext cx="683278" cy="10048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167743" y="1790203"/>
                <a:ext cx="13952513" cy="9162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4000" dirty="0" err="1">
                    <a:latin typeface="Arial (Body)"/>
                    <a:ea typeface="Times New Roman" panose="02020603050405020304" pitchFamily="18" charset="0"/>
                  </a:rPr>
                  <a:t>Vẽ</a:t>
                </a:r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latin typeface="Arial (Body)"/>
                    <a:ea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 (Body)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 (Body)"/>
                    <a:ea typeface="Times New Roman" panose="02020603050405020304" pitchFamily="18" charset="0"/>
                  </a:rPr>
                  <a:t>các</a:t>
                </a:r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 (Body)"/>
                    <a:ea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 (Body)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 (Body)"/>
                    <a:ea typeface="Times New Roman" panose="02020603050405020304" pitchFamily="18" charset="0"/>
                  </a:rPr>
                  <a:t>bình</a:t>
                </a:r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 (Body)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latin typeface="Arial (Body)"/>
                    <a:ea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 (Body)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.</a:t>
                </a:r>
                <a:endParaRPr lang="vi-VN" sz="4000" dirty="0">
                  <a:solidFill>
                    <a:prstClr val="black"/>
                  </a:solidFill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7743" y="1790203"/>
                <a:ext cx="13952513" cy="916276"/>
              </a:xfrm>
              <a:prstGeom prst="rect">
                <a:avLst/>
              </a:prstGeom>
              <a:blipFill>
                <a:blip r:embed="rId4"/>
                <a:stretch>
                  <a:fillRect l="-157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508066" y="5301945"/>
                <a:ext cx="10675913" cy="90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𝐷𝐸</m:t>
                    </m:r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𝐸𝐹</m:t>
                    </m:r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𝐷𝐹</m:t>
                    </m:r>
                  </m:oMath>
                </a14:m>
                <a:r>
                  <a:rPr lang="vi-VN" sz="40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ba đường trung bình của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endParaRPr lang="en-US" sz="40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8066" y="5301945"/>
                <a:ext cx="10675913" cy="901593"/>
              </a:xfrm>
              <a:prstGeom prst="rect">
                <a:avLst/>
              </a:prstGeom>
              <a:blipFill>
                <a:blip r:embed="rId5"/>
                <a:stretch>
                  <a:fillRect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26724" y="9029522"/>
            <a:ext cx="1493752" cy="11431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041" y="647522"/>
            <a:ext cx="1253517" cy="9907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39600" y="4576586"/>
            <a:ext cx="5465121" cy="325390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525079" y="3873410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r>
              <a:rPr kumimoji="0" lang="en-US" sz="3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6069404-DA3F-E898-A992-53D17C43CE4B}"/>
              </a:ext>
            </a:extLst>
          </p:cNvPr>
          <p:cNvSpPr/>
          <p:nvPr/>
        </p:nvSpPr>
        <p:spPr>
          <a:xfrm>
            <a:off x="1066799" y="8383008"/>
            <a:ext cx="3124200" cy="1103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  <a:defRPr/>
            </a:pPr>
            <a:r>
              <a:rPr lang="en-US" sz="5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5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F4CBD4D-A26C-C279-2A0B-2031DE99C013}"/>
              </a:ext>
            </a:extLst>
          </p:cNvPr>
          <p:cNvGrpSpPr/>
          <p:nvPr/>
        </p:nvGrpSpPr>
        <p:grpSpPr>
          <a:xfrm>
            <a:off x="4457700" y="8424145"/>
            <a:ext cx="9525000" cy="1176966"/>
            <a:chOff x="2438400" y="2558627"/>
            <a:chExt cx="13563600" cy="508644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05B2BA9-1207-567D-065C-074AB418DE4A}"/>
                </a:ext>
              </a:extLst>
            </p:cNvPr>
            <p:cNvSpPr/>
            <p:nvPr/>
          </p:nvSpPr>
          <p:spPr>
            <a:xfrm>
              <a:off x="2438400" y="2558627"/>
              <a:ext cx="13563600" cy="5086441"/>
            </a:xfrm>
            <a:prstGeom prst="rect">
              <a:avLst/>
            </a:prstGeom>
            <a:solidFill>
              <a:schemeClr val="bg1"/>
            </a:solidFill>
            <a:ln w="38100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5F6059B-B753-DAA1-878C-E3798BB6E385}"/>
                </a:ext>
              </a:extLst>
            </p:cNvPr>
            <p:cNvSpPr/>
            <p:nvPr/>
          </p:nvSpPr>
          <p:spPr>
            <a:xfrm>
              <a:off x="3009924" y="2953583"/>
              <a:ext cx="12382476" cy="916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vi-VN" sz="4000" i="1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Mỗi tam giác có ba đường trung bình.</a:t>
              </a:r>
              <a:endParaRPr lang="en-US" sz="4000" i="1" dirty="0">
                <a:effectLst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70439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14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2660</TotalTime>
  <Words>1797</Words>
  <Application>Microsoft Office PowerPoint</Application>
  <PresentationFormat>Custom</PresentationFormat>
  <Paragraphs>215</Paragraphs>
  <Slides>40</Slides>
  <Notes>26</Notes>
  <HiddenSlides>0</HiddenSlides>
  <MMClips>21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55" baseType="lpstr">
      <vt:lpstr>Calibri</vt:lpstr>
      <vt:lpstr>Elsie</vt:lpstr>
      <vt:lpstr>Wingdings</vt:lpstr>
      <vt:lpstr>Dotum</vt:lpstr>
      <vt:lpstr>Arial</vt:lpstr>
      <vt:lpstr>Cambria Math</vt:lpstr>
      <vt:lpstr>Londrina Solid</vt:lpstr>
      <vt:lpstr>Times New Roman</vt:lpstr>
      <vt:lpstr>Tahoma</vt:lpstr>
      <vt:lpstr>Arial (Body)</vt:lpstr>
      <vt:lpstr>等线 Light</vt:lpstr>
      <vt:lpstr>Calibri Light</vt:lpstr>
      <vt:lpstr>Office Theme</vt:lpstr>
      <vt:lpstr>1_Office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Inclusive Classroom Rules Education Presentation</dc:title>
  <dc:creator>Hà Ngân</dc:creator>
  <cp:lastModifiedBy>Admin</cp:lastModifiedBy>
  <cp:revision>259</cp:revision>
  <dcterms:created xsi:type="dcterms:W3CDTF">2006-08-16T00:00:00Z</dcterms:created>
  <dcterms:modified xsi:type="dcterms:W3CDTF">2024-02-26T02:35:00Z</dcterms:modified>
  <dc:identifier>DAFKAZ1_Ljc</dc:identifier>
</cp:coreProperties>
</file>