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267" r:id="rId3"/>
    <p:sldId id="343" r:id="rId4"/>
    <p:sldId id="385" r:id="rId5"/>
    <p:sldId id="279" r:id="rId6"/>
    <p:sldId id="280" r:id="rId7"/>
    <p:sldId id="371" r:id="rId8"/>
    <p:sldId id="372" r:id="rId9"/>
    <p:sldId id="373" r:id="rId10"/>
    <p:sldId id="374" r:id="rId11"/>
    <p:sldId id="386" r:id="rId12"/>
    <p:sldId id="381" r:id="rId13"/>
    <p:sldId id="375" r:id="rId14"/>
    <p:sldId id="377" r:id="rId15"/>
    <p:sldId id="378" r:id="rId16"/>
    <p:sldId id="379" r:id="rId17"/>
    <p:sldId id="380" r:id="rId18"/>
    <p:sldId id="387" r:id="rId19"/>
    <p:sldId id="295" r:id="rId20"/>
    <p:sldId id="262" r:id="rId21"/>
    <p:sldId id="298" r:id="rId22"/>
    <p:sldId id="389" r:id="rId23"/>
    <p:sldId id="333" r:id="rId24"/>
    <p:sldId id="390" r:id="rId25"/>
    <p:sldId id="391" r:id="rId26"/>
    <p:sldId id="383" r:id="rId27"/>
    <p:sldId id="384" r:id="rId28"/>
    <p:sldId id="392" r:id="rId29"/>
    <p:sldId id="394" r:id="rId30"/>
    <p:sldId id="393" r:id="rId31"/>
    <p:sldId id="395" r:id="rId32"/>
    <p:sldId id="396" r:id="rId33"/>
    <p:sldId id="397" r:id="rId34"/>
    <p:sldId id="398" r:id="rId35"/>
    <p:sldId id="399" r:id="rId36"/>
    <p:sldId id="400" r:id="rId37"/>
    <p:sldId id="258" r:id="rId38"/>
    <p:sldId id="310" r:id="rId39"/>
  </p:sldIdLst>
  <p:sldSz cx="18288000" cy="10287000"/>
  <p:notesSz cx="6858000" cy="9144000"/>
  <p:embeddedFontLst>
    <p:embeddedFont>
      <p:font typeface="Cambria Math" panose="02040503050406030204" pitchFamily="18" charset="0"/>
      <p:regular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F53"/>
    <a:srgbClr val="178288"/>
    <a:srgbClr val="1CA379"/>
    <a:srgbClr val="DAE7F6"/>
    <a:srgbClr val="D9F5FF"/>
    <a:srgbClr val="FDEF94"/>
    <a:srgbClr val="FFFCE7"/>
    <a:srgbClr val="FEF4BA"/>
    <a:srgbClr val="FFEFFA"/>
    <a:srgbClr val="FFC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0664" autoAdjust="0"/>
  </p:normalViewPr>
  <p:slideViewPr>
    <p:cSldViewPr>
      <p:cViewPr varScale="1">
        <p:scale>
          <a:sx n="42" d="100"/>
          <a:sy n="42" d="100"/>
        </p:scale>
        <p:origin x="11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EC77B-C520-411D-BA9B-40AC5F2F7A33}"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01956-782D-4A2F-8DAB-D3BE30AA36E8}" type="slidenum">
              <a:rPr lang="en-US" smtClean="0"/>
              <a:t>‹#›</a:t>
            </a:fld>
            <a:endParaRPr lang="en-US"/>
          </a:p>
        </p:txBody>
      </p:sp>
    </p:spTree>
    <p:extLst>
      <p:ext uri="{BB962C8B-B14F-4D97-AF65-F5344CB8AC3E}">
        <p14:creationId xmlns:p14="http://schemas.microsoft.com/office/powerpoint/2010/main" val="318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5</a:t>
            </a:fld>
            <a:endParaRPr lang="en-US"/>
          </a:p>
        </p:txBody>
      </p:sp>
    </p:spTree>
    <p:extLst>
      <p:ext uri="{BB962C8B-B14F-4D97-AF65-F5344CB8AC3E}">
        <p14:creationId xmlns:p14="http://schemas.microsoft.com/office/powerpoint/2010/main" val="423840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13</a:t>
            </a:fld>
            <a:endParaRPr lang="en-US"/>
          </a:p>
        </p:txBody>
      </p:sp>
    </p:spTree>
    <p:extLst>
      <p:ext uri="{BB962C8B-B14F-4D97-AF65-F5344CB8AC3E}">
        <p14:creationId xmlns:p14="http://schemas.microsoft.com/office/powerpoint/2010/main" val="165850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14</a:t>
            </a:fld>
            <a:endParaRPr lang="en-US"/>
          </a:p>
        </p:txBody>
      </p:sp>
    </p:spTree>
    <p:extLst>
      <p:ext uri="{BB962C8B-B14F-4D97-AF65-F5344CB8AC3E}">
        <p14:creationId xmlns:p14="http://schemas.microsoft.com/office/powerpoint/2010/main" val="88068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15</a:t>
            </a:fld>
            <a:endParaRPr lang="en-US"/>
          </a:p>
        </p:txBody>
      </p:sp>
    </p:spTree>
    <p:extLst>
      <p:ext uri="{BB962C8B-B14F-4D97-AF65-F5344CB8AC3E}">
        <p14:creationId xmlns:p14="http://schemas.microsoft.com/office/powerpoint/2010/main" val="290625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16</a:t>
            </a:fld>
            <a:endParaRPr lang="en-US"/>
          </a:p>
        </p:txBody>
      </p:sp>
    </p:spTree>
    <p:extLst>
      <p:ext uri="{BB962C8B-B14F-4D97-AF65-F5344CB8AC3E}">
        <p14:creationId xmlns:p14="http://schemas.microsoft.com/office/powerpoint/2010/main" val="191678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1956-782D-4A2F-8DAB-D3BE30AA3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3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8615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82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9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364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193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007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6305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879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638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476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27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9CD933F-DB83-42DE-AA03-D5EF6BC86FFB}" type="datetimeFigureOut">
              <a:rPr lang="en-US" smtClean="0">
                <a:solidFill>
                  <a:prstClr val="black">
                    <a:tint val="75000"/>
                  </a:prstClr>
                </a:solidFill>
              </a:rPr>
              <a:pPr defTabSz="1371600"/>
              <a:t>12/17/2023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92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NULL"/><Relationship Id="rId7"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49.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510.sv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gif"/><Relationship Id="rId3" Type="http://schemas.openxmlformats.org/officeDocument/2006/relationships/slideLayout" Target="../slideLayouts/slideLayout13.xml"/><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image" Target="../media/image62.gif"/><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image" Target="../media/image51.png"/><Relationship Id="rId15" Type="http://schemas.openxmlformats.org/officeDocument/2006/relationships/image" Target="../media/image61.gif"/><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gif"/></Relationships>
</file>

<file path=ppt/slides/_rels/slide1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53.png"/><Relationship Id="rId3" Type="http://schemas.openxmlformats.org/officeDocument/2006/relationships/slideLayout" Target="../slideLayouts/slideLayout13.xml"/><Relationship Id="rId21" Type="http://schemas.openxmlformats.org/officeDocument/2006/relationships/image" Target="../media/image74.png"/><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76.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5.png"/><Relationship Id="rId24"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68.png"/><Relationship Id="rId23" Type="http://schemas.openxmlformats.org/officeDocument/2006/relationships/image" Target="../media/image55.png"/><Relationship Id="rId28" Type="http://schemas.openxmlformats.org/officeDocument/2006/relationships/image" Target="../media/image54.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notesSlide" Target="../notesSlides/notesSlide2.xml"/><Relationship Id="rId9" Type="http://schemas.openxmlformats.org/officeDocument/2006/relationships/image" Target="../media/image50.png"/><Relationship Id="rId14" Type="http://schemas.openxmlformats.org/officeDocument/2006/relationships/image" Target="../media/image67.png"/><Relationship Id="rId22" Type="http://schemas.openxmlformats.org/officeDocument/2006/relationships/image" Target="../media/image59.gif"/><Relationship Id="rId27" Type="http://schemas.openxmlformats.org/officeDocument/2006/relationships/image" Target="../media/image75.png"/><Relationship Id="rId30"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9.png"/><Relationship Id="rId18" Type="http://schemas.openxmlformats.org/officeDocument/2006/relationships/image" Target="../media/image67.png"/><Relationship Id="rId26" Type="http://schemas.openxmlformats.org/officeDocument/2006/relationships/image" Target="../media/image51.png"/><Relationship Id="rId3" Type="http://schemas.openxmlformats.org/officeDocument/2006/relationships/slideLayout" Target="../slideLayouts/slideLayout13.xml"/><Relationship Id="rId21" Type="http://schemas.openxmlformats.org/officeDocument/2006/relationships/image" Target="../media/image70.png"/><Relationship Id="rId7" Type="http://schemas.openxmlformats.org/officeDocument/2006/relationships/audio" Target="../media/audio3.wav"/><Relationship Id="rId12" Type="http://schemas.openxmlformats.org/officeDocument/2006/relationships/image" Target="../media/image78.png"/><Relationship Id="rId17" Type="http://schemas.openxmlformats.org/officeDocument/2006/relationships/image" Target="../media/image66.png"/><Relationship Id="rId25" Type="http://schemas.openxmlformats.org/officeDocument/2006/relationships/image" Target="../media/image83.png"/><Relationship Id="rId2" Type="http://schemas.microsoft.com/office/2007/relationships/media" Target="../media/media2.mp3"/><Relationship Id="rId16" Type="http://schemas.openxmlformats.org/officeDocument/2006/relationships/image" Target="../media/image82.png"/><Relationship Id="rId20" Type="http://schemas.openxmlformats.org/officeDocument/2006/relationships/image" Target="../media/image69.png"/><Relationship Id="rId29" Type="http://schemas.openxmlformats.org/officeDocument/2006/relationships/image" Target="../media/image75.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4.png"/><Relationship Id="rId24" Type="http://schemas.openxmlformats.org/officeDocument/2006/relationships/image" Target="../media/image56.png"/><Relationship Id="rId5" Type="http://schemas.openxmlformats.org/officeDocument/2006/relationships/audio" Target="../media/audio1.wav"/><Relationship Id="rId15" Type="http://schemas.openxmlformats.org/officeDocument/2006/relationships/image" Target="../media/image81.png"/><Relationship Id="rId23" Type="http://schemas.openxmlformats.org/officeDocument/2006/relationships/image" Target="../media/image55.png"/><Relationship Id="rId28" Type="http://schemas.openxmlformats.org/officeDocument/2006/relationships/image" Target="../media/image84.png"/><Relationship Id="rId10" Type="http://schemas.openxmlformats.org/officeDocument/2006/relationships/image" Target="../media/image77.png"/><Relationship Id="rId19" Type="http://schemas.openxmlformats.org/officeDocument/2006/relationships/image" Target="../media/image68.png"/><Relationship Id="rId31" Type="http://schemas.openxmlformats.org/officeDocument/2006/relationships/image" Target="../media/image63.png"/><Relationship Id="rId4" Type="http://schemas.openxmlformats.org/officeDocument/2006/relationships/notesSlide" Target="../notesSlides/notesSlide3.xml"/><Relationship Id="rId9" Type="http://schemas.openxmlformats.org/officeDocument/2006/relationships/image" Target="../media/image50.png"/><Relationship Id="rId14" Type="http://schemas.openxmlformats.org/officeDocument/2006/relationships/image" Target="../media/image80.png"/><Relationship Id="rId22" Type="http://schemas.openxmlformats.org/officeDocument/2006/relationships/image" Target="../media/image59.gif"/><Relationship Id="rId27" Type="http://schemas.openxmlformats.org/officeDocument/2006/relationships/image" Target="../media/image52.png"/><Relationship Id="rId30"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7.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slideLayout" Target="../slideLayouts/slideLayout13.xml"/><Relationship Id="rId21" Type="http://schemas.openxmlformats.org/officeDocument/2006/relationships/image" Target="../media/image53.png"/><Relationship Id="rId7" Type="http://schemas.openxmlformats.org/officeDocument/2006/relationships/audio" Target="../media/audio3.wav"/><Relationship Id="rId12" Type="http://schemas.openxmlformats.org/officeDocument/2006/relationships/image" Target="../media/image66.png"/><Relationship Id="rId17" Type="http://schemas.openxmlformats.org/officeDocument/2006/relationships/image" Target="../media/image59.gif"/><Relationship Id="rId25" Type="http://schemas.openxmlformats.org/officeDocument/2006/relationships/image" Target="../media/image76.png"/><Relationship Id="rId2" Type="http://schemas.microsoft.com/office/2007/relationships/media" Target="../media/media2.mp3"/><Relationship Id="rId16" Type="http://schemas.openxmlformats.org/officeDocument/2006/relationships/image" Target="../media/image70.png"/><Relationship Id="rId20" Type="http://schemas.openxmlformats.org/officeDocument/2006/relationships/image" Target="../media/image83.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85.png"/><Relationship Id="rId24" Type="http://schemas.openxmlformats.org/officeDocument/2006/relationships/image" Target="../media/image86.png"/><Relationship Id="rId5" Type="http://schemas.openxmlformats.org/officeDocument/2006/relationships/audio" Target="../media/audio1.wav"/><Relationship Id="rId15" Type="http://schemas.openxmlformats.org/officeDocument/2006/relationships/image" Target="../media/image69.png"/><Relationship Id="rId23" Type="http://schemas.openxmlformats.org/officeDocument/2006/relationships/image" Target="../media/image56.png"/><Relationship Id="rId10" Type="http://schemas.openxmlformats.org/officeDocument/2006/relationships/image" Target="../media/image64.png"/><Relationship Id="rId19" Type="http://schemas.openxmlformats.org/officeDocument/2006/relationships/image" Target="../media/image51.png"/><Relationship Id="rId4" Type="http://schemas.openxmlformats.org/officeDocument/2006/relationships/notesSlide" Target="../notesSlides/notesSlide4.xml"/><Relationship Id="rId9" Type="http://schemas.openxmlformats.org/officeDocument/2006/relationships/image" Target="../media/image50.png"/><Relationship Id="rId14" Type="http://schemas.openxmlformats.org/officeDocument/2006/relationships/image" Target="../media/image68.png"/><Relationship Id="rId22"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6.png"/><Relationship Id="rId18" Type="http://schemas.openxmlformats.org/officeDocument/2006/relationships/image" Target="../media/image88.png"/><Relationship Id="rId26" Type="http://schemas.openxmlformats.org/officeDocument/2006/relationships/image" Target="../media/image53.png"/><Relationship Id="rId3" Type="http://schemas.openxmlformats.org/officeDocument/2006/relationships/slideLayout" Target="../slideLayouts/slideLayout13.xml"/><Relationship Id="rId21" Type="http://schemas.openxmlformats.org/officeDocument/2006/relationships/image" Target="../media/image91.png"/><Relationship Id="rId7" Type="http://schemas.openxmlformats.org/officeDocument/2006/relationships/audio" Target="../media/audio3.wav"/><Relationship Id="rId12" Type="http://schemas.openxmlformats.org/officeDocument/2006/relationships/image" Target="../media/image87.png"/><Relationship Id="rId17" Type="http://schemas.openxmlformats.org/officeDocument/2006/relationships/image" Target="../media/image70.png"/><Relationship Id="rId25" Type="http://schemas.openxmlformats.org/officeDocument/2006/relationships/image" Target="../media/image83.png"/><Relationship Id="rId2" Type="http://schemas.microsoft.com/office/2007/relationships/media" Target="../media/media2.mp3"/><Relationship Id="rId16" Type="http://schemas.openxmlformats.org/officeDocument/2006/relationships/image" Target="../media/image69.png"/><Relationship Id="rId20" Type="http://schemas.openxmlformats.org/officeDocument/2006/relationships/image" Target="../media/image90.png"/><Relationship Id="rId29" Type="http://schemas.openxmlformats.org/officeDocument/2006/relationships/image" Target="../media/image93.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4.png"/><Relationship Id="rId24" Type="http://schemas.openxmlformats.org/officeDocument/2006/relationships/image" Target="../media/image86.png"/><Relationship Id="rId5" Type="http://schemas.openxmlformats.org/officeDocument/2006/relationships/audio" Target="../media/audio1.wav"/><Relationship Id="rId15" Type="http://schemas.openxmlformats.org/officeDocument/2006/relationships/image" Target="../media/image68.png"/><Relationship Id="rId23" Type="http://schemas.openxmlformats.org/officeDocument/2006/relationships/image" Target="../media/image55.png"/><Relationship Id="rId28" Type="http://schemas.openxmlformats.org/officeDocument/2006/relationships/image" Target="../media/image92.gif"/><Relationship Id="rId10" Type="http://schemas.openxmlformats.org/officeDocument/2006/relationships/image" Target="../media/image56.png"/><Relationship Id="rId19" Type="http://schemas.openxmlformats.org/officeDocument/2006/relationships/image" Target="../media/image89.png"/><Relationship Id="rId31" Type="http://schemas.openxmlformats.org/officeDocument/2006/relationships/image" Target="../media/image63.png"/><Relationship Id="rId4" Type="http://schemas.openxmlformats.org/officeDocument/2006/relationships/notesSlide" Target="../notesSlides/notesSlide5.xml"/><Relationship Id="rId9" Type="http://schemas.openxmlformats.org/officeDocument/2006/relationships/image" Target="../media/image50.png"/><Relationship Id="rId14" Type="http://schemas.openxmlformats.org/officeDocument/2006/relationships/image" Target="../media/image67.png"/><Relationship Id="rId22" Type="http://schemas.openxmlformats.org/officeDocument/2006/relationships/image" Target="../media/image59.gif"/><Relationship Id="rId27" Type="http://schemas.openxmlformats.org/officeDocument/2006/relationships/image" Target="../media/image75.png"/><Relationship Id="rId30"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7.png"/><Relationship Id="rId18" Type="http://schemas.openxmlformats.org/officeDocument/2006/relationships/image" Target="../media/image95.png"/><Relationship Id="rId26" Type="http://schemas.openxmlformats.org/officeDocument/2006/relationships/image" Target="../media/image75.png"/><Relationship Id="rId3" Type="http://schemas.openxmlformats.org/officeDocument/2006/relationships/slideLayout" Target="../slideLayouts/slideLayout13.xml"/><Relationship Id="rId21" Type="http://schemas.openxmlformats.org/officeDocument/2006/relationships/image" Target="../media/image59.gif"/><Relationship Id="rId7" Type="http://schemas.openxmlformats.org/officeDocument/2006/relationships/audio" Target="../media/audio3.wav"/><Relationship Id="rId12" Type="http://schemas.openxmlformats.org/officeDocument/2006/relationships/image" Target="../media/image66.png"/><Relationship Id="rId17" Type="http://schemas.openxmlformats.org/officeDocument/2006/relationships/image" Target="../media/image94.png"/><Relationship Id="rId25" Type="http://schemas.openxmlformats.org/officeDocument/2006/relationships/image" Target="../media/image53.png"/><Relationship Id="rId2" Type="http://schemas.microsoft.com/office/2007/relationships/media" Target="../media/media2.mp3"/><Relationship Id="rId16" Type="http://schemas.openxmlformats.org/officeDocument/2006/relationships/image" Target="../media/image70.png"/><Relationship Id="rId20" Type="http://schemas.openxmlformats.org/officeDocument/2006/relationships/image" Target="../media/image97.png"/><Relationship Id="rId29" Type="http://schemas.openxmlformats.org/officeDocument/2006/relationships/image" Target="../media/image63.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image" Target="../media/image52.png"/><Relationship Id="rId5" Type="http://schemas.openxmlformats.org/officeDocument/2006/relationships/audio" Target="../media/audio1.wav"/><Relationship Id="rId15" Type="http://schemas.openxmlformats.org/officeDocument/2006/relationships/image" Target="../media/image69.png"/><Relationship Id="rId23" Type="http://schemas.openxmlformats.org/officeDocument/2006/relationships/image" Target="../media/image51.png"/><Relationship Id="rId28" Type="http://schemas.openxmlformats.org/officeDocument/2006/relationships/image" Target="../media/image76.png"/><Relationship Id="rId10" Type="http://schemas.openxmlformats.org/officeDocument/2006/relationships/image" Target="../media/image64.png"/><Relationship Id="rId19" Type="http://schemas.openxmlformats.org/officeDocument/2006/relationships/image" Target="../media/image96.png"/><Relationship Id="rId4" Type="http://schemas.openxmlformats.org/officeDocument/2006/relationships/notesSlide" Target="../notesSlides/notesSlide6.xml"/><Relationship Id="rId9" Type="http://schemas.openxmlformats.org/officeDocument/2006/relationships/image" Target="../media/image50.png"/><Relationship Id="rId14" Type="http://schemas.openxmlformats.org/officeDocument/2006/relationships/image" Target="../media/image68.png"/><Relationship Id="rId22" Type="http://schemas.openxmlformats.org/officeDocument/2006/relationships/image" Target="../media/image55.png"/><Relationship Id="rId27"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49.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510.sv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 Id="rId11" Type="http://schemas.openxmlformats.org/officeDocument/2006/relationships/image" Target="../media/image43.sv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55.svg"/><Relationship Id="rId3" Type="http://schemas.openxmlformats.org/officeDocument/2006/relationships/image" Target="../media/image145.svg"/><Relationship Id="rId7" Type="http://schemas.openxmlformats.org/officeDocument/2006/relationships/image" Target="../media/image149.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51.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NULL"/><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1256529" y="2725452"/>
            <a:ext cx="15788201" cy="3785652"/>
          </a:xfrm>
          <a:prstGeom prst="rect">
            <a:avLst/>
          </a:prstGeom>
          <a:noFill/>
        </p:spPr>
        <p:txBody>
          <a:bodyPr wrap="square" rtlCol="0">
            <a:spAutoFit/>
          </a:bodyPr>
          <a:lstStyle/>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ĐẾN VỚI TIẾT HỌC </a:t>
            </a:r>
            <a:r>
              <a:rPr lang="en-US" sz="8000" b="1" smtClean="0">
                <a:solidFill>
                  <a:schemeClr val="accent2">
                    <a:lumMod val="75000"/>
                  </a:schemeClr>
                </a:solidFill>
                <a:latin typeface="Arial" panose="020B0604020202020204" pitchFamily="34" charset="0"/>
                <a:cs typeface="Arial" panose="020B0604020202020204" pitchFamily="34" charset="0"/>
              </a:rPr>
              <a:t>MÔN TOÁN</a:t>
            </a:r>
            <a:r>
              <a:rPr lang="vi-VN" sz="8000" b="1" smtClean="0">
                <a:solidFill>
                  <a:schemeClr val="accent2">
                    <a:lumMod val="75000"/>
                  </a:schemeClr>
                </a:solidFill>
                <a:latin typeface="Arial" panose="020B0604020202020204" pitchFamily="34" charset="0"/>
                <a:cs typeface="Arial" panose="020B0604020202020204" pitchFamily="34" charset="0"/>
              </a:rPr>
              <a:t>!</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248670" y="459055"/>
            <a:ext cx="2521464" cy="3066284"/>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mc:Choice xmlns:a14="http://schemas.microsoft.com/office/drawing/2010/main" Requires="a14">
          <p:sp>
            <p:nvSpPr>
              <p:cNvPr id="39" name="Rectangle 38"/>
              <p:cNvSpPr/>
              <p:nvPr/>
            </p:nvSpPr>
            <p:spPr>
              <a:xfrm>
                <a:off x="5257800" y="1096021"/>
                <a:ext cx="11173498" cy="1107996"/>
              </a:xfrm>
              <a:prstGeom prst="rect">
                <a:avLst/>
              </a:prstGeom>
            </p:spPr>
            <p:txBody>
              <a:bodyPr wrap="square">
                <a:spAutoFit/>
              </a:bodyPr>
              <a:lstStyle/>
              <a:p>
                <a:pPr lvl="0" algn="just">
                  <a:lnSpc>
                    <a:spcPct val="150000"/>
                  </a:lnSpc>
                </a:pPr>
                <a:r>
                  <a:rPr lang="vi-VN" sz="4400" b="1">
                    <a:solidFill>
                      <a:prstClr val="black"/>
                    </a:solidFill>
                    <a:cs typeface="Arial" panose="020B0604020202020204" pitchFamily="34" charset="0"/>
                  </a:rPr>
                  <a:t>e) </a:t>
                </a: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 </m:t>
                    </m:r>
                  </m:oMath>
                </a14:m>
                <a:r>
                  <a:rPr lang="vi-VN" sz="4400" b="1">
                    <a:solidFill>
                      <a:prstClr val="black"/>
                    </a:solidFill>
                    <a:cs typeface="Arial" panose="020B0604020202020204" pitchFamily="34" charset="0"/>
                  </a:rPr>
                  <a:t>là nghiệm của phương trình</a:t>
                </a:r>
                <a:endPar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5257800" y="1096021"/>
                <a:ext cx="11173498" cy="1107996"/>
              </a:xfrm>
              <a:prstGeom prst="rect">
                <a:avLst/>
              </a:prstGeom>
              <a:blipFill>
                <a:blip r:embed="rId4"/>
                <a:stretch>
                  <a:fillRect l="-2238" b="-13736"/>
                </a:stretch>
              </a:blipFill>
            </p:spPr>
            <p:txBody>
              <a:bodyPr/>
              <a:lstStyle/>
              <a:p>
                <a:r>
                  <a:rPr lang="en-US">
                    <a:noFill/>
                  </a:rPr>
                  <a:t> </a:t>
                </a:r>
              </a:p>
            </p:txBody>
          </p:sp>
        </mc:Fallback>
      </mc:AlternateContent>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2960520" y="4266973"/>
                  <a:ext cx="3523851"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𝑥</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−2=0</m:t>
                        </m:r>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2960520" y="4266973"/>
                  <a:ext cx="3523851" cy="1084912"/>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1394842" y="4202775"/>
                  <a:ext cx="4271615"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𝑥</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+2=0</m:t>
                        </m:r>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1394842" y="4202775"/>
                  <a:ext cx="4271615" cy="1084912"/>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490010" y="6789541"/>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3254142" y="7150239"/>
                  <a:ext cx="2860462"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2</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𝑥</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+1=0</m:t>
                        </m:r>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3254142" y="7150239"/>
                  <a:ext cx="2860462" cy="1084912"/>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136286" y="6934202"/>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1379261" y="7314643"/>
                  <a:ext cx="4113918"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2</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𝑥</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−1=0</m:t>
                        </m:r>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1379261" y="7314643"/>
                  <a:ext cx="4113918" cy="1084912"/>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5595915" y="3872006"/>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896063" y="1057534"/>
            <a:ext cx="3196696" cy="162044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 1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(SGK-tr50)</a:t>
            </a:r>
            <a:endParaRPr kumimoji="0" lang="en-US" sz="36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50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anim calcmode="lin" valueType="num">
                                      <p:cBhvr>
                                        <p:cTn id="26" dur="500" fill="hold"/>
                                        <p:tgtEl>
                                          <p:spTgt spid="46"/>
                                        </p:tgtEl>
                                        <p:attrNameLst>
                                          <p:attrName>ppt_x</p:attrName>
                                        </p:attrNameLst>
                                      </p:cBhvr>
                                      <p:tavLst>
                                        <p:tav tm="0">
                                          <p:val>
                                            <p:strVal val="#ppt_x"/>
                                          </p:val>
                                        </p:tav>
                                        <p:tav tm="100000">
                                          <p:val>
                                            <p:strVal val="#ppt_x"/>
                                          </p:val>
                                        </p:tav>
                                      </p:tavLst>
                                    </p:anim>
                                    <p:anim calcmode="lin" valueType="num">
                                      <p:cBhvr>
                                        <p:cTn id="27" dur="500" fill="hold"/>
                                        <p:tgtEl>
                                          <p:spTgt spid="4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21872036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3037494" y="5326816"/>
            <a:ext cx="1471905" cy="57205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3286788" y="4454797"/>
            <a:ext cx="1211129" cy="4707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2446718" y="4493878"/>
            <a:ext cx="1364357" cy="530252"/>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3863991" y="4842640"/>
            <a:ext cx="1267853" cy="492746"/>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8850268" y="1580831"/>
            <a:ext cx="8915400" cy="1338828"/>
          </a:xfrm>
          <a:prstGeom prst="rect">
            <a:avLst/>
          </a:prstGeom>
          <a:noFill/>
        </p:spPr>
        <p:txBody>
          <a:bodyPr wrap="square" rtlCol="0">
            <a:spAutoFit/>
          </a:bodyPr>
          <a:lstStyle/>
          <a:p>
            <a:pPr algn="ctr" defTabSz="1371600">
              <a:defRPr/>
            </a:pPr>
            <a:r>
              <a:rPr lang="en-US" sz="8100" b="1">
                <a:ln w="38100">
                  <a:solidFill>
                    <a:srgbClr val="475D6B"/>
                  </a:solidFill>
                  <a:prstDash val="solid"/>
                </a:ln>
                <a:noFill/>
                <a:latin typeface="Arial" panose="020B0604020202020204" pitchFamily="34" charset="0"/>
                <a:ea typeface="Tahoma" panose="020B0604030504040204" pitchFamily="34" charset="0"/>
                <a:cs typeface="Arial" panose="020B060402020202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2211730" y="4925497"/>
            <a:ext cx="4690561" cy="4546628"/>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08197" y="9244552"/>
            <a:ext cx="731045" cy="731045"/>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6372" y="5219700"/>
            <a:ext cx="1441761" cy="2852847"/>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9059856" y="1068171"/>
            <a:ext cx="2935479" cy="293547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2139" y="3432318"/>
            <a:ext cx="5140181" cy="5140181"/>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40638" y="685800"/>
            <a:ext cx="468879" cy="380376"/>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4520701" y="1917566"/>
            <a:ext cx="902817" cy="669590"/>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9158236" y="209006"/>
            <a:ext cx="184731" cy="507831"/>
          </a:xfrm>
          <a:prstGeom prst="rect">
            <a:avLst/>
          </a:prstGeom>
          <a:noFill/>
        </p:spPr>
        <p:txBody>
          <a:bodyPr wrap="none" rtlCol="0">
            <a:spAutoFit/>
          </a:bodyPr>
          <a:lstStyle/>
          <a:p>
            <a:pPr defTabSz="1371600"/>
            <a:endParaRPr lang="en-US" sz="2700">
              <a:solidFill>
                <a:prstClr val="black"/>
              </a:solidFill>
              <a:latin typeface="Calibri" panose="020F0502020204030204"/>
            </a:endParaRPr>
          </a:p>
        </p:txBody>
      </p:sp>
      <p:pic>
        <p:nvPicPr>
          <p:cNvPr id="6" name="Picture 5"/>
          <p:cNvPicPr>
            <a:picLocks noChangeAspect="1"/>
          </p:cNvPicPr>
          <p:nvPr/>
        </p:nvPicPr>
        <p:blipFill>
          <a:blip r:embed="rId17"/>
          <a:stretch>
            <a:fillRect/>
          </a:stretch>
        </p:blipFill>
        <p:spPr>
          <a:xfrm>
            <a:off x="3276600" y="5631619"/>
            <a:ext cx="2609092" cy="627668"/>
          </a:xfrm>
          <a:prstGeom prst="rect">
            <a:avLst/>
          </a:prstGeom>
        </p:spPr>
      </p:pic>
      <p:pic>
        <p:nvPicPr>
          <p:cNvPr id="20" name="Picture 19"/>
          <p:cNvPicPr>
            <a:picLocks noChangeAspect="1"/>
          </p:cNvPicPr>
          <p:nvPr/>
        </p:nvPicPr>
        <p:blipFill>
          <a:blip r:embed="rId17"/>
          <a:stretch>
            <a:fillRect/>
          </a:stretch>
        </p:blipFill>
        <p:spPr>
          <a:xfrm>
            <a:off x="3276600" y="6025050"/>
            <a:ext cx="2609092" cy="627668"/>
          </a:xfrm>
          <a:prstGeom prst="rect">
            <a:avLst/>
          </a:prstGeom>
        </p:spPr>
      </p:pic>
    </p:spTree>
    <p:extLst>
      <p:ext uri="{BB962C8B-B14F-4D97-AF65-F5344CB8AC3E}">
        <p14:creationId xmlns:p14="http://schemas.microsoft.com/office/powerpoint/2010/main" val="41268211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435513" y="329135"/>
            <a:ext cx="11751068" cy="7540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C8624134-3E86-45B2-8853-06D14D26D64B}"/>
                  </a:ext>
                </a:extLst>
              </p:cNvPr>
              <p:cNvSpPr txBox="1"/>
              <p:nvPr/>
            </p:nvSpPr>
            <p:spPr>
              <a:xfrm>
                <a:off x="8081947" y="1047586"/>
                <a:ext cx="8458200" cy="1938992"/>
              </a:xfrm>
              <a:prstGeom prst="rect">
                <a:avLst/>
              </a:prstGeom>
              <a:noFill/>
            </p:spPr>
            <p:txBody>
              <a:bodyPr wrap="square" rtlCol="0">
                <a:spAutoFit/>
              </a:bodyPr>
              <a:lstStyle/>
              <a:p>
                <a:pPr marR="30480" algn="just">
                  <a:lnSpc>
                    <a:spcPct val="150000"/>
                  </a:lnSpc>
                  <a:spcBef>
                    <a:spcPts val="600"/>
                  </a:spcBef>
                  <a:spcAft>
                    <a:spcPts val="600"/>
                  </a:spcAft>
                </a:pPr>
                <a:r>
                  <a:rPr lang="fr-FR" sz="4000" b="1">
                    <a:latin typeface="Arial" panose="020B0604020202020204" pitchFamily="34" charset="0"/>
                    <a:ea typeface="Times New Roman" panose="02020603050405020304" pitchFamily="18" charset="0"/>
                    <a:cs typeface="Arial" panose="020B0604020202020204" pitchFamily="34" charset="0"/>
                  </a:rPr>
                  <a:t>Câu 1.</a:t>
                </a:r>
                <a:r>
                  <a:rPr lang="fr-FR" sz="4000">
                    <a:effectLst/>
                    <a:latin typeface="Arial" panose="020B0604020202020204" pitchFamily="34" charset="0"/>
                    <a:ea typeface="Times New Roman" panose="02020603050405020304" pitchFamily="18" charset="0"/>
                    <a:cs typeface="Arial" panose="020B0604020202020204" pitchFamily="34" charset="0"/>
                  </a:rPr>
                  <a:t> Nghiệm của phương trình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−4+13+2(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+2)=−3</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2" name="TextBox 31">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8081947" y="1047586"/>
                <a:ext cx="8458200" cy="1938992"/>
              </a:xfrm>
              <a:prstGeom prst="rect">
                <a:avLst/>
              </a:prstGeom>
              <a:blipFill>
                <a:blip r:embed="rId11"/>
                <a:stretch>
                  <a:fillRect l="-2596" r="-2163"/>
                </a:stretch>
              </a:blipFill>
            </p:spPr>
            <p:txBody>
              <a:bodyPr/>
              <a:lstStyle/>
              <a:p>
                <a:r>
                  <a:rPr lang="en-US">
                    <a:noFill/>
                  </a:rPr>
                  <a:t> </a:t>
                </a:r>
              </a:p>
            </p:txBody>
          </p:sp>
        </mc:Fallback>
      </mc:AlternateContent>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2"/>
          <a:stretch>
            <a:fillRect/>
          </a:stretch>
        </p:blipFill>
        <p:spPr>
          <a:xfrm>
            <a:off x="18768449" y="6645011"/>
            <a:ext cx="731045" cy="731045"/>
          </a:xfrm>
          <a:prstGeom prst="rect">
            <a:avLst/>
          </a:prstGeom>
        </p:spPr>
      </p:pic>
      <p:pic>
        <p:nvPicPr>
          <p:cNvPr id="33" name="Picture 32">
            <a:extLst>
              <a:ext uri="{FF2B5EF4-FFF2-40B4-BE49-F238E27FC236}">
                <a16:creationId xmlns:a16="http://schemas.microsoft.com/office/drawing/2014/main" id="{7351ADC6-20B3-4CCF-9DF8-8EA4AC622084}"/>
              </a:ext>
            </a:extLst>
          </p:cNvPr>
          <p:cNvPicPr>
            <a:picLocks noChangeAspect="1"/>
          </p:cNvPicPr>
          <p:nvPr/>
        </p:nvPicPr>
        <p:blipFill>
          <a:blip r:embed="rId13"/>
          <a:stretch>
            <a:fillRect/>
          </a:stretch>
        </p:blipFill>
        <p:spPr>
          <a:xfrm>
            <a:off x="8294430" y="3970873"/>
            <a:ext cx="804741" cy="749873"/>
          </a:xfrm>
          <a:prstGeom prst="rect">
            <a:avLst/>
          </a:prstGeom>
        </p:spPr>
      </p:pic>
      <p:pic>
        <p:nvPicPr>
          <p:cNvPr id="34" name="Picture 33">
            <a:extLst>
              <a:ext uri="{FF2B5EF4-FFF2-40B4-BE49-F238E27FC236}">
                <a16:creationId xmlns:a16="http://schemas.microsoft.com/office/drawing/2014/main" id="{F1052473-D994-457E-AB27-BD41BE79A8A3}"/>
              </a:ext>
            </a:extLst>
          </p:cNvPr>
          <p:cNvPicPr>
            <a:picLocks noChangeAspect="1"/>
          </p:cNvPicPr>
          <p:nvPr/>
        </p:nvPicPr>
        <p:blipFill>
          <a:blip r:embed="rId14"/>
          <a:stretch>
            <a:fillRect/>
          </a:stretch>
        </p:blipFill>
        <p:spPr>
          <a:xfrm>
            <a:off x="8294430" y="5686400"/>
            <a:ext cx="804741" cy="749873"/>
          </a:xfrm>
          <a:prstGeom prst="rect">
            <a:avLst/>
          </a:prstGeom>
        </p:spPr>
      </p:pic>
      <p:pic>
        <p:nvPicPr>
          <p:cNvPr id="35" name="Picture 34">
            <a:extLst>
              <a:ext uri="{FF2B5EF4-FFF2-40B4-BE49-F238E27FC236}">
                <a16:creationId xmlns:a16="http://schemas.microsoft.com/office/drawing/2014/main" id="{05A3363A-AC58-4D37-8194-5A9B4BB15277}"/>
              </a:ext>
            </a:extLst>
          </p:cNvPr>
          <p:cNvPicPr>
            <a:picLocks noChangeAspect="1"/>
          </p:cNvPicPr>
          <p:nvPr/>
        </p:nvPicPr>
        <p:blipFill>
          <a:blip r:embed="rId15"/>
          <a:stretch>
            <a:fillRect/>
          </a:stretch>
        </p:blipFill>
        <p:spPr>
          <a:xfrm>
            <a:off x="13122568" y="3926796"/>
            <a:ext cx="804741" cy="749873"/>
          </a:xfrm>
          <a:prstGeom prst="rect">
            <a:avLst/>
          </a:prstGeom>
        </p:spPr>
      </p:pic>
      <p:pic>
        <p:nvPicPr>
          <p:cNvPr id="36" name="Picture 35">
            <a:extLst>
              <a:ext uri="{FF2B5EF4-FFF2-40B4-BE49-F238E27FC236}">
                <a16:creationId xmlns:a16="http://schemas.microsoft.com/office/drawing/2014/main" id="{27D23464-1C39-48E0-A01B-636B156BDD35}"/>
              </a:ext>
            </a:extLst>
          </p:cNvPr>
          <p:cNvPicPr>
            <a:picLocks noChangeAspect="1"/>
          </p:cNvPicPr>
          <p:nvPr/>
        </p:nvPicPr>
        <p:blipFill>
          <a:blip r:embed="rId16"/>
          <a:stretch>
            <a:fillRect/>
          </a:stretch>
        </p:blipFill>
        <p:spPr>
          <a:xfrm>
            <a:off x="13106400" y="5686399"/>
            <a:ext cx="804741" cy="749873"/>
          </a:xfrm>
          <a:prstGeom prst="rect">
            <a:avLst/>
          </a:prstGeom>
        </p:spPr>
      </p:pic>
      <p:pic>
        <p:nvPicPr>
          <p:cNvPr id="37" name="Picture 36">
            <a:extLst>
              <a:ext uri="{FF2B5EF4-FFF2-40B4-BE49-F238E27FC236}">
                <a16:creationId xmlns:a16="http://schemas.microsoft.com/office/drawing/2014/main" id="{F237EE6E-08B3-4C0C-A022-57AC16576CCC}"/>
              </a:ext>
            </a:extLst>
          </p:cNvPr>
          <p:cNvPicPr>
            <a:picLocks noChangeAspect="1"/>
          </p:cNvPicPr>
          <p:nvPr/>
        </p:nvPicPr>
        <p:blipFill>
          <a:blip r:embed="rId17"/>
          <a:stretch>
            <a:fillRect/>
          </a:stretch>
        </p:blipFill>
        <p:spPr>
          <a:xfrm>
            <a:off x="7882595" y="3832156"/>
            <a:ext cx="1362575" cy="136257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305733" y="3640724"/>
                <a:ext cx="221868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Arial" panose="020B0604020202020204" pitchFamily="34" charset="0"/>
                          <a:cs typeface="Times New Roman" panose="02020603050405020304" pitchFamily="18" charset="0"/>
                        </a:rPr>
                        <m:t>𝑡</m:t>
                      </m:r>
                      <m:r>
                        <a:rPr lang="fr-FR"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Arial" panose="020B0604020202020204" pitchFamily="34" charset="0"/>
                              <a:cs typeface="Times New Roman" panose="02020603050405020304" pitchFamily="18" charset="0"/>
                            </a:rPr>
                            <m:t>13</m:t>
                          </m:r>
                        </m:num>
                        <m:den>
                          <m:r>
                            <a:rPr lang="fr-FR" sz="4000" i="1">
                              <a:effectLst/>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lang="en-US" sz="3700"/>
              </a:p>
            </p:txBody>
          </p:sp>
        </mc:Choice>
        <mc:Fallback>
          <p:sp>
            <p:nvSpPr>
              <p:cNvPr id="5" name="Rectangle 4"/>
              <p:cNvSpPr>
                <a:spLocks noRot="1" noChangeAspect="1" noMove="1" noResize="1" noEditPoints="1" noAdjustHandles="1" noChangeArrowheads="1" noChangeShapeType="1" noTextEdit="1"/>
              </p:cNvSpPr>
              <p:nvPr/>
            </p:nvSpPr>
            <p:spPr>
              <a:xfrm>
                <a:off x="9305733" y="3640724"/>
                <a:ext cx="2218684"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315664" y="5370051"/>
                <a:ext cx="221868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i="1">
                          <a:latin typeface="Cambria Math" panose="02040503050406030204" pitchFamily="18" charset="0"/>
                          <a:ea typeface="Arial" panose="020B0604020202020204" pitchFamily="34" charset="0"/>
                          <a:cs typeface="Times New Roman" panose="02020603050405020304" pitchFamily="18" charset="0"/>
                        </a:rPr>
                        <m:t>𝑡</m:t>
                      </m:r>
                      <m:r>
                        <a:rPr lang="fr-FR" sz="4000" i="1">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Arial" panose="020B0604020202020204" pitchFamily="34" charset="0"/>
                              <a:cs typeface="Times New Roman" panose="02020603050405020304" pitchFamily="18" charset="0"/>
                            </a:rPr>
                            <m:t>8</m:t>
                          </m:r>
                        </m:num>
                        <m:den>
                          <m:r>
                            <a:rPr lang="fr-FR" sz="4000" i="1">
                              <a:effectLst/>
                              <a:latin typeface="Cambria Math" panose="02040503050406030204" pitchFamily="18" charset="0"/>
                              <a:ea typeface="Arial" panose="020B0604020202020204" pitchFamily="34" charset="0"/>
                              <a:cs typeface="Times New Roman" panose="02020603050405020304" pitchFamily="18" charset="0"/>
                            </a:rPr>
                            <m:t>13</m:t>
                          </m:r>
                        </m:den>
                      </m:f>
                    </m:oMath>
                  </m:oMathPara>
                </a14:m>
                <a:endParaRPr lang="en-US" sz="3700"/>
              </a:p>
            </p:txBody>
          </p:sp>
        </mc:Choice>
        <mc:Fallback>
          <p:sp>
            <p:nvSpPr>
              <p:cNvPr id="6" name="Rectangle 5"/>
              <p:cNvSpPr>
                <a:spLocks noRot="1" noChangeAspect="1" noMove="1" noResize="1" noEditPoints="1" noAdjustHandles="1" noChangeArrowheads="1" noChangeShapeType="1" noTextEdit="1"/>
              </p:cNvSpPr>
              <p:nvPr/>
            </p:nvSpPr>
            <p:spPr>
              <a:xfrm>
                <a:off x="9315664" y="5370051"/>
                <a:ext cx="2218684" cy="1248803"/>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4306851" y="3640097"/>
                <a:ext cx="1750094"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Arial" panose="020B0604020202020204" pitchFamily="34" charset="0"/>
                          <a:cs typeface="Times New Roman" panose="02020603050405020304" pitchFamily="18" charset="0"/>
                        </a:rPr>
                        <m:t>𝑡</m:t>
                      </m:r>
                      <m:r>
                        <a:rPr lang="fr-FR"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Arial" panose="020B0604020202020204" pitchFamily="34" charset="0"/>
                              <a:cs typeface="Times New Roman" panose="02020603050405020304" pitchFamily="18" charset="0"/>
                            </a:rPr>
                            <m:t>13</m:t>
                          </m:r>
                        </m:num>
                        <m:den>
                          <m:r>
                            <a:rPr lang="fr-FR" sz="4000" i="1">
                              <a:effectLst/>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lang="en-US" sz="3700"/>
              </a:p>
            </p:txBody>
          </p:sp>
        </mc:Choice>
        <mc:Fallback>
          <p:sp>
            <p:nvSpPr>
              <p:cNvPr id="7" name="Rectangle 6"/>
              <p:cNvSpPr>
                <a:spLocks noRot="1" noChangeAspect="1" noMove="1" noResize="1" noEditPoints="1" noAdjustHandles="1" noChangeArrowheads="1" noChangeShapeType="1" noTextEdit="1"/>
              </p:cNvSpPr>
              <p:nvPr/>
            </p:nvSpPr>
            <p:spPr>
              <a:xfrm>
                <a:off x="14306851" y="3640097"/>
                <a:ext cx="1750094" cy="124880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4276538" y="4887365"/>
                <a:ext cx="1793696" cy="1903983"/>
              </a:xfrm>
              <a:prstGeom prst="rect">
                <a:avLst/>
              </a:prstGeom>
            </p:spPr>
            <p:txBody>
              <a:bodyPr wrap="none">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a:latin typeface="Cambria Math" panose="02040503050406030204" pitchFamily="18" charset="0"/>
                          <a:ea typeface="Times New Roman" panose="02020603050405020304" pitchFamily="18" charset="0"/>
                          <a:cs typeface="Times New Roman" panose="02020603050405020304" pitchFamily="18" charset="0"/>
                        </a:rPr>
                        <m:t>𝑡</m:t>
                      </m:r>
                      <m:r>
                        <a:rPr lang="fr-FR"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13</m:t>
                          </m:r>
                        </m:den>
                      </m:f>
                    </m:oMath>
                  </m:oMathPara>
                </a14:m>
                <a:endParaRPr lang="en-US" sz="3600">
                  <a:effectLst/>
                  <a:latin typeface="Times New Roman" panose="02020603050405020304" pitchFamily="18" charset="0"/>
                  <a:ea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4276538" y="4887365"/>
                <a:ext cx="1793696" cy="1903983"/>
              </a:xfrm>
              <a:prstGeom prst="rect">
                <a:avLst/>
              </a:prstGeom>
              <a:blipFill>
                <a:blip r:embed="rId21"/>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3"/>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4894247" y="8853616"/>
            <a:ext cx="2094158"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6"/>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980405" y="7732685"/>
            <a:ext cx="1371719" cy="1371719"/>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8"/>
          <a:stretch>
            <a:fillRect/>
          </a:stretch>
        </p:blipFill>
        <p:spPr>
          <a:xfrm>
            <a:off x="380717" y="8853616"/>
            <a:ext cx="2094158"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 name="Group 1"/>
          <p:cNvGrpSpPr/>
          <p:nvPr/>
        </p:nvGrpSpPr>
        <p:grpSpPr>
          <a:xfrm>
            <a:off x="3133783" y="5457319"/>
            <a:ext cx="1597857" cy="633706"/>
            <a:chOff x="3062098" y="5297113"/>
            <a:chExt cx="1831974" cy="722453"/>
          </a:xfrm>
        </p:grpSpPr>
        <p:pic>
          <p:nvPicPr>
            <p:cNvPr id="27" name="Picture 26"/>
            <p:cNvPicPr>
              <a:picLocks noChangeAspect="1"/>
            </p:cNvPicPr>
            <p:nvPr/>
          </p:nvPicPr>
          <p:blipFill>
            <a:blip r:embed="rId30"/>
            <a:stretch>
              <a:fillRect/>
            </a:stretch>
          </p:blipFill>
          <p:spPr>
            <a:xfrm>
              <a:off x="3062098" y="5297113"/>
              <a:ext cx="1831974" cy="440717"/>
            </a:xfrm>
            <a:prstGeom prst="rect">
              <a:avLst/>
            </a:prstGeom>
          </p:spPr>
        </p:pic>
        <p:pic>
          <p:nvPicPr>
            <p:cNvPr id="28" name="Picture 27"/>
            <p:cNvPicPr>
              <a:picLocks noChangeAspect="1"/>
            </p:cNvPicPr>
            <p:nvPr/>
          </p:nvPicPr>
          <p:blipFill>
            <a:blip r:embed="rId30"/>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9475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4.79167E-6 -1.48148E-6 L 0.39623 -0.50324 " pathEditMode="relative" rAng="0" ptsTypes="AA">
                                      <p:cBhvr>
                                        <p:cTn id="50" dur="2000" fill="hold"/>
                                        <p:tgtEl>
                                          <p:spTgt spid="12"/>
                                        </p:tgtEl>
                                        <p:attrNameLst>
                                          <p:attrName>ppt_x</p:attrName>
                                          <p:attrName>ppt_y</p:attrName>
                                        </p:attrNameLst>
                                      </p:cBhvr>
                                      <p:rCtr x="19805" y="-25162"/>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a:stretch>
            <a:fillRect/>
          </a:stretch>
        </p:blipFill>
        <p:spPr>
          <a:xfrm>
            <a:off x="15237234" y="6424356"/>
            <a:ext cx="1841519" cy="663782"/>
          </a:xfrm>
          <a:prstGeom prst="rect">
            <a:avLst/>
          </a:prstGeom>
        </p:spPr>
      </p:pic>
      <p:pic>
        <p:nvPicPr>
          <p:cNvPr id="6" name="Picture 5"/>
          <p:cNvPicPr>
            <a:picLocks noChangeAspect="1"/>
          </p:cNvPicPr>
          <p:nvPr/>
        </p:nvPicPr>
        <p:blipFill>
          <a:blip r:embed="rId11"/>
          <a:stretch>
            <a:fillRect/>
          </a:stretch>
        </p:blipFill>
        <p:spPr>
          <a:xfrm>
            <a:off x="6435513" y="190574"/>
            <a:ext cx="11751068" cy="8034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C8624134-3E86-45B2-8853-06D14D26D64B}"/>
                  </a:ext>
                </a:extLst>
              </p:cNvPr>
              <p:cNvSpPr txBox="1"/>
              <p:nvPr/>
            </p:nvSpPr>
            <p:spPr>
              <a:xfrm>
                <a:off x="7341577" y="1712309"/>
                <a:ext cx="9938940" cy="2092881"/>
              </a:xfrm>
              <a:prstGeom prst="rect">
                <a:avLst/>
              </a:prstGeom>
              <a:noFill/>
            </p:spPr>
            <p:txBody>
              <a:bodyPr wrap="square" rtlCol="0">
                <a:spAutoFit/>
              </a:bodyPr>
              <a:lstStyle/>
              <a:p>
                <a:pPr marR="30480" algn="just">
                  <a:lnSpc>
                    <a:spcPct val="150000"/>
                  </a:lnSpc>
                  <a:spcBef>
                    <a:spcPts val="600"/>
                  </a:spcBef>
                  <a:spcAft>
                    <a:spcPts val="600"/>
                  </a:spcAft>
                </a:pPr>
                <a:r>
                  <a:rPr lang="fr-FR" sz="4000" b="1">
                    <a:latin typeface="Arial" panose="020B0604020202020204" pitchFamily="34" charset="0"/>
                    <a:ea typeface="Times New Roman" panose="02020603050405020304" pitchFamily="18" charset="0"/>
                    <a:cs typeface="Arial" panose="020B0604020202020204" pitchFamily="34" charset="0"/>
                  </a:rPr>
                  <a:t>Câu 2</a:t>
                </a:r>
                <a:r>
                  <a:rPr lang="fr-FR" sz="4000">
                    <a:effectLst/>
                    <a:latin typeface="Arial" panose="020B0604020202020204" pitchFamily="34" charset="0"/>
                    <a:ea typeface="Times New Roman" panose="02020603050405020304" pitchFamily="18" charset="0"/>
                    <a:cs typeface="Arial" panose="020B0604020202020204" pitchFamily="34" charset="0"/>
                  </a:rPr>
                  <a:t>. Giải phương trình </a:t>
                </a:r>
                <a:endParaRPr lang="fr-FR" sz="4000" smtClean="0">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spcBef>
                    <a:spcPts val="600"/>
                  </a:spcBef>
                  <a:spcAft>
                    <a:spcPts val="600"/>
                  </a:spcAft>
                </a:pP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40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3" name="TextBox 32">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7341577" y="1712309"/>
                <a:ext cx="9938940" cy="2092881"/>
              </a:xfrm>
              <a:prstGeom prst="rect">
                <a:avLst/>
              </a:prstGeom>
              <a:blipFill>
                <a:blip r:embed="rId12"/>
                <a:stretch>
                  <a:fillRect l="-2146" b="-64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5548E7CF-D360-4144-AF33-65AED6B91676}"/>
                  </a:ext>
                </a:extLst>
              </p:cNvPr>
              <p:cNvSpPr txBox="1"/>
              <p:nvPr/>
            </p:nvSpPr>
            <p:spPr>
              <a:xfrm>
                <a:off x="10499320" y="4697999"/>
                <a:ext cx="1567160" cy="707886"/>
              </a:xfrm>
              <a:prstGeom prst="rect">
                <a:avLst/>
              </a:prstGeom>
              <a:noFill/>
            </p:spPr>
            <p:txBody>
              <a:bodyPr wrap="none" rtlCol="0">
                <a:spAutoFit/>
              </a:bodyPr>
              <a:lstStyle/>
              <a:p>
                <a:pPr defTabSz="1371600">
                  <a:defRPr/>
                </a:pPr>
                <a14:m>
                  <m:oMathPara xmlns:m="http://schemas.openxmlformats.org/officeDocument/2006/math">
                    <m:oMathParaPr>
                      <m:jc m:val="centerGroup"/>
                    </m:oMathParaPr>
                    <m:oMath xmlns:m="http://schemas.openxmlformats.org/officeDocument/2006/math">
                      <m:r>
                        <a:rPr lang="fr-FR" sz="4000" i="1">
                          <a:latin typeface="Cambria Math" panose="02040503050406030204" pitchFamily="18" charset="0"/>
                          <a:ea typeface="Arial" panose="020B0604020202020204" pitchFamily="34" charset="0"/>
                          <a:cs typeface="Times New Roman" panose="02020603050405020304" pitchFamily="18" charset="0"/>
                        </a:rPr>
                        <m:t>𝑥</m:t>
                      </m:r>
                      <m:r>
                        <a:rPr lang="fr-FR" sz="4000" i="1">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latin typeface="Arial" panose="020B0604020202020204" pitchFamily="34" charset="0"/>
                  <a:cs typeface="Arial" panose="020B0604020202020204" pitchFamily="34" charset="0"/>
                </a:endParaRPr>
              </a:p>
            </p:txBody>
          </p:sp>
        </mc:Choice>
        <mc:Fallback>
          <p:sp>
            <p:nvSpPr>
              <p:cNvPr id="34" name="TextBox 33">
                <a:extLst>
                  <a:ext uri="{FF2B5EF4-FFF2-40B4-BE49-F238E27FC236}">
                    <a16:creationId xmlns:a16="http://schemas.microsoft.com/office/drawing/2014/main" id="{5548E7CF-D360-4144-AF33-65AED6B91676}"/>
                  </a:ext>
                </a:extLst>
              </p:cNvPr>
              <p:cNvSpPr txBox="1">
                <a:spLocks noRot="1" noChangeAspect="1" noMove="1" noResize="1" noEditPoints="1" noAdjustHandles="1" noChangeArrowheads="1" noChangeShapeType="1" noTextEdit="1"/>
              </p:cNvSpPr>
              <p:nvPr/>
            </p:nvSpPr>
            <p:spPr>
              <a:xfrm>
                <a:off x="10499320" y="4697999"/>
                <a:ext cx="1567160"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D7A6994F-0630-4713-8748-399C79D2DD9F}"/>
                  </a:ext>
                </a:extLst>
              </p:cNvPr>
              <p:cNvSpPr txBox="1"/>
              <p:nvPr/>
            </p:nvSpPr>
            <p:spPr>
              <a:xfrm>
                <a:off x="10499320" y="6134100"/>
                <a:ext cx="1950277" cy="707886"/>
              </a:xfrm>
              <a:prstGeom prst="rect">
                <a:avLst/>
              </a:prstGeom>
              <a:noFill/>
            </p:spPr>
            <p:txBody>
              <a:bodyPr wrap="none" rtlCol="0">
                <a:spAutoFit/>
              </a:bodyPr>
              <a:lstStyle/>
              <a:p>
                <a:pPr lvl="0" defTabSz="1371600">
                  <a:defRPr/>
                </a:pPr>
                <a14:m>
                  <m:oMathPara xmlns:m="http://schemas.openxmlformats.org/officeDocument/2006/math">
                    <m:oMathParaPr>
                      <m:jc m:val="centerGroup"/>
                    </m:oMathParaPr>
                    <m:oMath xmlns:m="http://schemas.openxmlformats.org/officeDocument/2006/math">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35" name="TextBox 34">
                <a:extLst>
                  <a:ext uri="{FF2B5EF4-FFF2-40B4-BE49-F238E27FC236}">
                    <a16:creationId xmlns:a16="http://schemas.microsoft.com/office/drawing/2014/main" id="{D7A6994F-0630-4713-8748-399C79D2DD9F}"/>
                  </a:ext>
                </a:extLst>
              </p:cNvPr>
              <p:cNvSpPr txBox="1">
                <a:spLocks noRot="1" noChangeAspect="1" noMove="1" noResize="1" noEditPoints="1" noAdjustHandles="1" noChangeArrowheads="1" noChangeShapeType="1" noTextEdit="1"/>
              </p:cNvSpPr>
              <p:nvPr/>
            </p:nvSpPr>
            <p:spPr>
              <a:xfrm>
                <a:off x="10499320" y="6134100"/>
                <a:ext cx="195027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301BFAFA-D38F-44D0-AA98-393BAFBBEA3F}"/>
                  </a:ext>
                </a:extLst>
              </p:cNvPr>
              <p:cNvSpPr txBox="1"/>
              <p:nvPr/>
            </p:nvSpPr>
            <p:spPr>
              <a:xfrm>
                <a:off x="14469947" y="4693306"/>
                <a:ext cx="1567160" cy="707886"/>
              </a:xfrm>
              <a:prstGeom prst="rect">
                <a:avLst/>
              </a:prstGeom>
              <a:noFill/>
            </p:spPr>
            <p:txBody>
              <a:bodyPr wrap="none" rtlCol="0">
                <a:spAutoFit/>
              </a:bodyPr>
              <a:lstStyle/>
              <a:p>
                <a:pPr lvl="0" defTabSz="1371600">
                  <a:defRPr/>
                </a:pPr>
                <a14:m>
                  <m:oMathPara xmlns:m="http://schemas.openxmlformats.org/officeDocument/2006/math">
                    <m:oMathParaPr>
                      <m:jc m:val="centerGroup"/>
                    </m:oMathParaPr>
                    <m:oMath xmlns:m="http://schemas.openxmlformats.org/officeDocument/2006/math">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36" name="TextBox 35">
                <a:extLst>
                  <a:ext uri="{FF2B5EF4-FFF2-40B4-BE49-F238E27FC236}">
                    <a16:creationId xmlns:a16="http://schemas.microsoft.com/office/drawing/2014/main" id="{301BFAFA-D38F-44D0-AA98-393BAFBBEA3F}"/>
                  </a:ext>
                </a:extLst>
              </p:cNvPr>
              <p:cNvSpPr txBox="1">
                <a:spLocks noRot="1" noChangeAspect="1" noMove="1" noResize="1" noEditPoints="1" noAdjustHandles="1" noChangeArrowheads="1" noChangeShapeType="1" noTextEdit="1"/>
              </p:cNvSpPr>
              <p:nvPr/>
            </p:nvSpPr>
            <p:spPr>
              <a:xfrm>
                <a:off x="14469947" y="4693306"/>
                <a:ext cx="1567160"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6B0843E-F541-4888-BD4B-46E0AF2BF2D3}"/>
                  </a:ext>
                </a:extLst>
              </p:cNvPr>
              <p:cNvSpPr txBox="1"/>
              <p:nvPr/>
            </p:nvSpPr>
            <p:spPr>
              <a:xfrm>
                <a:off x="14469947" y="6134100"/>
                <a:ext cx="1950277" cy="707886"/>
              </a:xfrm>
              <a:prstGeom prst="rect">
                <a:avLst/>
              </a:prstGeom>
              <a:noFill/>
            </p:spPr>
            <p:txBody>
              <a:bodyPr wrap="none" rtlCol="0">
                <a:spAutoFit/>
              </a:bodyPr>
              <a:lstStyle/>
              <a:p>
                <a:pPr lvl="0" defTabSz="1371600">
                  <a:defRPr/>
                </a:pPr>
                <a14:m>
                  <m:oMathPara xmlns:m="http://schemas.openxmlformats.org/officeDocument/2006/math">
                    <m:oMathParaPr>
                      <m:jc m:val="centerGroup"/>
                    </m:oMathParaPr>
                    <m:oMath xmlns:m="http://schemas.openxmlformats.org/officeDocument/2006/math">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r>
                        <a:rPr lang="fr-FR"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id="{B6B0843E-F541-4888-BD4B-46E0AF2BF2D3}"/>
                  </a:ext>
                </a:extLst>
              </p:cNvPr>
              <p:cNvSpPr txBox="1">
                <a:spLocks noRot="1" noChangeAspect="1" noMove="1" noResize="1" noEditPoints="1" noAdjustHandles="1" noChangeArrowheads="1" noChangeShapeType="1" noTextEdit="1"/>
              </p:cNvSpPr>
              <p:nvPr/>
            </p:nvSpPr>
            <p:spPr>
              <a:xfrm>
                <a:off x="14469947" y="6134100"/>
                <a:ext cx="1950277" cy="707886"/>
              </a:xfrm>
              <a:prstGeom prst="rect">
                <a:avLst/>
              </a:prstGeom>
              <a:blipFill>
                <a:blip r:embed="rId16"/>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7351ADC6-20B3-4CCF-9DF8-8EA4AC622084}"/>
              </a:ext>
            </a:extLst>
          </p:cNvPr>
          <p:cNvPicPr>
            <a:picLocks noChangeAspect="1"/>
          </p:cNvPicPr>
          <p:nvPr/>
        </p:nvPicPr>
        <p:blipFill>
          <a:blip r:embed="rId17"/>
          <a:stretch>
            <a:fillRect/>
          </a:stretch>
        </p:blipFill>
        <p:spPr>
          <a:xfrm>
            <a:off x="9324234" y="4641535"/>
            <a:ext cx="804741" cy="749873"/>
          </a:xfrm>
          <a:prstGeom prst="rect">
            <a:avLst/>
          </a:prstGeom>
        </p:spPr>
      </p:pic>
      <p:pic>
        <p:nvPicPr>
          <p:cNvPr id="39" name="Picture 38">
            <a:extLst>
              <a:ext uri="{FF2B5EF4-FFF2-40B4-BE49-F238E27FC236}">
                <a16:creationId xmlns:a16="http://schemas.microsoft.com/office/drawing/2014/main" id="{F1052473-D994-457E-AB27-BD41BE79A8A3}"/>
              </a:ext>
            </a:extLst>
          </p:cNvPr>
          <p:cNvPicPr>
            <a:picLocks noChangeAspect="1"/>
          </p:cNvPicPr>
          <p:nvPr/>
        </p:nvPicPr>
        <p:blipFill>
          <a:blip r:embed="rId18"/>
          <a:stretch>
            <a:fillRect/>
          </a:stretch>
        </p:blipFill>
        <p:spPr>
          <a:xfrm>
            <a:off x="9379680" y="6116091"/>
            <a:ext cx="804741" cy="749873"/>
          </a:xfrm>
          <a:prstGeom prst="rect">
            <a:avLst/>
          </a:prstGeom>
        </p:spPr>
      </p:pic>
      <p:pic>
        <p:nvPicPr>
          <p:cNvPr id="44" name="Picture 43">
            <a:extLst>
              <a:ext uri="{FF2B5EF4-FFF2-40B4-BE49-F238E27FC236}">
                <a16:creationId xmlns:a16="http://schemas.microsoft.com/office/drawing/2014/main" id="{05A3363A-AC58-4D37-8194-5A9B4BB15277}"/>
              </a:ext>
            </a:extLst>
          </p:cNvPr>
          <p:cNvPicPr>
            <a:picLocks noChangeAspect="1"/>
          </p:cNvPicPr>
          <p:nvPr/>
        </p:nvPicPr>
        <p:blipFill>
          <a:blip r:embed="rId19"/>
          <a:stretch>
            <a:fillRect/>
          </a:stretch>
        </p:blipFill>
        <p:spPr>
          <a:xfrm>
            <a:off x="13432374" y="4636305"/>
            <a:ext cx="804741" cy="749873"/>
          </a:xfrm>
          <a:prstGeom prst="rect">
            <a:avLst/>
          </a:prstGeom>
        </p:spPr>
      </p:pic>
      <p:pic>
        <p:nvPicPr>
          <p:cNvPr id="46" name="Picture 45">
            <a:extLst>
              <a:ext uri="{FF2B5EF4-FFF2-40B4-BE49-F238E27FC236}">
                <a16:creationId xmlns:a16="http://schemas.microsoft.com/office/drawing/2014/main" id="{27D23464-1C39-48E0-A01B-636B156BDD35}"/>
              </a:ext>
            </a:extLst>
          </p:cNvPr>
          <p:cNvPicPr>
            <a:picLocks noChangeAspect="1"/>
          </p:cNvPicPr>
          <p:nvPr/>
        </p:nvPicPr>
        <p:blipFill>
          <a:blip r:embed="rId20"/>
          <a:stretch>
            <a:fillRect/>
          </a:stretch>
        </p:blipFill>
        <p:spPr>
          <a:xfrm>
            <a:off x="13432374" y="6116091"/>
            <a:ext cx="804741" cy="749873"/>
          </a:xfrm>
          <a:prstGeom prst="rect">
            <a:avLst/>
          </a:prstGeom>
        </p:spPr>
      </p:pic>
      <p:pic>
        <p:nvPicPr>
          <p:cNvPr id="52" name="Picture 51">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8933555" y="6013481"/>
            <a:ext cx="1362575" cy="1362575"/>
          </a:xfrm>
          <a:prstGeom prst="rect">
            <a:avLst/>
          </a:prstGeom>
        </p:spPr>
      </p:pic>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3"/>
          <a:stretch>
            <a:fillRect/>
          </a:stretch>
        </p:blipFill>
        <p:spPr>
          <a:xfrm>
            <a:off x="2514732" y="5016472"/>
            <a:ext cx="2943162" cy="285284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4"/>
          <a:stretch>
            <a:fillRect/>
          </a:stretch>
        </p:blipFill>
        <p:spPr>
          <a:xfrm>
            <a:off x="18768449" y="6645011"/>
            <a:ext cx="731045" cy="73104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4488" y="8853616"/>
            <a:ext cx="2085014" cy="81388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6"/>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7"/>
          <a:stretch>
            <a:fillRect/>
          </a:stretch>
        </p:blipFill>
        <p:spPr>
          <a:xfrm>
            <a:off x="4894247" y="8853616"/>
            <a:ext cx="2094158" cy="81388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2054" y="8853616"/>
            <a:ext cx="2085014"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9"/>
          <a:stretch>
            <a:fillRect/>
          </a:stretch>
        </p:blipFill>
        <p:spPr>
          <a:xfrm>
            <a:off x="3258383" y="7800722"/>
            <a:ext cx="1371719" cy="137171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31"/>
            <a:stretch>
              <a:fillRect/>
            </a:stretch>
          </p:blipFill>
          <p:spPr>
            <a:xfrm>
              <a:off x="3062098" y="5297113"/>
              <a:ext cx="1831974" cy="440717"/>
            </a:xfrm>
            <a:prstGeom prst="rect">
              <a:avLst/>
            </a:prstGeom>
          </p:spPr>
        </p:pic>
        <p:pic>
          <p:nvPicPr>
            <p:cNvPr id="29" name="Picture 28"/>
            <p:cNvPicPr>
              <a:picLocks noChangeAspect="1"/>
            </p:cNvPicPr>
            <p:nvPr/>
          </p:nvPicPr>
          <p:blipFill>
            <a:blip r:embed="rId31"/>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5996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29167E-6 -1.48148E-6 L 0.2711 -0.50163 " pathEditMode="relative" rAng="0" ptsTypes="AA">
                                      <p:cBhvr>
                                        <p:cTn id="50" dur="2000" fill="hold"/>
                                        <p:tgtEl>
                                          <p:spTgt spid="12"/>
                                        </p:tgtEl>
                                        <p:attrNameLst>
                                          <p:attrName>ppt_x</p:attrName>
                                          <p:attrName>ppt_y</p:attrName>
                                        </p:attrNameLst>
                                      </p:cBhvr>
                                      <p:rCtr x="13568" y="-24907"/>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C8624134-3E86-45B2-8853-06D14D26D64B}"/>
                  </a:ext>
                </a:extLst>
              </p:cNvPr>
              <p:cNvSpPr txBox="1"/>
              <p:nvPr/>
            </p:nvSpPr>
            <p:spPr>
              <a:xfrm>
                <a:off x="6629400" y="541346"/>
                <a:ext cx="10865600" cy="4293483"/>
              </a:xfrm>
              <a:prstGeom prst="rect">
                <a:avLst/>
              </a:prstGeom>
              <a:noFill/>
            </p:spPr>
            <p:txBody>
              <a:bodyPr wrap="square" rtlCol="0">
                <a:spAutoFit/>
              </a:bodyPr>
              <a:lstStyle/>
              <a:p>
                <a:pPr marR="30480" algn="just">
                  <a:lnSpc>
                    <a:spcPct val="130000"/>
                  </a:lnSpc>
                </a:pPr>
                <a:r>
                  <a:rPr lang="fr-FR" sz="3500" b="1">
                    <a:latin typeface="Arial" panose="020B0604020202020204" pitchFamily="34" charset="0"/>
                    <a:ea typeface="Times New Roman" panose="02020603050405020304" pitchFamily="18" charset="0"/>
                    <a:cs typeface="Arial" panose="020B0604020202020204" pitchFamily="34" charset="0"/>
                  </a:rPr>
                  <a:t>Câu 3. </a:t>
                </a:r>
                <a:r>
                  <a:rPr lang="fr-FR" sz="3500">
                    <a:effectLst/>
                    <a:latin typeface="Arial" panose="020B0604020202020204" pitchFamily="34" charset="0"/>
                    <a:ea typeface="Times New Roman" panose="02020603050405020304" pitchFamily="18" charset="0"/>
                    <a:cs typeface="Arial" panose="020B0604020202020204" pitchFamily="34" charset="0"/>
                  </a:rPr>
                  <a:t>Một đội thợ mỏ theo kế hoạch cần khai thác </a:t>
                </a:r>
                <a14:m>
                  <m:oMath xmlns:m="http://schemas.openxmlformats.org/officeDocument/2006/math">
                    <m:r>
                      <a:rPr lang="fr-FR" sz="35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3500">
                    <a:effectLst/>
                    <a:latin typeface="Arial" panose="020B0604020202020204" pitchFamily="34" charset="0"/>
                    <a:ea typeface="Times New Roman" panose="02020603050405020304" pitchFamily="18" charset="0"/>
                    <a:cs typeface="Arial" panose="020B0604020202020204" pitchFamily="34" charset="0"/>
                  </a:rPr>
                  <a:t> tấn than mỗi ngày. Do cải tiến kĩ thuật nên trên thực tế  đội đã khai thác được 42 tấn mỗi ngày, do đó đội không những hoàn thành trước 12 tiếng mà còn làm vượt chỉ tiêu thêm </a:t>
                </a:r>
                <a14:m>
                  <m:oMath xmlns:m="http://schemas.openxmlformats.org/officeDocument/2006/math">
                    <m:r>
                      <a:rPr lang="fr-FR" sz="35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3500">
                    <a:effectLst/>
                    <a:latin typeface="Arial" panose="020B0604020202020204" pitchFamily="34" charset="0"/>
                    <a:ea typeface="Times New Roman" panose="02020603050405020304" pitchFamily="18" charset="0"/>
                    <a:cs typeface="Arial" panose="020B0604020202020204" pitchFamily="34" charset="0"/>
                  </a:rPr>
                  <a:t> tấn nữa. Hỏi kế hoạch đội cần khai thác bao nhiêu tấn than?</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2" name="TextBox 31">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629400" y="541346"/>
                <a:ext cx="10865600" cy="4293483"/>
              </a:xfrm>
              <a:prstGeom prst="rect">
                <a:avLst/>
              </a:prstGeom>
              <a:blipFill>
                <a:blip r:embed="rId11"/>
                <a:stretch>
                  <a:fillRect l="-1684" t="-284" r="-1347" b="-2557"/>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7351ADC6-20B3-4CCF-9DF8-8EA4AC622084}"/>
              </a:ext>
            </a:extLst>
          </p:cNvPr>
          <p:cNvPicPr>
            <a:picLocks noChangeAspect="1"/>
          </p:cNvPicPr>
          <p:nvPr/>
        </p:nvPicPr>
        <p:blipFill>
          <a:blip r:embed="rId12"/>
          <a:stretch>
            <a:fillRect/>
          </a:stretch>
        </p:blipFill>
        <p:spPr>
          <a:xfrm>
            <a:off x="8991600" y="5082382"/>
            <a:ext cx="804741" cy="749873"/>
          </a:xfrm>
          <a:prstGeom prst="rect">
            <a:avLst/>
          </a:prstGeom>
        </p:spPr>
      </p:pic>
      <p:pic>
        <p:nvPicPr>
          <p:cNvPr id="23" name="Picture 22">
            <a:extLst>
              <a:ext uri="{FF2B5EF4-FFF2-40B4-BE49-F238E27FC236}">
                <a16:creationId xmlns:a16="http://schemas.microsoft.com/office/drawing/2014/main" id="{F1052473-D994-457E-AB27-BD41BE79A8A3}"/>
              </a:ext>
            </a:extLst>
          </p:cNvPr>
          <p:cNvPicPr>
            <a:picLocks noChangeAspect="1"/>
          </p:cNvPicPr>
          <p:nvPr/>
        </p:nvPicPr>
        <p:blipFill>
          <a:blip r:embed="rId13"/>
          <a:stretch>
            <a:fillRect/>
          </a:stretch>
        </p:blipFill>
        <p:spPr>
          <a:xfrm>
            <a:off x="9017833" y="6366207"/>
            <a:ext cx="804741" cy="749873"/>
          </a:xfrm>
          <a:prstGeom prst="rect">
            <a:avLst/>
          </a:prstGeom>
        </p:spPr>
      </p:pic>
      <p:pic>
        <p:nvPicPr>
          <p:cNvPr id="24" name="Picture 23">
            <a:extLst>
              <a:ext uri="{FF2B5EF4-FFF2-40B4-BE49-F238E27FC236}">
                <a16:creationId xmlns:a16="http://schemas.microsoft.com/office/drawing/2014/main" id="{05A3363A-AC58-4D37-8194-5A9B4BB15277}"/>
              </a:ext>
            </a:extLst>
          </p:cNvPr>
          <p:cNvPicPr>
            <a:picLocks noChangeAspect="1"/>
          </p:cNvPicPr>
          <p:nvPr/>
        </p:nvPicPr>
        <p:blipFill>
          <a:blip r:embed="rId14"/>
          <a:stretch>
            <a:fillRect/>
          </a:stretch>
        </p:blipFill>
        <p:spPr>
          <a:xfrm>
            <a:off x="13413107" y="5047816"/>
            <a:ext cx="804741" cy="749873"/>
          </a:xfrm>
          <a:prstGeom prst="rect">
            <a:avLst/>
          </a:prstGeom>
        </p:spPr>
      </p:pic>
      <p:pic>
        <p:nvPicPr>
          <p:cNvPr id="26" name="Picture 25">
            <a:extLst>
              <a:ext uri="{FF2B5EF4-FFF2-40B4-BE49-F238E27FC236}">
                <a16:creationId xmlns:a16="http://schemas.microsoft.com/office/drawing/2014/main" id="{27D23464-1C39-48E0-A01B-636B156BDD35}"/>
              </a:ext>
            </a:extLst>
          </p:cNvPr>
          <p:cNvPicPr>
            <a:picLocks noChangeAspect="1"/>
          </p:cNvPicPr>
          <p:nvPr/>
        </p:nvPicPr>
        <p:blipFill>
          <a:blip r:embed="rId15"/>
          <a:stretch>
            <a:fillRect/>
          </a:stretch>
        </p:blipFill>
        <p:spPr>
          <a:xfrm>
            <a:off x="13413107" y="6366609"/>
            <a:ext cx="804741" cy="749873"/>
          </a:xfrm>
          <a:prstGeom prst="rect">
            <a:avLst/>
          </a:prstGeom>
        </p:spPr>
      </p:pic>
      <p:pic>
        <p:nvPicPr>
          <p:cNvPr id="31" name="Picture 30">
            <a:extLst>
              <a:ext uri="{FF2B5EF4-FFF2-40B4-BE49-F238E27FC236}">
                <a16:creationId xmlns:a16="http://schemas.microsoft.com/office/drawing/2014/main" id="{F237EE6E-08B3-4C0C-A022-57AC16576CCC}"/>
              </a:ext>
            </a:extLst>
          </p:cNvPr>
          <p:cNvPicPr>
            <a:picLocks noChangeAspect="1"/>
          </p:cNvPicPr>
          <p:nvPr/>
        </p:nvPicPr>
        <p:blipFill>
          <a:blip r:embed="rId16"/>
          <a:stretch>
            <a:fillRect/>
          </a:stretch>
        </p:blipFill>
        <p:spPr>
          <a:xfrm>
            <a:off x="12971689" y="4909099"/>
            <a:ext cx="1362575" cy="1362575"/>
          </a:xfrm>
          <a:prstGeom prst="rect">
            <a:avLst/>
          </a:prstGeom>
        </p:spPr>
      </p:pic>
      <p:sp>
        <p:nvSpPr>
          <p:cNvPr id="2" name="Rectangle 1"/>
          <p:cNvSpPr/>
          <p:nvPr/>
        </p:nvSpPr>
        <p:spPr>
          <a:xfrm>
            <a:off x="10027988" y="4922221"/>
            <a:ext cx="1590820" cy="800412"/>
          </a:xfrm>
          <a:prstGeom prst="rect">
            <a:avLst/>
          </a:prstGeom>
        </p:spPr>
        <p:txBody>
          <a:bodyPr wrap="none">
            <a:spAutoFit/>
          </a:bodyPr>
          <a:lstStyle/>
          <a:p>
            <a:pPr marR="30480" algn="just">
              <a:lnSpc>
                <a:spcPct val="150000"/>
              </a:lnSpc>
              <a:spcBef>
                <a:spcPts val="300"/>
              </a:spcBef>
              <a:spcAft>
                <a:spcPts val="300"/>
              </a:spcAft>
            </a:pPr>
            <a:r>
              <a:rPr lang="fr-FR" sz="3500">
                <a:latin typeface="Arial" panose="020B0604020202020204" pitchFamily="34" charset="0"/>
                <a:ea typeface="Times New Roman" panose="02020603050405020304" pitchFamily="18" charset="0"/>
                <a:cs typeface="Arial" panose="020B0604020202020204" pitchFamily="34" charset="0"/>
              </a:rPr>
              <a:t>50 tấn </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10027988" y="6241358"/>
            <a:ext cx="1590820" cy="900246"/>
          </a:xfrm>
          <a:prstGeom prst="rect">
            <a:avLst/>
          </a:prstGeom>
        </p:spPr>
        <p:txBody>
          <a:bodyPr wrap="none">
            <a:spAutoFit/>
          </a:bodyPr>
          <a:lstStyle/>
          <a:p>
            <a:pPr marR="30480" algn="just">
              <a:lnSpc>
                <a:spcPct val="150000"/>
              </a:lnSpc>
              <a:spcBef>
                <a:spcPts val="300"/>
              </a:spcBef>
              <a:spcAft>
                <a:spcPts val="300"/>
              </a:spcAft>
            </a:pPr>
            <a:r>
              <a:rPr lang="en-US" sz="3500" smtClean="0">
                <a:latin typeface="Arial" panose="020B0604020202020204" pitchFamily="34" charset="0"/>
                <a:ea typeface="Times New Roman" panose="02020603050405020304" pitchFamily="18" charset="0"/>
                <a:cs typeface="Arial" panose="020B0604020202020204" pitchFamily="34" charset="0"/>
              </a:rPr>
              <a:t>3</a:t>
            </a:r>
            <a:r>
              <a:rPr lang="vi-VN" sz="3500" smtClean="0">
                <a:ea typeface="Times New Roman" panose="02020603050405020304" pitchFamily="18" charset="0"/>
                <a:cs typeface="Arial" panose="020B0604020202020204" pitchFamily="34" charset="0"/>
              </a:rPr>
              <a:t>0 </a:t>
            </a:r>
            <a:r>
              <a:rPr lang="vi-VN" sz="3500">
                <a:ea typeface="Times New Roman" panose="02020603050405020304" pitchFamily="18" charset="0"/>
                <a:cs typeface="Arial" panose="020B0604020202020204" pitchFamily="34" charset="0"/>
              </a:rPr>
              <a:t>tấn </a:t>
            </a:r>
            <a:endParaRPr lang="vi-VN" sz="3500">
              <a:ea typeface="Times New Roman" panose="02020603050405020304" pitchFamily="18" charset="0"/>
              <a:cs typeface="Arial" panose="020B0604020202020204" pitchFamily="34" charset="0"/>
            </a:endParaRPr>
          </a:p>
        </p:txBody>
      </p:sp>
      <p:sp>
        <p:nvSpPr>
          <p:cNvPr id="34" name="Rectangle 33"/>
          <p:cNvSpPr/>
          <p:nvPr/>
        </p:nvSpPr>
        <p:spPr>
          <a:xfrm>
            <a:off x="14620312" y="4922221"/>
            <a:ext cx="1590820" cy="900246"/>
          </a:xfrm>
          <a:prstGeom prst="rect">
            <a:avLst/>
          </a:prstGeom>
        </p:spPr>
        <p:txBody>
          <a:bodyPr wrap="none">
            <a:spAutoFit/>
          </a:bodyPr>
          <a:lstStyle/>
          <a:p>
            <a:pPr marR="30480" algn="just">
              <a:lnSpc>
                <a:spcPct val="150000"/>
              </a:lnSpc>
              <a:spcBef>
                <a:spcPts val="300"/>
              </a:spcBef>
              <a:spcAft>
                <a:spcPts val="300"/>
              </a:spcAft>
            </a:pPr>
            <a:r>
              <a:rPr lang="en-US" sz="3500" smtClean="0">
                <a:latin typeface="Arial" panose="020B0604020202020204" pitchFamily="34" charset="0"/>
                <a:ea typeface="Times New Roman" panose="02020603050405020304" pitchFamily="18" charset="0"/>
                <a:cs typeface="Arial" panose="020B0604020202020204" pitchFamily="34" charset="0"/>
              </a:rPr>
              <a:t>6</a:t>
            </a:r>
            <a:r>
              <a:rPr lang="vi-VN" sz="3500" smtClean="0">
                <a:ea typeface="Times New Roman" panose="02020603050405020304" pitchFamily="18" charset="0"/>
                <a:cs typeface="Arial" panose="020B0604020202020204" pitchFamily="34" charset="0"/>
              </a:rPr>
              <a:t>0 </a:t>
            </a:r>
            <a:r>
              <a:rPr lang="vi-VN" sz="3500">
                <a:ea typeface="Times New Roman" panose="02020603050405020304" pitchFamily="18" charset="0"/>
                <a:cs typeface="Arial" panose="020B0604020202020204" pitchFamily="34" charset="0"/>
              </a:rPr>
              <a:t>tấn </a:t>
            </a:r>
            <a:endParaRPr lang="vi-VN" sz="3500">
              <a:ea typeface="Times New Roman" panose="02020603050405020304" pitchFamily="18" charset="0"/>
              <a:cs typeface="Arial" panose="020B0604020202020204" pitchFamily="34" charset="0"/>
            </a:endParaRPr>
          </a:p>
        </p:txBody>
      </p:sp>
      <p:sp>
        <p:nvSpPr>
          <p:cNvPr id="35" name="Rectangle 34"/>
          <p:cNvSpPr/>
          <p:nvPr/>
        </p:nvSpPr>
        <p:spPr>
          <a:xfrm>
            <a:off x="14642736" y="6271674"/>
            <a:ext cx="1590820" cy="900246"/>
          </a:xfrm>
          <a:prstGeom prst="rect">
            <a:avLst/>
          </a:prstGeom>
        </p:spPr>
        <p:txBody>
          <a:bodyPr wrap="none">
            <a:spAutoFit/>
          </a:bodyPr>
          <a:lstStyle/>
          <a:p>
            <a:pPr marR="30480" algn="just">
              <a:lnSpc>
                <a:spcPct val="150000"/>
              </a:lnSpc>
              <a:spcBef>
                <a:spcPts val="300"/>
              </a:spcBef>
              <a:spcAft>
                <a:spcPts val="300"/>
              </a:spcAft>
            </a:pPr>
            <a:r>
              <a:rPr lang="en-US" sz="3500">
                <a:latin typeface="Arial" panose="020B0604020202020204" pitchFamily="34" charset="0"/>
                <a:ea typeface="Times New Roman" panose="02020603050405020304" pitchFamily="18" charset="0"/>
                <a:cs typeface="Arial" panose="020B0604020202020204" pitchFamily="34" charset="0"/>
              </a:rPr>
              <a:t>4</a:t>
            </a:r>
            <a:r>
              <a:rPr lang="vi-VN" sz="3500" smtClean="0">
                <a:ea typeface="Times New Roman" panose="02020603050405020304" pitchFamily="18" charset="0"/>
                <a:cs typeface="Arial" panose="020B0604020202020204" pitchFamily="34" charset="0"/>
              </a:rPr>
              <a:t>0 </a:t>
            </a:r>
            <a:r>
              <a:rPr lang="vi-VN" sz="3500">
                <a:ea typeface="Times New Roman" panose="02020603050405020304" pitchFamily="18" charset="0"/>
                <a:cs typeface="Arial" panose="020B0604020202020204" pitchFamily="34" charset="0"/>
              </a:rPr>
              <a:t>tấn </a:t>
            </a:r>
            <a:endParaRPr lang="vi-VN" sz="3500">
              <a:ea typeface="Times New Roman" panose="02020603050405020304" pitchFamily="18" charset="0"/>
              <a:cs typeface="Arial" panose="020B0604020202020204" pitchFamily="34" charset="0"/>
            </a:endParaRPr>
          </a:p>
        </p:txBody>
      </p:sp>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8"/>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9"/>
          <a:stretch>
            <a:fillRect/>
          </a:stretch>
        </p:blipFill>
        <p:spPr>
          <a:xfrm>
            <a:off x="7151012" y="8853616"/>
            <a:ext cx="2094158"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1"/>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2"/>
          <a:stretch>
            <a:fillRect/>
          </a:stretch>
        </p:blipFill>
        <p:spPr>
          <a:xfrm>
            <a:off x="5468519" y="7843427"/>
            <a:ext cx="1371719" cy="137171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3"/>
          <a:stretch>
            <a:fillRect/>
          </a:stretch>
        </p:blipFill>
        <p:spPr>
          <a:xfrm>
            <a:off x="18699955" y="6156030"/>
            <a:ext cx="731045" cy="731045"/>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98819" y="8853614"/>
            <a:ext cx="2085014"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26"/>
            <a:stretch>
              <a:fillRect/>
            </a:stretch>
          </p:blipFill>
          <p:spPr>
            <a:xfrm>
              <a:off x="3062098" y="5297113"/>
              <a:ext cx="1831974" cy="440717"/>
            </a:xfrm>
            <a:prstGeom prst="rect">
              <a:avLst/>
            </a:prstGeom>
          </p:spPr>
        </p:pic>
        <p:pic>
          <p:nvPicPr>
            <p:cNvPr id="29" name="Picture 28"/>
            <p:cNvPicPr>
              <a:picLocks noChangeAspect="1"/>
            </p:cNvPicPr>
            <p:nvPr/>
          </p:nvPicPr>
          <p:blipFill>
            <a:blip r:embed="rId26"/>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05784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08333E-7 -1.48148E-6 L 0.1474 -0.50208 " pathEditMode="relative" rAng="0" ptsTypes="AA">
                                      <p:cBhvr>
                                        <p:cTn id="50" dur="2000" fill="hold"/>
                                        <p:tgtEl>
                                          <p:spTgt spid="12"/>
                                        </p:tgtEl>
                                        <p:attrNameLst>
                                          <p:attrName>ppt_x</p:attrName>
                                          <p:attrName>ppt_y</p:attrName>
                                        </p:attrNameLst>
                                      </p:cBhvr>
                                      <p:rCtr x="7370"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0"/>
          <a:stretch>
            <a:fillRect/>
          </a:stretch>
        </p:blipFill>
        <p:spPr>
          <a:xfrm>
            <a:off x="18768449" y="6645011"/>
            <a:ext cx="731045" cy="731045"/>
          </a:xfrm>
          <a:prstGeom prst="rect">
            <a:avLst/>
          </a:prstGeom>
        </p:spPr>
      </p:pic>
      <p:pic>
        <p:nvPicPr>
          <p:cNvPr id="26" name="Picture 25"/>
          <p:cNvPicPr>
            <a:picLocks noChangeAspect="1"/>
          </p:cNvPicPr>
          <p:nvPr/>
        </p:nvPicPr>
        <p:blipFill>
          <a:blip r:embed="rId11"/>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C8624134-3E86-45B2-8853-06D14D26D64B}"/>
                  </a:ext>
                </a:extLst>
              </p:cNvPr>
              <p:cNvSpPr txBox="1"/>
              <p:nvPr/>
            </p:nvSpPr>
            <p:spPr>
              <a:xfrm>
                <a:off x="6629400" y="516264"/>
                <a:ext cx="11094200" cy="2549031"/>
              </a:xfrm>
              <a:prstGeom prst="rect">
                <a:avLst/>
              </a:prstGeom>
              <a:noFill/>
            </p:spPr>
            <p:txBody>
              <a:bodyPr wrap="square" rtlCol="0">
                <a:spAutoFit/>
              </a:bodyPr>
              <a:lstStyle/>
              <a:p>
                <a:pPr marR="30480" algn="just">
                  <a:lnSpc>
                    <a:spcPct val="150000"/>
                  </a:lnSpc>
                  <a:spcBef>
                    <a:spcPts val="600"/>
                  </a:spcBef>
                  <a:spcAft>
                    <a:spcPts val="600"/>
                  </a:spcAft>
                </a:pPr>
                <a:r>
                  <a:rPr lang="fr-FR" sz="3700" b="1">
                    <a:latin typeface="Arial" panose="020B0604020202020204" pitchFamily="34" charset="0"/>
                    <a:ea typeface="Times New Roman" panose="02020603050405020304" pitchFamily="18" charset="0"/>
                    <a:cs typeface="Arial" panose="020B0604020202020204" pitchFamily="34" charset="0"/>
                  </a:rPr>
                  <a:t>Câu 4.</a:t>
                </a:r>
                <a:r>
                  <a:rPr lang="fr-FR" sz="3700">
                    <a:effectLst/>
                    <a:latin typeface="Arial" panose="020B0604020202020204" pitchFamily="34" charset="0"/>
                    <a:ea typeface="Times New Roman" panose="02020603050405020304" pitchFamily="18" charset="0"/>
                    <a:cs typeface="Arial" panose="020B0604020202020204" pitchFamily="34" charset="0"/>
                  </a:rPr>
                  <a:t> Tổng số tuổi của hai anh em hiện nay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24</m:t>
                    </m:r>
                  </m:oMath>
                </a14:m>
                <a:r>
                  <a:rPr lang="fr-FR" sz="3700">
                    <a:effectLst/>
                    <a:latin typeface="Arial" panose="020B0604020202020204" pitchFamily="34" charset="0"/>
                    <a:ea typeface="Times New Roman" panose="02020603050405020304" pitchFamily="18" charset="0"/>
                    <a:cs typeface="Arial" panose="020B0604020202020204" pitchFamily="34" charset="0"/>
                  </a:rPr>
                  <a:t>. Biết rằng cách đây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3700">
                    <a:effectLst/>
                    <a:latin typeface="Arial" panose="020B0604020202020204" pitchFamily="34" charset="0"/>
                    <a:ea typeface="Times New Roman" panose="02020603050405020304" pitchFamily="18" charset="0"/>
                    <a:cs typeface="Arial" panose="020B0604020202020204" pitchFamily="34" charset="0"/>
                  </a:rPr>
                  <a:t> năm tuổi em bằng một nửa tuổi anh. Tính tuổi mỗi người hiện nay.</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TextBox 29">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629400" y="516264"/>
                <a:ext cx="11094200" cy="2549031"/>
              </a:xfrm>
              <a:prstGeom prst="rect">
                <a:avLst/>
              </a:prstGeom>
              <a:blipFill>
                <a:blip r:embed="rId12"/>
                <a:stretch>
                  <a:fillRect l="-1759" r="-1484" b="-8373"/>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351ADC6-20B3-4CCF-9DF8-8EA4AC622084}"/>
              </a:ext>
            </a:extLst>
          </p:cNvPr>
          <p:cNvPicPr>
            <a:picLocks noChangeAspect="1"/>
          </p:cNvPicPr>
          <p:nvPr/>
        </p:nvPicPr>
        <p:blipFill>
          <a:blip r:embed="rId13"/>
          <a:stretch>
            <a:fillRect/>
          </a:stretch>
        </p:blipFill>
        <p:spPr>
          <a:xfrm>
            <a:off x="7052048" y="3238500"/>
            <a:ext cx="804741" cy="749873"/>
          </a:xfrm>
          <a:prstGeom prst="rect">
            <a:avLst/>
          </a:prstGeom>
        </p:spPr>
      </p:pic>
      <p:pic>
        <p:nvPicPr>
          <p:cNvPr id="32" name="Picture 31">
            <a:extLst>
              <a:ext uri="{FF2B5EF4-FFF2-40B4-BE49-F238E27FC236}">
                <a16:creationId xmlns:a16="http://schemas.microsoft.com/office/drawing/2014/main" id="{F1052473-D994-457E-AB27-BD41BE79A8A3}"/>
              </a:ext>
            </a:extLst>
          </p:cNvPr>
          <p:cNvPicPr>
            <a:picLocks noChangeAspect="1"/>
          </p:cNvPicPr>
          <p:nvPr/>
        </p:nvPicPr>
        <p:blipFill>
          <a:blip r:embed="rId14"/>
          <a:stretch>
            <a:fillRect/>
          </a:stretch>
        </p:blipFill>
        <p:spPr>
          <a:xfrm>
            <a:off x="7849294" y="4229100"/>
            <a:ext cx="804741" cy="749873"/>
          </a:xfrm>
          <a:prstGeom prst="rect">
            <a:avLst/>
          </a:prstGeom>
        </p:spPr>
      </p:pic>
      <p:pic>
        <p:nvPicPr>
          <p:cNvPr id="33" name="Picture 32">
            <a:extLst>
              <a:ext uri="{FF2B5EF4-FFF2-40B4-BE49-F238E27FC236}">
                <a16:creationId xmlns:a16="http://schemas.microsoft.com/office/drawing/2014/main" id="{05A3363A-AC58-4D37-8194-5A9B4BB15277}"/>
              </a:ext>
            </a:extLst>
          </p:cNvPr>
          <p:cNvPicPr>
            <a:picLocks noChangeAspect="1"/>
          </p:cNvPicPr>
          <p:nvPr/>
        </p:nvPicPr>
        <p:blipFill>
          <a:blip r:embed="rId15"/>
          <a:stretch>
            <a:fillRect/>
          </a:stretch>
        </p:blipFill>
        <p:spPr>
          <a:xfrm>
            <a:off x="8922280" y="5401727"/>
            <a:ext cx="804741" cy="749873"/>
          </a:xfrm>
          <a:prstGeom prst="rect">
            <a:avLst/>
          </a:prstGeom>
        </p:spPr>
      </p:pic>
      <p:pic>
        <p:nvPicPr>
          <p:cNvPr id="34" name="Picture 33">
            <a:extLst>
              <a:ext uri="{FF2B5EF4-FFF2-40B4-BE49-F238E27FC236}">
                <a16:creationId xmlns:a16="http://schemas.microsoft.com/office/drawing/2014/main" id="{27D23464-1C39-48E0-A01B-636B156BDD35}"/>
              </a:ext>
            </a:extLst>
          </p:cNvPr>
          <p:cNvPicPr>
            <a:picLocks noChangeAspect="1"/>
          </p:cNvPicPr>
          <p:nvPr/>
        </p:nvPicPr>
        <p:blipFill>
          <a:blip r:embed="rId16"/>
          <a:stretch>
            <a:fillRect/>
          </a:stretch>
        </p:blipFill>
        <p:spPr>
          <a:xfrm>
            <a:off x="10149219" y="6489605"/>
            <a:ext cx="804741" cy="749873"/>
          </a:xfrm>
          <a:prstGeom prst="rect">
            <a:avLst/>
          </a:prstGeom>
        </p:spPr>
      </p:pic>
      <p:pic>
        <p:nvPicPr>
          <p:cNvPr id="35" name="Picture 34">
            <a:extLst>
              <a:ext uri="{FF2B5EF4-FFF2-40B4-BE49-F238E27FC236}">
                <a16:creationId xmlns:a16="http://schemas.microsoft.com/office/drawing/2014/main" id="{F237EE6E-08B3-4C0C-A022-57AC16576CCC}"/>
              </a:ext>
            </a:extLst>
          </p:cNvPr>
          <p:cNvPicPr>
            <a:picLocks noChangeAspect="1"/>
          </p:cNvPicPr>
          <p:nvPr/>
        </p:nvPicPr>
        <p:blipFill>
          <a:blip r:embed="rId17"/>
          <a:stretch>
            <a:fillRect/>
          </a:stretch>
        </p:blipFill>
        <p:spPr>
          <a:xfrm>
            <a:off x="9735794" y="6358775"/>
            <a:ext cx="1362575" cy="136257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729214" y="3241613"/>
                <a:ext cx="5432898" cy="6926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fr-FR" sz="3700">
                          <a:latin typeface="Arial" panose="020B0604020202020204" pitchFamily="34" charset="0"/>
                          <a:ea typeface="Arial" panose="020B0604020202020204" pitchFamily="34" charset="0"/>
                          <a:cs typeface="Arial" panose="020B0604020202020204" pitchFamily="34" charset="0"/>
                        </a:rPr>
                        <m:t>Em</m:t>
                      </m:r>
                      <m:r>
                        <m:rPr>
                          <m:nor/>
                        </m:rPr>
                        <a:rPr lang="fr-FR" sz="3700">
                          <a:latin typeface="Arial" panose="020B0604020202020204" pitchFamily="34" charset="0"/>
                          <a:ea typeface="Arial" panose="020B0604020202020204" pitchFamily="34" charset="0"/>
                          <a:cs typeface="Arial" panose="020B0604020202020204" pitchFamily="34" charset="0"/>
                        </a:rPr>
                        <m:t> </m:t>
                      </m:r>
                      <m:r>
                        <a:rPr lang="fr-FR" sz="3700" i="1">
                          <a:effectLst/>
                          <a:latin typeface="Cambria Math" panose="02040503050406030204" pitchFamily="18" charset="0"/>
                          <a:ea typeface="Arial" panose="020B0604020202020204" pitchFamily="34" charset="0"/>
                          <a:cs typeface="Times New Roman" panose="02020603050405020304" pitchFamily="18" charset="0"/>
                        </a:rPr>
                        <m:t>9</m:t>
                      </m:r>
                      <m:r>
                        <m:rPr>
                          <m:nor/>
                        </m:rPr>
                        <a:rPr lang="fr-FR" sz="3700">
                          <a:effectLst/>
                          <a:latin typeface="Arial" panose="020B0604020202020204" pitchFamily="34" charset="0"/>
                          <a:ea typeface="Arial" panose="020B0604020202020204" pitchFamily="34" charset="0"/>
                          <a:cs typeface="Arial" panose="020B0604020202020204" pitchFamily="34" charset="0"/>
                        </a:rPr>
                        <m:t> </m:t>
                      </m:r>
                      <m:r>
                        <m:rPr>
                          <m:nor/>
                        </m:rPr>
                        <a:rPr lang="fr-FR" sz="3700">
                          <a:effectLst/>
                          <a:latin typeface="Arial" panose="020B0604020202020204" pitchFamily="34" charset="0"/>
                          <a:ea typeface="Arial" panose="020B0604020202020204" pitchFamily="34" charset="0"/>
                          <a:cs typeface="Arial" panose="020B0604020202020204" pitchFamily="34" charset="0"/>
                        </a:rPr>
                        <m:t>tu</m:t>
                      </m:r>
                      <m:r>
                        <m:rPr>
                          <m:nor/>
                        </m:rPr>
                        <a:rPr lang="fr-FR" sz="3700">
                          <a:effectLst/>
                          <a:latin typeface="Arial" panose="020B0604020202020204" pitchFamily="34" charset="0"/>
                          <a:ea typeface="Arial" panose="020B0604020202020204" pitchFamily="34" charset="0"/>
                          <a:cs typeface="Arial" panose="020B0604020202020204" pitchFamily="34" charset="0"/>
                        </a:rPr>
                        <m:t>ổ</m:t>
                      </m:r>
                      <m:r>
                        <m:rPr>
                          <m:nor/>
                        </m:rPr>
                        <a:rPr lang="fr-FR" sz="3700">
                          <a:effectLst/>
                          <a:latin typeface="Arial" panose="020B0604020202020204" pitchFamily="34" charset="0"/>
                          <a:ea typeface="Arial" panose="020B0604020202020204" pitchFamily="34" charset="0"/>
                          <a:cs typeface="Arial" panose="020B0604020202020204" pitchFamily="34" charset="0"/>
                        </a:rPr>
                        <m:t>i</m:t>
                      </m:r>
                      <m:r>
                        <m:rPr>
                          <m:nor/>
                        </m:rPr>
                        <a:rPr lang="fr-FR" sz="3700">
                          <a:effectLst/>
                          <a:latin typeface="Arial" panose="020B0604020202020204" pitchFamily="34" charset="0"/>
                          <a:ea typeface="Arial" panose="020B0604020202020204" pitchFamily="34" charset="0"/>
                          <a:cs typeface="Arial" panose="020B0604020202020204" pitchFamily="34" charset="0"/>
                        </a:rPr>
                        <m:t> </m:t>
                      </m:r>
                      <m:r>
                        <m:rPr>
                          <m:nor/>
                        </m:rPr>
                        <a:rPr lang="fr-FR" sz="3700">
                          <a:effectLst/>
                          <a:latin typeface="Arial" panose="020B0604020202020204" pitchFamily="34" charset="0"/>
                          <a:ea typeface="Arial" panose="020B0604020202020204" pitchFamily="34" charset="0"/>
                          <a:cs typeface="Arial" panose="020B0604020202020204" pitchFamily="34" charset="0"/>
                        </a:rPr>
                        <m:t>v</m:t>
                      </m:r>
                      <m:r>
                        <m:rPr>
                          <m:nor/>
                        </m:rPr>
                        <a:rPr lang="fr-FR" sz="3700">
                          <a:effectLst/>
                          <a:latin typeface="Arial" panose="020B0604020202020204" pitchFamily="34" charset="0"/>
                          <a:ea typeface="Arial" panose="020B0604020202020204" pitchFamily="34" charset="0"/>
                          <a:cs typeface="Arial" panose="020B0604020202020204" pitchFamily="34" charset="0"/>
                        </a:rPr>
                        <m:t>à </m:t>
                      </m:r>
                      <m:r>
                        <m:rPr>
                          <m:nor/>
                        </m:rPr>
                        <a:rPr lang="fr-FR" sz="3700">
                          <a:effectLst/>
                          <a:latin typeface="Arial" panose="020B0604020202020204" pitchFamily="34" charset="0"/>
                          <a:ea typeface="Arial" panose="020B0604020202020204" pitchFamily="34" charset="0"/>
                          <a:cs typeface="Arial" panose="020B0604020202020204" pitchFamily="34" charset="0"/>
                        </a:rPr>
                        <m:t>anh</m:t>
                      </m:r>
                      <m:r>
                        <m:rPr>
                          <m:nor/>
                        </m:rPr>
                        <a:rPr lang="fr-FR" sz="3700">
                          <a:effectLst/>
                          <a:latin typeface="Arial" panose="020B0604020202020204" pitchFamily="34" charset="0"/>
                          <a:ea typeface="Arial" panose="020B0604020202020204" pitchFamily="34" charset="0"/>
                          <a:cs typeface="Arial" panose="020B0604020202020204" pitchFamily="34" charset="0"/>
                        </a:rPr>
                        <m:t> </m:t>
                      </m:r>
                      <m:r>
                        <a:rPr lang="fr-FR" sz="3700" i="1">
                          <a:effectLst/>
                          <a:latin typeface="Cambria Math" panose="02040503050406030204" pitchFamily="18" charset="0"/>
                          <a:ea typeface="Arial" panose="020B0604020202020204" pitchFamily="34" charset="0"/>
                          <a:cs typeface="Times New Roman" panose="02020603050405020304" pitchFamily="18" charset="0"/>
                        </a:rPr>
                        <m:t>25</m:t>
                      </m:r>
                      <m:r>
                        <m:rPr>
                          <m:nor/>
                        </m:rPr>
                        <a:rPr lang="fr-FR" sz="3700">
                          <a:effectLst/>
                          <a:latin typeface="Arial" panose="020B0604020202020204" pitchFamily="34" charset="0"/>
                          <a:ea typeface="Arial" panose="020B0604020202020204" pitchFamily="34" charset="0"/>
                          <a:cs typeface="Arial" panose="020B0604020202020204" pitchFamily="34" charset="0"/>
                        </a:rPr>
                        <m:t> </m:t>
                      </m:r>
                      <m:r>
                        <m:rPr>
                          <m:nor/>
                        </m:rPr>
                        <a:rPr lang="fr-FR" sz="3700">
                          <a:effectLst/>
                          <a:latin typeface="Arial" panose="020B0604020202020204" pitchFamily="34" charset="0"/>
                          <a:ea typeface="Arial" panose="020B0604020202020204" pitchFamily="34" charset="0"/>
                          <a:cs typeface="Arial" panose="020B0604020202020204" pitchFamily="34" charset="0"/>
                        </a:rPr>
                        <m:t>tu</m:t>
                      </m:r>
                      <m:r>
                        <m:rPr>
                          <m:nor/>
                        </m:rPr>
                        <a:rPr lang="fr-FR" sz="3700">
                          <a:effectLst/>
                          <a:latin typeface="Arial" panose="020B0604020202020204" pitchFamily="34" charset="0"/>
                          <a:ea typeface="Arial" panose="020B0604020202020204" pitchFamily="34" charset="0"/>
                          <a:cs typeface="Arial" panose="020B0604020202020204" pitchFamily="34" charset="0"/>
                        </a:rPr>
                        <m:t>ổ</m:t>
                      </m:r>
                      <m:r>
                        <m:rPr>
                          <m:nor/>
                        </m:rPr>
                        <a:rPr lang="fr-FR" sz="3700">
                          <a:effectLst/>
                          <a:latin typeface="Arial" panose="020B0604020202020204" pitchFamily="34" charset="0"/>
                          <a:ea typeface="Arial" panose="020B0604020202020204" pitchFamily="34" charset="0"/>
                          <a:cs typeface="Arial" panose="020B0604020202020204" pitchFamily="34" charset="0"/>
                        </a:rPr>
                        <m:t>i</m:t>
                      </m:r>
                    </m:oMath>
                  </m:oMathPara>
                </a14:m>
                <a:endParaRPr lang="en-US" sz="37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729214" y="3241613"/>
                <a:ext cx="5432898" cy="69262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p:cNvSpPr/>
              <p:nvPr/>
            </p:nvSpPr>
            <p:spPr>
              <a:xfrm>
                <a:off x="8849948" y="4229100"/>
                <a:ext cx="5695790" cy="69262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700">
                          <a:latin typeface="Arial" panose="020B0604020202020204" pitchFamily="34" charset="0"/>
                          <a:ea typeface="Arial" panose="020B0604020202020204" pitchFamily="34" charset="0"/>
                          <a:cs typeface="Arial" panose="020B0604020202020204" pitchFamily="34" charset="0"/>
                        </a:rPr>
                        <m:t>Em</m:t>
                      </m:r>
                      <m:r>
                        <m:rPr>
                          <m:nor/>
                        </m:rPr>
                        <a:rPr lang="en-US" sz="3700">
                          <a:latin typeface="Arial" panose="020B0604020202020204" pitchFamily="34" charset="0"/>
                          <a:ea typeface="Arial" panose="020B0604020202020204" pitchFamily="34" charset="0"/>
                          <a:cs typeface="Arial" panose="020B0604020202020204" pitchFamily="34" charset="0"/>
                        </a:rPr>
                        <m:t> </m:t>
                      </m:r>
                      <m:r>
                        <a:rPr lang="en-US" sz="3700" i="1">
                          <a:effectLst/>
                          <a:latin typeface="Cambria Math" panose="02040503050406030204" pitchFamily="18" charset="0"/>
                          <a:ea typeface="Arial" panose="020B0604020202020204" pitchFamily="34" charset="0"/>
                          <a:cs typeface="Times New Roman" panose="02020603050405020304" pitchFamily="18" charset="0"/>
                        </a:rPr>
                        <m:t>10</m:t>
                      </m:r>
                      <m:r>
                        <m:rPr>
                          <m:nor/>
                        </m:rPr>
                        <a:rPr lang="en-US" sz="3700">
                          <a:effectLst/>
                          <a:latin typeface="Arial" panose="020B0604020202020204" pitchFamily="34" charset="0"/>
                          <a:ea typeface="Arial" panose="020B0604020202020204" pitchFamily="34" charset="0"/>
                          <a:cs typeface="Arial" panose="020B0604020202020204" pitchFamily="34" charset="0"/>
                        </a:rPr>
                        <m:t> </m:t>
                      </m:r>
                      <m:r>
                        <m:rPr>
                          <m:nor/>
                        </m:rPr>
                        <a:rPr lang="en-US" sz="3700">
                          <a:effectLst/>
                          <a:latin typeface="Arial" panose="020B0604020202020204" pitchFamily="34" charset="0"/>
                          <a:ea typeface="Arial" panose="020B0604020202020204" pitchFamily="34" charset="0"/>
                          <a:cs typeface="Arial" panose="020B0604020202020204" pitchFamily="34" charset="0"/>
                        </a:rPr>
                        <m:t>tu</m:t>
                      </m:r>
                      <m:r>
                        <m:rPr>
                          <m:nor/>
                        </m:rPr>
                        <a:rPr lang="en-US" sz="3700">
                          <a:effectLst/>
                          <a:latin typeface="Arial" panose="020B0604020202020204" pitchFamily="34" charset="0"/>
                          <a:ea typeface="Arial" panose="020B0604020202020204" pitchFamily="34" charset="0"/>
                          <a:cs typeface="Arial" panose="020B0604020202020204" pitchFamily="34" charset="0"/>
                        </a:rPr>
                        <m:t>ổ</m:t>
                      </m:r>
                      <m:r>
                        <m:rPr>
                          <m:nor/>
                        </m:rPr>
                        <a:rPr lang="en-US" sz="3700">
                          <a:effectLst/>
                          <a:latin typeface="Arial" panose="020B0604020202020204" pitchFamily="34" charset="0"/>
                          <a:ea typeface="Arial" panose="020B0604020202020204" pitchFamily="34" charset="0"/>
                          <a:cs typeface="Arial" panose="020B0604020202020204" pitchFamily="34" charset="0"/>
                        </a:rPr>
                        <m:t>i</m:t>
                      </m:r>
                      <m:r>
                        <m:rPr>
                          <m:nor/>
                        </m:rPr>
                        <a:rPr lang="en-US" sz="3700">
                          <a:effectLst/>
                          <a:latin typeface="Arial" panose="020B0604020202020204" pitchFamily="34" charset="0"/>
                          <a:ea typeface="Arial" panose="020B0604020202020204" pitchFamily="34" charset="0"/>
                          <a:cs typeface="Arial" panose="020B0604020202020204" pitchFamily="34" charset="0"/>
                        </a:rPr>
                        <m:t> </m:t>
                      </m:r>
                      <m:r>
                        <m:rPr>
                          <m:nor/>
                        </m:rPr>
                        <a:rPr lang="en-US" sz="3700">
                          <a:effectLst/>
                          <a:latin typeface="Arial" panose="020B0604020202020204" pitchFamily="34" charset="0"/>
                          <a:ea typeface="Arial" panose="020B0604020202020204" pitchFamily="34" charset="0"/>
                          <a:cs typeface="Arial" panose="020B0604020202020204" pitchFamily="34" charset="0"/>
                        </a:rPr>
                        <m:t>v</m:t>
                      </m:r>
                      <m:r>
                        <m:rPr>
                          <m:nor/>
                        </m:rPr>
                        <a:rPr lang="en-US" sz="3700">
                          <a:effectLst/>
                          <a:latin typeface="Arial" panose="020B0604020202020204" pitchFamily="34" charset="0"/>
                          <a:ea typeface="Arial" panose="020B0604020202020204" pitchFamily="34" charset="0"/>
                          <a:cs typeface="Arial" panose="020B0604020202020204" pitchFamily="34" charset="0"/>
                        </a:rPr>
                        <m:t>à </m:t>
                      </m:r>
                      <m:r>
                        <m:rPr>
                          <m:nor/>
                        </m:rPr>
                        <a:rPr lang="en-US" sz="3700">
                          <a:effectLst/>
                          <a:latin typeface="Arial" panose="020B0604020202020204" pitchFamily="34" charset="0"/>
                          <a:ea typeface="Arial" panose="020B0604020202020204" pitchFamily="34" charset="0"/>
                          <a:cs typeface="Arial" panose="020B0604020202020204" pitchFamily="34" charset="0"/>
                        </a:rPr>
                        <m:t>anh</m:t>
                      </m:r>
                      <m:r>
                        <m:rPr>
                          <m:nor/>
                        </m:rPr>
                        <a:rPr lang="en-US" sz="3700">
                          <a:effectLst/>
                          <a:latin typeface="Arial" panose="020B0604020202020204" pitchFamily="34" charset="0"/>
                          <a:ea typeface="Arial" panose="020B0604020202020204" pitchFamily="34" charset="0"/>
                          <a:cs typeface="Arial" panose="020B0604020202020204" pitchFamily="34" charset="0"/>
                        </a:rPr>
                        <m:t> </m:t>
                      </m:r>
                      <m:r>
                        <a:rPr lang="en-US" sz="3700" i="1">
                          <a:effectLst/>
                          <a:latin typeface="Cambria Math" panose="02040503050406030204" pitchFamily="18" charset="0"/>
                          <a:ea typeface="Arial" panose="020B0604020202020204" pitchFamily="34" charset="0"/>
                          <a:cs typeface="Times New Roman" panose="02020603050405020304" pitchFamily="18" charset="0"/>
                        </a:rPr>
                        <m:t>14</m:t>
                      </m:r>
                      <m:r>
                        <m:rPr>
                          <m:nor/>
                        </m:rPr>
                        <a:rPr lang="en-US" sz="3700">
                          <a:effectLst/>
                          <a:latin typeface="Arial" panose="020B0604020202020204" pitchFamily="34" charset="0"/>
                          <a:ea typeface="Arial" panose="020B0604020202020204" pitchFamily="34" charset="0"/>
                          <a:cs typeface="Arial" panose="020B0604020202020204" pitchFamily="34" charset="0"/>
                        </a:rPr>
                        <m:t> </m:t>
                      </m:r>
                      <m:r>
                        <m:rPr>
                          <m:nor/>
                        </m:rPr>
                        <a:rPr lang="en-US" sz="3700">
                          <a:effectLst/>
                          <a:latin typeface="Arial" panose="020B0604020202020204" pitchFamily="34" charset="0"/>
                          <a:ea typeface="Arial" panose="020B0604020202020204" pitchFamily="34" charset="0"/>
                          <a:cs typeface="Arial" panose="020B0604020202020204" pitchFamily="34" charset="0"/>
                        </a:rPr>
                        <m:t>tu</m:t>
                      </m:r>
                      <m:r>
                        <m:rPr>
                          <m:nor/>
                        </m:rPr>
                        <a:rPr lang="en-US" sz="3700">
                          <a:effectLst/>
                          <a:latin typeface="Arial" panose="020B0604020202020204" pitchFamily="34" charset="0"/>
                          <a:ea typeface="Arial" panose="020B0604020202020204" pitchFamily="34" charset="0"/>
                          <a:cs typeface="Arial" panose="020B0604020202020204" pitchFamily="34" charset="0"/>
                        </a:rPr>
                        <m:t>ổ</m:t>
                      </m:r>
                      <m:r>
                        <m:rPr>
                          <m:nor/>
                        </m:rPr>
                        <a:rPr lang="en-US" sz="3700">
                          <a:effectLst/>
                          <a:latin typeface="Arial" panose="020B0604020202020204" pitchFamily="34" charset="0"/>
                          <a:ea typeface="Arial" panose="020B0604020202020204" pitchFamily="34" charset="0"/>
                          <a:cs typeface="Arial" panose="020B0604020202020204" pitchFamily="34" charset="0"/>
                        </a:rPr>
                        <m:t>i</m:t>
                      </m:r>
                    </m:oMath>
                  </m:oMathPara>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36" name="Rectangle 35"/>
              <p:cNvSpPr>
                <a:spLocks noRot="1" noChangeAspect="1" noMove="1" noResize="1" noEditPoints="1" noAdjustHandles="1" noChangeArrowheads="1" noChangeShapeType="1" noTextEdit="1"/>
              </p:cNvSpPr>
              <p:nvPr/>
            </p:nvSpPr>
            <p:spPr>
              <a:xfrm>
                <a:off x="8849948" y="4229100"/>
                <a:ext cx="5695790" cy="69262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Rectangle 36"/>
              <p:cNvSpPr/>
              <p:nvPr/>
            </p:nvSpPr>
            <p:spPr>
              <a:xfrm>
                <a:off x="11254902" y="6417964"/>
                <a:ext cx="5432898" cy="69262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fr-FR" sz="3700" smtClean="0">
                          <a:solidFill>
                            <a:prstClr val="black"/>
                          </a:solidFill>
                          <a:latin typeface="Arial" panose="020B0604020202020204" pitchFamily="34" charset="0"/>
                          <a:ea typeface="Arial" panose="020B0604020202020204" pitchFamily="34" charset="0"/>
                          <a:cs typeface="Arial" panose="020B0604020202020204" pitchFamily="34" charset="0"/>
                        </a:rPr>
                        <m:t>Em</m:t>
                      </m:r>
                      <m:r>
                        <m:rPr>
                          <m:nor/>
                        </m:rPr>
                        <a:rPr lang="fr-FR" sz="3700" smtClean="0">
                          <a:solidFill>
                            <a:prstClr val="black"/>
                          </a:solidFill>
                          <a:latin typeface="Arial" panose="020B0604020202020204" pitchFamily="34" charset="0"/>
                          <a:ea typeface="Arial" panose="020B0604020202020204" pitchFamily="34" charset="0"/>
                          <a:cs typeface="Arial" panose="020B0604020202020204" pitchFamily="34" charset="0"/>
                        </a:rPr>
                        <m:t> </m:t>
                      </m:r>
                      <m:r>
                        <a:rPr lang="fr-FR" sz="3700" i="1">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tu</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ổ</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i</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v</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à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anh</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a:rPr lang="en-US" sz="37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a:rPr lang="fr-FR" sz="37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tu</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ổ</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i</m:t>
                      </m:r>
                    </m:oMath>
                  </m:oMathPara>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37" name="Rectangle 36"/>
              <p:cNvSpPr>
                <a:spLocks noRot="1" noChangeAspect="1" noMove="1" noResize="1" noEditPoints="1" noAdjustHandles="1" noChangeArrowheads="1" noChangeShapeType="1" noTextEdit="1"/>
              </p:cNvSpPr>
              <p:nvPr/>
            </p:nvSpPr>
            <p:spPr>
              <a:xfrm>
                <a:off x="11254902" y="6417964"/>
                <a:ext cx="5432898" cy="69262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9891010" y="5338121"/>
                <a:ext cx="5432898" cy="69262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fr-FR" sz="3700" smtClean="0">
                          <a:solidFill>
                            <a:prstClr val="black"/>
                          </a:solidFill>
                          <a:latin typeface="Arial" panose="020B0604020202020204" pitchFamily="34" charset="0"/>
                          <a:ea typeface="Arial" panose="020B0604020202020204" pitchFamily="34" charset="0"/>
                          <a:cs typeface="Arial" panose="020B0604020202020204" pitchFamily="34" charset="0"/>
                        </a:rPr>
                        <m:t>Em</m:t>
                      </m:r>
                      <m:r>
                        <m:rPr>
                          <m:nor/>
                        </m:rPr>
                        <a:rPr lang="fr-FR" sz="3700" smtClean="0">
                          <a:solidFill>
                            <a:prstClr val="black"/>
                          </a:solidFill>
                          <a:latin typeface="Arial" panose="020B0604020202020204" pitchFamily="34" charset="0"/>
                          <a:ea typeface="Arial" panose="020B0604020202020204" pitchFamily="34" charset="0"/>
                          <a:cs typeface="Arial" panose="020B0604020202020204" pitchFamily="34" charset="0"/>
                        </a:rPr>
                        <m:t> </m:t>
                      </m:r>
                      <m:r>
                        <a:rPr lang="fr-FR" sz="3700" i="1">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tu</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ổ</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i</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v</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à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anh</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a:rPr lang="en-US" sz="37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14</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tu</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ổ</m:t>
                      </m:r>
                      <m:r>
                        <m:rPr>
                          <m:nor/>
                        </m:rPr>
                        <a:rPr lang="fr-FR" sz="3700">
                          <a:solidFill>
                            <a:prstClr val="black"/>
                          </a:solidFill>
                          <a:latin typeface="Arial" panose="020B0604020202020204" pitchFamily="34" charset="0"/>
                          <a:ea typeface="Arial" panose="020B0604020202020204" pitchFamily="34" charset="0"/>
                          <a:cs typeface="Arial" panose="020B0604020202020204" pitchFamily="34" charset="0"/>
                        </a:rPr>
                        <m:t>i</m:t>
                      </m:r>
                    </m:oMath>
                  </m:oMathPara>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9891010" y="5338121"/>
                <a:ext cx="5432898" cy="692626"/>
              </a:xfrm>
              <a:prstGeom prst="rect">
                <a:avLst/>
              </a:prstGeom>
              <a:blipFill>
                <a:blip r:embed="rId21"/>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3"/>
          <a:stretch>
            <a:fillRect/>
          </a:stretch>
        </p:blipFill>
        <p:spPr>
          <a:xfrm>
            <a:off x="2514732" y="5016472"/>
            <a:ext cx="2943162" cy="285284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98818" y="8853614"/>
            <a:ext cx="2085014"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6"/>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7454419" y="7869320"/>
            <a:ext cx="1371719" cy="1371719"/>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40592" y="-4812047"/>
            <a:ext cx="7406817" cy="41568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160155" y="8853614"/>
            <a:ext cx="2075870"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31"/>
            <a:stretch>
              <a:fillRect/>
            </a:stretch>
          </p:blipFill>
          <p:spPr>
            <a:xfrm>
              <a:off x="3062098" y="5297113"/>
              <a:ext cx="1831974" cy="440717"/>
            </a:xfrm>
            <a:prstGeom prst="rect">
              <a:avLst/>
            </a:prstGeom>
          </p:spPr>
        </p:pic>
        <p:pic>
          <p:nvPicPr>
            <p:cNvPr id="29" name="Picture 28"/>
            <p:cNvPicPr>
              <a:picLocks noChangeAspect="1"/>
            </p:cNvPicPr>
            <p:nvPr/>
          </p:nvPicPr>
          <p:blipFill>
            <a:blip r:embed="rId31"/>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12303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70833E-6 -1.48148E-6 L 0.02396 -0.50208 " pathEditMode="relative" rAng="0" ptsTypes="AA">
                                      <p:cBhvr>
                                        <p:cTn id="50" dur="2000" fill="hold"/>
                                        <p:tgtEl>
                                          <p:spTgt spid="12"/>
                                        </p:tgtEl>
                                        <p:attrNameLst>
                                          <p:attrName>ppt_x</p:attrName>
                                          <p:attrName>ppt_y</p:attrName>
                                        </p:attrNameLst>
                                      </p:cBhvr>
                                      <p:rCtr x="1198"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435513" y="329135"/>
            <a:ext cx="11751068" cy="7540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a:extLst>
              <a:ext uri="{FF2B5EF4-FFF2-40B4-BE49-F238E27FC236}">
                <a16:creationId xmlns:a16="http://schemas.microsoft.com/office/drawing/2014/main" id="{C8624134-3E86-45B2-8853-06D14D26D64B}"/>
              </a:ext>
            </a:extLst>
          </p:cNvPr>
          <p:cNvSpPr txBox="1"/>
          <p:nvPr/>
        </p:nvSpPr>
        <p:spPr>
          <a:xfrm>
            <a:off x="6858000" y="654234"/>
            <a:ext cx="10668000" cy="4032066"/>
          </a:xfrm>
          <a:prstGeom prst="rect">
            <a:avLst/>
          </a:prstGeom>
          <a:noFill/>
        </p:spPr>
        <p:txBody>
          <a:bodyPr wrap="square" rtlCol="0">
            <a:spAutoFit/>
          </a:bodyPr>
          <a:lstStyle/>
          <a:p>
            <a:pPr marR="30480" algn="just">
              <a:lnSpc>
                <a:spcPct val="150000"/>
              </a:lnSpc>
              <a:spcBef>
                <a:spcPts val="600"/>
              </a:spcBef>
              <a:spcAft>
                <a:spcPts val="600"/>
              </a:spcAft>
            </a:pPr>
            <a:r>
              <a:rPr lang="fr-FR" sz="3500" b="1">
                <a:latin typeface="Arial" panose="020B0604020202020204" pitchFamily="34" charset="0"/>
                <a:ea typeface="Times New Roman" panose="02020603050405020304" pitchFamily="18" charset="0"/>
                <a:cs typeface="Arial" panose="020B0604020202020204" pitchFamily="34" charset="0"/>
              </a:rPr>
              <a:t>Câu 5.</a:t>
            </a:r>
            <a:r>
              <a:rPr lang="fr-FR" sz="3500">
                <a:latin typeface="Arial" panose="020B0604020202020204" pitchFamily="34" charset="0"/>
                <a:ea typeface="Times New Roman" panose="02020603050405020304" pitchFamily="18" charset="0"/>
                <a:cs typeface="Arial" panose="020B0604020202020204" pitchFamily="34" charset="0"/>
              </a:rPr>
              <a:t> Một ô tô đi từ Hà Nội lúc 8 giờ sáng và dự kiến đến Hải Phòng lúc 10 giờ 30 phút. Nhưng mỗi giờ ô tô đi chậm hơn so với dự kiến là 10km nên đến 11 giờ 20 phút xe mới tới Hải Phòng. Tính quãng đường Hà Nội – Hải Phòng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1"/>
          <a:stretch>
            <a:fillRect/>
          </a:stretch>
        </p:blipFill>
        <p:spPr>
          <a:xfrm>
            <a:off x="18768449" y="6645011"/>
            <a:ext cx="731045" cy="731045"/>
          </a:xfrm>
          <a:prstGeom prst="rect">
            <a:avLst/>
          </a:prstGeom>
        </p:spPr>
      </p:pic>
      <p:pic>
        <p:nvPicPr>
          <p:cNvPr id="33" name="Picture 32">
            <a:extLst>
              <a:ext uri="{FF2B5EF4-FFF2-40B4-BE49-F238E27FC236}">
                <a16:creationId xmlns:a16="http://schemas.microsoft.com/office/drawing/2014/main" id="{7351ADC6-20B3-4CCF-9DF8-8EA4AC622084}"/>
              </a:ext>
            </a:extLst>
          </p:cNvPr>
          <p:cNvPicPr>
            <a:picLocks noChangeAspect="1"/>
          </p:cNvPicPr>
          <p:nvPr/>
        </p:nvPicPr>
        <p:blipFill>
          <a:blip r:embed="rId12"/>
          <a:stretch>
            <a:fillRect/>
          </a:stretch>
        </p:blipFill>
        <p:spPr>
          <a:xfrm>
            <a:off x="8565235" y="5161876"/>
            <a:ext cx="804741" cy="749873"/>
          </a:xfrm>
          <a:prstGeom prst="rect">
            <a:avLst/>
          </a:prstGeom>
        </p:spPr>
      </p:pic>
      <p:pic>
        <p:nvPicPr>
          <p:cNvPr id="34" name="Picture 33">
            <a:extLst>
              <a:ext uri="{FF2B5EF4-FFF2-40B4-BE49-F238E27FC236}">
                <a16:creationId xmlns:a16="http://schemas.microsoft.com/office/drawing/2014/main" id="{F1052473-D994-457E-AB27-BD41BE79A8A3}"/>
              </a:ext>
            </a:extLst>
          </p:cNvPr>
          <p:cNvPicPr>
            <a:picLocks noChangeAspect="1"/>
          </p:cNvPicPr>
          <p:nvPr/>
        </p:nvPicPr>
        <p:blipFill>
          <a:blip r:embed="rId13"/>
          <a:stretch>
            <a:fillRect/>
          </a:stretch>
        </p:blipFill>
        <p:spPr>
          <a:xfrm>
            <a:off x="8632191" y="6521550"/>
            <a:ext cx="804741" cy="749873"/>
          </a:xfrm>
          <a:prstGeom prst="rect">
            <a:avLst/>
          </a:prstGeom>
        </p:spPr>
      </p:pic>
      <p:pic>
        <p:nvPicPr>
          <p:cNvPr id="35" name="Picture 34">
            <a:extLst>
              <a:ext uri="{FF2B5EF4-FFF2-40B4-BE49-F238E27FC236}">
                <a16:creationId xmlns:a16="http://schemas.microsoft.com/office/drawing/2014/main" id="{05A3363A-AC58-4D37-8194-5A9B4BB15277}"/>
              </a:ext>
            </a:extLst>
          </p:cNvPr>
          <p:cNvPicPr>
            <a:picLocks noChangeAspect="1"/>
          </p:cNvPicPr>
          <p:nvPr/>
        </p:nvPicPr>
        <p:blipFill>
          <a:blip r:embed="rId14"/>
          <a:stretch>
            <a:fillRect/>
          </a:stretch>
        </p:blipFill>
        <p:spPr>
          <a:xfrm>
            <a:off x="13393373" y="5117799"/>
            <a:ext cx="804741" cy="749873"/>
          </a:xfrm>
          <a:prstGeom prst="rect">
            <a:avLst/>
          </a:prstGeom>
        </p:spPr>
      </p:pic>
      <p:pic>
        <p:nvPicPr>
          <p:cNvPr id="36" name="Picture 35">
            <a:extLst>
              <a:ext uri="{FF2B5EF4-FFF2-40B4-BE49-F238E27FC236}">
                <a16:creationId xmlns:a16="http://schemas.microsoft.com/office/drawing/2014/main" id="{27D23464-1C39-48E0-A01B-636B156BDD35}"/>
              </a:ext>
            </a:extLst>
          </p:cNvPr>
          <p:cNvPicPr>
            <a:picLocks noChangeAspect="1"/>
          </p:cNvPicPr>
          <p:nvPr/>
        </p:nvPicPr>
        <p:blipFill>
          <a:blip r:embed="rId15"/>
          <a:stretch>
            <a:fillRect/>
          </a:stretch>
        </p:blipFill>
        <p:spPr>
          <a:xfrm>
            <a:off x="13393203" y="6537588"/>
            <a:ext cx="804741" cy="749873"/>
          </a:xfrm>
          <a:prstGeom prst="rect">
            <a:avLst/>
          </a:prstGeom>
        </p:spPr>
      </p:pic>
      <p:pic>
        <p:nvPicPr>
          <p:cNvPr id="37" name="Picture 36">
            <a:extLst>
              <a:ext uri="{FF2B5EF4-FFF2-40B4-BE49-F238E27FC236}">
                <a16:creationId xmlns:a16="http://schemas.microsoft.com/office/drawing/2014/main" id="{F237EE6E-08B3-4C0C-A022-57AC16576CCC}"/>
              </a:ext>
            </a:extLst>
          </p:cNvPr>
          <p:cNvPicPr>
            <a:picLocks noChangeAspect="1"/>
          </p:cNvPicPr>
          <p:nvPr/>
        </p:nvPicPr>
        <p:blipFill>
          <a:blip r:embed="rId16"/>
          <a:stretch>
            <a:fillRect/>
          </a:stretch>
        </p:blipFill>
        <p:spPr>
          <a:xfrm>
            <a:off x="8153400" y="5023159"/>
            <a:ext cx="1362575" cy="136257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703007" y="5148673"/>
                <a:ext cx="1761700" cy="63094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100 </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𝑘𝑚</m:t>
                      </m:r>
                    </m:oMath>
                  </m:oMathPara>
                </a14:m>
                <a:endParaRPr kumimoji="0" lang="en-US" sz="3500" b="0" i="0" u="none" strike="noStrike" kern="1200" cap="none" spc="0" normalizeH="0" baseline="0" noProof="0">
                  <a:ln>
                    <a:noFill/>
                  </a:ln>
                  <a:solidFill>
                    <a:prstClr val="black"/>
                  </a:solidFill>
                  <a:effectLst/>
                  <a:uLnTx/>
                  <a:uFillTx/>
                  <a:latin typeface="Calibri" panose="020F0502020204030204"/>
                </a:endParaRPr>
              </a:p>
            </p:txBody>
          </p:sp>
        </mc:Choice>
        <mc:Fallback>
          <p:sp>
            <p:nvSpPr>
              <p:cNvPr id="5" name="Rectangle 4"/>
              <p:cNvSpPr>
                <a:spLocks noRot="1" noChangeAspect="1" noMove="1" noResize="1" noEditPoints="1" noAdjustHandles="1" noChangeArrowheads="1" noChangeShapeType="1" noTextEdit="1"/>
              </p:cNvSpPr>
              <p:nvPr/>
            </p:nvSpPr>
            <p:spPr>
              <a:xfrm>
                <a:off x="9703007" y="5148673"/>
                <a:ext cx="1761700" cy="63094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769963" y="6581014"/>
                <a:ext cx="1761700" cy="63094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5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00 </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𝑘𝑚</m:t>
                      </m:r>
                    </m:oMath>
                  </m:oMathPara>
                </a14:m>
                <a:endParaRPr lang="en-US" sz="3500">
                  <a:solidFill>
                    <a:prstClr val="black"/>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9769963" y="6581014"/>
                <a:ext cx="1761700" cy="63094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4563341" y="5161876"/>
                <a:ext cx="1761700" cy="63094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35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a:rPr lang="en-US" sz="35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0 </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𝑘𝑚</m:t>
                      </m:r>
                    </m:oMath>
                  </m:oMathPara>
                </a14:m>
                <a:endParaRPr lang="en-US" sz="350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4563341" y="5161876"/>
                <a:ext cx="1761700" cy="63094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4563341" y="6537588"/>
                <a:ext cx="1761701" cy="63094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5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25</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0 </m:t>
                      </m:r>
                      <m:r>
                        <a:rPr lang="fr-FR"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𝑘𝑚</m:t>
                      </m:r>
                    </m:oMath>
                  </m:oMathPara>
                </a14:m>
                <a:endParaRPr lang="en-US" sz="3500">
                  <a:solidFill>
                    <a:prstClr val="black"/>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14563341" y="6537588"/>
                <a:ext cx="1761701" cy="630942"/>
              </a:xfrm>
              <a:prstGeom prst="rect">
                <a:avLst/>
              </a:prstGeom>
              <a:blipFill>
                <a:blip r:embed="rId20"/>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2"/>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a:stretch>
            <a:fillRect/>
          </a:stretch>
        </p:blipFill>
        <p:spPr>
          <a:xfrm>
            <a:off x="4894247" y="8853616"/>
            <a:ext cx="2094158"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5"/>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a:stretch>
            <a:fillRect/>
          </a:stretch>
        </p:blipFill>
        <p:spPr>
          <a:xfrm>
            <a:off x="980405" y="7732685"/>
            <a:ext cx="1371719" cy="1371719"/>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380717" y="8853616"/>
            <a:ext cx="2094158"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 name="Group 1"/>
          <p:cNvGrpSpPr/>
          <p:nvPr/>
        </p:nvGrpSpPr>
        <p:grpSpPr>
          <a:xfrm>
            <a:off x="3133783" y="5457319"/>
            <a:ext cx="1597857" cy="633706"/>
            <a:chOff x="3062098" y="5297113"/>
            <a:chExt cx="1831974" cy="722453"/>
          </a:xfrm>
        </p:grpSpPr>
        <p:pic>
          <p:nvPicPr>
            <p:cNvPr id="27" name="Picture 26"/>
            <p:cNvPicPr>
              <a:picLocks noChangeAspect="1"/>
            </p:cNvPicPr>
            <p:nvPr/>
          </p:nvPicPr>
          <p:blipFill>
            <a:blip r:embed="rId29"/>
            <a:stretch>
              <a:fillRect/>
            </a:stretch>
          </p:blipFill>
          <p:spPr>
            <a:xfrm>
              <a:off x="3062098" y="5297113"/>
              <a:ext cx="1831974" cy="440717"/>
            </a:xfrm>
            <a:prstGeom prst="rect">
              <a:avLst/>
            </a:prstGeom>
          </p:spPr>
        </p:pic>
        <p:pic>
          <p:nvPicPr>
            <p:cNvPr id="28" name="Picture 27"/>
            <p:cNvPicPr>
              <a:picLocks noChangeAspect="1"/>
            </p:cNvPicPr>
            <p:nvPr/>
          </p:nvPicPr>
          <p:blipFill>
            <a:blip r:embed="rId29"/>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60479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4.79167E-6 -1.48148E-6 L 0.39623 -0.50324 " pathEditMode="relative" rAng="0" ptsTypes="AA">
                                      <p:cBhvr>
                                        <p:cTn id="50" dur="2000" fill="hold"/>
                                        <p:tgtEl>
                                          <p:spTgt spid="12"/>
                                        </p:tgtEl>
                                        <p:attrNameLst>
                                          <p:attrName>ppt_x</p:attrName>
                                          <p:attrName>ppt_y</p:attrName>
                                        </p:attrNameLst>
                                      </p:cBhvr>
                                      <p:rCtr x="19805" y="-25162"/>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6" name="TextBox 25"/>
          <p:cNvSpPr txBox="1"/>
          <p:nvPr/>
        </p:nvSpPr>
        <p:spPr>
          <a:xfrm>
            <a:off x="990600" y="909567"/>
            <a:ext cx="11713536" cy="96949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2</a:t>
            </a:r>
            <a:r>
              <a:rPr lang="en-US" sz="3800" b="1" smtClean="0">
                <a:solidFill>
                  <a:schemeClr val="accent5">
                    <a:lumMod val="75000"/>
                  </a:schemeClr>
                </a:solidFill>
                <a:cs typeface="Arial" panose="020B0604020202020204" pitchFamily="34" charset="0"/>
              </a:rPr>
              <a:t> </a:t>
            </a:r>
            <a:r>
              <a:rPr lang="vi-VN" sz="3800" b="1" smtClean="0">
                <a:solidFill>
                  <a:schemeClr val="accent5">
                    <a:lumMod val="75000"/>
                  </a:schemeClr>
                </a:solidFill>
                <a:cs typeface="Arial" panose="020B0604020202020204" pitchFamily="34" charset="0"/>
              </a:rPr>
              <a:t>(SGK - tr.</a:t>
            </a:r>
            <a:r>
              <a:rPr lang="en-US" sz="3800" b="1" smtClean="0">
                <a:solidFill>
                  <a:schemeClr val="accent5">
                    <a:lumMod val="75000"/>
                  </a:schemeClr>
                </a:solidFill>
                <a:latin typeface="Arial" panose="020B0604020202020204" pitchFamily="34" charset="0"/>
                <a:cs typeface="Arial" panose="020B0604020202020204" pitchFamily="34" charset="0"/>
              </a:rPr>
              <a:t>50</a:t>
            </a:r>
            <a:r>
              <a:rPr lang="vi-VN" sz="3800" b="1" smtClean="0">
                <a:solidFill>
                  <a:schemeClr val="accent5">
                    <a:lumMod val="75000"/>
                  </a:schemeClr>
                </a:solidFill>
                <a:cs typeface="Arial" panose="020B0604020202020204" pitchFamily="34" charset="0"/>
              </a:rPr>
              <a:t>) </a:t>
            </a:r>
            <a:r>
              <a:rPr lang="vi-VN" sz="3800">
                <a:solidFill>
                  <a:srgbClr val="000000"/>
                </a:solidFill>
                <a:cs typeface="Arial" panose="020B0604020202020204" pitchFamily="34" charset="0"/>
              </a:rPr>
              <a:t>Giải các phương </a:t>
            </a:r>
            <a:r>
              <a:rPr lang="vi-VN" sz="3800" smtClean="0">
                <a:solidFill>
                  <a:srgbClr val="000000"/>
                </a:solidFill>
                <a:cs typeface="Arial" panose="020B0604020202020204" pitchFamily="34" charset="0"/>
              </a:rPr>
              <a:t>trình:</a:t>
            </a:r>
            <a:endParaRPr lang="vi-VN" sz="38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361385" y="8089265"/>
            <a:ext cx="2509168" cy="190480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90600" y="2247900"/>
                <a:ext cx="3908177" cy="1007968"/>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7</m:t>
                      </m:r>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+21=0</m:t>
                      </m:r>
                    </m:oMath>
                  </m:oMathPara>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2247900"/>
                <a:ext cx="3908177" cy="1007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2209800" y="3408000"/>
                <a:ext cx="2570768"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09800" y="3408000"/>
                <a:ext cx="2570768" cy="1007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180345" y="2253376"/>
                <a:ext cx="3950621" cy="1007968"/>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fr-FR" sz="3800" i="1">
                          <a:latin typeface="Cambria Math" panose="02040503050406030204" pitchFamily="18" charset="0"/>
                          <a:ea typeface="Calibri" panose="020F0502020204030204" pitchFamily="34" charset="0"/>
                          <a:cs typeface="Times New Roman" panose="02020603050405020304" pitchFamily="18" charset="0"/>
                        </a:rPr>
                        <m:t>5=0</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180345" y="2253376"/>
                <a:ext cx="3950621" cy="1007968"/>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a:xfrm>
            <a:off x="6018520" y="2697777"/>
            <a:ext cx="1280" cy="6096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rot="10800000">
            <a:off x="13868400" y="7658099"/>
            <a:ext cx="3456732" cy="3462828"/>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13180932" y="1790700"/>
                <a:ext cx="3950621" cy="1798954"/>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3180932" y="1790700"/>
                <a:ext cx="3950621" cy="1798954"/>
              </a:xfrm>
              <a:prstGeom prst="rect">
                <a:avLst/>
              </a:prstGeom>
              <a:blipFill>
                <a:blip r:embed="rId7"/>
                <a:stretch>
                  <a:fillRect/>
                </a:stretch>
              </a:blipFill>
            </p:spPr>
            <p:txBody>
              <a:bodyPr/>
              <a:lstStyle/>
              <a:p>
                <a:r>
                  <a:rPr lang="en-US">
                    <a:noFill/>
                  </a:rPr>
                  <a:t> </a:t>
                </a:r>
              </a:p>
            </p:txBody>
          </p:sp>
        </mc:Fallback>
      </mc:AlternateContent>
      <p:cxnSp>
        <p:nvCxnSpPr>
          <p:cNvPr id="18" name="Straight Connector 17"/>
          <p:cNvCxnSpPr/>
          <p:nvPr/>
        </p:nvCxnSpPr>
        <p:spPr>
          <a:xfrm>
            <a:off x="12190720" y="2559544"/>
            <a:ext cx="1280" cy="6096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Rectangle 18"/>
              <p:cNvSpPr/>
              <p:nvPr/>
            </p:nvSpPr>
            <p:spPr>
              <a:xfrm>
                <a:off x="8610600" y="3408000"/>
                <a:ext cx="2206886"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610600" y="3408000"/>
                <a:ext cx="2206886" cy="10079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4693153" y="3823132"/>
                <a:ext cx="2570768"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4693153" y="3823132"/>
                <a:ext cx="2570768" cy="100796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70198" y="5110504"/>
                <a:ext cx="5027920" cy="1846659"/>
              </a:xfrm>
              <a:prstGeom prst="rect">
                <a:avLst/>
              </a:prstGeom>
            </p:spPr>
            <p:txBody>
              <a:bodyPr wrap="square">
                <a:spAutoFit/>
              </a:bodyPr>
              <a:lstStyle/>
              <a:p>
                <a:pPr algn="just">
                  <a:lnSpc>
                    <a:spcPct val="150000"/>
                  </a:lnSpc>
                  <a:spcBef>
                    <a:spcPts val="600"/>
                  </a:spcBef>
                  <a:spcAft>
                    <a:spcPts val="600"/>
                  </a:spcAft>
                </a:pPr>
                <a:r>
                  <a:rPr lang="fr-FR" sz="3800" smtClean="0">
                    <a:solidFill>
                      <a:srgbClr val="C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a:solidFill>
                      <a:srgbClr val="C00000"/>
                    </a:solidFill>
                    <a:effectLst/>
                    <a:latin typeface="Arial" panose="020B0604020202020204" pitchFamily="34" charset="0"/>
                    <a:ea typeface="Calibri" panose="020F0502020204030204" pitchFamily="34" charset="0"/>
                    <a:cs typeface="Arial" panose="020B0604020202020204" pitchFamily="34" charset="0"/>
                  </a:rPr>
                  <a:t> là nghiệm của phương trình</a:t>
                </a:r>
                <a:endParaRPr lang="en-US" sz="38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70198" y="5110504"/>
                <a:ext cx="5027920" cy="1846659"/>
              </a:xfrm>
              <a:prstGeom prst="rect">
                <a:avLst/>
              </a:prstGeom>
              <a:blipFill>
                <a:blip r:embed="rId10"/>
                <a:stretch>
                  <a:fillRect l="-4000" r="-4000" b="-66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6653807" y="5164685"/>
                <a:ext cx="5027920" cy="1738296"/>
              </a:xfrm>
              <a:prstGeom prst="rect">
                <a:avLst/>
              </a:prstGeom>
            </p:spPr>
            <p:txBody>
              <a:bodyPr wrap="square">
                <a:spAutoFit/>
              </a:bodyPr>
              <a:lstStyle/>
              <a:p>
                <a:pPr algn="just">
                  <a:lnSpc>
                    <a:spcPct val="150000"/>
                  </a:lnSpc>
                  <a:spcBef>
                    <a:spcPts val="600"/>
                  </a:spcBef>
                  <a:spcAft>
                    <a:spcPts val="600"/>
                  </a:spcAft>
                </a:pPr>
                <a:r>
                  <a:rPr lang="fr-FR" sz="3800" smtClean="0">
                    <a:solidFill>
                      <a:srgbClr val="C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800">
                    <a:solidFill>
                      <a:srgbClr val="C00000"/>
                    </a:solidFill>
                    <a:effectLst/>
                    <a:latin typeface="Arial" panose="020B0604020202020204" pitchFamily="34" charset="0"/>
                    <a:ea typeface="Calibri" panose="020F0502020204030204" pitchFamily="34" charset="0"/>
                    <a:cs typeface="Arial" panose="020B0604020202020204" pitchFamily="34" charset="0"/>
                  </a:rPr>
                  <a:t> là nghiệm của phương trình</a:t>
                </a:r>
                <a:endParaRPr lang="en-US" sz="38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6653807" y="5164685"/>
                <a:ext cx="5027920" cy="1738296"/>
              </a:xfrm>
              <a:prstGeom prst="rect">
                <a:avLst/>
              </a:prstGeom>
              <a:blipFill>
                <a:blip r:embed="rId11"/>
                <a:stretch>
                  <a:fillRect l="-4005" r="-4126"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12498080" y="5321270"/>
                <a:ext cx="5027920" cy="1846659"/>
              </a:xfrm>
              <a:prstGeom prst="rect">
                <a:avLst/>
              </a:prstGeom>
            </p:spPr>
            <p:txBody>
              <a:bodyPr wrap="square">
                <a:spAutoFit/>
              </a:bodyPr>
              <a:lstStyle/>
              <a:p>
                <a:pPr algn="just">
                  <a:lnSpc>
                    <a:spcPct val="150000"/>
                  </a:lnSpc>
                  <a:spcBef>
                    <a:spcPts val="600"/>
                  </a:spcBef>
                  <a:spcAft>
                    <a:spcPts val="600"/>
                  </a:spcAft>
                </a:pPr>
                <a:r>
                  <a:rPr lang="fr-FR" sz="3800" smtClean="0">
                    <a:solidFill>
                      <a:srgbClr val="C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800">
                    <a:solidFill>
                      <a:srgbClr val="C00000"/>
                    </a:solidFill>
                    <a:effectLst/>
                    <a:latin typeface="Arial" panose="020B0604020202020204" pitchFamily="34" charset="0"/>
                    <a:ea typeface="Calibri" panose="020F0502020204030204" pitchFamily="34" charset="0"/>
                    <a:cs typeface="Arial" panose="020B0604020202020204" pitchFamily="34" charset="0"/>
                  </a:rPr>
                  <a:t> là nghiệm của phương trình</a:t>
                </a:r>
                <a:endParaRPr lang="en-US" sz="38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2498080" y="5321270"/>
                <a:ext cx="5027920" cy="1846659"/>
              </a:xfrm>
              <a:prstGeom prst="rect">
                <a:avLst/>
              </a:prstGeom>
              <a:blipFill>
                <a:blip r:embed="rId12"/>
                <a:stretch>
                  <a:fillRect l="-4000" r="-4000" b="-6271"/>
                </a:stretch>
              </a:blipFill>
            </p:spPr>
            <p:txBody>
              <a:bodyPr/>
              <a:lstStyle/>
              <a:p>
                <a:r>
                  <a:rPr lang="en-US">
                    <a:noFill/>
                  </a:rPr>
                  <a:t> </a:t>
                </a:r>
              </a:p>
            </p:txBody>
          </p:sp>
        </mc:Fallback>
      </mc:AlternateContent>
    </p:spTree>
    <p:extLst>
      <p:ext uri="{BB962C8B-B14F-4D97-AF65-F5344CB8AC3E}">
        <p14:creationId xmlns:p14="http://schemas.microsoft.com/office/powerpoint/2010/main" val="915398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fade">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8" grpId="0"/>
      <p:bldP spid="17" grpId="0"/>
      <p:bldP spid="19" grpId="0"/>
      <p:bldP spid="20" grpId="0"/>
      <p:bldP spid="5"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298784"/>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6" name="Picture 15"/>
          <p:cNvPicPr>
            <a:picLocks noChangeAspect="1"/>
          </p:cNvPicPr>
          <p:nvPr/>
        </p:nvPicPr>
        <p:blipFill>
          <a:blip r:embed="rId2"/>
          <a:stretch>
            <a:fillRect/>
          </a:stretch>
        </p:blipFill>
        <p:spPr>
          <a:xfrm>
            <a:off x="15011400" y="876300"/>
            <a:ext cx="2629177" cy="1143000"/>
          </a:xfrm>
          <a:prstGeom prst="rect">
            <a:avLst/>
          </a:prstGeom>
        </p:spPr>
      </p:pic>
      <p:sp>
        <p:nvSpPr>
          <p:cNvPr id="7" name="TextBox 6"/>
          <p:cNvSpPr txBox="1"/>
          <p:nvPr/>
        </p:nvSpPr>
        <p:spPr>
          <a:xfrm>
            <a:off x="762000" y="723900"/>
            <a:ext cx="11713536" cy="96949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3 </a:t>
            </a:r>
            <a:r>
              <a:rPr lang="vi-VN" sz="3800" b="1" smtClean="0">
                <a:solidFill>
                  <a:schemeClr val="accent5">
                    <a:lumMod val="75000"/>
                  </a:schemeClr>
                </a:solidFill>
                <a:cs typeface="Arial" panose="020B0604020202020204" pitchFamily="34" charset="0"/>
              </a:rPr>
              <a:t>(SGK </a:t>
            </a:r>
            <a:r>
              <a:rPr lang="vi-VN" sz="3800" b="1" smtClean="0">
                <a:solidFill>
                  <a:schemeClr val="accent5">
                    <a:lumMod val="75000"/>
                  </a:schemeClr>
                </a:solidFill>
                <a:cs typeface="Arial" panose="020B0604020202020204" pitchFamily="34" charset="0"/>
              </a:rPr>
              <a:t>- tr.</a:t>
            </a:r>
            <a:r>
              <a:rPr lang="en-US" sz="3800" b="1" smtClean="0">
                <a:solidFill>
                  <a:schemeClr val="accent5">
                    <a:lumMod val="75000"/>
                  </a:schemeClr>
                </a:solidFill>
                <a:latin typeface="Arial" panose="020B0604020202020204" pitchFamily="34" charset="0"/>
                <a:cs typeface="Arial" panose="020B0604020202020204" pitchFamily="34" charset="0"/>
              </a:rPr>
              <a:t>50</a:t>
            </a:r>
            <a:r>
              <a:rPr lang="vi-VN" sz="3800" b="1" smtClean="0">
                <a:solidFill>
                  <a:schemeClr val="accent5">
                    <a:lumMod val="75000"/>
                  </a:schemeClr>
                </a:solidFill>
                <a:cs typeface="Arial" panose="020B0604020202020204" pitchFamily="34" charset="0"/>
              </a:rPr>
              <a:t>) </a:t>
            </a:r>
            <a:r>
              <a:rPr lang="vi-VN" sz="3800">
                <a:solidFill>
                  <a:srgbClr val="000000"/>
                </a:solidFill>
                <a:cs typeface="Arial" panose="020B0604020202020204" pitchFamily="34" charset="0"/>
              </a:rPr>
              <a:t>Giải các phương </a:t>
            </a:r>
            <a:r>
              <a:rPr lang="vi-VN" sz="3800" smtClean="0">
                <a:solidFill>
                  <a:srgbClr val="000000"/>
                </a:solidFill>
                <a:cs typeface="Arial" panose="020B0604020202020204" pitchFamily="34" charset="0"/>
              </a:rPr>
              <a:t>trình:</a:t>
            </a:r>
            <a:endParaRPr lang="vi-VN" sz="38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762000" y="1943100"/>
                <a:ext cx="5105400" cy="1007968"/>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2</m:t>
                      </m:r>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−3=−3</m:t>
                      </m:r>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762000" y="1943100"/>
                <a:ext cx="5105400" cy="1007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762000" y="3120836"/>
                <a:ext cx="5697455" cy="1804918"/>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62000" y="3120836"/>
                <a:ext cx="5697455" cy="18049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37016" y="5237068"/>
                <a:ext cx="7774068" cy="1007968"/>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latin typeface="Cambria Math" panose="02040503050406030204" pitchFamily="18" charset="0"/>
                          <a:ea typeface="Calibri" panose="020F0502020204030204" pitchFamily="34" charset="0"/>
                          <a:cs typeface="Times New Roman" panose="02020603050405020304" pitchFamily="18" charset="0"/>
                        </a:rPr>
                        <m:t>0,15</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=9,9−0,3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37016" y="5237068"/>
                <a:ext cx="7774068" cy="10079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37016" y="6533361"/>
                <a:ext cx="5358984" cy="1823704"/>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37016" y="6533361"/>
                <a:ext cx="5358984" cy="18237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744907" y="2116720"/>
                <a:ext cx="4744376"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800" smtClean="0">
                          <a:solidFill>
                            <a:srgbClr val="C00000"/>
                          </a:solidFill>
                          <a:latin typeface="Cambria Math" panose="02040503050406030204" pitchFamily="18" charset="0"/>
                        </a:rPr>
                        <m:t>⟺</m:t>
                      </m:r>
                      <m:r>
                        <a:rPr lang="en-US" sz="3800" i="0">
                          <a:solidFill>
                            <a:srgbClr val="C00000"/>
                          </a:solidFill>
                          <a:latin typeface="Cambria Math" panose="02040503050406030204" pitchFamily="18" charset="0"/>
                        </a:rPr>
                        <m:t>5</m:t>
                      </m:r>
                      <m:r>
                        <a:rPr lang="en-US" sz="3800" i="1">
                          <a:solidFill>
                            <a:srgbClr val="C00000"/>
                          </a:solidFill>
                          <a:latin typeface="Cambria Math" panose="02040503050406030204" pitchFamily="18" charset="0"/>
                        </a:rPr>
                        <m:t>𝑥</m:t>
                      </m:r>
                      <m:r>
                        <a:rPr lang="en-US" sz="3800" i="0">
                          <a:solidFill>
                            <a:srgbClr val="C00000"/>
                          </a:solidFill>
                          <a:latin typeface="Cambria Math" panose="02040503050406030204" pitchFamily="18" charset="0"/>
                        </a:rPr>
                        <m:t>=20⟺</m:t>
                      </m:r>
                      <m:r>
                        <a:rPr lang="en-US" sz="3800" i="1">
                          <a:solidFill>
                            <a:srgbClr val="C00000"/>
                          </a:solidFill>
                          <a:latin typeface="Cambria Math" panose="02040503050406030204" pitchFamily="18" charset="0"/>
                        </a:rPr>
                        <m:t>𝑥</m:t>
                      </m:r>
                      <m:r>
                        <a:rPr lang="en-US" sz="3800" i="0">
                          <a:solidFill>
                            <a:srgbClr val="C00000"/>
                          </a:solidFill>
                          <a:latin typeface="Cambria Math" panose="02040503050406030204" pitchFamily="18" charset="0"/>
                        </a:rPr>
                        <m:t>=4</m:t>
                      </m:r>
                    </m:oMath>
                  </m:oMathPara>
                </a14:m>
                <a:endParaRPr lang="en-US" sz="3800">
                  <a:solidFill>
                    <a:srgbClr val="C00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5744907" y="2116720"/>
                <a:ext cx="4744376"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820590" y="3811789"/>
                <a:ext cx="2610779" cy="69249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smtClean="0">
                          <a:solidFill>
                            <a:srgbClr val="C00000"/>
                          </a:solidFill>
                          <a:latin typeface="Cambria Math" panose="02040503050406030204" pitchFamily="18" charset="0"/>
                        </a:rPr>
                        <m:t>⟺</m:t>
                      </m:r>
                      <m:r>
                        <a:rPr lang="en-US" sz="3900" i="1">
                          <a:solidFill>
                            <a:srgbClr val="C00000"/>
                          </a:solidFill>
                          <a:latin typeface="Cambria Math" panose="02040503050406030204" pitchFamily="18" charset="0"/>
                        </a:rPr>
                        <m:t>𝑥</m:t>
                      </m:r>
                      <m:r>
                        <a:rPr lang="en-US" sz="3900" i="0">
                          <a:solidFill>
                            <a:srgbClr val="C00000"/>
                          </a:solidFill>
                          <a:latin typeface="Cambria Math" panose="02040503050406030204" pitchFamily="18" charset="0"/>
                        </a:rPr>
                        <m:t>=−1</m:t>
                      </m:r>
                    </m:oMath>
                  </m:oMathPara>
                </a14:m>
                <a:endParaRPr lang="en-US" sz="3900">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4820590" y="3811789"/>
                <a:ext cx="2610779" cy="6924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740297" y="5402498"/>
                <a:ext cx="9470478"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800" smtClean="0">
                          <a:solidFill>
                            <a:srgbClr val="C00000"/>
                          </a:solidFill>
                          <a:latin typeface="Cambria Math" panose="02040503050406030204" pitchFamily="18" charset="0"/>
                        </a:rPr>
                        <m:t>⟺</m:t>
                      </m:r>
                      <m:r>
                        <a:rPr lang="en-US" sz="3800" i="0">
                          <a:solidFill>
                            <a:srgbClr val="C00000"/>
                          </a:solidFill>
                          <a:latin typeface="Cambria Math" panose="02040503050406030204" pitchFamily="18" charset="0"/>
                        </a:rPr>
                        <m:t>0,15</m:t>
                      </m:r>
                      <m:r>
                        <a:rPr lang="en-US" sz="3800" i="1">
                          <a:solidFill>
                            <a:srgbClr val="C00000"/>
                          </a:solidFill>
                          <a:latin typeface="Cambria Math" panose="02040503050406030204" pitchFamily="18" charset="0"/>
                        </a:rPr>
                        <m:t>𝑡</m:t>
                      </m:r>
                      <m:r>
                        <a:rPr lang="en-US" sz="3800" i="0">
                          <a:solidFill>
                            <a:srgbClr val="C00000"/>
                          </a:solidFill>
                          <a:latin typeface="Cambria Math" panose="02040503050406030204" pitchFamily="18" charset="0"/>
                        </a:rPr>
                        <m:t>+0,3</m:t>
                      </m:r>
                      <m:r>
                        <a:rPr lang="en-US" sz="3800" i="1">
                          <a:solidFill>
                            <a:srgbClr val="C00000"/>
                          </a:solidFill>
                          <a:latin typeface="Cambria Math" panose="02040503050406030204" pitchFamily="18" charset="0"/>
                        </a:rPr>
                        <m:t>𝑡</m:t>
                      </m:r>
                      <m:r>
                        <a:rPr lang="en-US" sz="3800" i="0">
                          <a:solidFill>
                            <a:srgbClr val="C00000"/>
                          </a:solidFill>
                          <a:latin typeface="Cambria Math" panose="02040503050406030204" pitchFamily="18" charset="0"/>
                        </a:rPr>
                        <m:t>=9,9+0,3+0,6⟺</m:t>
                      </m:r>
                      <m:r>
                        <a:rPr lang="en-US" sz="3800" i="1">
                          <a:solidFill>
                            <a:srgbClr val="C00000"/>
                          </a:solidFill>
                          <a:latin typeface="Cambria Math" panose="02040503050406030204" pitchFamily="18" charset="0"/>
                        </a:rPr>
                        <m:t>𝑡</m:t>
                      </m:r>
                      <m:r>
                        <a:rPr lang="en-US" sz="3800" i="0">
                          <a:solidFill>
                            <a:srgbClr val="C00000"/>
                          </a:solidFill>
                          <a:latin typeface="Cambria Math" panose="02040503050406030204" pitchFamily="18" charset="0"/>
                        </a:rPr>
                        <m:t>=24</m:t>
                      </m:r>
                    </m:oMath>
                  </m:oMathPara>
                </a14:m>
                <a:endParaRPr lang="en-US" sz="3800">
                  <a:solidFill>
                    <a:srgbClr val="C00000"/>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7740297" y="5402498"/>
                <a:ext cx="9470478" cy="6771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5622758" y="7099163"/>
                <a:ext cx="12055642" cy="2629502"/>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=15⟺9</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=15−15+5</m:t>
                      </m:r>
                    </m:oMath>
                  </m:oMathPara>
                </a14:m>
                <a:endParaRPr lang="en-US" sz="38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8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622758" y="7099163"/>
                <a:ext cx="12055642" cy="2629502"/>
              </a:xfrm>
              <a:prstGeom prst="rect">
                <a:avLst/>
              </a:prstGeom>
              <a:blipFill>
                <a:blip r:embed="rId1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5" grpId="0"/>
      <p:bldP spid="6"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9" name="TextBox 38"/>
          <p:cNvSpPr txBox="1"/>
          <p:nvPr/>
        </p:nvSpPr>
        <p:spPr>
          <a:xfrm>
            <a:off x="4325336" y="755130"/>
            <a:ext cx="959617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KHỞI</a:t>
            </a:r>
            <a:r>
              <a:rPr kumimoji="0" lang="en-US" sz="70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ĐỘNG</a:t>
            </a:r>
            <a:endParaRPr kumimoji="0" lang="en-US" sz="7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189630" y="8329892"/>
            <a:ext cx="2407518" cy="2124280"/>
          </a:xfrm>
          <a:prstGeom prst="rect">
            <a:avLst/>
          </a:prstGeom>
        </p:spPr>
      </p:pic>
      <p:sp>
        <p:nvSpPr>
          <p:cNvPr id="27" name="Rectangle 26"/>
          <p:cNvSpPr/>
          <p:nvPr/>
        </p:nvSpPr>
        <p:spPr>
          <a:xfrm>
            <a:off x="1497961" y="2400300"/>
            <a:ext cx="15250927" cy="4062651"/>
          </a:xfrm>
          <a:prstGeom prst="rect">
            <a:avLst/>
          </a:prstGeom>
        </p:spPr>
        <p:txBody>
          <a:bodyPr wrap="square">
            <a:spAutoFit/>
          </a:bodyPr>
          <a:lstStyle/>
          <a:p>
            <a:pPr marR="30480" algn="just">
              <a:lnSpc>
                <a:spcPct val="150000"/>
              </a:lnSpc>
            </a:pPr>
            <a:r>
              <a:rPr lang="vi-VN" sz="4300" b="1">
                <a:solidFill>
                  <a:schemeClr val="bg1"/>
                </a:solidFill>
                <a:ea typeface="Times New Roman" panose="02020603050405020304" pitchFamily="18" charset="0"/>
                <a:cs typeface="Arial" panose="020B0604020202020204" pitchFamily="34" charset="0"/>
              </a:rPr>
              <a:t>Hai thư viện </a:t>
            </a:r>
            <a:r>
              <a:rPr lang="vi-VN" sz="4300" b="1">
                <a:solidFill>
                  <a:schemeClr val="bg1"/>
                </a:solidFill>
                <a:ea typeface="Times New Roman" panose="02020603050405020304" pitchFamily="18" charset="0"/>
                <a:cs typeface="Arial" panose="020B0604020202020204" pitchFamily="34" charset="0"/>
              </a:rPr>
              <a:t>có </a:t>
            </a:r>
            <a:r>
              <a:rPr lang="en-US" sz="43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tất cả </a:t>
            </a:r>
            <a:r>
              <a:rPr lang="vi-VN" sz="4300" b="1" smtClean="0">
                <a:solidFill>
                  <a:schemeClr val="bg1"/>
                </a:solidFill>
                <a:ea typeface="Times New Roman" panose="02020603050405020304" pitchFamily="18" charset="0"/>
                <a:cs typeface="Arial" panose="020B0604020202020204" pitchFamily="34" charset="0"/>
              </a:rPr>
              <a:t>15</a:t>
            </a:r>
            <a:r>
              <a:rPr lang="en-US" sz="4300" b="1" smtClean="0">
                <a:solidFill>
                  <a:schemeClr val="bg1"/>
                </a:solidFill>
                <a:ea typeface="Times New Roman" panose="02020603050405020304" pitchFamily="18" charset="0"/>
                <a:cs typeface="Arial" panose="020B0604020202020204" pitchFamily="34" charset="0"/>
              </a:rPr>
              <a:t> </a:t>
            </a:r>
            <a:r>
              <a:rPr lang="vi-VN" sz="4300" b="1" smtClean="0">
                <a:solidFill>
                  <a:schemeClr val="bg1"/>
                </a:solidFill>
                <a:ea typeface="Times New Roman" panose="02020603050405020304" pitchFamily="18" charset="0"/>
                <a:cs typeface="Arial" panose="020B0604020202020204" pitchFamily="34" charset="0"/>
              </a:rPr>
              <a:t>000 </a:t>
            </a:r>
            <a:r>
              <a:rPr lang="vi-VN" sz="4300" b="1">
                <a:solidFill>
                  <a:schemeClr val="bg1"/>
                </a:solidFill>
                <a:ea typeface="Times New Roman" panose="02020603050405020304" pitchFamily="18" charset="0"/>
                <a:cs typeface="Arial" panose="020B0604020202020204" pitchFamily="34" charset="0"/>
              </a:rPr>
              <a:t>cuốn sách. Nếu chuyển từ thư viện thứ nhất sang thứ viện thứ </a:t>
            </a:r>
            <a:r>
              <a:rPr lang="vi-VN" sz="4300" b="1">
                <a:solidFill>
                  <a:schemeClr val="bg1"/>
                </a:solidFill>
                <a:ea typeface="Times New Roman" panose="02020603050405020304" pitchFamily="18" charset="0"/>
                <a:cs typeface="Arial" panose="020B0604020202020204" pitchFamily="34" charset="0"/>
              </a:rPr>
              <a:t>hai </a:t>
            </a:r>
            <a:r>
              <a:rPr lang="vi-VN" sz="4300" b="1" smtClean="0">
                <a:solidFill>
                  <a:schemeClr val="bg1"/>
                </a:solidFill>
                <a:ea typeface="Times New Roman" panose="02020603050405020304" pitchFamily="18" charset="0"/>
                <a:cs typeface="Arial" panose="020B0604020202020204" pitchFamily="34" charset="0"/>
              </a:rPr>
              <a:t>3</a:t>
            </a:r>
            <a:r>
              <a:rPr lang="en-US" sz="4300" b="1" smtClean="0">
                <a:solidFill>
                  <a:schemeClr val="bg1"/>
                </a:solidFill>
                <a:ea typeface="Times New Roman" panose="02020603050405020304" pitchFamily="18" charset="0"/>
                <a:cs typeface="Arial" panose="020B0604020202020204" pitchFamily="34" charset="0"/>
              </a:rPr>
              <a:t> </a:t>
            </a:r>
            <a:r>
              <a:rPr lang="vi-VN" sz="4300" b="1" smtClean="0">
                <a:solidFill>
                  <a:schemeClr val="bg1"/>
                </a:solidFill>
                <a:ea typeface="Times New Roman" panose="02020603050405020304" pitchFamily="18" charset="0"/>
                <a:cs typeface="Arial" panose="020B0604020202020204" pitchFamily="34" charset="0"/>
              </a:rPr>
              <a:t>000 </a:t>
            </a:r>
            <a:r>
              <a:rPr lang="vi-VN" sz="4300" b="1">
                <a:solidFill>
                  <a:schemeClr val="bg1"/>
                </a:solidFill>
                <a:ea typeface="Times New Roman" panose="02020603050405020304" pitchFamily="18" charset="0"/>
                <a:cs typeface="Arial" panose="020B0604020202020204" pitchFamily="34" charset="0"/>
              </a:rPr>
              <a:t>cuốn, thì số sách của hai thư viện bằng nhau. Tính số sách lúc đầu ở mỗi thư viện. </a:t>
            </a:r>
            <a:endParaRPr lang="vi-VN" sz="4300" b="1">
              <a:solidFill>
                <a:schemeClr val="bg1"/>
              </a:solidFill>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106400" y="7048500"/>
            <a:ext cx="3278823" cy="2801527"/>
          </a:xfrm>
          <a:prstGeom prst="rect">
            <a:avLst/>
          </a:prstGeom>
        </p:spPr>
      </p:pic>
    </p:spTree>
    <p:extLst>
      <p:ext uri="{BB962C8B-B14F-4D97-AF65-F5344CB8AC3E}">
        <p14:creationId xmlns:p14="http://schemas.microsoft.com/office/powerpoint/2010/main" val="255106991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0" name="Picture 9"/>
          <p:cNvPicPr>
            <a:picLocks noChangeAspect="1"/>
          </p:cNvPicPr>
          <p:nvPr/>
        </p:nvPicPr>
        <p:blipFill>
          <a:blip r:embed="rId2"/>
          <a:stretch>
            <a:fillRect/>
          </a:stretch>
        </p:blipFill>
        <p:spPr>
          <a:xfrm rot="17618639">
            <a:off x="16133714" y="4086268"/>
            <a:ext cx="1475039" cy="1311981"/>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847448" y="781502"/>
                <a:ext cx="16593097" cy="3527056"/>
              </a:xfrm>
              <a:prstGeom prst="rect">
                <a:avLst/>
              </a:prstGeom>
              <a:noFill/>
            </p:spPr>
            <p:txBody>
              <a:bodyPr wrap="square" rtlCol="0">
                <a:spAutoFit/>
              </a:bodyPr>
              <a:lstStyle/>
              <a:p>
                <a:pPr algn="just">
                  <a:lnSpc>
                    <a:spcPct val="140000"/>
                  </a:lnSpc>
                </a:pPr>
                <a:r>
                  <a:rPr lang="vi-VN" sz="3600" b="1" smtClean="0">
                    <a:solidFill>
                      <a:schemeClr val="accent5">
                        <a:lumMod val="75000"/>
                      </a:schemeClr>
                    </a:solidFill>
                    <a:latin typeface="Arial" panose="020B0604020202020204" pitchFamily="34" charset="0"/>
                    <a:cs typeface="Arial" panose="020B0604020202020204" pitchFamily="34" charset="0"/>
                  </a:rPr>
                  <a:t>Bài </a:t>
                </a:r>
                <a:r>
                  <a:rPr lang="en-US" sz="3600" b="1" smtClean="0">
                    <a:solidFill>
                      <a:schemeClr val="accent5">
                        <a:lumMod val="75000"/>
                      </a:schemeClr>
                    </a:solidFill>
                    <a:latin typeface="Arial" panose="020B0604020202020204" pitchFamily="34" charset="0"/>
                    <a:cs typeface="Arial" panose="020B0604020202020204" pitchFamily="34" charset="0"/>
                  </a:rPr>
                  <a:t>4 </a:t>
                </a:r>
                <a:r>
                  <a:rPr lang="vi-VN" sz="3600" b="1" smtClean="0">
                    <a:solidFill>
                      <a:schemeClr val="accent5">
                        <a:lumMod val="75000"/>
                      </a:schemeClr>
                    </a:solidFill>
                    <a:latin typeface="Arial" panose="020B0604020202020204" pitchFamily="34" charset="0"/>
                    <a:cs typeface="Arial" panose="020B0604020202020204" pitchFamily="34" charset="0"/>
                  </a:rPr>
                  <a:t>(SGK - tr.</a:t>
                </a:r>
                <a:r>
                  <a:rPr lang="en-US" sz="3600" b="1" smtClean="0">
                    <a:solidFill>
                      <a:schemeClr val="accent5">
                        <a:lumMod val="75000"/>
                      </a:schemeClr>
                    </a:solidFill>
                    <a:latin typeface="Arial" panose="020B0604020202020204" pitchFamily="34" charset="0"/>
                    <a:cs typeface="Arial" panose="020B0604020202020204" pitchFamily="34" charset="0"/>
                  </a:rPr>
                  <a:t>50</a:t>
                </a:r>
                <a:r>
                  <a:rPr lang="vi-VN" sz="3600" b="1" smtClean="0">
                    <a:solidFill>
                      <a:schemeClr val="accent5">
                        <a:lumMod val="75000"/>
                      </a:schemeClr>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Có hai can đựng nước. Can thứ nhất có lượng nước gấp đôi lượng nước ở can thứ hai. Nếu rót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5</m:t>
                    </m:r>
                    <m:r>
                      <a:rPr lang="vi-VN" sz="3600" i="1" smtClean="0">
                        <a:solidFill>
                          <a:srgbClr val="000000"/>
                        </a:solidFill>
                        <a:latin typeface="Cambria Math" panose="02040503050406030204" pitchFamily="18" charset="0"/>
                        <a:cs typeface="Arial" panose="020B0604020202020204" pitchFamily="34" charset="0"/>
                      </a:rPr>
                      <m:t>𝑙</m:t>
                    </m:r>
                  </m:oMath>
                </a14:m>
                <a:r>
                  <a:rPr lang="vi-VN" sz="3600">
                    <a:solidFill>
                      <a:srgbClr val="000000"/>
                    </a:solidFill>
                    <a:latin typeface="Arial" panose="020B0604020202020204" pitchFamily="34" charset="0"/>
                    <a:cs typeface="Arial" panose="020B0604020202020204" pitchFamily="34" charset="0"/>
                  </a:rPr>
                  <a:t> nước ở can thứ nhất vào can thứ hai thì lượng nước ở can thứ nhất </a:t>
                </a:r>
                <a:r>
                  <a:rPr lang="vi-VN" sz="3600">
                    <a:solidFill>
                      <a:srgbClr val="000000"/>
                    </a:solidFill>
                    <a:latin typeface="Arial" panose="020B0604020202020204" pitchFamily="34" charset="0"/>
                    <a:cs typeface="Arial" panose="020B0604020202020204" pitchFamily="34" charset="0"/>
                  </a:rPr>
                  <a:t>bằng </a:t>
                </a:r>
                <a14:m>
                  <m:oMath xmlns:m="http://schemas.openxmlformats.org/officeDocument/2006/math">
                    <m:f>
                      <m:fPr>
                        <m:ctrlPr>
                          <a:rPr lang="vi-VN"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5</m:t>
                        </m:r>
                      </m:num>
                      <m:den>
                        <m:r>
                          <a:rPr lang="en-US" sz="3600" b="0" i="1" smtClean="0">
                            <a:solidFill>
                              <a:srgbClr val="000000"/>
                            </a:solidFill>
                            <a:latin typeface="Cambria Math" panose="02040503050406030204" pitchFamily="18" charset="0"/>
                            <a:cs typeface="Arial" panose="020B0604020202020204" pitchFamily="34" charset="0"/>
                          </a:rPr>
                          <m:t>4</m:t>
                        </m:r>
                      </m:den>
                    </m:f>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lượng </a:t>
                </a:r>
                <a:r>
                  <a:rPr lang="vi-VN" sz="3600">
                    <a:solidFill>
                      <a:srgbClr val="000000"/>
                    </a:solidFill>
                    <a:latin typeface="Arial" panose="020B0604020202020204" pitchFamily="34" charset="0"/>
                    <a:cs typeface="Arial" panose="020B0604020202020204" pitchFamily="34" charset="0"/>
                  </a:rPr>
                  <a:t>nước ở can thứ hai. Tính lượng nước ban đầu ở mỗi </a:t>
                </a:r>
                <a:r>
                  <a:rPr lang="vi-VN" sz="3600">
                    <a:solidFill>
                      <a:srgbClr val="000000"/>
                    </a:solidFill>
                    <a:latin typeface="Arial" panose="020B0604020202020204" pitchFamily="34" charset="0"/>
                    <a:cs typeface="Arial" panose="020B0604020202020204" pitchFamily="34" charset="0"/>
                  </a:rPr>
                  <a:t>can</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847448" y="781502"/>
                <a:ext cx="16593097" cy="3527056"/>
              </a:xfrm>
              <a:prstGeom prst="rect">
                <a:avLst/>
              </a:prstGeom>
              <a:blipFill>
                <a:blip r:embed="rId3"/>
                <a:stretch>
                  <a:fillRect l="-1102" r="-1139" b="-2936"/>
                </a:stretch>
              </a:blipFill>
            </p:spPr>
            <p:txBody>
              <a:bodyPr/>
              <a:lstStyle/>
              <a:p>
                <a:r>
                  <a:rPr lang="en-US">
                    <a:noFill/>
                  </a:rPr>
                  <a:t> </a:t>
                </a:r>
              </a:p>
            </p:txBody>
          </p:sp>
        </mc:Fallback>
      </mc:AlternateContent>
      <p:sp>
        <p:nvSpPr>
          <p:cNvPr id="14" name="TextBox 13"/>
          <p:cNvSpPr txBox="1"/>
          <p:nvPr/>
        </p:nvSpPr>
        <p:spPr>
          <a:xfrm>
            <a:off x="8381995" y="4538753"/>
            <a:ext cx="1524000" cy="646331"/>
          </a:xfrm>
          <a:prstGeom prst="rect">
            <a:avLst/>
          </a:prstGeom>
          <a:noFill/>
        </p:spPr>
        <p:txBody>
          <a:bodyPr wrap="square" rtlCol="0">
            <a:spAutoFit/>
          </a:bodyPr>
          <a:lstStyle/>
          <a:p>
            <a:pPr algn="ctr"/>
            <a:r>
              <a:rPr lang="vi-VN" sz="3600" b="1" u="sng" dirty="0"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47447" y="5537180"/>
                <a:ext cx="16593097" cy="3775329"/>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Calibri" panose="020F0502020204030204" pitchFamily="34" charset="0"/>
                    <a:cs typeface="Arial" panose="020B0604020202020204" pitchFamily="34" charset="0"/>
                  </a:rPr>
                  <a:t>Gọi lượng nước ban đầu ở can thứ hai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𝑙</m:t>
                    </m:r>
                    <m:r>
                      <a:rPr lang="fr-FR" sz="3600" i="1">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 &gt; 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Calibri" panose="020F0502020204030204" pitchFamily="34" charset="0"/>
                    <a:cs typeface="Arial" panose="020B0604020202020204" pitchFamily="34" charset="0"/>
                  </a:rPr>
                  <a:t>Lượng nước ban đầu ở can thứ nhất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𝑙</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Calibri" panose="020F0502020204030204" pitchFamily="34" charset="0"/>
                    <a:cs typeface="Arial" panose="020B0604020202020204" pitchFamily="34" charset="0"/>
                  </a:rPr>
                  <a:t>Lượng nước ở can thứ nhất khi rót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3600">
                    <a:effectLst/>
                    <a:latin typeface="Arial" panose="020B0604020202020204" pitchFamily="34" charset="0"/>
                    <a:ea typeface="Calibri" panose="020F0502020204030204" pitchFamily="34" charset="0"/>
                    <a:cs typeface="Arial" panose="020B0604020202020204" pitchFamily="34" charset="0"/>
                  </a:rPr>
                  <a:t> (l) nước sang can thứ hai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 ‒ 5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𝑙</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Calibri" panose="020F0502020204030204" pitchFamily="34" charset="0"/>
                    <a:cs typeface="Arial" panose="020B0604020202020204" pitchFamily="34" charset="0"/>
                  </a:rPr>
                  <a:t>Lượng nước ở can thứ hai khi được rót 5 (l) nước từ can thứ nhất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 + 5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𝑙</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47447" y="5537180"/>
                <a:ext cx="16593097" cy="3775329"/>
              </a:xfrm>
              <a:prstGeom prst="rect">
                <a:avLst/>
              </a:prstGeom>
              <a:blipFill>
                <a:blip r:embed="rId4"/>
                <a:stretch>
                  <a:fillRect l="-1102" b="-5000"/>
                </a:stretch>
              </a:blipFill>
            </p:spPr>
            <p:txBody>
              <a:bodyPr/>
              <a:lstStyle/>
              <a:p>
                <a:r>
                  <a:rPr lang="en-US">
                    <a:noFill/>
                  </a:rPr>
                  <a:t> </a:t>
                </a:r>
              </a:p>
            </p:txBody>
          </p:sp>
        </mc:Fallback>
      </mc:AlternateContent>
    </p:spTree>
    <p:extLst>
      <p:ext uri="{BB962C8B-B14F-4D97-AF65-F5344CB8AC3E}">
        <p14:creationId xmlns:p14="http://schemas.microsoft.com/office/powerpoint/2010/main" val="20382351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p:cNvPicPr>
            <a:picLocks noChangeAspect="1"/>
          </p:cNvPicPr>
          <p:nvPr/>
        </p:nvPicPr>
        <p:blipFill>
          <a:blip r:embed="rId2"/>
          <a:stretch>
            <a:fillRect/>
          </a:stretch>
        </p:blipFill>
        <p:spPr>
          <a:xfrm rot="17618639">
            <a:off x="16133714" y="4086268"/>
            <a:ext cx="1475039" cy="1311981"/>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847448" y="781502"/>
                <a:ext cx="16593097" cy="3527056"/>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Bài </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4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(SGK - tr.</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50</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 hai can đựng nước. Can thứ nhất có lượng nước gấp đôi lượng nước ở can thứ hai. Nếu rót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𝑙</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nước ở can thứ nhất vào can thứ hai thì lượng nước ở can thứ nhất bằng </a:t>
                </a:r>
                <a14:m>
                  <m:oMath xmlns:m="http://schemas.openxmlformats.org/officeDocument/2006/math">
                    <m:f>
                      <m:fPr>
                        <m:ctrlP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num>
                      <m:den>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den>
                    </m:f>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lượng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nước ở can thứ hai. Tính lượng nước ban đầu ở mỗi can</a:t>
                </a: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847448" y="781502"/>
                <a:ext cx="16593097" cy="3527056"/>
              </a:xfrm>
              <a:prstGeom prst="rect">
                <a:avLst/>
              </a:prstGeom>
              <a:blipFill>
                <a:blip r:embed="rId3"/>
                <a:stretch>
                  <a:fillRect l="-1102" r="-1139" b="-2936"/>
                </a:stretch>
              </a:blipFill>
            </p:spPr>
            <p:txBody>
              <a:bodyPr/>
              <a:lstStyle/>
              <a:p>
                <a:r>
                  <a:rPr lang="en-US">
                    <a:noFill/>
                  </a:rPr>
                  <a:t> </a:t>
                </a:r>
              </a:p>
            </p:txBody>
          </p:sp>
        </mc:Fallback>
      </mc:AlternateContent>
      <p:sp>
        <p:nvSpPr>
          <p:cNvPr id="14" name="TextBox 13"/>
          <p:cNvSpPr txBox="1"/>
          <p:nvPr/>
        </p:nvSpPr>
        <p:spPr>
          <a:xfrm>
            <a:off x="8381995" y="4538753"/>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47448" y="5230529"/>
                <a:ext cx="16593097" cy="4634987"/>
              </a:xfrm>
              <a:prstGeom prst="rect">
                <a:avLst/>
              </a:prstGeom>
            </p:spPr>
            <p:txBody>
              <a:bodyPr wrap="square">
                <a:spAutoFit/>
              </a:bodyPr>
              <a:lstStyle/>
              <a:p>
                <a:pPr lvl="0" algn="just">
                  <a:lnSpc>
                    <a:spcPct val="140000"/>
                  </a:lnSpc>
                  <a:defRPr/>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Vì lượng nước ở can thứ nhất sau đó bằng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 lượng nước ở cân thứ hai sau đó nên ta có phương trình: </a:t>
                </a:r>
                <a14:m>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40000"/>
                  </a:lnSpc>
                  <a:defRPr/>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 </m:t>
                    </m:r>
                  </m:oMath>
                </a14:m>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(tmđk)</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40000"/>
                  </a:lnSpc>
                  <a:defRPr/>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Vậy lượng nước ban đầu ở can thứ nhất là </a:t>
                </a:r>
                <a14:m>
                  <m:oMath xmlns:m="http://schemas.openxmlformats.org/officeDocument/2006/math">
                    <m:r>
                      <a:rPr lang="fr-FR"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2.15 = 30</m:t>
                    </m:r>
                  </m:oMath>
                </a14:m>
                <a:r>
                  <a:rPr lang="fr-FR" sz="3600" i="1">
                    <a:solidFill>
                      <a:prstClr val="black"/>
                    </a:solidFill>
                    <a:latin typeface="Arial" panose="020B0604020202020204" pitchFamily="34" charset="0"/>
                    <a:ea typeface="Calibri" panose="020F0502020204030204" pitchFamily="34" charset="0"/>
                    <a:cs typeface="Arial" panose="020B0604020202020204" pitchFamily="34" charset="0"/>
                  </a:rPr>
                  <a:t>l</a:t>
                </a: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 lượng nước ban đầu ở can thứ hai là </a:t>
                </a:r>
                <a14:m>
                  <m:oMath xmlns:m="http://schemas.openxmlformats.org/officeDocument/2006/math">
                    <m:r>
                      <a:rPr lang="fr-FR"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15</m:t>
                    </m:r>
                    <m:r>
                      <a:rPr lang="fr-FR" sz="36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𝑙</m:t>
                    </m:r>
                  </m:oMath>
                </a14:m>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47448" y="5230529"/>
                <a:ext cx="16593097" cy="4634987"/>
              </a:xfrm>
              <a:prstGeom prst="rect">
                <a:avLst/>
              </a:prstGeom>
              <a:blipFill>
                <a:blip r:embed="rId4"/>
                <a:stretch>
                  <a:fillRect l="-1102" r="-1139" b="-2105"/>
                </a:stretch>
              </a:blipFill>
            </p:spPr>
            <p:txBody>
              <a:bodyPr/>
              <a:lstStyle/>
              <a:p>
                <a:r>
                  <a:rPr lang="en-US">
                    <a:noFill/>
                  </a:rPr>
                  <a:t> </a:t>
                </a:r>
              </a:p>
            </p:txBody>
          </p:sp>
        </mc:Fallback>
      </mc:AlternateContent>
    </p:spTree>
    <p:extLst>
      <p:ext uri="{BB962C8B-B14F-4D97-AF65-F5344CB8AC3E}">
        <p14:creationId xmlns:p14="http://schemas.microsoft.com/office/powerpoint/2010/main" val="2410291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2"/>
          <a:stretch>
            <a:fillRect/>
          </a:stretch>
        </p:blipFill>
        <p:spPr>
          <a:xfrm flipH="1">
            <a:off x="15471078" y="3340760"/>
            <a:ext cx="1970086" cy="2064919"/>
          </a:xfrm>
          <a:prstGeom prst="rect">
            <a:avLst/>
          </a:prstGeom>
        </p:spPr>
      </p:pic>
      <p:sp>
        <p:nvSpPr>
          <p:cNvPr id="13" name="TextBox 12"/>
          <p:cNvSpPr txBox="1"/>
          <p:nvPr/>
        </p:nvSpPr>
        <p:spPr>
          <a:xfrm>
            <a:off x="846836" y="463618"/>
            <a:ext cx="16594328" cy="2585323"/>
          </a:xfrm>
          <a:prstGeom prst="rect">
            <a:avLst/>
          </a:prstGeom>
          <a:noFill/>
        </p:spPr>
        <p:txBody>
          <a:bodyPr wrap="square" rtlCol="0">
            <a:spAutoFit/>
          </a:bodyPr>
          <a:lstStyle/>
          <a:p>
            <a:pPr algn="just">
              <a:lnSpc>
                <a:spcPct val="150000"/>
              </a:lnSpc>
            </a:pPr>
            <a:r>
              <a:rPr lang="vi-VN" sz="3600" b="1" smtClean="0">
                <a:solidFill>
                  <a:schemeClr val="accent5">
                    <a:lumMod val="75000"/>
                  </a:schemeClr>
                </a:solidFill>
                <a:latin typeface="Arial" panose="020B0604020202020204" pitchFamily="34" charset="0"/>
                <a:cs typeface="Arial" panose="020B0604020202020204" pitchFamily="34" charset="0"/>
              </a:rPr>
              <a:t>Bài </a:t>
            </a:r>
            <a:r>
              <a:rPr lang="en-US" sz="3600" b="1" smtClean="0">
                <a:solidFill>
                  <a:schemeClr val="accent5">
                    <a:lumMod val="75000"/>
                  </a:schemeClr>
                </a:solidFill>
                <a:latin typeface="Arial" panose="020B0604020202020204" pitchFamily="34" charset="0"/>
                <a:cs typeface="Arial" panose="020B0604020202020204" pitchFamily="34" charset="0"/>
              </a:rPr>
              <a:t>5 </a:t>
            </a:r>
            <a:r>
              <a:rPr lang="vi-VN" sz="3600" b="1" smtClean="0">
                <a:solidFill>
                  <a:schemeClr val="accent5">
                    <a:lumMod val="75000"/>
                  </a:schemeClr>
                </a:solidFill>
                <a:latin typeface="Arial" panose="020B0604020202020204" pitchFamily="34" charset="0"/>
                <a:cs typeface="Arial" panose="020B0604020202020204" pitchFamily="34" charset="0"/>
              </a:rPr>
              <a:t>(SGK - tr.</a:t>
            </a:r>
            <a:r>
              <a:rPr lang="en-US" sz="3600" b="1" smtClean="0">
                <a:solidFill>
                  <a:schemeClr val="accent5">
                    <a:lumMod val="75000"/>
                  </a:schemeClr>
                </a:solidFill>
                <a:latin typeface="Arial" panose="020B0604020202020204" pitchFamily="34" charset="0"/>
                <a:cs typeface="Arial" panose="020B0604020202020204" pitchFamily="34" charset="0"/>
              </a:rPr>
              <a:t>50</a:t>
            </a:r>
            <a:r>
              <a:rPr lang="vi-VN" sz="3600" b="1" smtClean="0">
                <a:solidFill>
                  <a:schemeClr val="accent5">
                    <a:lumMod val="75000"/>
                  </a:schemeClr>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Một số gồm hai chữ số có chữ số hàng chục gấp ba lần chữ số hàng đơn vị. Nếu đổi chỗ hai chữ số của số đó cho nhau thì ta nhận được số mới nhỏ hơn số ban đầu là 18 đơn vị. Tìm số </a:t>
            </a:r>
            <a:r>
              <a:rPr lang="vi-VN" sz="3600">
                <a:solidFill>
                  <a:srgbClr val="000000"/>
                </a:solidFill>
                <a:cs typeface="Arial" panose="020B0604020202020204" pitchFamily="34" charset="0"/>
              </a:rPr>
              <a:t>ban </a:t>
            </a:r>
            <a:r>
              <a:rPr lang="vi-VN" sz="3600" smtClean="0">
                <a:solidFill>
                  <a:srgbClr val="000000"/>
                </a:solidFill>
                <a:cs typeface="Arial" panose="020B0604020202020204" pitchFamily="34" charset="0"/>
              </a:rPr>
              <a:t>đầu</a:t>
            </a:r>
            <a:r>
              <a:rPr lang="en-US" sz="3600" smtClean="0">
                <a:solidFill>
                  <a:srgbClr val="000000"/>
                </a:solidFill>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14" name="TextBox 13"/>
          <p:cNvSpPr txBox="1"/>
          <p:nvPr/>
        </p:nvSpPr>
        <p:spPr>
          <a:xfrm>
            <a:off x="8382000" y="3086100"/>
            <a:ext cx="1524000" cy="661720"/>
          </a:xfrm>
          <a:prstGeom prst="rect">
            <a:avLst/>
          </a:prstGeom>
          <a:noFill/>
        </p:spPr>
        <p:txBody>
          <a:bodyPr wrap="square" rtlCol="0">
            <a:spAutoFit/>
          </a:bodyPr>
          <a:lstStyle/>
          <a:p>
            <a:pPr algn="ctr"/>
            <a:r>
              <a:rPr lang="vi-VN" sz="3600" b="1" u="sng" dirty="0"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10610" y="3771900"/>
                <a:ext cx="16888125" cy="590931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chữ số hàng đơn vị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Cambria Math" panose="020405030504060302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𝑁</m:t>
                    </m:r>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≤9)</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Chữ số hàng chục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fr-FR"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a:t>
                </a:r>
                <a:r>
                  <a:rPr lang="fr-FR" sz="3600" smtClean="0">
                    <a:effectLst/>
                    <a:latin typeface="Arial" panose="020B0604020202020204" pitchFamily="34" charset="0"/>
                    <a:ea typeface="Calibri" panose="020F0502020204030204" pitchFamily="34" charset="0"/>
                    <a:cs typeface="Arial" panose="020B0604020202020204" pitchFamily="34" charset="0"/>
                  </a:rPr>
                  <a:t>ban </a:t>
                </a:r>
                <a:r>
                  <a:rPr lang="fr-FR" sz="3600">
                    <a:effectLst/>
                    <a:latin typeface="Arial" panose="020B0604020202020204" pitchFamily="34" charset="0"/>
                    <a:ea typeface="Calibri" panose="020F0502020204030204" pitchFamily="34" charset="0"/>
                    <a:cs typeface="Arial" panose="020B0604020202020204" pitchFamily="34" charset="0"/>
                  </a:rPr>
                  <a:t>đầu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.10 +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 = 31</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fr-FR"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Sau khi đổi chỗ hai chữ số cho nhau ta được số mới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.10 + 3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 = 13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mới nhỏ hơn số cũ 18 đơn vị nên ta có phương trình:</a:t>
                </a:r>
                <a:r>
                  <a:rPr lang="en-US" sz="3600" smtClean="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31</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=13</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600">
                    <a:effectLst/>
                    <a:latin typeface="Arial" panose="020B0604020202020204" pitchFamily="34" charset="0"/>
                    <a:ea typeface="Calibri" panose="020F0502020204030204" pitchFamily="34" charset="0"/>
                    <a:cs typeface="Arial" panose="020B0604020202020204" pitchFamily="34" charset="0"/>
                  </a:rPr>
                  <a:t> (t/m)</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chữ số hàng đơn vị là: 1; hàng </a:t>
                </a:r>
                <a:r>
                  <a:rPr lang="fr-FR" sz="3600">
                    <a:effectLst/>
                    <a:latin typeface="Arial" panose="020B0604020202020204" pitchFamily="34" charset="0"/>
                    <a:ea typeface="Calibri" panose="020F0502020204030204" pitchFamily="34" charset="0"/>
                    <a:cs typeface="Arial" panose="020B0604020202020204" pitchFamily="34" charset="0"/>
                  </a:rPr>
                  <a:t>chục </a:t>
                </a:r>
                <a:r>
                  <a:rPr lang="fr-FR" sz="3600" smtClean="0">
                    <a:effectLst/>
                    <a:latin typeface="Arial" panose="020B0604020202020204" pitchFamily="34" charset="0"/>
                    <a:ea typeface="Calibri" panose="020F0502020204030204" pitchFamily="34" charset="0"/>
                    <a:cs typeface="Arial" panose="020B0604020202020204" pitchFamily="34" charset="0"/>
                  </a:rPr>
                  <a:t>là: </a:t>
                </a:r>
                <a:r>
                  <a:rPr lang="fr-FR" sz="3600">
                    <a:effectLst/>
                    <a:latin typeface="Arial" panose="020B0604020202020204" pitchFamily="34" charset="0"/>
                    <a:ea typeface="Calibri" panose="020F0502020204030204" pitchFamily="34" charset="0"/>
                    <a:cs typeface="Arial" panose="020B0604020202020204" pitchFamily="34" charset="0"/>
                  </a:rPr>
                  <a:t>3 và số ban đầu cần tìm là: </a:t>
                </a:r>
                <a14:m>
                  <m:oMath xmlns:m="http://schemas.openxmlformats.org/officeDocument/2006/math">
                    <m:r>
                      <a:rPr lang="fr-FR" sz="3600" i="1" smtClean="0">
                        <a:effectLst/>
                        <a:latin typeface="Cambria Math" panose="02040503050406030204" pitchFamily="18" charset="0"/>
                        <a:ea typeface="Calibri" panose="020F0502020204030204" pitchFamily="34" charset="0"/>
                        <a:cs typeface="Arial" panose="020B0604020202020204" pitchFamily="34" charset="0"/>
                      </a:rPr>
                      <m:t>31</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10610" y="3771900"/>
                <a:ext cx="16888125" cy="5909310"/>
              </a:xfrm>
              <a:prstGeom prst="rect">
                <a:avLst/>
              </a:prstGeom>
              <a:blipFill>
                <a:blip r:embed="rId3"/>
                <a:stretch>
                  <a:fillRect l="-1119" b="-1238"/>
                </a:stretch>
              </a:blipFill>
            </p:spPr>
            <p:txBody>
              <a:bodyPr/>
              <a:lstStyle/>
              <a:p>
                <a:r>
                  <a:rPr lang="en-US">
                    <a:noFill/>
                  </a:rPr>
                  <a:t> </a:t>
                </a:r>
              </a:p>
            </p:txBody>
          </p:sp>
        </mc:Fallback>
      </mc:AlternateContent>
    </p:spTree>
    <p:extLst>
      <p:ext uri="{BB962C8B-B14F-4D97-AF65-F5344CB8AC3E}">
        <p14:creationId xmlns:p14="http://schemas.microsoft.com/office/powerpoint/2010/main" val="9612023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7" dur="500"/>
                                        <p:tgtEl>
                                          <p:spTgt spid="6">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0" dur="500"/>
                                        <p:tgtEl>
                                          <p:spTgt spid="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down)">
                                      <p:cBhvr>
                                        <p:cTn id="4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p:cNvSpPr txBox="1"/>
          <p:nvPr/>
        </p:nvSpPr>
        <p:spPr>
          <a:xfrm>
            <a:off x="947161" y="723900"/>
            <a:ext cx="16393678" cy="25853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Bài </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6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(SGK </a:t>
            </a:r>
            <a:r>
              <a:rPr kumimoji="0" lang="vi-VN" sz="3600" b="1" i="0" u="none"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tr.</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50)</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Một ca nô tuần tra đi xuôi dòng từ A đến B hết 1 giờ 20 phút và ngược dòng từ B về A hết 2 giờ. Tính tốc độ riêng của ca nô, biết tốc độ của dòng nước là 3 km/h.</a:t>
            </a:r>
          </a:p>
        </p:txBody>
      </p:sp>
      <p:pic>
        <p:nvPicPr>
          <p:cNvPr id="13" name="Picture 12"/>
          <p:cNvPicPr>
            <a:picLocks noChangeAspect="1"/>
          </p:cNvPicPr>
          <p:nvPr/>
        </p:nvPicPr>
        <p:blipFill>
          <a:blip r:embed="rId2"/>
          <a:stretch>
            <a:fillRect/>
          </a:stretch>
        </p:blipFill>
        <p:spPr>
          <a:xfrm>
            <a:off x="16383000" y="8414835"/>
            <a:ext cx="1219420" cy="1404813"/>
          </a:xfrm>
          <a:prstGeom prst="rect">
            <a:avLst/>
          </a:prstGeom>
        </p:spPr>
      </p:pic>
      <p:sp>
        <p:nvSpPr>
          <p:cNvPr id="7" name="TextBox 6"/>
          <p:cNvSpPr txBox="1"/>
          <p:nvPr/>
        </p:nvSpPr>
        <p:spPr>
          <a:xfrm>
            <a:off x="8382000" y="34671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947161" y="4624317"/>
                <a:ext cx="16173776" cy="45923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vận tốc riêng của ca nô là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(km/h)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&gt;3).</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 tốc khi ca nô xuôi dòng là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(km/h).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ca nô xuôi dòng hết 1 giờ 20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là: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 tốc khi ca nô ngược dòng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ca nô ngược dòng hết 2 giờ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47161" y="4624317"/>
                <a:ext cx="16173776" cy="4592347"/>
              </a:xfrm>
              <a:prstGeom prst="rect">
                <a:avLst/>
              </a:prstGeom>
              <a:blipFill>
                <a:blip r:embed="rId3"/>
                <a:stretch>
                  <a:fillRect l="-1130" b="-1859"/>
                </a:stretch>
              </a:blipFill>
            </p:spPr>
            <p:txBody>
              <a:bodyPr/>
              <a:lstStyle/>
              <a:p>
                <a:r>
                  <a:rPr lang="en-US">
                    <a:noFill/>
                  </a:rPr>
                  <a:t> </a:t>
                </a:r>
              </a:p>
            </p:txBody>
          </p:sp>
        </mc:Fallback>
      </mc:AlternateContent>
    </p:spTree>
    <p:extLst>
      <p:ext uri="{BB962C8B-B14F-4D97-AF65-F5344CB8AC3E}">
        <p14:creationId xmlns:p14="http://schemas.microsoft.com/office/powerpoint/2010/main" val="1599179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down)">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p:cNvSpPr txBox="1"/>
          <p:nvPr/>
        </p:nvSpPr>
        <p:spPr>
          <a:xfrm>
            <a:off x="947161" y="723900"/>
            <a:ext cx="16393678" cy="25853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Bài </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6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(SGK </a:t>
            </a:r>
            <a:r>
              <a:rPr kumimoji="0" lang="vi-VN" sz="3600" b="1" i="0" u="none"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tr.</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50)</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Một ca nô tuần tra đi xuôi dòng từ A đến B hết 1 giờ 20 phút và ngược dòng từ B về A hết 2 giờ. Tính tốc độ riêng của ca nô, biết tốc độ của dòng nước là 3 km/h.</a:t>
            </a:r>
          </a:p>
        </p:txBody>
      </p:sp>
      <p:pic>
        <p:nvPicPr>
          <p:cNvPr id="13" name="Picture 12"/>
          <p:cNvPicPr>
            <a:picLocks noChangeAspect="1"/>
          </p:cNvPicPr>
          <p:nvPr/>
        </p:nvPicPr>
        <p:blipFill>
          <a:blip r:embed="rId2"/>
          <a:stretch>
            <a:fillRect/>
          </a:stretch>
        </p:blipFill>
        <p:spPr>
          <a:xfrm>
            <a:off x="16383000" y="8414835"/>
            <a:ext cx="1219420" cy="1404813"/>
          </a:xfrm>
          <a:prstGeom prst="rect">
            <a:avLst/>
          </a:prstGeom>
        </p:spPr>
      </p:pic>
      <p:sp>
        <p:nvSpPr>
          <p:cNvPr id="7" name="TextBox 6"/>
          <p:cNvSpPr txBox="1"/>
          <p:nvPr/>
        </p:nvSpPr>
        <p:spPr>
          <a:xfrm>
            <a:off x="8382000" y="34671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947161" y="4462782"/>
                <a:ext cx="16393678" cy="4974375"/>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Do ca nô xuôi dòng từ A đến B và ngược dòng từ B về A nên quãng </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đường </a:t>
                </a:r>
                <a:r>
                  <a:rPr lang="fr-FR"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   xuôi </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dòng và ngược dòng là bằng nhau.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đó, ta có phương trình:</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e>
                      </m:d>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Giải phương </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trình </a:t>
                </a:r>
                <a:r>
                  <a:rPr lang="fr-FR"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được: </a:t>
                </a:r>
                <a14:m>
                  <m:oMath xmlns:m="http://schemas.openxmlformats.org/officeDocument/2006/math">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=15</m:t>
                    </m:r>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(tmđk)</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Vậy vận tốc riêng của ca nô là </a:t>
                </a:r>
                <a14:m>
                  <m:oMath xmlns:m="http://schemas.openxmlformats.org/officeDocument/2006/math">
                    <m:r>
                      <a:rPr lang="fr-FR" sz="36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15</m:t>
                    </m:r>
                  </m:oMath>
                </a14:m>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km/h</a:t>
                </a:r>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47161" y="4462782"/>
                <a:ext cx="16393678" cy="4974375"/>
              </a:xfrm>
              <a:prstGeom prst="rect">
                <a:avLst/>
              </a:prstGeom>
              <a:blipFill>
                <a:blip r:embed="rId3"/>
                <a:stretch>
                  <a:fillRect l="-1115" r="-1115" b="-1593"/>
                </a:stretch>
              </a:blipFill>
            </p:spPr>
            <p:txBody>
              <a:bodyPr/>
              <a:lstStyle/>
              <a:p>
                <a:r>
                  <a:rPr lang="en-US">
                    <a:noFill/>
                  </a:rPr>
                  <a:t> </a:t>
                </a:r>
              </a:p>
            </p:txBody>
          </p:sp>
        </mc:Fallback>
      </mc:AlternateContent>
    </p:spTree>
    <p:extLst>
      <p:ext uri="{BB962C8B-B14F-4D97-AF65-F5344CB8AC3E}">
        <p14:creationId xmlns:p14="http://schemas.microsoft.com/office/powerpoint/2010/main" val="873592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15881366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9" name="TextBox 8"/>
              <p:cNvSpPr txBox="1"/>
              <p:nvPr/>
            </p:nvSpPr>
            <p:spPr>
              <a:xfrm>
                <a:off x="1526159" y="652891"/>
                <a:ext cx="15235682" cy="9062609"/>
              </a:xfrm>
              <a:prstGeom prst="rect">
                <a:avLst/>
              </a:prstGeom>
              <a:noFill/>
            </p:spPr>
            <p:txBody>
              <a:bodyPr wrap="square" rtlCol="0">
                <a:spAutoFit/>
              </a:bodyPr>
              <a:lstStyle/>
              <a:p>
                <a:pPr algn="just">
                  <a:lnSpc>
                    <a:spcPct val="144000"/>
                  </a:lnSpc>
                </a:pPr>
                <a:r>
                  <a:rPr lang="vi-VN" sz="3600" b="1" smtClean="0">
                    <a:solidFill>
                      <a:schemeClr val="accent5">
                        <a:lumMod val="75000"/>
                      </a:schemeClr>
                    </a:solidFill>
                    <a:latin typeface="Arial" panose="020B0604020202020204" pitchFamily="34" charset="0"/>
                    <a:cs typeface="Arial" panose="020B0604020202020204" pitchFamily="34" charset="0"/>
                  </a:rPr>
                  <a:t>Bài </a:t>
                </a:r>
                <a:r>
                  <a:rPr lang="en-US" sz="3600" b="1" smtClean="0">
                    <a:solidFill>
                      <a:schemeClr val="accent5">
                        <a:lumMod val="75000"/>
                      </a:schemeClr>
                    </a:solidFill>
                    <a:latin typeface="Arial" panose="020B0604020202020204" pitchFamily="34" charset="0"/>
                    <a:cs typeface="Arial" panose="020B0604020202020204" pitchFamily="34" charset="0"/>
                  </a:rPr>
                  <a:t>7 </a:t>
                </a:r>
                <a:r>
                  <a:rPr lang="vi-VN" sz="3600" b="1" smtClean="0">
                    <a:solidFill>
                      <a:schemeClr val="accent5">
                        <a:lumMod val="75000"/>
                      </a:schemeClr>
                    </a:solidFill>
                    <a:latin typeface="Arial" panose="020B0604020202020204" pitchFamily="34" charset="0"/>
                    <a:cs typeface="Arial" panose="020B0604020202020204" pitchFamily="34" charset="0"/>
                  </a:rPr>
                  <a:t>(SGK - tr.</a:t>
                </a:r>
                <a:r>
                  <a:rPr lang="en-US" sz="3600" b="1" smtClean="0">
                    <a:solidFill>
                      <a:schemeClr val="accent5">
                        <a:lumMod val="75000"/>
                      </a:schemeClr>
                    </a:solidFill>
                    <a:latin typeface="Arial" panose="020B0604020202020204" pitchFamily="34" charset="0"/>
                    <a:cs typeface="Arial" panose="020B0604020202020204" pitchFamily="34" charset="0"/>
                  </a:rPr>
                  <a:t>51</a:t>
                </a:r>
                <a:r>
                  <a:rPr lang="vi-VN" sz="3600" b="1" smtClean="0">
                    <a:solidFill>
                      <a:schemeClr val="accent5">
                        <a:lumMod val="75000"/>
                      </a:schemeClr>
                    </a:solidFill>
                    <a:latin typeface="Arial" panose="020B0604020202020204" pitchFamily="34" charset="0"/>
                    <a:cs typeface="Arial" panose="020B0604020202020204" pitchFamily="34" charset="0"/>
                  </a:rPr>
                  <a:t>) </a:t>
                </a:r>
                <a:r>
                  <a:rPr lang="vi-VN" sz="3600" b="1">
                    <a:solidFill>
                      <a:srgbClr val="008000"/>
                    </a:solidFill>
                    <a:latin typeface="Arial" panose="020B0604020202020204" pitchFamily="34" charset="0"/>
                    <a:cs typeface="Arial" panose="020B0604020202020204" pitchFamily="34" charset="0"/>
                  </a:rPr>
                  <a:t> </a:t>
                </a:r>
                <a:r>
                  <a:rPr lang="vi-VN" sz="3600" i="1">
                    <a:solidFill>
                      <a:srgbClr val="000000"/>
                    </a:solidFill>
                    <a:latin typeface="Arial" panose="020B0604020202020204" pitchFamily="34" charset="0"/>
                    <a:cs typeface="Arial" panose="020B0604020202020204" pitchFamily="34" charset="0"/>
                  </a:rPr>
                  <a:t>(Bài toán nói về cuộc đời của nhà toán học Diofantos, được lấy trong Hợp tuyển Hy Lạp – Cuốn sách gồm 46 bài toán về số</a:t>
                </a:r>
                <a:r>
                  <a:rPr lang="vi-VN" sz="3600" i="1">
                    <a:solidFill>
                      <a:srgbClr val="000000"/>
                    </a:solidFill>
                    <a:latin typeface="Arial" panose="020B0604020202020204" pitchFamily="34" charset="0"/>
                    <a:cs typeface="Arial" panose="020B0604020202020204" pitchFamily="34" charset="0"/>
                  </a:rPr>
                  <a:t>, </a:t>
                </a:r>
                <a:r>
                  <a:rPr lang="en-US" sz="3600" i="1" smtClean="0">
                    <a:solidFill>
                      <a:srgbClr val="000000"/>
                    </a:solidFill>
                    <a:latin typeface="Arial" panose="020B0604020202020204" pitchFamily="34" charset="0"/>
                    <a:cs typeface="Arial" panose="020B0604020202020204" pitchFamily="34" charset="0"/>
                  </a:rPr>
                  <a:t>       </a:t>
                </a:r>
                <a:r>
                  <a:rPr lang="vi-VN" sz="3600" i="1" smtClean="0">
                    <a:solidFill>
                      <a:srgbClr val="000000"/>
                    </a:solidFill>
                    <a:latin typeface="Arial" panose="020B0604020202020204" pitchFamily="34" charset="0"/>
                    <a:cs typeface="Arial" panose="020B0604020202020204" pitchFamily="34" charset="0"/>
                  </a:rPr>
                  <a:t>viết </a:t>
                </a:r>
                <a:r>
                  <a:rPr lang="vi-VN" sz="3600" i="1">
                    <a:solidFill>
                      <a:srgbClr val="000000"/>
                    </a:solidFill>
                    <a:latin typeface="Arial" panose="020B0604020202020204" pitchFamily="34" charset="0"/>
                    <a:cs typeface="Arial" panose="020B0604020202020204" pitchFamily="34" charset="0"/>
                  </a:rPr>
                  <a:t>dưới dạng thơ trào phúng.)</a:t>
                </a:r>
              </a:p>
              <a:p>
                <a:pPr algn="just">
                  <a:lnSpc>
                    <a:spcPct val="144000"/>
                  </a:lnSpc>
                </a:pPr>
                <a:r>
                  <a:rPr lang="vi-VN" sz="3600">
                    <a:solidFill>
                      <a:srgbClr val="000000"/>
                    </a:solidFill>
                    <a:latin typeface="Arial" panose="020B0604020202020204" pitchFamily="34" charset="0"/>
                    <a:cs typeface="Arial" panose="020B0604020202020204" pitchFamily="34" charset="0"/>
                  </a:rPr>
                  <a:t>Thời thơ ấu của Diofantos chiếm</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vi-VN"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6</m:t>
                        </m:r>
                      </m:den>
                    </m:f>
                  </m:oMath>
                </a14:m>
                <a:r>
                  <a:rPr lang="vi-VN" sz="3600">
                    <a:solidFill>
                      <a:srgbClr val="000000"/>
                    </a:solidFill>
                    <a:latin typeface="Arial" panose="020B0604020202020204" pitchFamily="34" charset="0"/>
                    <a:cs typeface="Arial" panose="020B0604020202020204" pitchFamily="34" charset="0"/>
                  </a:rPr>
                  <a:t> cuộc đời</a:t>
                </a:r>
              </a:p>
              <a:p>
                <a:pPr algn="just">
                  <a:lnSpc>
                    <a:spcPct val="144000"/>
                  </a:lnSpc>
                </a:pPr>
                <a14:m>
                  <m:oMath xmlns:m="http://schemas.openxmlformats.org/officeDocument/2006/math">
                    <m:f>
                      <m:fPr>
                        <m:ctrlPr>
                          <a:rPr lang="vi-VN"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12</m:t>
                        </m:r>
                      </m:den>
                    </m:f>
                  </m:oMath>
                </a14:m>
                <a:r>
                  <a:rPr lang="vi-VN" sz="3600">
                    <a:solidFill>
                      <a:srgbClr val="000000"/>
                    </a:solidFill>
                    <a:latin typeface="Arial" panose="020B0604020202020204" pitchFamily="34" charset="0"/>
                    <a:cs typeface="Arial" panose="020B0604020202020204" pitchFamily="34" charset="0"/>
                  </a:rPr>
                  <a:t> cuộc đời tiếp theo là thời thanh niên sôi nổi</a:t>
                </a:r>
              </a:p>
              <a:p>
                <a:pPr algn="just">
                  <a:lnSpc>
                    <a:spcPct val="144000"/>
                  </a:lnSpc>
                </a:pPr>
                <a:r>
                  <a:rPr lang="vi-VN" sz="3600">
                    <a:solidFill>
                      <a:srgbClr val="000000"/>
                    </a:solidFill>
                    <a:latin typeface="Arial" panose="020B0604020202020204" pitchFamily="34" charset="0"/>
                    <a:cs typeface="Arial" panose="020B0604020202020204" pitchFamily="34" charset="0"/>
                  </a:rPr>
                  <a:t>Thêm </a:t>
                </a:r>
                <a14:m>
                  <m:oMath xmlns:m="http://schemas.openxmlformats.org/officeDocument/2006/math">
                    <m:f>
                      <m:fPr>
                        <m:ctrlPr>
                          <a:rPr lang="vi-VN"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7</m:t>
                        </m:r>
                      </m:den>
                    </m:f>
                  </m:oMath>
                </a14:m>
                <a:r>
                  <a:rPr lang="vi-VN" sz="3600">
                    <a:solidFill>
                      <a:srgbClr val="000000"/>
                    </a:solidFill>
                    <a:latin typeface="Arial" panose="020B0604020202020204" pitchFamily="34" charset="0"/>
                    <a:cs typeface="Arial" panose="020B0604020202020204" pitchFamily="34" charset="0"/>
                  </a:rPr>
                  <a:t> cuộc đời nữa ông sống độc thân</a:t>
                </a:r>
              </a:p>
              <a:p>
                <a:pPr algn="just">
                  <a:lnSpc>
                    <a:spcPct val="144000"/>
                  </a:lnSpc>
                </a:pPr>
                <a:r>
                  <a:rPr lang="vi-VN" sz="3600">
                    <a:solidFill>
                      <a:srgbClr val="000000"/>
                    </a:solidFill>
                    <a:latin typeface="Arial" panose="020B0604020202020204" pitchFamily="34" charset="0"/>
                    <a:cs typeface="Arial" panose="020B0604020202020204" pitchFamily="34" charset="0"/>
                  </a:rPr>
                  <a:t>Sau khi lập gia đình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5</m:t>
                    </m:r>
                  </m:oMath>
                </a14:m>
                <a:r>
                  <a:rPr lang="vi-VN" sz="3600">
                    <a:solidFill>
                      <a:srgbClr val="000000"/>
                    </a:solidFill>
                    <a:latin typeface="Arial" panose="020B0604020202020204" pitchFamily="34" charset="0"/>
                    <a:cs typeface="Arial" panose="020B0604020202020204" pitchFamily="34" charset="0"/>
                  </a:rPr>
                  <a:t> năm thì sinh một </a:t>
                </a:r>
                <a:r>
                  <a:rPr lang="vi-VN" sz="3600">
                    <a:solidFill>
                      <a:srgbClr val="000000"/>
                    </a:solidFill>
                    <a:latin typeface="Arial" panose="020B0604020202020204" pitchFamily="34" charset="0"/>
                    <a:cs typeface="Arial" panose="020B0604020202020204" pitchFamily="34" charset="0"/>
                  </a:rPr>
                  <a:t>con </a:t>
                </a:r>
                <a:r>
                  <a:rPr lang="vi-VN" sz="3600" smtClean="0">
                    <a:solidFill>
                      <a:srgbClr val="000000"/>
                    </a:solidFill>
                    <a:latin typeface="Arial" panose="020B0604020202020204" pitchFamily="34" charset="0"/>
                    <a:cs typeface="Arial" panose="020B0604020202020204" pitchFamily="34" charset="0"/>
                  </a:rPr>
                  <a:t>trai</a:t>
                </a:r>
                <a:endParaRPr lang="en-US" sz="3600" smtClean="0">
                  <a:solidFill>
                    <a:srgbClr val="000000"/>
                  </a:solidFill>
                  <a:latin typeface="Arial" panose="020B0604020202020204" pitchFamily="34" charset="0"/>
                  <a:cs typeface="Arial" panose="020B0604020202020204" pitchFamily="34" charset="0"/>
                </a:endParaRPr>
              </a:p>
              <a:p>
                <a:pPr algn="just">
                  <a:lnSpc>
                    <a:spcPct val="144000"/>
                  </a:lnSpc>
                </a:pPr>
                <a:r>
                  <a:rPr lang="vi-VN" sz="3600">
                    <a:solidFill>
                      <a:srgbClr val="000000"/>
                    </a:solidFill>
                    <a:latin typeface="Arial" panose="020B0604020202020204" pitchFamily="34" charset="0"/>
                    <a:cs typeface="Arial" panose="020B0604020202020204" pitchFamily="34" charset="0"/>
                  </a:rPr>
                  <a:t>Nhưng số mệnh chỉ cho con sống bằng nửa </a:t>
                </a:r>
                <a:r>
                  <a:rPr lang="vi-VN" sz="3600">
                    <a:solidFill>
                      <a:srgbClr val="000000"/>
                    </a:solidFill>
                    <a:latin typeface="Arial" panose="020B0604020202020204" pitchFamily="34" charset="0"/>
                    <a:cs typeface="Arial" panose="020B0604020202020204" pitchFamily="34" charset="0"/>
                  </a:rPr>
                  <a:t>đời </a:t>
                </a:r>
                <a:r>
                  <a:rPr lang="vi-VN" sz="3600" smtClean="0">
                    <a:solidFill>
                      <a:srgbClr val="000000"/>
                    </a:solidFill>
                    <a:latin typeface="Arial" panose="020B0604020202020204" pitchFamily="34" charset="0"/>
                    <a:cs typeface="Arial" panose="020B0604020202020204" pitchFamily="34" charset="0"/>
                  </a:rPr>
                  <a:t>cha</a:t>
                </a:r>
                <a:endParaRPr lang="vi-VN" sz="3600">
                  <a:solidFill>
                    <a:srgbClr val="000000"/>
                  </a:solidFill>
                  <a:latin typeface="Arial" panose="020B0604020202020204" pitchFamily="34" charset="0"/>
                  <a:cs typeface="Arial" panose="020B0604020202020204" pitchFamily="34" charset="0"/>
                </a:endParaRPr>
              </a:p>
              <a:p>
                <a:pPr algn="just">
                  <a:lnSpc>
                    <a:spcPct val="144000"/>
                  </a:lnSpc>
                </a:pPr>
                <a:r>
                  <a:rPr lang="vi-VN" sz="3600">
                    <a:solidFill>
                      <a:srgbClr val="000000"/>
                    </a:solidFill>
                    <a:latin typeface="Arial" panose="020B0604020202020204" pitchFamily="34" charset="0"/>
                    <a:cs typeface="Arial" panose="020B0604020202020204" pitchFamily="34" charset="0"/>
                  </a:rPr>
                  <a:t>Ông đã từ trần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4</m:t>
                    </m:r>
                  </m:oMath>
                </a14:m>
                <a:r>
                  <a:rPr lang="vi-VN" sz="3600">
                    <a:solidFill>
                      <a:srgbClr val="000000"/>
                    </a:solidFill>
                    <a:latin typeface="Arial" panose="020B0604020202020204" pitchFamily="34" charset="0"/>
                    <a:cs typeface="Arial" panose="020B0604020202020204" pitchFamily="34" charset="0"/>
                  </a:rPr>
                  <a:t> năm sau khi </a:t>
                </a:r>
                <a:r>
                  <a:rPr lang="vi-VN" sz="3600">
                    <a:solidFill>
                      <a:srgbClr val="000000"/>
                    </a:solidFill>
                    <a:latin typeface="Arial" panose="020B0604020202020204" pitchFamily="34" charset="0"/>
                    <a:cs typeface="Arial" panose="020B0604020202020204" pitchFamily="34" charset="0"/>
                  </a:rPr>
                  <a:t>con </a:t>
                </a:r>
                <a:r>
                  <a:rPr lang="vi-VN" sz="3600" smtClean="0">
                    <a:solidFill>
                      <a:srgbClr val="000000"/>
                    </a:solidFill>
                    <a:latin typeface="Arial" panose="020B0604020202020204" pitchFamily="34" charset="0"/>
                    <a:cs typeface="Arial" panose="020B0604020202020204" pitchFamily="34" charset="0"/>
                  </a:rPr>
                  <a:t>mất</a:t>
                </a:r>
                <a:endParaRPr lang="vi-VN" sz="3600">
                  <a:solidFill>
                    <a:srgbClr val="000000"/>
                  </a:solidFill>
                  <a:latin typeface="Arial" panose="020B0604020202020204" pitchFamily="34" charset="0"/>
                  <a:cs typeface="Arial" panose="020B0604020202020204" pitchFamily="34" charset="0"/>
                </a:endParaRPr>
              </a:p>
              <a:p>
                <a:pPr algn="just">
                  <a:lnSpc>
                    <a:spcPct val="144000"/>
                  </a:lnSpc>
                </a:pPr>
                <a:r>
                  <a:rPr lang="vi-VN" sz="3600">
                    <a:solidFill>
                      <a:srgbClr val="000000"/>
                    </a:solidFill>
                    <a:latin typeface="Arial" panose="020B0604020202020204" pitchFamily="34" charset="0"/>
                    <a:cs typeface="Arial" panose="020B0604020202020204" pitchFamily="34" charset="0"/>
                  </a:rPr>
                  <a:t>Diofantos sống bao nhiêu tuổi, hãy tính cho ra?</a:t>
                </a:r>
                <a:endParaRPr lang="vi-VN" sz="3600" b="0">
                  <a:solidFill>
                    <a:srgbClr val="000000"/>
                  </a:solidFill>
                  <a:effectLst/>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1526159" y="652891"/>
                <a:ext cx="15235682" cy="9062609"/>
              </a:xfrm>
              <a:prstGeom prst="rect">
                <a:avLst/>
              </a:prstGeom>
              <a:blipFill>
                <a:blip r:embed="rId2"/>
                <a:stretch>
                  <a:fillRect l="-1200" r="-1200" b="-538"/>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4401800" y="7537849"/>
            <a:ext cx="2768909" cy="2078341"/>
          </a:xfrm>
          <a:prstGeom prst="rect">
            <a:avLst/>
          </a:prstGeom>
        </p:spPr>
      </p:pic>
    </p:spTree>
    <p:extLst>
      <p:ext uri="{BB962C8B-B14F-4D97-AF65-F5344CB8AC3E}">
        <p14:creationId xmlns:p14="http://schemas.microsoft.com/office/powerpoint/2010/main" val="302166403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5295977" y="1199465"/>
            <a:ext cx="2047056" cy="1536519"/>
          </a:xfrm>
          <a:prstGeom prst="rect">
            <a:avLst/>
          </a:prstGeom>
        </p:spPr>
      </p:pic>
      <p:sp>
        <p:nvSpPr>
          <p:cNvPr id="7" name="TextBox 6"/>
          <p:cNvSpPr txBox="1"/>
          <p:nvPr/>
        </p:nvSpPr>
        <p:spPr>
          <a:xfrm>
            <a:off x="8382000" y="687169"/>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721020" y="1333500"/>
                <a:ext cx="14845960" cy="8464561"/>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là số tuổi của </a:t>
                </a:r>
                <a:r>
                  <a:rPr lang="fr-FR" sz="3600">
                    <a:effectLst/>
                    <a:latin typeface="Arial" panose="020B0604020202020204" pitchFamily="34" charset="0"/>
                    <a:ea typeface="Calibri" panose="020F0502020204030204" pitchFamily="34" charset="0"/>
                    <a:cs typeface="Arial" panose="020B0604020202020204" pitchFamily="34" charset="0"/>
                  </a:rPr>
                  <a:t>ông </a:t>
                </a:r>
                <a:r>
                  <a:rPr lang="vi-VN" sz="3600">
                    <a:solidFill>
                      <a:srgbClr val="000000"/>
                    </a:solidFill>
                    <a:cs typeface="Arial" panose="020B0604020202020204" pitchFamily="34" charset="0"/>
                  </a:rPr>
                  <a:t>Diofantos</a:t>
                </a:r>
                <a:r>
                  <a:rPr lang="fr-FR" sz="3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Thời thơ ấu của ông chiếm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tuổi</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Thời thanh niên của </a:t>
                </a:r>
                <a:r>
                  <a:rPr lang="fr-FR" sz="3600">
                    <a:effectLst/>
                    <a:latin typeface="Arial" panose="020B0604020202020204" pitchFamily="34" charset="0"/>
                    <a:ea typeface="Calibri" panose="020F0502020204030204" pitchFamily="34" charset="0"/>
                    <a:cs typeface="Arial" panose="020B0604020202020204" pitchFamily="34" charset="0"/>
                  </a:rPr>
                  <a:t>ông </a:t>
                </a:r>
                <a:r>
                  <a:rPr lang="fr-FR" sz="3600" smtClean="0">
                    <a:effectLst/>
                    <a:latin typeface="Arial" panose="020B0604020202020204" pitchFamily="34" charset="0"/>
                    <a:ea typeface="Calibri" panose="020F0502020204030204" pitchFamily="34" charset="0"/>
                    <a:cs typeface="Arial" panose="020B0604020202020204" pitchFamily="34" charset="0"/>
                  </a:rPr>
                  <a:t>chiếm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tuổi</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Thời gian ông sống độc thân chiếm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7</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tuổi</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Thời gian ông lập gia đình đến khi con ông mất chiếm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tuổi</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Théo giả thiết, ta có phương trình :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7</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=84</m:t>
                    </m:r>
                  </m:oMath>
                </a14:m>
                <a:r>
                  <a:rPr lang="fr-FR" sz="3600">
                    <a:effectLst/>
                    <a:latin typeface="Arial" panose="020B0604020202020204" pitchFamily="34" charset="0"/>
                    <a:ea typeface="Calibri" panose="020F0502020204030204" pitchFamily="34" charset="0"/>
                    <a:cs typeface="Arial" panose="020B0604020202020204" pitchFamily="34" charset="0"/>
                  </a:rPr>
                  <a:t> (TMĐK)</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nhà toán </a:t>
                </a:r>
                <a:r>
                  <a:rPr lang="fr-FR" sz="3600">
                    <a:effectLst/>
                    <a:latin typeface="Arial" panose="020B0604020202020204" pitchFamily="34" charset="0"/>
                    <a:ea typeface="Calibri" panose="020F0502020204030204" pitchFamily="34" charset="0"/>
                    <a:cs typeface="Arial" panose="020B0604020202020204" pitchFamily="34" charset="0"/>
                  </a:rPr>
                  <a:t>học </a:t>
                </a:r>
                <a:r>
                  <a:rPr lang="vi-VN" sz="3600">
                    <a:solidFill>
                      <a:srgbClr val="000000"/>
                    </a:solidFill>
                    <a:cs typeface="Arial" panose="020B0604020202020204" pitchFamily="34" charset="0"/>
                  </a:rPr>
                  <a:t>Diofantos</a:t>
                </a:r>
                <a:r>
                  <a:rPr lang="fr-FR" sz="3600" smtClean="0">
                    <a:effectLst/>
                    <a:latin typeface="Arial" panose="020B0604020202020204" pitchFamily="34" charset="0"/>
                    <a:ea typeface="Calibri" panose="020F0502020204030204" pitchFamily="34" charset="0"/>
                    <a:cs typeface="Arial" panose="020B0604020202020204" pitchFamily="34" charset="0"/>
                  </a:rPr>
                  <a:t> </a:t>
                </a:r>
                <a:r>
                  <a:rPr lang="fr-FR" sz="3600">
                    <a:effectLst/>
                    <a:latin typeface="Arial" panose="020B0604020202020204" pitchFamily="34" charset="0"/>
                    <a:ea typeface="Calibri" panose="020F0502020204030204" pitchFamily="34" charset="0"/>
                    <a:cs typeface="Arial" panose="020B0604020202020204" pitchFamily="34" charset="0"/>
                  </a:rPr>
                  <a:t>sống </a:t>
                </a:r>
                <a14:m>
                  <m:oMath xmlns:m="http://schemas.openxmlformats.org/officeDocument/2006/math">
                    <m:r>
                      <a:rPr lang="fr-FR" sz="3600" i="1" smtClean="0">
                        <a:effectLst/>
                        <a:latin typeface="Cambria Math" panose="02040503050406030204" pitchFamily="18" charset="0"/>
                        <a:ea typeface="Calibri" panose="020F0502020204030204" pitchFamily="34" charset="0"/>
                        <a:cs typeface="Arial" panose="020B0604020202020204" pitchFamily="34" charset="0"/>
                      </a:rPr>
                      <m:t>84</m:t>
                    </m:r>
                  </m:oMath>
                </a14:m>
                <a:r>
                  <a:rPr lang="fr-FR" sz="3600">
                    <a:effectLst/>
                    <a:latin typeface="Arial" panose="020B0604020202020204" pitchFamily="34" charset="0"/>
                    <a:ea typeface="Calibri" panose="020F0502020204030204" pitchFamily="34" charset="0"/>
                    <a:cs typeface="Arial" panose="020B0604020202020204" pitchFamily="34" charset="0"/>
                  </a:rPr>
                  <a:t> tuổi.</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21020" y="1333500"/>
                <a:ext cx="14845960" cy="8464561"/>
              </a:xfrm>
              <a:prstGeom prst="rect">
                <a:avLst/>
              </a:prstGeom>
              <a:blipFill>
                <a:blip r:embed="rId3"/>
                <a:stretch>
                  <a:fillRect l="-1232" b="-576"/>
                </a:stretch>
              </a:blipFill>
            </p:spPr>
            <p:txBody>
              <a:bodyPr/>
              <a:lstStyle/>
              <a:p>
                <a:r>
                  <a:rPr lang="en-US">
                    <a:noFill/>
                  </a:rPr>
                  <a:t> </a:t>
                </a:r>
              </a:p>
            </p:txBody>
          </p:sp>
        </mc:Fallback>
      </mc:AlternateContent>
    </p:spTree>
    <p:extLst>
      <p:ext uri="{BB962C8B-B14F-4D97-AF65-F5344CB8AC3E}">
        <p14:creationId xmlns:p14="http://schemas.microsoft.com/office/powerpoint/2010/main" val="212838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down)">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342900"/>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5"/>
          <p:cNvPicPr>
            <a:picLocks noChangeAspect="1"/>
          </p:cNvPicPr>
          <p:nvPr/>
        </p:nvPicPr>
        <p:blipFill>
          <a:blip r:embed="rId2"/>
          <a:stretch>
            <a:fillRect/>
          </a:stretch>
        </p:blipFill>
        <p:spPr>
          <a:xfrm>
            <a:off x="15397373" y="8877300"/>
            <a:ext cx="2629177" cy="1143000"/>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457199" y="478200"/>
                <a:ext cx="17297401" cy="45381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Bài </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8 </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(SGK - tr.</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51</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Ông Ba có một khoản tiền để kinh doanh. Ông đã đầu tư một nửa số tiền đó vào một công ty trồng rau sạch với lãi suất 10% mỗi tháng và đầu tư </a:t>
                </a:r>
                <a14:m>
                  <m:oMath xmlns:m="http://schemas.openxmlformats.org/officeDocument/2006/math">
                    <m:f>
                      <m:fPr>
                        <m:ctrlP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m:t>
                        </m:r>
                      </m:num>
                      <m:den>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den>
                    </m:f>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số tiền đó vào một nhà hàng với lãi suất 12% mỗi tháng. Tổng tiền lãi hàng tháng ông Ba nhận được từ công ty trồng rau sạch và nhà hàng là 64 triệu đồng. Hỏi khoản tiền ông Ba có lúc đầu là bao nhiêu?</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57199" y="478200"/>
                <a:ext cx="17297401" cy="4538102"/>
              </a:xfrm>
              <a:prstGeom prst="rect">
                <a:avLst/>
              </a:prstGeom>
              <a:blipFill>
                <a:blip r:embed="rId3"/>
                <a:stretch>
                  <a:fillRect l="-1022" r="-987" b="-134"/>
                </a:stretch>
              </a:blipFill>
            </p:spPr>
            <p:txBody>
              <a:bodyPr/>
              <a:lstStyle/>
              <a:p>
                <a:r>
                  <a:rPr lang="en-US">
                    <a:noFill/>
                  </a:rPr>
                  <a:t> </a:t>
                </a:r>
              </a:p>
            </p:txBody>
          </p:sp>
        </mc:Fallback>
      </mc:AlternateContent>
      <p:sp>
        <p:nvSpPr>
          <p:cNvPr id="15" name="TextBox 14"/>
          <p:cNvSpPr txBox="1"/>
          <p:nvPr/>
        </p:nvSpPr>
        <p:spPr>
          <a:xfrm>
            <a:off x="8359942" y="5011305"/>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457199" y="6065591"/>
                <a:ext cx="16190396" cy="336681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số tiền ban đầu của ông Ba là </a:t>
                </a:r>
                <a14:m>
                  <m:oMath xmlns:m="http://schemas.openxmlformats.org/officeDocument/2006/math">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(triệu đồng), điều kiện </a:t>
                </a:r>
                <a14:m>
                  <m:oMath xmlns:m="http://schemas.openxmlformats.org/officeDocument/2006/math">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tiền ông Ba đầu tư vào công ty trồng rau sạch </a:t>
                </a:r>
                <a:r>
                  <a:rPr kumimoji="0" lang="fr-FR"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a14:m>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(triệu đồng)</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tiền lãi từ công ty trồng rau sạch là </a:t>
                </a:r>
                <a14:m>
                  <m:oMath xmlns:m="http://schemas.openxmlformats.org/officeDocument/2006/math">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10%=</m:t>
                    </m:r>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0,1=</m:t>
                    </m:r>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den>
                    </m:f>
                  </m:oMath>
                </a14:m>
                <a:r>
                  <a:rPr kumimoji="0" lang="fr-FR"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(triệu đồng</a:t>
                </a:r>
                <a:r>
                  <a:rPr kumimoji="0" lang="fr-FR"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57199" y="6065591"/>
                <a:ext cx="16190396" cy="3366819"/>
              </a:xfrm>
              <a:prstGeom prst="rect">
                <a:avLst/>
              </a:prstGeom>
              <a:blipFill>
                <a:blip r:embed="rId4"/>
                <a:stretch>
                  <a:fillRect l="-1092"/>
                </a:stretch>
              </a:blipFill>
            </p:spPr>
            <p:txBody>
              <a:bodyPr/>
              <a:lstStyle/>
              <a:p>
                <a:r>
                  <a:rPr lang="en-US">
                    <a:noFill/>
                  </a:rPr>
                  <a:t> </a:t>
                </a:r>
              </a:p>
            </p:txBody>
          </p:sp>
        </mc:Fallback>
      </mc:AlternateContent>
    </p:spTree>
    <p:extLst>
      <p:ext uri="{BB962C8B-B14F-4D97-AF65-F5344CB8AC3E}">
        <p14:creationId xmlns:p14="http://schemas.microsoft.com/office/powerpoint/2010/main" val="373348018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down)">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left)">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342900"/>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7" name="TextBox 6"/>
              <p:cNvSpPr txBox="1"/>
              <p:nvPr/>
            </p:nvSpPr>
            <p:spPr>
              <a:xfrm>
                <a:off x="457199" y="478200"/>
                <a:ext cx="17297401" cy="4538102"/>
              </a:xfrm>
              <a:prstGeom prst="rect">
                <a:avLst/>
              </a:prstGeom>
              <a:noFill/>
            </p:spPr>
            <p:txBody>
              <a:bodyPr wrap="square" rtlCol="0">
                <a:spAutoFit/>
              </a:bodyPr>
              <a:lstStyle/>
              <a:p>
                <a:pPr lvl="0" algn="just">
                  <a:lnSpc>
                    <a:spcPct val="150000"/>
                  </a:lnSpc>
                </a:pP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8 </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 tr.</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51</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Ông Ba có một khoản tiền để kinh doanh. Ông đã đầu tư một nửa số tiền đó vào một công ty trồng rau sạch với lãi suất 10% mỗi tháng và đầu tư</a:t>
                </a:r>
                <a:r>
                  <a:rPr lang="vi-VN" sz="35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vi-VN" sz="3500" i="1" smtClean="0">
                            <a:solidFill>
                              <a:srgbClr val="000000"/>
                            </a:solidFill>
                            <a:latin typeface="Cambria Math" panose="02040503050406030204" pitchFamily="18" charset="0"/>
                            <a:cs typeface="Arial" panose="020B0604020202020204" pitchFamily="34" charset="0"/>
                          </a:rPr>
                        </m:ctrlPr>
                      </m:fPr>
                      <m:num>
                        <m:r>
                          <a:rPr lang="en-US" sz="3500" b="0" i="1" smtClean="0">
                            <a:solidFill>
                              <a:srgbClr val="000000"/>
                            </a:solidFill>
                            <a:latin typeface="Cambria Math" panose="02040503050406030204" pitchFamily="18" charset="0"/>
                            <a:cs typeface="Arial" panose="020B0604020202020204" pitchFamily="34" charset="0"/>
                          </a:rPr>
                          <m:t>1</m:t>
                        </m:r>
                      </m:num>
                      <m:den>
                        <m:r>
                          <a:rPr lang="en-US" sz="3500" b="0" i="1" smtClean="0">
                            <a:solidFill>
                              <a:srgbClr val="000000"/>
                            </a:solidFill>
                            <a:latin typeface="Cambria Math" panose="02040503050406030204" pitchFamily="18" charset="0"/>
                            <a:cs typeface="Arial" panose="020B0604020202020204" pitchFamily="34" charset="0"/>
                          </a:rPr>
                          <m:t>4</m:t>
                        </m:r>
                      </m:den>
                    </m:f>
                  </m:oMath>
                </a14:m>
                <a:r>
                  <a:rPr lang="vi-VN" sz="3500">
                    <a:solidFill>
                      <a:srgbClr val="000000"/>
                    </a:solidFill>
                    <a:latin typeface="Arial" panose="020B0604020202020204" pitchFamily="34" charset="0"/>
                    <a:cs typeface="Arial" panose="020B0604020202020204" pitchFamily="34" charset="0"/>
                  </a:rPr>
                  <a:t> số tiền đó vào một nhà hàng với lãi suất 12% mỗi tháng. Tổng tiền lãi hàng tháng ông Ba nhận được từ công ty trồng rau sạch và nhà hàng là 64 triệu đồng. Hỏi khoản tiền ông Ba có lúc đầu là bao nhiêu?</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57199" y="478200"/>
                <a:ext cx="17297401" cy="4538102"/>
              </a:xfrm>
              <a:prstGeom prst="rect">
                <a:avLst/>
              </a:prstGeom>
              <a:blipFill>
                <a:blip r:embed="rId2"/>
                <a:stretch>
                  <a:fillRect l="-1022" r="-987" b="-134"/>
                </a:stretch>
              </a:blipFill>
            </p:spPr>
            <p:txBody>
              <a:bodyPr/>
              <a:lstStyle/>
              <a:p>
                <a:r>
                  <a:rPr lang="en-US">
                    <a:noFill/>
                  </a:rPr>
                  <a:t> </a:t>
                </a:r>
              </a:p>
            </p:txBody>
          </p:sp>
        </mc:Fallback>
      </mc:AlternateContent>
      <p:sp>
        <p:nvSpPr>
          <p:cNvPr id="15" name="TextBox 14"/>
          <p:cNvSpPr txBox="1"/>
          <p:nvPr/>
        </p:nvSpPr>
        <p:spPr>
          <a:xfrm>
            <a:off x="8359942" y="4878169"/>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444707" y="5555232"/>
                <a:ext cx="16190396" cy="4465068"/>
              </a:xfrm>
              <a:prstGeom prst="rect">
                <a:avLst/>
              </a:prstGeom>
            </p:spPr>
            <p:txBody>
              <a:bodyPr wrap="square">
                <a:spAutoFit/>
              </a:bodyPr>
              <a:lstStyle/>
              <a:p>
                <a:pPr algn="just">
                  <a:lnSpc>
                    <a:spcPct val="150000"/>
                  </a:lnSpc>
                  <a:spcBef>
                    <a:spcPts val="600"/>
                  </a:spcBef>
                  <a:spcAft>
                    <a:spcPts val="600"/>
                  </a:spcAft>
                </a:pPr>
                <a:r>
                  <a:rPr lang="fr-FR" sz="3500" smtClean="0">
                    <a:effectLst/>
                    <a:latin typeface="Arial" panose="020B0604020202020204" pitchFamily="34" charset="0"/>
                    <a:ea typeface="Calibri" panose="020F0502020204030204" pitchFamily="34" charset="0"/>
                    <a:cs typeface="Arial" panose="020B0604020202020204" pitchFamily="34" charset="0"/>
                  </a:rPr>
                  <a:t>Số </a:t>
                </a:r>
                <a:r>
                  <a:rPr lang="fr-FR" sz="3500">
                    <a:effectLst/>
                    <a:latin typeface="Arial" panose="020B0604020202020204" pitchFamily="34" charset="0"/>
                    <a:ea typeface="Calibri" panose="020F0502020204030204" pitchFamily="34" charset="0"/>
                    <a:cs typeface="Arial" panose="020B0604020202020204" pitchFamily="34" charset="0"/>
                  </a:rPr>
                  <a:t>tiền ông Ba đầu tư vào nhà hàng là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 . 12%=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 . 0,12=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3</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100</m:t>
                        </m:r>
                      </m:den>
                    </m:f>
                  </m:oMath>
                </a14:m>
                <a:r>
                  <a:rPr lang="fr-FR" sz="3500">
                    <a:effectLst/>
                    <a:latin typeface="Arial" panose="020B0604020202020204" pitchFamily="34" charset="0"/>
                    <a:ea typeface="Calibri" panose="020F0502020204030204" pitchFamily="34" charset="0"/>
                    <a:cs typeface="Arial" panose="020B0604020202020204" pitchFamily="34" charset="0"/>
                  </a:rPr>
                  <a:t> (triệu đồng)</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Theo giả thiết, ta có phương trình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20</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3</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100</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=64</m:t>
                    </m:r>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Giải phương trình ta được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=800</m:t>
                    </m:r>
                  </m:oMath>
                </a14:m>
                <a:r>
                  <a:rPr lang="fr-FR" sz="3500">
                    <a:effectLst/>
                    <a:latin typeface="Arial" panose="020B0604020202020204" pitchFamily="34" charset="0"/>
                    <a:ea typeface="Calibri" panose="020F0502020204030204" pitchFamily="34" charset="0"/>
                    <a:cs typeface="Arial" panose="020B0604020202020204" pitchFamily="34" charset="0"/>
                  </a:rPr>
                  <a:t> (TMĐK)</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Vậy ban đầu ông Ba có </a:t>
                </a:r>
                <a14:m>
                  <m:oMath xmlns:m="http://schemas.openxmlformats.org/officeDocument/2006/math">
                    <m:r>
                      <a:rPr lang="fr-FR" sz="3500" i="1" smtClean="0">
                        <a:effectLst/>
                        <a:latin typeface="Cambria Math" panose="02040503050406030204" pitchFamily="18" charset="0"/>
                        <a:ea typeface="Calibri" panose="020F0502020204030204" pitchFamily="34" charset="0"/>
                        <a:cs typeface="Arial" panose="020B0604020202020204" pitchFamily="34" charset="0"/>
                      </a:rPr>
                      <m:t>800</m:t>
                    </m:r>
                  </m:oMath>
                </a14:m>
                <a:r>
                  <a:rPr lang="fr-FR" sz="3500">
                    <a:effectLst/>
                    <a:latin typeface="Arial" panose="020B0604020202020204" pitchFamily="34" charset="0"/>
                    <a:ea typeface="Calibri" panose="020F0502020204030204" pitchFamily="34" charset="0"/>
                    <a:cs typeface="Arial" panose="020B0604020202020204" pitchFamily="34" charset="0"/>
                  </a:rPr>
                  <a:t> triệu đồng.</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44707" y="5555232"/>
                <a:ext cx="16190396" cy="4465068"/>
              </a:xfrm>
              <a:prstGeom prst="rect">
                <a:avLst/>
              </a:prstGeom>
              <a:blipFill>
                <a:blip r:embed="rId3"/>
                <a:stretch>
                  <a:fillRect l="-1130" b="-1774"/>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397373" y="8877300"/>
            <a:ext cx="2629177" cy="1143000"/>
          </a:xfrm>
          <a:prstGeom prst="rect">
            <a:avLst/>
          </a:prstGeom>
        </p:spPr>
      </p:pic>
    </p:spTree>
    <p:extLst>
      <p:ext uri="{BB962C8B-B14F-4D97-AF65-F5344CB8AC3E}">
        <p14:creationId xmlns:p14="http://schemas.microsoft.com/office/powerpoint/2010/main" val="1818043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16154400" y="23180"/>
            <a:ext cx="2407518" cy="212428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524000" y="1257300"/>
                <a:ext cx="15392400" cy="8633133"/>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Gọi số sách lúc đầu ở thư viện I là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(cuốn),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ℕ</m:t>
                        </m:r>
                      </m:e>
                      <m:sup>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15 000−</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(cuốn)</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Sau khi chuyển số sách ở thư viện I là: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−3 000</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(cuốn)</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Sau khi chuyển số sách ở thư viện II là:</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15 000−</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d>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+3 000=18 000−</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(cuốn)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Vì sau khi chuyển số sách 2 thư viện bằng nhau nên ta có phương trình:</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−3 000=18 000−</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=10 500</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(thỏa mãn điều kiện).</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Vậy số sách lúc đầu ở thư viện I là </a:t>
                </a:r>
                <a14:m>
                  <m:oMath xmlns:m="http://schemas.openxmlformats.org/officeDocument/2006/math">
                    <m:r>
                      <a:rPr kumimoji="0" lang="en-US" sz="37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10 500</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cuốn.</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kumimoji="0" lang="en-US" sz="37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15 000−10 500=4 500</m:t>
                    </m:r>
                  </m:oMath>
                </a14:m>
                <a:r>
                  <a:rPr kumimoji="0" lang="en-US" sz="37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7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cuốn.</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24000" y="1257300"/>
                <a:ext cx="15392400" cy="8633133"/>
              </a:xfrm>
              <a:prstGeom prst="rect">
                <a:avLst/>
              </a:prstGeom>
              <a:blipFill>
                <a:blip r:embed="rId3"/>
                <a:stretch>
                  <a:fillRect l="-1228" r="-554" b="-565"/>
                </a:stretch>
              </a:blipFill>
            </p:spPr>
            <p:txBody>
              <a:bodyPr/>
              <a:lstStyle/>
              <a:p>
                <a:r>
                  <a:rPr lang="en-US">
                    <a:noFill/>
                  </a:rPr>
                  <a:t> </a:t>
                </a:r>
              </a:p>
            </p:txBody>
          </p:sp>
        </mc:Fallback>
      </mc:AlternateContent>
      <p:sp>
        <p:nvSpPr>
          <p:cNvPr id="6" name="TextBox 5"/>
          <p:cNvSpPr txBox="1"/>
          <p:nvPr/>
        </p:nvSpPr>
        <p:spPr>
          <a:xfrm>
            <a:off x="8458200" y="392823"/>
            <a:ext cx="1524000" cy="692497"/>
          </a:xfrm>
          <a:prstGeom prst="rect">
            <a:avLst/>
          </a:prstGeom>
          <a:noFill/>
        </p:spPr>
        <p:txBody>
          <a:bodyPr wrap="square" rtlCol="0">
            <a:spAutoFit/>
          </a:bodyPr>
          <a:lstStyle/>
          <a:p>
            <a:pPr algn="ctr"/>
            <a:r>
              <a:rPr lang="vi-VN" sz="3900" b="1" i="1" u="sng" dirty="0" smtClean="0">
                <a:solidFill>
                  <a:srgbClr val="FFFF00"/>
                </a:solidFill>
                <a:latin typeface="Arial" panose="020B0604020202020204" pitchFamily="34" charset="0"/>
                <a:cs typeface="Arial" panose="020B0604020202020204" pitchFamily="34" charset="0"/>
              </a:rPr>
              <a:t>Giải</a:t>
            </a:r>
            <a:endParaRPr lang="en-US" sz="39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918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up)">
                                      <p:cBhvr>
                                        <p:cTn id="35" dur="500"/>
                                        <p:tgtEl>
                                          <p:spTgt spid="2">
                                            <p:txEl>
                                              <p:pRg st="5" end="5"/>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wipe(up)">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wipe(down)">
                                      <p:cBhvr>
                                        <p:cTn id="48" dur="5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wipe(left)">
                                      <p:cBhvr>
                                        <p:cTn id="5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p:cNvSpPr txBox="1"/>
          <p:nvPr/>
        </p:nvSpPr>
        <p:spPr>
          <a:xfrm>
            <a:off x="847446" y="667550"/>
            <a:ext cx="16593097" cy="3671005"/>
          </a:xfrm>
          <a:prstGeom prst="rect">
            <a:avLst/>
          </a:prstGeom>
          <a:noFill/>
        </p:spPr>
        <p:txBody>
          <a:bodyPr wrap="square" rtlCol="0">
            <a:spAutoFit/>
          </a:bodyPr>
          <a:lstStyle/>
          <a:p>
            <a:pPr lvl="0" algn="just">
              <a:lnSpc>
                <a:spcPct val="140000"/>
              </a:lnSpc>
            </a:pP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9 </a:t>
            </a: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 tr.</a:t>
            </a:r>
            <a:r>
              <a:rPr kumimoji="0" lang="en-US"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51</a:t>
            </a: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400">
                <a:solidFill>
                  <a:srgbClr val="000000"/>
                </a:solidFill>
                <a:cs typeface="Arial" panose="020B0604020202020204" pitchFamily="34" charset="0"/>
              </a:rPr>
              <a:t>Theo kế hoạch, một dây chuyền phải sản xuất một số sản phẩm trong 18 ngày với số lượng sản phẩm làm được trong mỗi ngày là như nhau. Do mỗi ngày dây chuyền đã sản xuất vượt mức 10 sản phẩm nên sau 16 ngày dây chuyền chẳng những đã hoàn thành kế hoạch mà còn làm thêm được 20 sản phẩm nữa. Tính số sản phẩm thực tế dây chuyền làm được trong mỗi ngày.</a:t>
            </a:r>
            <a:endParaRPr kumimoji="0" lang="vi-VN" sz="3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381993" y="4451747"/>
            <a:ext cx="1524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47445" y="5067300"/>
                <a:ext cx="16593097" cy="4801314"/>
              </a:xfrm>
              <a:prstGeom prst="rect">
                <a:avLst/>
              </a:prstGeom>
            </p:spPr>
            <p:txBody>
              <a:bodyPr wrap="square">
                <a:spAutoFit/>
              </a:bodyPr>
              <a:lstStyle/>
              <a:p>
                <a:pPr algn="just">
                  <a:lnSpc>
                    <a:spcPct val="150000"/>
                  </a:lnSpc>
                </a:pPr>
                <a:r>
                  <a:rPr lang="fr-FR" sz="3400">
                    <a:latin typeface="Arial" panose="020B0604020202020204" pitchFamily="34" charset="0"/>
                    <a:ea typeface="Calibri" panose="020F0502020204030204" pitchFamily="34" charset="0"/>
                    <a:cs typeface="Arial" panose="020B0604020202020204" pitchFamily="34" charset="0"/>
                  </a:rPr>
                  <a:t>Gọi số sản phẩm thực tế mà dây chuyền phải làm trong mỗi ngày là </a:t>
                </a:r>
                <a14:m>
                  <m:oMath xmlns:m="http://schemas.openxmlformats.org/officeDocument/2006/math">
                    <m:r>
                      <a:rPr lang="en-US" sz="34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4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400">
                    <a:effectLst/>
                    <a:latin typeface="Arial" panose="020B0604020202020204" pitchFamily="34" charset="0"/>
                    <a:ea typeface="Calibri" panose="020F0502020204030204" pitchFamily="34" charset="0"/>
                    <a:cs typeface="Arial" panose="020B0604020202020204" pitchFamily="34" charset="0"/>
                  </a:rPr>
                  <a:t>(sản phẩm), </a:t>
                </a:r>
                <a14:m>
                  <m:oMath xmlns:m="http://schemas.openxmlformats.org/officeDocument/2006/math">
                    <m:r>
                      <a:rPr lang="en-US" sz="34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400" i="1">
                        <a:effectLst/>
                        <a:latin typeface="Cambria Math" panose="02040503050406030204" pitchFamily="18" charset="0"/>
                        <a:ea typeface="Calibri" panose="020F0502020204030204" pitchFamily="34" charset="0"/>
                        <a:cs typeface="Cambria Math" panose="02040503050406030204" pitchFamily="18" charset="0"/>
                      </a:rPr>
                      <m:t>∈</m:t>
                    </m:r>
                    <m:sSup>
                      <m:sSupPr>
                        <m:ctrlPr>
                          <a:rPr lang="en-US" sz="3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4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fr-FR" sz="34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fr-FR" sz="3400">
                    <a:effectLst/>
                    <a:latin typeface="Arial" panose="020B0604020202020204" pitchFamily="34" charset="0"/>
                    <a:ea typeface="Calibri" panose="020F050202020403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400">
                    <a:effectLst/>
                    <a:latin typeface="Arial" panose="020B0604020202020204" pitchFamily="34" charset="0"/>
                    <a:ea typeface="Calibri" panose="020F0502020204030204" pitchFamily="34" charset="0"/>
                    <a:cs typeface="Arial" panose="020B0604020202020204" pitchFamily="34" charset="0"/>
                  </a:rPr>
                  <a:t>Số sản phẩm theo kế hoạch mà dây chuyền phải làm trong mỗi ngày là </a:t>
                </a:r>
                <a:endParaRPr lang="fr-FR" sz="34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en-US" sz="34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400" i="1">
                        <a:effectLst/>
                        <a:latin typeface="Cambria Math" panose="02040503050406030204" pitchFamily="18" charset="0"/>
                        <a:ea typeface="Calibri" panose="020F0502020204030204" pitchFamily="34" charset="0"/>
                        <a:cs typeface="Times New Roman" panose="02020603050405020304" pitchFamily="18" charset="0"/>
                      </a:rPr>
                      <m:t> − 10</m:t>
                    </m:r>
                  </m:oMath>
                </a14:m>
                <a:r>
                  <a:rPr lang="fr-FR" sz="3400">
                    <a:effectLst/>
                    <a:latin typeface="Arial" panose="020B0604020202020204" pitchFamily="34" charset="0"/>
                    <a:ea typeface="Calibri" panose="020F0502020204030204" pitchFamily="34" charset="0"/>
                    <a:cs typeface="Arial" panose="020B0604020202020204" pitchFamily="34" charset="0"/>
                  </a:rPr>
                  <a:t> (Sản phẩm)</a:t>
                </a:r>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400">
                    <a:effectLst/>
                    <a:latin typeface="Arial" panose="020B0604020202020204" pitchFamily="34" charset="0"/>
                    <a:ea typeface="Calibri" panose="020F0502020204030204" pitchFamily="34" charset="0"/>
                    <a:cs typeface="Arial" panose="020B0604020202020204" pitchFamily="34" charset="0"/>
                  </a:rPr>
                  <a:t>Số sản phẩm thực tế mà dây chuyền phải sản xuất là: </a:t>
                </a:r>
                <a14:m>
                  <m:oMath xmlns:m="http://schemas.openxmlformats.org/officeDocument/2006/math">
                    <m:r>
                      <a:rPr lang="fr-FR" sz="3400" i="1">
                        <a:effectLst/>
                        <a:latin typeface="Cambria Math" panose="02040503050406030204" pitchFamily="18" charset="0"/>
                        <a:ea typeface="Calibri" panose="020F0502020204030204" pitchFamily="34" charset="0"/>
                        <a:cs typeface="Times New Roman" panose="02020603050405020304" pitchFamily="18" charset="0"/>
                      </a:rPr>
                      <m:t>16.</m:t>
                    </m:r>
                    <m:r>
                      <a:rPr lang="en-US" sz="34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400">
                    <a:effectLst/>
                    <a:latin typeface="Arial" panose="020B0604020202020204" pitchFamily="34" charset="0"/>
                    <a:ea typeface="Calibri" panose="020F0502020204030204" pitchFamily="34" charset="0"/>
                    <a:cs typeface="Arial" panose="020B0604020202020204" pitchFamily="34" charset="0"/>
                  </a:rPr>
                  <a:t> (Sản phẩm)</a:t>
                </a:r>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400">
                    <a:effectLst/>
                    <a:latin typeface="Arial" panose="020B0604020202020204" pitchFamily="34" charset="0"/>
                    <a:ea typeface="Calibri" panose="020F0502020204030204" pitchFamily="34" charset="0"/>
                    <a:cs typeface="Arial" panose="020B0604020202020204" pitchFamily="34" charset="0"/>
                  </a:rPr>
                  <a:t>Số sản phẩm theo kế hoạch mà dây chuyền phải sản xuất là: </a:t>
                </a:r>
                <a14:m>
                  <m:oMath xmlns:m="http://schemas.openxmlformats.org/officeDocument/2006/math">
                    <m:r>
                      <a:rPr lang="fr-FR" sz="3400" i="1">
                        <a:effectLst/>
                        <a:latin typeface="Cambria Math" panose="02040503050406030204" pitchFamily="18" charset="0"/>
                        <a:ea typeface="Calibri" panose="020F0502020204030204" pitchFamily="34" charset="0"/>
                        <a:cs typeface="Times New Roman" panose="02020603050405020304" pitchFamily="18" charset="0"/>
                      </a:rPr>
                      <m:t>18(</m:t>
                    </m:r>
                    <m:r>
                      <a:rPr lang="en-US" sz="34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4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400">
                    <a:effectLst/>
                    <a:latin typeface="Arial" panose="020B0604020202020204" pitchFamily="34" charset="0"/>
                    <a:ea typeface="Calibri" panose="020F0502020204030204" pitchFamily="34" charset="0"/>
                    <a:cs typeface="Arial" panose="020B0604020202020204" pitchFamily="34" charset="0"/>
                  </a:rPr>
                  <a:t> (Sản </a:t>
                </a:r>
                <a:r>
                  <a:rPr lang="fr-FR" sz="3400">
                    <a:effectLst/>
                    <a:latin typeface="Arial" panose="020B0604020202020204" pitchFamily="34" charset="0"/>
                    <a:ea typeface="Calibri" panose="020F0502020204030204" pitchFamily="34" charset="0"/>
                    <a:cs typeface="Arial" panose="020B0604020202020204" pitchFamily="34" charset="0"/>
                  </a:rPr>
                  <a:t>phẩm</a:t>
                </a:r>
                <a:r>
                  <a:rPr lang="fr-FR" sz="3400" smtClean="0">
                    <a:effectLst/>
                    <a:latin typeface="Arial" panose="020B0604020202020204" pitchFamily="34" charset="0"/>
                    <a:ea typeface="Calibri" panose="020F050202020403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47445" y="5067300"/>
                <a:ext cx="16593097" cy="4801314"/>
              </a:xfrm>
              <a:prstGeom prst="rect">
                <a:avLst/>
              </a:prstGeom>
              <a:blipFill>
                <a:blip r:embed="rId2"/>
                <a:stretch>
                  <a:fillRect l="-1029" r="-1029" b="-1523"/>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rot="17618639">
            <a:off x="16139958" y="3833994"/>
            <a:ext cx="1475039" cy="1311981"/>
          </a:xfrm>
          <a:prstGeom prst="rect">
            <a:avLst/>
          </a:prstGeom>
        </p:spPr>
      </p:pic>
    </p:spTree>
    <p:extLst>
      <p:ext uri="{BB962C8B-B14F-4D97-AF65-F5344CB8AC3E}">
        <p14:creationId xmlns:p14="http://schemas.microsoft.com/office/powerpoint/2010/main" val="2263728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p:cNvPicPr>
            <a:picLocks noChangeAspect="1"/>
          </p:cNvPicPr>
          <p:nvPr/>
        </p:nvPicPr>
        <p:blipFill>
          <a:blip r:embed="rId2"/>
          <a:stretch>
            <a:fillRect/>
          </a:stretch>
        </p:blipFill>
        <p:spPr>
          <a:xfrm rot="17618639">
            <a:off x="16139958" y="3833994"/>
            <a:ext cx="1475039" cy="1311981"/>
          </a:xfrm>
          <a:prstGeom prst="rect">
            <a:avLst/>
          </a:prstGeom>
        </p:spPr>
      </p:pic>
      <p:sp>
        <p:nvSpPr>
          <p:cNvPr id="13" name="TextBox 12"/>
          <p:cNvSpPr txBox="1"/>
          <p:nvPr/>
        </p:nvSpPr>
        <p:spPr>
          <a:xfrm>
            <a:off x="847446" y="667550"/>
            <a:ext cx="16593097" cy="3671005"/>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Bài </a:t>
            </a:r>
            <a:r>
              <a:rPr kumimoji="0" lang="en-US"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9 </a:t>
            </a: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(SGK - tr.</a:t>
            </a:r>
            <a:r>
              <a:rPr kumimoji="0" lang="en-US"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51</a:t>
            </a:r>
            <a:r>
              <a:rPr kumimoji="0" lang="vi-VN" sz="3400" b="1" i="0" u="none"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Theo kế hoạch, một dây chuyền phải sản xuất một số sản phẩm trong 18 ngày với số lượng sản phẩm làm được trong mỗi ngày là như nhau. Do mỗi ngày dây chuyền đã sản xuất vượt mức 10 sản phẩm nên sau 16 ngày dây chuyền chẳng những đã hoàn thành kế hoạch mà còn làm thêm được 20 sản phẩm nữa. Tính số sản phẩm thực tế dây chuyền làm được trong mỗi ngày.</a:t>
            </a:r>
          </a:p>
        </p:txBody>
      </p:sp>
      <mc:AlternateContent xmlns:mc="http://schemas.openxmlformats.org/markup-compatibility/2006">
        <mc:Choice xmlns:a14="http://schemas.microsoft.com/office/drawing/2010/main" Requires="a14">
          <p:sp>
            <p:nvSpPr>
              <p:cNvPr id="6" name="Rectangle 5"/>
              <p:cNvSpPr/>
              <p:nvPr/>
            </p:nvSpPr>
            <p:spPr>
              <a:xfrm>
                <a:off x="823712" y="5360389"/>
                <a:ext cx="16593097" cy="41242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4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r>
                  <a:rPr kumimoji="0" lang="fr-FR" sz="3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 16 ngày dây chuyền chẳng những hoàn thành kế hoạch mà còn làm thêm được 20 sản phẩm nữa nên ta có phương trình:</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fr-FR" sz="3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−10).18 + 20 = 16.</m:t>
                    </m:r>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200">
                    <a:latin typeface="Arial" panose="020B0604020202020204" pitchFamily="34" charset="0"/>
                    <a:ea typeface="Calibri" panose="020F0502020204030204" pitchFamily="34" charset="0"/>
                    <a:cs typeface="Arial" panose="020B0604020202020204" pitchFamily="34" charset="0"/>
                  </a:rPr>
                  <a:t>Giải phương trình ta được : </a:t>
                </a:r>
                <a14:m>
                  <m:oMath xmlns:m="http://schemas.openxmlformats.org/officeDocument/2006/math">
                    <m:r>
                      <a:rPr lang="fr-FR" sz="3200" i="1">
                        <a:latin typeface="Cambria Math" panose="02040503050406030204" pitchFamily="18" charset="0"/>
                        <a:ea typeface="Calibri" panose="020F0502020204030204" pitchFamily="34" charset="0"/>
                        <a:cs typeface="Times New Roman" panose="02020603050405020304" pitchFamily="18" charset="0"/>
                      </a:rPr>
                      <m:t>𝑥</m:t>
                    </m:r>
                    <m:r>
                      <a:rPr lang="fr-FR" sz="3200" i="1">
                        <a:latin typeface="Cambria Math" panose="02040503050406030204" pitchFamily="18" charset="0"/>
                        <a:ea typeface="Calibri" panose="020F0502020204030204" pitchFamily="34" charset="0"/>
                        <a:cs typeface="Times New Roman" panose="02020603050405020304" pitchFamily="18" charset="0"/>
                      </a:rPr>
                      <m:t>=80</m:t>
                    </m:r>
                  </m:oMath>
                </a14:m>
                <a:r>
                  <a:rPr lang="fr-FR" sz="3200">
                    <a:latin typeface="Arial" panose="020B0604020202020204" pitchFamily="34" charset="0"/>
                    <a:ea typeface="Calibri" panose="020F0502020204030204" pitchFamily="34" charset="0"/>
                    <a:cs typeface="Arial" panose="020B0604020202020204" pitchFamily="34" charset="0"/>
                  </a:rPr>
                  <a:t> (TMĐK)</a:t>
                </a:r>
                <a:endParaRPr lang="en-US" sz="3200">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4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a:t>
                </a:r>
                <a:r>
                  <a:rPr kumimoji="0" lang="fr-FR" sz="3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sản phẩm thực tế mà dây chuyền phải làm trong mỗi ngày </a:t>
                </a:r>
                <a:r>
                  <a:rPr kumimoji="0" lang="fr-FR" sz="34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4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oMath>
                </a14:m>
                <a:r>
                  <a:rPr kumimoji="0" lang="fr-FR" sz="3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sản </a:t>
                </a:r>
                <a:r>
                  <a:rPr kumimoji="0" lang="fr-FR" sz="34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phẩm.</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3712" y="5360389"/>
                <a:ext cx="16593097" cy="4124206"/>
              </a:xfrm>
              <a:prstGeom prst="rect">
                <a:avLst/>
              </a:prstGeom>
              <a:blipFill>
                <a:blip r:embed="rId3"/>
                <a:stretch>
                  <a:fillRect l="-1029" r="-1029" b="-1920"/>
                </a:stretch>
              </a:blipFill>
            </p:spPr>
            <p:txBody>
              <a:bodyPr/>
              <a:lstStyle/>
              <a:p>
                <a:r>
                  <a:rPr lang="en-US">
                    <a:noFill/>
                  </a:rPr>
                  <a:t> </a:t>
                </a:r>
              </a:p>
            </p:txBody>
          </p:sp>
        </mc:Fallback>
      </mc:AlternateContent>
      <p:sp>
        <p:nvSpPr>
          <p:cNvPr id="9" name="TextBox 8"/>
          <p:cNvSpPr txBox="1"/>
          <p:nvPr/>
        </p:nvSpPr>
        <p:spPr>
          <a:xfrm>
            <a:off x="8381993" y="4451747"/>
            <a:ext cx="1524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6710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5"/>
          <p:cNvSpPr txBox="1"/>
          <p:nvPr/>
        </p:nvSpPr>
        <p:spPr>
          <a:xfrm>
            <a:off x="876300" y="571500"/>
            <a:ext cx="16535400" cy="2416239"/>
          </a:xfrm>
          <a:prstGeom prst="rect">
            <a:avLst/>
          </a:prstGeom>
          <a:noFill/>
        </p:spPr>
        <p:txBody>
          <a:bodyPr wrap="square" rtlCol="0">
            <a:spAutoFit/>
          </a:bodyPr>
          <a:lstStyle/>
          <a:p>
            <a:pPr lvl="0" algn="just">
              <a:lnSpc>
                <a:spcPct val="150000"/>
              </a:lnSpc>
            </a:pP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10 </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 tr.</a:t>
            </a:r>
            <a:r>
              <a:rPr kumimoji="0" lang="en-US"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51</a:t>
            </a:r>
            <a:r>
              <a:rPr kumimoji="0" lang="vi-VN" sz="35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Có hai dung dịch acid cùng loại với nồng độ acid lần lượt là 45% và 25%. Trộn hai dung dịch acid đó để được 5 kg dung dịch có nồng độ acid là 33%. Tính khối lượng dung dịch acid cần dùng của mỗi loại </a:t>
            </a:r>
            <a:r>
              <a:rPr lang="vi-VN" sz="3500">
                <a:solidFill>
                  <a:srgbClr val="000000"/>
                </a:solidFill>
                <a:latin typeface="Arial" panose="020B0604020202020204" pitchFamily="34" charset="0"/>
                <a:cs typeface="Arial" panose="020B0604020202020204" pitchFamily="34" charset="0"/>
              </a:rPr>
              <a:t>trên</a:t>
            </a:r>
            <a:r>
              <a:rPr lang="vi-VN" sz="3500" smtClean="0">
                <a:solidFill>
                  <a:srgbClr val="000000"/>
                </a:solidFill>
                <a:latin typeface="Arial" panose="020B0604020202020204" pitchFamily="34" charset="0"/>
                <a:cs typeface="Arial" panose="020B0604020202020204" pitchFamily="34" charset="0"/>
              </a:rPr>
              <a:t>.</a:t>
            </a:r>
            <a:endParaRPr lang="vi-VN" sz="3500">
              <a:solidFill>
                <a:srgbClr val="000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rot="10800000">
            <a:off x="13868400" y="7658099"/>
            <a:ext cx="3456732" cy="3462828"/>
          </a:xfrm>
          <a:prstGeom prst="rect">
            <a:avLst/>
          </a:prstGeom>
        </p:spPr>
      </p:pic>
      <p:sp>
        <p:nvSpPr>
          <p:cNvPr id="22" name="TextBox 21"/>
          <p:cNvSpPr txBox="1"/>
          <p:nvPr/>
        </p:nvSpPr>
        <p:spPr>
          <a:xfrm>
            <a:off x="8382000" y="3330602"/>
            <a:ext cx="1524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876300" y="4164179"/>
                <a:ext cx="16535400" cy="4747453"/>
              </a:xfrm>
              <a:prstGeom prst="rect">
                <a:avLst/>
              </a:prstGeom>
            </p:spPr>
            <p:txBody>
              <a:bodyPr wrap="square">
                <a:spAutoFit/>
              </a:bodyPr>
              <a:lstStyle/>
              <a:p>
                <a:pPr algn="just">
                  <a:lnSpc>
                    <a:spcPct val="150000"/>
                  </a:lnSpc>
                  <a:spcBef>
                    <a:spcPts val="600"/>
                  </a:spcBef>
                  <a:spcAft>
                    <a:spcPts val="600"/>
                  </a:spcAft>
                </a:pPr>
                <a:r>
                  <a:rPr lang="fr-FR" sz="3500">
                    <a:latin typeface="Arial" panose="020B0604020202020204" pitchFamily="34" charset="0"/>
                    <a:ea typeface="Calibri" panose="020F0502020204030204" pitchFamily="34" charset="0"/>
                    <a:cs typeface="Arial" panose="020B0604020202020204" pitchFamily="34" charset="0"/>
                  </a:rPr>
                  <a:t>Gọi khối lượng dung dịch acid với nồng độ acid 25%là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500">
                    <a:effectLst/>
                    <a:latin typeface="Arial" panose="020B0604020202020204" pitchFamily="34" charset="0"/>
                    <a:ea typeface="Calibri" panose="020F0502020204030204" pitchFamily="34" charset="0"/>
                    <a:cs typeface="Arial" panose="020B0604020202020204" pitchFamily="34" charset="0"/>
                  </a:rPr>
                  <a:t>(kg)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(0&lt;</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&lt;5).</m:t>
                    </m:r>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Khối lượng dung dịch acid với nồng độ acid 45%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effectLst/>
                    <a:latin typeface="Arial" panose="020B0604020202020204" pitchFamily="34" charset="0"/>
                    <a:ea typeface="Calibri" panose="020F0502020204030204" pitchFamily="34" charset="0"/>
                    <a:cs typeface="Arial" panose="020B0604020202020204" pitchFamily="34" charset="0"/>
                  </a:rPr>
                  <a:t>(kg).</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500">
                    <a:effectLst/>
                    <a:latin typeface="Arial" panose="020B0604020202020204" pitchFamily="34" charset="0"/>
                    <a:ea typeface="Calibri" panose="020F0502020204030204" pitchFamily="34" charset="0"/>
                    <a:cs typeface="Arial" panose="020B0604020202020204" pitchFamily="34" charset="0"/>
                  </a:rPr>
                  <a:t>Khối lượng acid trong dung dịch acid với nồng độ acid 25% là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25%</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=0,25</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Calibri" panose="020F0502020204030204" pitchFamily="34" charset="0"/>
                    <a:cs typeface="Arial" panose="020B0604020202020204" pitchFamily="34" charset="0"/>
                  </a:rPr>
                  <a:t> (kg).</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500">
                    <a:effectLst/>
                    <a:latin typeface="Arial" panose="020B0604020202020204" pitchFamily="34" charset="0"/>
                    <a:ea typeface="Calibri" panose="020F0502020204030204" pitchFamily="34" charset="0"/>
                    <a:cs typeface="Arial" panose="020B0604020202020204" pitchFamily="34" charset="0"/>
                  </a:rPr>
                  <a:t>Khối lượng acid trong dung dịch acid với nồng độ acid 45% là:</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45%.(5−</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)=0,45.(5 –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 = 2,25−0,45</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Calibri" panose="020F0502020204030204" pitchFamily="34" charset="0"/>
                    <a:cs typeface="Arial" panose="020B0604020202020204" pitchFamily="34" charset="0"/>
                  </a:rPr>
                  <a:t> (</a:t>
                </a:r>
                <a:r>
                  <a:rPr lang="en-US" sz="3500">
                    <a:effectLst/>
                    <a:latin typeface="Arial" panose="020B0604020202020204" pitchFamily="34" charset="0"/>
                    <a:ea typeface="Calibri" panose="020F0502020204030204" pitchFamily="34" charset="0"/>
                    <a:cs typeface="Arial" panose="020B0604020202020204" pitchFamily="34" charset="0"/>
                  </a:rPr>
                  <a:t>kg</a:t>
                </a:r>
                <a:r>
                  <a:rPr lang="en-US" sz="3500" smtClean="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876300" y="4164179"/>
                <a:ext cx="16535400" cy="4747453"/>
              </a:xfrm>
              <a:prstGeom prst="rect">
                <a:avLst/>
              </a:prstGeom>
              <a:blipFill>
                <a:blip r:embed="rId3"/>
                <a:stretch>
                  <a:fillRect l="-1106" b="-1540"/>
                </a:stretch>
              </a:blipFill>
            </p:spPr>
            <p:txBody>
              <a:bodyPr/>
              <a:lstStyle/>
              <a:p>
                <a:r>
                  <a:rPr lang="en-US">
                    <a:noFill/>
                  </a:rPr>
                  <a:t> </a:t>
                </a:r>
              </a:p>
            </p:txBody>
          </p:sp>
        </mc:Fallback>
      </mc:AlternateContent>
    </p:spTree>
    <p:extLst>
      <p:ext uri="{BB962C8B-B14F-4D97-AF65-F5344CB8AC3E}">
        <p14:creationId xmlns:p14="http://schemas.microsoft.com/office/powerpoint/2010/main" val="36042124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4" dur="500"/>
                                        <p:tgtEl>
                                          <p:spTgt spid="9">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p:cNvPicPr>
            <a:picLocks noChangeAspect="1"/>
          </p:cNvPicPr>
          <p:nvPr/>
        </p:nvPicPr>
        <p:blipFill>
          <a:blip r:embed="rId2"/>
          <a:stretch>
            <a:fillRect/>
          </a:stretch>
        </p:blipFill>
        <p:spPr>
          <a:xfrm rot="10800000">
            <a:off x="838201" y="-183860"/>
            <a:ext cx="2123216" cy="2126960"/>
          </a:xfrm>
          <a:prstGeom prst="rect">
            <a:avLst/>
          </a:prstGeom>
        </p:spPr>
      </p:pic>
      <p:sp>
        <p:nvSpPr>
          <p:cNvPr id="22" name="TextBox 21"/>
          <p:cNvSpPr txBox="1"/>
          <p:nvPr/>
        </p:nvSpPr>
        <p:spPr>
          <a:xfrm>
            <a:off x="8382000" y="698299"/>
            <a:ext cx="1524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809352" y="1485900"/>
                <a:ext cx="16669296" cy="817146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Tổng </a:t>
                </a: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khối lượng acid trong 2 dung dịch với nồng độ acid lần lượt là 25%và 45% là:</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0,25</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+2,25−0,45</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=2,25−0,2</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(kg).</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Khối lượng acid trong dung dịch acid với nồng độ acid 33% là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33%.5=1,65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(kg).</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giả thiết, ta có:</a:t>
                </a: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2,25−0,2</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=1,65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=2,25 – 1,65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r>
                  <a:rPr kumimoji="0" lang="en-US" sz="3500" b="0" u="none" strike="noStrike" kern="1200" cap="none" spc="0" normalizeH="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0,6</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u="none" strike="noStrike" kern="120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a:t>						</a:t>
                </a:r>
                <a:r>
                  <a:rPr kumimoji="0" lang="en-US" sz="3500" b="0" u="none" strike="noStrike" kern="1200" cap="none" spc="0" normalizeH="0" noProof="0" smtClean="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(thỏa mãn điều kiện</a:t>
                </a:r>
                <a: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khối lượng dung dịch acid với nồng độ acid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5−3=2</m:t>
                    </m:r>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lang="en-US" sz="3500">
                        <a:solidFill>
                          <a:prstClr val="black"/>
                        </a:solidFill>
                        <a:latin typeface="Arial" panose="020B0604020202020204" pitchFamily="34" charset="0"/>
                        <a:ea typeface="Calibri" panose="020F0502020204030204" pitchFamily="34" charset="0"/>
                        <a:cs typeface="Arial" panose="020B0604020202020204" pitchFamily="34" charset="0"/>
                      </a:rPr>
                      <m:t>(</m:t>
                    </m:r>
                    <m:r>
                      <m:rPr>
                        <m:nor/>
                      </m:rPr>
                      <a:rPr lang="en-US" sz="3500">
                        <a:solidFill>
                          <a:prstClr val="black"/>
                        </a:solidFill>
                        <a:latin typeface="Arial" panose="020B0604020202020204" pitchFamily="34" charset="0"/>
                        <a:ea typeface="Calibri" panose="020F0502020204030204" pitchFamily="34" charset="0"/>
                        <a:cs typeface="Arial" panose="020B0604020202020204" pitchFamily="34" charset="0"/>
                      </a:rPr>
                      <m:t>kg</m:t>
                    </m:r>
                    <m:r>
                      <m:rPr>
                        <m:nor/>
                      </m:rPr>
                      <a:rPr lang="en-US" sz="3500">
                        <a:solidFill>
                          <a:prstClr val="black"/>
                        </a:solidFill>
                        <a:latin typeface="Arial" panose="020B0604020202020204" pitchFamily="34" charset="0"/>
                        <a:ea typeface="Calibri" panose="020F0502020204030204" pitchFamily="34" charset="0"/>
                        <a:cs typeface="Arial" panose="020B0604020202020204" pitchFamily="34" charset="0"/>
                      </a:rPr>
                      <m:t>).</m:t>
                    </m:r>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khối lượng dung dịch acid với nồng độ acid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cần dùng lần lượt là </a:t>
                </a:r>
                <a: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 </a:t>
                </a: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kg và 2 kg.</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809352" y="1485900"/>
                <a:ext cx="16669296" cy="8171468"/>
              </a:xfrm>
              <a:prstGeom prst="rect">
                <a:avLst/>
              </a:prstGeom>
              <a:blipFill>
                <a:blip r:embed="rId3"/>
                <a:stretch>
                  <a:fillRect l="-1097" r="-1061" b="-597"/>
                </a:stretch>
              </a:blipFill>
            </p:spPr>
            <p:txBody>
              <a:bodyPr/>
              <a:lstStyle/>
              <a:p>
                <a:r>
                  <a:rPr lang="en-US">
                    <a:noFill/>
                  </a:rPr>
                  <a:t> </a:t>
                </a:r>
              </a:p>
            </p:txBody>
          </p:sp>
        </mc:Fallback>
      </mc:AlternateContent>
    </p:spTree>
    <p:extLst>
      <p:ext uri="{BB962C8B-B14F-4D97-AF65-F5344CB8AC3E}">
        <p14:creationId xmlns:p14="http://schemas.microsoft.com/office/powerpoint/2010/main" val="2919907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down)">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wipe(down)">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randombar(horizontal)">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298784"/>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7" name="TextBox 6"/>
              <p:cNvSpPr txBox="1"/>
              <p:nvPr/>
            </p:nvSpPr>
            <p:spPr>
              <a:xfrm>
                <a:off x="739942" y="723900"/>
                <a:ext cx="16764000" cy="8527591"/>
              </a:xfrm>
              <a:prstGeom prst="rect">
                <a:avLst/>
              </a:prstGeom>
              <a:noFill/>
            </p:spPr>
            <p:txBody>
              <a:bodyPr wrap="square" rtlCol="0">
                <a:spAutoFit/>
              </a:bodyPr>
              <a:lstStyle/>
              <a:p>
                <a:pPr lvl="0" algn="just">
                  <a:lnSpc>
                    <a:spcPct val="150000"/>
                  </a:lnSpc>
                </a:pPr>
                <a:r>
                  <a:rPr kumimoji="0" lang="vi-VN" sz="37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7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11 </a:t>
                </a:r>
                <a:r>
                  <a:rPr kumimoji="0" lang="vi-VN" sz="37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 tr.</a:t>
                </a:r>
                <a:r>
                  <a:rPr kumimoji="0" lang="en-US" sz="37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51</a:t>
                </a:r>
                <a:r>
                  <a:rPr kumimoji="0" lang="vi-VN" sz="37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700">
                    <a:solidFill>
                      <a:srgbClr val="000000"/>
                    </a:solidFill>
                    <a:cs typeface="Arial" panose="020B0604020202020204" pitchFamily="34" charset="0"/>
                  </a:rPr>
                  <a:t>Thả một quả cầu nhôm khối lượng 0,15 kg được đun nóng </a:t>
                </a:r>
                <a:r>
                  <a:rPr lang="vi-VN" sz="3700">
                    <a:solidFill>
                      <a:srgbClr val="000000"/>
                    </a:solidFill>
                    <a:cs typeface="Arial" panose="020B0604020202020204" pitchFamily="34" charset="0"/>
                  </a:rPr>
                  <a:t>tới </a:t>
                </a:r>
                <a:r>
                  <a:rPr lang="vi-VN" sz="3700" smtClean="0">
                    <a:solidFill>
                      <a:srgbClr val="000000"/>
                    </a:solidFill>
                    <a:cs typeface="Arial" panose="020B0604020202020204" pitchFamily="34" charset="0"/>
                  </a:rPr>
                  <a:t>100°C </a:t>
                </a:r>
                <a:r>
                  <a:rPr lang="vi-VN" sz="3700">
                    <a:solidFill>
                      <a:srgbClr val="000000"/>
                    </a:solidFill>
                    <a:cs typeface="Arial" panose="020B0604020202020204" pitchFamily="34" charset="0"/>
                  </a:rPr>
                  <a:t>vào một cốc nước có khối lượng nước là 0,47 kg </a:t>
                </a:r>
                <a:r>
                  <a:rPr lang="vi-VN" sz="3700">
                    <a:solidFill>
                      <a:srgbClr val="000000"/>
                    </a:solidFill>
                    <a:cs typeface="Arial" panose="020B0604020202020204" pitchFamily="34" charset="0"/>
                  </a:rPr>
                  <a:t>ở </a:t>
                </a:r>
                <a:r>
                  <a:rPr lang="vi-VN" sz="3700" smtClean="0">
                    <a:solidFill>
                      <a:srgbClr val="000000"/>
                    </a:solidFill>
                    <a:cs typeface="Arial" panose="020B0604020202020204" pitchFamily="34" charset="0"/>
                  </a:rPr>
                  <a:t>20°C</a:t>
                </a:r>
                <a:r>
                  <a:rPr lang="vi-VN" sz="3700">
                    <a:solidFill>
                      <a:srgbClr val="000000"/>
                    </a:solidFill>
                    <a:cs typeface="Arial" panose="020B0604020202020204" pitchFamily="34" charset="0"/>
                  </a:rPr>
                  <a:t>. Người ta xác định </a:t>
                </a:r>
                <a:r>
                  <a:rPr lang="vi-VN" sz="3700">
                    <a:solidFill>
                      <a:srgbClr val="000000"/>
                    </a:solidFill>
                    <a:cs typeface="Arial" panose="020B0604020202020204" pitchFamily="34" charset="0"/>
                  </a:rPr>
                  <a:t>được</a:t>
                </a:r>
                <a:r>
                  <a:rPr lang="vi-VN"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a:p>
                <a:pPr marL="457200" lvl="0" indent="-457200" algn="just">
                  <a:lnSpc>
                    <a:spcPct val="150000"/>
                  </a:lnSpc>
                  <a:buFontTx/>
                  <a:buChar char="-"/>
                </a:pPr>
                <a:r>
                  <a:rPr lang="vi-VN" sz="3700" smtClean="0">
                    <a:solidFill>
                      <a:srgbClr val="000000"/>
                    </a:solidFill>
                    <a:cs typeface="Arial" panose="020B0604020202020204" pitchFamily="34" charset="0"/>
                  </a:rPr>
                  <a:t>Nhiệt </a:t>
                </a:r>
                <a:r>
                  <a:rPr lang="vi-VN" sz="3700">
                    <a:solidFill>
                      <a:srgbClr val="000000"/>
                    </a:solidFill>
                    <a:cs typeface="Arial" panose="020B0604020202020204" pitchFamily="34" charset="0"/>
                  </a:rPr>
                  <a:t>lượng quả cầu nhôm toả ra khi nhiệt độ hạ từ 100°C đến nhiệt độ cân bằng t°C </a:t>
                </a:r>
                <a:r>
                  <a:rPr lang="vi-VN" sz="3700">
                    <a:solidFill>
                      <a:srgbClr val="000000"/>
                    </a:solidFill>
                    <a:cs typeface="Arial" panose="020B0604020202020204" pitchFamily="34" charset="0"/>
                  </a:rPr>
                  <a:t>là</a:t>
                </a:r>
                <a:r>
                  <a:rPr lang="vi-VN"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vi-VN" sz="3700" i="1" smtClean="0">
                              <a:solidFill>
                                <a:srgbClr val="000000"/>
                              </a:solidFill>
                              <a:latin typeface="Cambria Math" panose="02040503050406030204" pitchFamily="18" charset="0"/>
                              <a:cs typeface="Arial" panose="020B0604020202020204" pitchFamily="34" charset="0"/>
                            </a:rPr>
                          </m:ctrlPr>
                        </m:sSubPr>
                        <m:e>
                          <m:r>
                            <a:rPr lang="vi-VN" sz="3700" i="1">
                              <a:solidFill>
                                <a:srgbClr val="000000"/>
                              </a:solidFill>
                              <a:latin typeface="Cambria Math" panose="02040503050406030204" pitchFamily="18" charset="0"/>
                              <a:cs typeface="Arial" panose="020B0604020202020204" pitchFamily="34" charset="0"/>
                            </a:rPr>
                            <m:t>𝑄</m:t>
                          </m:r>
                        </m:e>
                        <m:sub>
                          <m:r>
                            <a:rPr lang="vi-VN" sz="3700" i="1">
                              <a:solidFill>
                                <a:srgbClr val="000000"/>
                              </a:solidFill>
                              <a:latin typeface="Cambria Math" panose="02040503050406030204" pitchFamily="18" charset="0"/>
                              <a:cs typeface="Arial" panose="020B0604020202020204" pitchFamily="34" charset="0"/>
                            </a:rPr>
                            <m:t>1</m:t>
                          </m:r>
                        </m:sub>
                      </m:sSub>
                      <m:r>
                        <a:rPr lang="en-US" sz="3700" b="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0,15.</m:t>
                      </m:r>
                      <m:r>
                        <a:rPr lang="en-US" sz="3700" b="0" i="1" smtClean="0">
                          <a:solidFill>
                            <a:srgbClr val="000000"/>
                          </a:solidFill>
                          <a:latin typeface="Cambria Math" panose="02040503050406030204" pitchFamily="18" charset="0"/>
                          <a:cs typeface="Arial" panose="020B0604020202020204" pitchFamily="34" charset="0"/>
                        </a:rPr>
                        <m:t> </m:t>
                      </m:r>
                      <m:r>
                        <a:rPr lang="vi-VN" sz="3700" i="1" smtClean="0">
                          <a:solidFill>
                            <a:srgbClr val="000000"/>
                          </a:solidFill>
                          <a:latin typeface="Cambria Math" panose="02040503050406030204" pitchFamily="18" charset="0"/>
                          <a:cs typeface="Arial" panose="020B0604020202020204" pitchFamily="34" charset="0"/>
                        </a:rPr>
                        <m:t>880.(100 ‒ </m:t>
                      </m:r>
                      <m:r>
                        <a:rPr lang="vi-VN" sz="3700" i="1" smtClean="0">
                          <a:solidFill>
                            <a:srgbClr val="000000"/>
                          </a:solidFill>
                          <a:latin typeface="Cambria Math" panose="02040503050406030204" pitchFamily="18" charset="0"/>
                          <a:cs typeface="Arial" panose="020B0604020202020204" pitchFamily="34" charset="0"/>
                        </a:rPr>
                        <m:t>𝑡</m:t>
                      </m:r>
                      <m:r>
                        <a:rPr lang="vi-VN" sz="3700" i="1" smtClean="0">
                          <a:solidFill>
                            <a:srgbClr val="000000"/>
                          </a:solidFill>
                          <a:latin typeface="Cambria Math" panose="02040503050406030204" pitchFamily="18" charset="0"/>
                          <a:cs typeface="Arial" panose="020B0604020202020204" pitchFamily="34" charset="0"/>
                        </a:rPr>
                        <m:t>) (</m:t>
                      </m:r>
                      <m:r>
                        <a:rPr lang="vi-VN" sz="3700" i="1">
                          <a:solidFill>
                            <a:srgbClr val="000000"/>
                          </a:solidFill>
                          <a:latin typeface="Cambria Math" panose="02040503050406030204" pitchFamily="18" charset="0"/>
                          <a:cs typeface="Arial" panose="020B0604020202020204" pitchFamily="34" charset="0"/>
                        </a:rPr>
                        <m:t>𝐽</m:t>
                      </m:r>
                      <m:r>
                        <a:rPr lang="vi-VN" sz="3700" i="1" smtClean="0">
                          <a:solidFill>
                            <a:srgbClr val="000000"/>
                          </a:solidFill>
                          <a:latin typeface="Cambria Math" panose="02040503050406030204" pitchFamily="18" charset="0"/>
                          <a:cs typeface="Arial" panose="020B0604020202020204" pitchFamily="34" charset="0"/>
                        </a:rPr>
                        <m:t>)</m:t>
                      </m:r>
                    </m:oMath>
                  </m:oMathPara>
                </a14:m>
                <a:endParaRPr lang="vi-VN" sz="3700">
                  <a:solidFill>
                    <a:srgbClr val="000000"/>
                  </a:solidFill>
                  <a:cs typeface="Arial" panose="020B0604020202020204" pitchFamily="34" charset="0"/>
                </a:endParaRPr>
              </a:p>
              <a:p>
                <a:pPr marL="457200" lvl="0" indent="-457200" algn="just">
                  <a:lnSpc>
                    <a:spcPct val="150000"/>
                  </a:lnSpc>
                  <a:buFontTx/>
                  <a:buChar char="-"/>
                </a:pPr>
                <a:r>
                  <a:rPr lang="vi-VN" sz="3700" smtClean="0">
                    <a:solidFill>
                      <a:srgbClr val="000000"/>
                    </a:solidFill>
                    <a:cs typeface="Arial" panose="020B0604020202020204" pitchFamily="34" charset="0"/>
                  </a:rPr>
                  <a:t>Nhiệt </a:t>
                </a:r>
                <a:r>
                  <a:rPr lang="vi-VN" sz="3700">
                    <a:solidFill>
                      <a:srgbClr val="000000"/>
                    </a:solidFill>
                    <a:cs typeface="Arial" panose="020B0604020202020204" pitchFamily="34" charset="0"/>
                  </a:rPr>
                  <a:t>lượng nước thu vào khi tăng nhiệt độ từ 20°C đến nhiệt độ cân bằng t°C </a:t>
                </a:r>
                <a:r>
                  <a:rPr lang="vi-VN" sz="3700">
                    <a:solidFill>
                      <a:srgbClr val="000000"/>
                    </a:solidFill>
                    <a:cs typeface="Arial" panose="020B0604020202020204" pitchFamily="34" charset="0"/>
                  </a:rPr>
                  <a:t>là</a:t>
                </a:r>
                <a:r>
                  <a:rPr lang="vi-VN"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vi-VN" sz="3700" i="1">
                              <a:solidFill>
                                <a:srgbClr val="000000"/>
                              </a:solidFill>
                              <a:latin typeface="Cambria Math" panose="02040503050406030204" pitchFamily="18" charset="0"/>
                              <a:cs typeface="Arial" panose="020B0604020202020204" pitchFamily="34" charset="0"/>
                            </a:rPr>
                          </m:ctrlPr>
                        </m:sSubPr>
                        <m:e>
                          <m:r>
                            <a:rPr lang="vi-VN" sz="3700" i="1">
                              <a:solidFill>
                                <a:srgbClr val="000000"/>
                              </a:solidFill>
                              <a:latin typeface="Cambria Math" panose="02040503050406030204" pitchFamily="18" charset="0"/>
                              <a:cs typeface="Arial" panose="020B0604020202020204" pitchFamily="34" charset="0"/>
                            </a:rPr>
                            <m:t>𝑄</m:t>
                          </m:r>
                        </m:e>
                        <m:sub>
                          <m:r>
                            <a:rPr lang="en-US" sz="3700" b="0" i="1" smtClean="0">
                              <a:solidFill>
                                <a:srgbClr val="000000"/>
                              </a:solidFill>
                              <a:latin typeface="Cambria Math" panose="02040503050406030204" pitchFamily="18" charset="0"/>
                              <a:cs typeface="Arial" panose="020B0604020202020204" pitchFamily="34" charset="0"/>
                            </a:rPr>
                            <m:t>2</m:t>
                          </m:r>
                        </m:sub>
                      </m:sSub>
                      <m:r>
                        <a:rPr lang="vi-VN" sz="3700" i="1" smtClean="0">
                          <a:solidFill>
                            <a:srgbClr val="000000"/>
                          </a:solidFill>
                          <a:latin typeface="Cambria Math" panose="02040503050406030204" pitchFamily="18" charset="0"/>
                          <a:cs typeface="Arial" panose="020B0604020202020204" pitchFamily="34" charset="0"/>
                        </a:rPr>
                        <m:t>= 0,47.</m:t>
                      </m:r>
                      <m:r>
                        <a:rPr lang="en-US" sz="3700" b="0" i="1" smtClean="0">
                          <a:solidFill>
                            <a:srgbClr val="000000"/>
                          </a:solidFill>
                          <a:latin typeface="Cambria Math" panose="02040503050406030204" pitchFamily="18" charset="0"/>
                          <a:cs typeface="Arial" panose="020B0604020202020204" pitchFamily="34" charset="0"/>
                        </a:rPr>
                        <m:t> </m:t>
                      </m:r>
                      <m:r>
                        <a:rPr lang="vi-VN" sz="3700" i="1" smtClean="0">
                          <a:solidFill>
                            <a:srgbClr val="000000"/>
                          </a:solidFill>
                          <a:latin typeface="Cambria Math" panose="02040503050406030204" pitchFamily="18" charset="0"/>
                          <a:cs typeface="Arial" panose="020B0604020202020204" pitchFamily="34" charset="0"/>
                        </a:rPr>
                        <m:t>4</m:t>
                      </m:r>
                      <m:r>
                        <a:rPr lang="en-US" sz="3700" b="0" i="1" smtClean="0">
                          <a:solidFill>
                            <a:srgbClr val="000000"/>
                          </a:solidFill>
                          <a:latin typeface="Cambria Math" panose="02040503050406030204" pitchFamily="18" charset="0"/>
                          <a:cs typeface="Arial" panose="020B0604020202020204" pitchFamily="34" charset="0"/>
                        </a:rPr>
                        <m:t> </m:t>
                      </m:r>
                      <m:r>
                        <a:rPr lang="vi-VN" sz="3700" i="1" smtClean="0">
                          <a:solidFill>
                            <a:srgbClr val="000000"/>
                          </a:solidFill>
                          <a:latin typeface="Cambria Math" panose="02040503050406030204" pitchFamily="18" charset="0"/>
                          <a:cs typeface="Arial" panose="020B0604020202020204" pitchFamily="34" charset="0"/>
                        </a:rPr>
                        <m:t>200.(</m:t>
                      </m:r>
                      <m:r>
                        <a:rPr lang="vi-VN" sz="3700" i="1" smtClean="0">
                          <a:solidFill>
                            <a:srgbClr val="000000"/>
                          </a:solidFill>
                          <a:latin typeface="Cambria Math" panose="02040503050406030204" pitchFamily="18" charset="0"/>
                          <a:cs typeface="Arial" panose="020B0604020202020204" pitchFamily="34" charset="0"/>
                        </a:rPr>
                        <m:t>𝑡</m:t>
                      </m:r>
                      <m:r>
                        <a:rPr lang="vi-VN" sz="3700" i="1" smtClean="0">
                          <a:solidFill>
                            <a:srgbClr val="000000"/>
                          </a:solidFill>
                          <a:latin typeface="Cambria Math" panose="02040503050406030204" pitchFamily="18" charset="0"/>
                          <a:cs typeface="Arial" panose="020B0604020202020204" pitchFamily="34" charset="0"/>
                        </a:rPr>
                        <m:t> ‒ 20) (</m:t>
                      </m:r>
                      <m:r>
                        <a:rPr lang="vi-VN" sz="3700" i="1">
                          <a:solidFill>
                            <a:srgbClr val="000000"/>
                          </a:solidFill>
                          <a:latin typeface="Cambria Math" panose="02040503050406030204" pitchFamily="18" charset="0"/>
                          <a:cs typeface="Arial" panose="020B0604020202020204" pitchFamily="34" charset="0"/>
                        </a:rPr>
                        <m:t>𝐽</m:t>
                      </m:r>
                      <m:r>
                        <a:rPr lang="vi-VN" sz="3700" i="1" smtClean="0">
                          <a:solidFill>
                            <a:srgbClr val="000000"/>
                          </a:solidFill>
                          <a:latin typeface="Cambria Math" panose="02040503050406030204" pitchFamily="18" charset="0"/>
                          <a:cs typeface="Arial" panose="020B0604020202020204" pitchFamily="34" charset="0"/>
                        </a:rPr>
                        <m:t>).</m:t>
                      </m:r>
                    </m:oMath>
                  </m:oMathPara>
                </a14:m>
                <a:endParaRPr lang="vi-VN" sz="3700">
                  <a:solidFill>
                    <a:srgbClr val="000000"/>
                  </a:solidFill>
                  <a:cs typeface="Arial" panose="020B0604020202020204" pitchFamily="34" charset="0"/>
                </a:endParaRPr>
              </a:p>
              <a:p>
                <a:pPr lvl="0" algn="just">
                  <a:lnSpc>
                    <a:spcPct val="150000"/>
                  </a:lnSpc>
                </a:pPr>
                <a:r>
                  <a:rPr lang="vi-VN" sz="3700">
                    <a:solidFill>
                      <a:srgbClr val="000000"/>
                    </a:solidFill>
                    <a:cs typeface="Arial" panose="020B0604020202020204" pitchFamily="34" charset="0"/>
                  </a:rPr>
                  <a:t>Tìm nhiệt độ cân bằng (làm tròn kết quả đến hàng đơn </a:t>
                </a:r>
                <a:r>
                  <a:rPr lang="vi-VN" sz="3700">
                    <a:solidFill>
                      <a:srgbClr val="000000"/>
                    </a:solidFill>
                    <a:cs typeface="Arial" panose="020B0604020202020204" pitchFamily="34" charset="0"/>
                  </a:rPr>
                  <a:t>vị</a:t>
                </a:r>
                <a:r>
                  <a:rPr lang="vi-VN" sz="3700" smtClean="0">
                    <a:solidFill>
                      <a:srgbClr val="000000"/>
                    </a:solidFill>
                    <a:cs typeface="Arial" panose="020B0604020202020204" pitchFamily="34" charset="0"/>
                  </a:rPr>
                  <a:t>).</a:t>
                </a:r>
                <a:endParaRPr lang="vi-VN" sz="3700">
                  <a:solidFill>
                    <a:srgbClr val="000000"/>
                  </a:solidFill>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739942" y="723900"/>
                <a:ext cx="16764000" cy="8527591"/>
              </a:xfrm>
              <a:prstGeom prst="rect">
                <a:avLst/>
              </a:prstGeom>
              <a:blipFill>
                <a:blip r:embed="rId2"/>
                <a:stretch>
                  <a:fillRect l="-1127" r="-1164" b="-1787"/>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15808492" y="8605937"/>
            <a:ext cx="1905000" cy="1446154"/>
          </a:xfrm>
          <a:prstGeom prst="rect">
            <a:avLst/>
          </a:prstGeom>
        </p:spPr>
      </p:pic>
    </p:spTree>
    <p:extLst>
      <p:ext uri="{BB962C8B-B14F-4D97-AF65-F5344CB8AC3E}">
        <p14:creationId xmlns:p14="http://schemas.microsoft.com/office/powerpoint/2010/main" val="256225238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298784"/>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p:cNvPicPr>
            <a:picLocks noChangeAspect="1"/>
          </p:cNvPicPr>
          <p:nvPr/>
        </p:nvPicPr>
        <p:blipFill>
          <a:blip r:embed="rId2"/>
          <a:stretch>
            <a:fillRect/>
          </a:stretch>
        </p:blipFill>
        <p:spPr>
          <a:xfrm>
            <a:off x="15808492" y="8605937"/>
            <a:ext cx="1905000" cy="1446154"/>
          </a:xfrm>
          <a:prstGeom prst="rect">
            <a:avLst/>
          </a:prstGeom>
        </p:spPr>
      </p:pic>
      <p:sp>
        <p:nvSpPr>
          <p:cNvPr id="8" name="TextBox 7"/>
          <p:cNvSpPr txBox="1"/>
          <p:nvPr/>
        </p:nvSpPr>
        <p:spPr>
          <a:xfrm>
            <a:off x="8779354" y="626358"/>
            <a:ext cx="1524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387954" y="1308137"/>
                <a:ext cx="16306800" cy="8621334"/>
              </a:xfrm>
              <a:prstGeom prst="rect">
                <a:avLst/>
              </a:prstGeom>
            </p:spPr>
            <p:txBody>
              <a:bodyPr wrap="square">
                <a:spAutoFit/>
              </a:bodyPr>
              <a:lstStyle/>
              <a:p>
                <a:pPr algn="just">
                  <a:lnSpc>
                    <a:spcPct val="150000"/>
                  </a:lnSpc>
                </a:pPr>
                <a:r>
                  <a:rPr lang="en-US" sz="3500" smtClean="0">
                    <a:latin typeface="Arial" panose="020B0604020202020204" pitchFamily="34" charset="0"/>
                    <a:ea typeface="Calibri" panose="020F0502020204030204" pitchFamily="34" charset="0"/>
                    <a:cs typeface="Arial" panose="020B0604020202020204" pitchFamily="34" charset="0"/>
                  </a:rPr>
                  <a:t>Để đạt được nhiệt độ cân bằng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5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𝑄</m:t>
                    </m:r>
                    <m:r>
                      <a:rPr lang="en-US" sz="3500" i="1" baseline="-25000">
                        <a:effectLst/>
                        <a:latin typeface="Cambria Math" panose="02040503050406030204" pitchFamily="18" charset="0"/>
                        <a:ea typeface="Calibri" panose="020F0502020204030204" pitchFamily="34" charset="0"/>
                        <a:cs typeface="Arial" panose="020B0604020202020204" pitchFamily="34" charset="0"/>
                      </a:rPr>
                      <m:t>1</m:t>
                    </m:r>
                    <m:r>
                      <a:rPr lang="en-US" sz="3500" i="1">
                        <a:effectLst/>
                        <a:latin typeface="Cambria Math" panose="02040503050406030204" pitchFamily="18" charset="0"/>
                        <a:ea typeface="Calibri" panose="020F0502020204030204" pitchFamily="34" charset="0"/>
                        <a:cs typeface="Arial" panose="020B0604020202020204" pitchFamily="34" charset="0"/>
                      </a:rPr>
                      <m:t> = </m:t>
                    </m:r>
                    <m:r>
                      <a:rPr lang="en-US" sz="3500" i="1">
                        <a:effectLst/>
                        <a:latin typeface="Cambria Math" panose="02040503050406030204" pitchFamily="18" charset="0"/>
                        <a:ea typeface="Calibri" panose="020F0502020204030204" pitchFamily="34" charset="0"/>
                        <a:cs typeface="Arial" panose="020B0604020202020204" pitchFamily="34" charset="0"/>
                      </a:rPr>
                      <m:t>𝑄</m:t>
                    </m:r>
                    <m:r>
                      <a:rPr lang="en-US" sz="3500" i="1" baseline="-25000">
                        <a:effectLst/>
                        <a:latin typeface="Cambria Math" panose="02040503050406030204" pitchFamily="18" charset="0"/>
                        <a:ea typeface="Calibri" panose="020F0502020204030204" pitchFamily="34" charset="0"/>
                        <a:cs typeface="Arial" panose="020B0604020202020204" pitchFamily="34" charset="0"/>
                      </a:rPr>
                      <m:t>2</m:t>
                    </m:r>
                  </m:oMath>
                </a14:m>
                <a:r>
                  <a:rPr lang="en-US"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Khi đó, ta có phương trình</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 0,15.880.(100 ‒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0,47.4200.(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20).</m:t>
                    </m:r>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Giải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0,15.880.(100 ‒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0,47.4200.(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20)</m:t>
                    </m:r>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500" smtClean="0">
                    <a:effectLst/>
                    <a:ea typeface="Calibri" panose="020F0502020204030204" pitchFamily="34" charset="0"/>
                    <a:cs typeface="Times New Roman" panose="02020603050405020304" pitchFamily="18"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132 . (100 –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1 974 . (</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20)</m:t>
                    </m:r>
                  </m:oMath>
                </a14:m>
                <a:r>
                  <a:rPr lang="en-US" sz="3500">
                    <a:effectLst/>
                    <a:latin typeface="Arial" panose="020B0604020202020204" pitchFamily="34" charset="0"/>
                    <a:ea typeface="Calibri" panose="020F0502020204030204" pitchFamily="34" charset="0"/>
                    <a:cs typeface="Arial" panose="020B0604020202020204" pitchFamily="34" charset="0"/>
                  </a:rPr>
                  <a:t> </a:t>
                </a:r>
                <a:r>
                  <a:rPr lang="en-US" sz="3500" smtClean="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500" smtClean="0">
                    <a:effectLst/>
                    <a:ea typeface="Calibri" panose="020F0502020204030204" pitchFamily="34" charset="0"/>
                    <a:cs typeface="Times New Roman" panose="02020603050405020304" pitchFamily="18"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13 200 – 132</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1 974</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39 480</m:t>
                    </m:r>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500" smtClean="0">
                    <a:effectLst/>
                    <a:ea typeface="Calibri" panose="020F0502020204030204" pitchFamily="34" charset="0"/>
                    <a:cs typeface="Times New Roman" panose="02020603050405020304" pitchFamily="18"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1 974</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+ 132</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13 200 + 39 480</m:t>
                    </m:r>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500" smtClean="0">
                    <a:effectLst/>
                    <a:ea typeface="Calibri" panose="020F0502020204030204" pitchFamily="34" charset="0"/>
                    <a:cs typeface="Times New Roman" panose="02020603050405020304" pitchFamily="18"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2 106</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𝑡</m:t>
                    </m:r>
                    <m:r>
                      <a:rPr lang="en-US" sz="3500" i="1">
                        <a:effectLst/>
                        <a:latin typeface="Cambria Math" panose="02040503050406030204" pitchFamily="18" charset="0"/>
                        <a:ea typeface="Calibri" panose="020F0502020204030204" pitchFamily="34" charset="0"/>
                        <a:cs typeface="Times New Roman" panose="02020603050405020304" pitchFamily="18" charset="0"/>
                      </a:rPr>
                      <m:t> = 52 680</m:t>
                    </m:r>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smtClean="0">
                    <a:effectLst/>
                    <a:ea typeface="Calibri" panose="020F0502020204030204" pitchFamily="34" charset="0"/>
                    <a:cs typeface="Times New Roman" panose="02020603050405020304" pitchFamily="18" charset="0"/>
                  </a:rPr>
                  <a:t>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52680</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2106</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≈25 </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500" i="1">
                        <a:effectLst/>
                        <a:latin typeface="Cambria Math" panose="02040503050406030204" pitchFamily="18" charset="0"/>
                        <a:ea typeface="Calibri" panose="020F0502020204030204" pitchFamily="34" charset="0"/>
                        <a:cs typeface="Times New Roman" panose="02020603050405020304" pitchFamily="18" charset="0"/>
                      </a:rPr>
                      <m:t>𝐶</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a:effectLst/>
                    <a:latin typeface="Arial" panose="020B0604020202020204" pitchFamily="34" charset="0"/>
                    <a:ea typeface="Calibri" panose="020F0502020204030204" pitchFamily="34" charset="0"/>
                    <a:cs typeface="Arial" panose="020B0604020202020204" pitchFamily="34" charset="0"/>
                  </a:rPr>
                  <a:t>Vậy nhiệt độ cân bằng khoảng </a:t>
                </a:r>
                <a14:m>
                  <m:oMath xmlns:m="http://schemas.openxmlformats.org/officeDocument/2006/math">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25</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5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500" smtClean="0">
                    <a:effectLst/>
                    <a:latin typeface="Arial" panose="020B0604020202020204" pitchFamily="34" charset="0"/>
                    <a:ea typeface="Arial" panose="020B0604020202020204" pitchFamily="34" charset="0"/>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87954" y="1308137"/>
                <a:ext cx="16306800" cy="8621334"/>
              </a:xfrm>
              <a:prstGeom prst="rect">
                <a:avLst/>
              </a:prstGeom>
              <a:blipFill>
                <a:blip r:embed="rId3"/>
                <a:stretch>
                  <a:fillRect l="-1121" b="-495"/>
                </a:stretch>
              </a:blipFill>
            </p:spPr>
            <p:txBody>
              <a:bodyPr/>
              <a:lstStyle/>
              <a:p>
                <a:r>
                  <a:rPr lang="en-US">
                    <a:noFill/>
                  </a:rPr>
                  <a:t> </a:t>
                </a:r>
              </a:p>
            </p:txBody>
          </p:sp>
        </mc:Fallback>
      </mc:AlternateContent>
    </p:spTree>
    <p:extLst>
      <p:ext uri="{BB962C8B-B14F-4D97-AF65-F5344CB8AC3E}">
        <p14:creationId xmlns:p14="http://schemas.microsoft.com/office/powerpoint/2010/main" val="764386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up)">
                                      <p:cBhvr>
                                        <p:cTn id="26" dur="500"/>
                                        <p:tgtEl>
                                          <p:spTgt spid="5">
                                            <p:txEl>
                                              <p:pRg st="3" end="3"/>
                                            </p:txEl>
                                          </p:spTgt>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wipe(up)">
                                      <p:cBhvr>
                                        <p:cTn id="34" dur="500"/>
                                        <p:tgtEl>
                                          <p:spTgt spid="5">
                                            <p:txEl>
                                              <p:pRg st="5" end="5"/>
                                            </p:txEl>
                                          </p:spTgt>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wipe(up)">
                                      <p:cBhvr>
                                        <p:cTn id="38" dur="500"/>
                                        <p:tgtEl>
                                          <p:spTgt spid="5">
                                            <p:txEl>
                                              <p:pRg st="6" end="6"/>
                                            </p:txEl>
                                          </p:spTgt>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up)">
                                      <p:cBhvr>
                                        <p:cTn id="42" dur="500"/>
                                        <p:tgtEl>
                                          <p:spTgt spid="5">
                                            <p:txEl>
                                              <p:pRg st="7" end="7"/>
                                            </p:txEl>
                                          </p:spTgt>
                                        </p:tgtEl>
                                      </p:cBhvr>
                                    </p:animEffect>
                                  </p:childTnLst>
                                </p:cTn>
                              </p:par>
                            </p:childTnLst>
                          </p:cTn>
                        </p:par>
                        <p:par>
                          <p:cTn id="43" fill="hold">
                            <p:stCondLst>
                              <p:cond delay="3000"/>
                            </p:stCondLst>
                            <p:childTnLst>
                              <p:par>
                                <p:cTn id="44" presetID="22" presetClass="entr" presetSubtype="1" fill="hold" nodeType="after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wipe(up)">
                                      <p:cBhvr>
                                        <p:cTn id="46" dur="500"/>
                                        <p:tgtEl>
                                          <p:spTgt spid="5">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wipe(left)">
                                      <p:cBhvr>
                                        <p:cTn id="5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25" name="Group 24"/>
          <p:cNvGrpSpPr/>
          <p:nvPr/>
        </p:nvGrpSpPr>
        <p:grpSpPr>
          <a:xfrm>
            <a:off x="1129106" y="3086100"/>
            <a:ext cx="5029200" cy="5257800"/>
            <a:chOff x="10238971" y="925371"/>
            <a:chExt cx="6703869" cy="7662971"/>
          </a:xfrm>
        </p:grpSpPr>
        <p:grpSp>
          <p:nvGrpSpPr>
            <p:cNvPr id="9" name="Group 9"/>
            <p:cNvGrpSpPr/>
            <p:nvPr/>
          </p:nvGrpSpPr>
          <p:grpSpPr>
            <a:xfrm>
              <a:off x="10238971" y="1526882"/>
              <a:ext cx="6703869" cy="7061460"/>
              <a:chOff x="0" y="0"/>
              <a:chExt cx="2008343" cy="2115470"/>
            </a:xfrm>
          </p:grpSpPr>
          <p:sp>
            <p:nvSpPr>
              <p:cNvPr id="1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1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1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4"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sp>
        <p:nvSpPr>
          <p:cNvPr id="26" name="Rectangle 25"/>
          <p:cNvSpPr/>
          <p:nvPr/>
        </p:nvSpPr>
        <p:spPr>
          <a:xfrm>
            <a:off x="824525" y="973019"/>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tx1"/>
                </a:solidFill>
                <a:latin typeface="Arial" panose="020B0604020202020204" pitchFamily="34" charset="0"/>
                <a:cs typeface="Arial" panose="020B0604020202020204" pitchFamily="34" charset="0"/>
              </a:rPr>
              <a:t>HƯỚNG DẪN VỀ NHÀ</a:t>
            </a:r>
            <a:endParaRPr lang="en-US" sz="6600" b="1"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6672942" y="3073379"/>
            <a:ext cx="5029200" cy="5257800"/>
            <a:chOff x="10238971" y="925371"/>
            <a:chExt cx="6703869" cy="7662971"/>
          </a:xfrm>
        </p:grpSpPr>
        <p:grpSp>
          <p:nvGrpSpPr>
            <p:cNvPr id="28" name="Group 9"/>
            <p:cNvGrpSpPr/>
            <p:nvPr/>
          </p:nvGrpSpPr>
          <p:grpSpPr>
            <a:xfrm>
              <a:off x="10238971" y="1526882"/>
              <a:ext cx="6703869" cy="7061460"/>
              <a:chOff x="0" y="0"/>
              <a:chExt cx="2008343" cy="2115470"/>
            </a:xfrm>
          </p:grpSpPr>
          <p:sp>
            <p:nvSpPr>
              <p:cNvPr id="3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9"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grpSp>
        <p:nvGrpSpPr>
          <p:cNvPr id="33" name="Group 32"/>
          <p:cNvGrpSpPr/>
          <p:nvPr/>
        </p:nvGrpSpPr>
        <p:grpSpPr>
          <a:xfrm>
            <a:off x="12209159" y="3073379"/>
            <a:ext cx="5029200" cy="5257800"/>
            <a:chOff x="10238971" y="925371"/>
            <a:chExt cx="6703869" cy="7662971"/>
          </a:xfrm>
        </p:grpSpPr>
        <p:grpSp>
          <p:nvGrpSpPr>
            <p:cNvPr id="34" name="Group 9"/>
            <p:cNvGrpSpPr/>
            <p:nvPr/>
          </p:nvGrpSpPr>
          <p:grpSpPr>
            <a:xfrm>
              <a:off x="10238971" y="1526882"/>
              <a:ext cx="6703869" cy="7061460"/>
              <a:chOff x="0" y="0"/>
              <a:chExt cx="2008343" cy="2115470"/>
            </a:xfrm>
          </p:grpSpPr>
          <p:sp>
            <p:nvSpPr>
              <p:cNvPr id="36"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7"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8"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35"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sp>
        <p:nvSpPr>
          <p:cNvPr id="39" name="TextBox 38"/>
          <p:cNvSpPr txBox="1"/>
          <p:nvPr/>
        </p:nvSpPr>
        <p:spPr>
          <a:xfrm>
            <a:off x="1384887" y="4381500"/>
            <a:ext cx="4396787" cy="3139321"/>
          </a:xfrm>
          <a:prstGeom prst="rect">
            <a:avLst/>
          </a:prstGeom>
          <a:noFill/>
        </p:spPr>
        <p:txBody>
          <a:bodyPr wrap="square" rtlCol="0">
            <a:spAutoFit/>
          </a:bodyPr>
          <a:lstStyle/>
          <a:p>
            <a:pPr algn="ctr">
              <a:lnSpc>
                <a:spcPct val="150000"/>
              </a:lnSpc>
            </a:pPr>
            <a:r>
              <a:rPr lang="vi-VN" sz="4400" dirty="0" smtClean="0">
                <a:latin typeface="Arial" panose="020B0604020202020204" pitchFamily="34" charset="0"/>
                <a:cs typeface="Arial" panose="020B0604020202020204" pitchFamily="34" charset="0"/>
              </a:rPr>
              <a:t>Ôn tập kiến thức đã học trong </a:t>
            </a:r>
            <a:r>
              <a:rPr lang="vi-VN" sz="4400" smtClean="0">
                <a:latin typeface="Arial" panose="020B0604020202020204" pitchFamily="34" charset="0"/>
                <a:cs typeface="Arial" panose="020B0604020202020204" pitchFamily="34" charset="0"/>
              </a:rPr>
              <a:t>chương </a:t>
            </a:r>
            <a:r>
              <a:rPr lang="en-US" sz="4400" smtClean="0">
                <a:latin typeface="Arial" panose="020B0604020202020204" pitchFamily="34" charset="0"/>
                <a:cs typeface="Arial" panose="020B0604020202020204" pitchFamily="34" charset="0"/>
              </a:rPr>
              <a:t>VII</a:t>
            </a:r>
            <a:endParaRPr lang="en-US" sz="4400" dirty="0">
              <a:latin typeface="Arial" panose="020B0604020202020204" pitchFamily="34" charset="0"/>
              <a:cs typeface="Arial" panose="020B0604020202020204" pitchFamily="34" charset="0"/>
            </a:endParaRPr>
          </a:p>
        </p:txBody>
      </p:sp>
      <p:sp>
        <p:nvSpPr>
          <p:cNvPr id="40" name="TextBox 39"/>
          <p:cNvSpPr txBox="1"/>
          <p:nvPr/>
        </p:nvSpPr>
        <p:spPr>
          <a:xfrm>
            <a:off x="7033672" y="4377108"/>
            <a:ext cx="4396787" cy="2123658"/>
          </a:xfrm>
          <a:prstGeom prst="rect">
            <a:avLst/>
          </a:prstGeom>
          <a:noFill/>
        </p:spPr>
        <p:txBody>
          <a:bodyPr wrap="square" rtlCol="0">
            <a:spAutoFit/>
          </a:bodyPr>
          <a:lstStyle/>
          <a:p>
            <a:pPr algn="ctr">
              <a:lnSpc>
                <a:spcPct val="150000"/>
              </a:lnSpc>
            </a:pPr>
            <a:r>
              <a:rPr lang="vi-VN" sz="4400" smtClean="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41" name="TextBox 40"/>
          <p:cNvSpPr txBox="1"/>
          <p:nvPr/>
        </p:nvSpPr>
        <p:spPr>
          <a:xfrm>
            <a:off x="13058491" y="4439849"/>
            <a:ext cx="3352799" cy="2123658"/>
          </a:xfrm>
          <a:prstGeom prst="rect">
            <a:avLst/>
          </a:prstGeom>
          <a:noFill/>
        </p:spPr>
        <p:txBody>
          <a:bodyPr wrap="square" rtlCol="0">
            <a:spAutoFit/>
          </a:bodyPr>
          <a:lstStyle/>
          <a:p>
            <a:pPr algn="ctr">
              <a:lnSpc>
                <a:spcPct val="150000"/>
              </a:lnSpc>
            </a:pPr>
            <a:r>
              <a:rPr lang="vi-VN" sz="4400" smtClean="0">
                <a:cs typeface="Arial" panose="020B0604020202020204" pitchFamily="34" charset="0"/>
              </a:rPr>
              <a:t>Chuẩn </a:t>
            </a:r>
            <a:r>
              <a:rPr lang="vi-VN" sz="4400">
                <a:cs typeface="Arial" panose="020B0604020202020204" pitchFamily="34" charset="0"/>
              </a:rPr>
              <a:t>bị </a:t>
            </a:r>
            <a:endParaRPr lang="en-US" sz="4400" smtClean="0">
              <a:cs typeface="Arial" panose="020B0604020202020204" pitchFamily="34" charset="0"/>
            </a:endParaRPr>
          </a:p>
          <a:p>
            <a:pPr algn="ctr">
              <a:lnSpc>
                <a:spcPct val="150000"/>
              </a:lnSpc>
            </a:pPr>
            <a:r>
              <a:rPr lang="vi-VN" sz="4400" smtClean="0">
                <a:cs typeface="Arial" panose="020B0604020202020204" pitchFamily="34" charset="0"/>
              </a:rPr>
              <a:t>bài mới</a:t>
            </a:r>
            <a:endParaRPr lang="en-US" sz="4400" smtClean="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up)">
                                      <p:cBhvr>
                                        <p:cTn id="29" dur="500"/>
                                        <p:tgtEl>
                                          <p:spTgt spid="41"/>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3"/>
          <p:cNvSpPr txBox="1"/>
          <p:nvPr/>
        </p:nvSpPr>
        <p:spPr>
          <a:xfrm>
            <a:off x="1484359" y="2717108"/>
            <a:ext cx="15240000" cy="3904017"/>
          </a:xfrm>
          <a:prstGeom prst="rect">
            <a:avLst/>
          </a:prstGeom>
          <a:noFill/>
        </p:spPr>
        <p:txBody>
          <a:bodyPr wrap="square" rtlCol="0">
            <a:spAutoFit/>
          </a:bodyPr>
          <a:lstStyle/>
          <a:p>
            <a:pPr algn="ctr">
              <a:lnSpc>
                <a:spcPct val="150000"/>
              </a:lnSpc>
            </a:pPr>
            <a:r>
              <a:rPr lang="vi-VN" sz="8800" b="1" smtClean="0">
                <a:solidFill>
                  <a:srgbClr val="C0504D">
                    <a:lumMod val="75000"/>
                  </a:srgbClr>
                </a:solidFill>
                <a:cs typeface="Arial" panose="020B0604020202020204" pitchFamily="34" charset="0"/>
              </a:rPr>
              <a:t>HẸN GẶP LẠI CÁC EM </a:t>
            </a:r>
          </a:p>
          <a:p>
            <a:pPr algn="ctr">
              <a:lnSpc>
                <a:spcPct val="150000"/>
              </a:lnSpc>
            </a:pPr>
            <a:r>
              <a:rPr lang="vi-VN" sz="8800" b="1" smtClean="0">
                <a:solidFill>
                  <a:srgbClr val="C0504D">
                    <a:lumMod val="75000"/>
                  </a:srgbClr>
                </a:solidFill>
                <a:cs typeface="Arial" panose="020B0604020202020204" pitchFamily="34" charset="0"/>
              </a:rPr>
              <a:t>TRONG TIẾT HỌC SAU!</a:t>
            </a:r>
            <a:endParaRPr lang="en-US" sz="88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6996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121358" y="1147012"/>
            <a:ext cx="14147769" cy="5404172"/>
          </a:xfrm>
          <a:prstGeom prst="rect">
            <a:avLst/>
          </a:prstGeom>
          <a:noFill/>
        </p:spPr>
        <p:txBody>
          <a:bodyPr wrap="square" rtlCol="0">
            <a:spAutoFit/>
          </a:bodyPr>
          <a:lstStyle/>
          <a:p>
            <a:pPr algn="ctr">
              <a:lnSpc>
                <a:spcPct val="150000"/>
              </a:lnSpc>
            </a:pPr>
            <a:r>
              <a:rPr lang="vi-VN" sz="8000" b="1">
                <a:solidFill>
                  <a:srgbClr val="C00000"/>
                </a:solidFill>
                <a:cs typeface="Arial" panose="020B0604020202020204" pitchFamily="34" charset="0"/>
              </a:rPr>
              <a:t>CHƯƠNG VII</a:t>
            </a:r>
            <a:r>
              <a:rPr lang="vi-VN" sz="8000" b="1">
                <a:solidFill>
                  <a:srgbClr val="C00000"/>
                </a:solidFill>
                <a:cs typeface="Arial" panose="020B0604020202020204" pitchFamily="34" charset="0"/>
              </a:rPr>
              <a:t>. </a:t>
            </a:r>
            <a:endParaRPr lang="en-US" sz="8000" b="1" smtClean="0">
              <a:solidFill>
                <a:srgbClr val="C00000"/>
              </a:solidFill>
              <a:cs typeface="Arial" panose="020B0604020202020204" pitchFamily="34" charset="0"/>
            </a:endParaRPr>
          </a:p>
          <a:p>
            <a:pPr algn="ctr">
              <a:lnSpc>
                <a:spcPct val="150000"/>
              </a:lnSpc>
            </a:pPr>
            <a:r>
              <a:rPr lang="vi-VN" sz="8000" b="1" smtClean="0">
                <a:solidFill>
                  <a:srgbClr val="C00000"/>
                </a:solidFill>
                <a:cs typeface="Arial" panose="020B0604020202020204" pitchFamily="34" charset="0"/>
              </a:rPr>
              <a:t>PHƯƠNG </a:t>
            </a:r>
            <a:r>
              <a:rPr lang="vi-VN" sz="8000" b="1">
                <a:solidFill>
                  <a:srgbClr val="C00000"/>
                </a:solidFill>
                <a:cs typeface="Arial" panose="020B0604020202020204" pitchFamily="34" charset="0"/>
              </a:rPr>
              <a:t>TRÌNH BẬC NHẤT MỘT ẨN</a:t>
            </a:r>
            <a:endParaRPr lang="en-US" sz="80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2393855" y="7147056"/>
            <a:ext cx="14177279" cy="1369606"/>
          </a:xfrm>
          <a:prstGeom prst="rect">
            <a:avLst/>
          </a:prstGeom>
        </p:spPr>
        <p:txBody>
          <a:bodyPr wrap="none">
            <a:spAutoFit/>
          </a:bodyPr>
          <a:lstStyle/>
          <a:p>
            <a:pPr algn="ctr"/>
            <a:r>
              <a:rPr lang="pt-BR" sz="8000" b="1" dirty="0">
                <a:solidFill>
                  <a:srgbClr val="0070C0"/>
                </a:solidFill>
                <a:latin typeface="Arial" panose="020B0604020202020204" pitchFamily="34" charset="0"/>
                <a:ea typeface="Arial" panose="020B0604020202020204" pitchFamily="34" charset="0"/>
                <a:cs typeface="Arial" panose="020B0604020202020204" pitchFamily="34" charset="0"/>
              </a:rPr>
              <a:t>BÀI TẬP CUỐI </a:t>
            </a:r>
            <a:r>
              <a:rPr lang="pt-BR" sz="8000" b="1">
                <a:solidFill>
                  <a:srgbClr val="0070C0"/>
                </a:solidFill>
                <a:latin typeface="Arial" panose="020B0604020202020204" pitchFamily="34" charset="0"/>
                <a:ea typeface="Arial" panose="020B0604020202020204" pitchFamily="34" charset="0"/>
                <a:cs typeface="Arial" panose="020B0604020202020204" pitchFamily="34" charset="0"/>
              </a:rPr>
              <a:t>CHƯƠNG </a:t>
            </a:r>
            <a:r>
              <a:rPr lang="pt-BR" sz="8000" b="1" smtClean="0">
                <a:solidFill>
                  <a:srgbClr val="0070C0"/>
                </a:solidFill>
                <a:latin typeface="Arial" panose="020B0604020202020204" pitchFamily="34" charset="0"/>
                <a:ea typeface="Arial" panose="020B0604020202020204" pitchFamily="34" charset="0"/>
                <a:cs typeface="Arial" panose="020B0604020202020204" pitchFamily="34" charset="0"/>
              </a:rPr>
              <a:t>VII</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80330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152400" y="99310"/>
            <a:ext cx="17983200" cy="10058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14" name="Rectangle 13"/>
          <p:cNvSpPr/>
          <p:nvPr/>
        </p:nvSpPr>
        <p:spPr>
          <a:xfrm>
            <a:off x="2677777" y="91367"/>
            <a:ext cx="12932446" cy="861133"/>
          </a:xfrm>
          <a:prstGeom prst="rect">
            <a:avLst/>
          </a:prstGeom>
        </p:spPr>
        <p:txBody>
          <a:bodyPr wrap="square">
            <a:spAutoFit/>
          </a:bodyPr>
          <a:lstStyle/>
          <a:p>
            <a:pPr marL="571500" marR="0" lvl="0" indent="-571500" algn="ctr"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3800" b="1">
                <a:solidFill>
                  <a:schemeClr val="tx2"/>
                </a:solidFill>
                <a:latin typeface="Arial" panose="020B0604020202020204" pitchFamily="34" charset="0"/>
                <a:ea typeface="Times New Roman" panose="02020603050405020304" pitchFamily="18" charset="0"/>
                <a:cs typeface="Arial" panose="020B0604020202020204" pitchFamily="34" charset="0"/>
              </a:rPr>
              <a:t>S</a:t>
            </a:r>
            <a:r>
              <a:rPr kumimoji="0" lang="vi-VN" sz="3800" b="1" i="0" u="none"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ơ </a:t>
            </a:r>
            <a:r>
              <a:rPr kumimoji="0" lang="vi-VN" sz="3800" b="1" i="0" u="none"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đồ hóa kiến thức trọng tâm trong chương </a:t>
            </a:r>
            <a:r>
              <a:rPr kumimoji="0" lang="en-US" sz="3800" b="1" i="0" u="none"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VII</a:t>
            </a:r>
            <a:endParaRPr kumimoji="0" lang="en-US" sz="38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404588" y="1068908"/>
            <a:ext cx="17478824" cy="8963472"/>
          </a:xfrm>
          <a:prstGeom prst="rect">
            <a:avLst/>
          </a:prstGeom>
        </p:spPr>
      </p:pic>
    </p:spTree>
    <p:extLst>
      <p:ext uri="{BB962C8B-B14F-4D97-AF65-F5344CB8AC3E}">
        <p14:creationId xmlns:p14="http://schemas.microsoft.com/office/powerpoint/2010/main" val="25180213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248670" y="459055"/>
            <a:ext cx="2521464" cy="3066284"/>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mc:Choice xmlns:a14="http://schemas.microsoft.com/office/drawing/2010/main" Requires="a14">
          <p:sp>
            <p:nvSpPr>
              <p:cNvPr id="39" name="Rectangle 38"/>
              <p:cNvSpPr/>
              <p:nvPr/>
            </p:nvSpPr>
            <p:spPr>
              <a:xfrm>
                <a:off x="4595695" y="988322"/>
                <a:ext cx="13450132" cy="982513"/>
              </a:xfrm>
              <a:prstGeom prst="rect">
                <a:avLst/>
              </a:prstGeom>
            </p:spPr>
            <p:txBody>
              <a:bodyPr wrap="square">
                <a:spAutoFit/>
              </a:bodyPr>
              <a:lstStyle/>
              <a:p>
                <a:pPr lvl="0" algn="just">
                  <a:lnSpc>
                    <a:spcPct val="150000"/>
                  </a:lnSpc>
                </a:pPr>
                <a:r>
                  <a:rPr lang="vi-VN" sz="4400" b="1">
                    <a:solidFill>
                      <a:prstClr val="black"/>
                    </a:solidFill>
                    <a:cs typeface="Arial" panose="020B0604020202020204" pitchFamily="34" charset="0"/>
                  </a:rPr>
                  <a:t>a) Nghiệm của phương trình </a:t>
                </a: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𝟔</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𝟎</m:t>
                    </m:r>
                    <m:r>
                      <a:rPr lang="vi-VN" sz="4400" b="1" i="1" smtClean="0">
                        <a:solidFill>
                          <a:prstClr val="black"/>
                        </a:solidFill>
                        <a:latin typeface="Cambria Math" panose="02040503050406030204" pitchFamily="18" charset="0"/>
                        <a:cs typeface="Arial" panose="020B0604020202020204" pitchFamily="34" charset="0"/>
                      </a:rPr>
                      <m:t> </m:t>
                    </m:r>
                  </m:oMath>
                </a14:m>
                <a:r>
                  <a:rPr lang="vi-VN" sz="4400" b="1">
                    <a:solidFill>
                      <a:prstClr val="black"/>
                    </a:solidFill>
                    <a:cs typeface="Arial" panose="020B0604020202020204" pitchFamily="34" charset="0"/>
                  </a:rPr>
                  <a:t>là</a:t>
                </a:r>
                <a:endParaRPr lang="vi-VN" sz="4400" b="1">
                  <a:solidFill>
                    <a:prstClr val="black"/>
                  </a:solidFill>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4595695" y="988322"/>
                <a:ext cx="13450132" cy="982513"/>
              </a:xfrm>
              <a:prstGeom prst="rect">
                <a:avLst/>
              </a:prstGeom>
              <a:blipFill>
                <a:blip r:embed="rId4"/>
                <a:stretch>
                  <a:fillRect l="-1859" b="-28571"/>
                </a:stretch>
              </a:blipFill>
            </p:spPr>
            <p:txBody>
              <a:bodyPr/>
              <a:lstStyle/>
              <a:p>
                <a:r>
                  <a:rPr lang="en-US">
                    <a:noFill/>
                  </a:rPr>
                  <a:t> </a:t>
                </a:r>
              </a:p>
            </p:txBody>
          </p:sp>
        </mc:Fallback>
      </mc:AlternateContent>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2960520" y="4266973"/>
                  <a:ext cx="3523851"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𝑥</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=−3</m:t>
                        </m:r>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2960520" y="4266973"/>
                  <a:ext cx="3523851" cy="1084912"/>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1394842" y="4202775"/>
                  <a:ext cx="4271615" cy="1084912"/>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300" i="1">
                            <a:solidFill>
                              <a:prstClr val="white"/>
                            </a:solidFill>
                            <a:latin typeface="Cambria Math" panose="02040503050406030204" pitchFamily="18" charset="0"/>
                            <a:cs typeface="Arial" panose="020B0604020202020204" pitchFamily="34" charset="0"/>
                          </a:rPr>
                          <m:t>𝑥</m:t>
                        </m:r>
                        <m:r>
                          <a:rPr lang="en-US" sz="4300" i="1">
                            <a:solidFill>
                              <a:prstClr val="white"/>
                            </a:solidFill>
                            <a:latin typeface="Cambria Math" panose="02040503050406030204" pitchFamily="18" charset="0"/>
                            <a:cs typeface="Arial" panose="020B0604020202020204" pitchFamily="34" charset="0"/>
                          </a:rPr>
                          <m:t>=3</m:t>
                        </m:r>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1394842" y="4202775"/>
                  <a:ext cx="4271615" cy="1084912"/>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490010" y="6789541"/>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3271298" y="6657596"/>
                  <a:ext cx="2860462" cy="1950662"/>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300" i="1" smtClean="0">
                            <a:solidFill>
                              <a:prstClr val="white"/>
                            </a:solidFill>
                            <a:latin typeface="Cambria Math" panose="02040503050406030204" pitchFamily="18" charset="0"/>
                            <a:cs typeface="Arial" panose="020B0604020202020204" pitchFamily="34" charset="0"/>
                          </a:rPr>
                          <m:t>𝑥</m:t>
                        </m:r>
                        <m:r>
                          <a:rPr lang="en-US" sz="4300" i="1" smtClean="0">
                            <a:solidFill>
                              <a:prstClr val="white"/>
                            </a:solidFill>
                            <a:latin typeface="Cambria Math" panose="02040503050406030204" pitchFamily="18" charset="0"/>
                            <a:cs typeface="Arial" panose="020B0604020202020204" pitchFamily="34" charset="0"/>
                          </a:rPr>
                          <m:t>=</m:t>
                        </m:r>
                        <m:f>
                          <m:fPr>
                            <m:ctrlPr>
                              <a:rPr lang="en-US" sz="4300" i="1" smtClean="0">
                                <a:solidFill>
                                  <a:prstClr val="white"/>
                                </a:solidFill>
                                <a:latin typeface="Cambria Math" panose="02040503050406030204" pitchFamily="18" charset="0"/>
                                <a:cs typeface="Arial" panose="020B0604020202020204" pitchFamily="34" charset="0"/>
                              </a:rPr>
                            </m:ctrlPr>
                          </m:fPr>
                          <m:num>
                            <m:r>
                              <a:rPr lang="en-US" sz="4300" b="0" i="1" smtClean="0">
                                <a:solidFill>
                                  <a:prstClr val="white"/>
                                </a:solidFill>
                                <a:latin typeface="Cambria Math" panose="02040503050406030204" pitchFamily="18" charset="0"/>
                                <a:cs typeface="Arial" panose="020B0604020202020204" pitchFamily="34" charset="0"/>
                              </a:rPr>
                              <m:t>1</m:t>
                            </m:r>
                          </m:num>
                          <m:den>
                            <m:r>
                              <a:rPr lang="en-US" sz="4300" b="0" i="1" smtClean="0">
                                <a:solidFill>
                                  <a:prstClr val="white"/>
                                </a:solidFill>
                                <a:latin typeface="Cambria Math" panose="02040503050406030204" pitchFamily="18" charset="0"/>
                                <a:cs typeface="Arial" panose="020B0604020202020204" pitchFamily="34" charset="0"/>
                              </a:rPr>
                              <m:t>3</m:t>
                            </m:r>
                          </m:den>
                        </m:f>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3271298" y="6657596"/>
                  <a:ext cx="2860462" cy="1950662"/>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136286" y="6934202"/>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1379261" y="6714158"/>
                  <a:ext cx="4113918" cy="1957074"/>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300" i="1" smtClean="0">
                            <a:solidFill>
                              <a:prstClr val="white"/>
                            </a:solidFill>
                            <a:latin typeface="Cambria Math" panose="02040503050406030204" pitchFamily="18" charset="0"/>
                            <a:cs typeface="Arial" panose="020B0604020202020204" pitchFamily="34" charset="0"/>
                          </a:rPr>
                          <m:t>𝑥</m:t>
                        </m:r>
                        <m:r>
                          <a:rPr lang="en-US" sz="4300" i="1" smtClean="0">
                            <a:solidFill>
                              <a:prstClr val="white"/>
                            </a:solidFill>
                            <a:latin typeface="Cambria Math" panose="02040503050406030204" pitchFamily="18" charset="0"/>
                            <a:cs typeface="Arial" panose="020B0604020202020204" pitchFamily="34" charset="0"/>
                          </a:rPr>
                          <m:t>=−</m:t>
                        </m:r>
                        <m:f>
                          <m:fPr>
                            <m:ctrlPr>
                              <a:rPr lang="en-US" sz="4300" i="1">
                                <a:solidFill>
                                  <a:prstClr val="white"/>
                                </a:solidFill>
                                <a:latin typeface="Cambria Math" panose="02040503050406030204" pitchFamily="18" charset="0"/>
                                <a:cs typeface="Arial" panose="020B0604020202020204" pitchFamily="34" charset="0"/>
                              </a:rPr>
                            </m:ctrlPr>
                          </m:fPr>
                          <m:num>
                            <m:r>
                              <a:rPr lang="en-US" sz="4300" i="1">
                                <a:solidFill>
                                  <a:prstClr val="white"/>
                                </a:solidFill>
                                <a:latin typeface="Cambria Math" panose="02040503050406030204" pitchFamily="18" charset="0"/>
                                <a:cs typeface="Arial" panose="020B0604020202020204" pitchFamily="34" charset="0"/>
                              </a:rPr>
                              <m:t>1</m:t>
                            </m:r>
                          </m:num>
                          <m:den>
                            <m:r>
                              <a:rPr lang="en-US" sz="4300" i="1">
                                <a:solidFill>
                                  <a:prstClr val="white"/>
                                </a:solidFill>
                                <a:latin typeface="Cambria Math" panose="02040503050406030204" pitchFamily="18" charset="0"/>
                                <a:cs typeface="Arial" panose="020B0604020202020204" pitchFamily="34" charset="0"/>
                              </a:rPr>
                              <m:t>3</m:t>
                            </m:r>
                          </m:den>
                        </m:f>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1379261" y="6714158"/>
                  <a:ext cx="4113918" cy="1957074"/>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6841412" y="3815739"/>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896063" y="1057534"/>
            <a:ext cx="3196696" cy="162044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 1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(SGK-tr50)</a:t>
            </a:r>
            <a:endParaRPr kumimoji="0" lang="en-US" sz="36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06514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anim calcmode="lin" valueType="num">
                                      <p:cBhvr>
                                        <p:cTn id="20" dur="500" fill="hold"/>
                                        <p:tgtEl>
                                          <p:spTgt spid="39"/>
                                        </p:tgtEl>
                                        <p:attrNameLst>
                                          <p:attrName>ppt_x</p:attrName>
                                        </p:attrNameLst>
                                      </p:cBhvr>
                                      <p:tavLst>
                                        <p:tav tm="0">
                                          <p:val>
                                            <p:strVal val="#ppt_x"/>
                                          </p:val>
                                        </p:tav>
                                        <p:tav tm="100000">
                                          <p:val>
                                            <p:strVal val="#ppt_x"/>
                                          </p:val>
                                        </p:tav>
                                      </p:tavLst>
                                    </p:anim>
                                    <p:anim calcmode="lin" valueType="num">
                                      <p:cBhvr>
                                        <p:cTn id="21" dur="5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anim calcmode="lin" valueType="num">
                                      <p:cBhvr>
                                        <p:cTn id="32" dur="500" fill="hold"/>
                                        <p:tgtEl>
                                          <p:spTgt spid="45"/>
                                        </p:tgtEl>
                                        <p:attrNameLst>
                                          <p:attrName>ppt_x</p:attrName>
                                        </p:attrNameLst>
                                      </p:cBhvr>
                                      <p:tavLst>
                                        <p:tav tm="0">
                                          <p:val>
                                            <p:strVal val="#ppt_x"/>
                                          </p:val>
                                        </p:tav>
                                        <p:tav tm="100000">
                                          <p:val>
                                            <p:strVal val="#ppt_x"/>
                                          </p:val>
                                        </p:tav>
                                      </p:tavLst>
                                    </p:anim>
                                    <p:anim calcmode="lin" valueType="num">
                                      <p:cBhvr>
                                        <p:cTn id="33" dur="500" fill="hold"/>
                                        <p:tgtEl>
                                          <p:spTgt spid="4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anim calcmode="lin" valueType="num">
                                      <p:cBhvr>
                                        <p:cTn id="38" dur="500" fill="hold"/>
                                        <p:tgtEl>
                                          <p:spTgt spid="46"/>
                                        </p:tgtEl>
                                        <p:attrNameLst>
                                          <p:attrName>ppt_x</p:attrName>
                                        </p:attrNameLst>
                                      </p:cBhvr>
                                      <p:tavLst>
                                        <p:tav tm="0">
                                          <p:val>
                                            <p:strVal val="#ppt_x"/>
                                          </p:val>
                                        </p:tav>
                                        <p:tav tm="100000">
                                          <p:val>
                                            <p:strVal val="#ppt_x"/>
                                          </p:val>
                                        </p:tav>
                                      </p:tavLst>
                                    </p:anim>
                                    <p:anim calcmode="lin" valueType="num">
                                      <p:cBhvr>
                                        <p:cTn id="39" dur="500" fill="hold"/>
                                        <p:tgtEl>
                                          <p:spTgt spid="46"/>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anim calcmode="lin" valueType="num">
                                      <p:cBhvr>
                                        <p:cTn id="44" dur="500" fill="hold"/>
                                        <p:tgtEl>
                                          <p:spTgt spid="47"/>
                                        </p:tgtEl>
                                        <p:attrNameLst>
                                          <p:attrName>ppt_x</p:attrName>
                                        </p:attrNameLst>
                                      </p:cBhvr>
                                      <p:tavLst>
                                        <p:tav tm="0">
                                          <p:val>
                                            <p:strVal val="#ppt_x"/>
                                          </p:val>
                                        </p:tav>
                                        <p:tav tm="100000">
                                          <p:val>
                                            <p:strVal val="#ppt_x"/>
                                          </p:val>
                                        </p:tav>
                                      </p:tavLst>
                                    </p:anim>
                                    <p:anim calcmode="lin" valueType="num">
                                      <p:cBhvr>
                                        <p:cTn id="4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fill="hold"/>
                                        <p:tgtEl>
                                          <p:spTgt spid="48"/>
                                        </p:tgtEl>
                                        <p:attrNameLst>
                                          <p:attrName>ppt_w</p:attrName>
                                        </p:attrNameLst>
                                      </p:cBhvr>
                                      <p:tavLst>
                                        <p:tav tm="0">
                                          <p:val>
                                            <p:fltVal val="0"/>
                                          </p:val>
                                        </p:tav>
                                        <p:tav tm="100000">
                                          <p:val>
                                            <p:strVal val="#ppt_w"/>
                                          </p:val>
                                        </p:tav>
                                      </p:tavLst>
                                    </p:anim>
                                    <p:anim calcmode="lin" valueType="num">
                                      <p:cBhvr>
                                        <p:cTn id="51" dur="500" fill="hold"/>
                                        <p:tgtEl>
                                          <p:spTgt spid="48"/>
                                        </p:tgtEl>
                                        <p:attrNameLst>
                                          <p:attrName>ppt_h</p:attrName>
                                        </p:attrNameLst>
                                      </p:cBhvr>
                                      <p:tavLst>
                                        <p:tav tm="0">
                                          <p:val>
                                            <p:fltVal val="0"/>
                                          </p:val>
                                        </p:tav>
                                        <p:tav tm="100000">
                                          <p:val>
                                            <p:strVal val="#ppt_h"/>
                                          </p:val>
                                        </p:tav>
                                      </p:tavLst>
                                    </p:anim>
                                    <p:animEffect transition="in" filter="fade">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9" name="Rectangle 38"/>
              <p:cNvSpPr/>
              <p:nvPr/>
            </p:nvSpPr>
            <p:spPr>
              <a:xfrm>
                <a:off x="4343400" y="1016590"/>
                <a:ext cx="12988515" cy="1002710"/>
              </a:xfrm>
              <a:prstGeom prst="rect">
                <a:avLst/>
              </a:prstGeom>
            </p:spPr>
            <p:txBody>
              <a:bodyPr wrap="square">
                <a:spAutoFit/>
              </a:bodyPr>
              <a:lstStyle/>
              <a:p>
                <a:pPr lvl="0" algn="just">
                  <a:lnSpc>
                    <a:spcPct val="150000"/>
                  </a:lnSpc>
                </a:pPr>
                <a:r>
                  <a:rPr lang="vi-VN" sz="4400" b="1">
                    <a:solidFill>
                      <a:prstClr val="white"/>
                    </a:solidFill>
                    <a:cs typeface="Arial" panose="020B0604020202020204" pitchFamily="34" charset="0"/>
                  </a:rPr>
                  <a:t>b) Nghiệm của phương trình </a:t>
                </a:r>
                <a14:m>
                  <m:oMath xmlns:m="http://schemas.openxmlformats.org/officeDocument/2006/math">
                    <m:r>
                      <a:rPr lang="vi-VN" sz="4400" b="1" i="1" smtClean="0">
                        <a:solidFill>
                          <a:prstClr val="white"/>
                        </a:solidFill>
                        <a:latin typeface="Cambria Math" panose="02040503050406030204" pitchFamily="18" charset="0"/>
                        <a:cs typeface="Arial" panose="020B0604020202020204" pitchFamily="34" charset="0"/>
                      </a:rPr>
                      <m:t>‒</m:t>
                    </m:r>
                    <m:r>
                      <a:rPr lang="vi-VN" sz="4400" b="1" i="1" smtClean="0">
                        <a:solidFill>
                          <a:prstClr val="white"/>
                        </a:solidFill>
                        <a:latin typeface="Cambria Math" panose="02040503050406030204" pitchFamily="18" charset="0"/>
                        <a:cs typeface="Arial" panose="020B0604020202020204" pitchFamily="34" charset="0"/>
                      </a:rPr>
                      <m:t>𝟑</m:t>
                    </m:r>
                    <m:r>
                      <a:rPr lang="vi-VN" sz="4400" b="1" i="1" smtClean="0">
                        <a:solidFill>
                          <a:prstClr val="white"/>
                        </a:solidFill>
                        <a:latin typeface="Cambria Math" panose="02040503050406030204" pitchFamily="18" charset="0"/>
                        <a:cs typeface="Arial" panose="020B0604020202020204" pitchFamily="34" charset="0"/>
                      </a:rPr>
                      <m:t>𝒙</m:t>
                    </m:r>
                    <m:r>
                      <a:rPr lang="vi-VN" sz="4400" b="1" i="1" smtClean="0">
                        <a:solidFill>
                          <a:prstClr val="white"/>
                        </a:solidFill>
                        <a:latin typeface="Cambria Math" panose="02040503050406030204" pitchFamily="18" charset="0"/>
                        <a:cs typeface="Arial" panose="020B0604020202020204" pitchFamily="34" charset="0"/>
                      </a:rPr>
                      <m:t> + </m:t>
                    </m:r>
                    <m:r>
                      <a:rPr lang="vi-VN" sz="4400" b="1" i="1" smtClean="0">
                        <a:solidFill>
                          <a:prstClr val="white"/>
                        </a:solidFill>
                        <a:latin typeface="Cambria Math" panose="02040503050406030204" pitchFamily="18" charset="0"/>
                        <a:cs typeface="Arial" panose="020B0604020202020204" pitchFamily="34" charset="0"/>
                      </a:rPr>
                      <m:t>𝟓</m:t>
                    </m:r>
                    <m:r>
                      <a:rPr lang="vi-VN" sz="4400" b="1" i="1" smtClean="0">
                        <a:solidFill>
                          <a:prstClr val="white"/>
                        </a:solidFill>
                        <a:latin typeface="Cambria Math" panose="02040503050406030204" pitchFamily="18" charset="0"/>
                        <a:cs typeface="Arial" panose="020B0604020202020204" pitchFamily="34" charset="0"/>
                      </a:rPr>
                      <m:t> = </m:t>
                    </m:r>
                    <m:r>
                      <a:rPr lang="vi-VN" sz="4400" b="1" i="1" smtClean="0">
                        <a:solidFill>
                          <a:prstClr val="white"/>
                        </a:solidFill>
                        <a:latin typeface="Cambria Math" panose="02040503050406030204" pitchFamily="18" charset="0"/>
                        <a:cs typeface="Arial" panose="020B0604020202020204" pitchFamily="34" charset="0"/>
                      </a:rPr>
                      <m:t>𝟎</m:t>
                    </m:r>
                    <m:r>
                      <a:rPr lang="vi-VN" sz="4400" b="1" i="1" smtClean="0">
                        <a:solidFill>
                          <a:prstClr val="white"/>
                        </a:solidFill>
                        <a:latin typeface="Cambria Math" panose="02040503050406030204" pitchFamily="18" charset="0"/>
                        <a:cs typeface="Arial" panose="020B0604020202020204" pitchFamily="34" charset="0"/>
                      </a:rPr>
                      <m:t> </m:t>
                    </m:r>
                  </m:oMath>
                </a14:m>
                <a:r>
                  <a:rPr lang="vi-VN" sz="4400" b="1">
                    <a:solidFill>
                      <a:prstClr val="white"/>
                    </a:solidFill>
                    <a:cs typeface="Arial" panose="020B0604020202020204" pitchFamily="34" charset="0"/>
                  </a:rPr>
                  <a:t>là</a:t>
                </a:r>
                <a:endParaRPr lang="en-US" sz="4400" b="1">
                  <a:solidFill>
                    <a:prstClr val="white"/>
                  </a:solidFill>
                  <a:latin typeface="Arial" panose="020B0604020202020204" pitchFamily="34" charset="0"/>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4343400" y="1016590"/>
                <a:ext cx="12988515" cy="1002710"/>
              </a:xfrm>
              <a:prstGeom prst="rect">
                <a:avLst/>
              </a:prstGeom>
              <a:blipFill>
                <a:blip r:embed="rId2"/>
                <a:stretch>
                  <a:fillRect l="-1925" b="-26220"/>
                </a:stretch>
              </a:blipFill>
            </p:spPr>
            <p:txBody>
              <a:bodyPr/>
              <a:lstStyle/>
              <a:p>
                <a:r>
                  <a:rPr lang="en-US">
                    <a:noFill/>
                  </a:rPr>
                  <a:t> </a:t>
                </a:r>
              </a:p>
            </p:txBody>
          </p:sp>
        </mc:Fallback>
      </mc:AlternateContent>
      <p:grpSp>
        <p:nvGrpSpPr>
          <p:cNvPr id="44" name="Group 43"/>
          <p:cNvGrpSpPr/>
          <p:nvPr/>
        </p:nvGrpSpPr>
        <p:grpSpPr>
          <a:xfrm>
            <a:off x="387274" y="3848100"/>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1343536" y="3671245"/>
                  <a:ext cx="6693154" cy="197727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300" b="0" i="1" smtClean="0">
                            <a:solidFill>
                              <a:prstClr val="black"/>
                            </a:solidFill>
                            <a:latin typeface="Cambria Math" panose="02040503050406030204" pitchFamily="18" charset="0"/>
                            <a:cs typeface="Arial" panose="020B0604020202020204" pitchFamily="34" charset="0"/>
                          </a:rPr>
                          <m:t>𝑥</m:t>
                        </m:r>
                        <m:r>
                          <a:rPr lang="en-US" sz="4300" b="0" i="1" smtClean="0">
                            <a:solidFill>
                              <a:prstClr val="black"/>
                            </a:solidFill>
                            <a:latin typeface="Cambria Math" panose="02040503050406030204" pitchFamily="18" charset="0"/>
                            <a:cs typeface="Arial" panose="020B0604020202020204" pitchFamily="34" charset="0"/>
                          </a:rPr>
                          <m:t>=−</m:t>
                        </m:r>
                        <m:f>
                          <m:fPr>
                            <m:ctrlPr>
                              <a:rPr lang="en-US" sz="4300" b="0" i="1" smtClean="0">
                                <a:solidFill>
                                  <a:prstClr val="black"/>
                                </a:solidFill>
                                <a:latin typeface="Cambria Math" panose="02040503050406030204" pitchFamily="18" charset="0"/>
                                <a:cs typeface="Arial" panose="020B0604020202020204" pitchFamily="34" charset="0"/>
                              </a:rPr>
                            </m:ctrlPr>
                          </m:fPr>
                          <m:num>
                            <m:r>
                              <a:rPr lang="en-US" sz="4300" b="0" i="1" smtClean="0">
                                <a:solidFill>
                                  <a:prstClr val="black"/>
                                </a:solidFill>
                                <a:latin typeface="Cambria Math" panose="02040503050406030204" pitchFamily="18" charset="0"/>
                                <a:cs typeface="Arial" panose="020B0604020202020204" pitchFamily="34" charset="0"/>
                              </a:rPr>
                              <m:t>5</m:t>
                            </m:r>
                          </m:num>
                          <m:den>
                            <m:r>
                              <a:rPr lang="en-US" sz="4300" b="0" i="1" smtClean="0">
                                <a:solidFill>
                                  <a:prstClr val="black"/>
                                </a:solidFill>
                                <a:latin typeface="Cambria Math" panose="02040503050406030204" pitchFamily="18" charset="0"/>
                                <a:cs typeface="Arial" panose="020B0604020202020204" pitchFamily="34" charset="0"/>
                              </a:rPr>
                              <m:t>3</m:t>
                            </m:r>
                          </m:den>
                        </m:f>
                      </m:oMath>
                    </m:oMathPara>
                  </a14:m>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1343536" y="3671245"/>
                  <a:ext cx="6693154" cy="1977273"/>
                </a:xfrm>
                <a:prstGeom prst="rect">
                  <a:avLst/>
                </a:prstGeom>
                <a:blipFill>
                  <a:blip r:embed="rId3"/>
                  <a:stretch>
                    <a:fillRect/>
                  </a:stretch>
                </a:blipFill>
              </p:spPr>
              <p:txBody>
                <a:bodyPr/>
                <a:lstStyle/>
                <a:p>
                  <a:r>
                    <a:rPr lang="en-US">
                      <a:noFill/>
                    </a:rPr>
                    <a:t> </a:t>
                  </a:r>
                </a:p>
              </p:txBody>
            </p:sp>
          </mc:Fallback>
        </mc:AlternateContent>
      </p:grpSp>
      <p:grpSp>
        <p:nvGrpSpPr>
          <p:cNvPr id="45" name="Group 44"/>
          <p:cNvGrpSpPr/>
          <p:nvPr/>
        </p:nvGrpSpPr>
        <p:grpSpPr>
          <a:xfrm>
            <a:off x="9033550" y="3848100"/>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0191090" y="3675562"/>
                  <a:ext cx="6692310" cy="197727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300" i="1">
                            <a:solidFill>
                              <a:prstClr val="black"/>
                            </a:solidFill>
                            <a:latin typeface="Cambria Math" panose="02040503050406030204" pitchFamily="18" charset="0"/>
                            <a:cs typeface="Arial" panose="020B0604020202020204" pitchFamily="34" charset="0"/>
                          </a:rPr>
                          <m:t>𝑥</m:t>
                        </m:r>
                        <m:r>
                          <a:rPr lang="en-US" sz="4300" i="1">
                            <a:solidFill>
                              <a:prstClr val="black"/>
                            </a:solidFill>
                            <a:latin typeface="Cambria Math" panose="02040503050406030204" pitchFamily="18" charset="0"/>
                            <a:cs typeface="Arial" panose="020B0604020202020204" pitchFamily="34" charset="0"/>
                          </a:rPr>
                          <m:t>=</m:t>
                        </m:r>
                        <m:f>
                          <m:fPr>
                            <m:ctrlPr>
                              <a:rPr lang="en-US" sz="4300" i="1">
                                <a:solidFill>
                                  <a:prstClr val="black"/>
                                </a:solidFill>
                                <a:latin typeface="Cambria Math" panose="02040503050406030204" pitchFamily="18" charset="0"/>
                                <a:cs typeface="Arial" panose="020B0604020202020204" pitchFamily="34" charset="0"/>
                              </a:rPr>
                            </m:ctrlPr>
                          </m:fPr>
                          <m:num>
                            <m:r>
                              <a:rPr lang="en-US" sz="4300" i="1">
                                <a:solidFill>
                                  <a:prstClr val="black"/>
                                </a:solidFill>
                                <a:latin typeface="Cambria Math" panose="02040503050406030204" pitchFamily="18" charset="0"/>
                                <a:cs typeface="Arial" panose="020B0604020202020204" pitchFamily="34" charset="0"/>
                              </a:rPr>
                              <m:t>5</m:t>
                            </m:r>
                          </m:num>
                          <m:den>
                            <m:r>
                              <a:rPr lang="en-US" sz="4300" i="1">
                                <a:solidFill>
                                  <a:prstClr val="black"/>
                                </a:solidFill>
                                <a:latin typeface="Cambria Math" panose="02040503050406030204" pitchFamily="18" charset="0"/>
                                <a:cs typeface="Arial" panose="020B0604020202020204" pitchFamily="34" charset="0"/>
                              </a:rPr>
                              <m:t>3</m:t>
                            </m:r>
                          </m:den>
                        </m:f>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0191090" y="3675562"/>
                  <a:ext cx="6692310" cy="1977273"/>
                </a:xfrm>
                <a:prstGeom prst="rect">
                  <a:avLst/>
                </a:prstGeom>
                <a:blipFill>
                  <a:blip r:embed="rId4"/>
                  <a:stretch>
                    <a:fillRect/>
                  </a:stretch>
                </a:blipFill>
              </p:spPr>
              <p:txBody>
                <a:bodyPr/>
                <a:lstStyle/>
                <a:p>
                  <a:r>
                    <a:rPr lang="en-US">
                      <a:noFill/>
                    </a:rPr>
                    <a:t> </a:t>
                  </a:r>
                </a:p>
              </p:txBody>
            </p:sp>
          </mc:Fallback>
        </mc:AlternateContent>
      </p:grpSp>
      <p:grpSp>
        <p:nvGrpSpPr>
          <p:cNvPr id="46" name="Group 45"/>
          <p:cNvGrpSpPr/>
          <p:nvPr/>
        </p:nvGrpSpPr>
        <p:grpSpPr>
          <a:xfrm>
            <a:off x="387274" y="70148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2851118" y="6822357"/>
                  <a:ext cx="3804491" cy="197727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300" i="1" smtClean="0">
                            <a:solidFill>
                              <a:prstClr val="black"/>
                            </a:solidFill>
                            <a:latin typeface="Cambria Math" panose="02040503050406030204" pitchFamily="18" charset="0"/>
                            <a:cs typeface="Arial" panose="020B0604020202020204" pitchFamily="34" charset="0"/>
                          </a:rPr>
                          <m:t>𝑥</m:t>
                        </m:r>
                        <m:r>
                          <a:rPr lang="en-US" sz="4300" i="1" smtClean="0">
                            <a:solidFill>
                              <a:prstClr val="black"/>
                            </a:solidFill>
                            <a:latin typeface="Cambria Math" panose="02040503050406030204" pitchFamily="18" charset="0"/>
                            <a:cs typeface="Arial" panose="020B0604020202020204" pitchFamily="34" charset="0"/>
                          </a:rPr>
                          <m:t>=</m:t>
                        </m:r>
                        <m:f>
                          <m:fPr>
                            <m:ctrlPr>
                              <a:rPr lang="en-US" sz="4300" i="1">
                                <a:solidFill>
                                  <a:prstClr val="black"/>
                                </a:solidFill>
                                <a:latin typeface="Cambria Math" panose="02040503050406030204" pitchFamily="18" charset="0"/>
                                <a:cs typeface="Arial" panose="020B0604020202020204" pitchFamily="34" charset="0"/>
                              </a:rPr>
                            </m:ctrlPr>
                          </m:fPr>
                          <m:num>
                            <m:r>
                              <a:rPr lang="en-US" sz="4300" b="0" i="1" smtClean="0">
                                <a:solidFill>
                                  <a:prstClr val="black"/>
                                </a:solidFill>
                                <a:latin typeface="Cambria Math" panose="02040503050406030204" pitchFamily="18" charset="0"/>
                                <a:cs typeface="Arial" panose="020B0604020202020204" pitchFamily="34" charset="0"/>
                              </a:rPr>
                              <m:t>3</m:t>
                            </m:r>
                          </m:num>
                          <m:den>
                            <m:r>
                              <a:rPr lang="en-US" sz="4300" b="0" i="1" smtClean="0">
                                <a:solidFill>
                                  <a:prstClr val="black"/>
                                </a:solidFill>
                                <a:latin typeface="Cambria Math" panose="02040503050406030204" pitchFamily="18" charset="0"/>
                                <a:cs typeface="Arial" panose="020B0604020202020204" pitchFamily="34" charset="0"/>
                              </a:rPr>
                              <m:t>5</m:t>
                            </m:r>
                          </m:den>
                        </m:f>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2851118" y="6822357"/>
                  <a:ext cx="3804491" cy="1977273"/>
                </a:xfrm>
                <a:prstGeom prst="rect">
                  <a:avLst/>
                </a:prstGeom>
                <a:blipFill>
                  <a:blip r:embed="rId5"/>
                  <a:stretch>
                    <a:fillRect/>
                  </a:stretch>
                </a:blipFill>
              </p:spPr>
              <p:txBody>
                <a:bodyPr/>
                <a:lstStyle/>
                <a:p>
                  <a:r>
                    <a:rPr lang="en-US">
                      <a:noFill/>
                    </a:rPr>
                    <a:t> </a:t>
                  </a:r>
                </a:p>
              </p:txBody>
            </p:sp>
          </mc:Fallback>
        </mc:AlternateContent>
      </p:grpSp>
      <p:grpSp>
        <p:nvGrpSpPr>
          <p:cNvPr id="47" name="Group 46"/>
          <p:cNvGrpSpPr/>
          <p:nvPr/>
        </p:nvGrpSpPr>
        <p:grpSpPr>
          <a:xfrm>
            <a:off x="9033550" y="70148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0203179" y="6713334"/>
                  <a:ext cx="6527917" cy="197727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300" i="1" smtClean="0">
                            <a:solidFill>
                              <a:prstClr val="black"/>
                            </a:solidFill>
                            <a:latin typeface="Cambria Math" panose="02040503050406030204" pitchFamily="18" charset="0"/>
                            <a:cs typeface="Arial" panose="020B0604020202020204" pitchFamily="34" charset="0"/>
                          </a:rPr>
                          <m:t>𝑥</m:t>
                        </m:r>
                        <m:r>
                          <a:rPr lang="en-US" sz="4300" i="1" smtClean="0">
                            <a:solidFill>
                              <a:prstClr val="black"/>
                            </a:solidFill>
                            <a:latin typeface="Cambria Math" panose="02040503050406030204" pitchFamily="18" charset="0"/>
                            <a:cs typeface="Arial" panose="020B0604020202020204" pitchFamily="34" charset="0"/>
                          </a:rPr>
                          <m:t>=−</m:t>
                        </m:r>
                        <m:f>
                          <m:fPr>
                            <m:ctrlPr>
                              <a:rPr lang="en-US" sz="4300" i="1">
                                <a:solidFill>
                                  <a:prstClr val="black"/>
                                </a:solidFill>
                                <a:latin typeface="Cambria Math" panose="02040503050406030204" pitchFamily="18" charset="0"/>
                                <a:cs typeface="Arial" panose="020B0604020202020204" pitchFamily="34" charset="0"/>
                              </a:rPr>
                            </m:ctrlPr>
                          </m:fPr>
                          <m:num>
                            <m:r>
                              <a:rPr lang="en-US" sz="4300" b="0" i="1" smtClean="0">
                                <a:solidFill>
                                  <a:prstClr val="black"/>
                                </a:solidFill>
                                <a:latin typeface="Cambria Math" panose="02040503050406030204" pitchFamily="18" charset="0"/>
                                <a:cs typeface="Arial" panose="020B0604020202020204" pitchFamily="34" charset="0"/>
                              </a:rPr>
                              <m:t>3</m:t>
                            </m:r>
                          </m:num>
                          <m:den>
                            <m:r>
                              <a:rPr lang="en-US" sz="4300" b="0" i="1" smtClean="0">
                                <a:solidFill>
                                  <a:prstClr val="black"/>
                                </a:solidFill>
                                <a:latin typeface="Cambria Math" panose="02040503050406030204" pitchFamily="18" charset="0"/>
                                <a:cs typeface="Arial" panose="020B0604020202020204" pitchFamily="34" charset="0"/>
                              </a:rPr>
                              <m:t>5</m:t>
                            </m:r>
                          </m:den>
                        </m:f>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203179" y="6713334"/>
                  <a:ext cx="6527917" cy="1977273"/>
                </a:xfrm>
                <a:prstGeom prst="rect">
                  <a:avLst/>
                </a:prstGeom>
                <a:blipFill>
                  <a:blip r:embed="rId6"/>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6212" y="4171968"/>
            <a:ext cx="2086818" cy="2105876"/>
          </a:xfrm>
          <a:prstGeom prst="rect">
            <a:avLst/>
          </a:prstGeom>
          <a:effectLst>
            <a:outerShdw blurRad="50800" dist="38100" dir="13500000" algn="br" rotWithShape="0">
              <a:prstClr val="black">
                <a:alpha val="40000"/>
              </a:prstClr>
            </a:outerShdw>
          </a:effectLst>
        </p:spPr>
      </p:pic>
      <p:sp>
        <p:nvSpPr>
          <p:cNvPr id="50" name="Freeform 37"/>
          <p:cNvSpPr/>
          <p:nvPr/>
        </p:nvSpPr>
        <p:spPr>
          <a:xfrm rot="20551586">
            <a:off x="1248670" y="459055"/>
            <a:ext cx="2521464" cy="3066284"/>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1" name="TextBox 38"/>
          <p:cNvSpPr txBox="1"/>
          <p:nvPr/>
        </p:nvSpPr>
        <p:spPr>
          <a:xfrm rot="20550000">
            <a:off x="896063" y="1057534"/>
            <a:ext cx="3196696" cy="162044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 1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(SGK-tr50)</a:t>
            </a:r>
            <a:endParaRPr kumimoji="0" lang="en-US" sz="36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0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anim calcmode="lin" valueType="num">
                                      <p:cBhvr>
                                        <p:cTn id="12" dur="500" fill="hold"/>
                                        <p:tgtEl>
                                          <p:spTgt spid="44"/>
                                        </p:tgtEl>
                                        <p:attrNameLst>
                                          <p:attrName>ppt_x</p:attrName>
                                        </p:attrNameLst>
                                      </p:cBhvr>
                                      <p:tavLst>
                                        <p:tav tm="0">
                                          <p:val>
                                            <p:strVal val="#ppt_x"/>
                                          </p:val>
                                        </p:tav>
                                        <p:tav tm="100000">
                                          <p:val>
                                            <p:strVal val="#ppt_x"/>
                                          </p:val>
                                        </p:tav>
                                      </p:tavLst>
                                    </p:anim>
                                    <p:anim calcmode="lin" valueType="num">
                                      <p:cBhvr>
                                        <p:cTn id="13" dur="500" fill="hold"/>
                                        <p:tgtEl>
                                          <p:spTgt spid="4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strVal val="#ppt_x"/>
                                          </p:val>
                                        </p:tav>
                                        <p:tav tm="100000">
                                          <p:val>
                                            <p:strVal val="#ppt_x"/>
                                          </p:val>
                                        </p:tav>
                                      </p:tavLst>
                                    </p:anim>
                                    <p:anim calcmode="lin" valueType="num">
                                      <p:cBhvr>
                                        <p:cTn id="25" dur="5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1677558" y="3704607"/>
                  <a:ext cx="6112358" cy="199381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𝑧</m:t>
                        </m:r>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m:t>
                        </m:r>
                        <m:f>
                          <m:fPr>
                            <m:ctrlP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ctrlPr>
                          </m:fPr>
                          <m:num>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3</m:t>
                            </m:r>
                          </m:num>
                          <m:den>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4</m:t>
                            </m:r>
                          </m:den>
                        </m:f>
                      </m:oMath>
                    </m:oMathPara>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1677558" y="3704607"/>
                  <a:ext cx="6112358" cy="1993816"/>
                </a:xfrm>
                <a:prstGeom prst="rect">
                  <a:avLst/>
                </a:prstGeom>
                <a:blipFill>
                  <a:blip r:embed="rId2"/>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0344455" y="3610830"/>
                  <a:ext cx="6157903" cy="195066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300" i="1" smtClean="0">
                            <a:solidFill>
                              <a:prstClr val="white"/>
                            </a:solidFill>
                            <a:latin typeface="Cambria Math" panose="02040503050406030204" pitchFamily="18" charset="0"/>
                            <a:cs typeface="Arial" panose="020B0604020202020204" pitchFamily="34" charset="0"/>
                          </a:rPr>
                          <m:t>𝑧</m:t>
                        </m:r>
                        <m:r>
                          <a:rPr lang="en-US" sz="4300" i="1" smtClean="0">
                            <a:solidFill>
                              <a:prstClr val="white"/>
                            </a:solidFill>
                            <a:latin typeface="Cambria Math" panose="02040503050406030204" pitchFamily="18" charset="0"/>
                            <a:cs typeface="Arial" panose="020B0604020202020204" pitchFamily="34" charset="0"/>
                          </a:rPr>
                          <m:t>=−</m:t>
                        </m:r>
                        <m:f>
                          <m:fPr>
                            <m:ctrlPr>
                              <a:rPr lang="en-US" sz="4300" i="1">
                                <a:solidFill>
                                  <a:prstClr val="white"/>
                                </a:solidFill>
                                <a:latin typeface="Cambria Math" panose="02040503050406030204" pitchFamily="18" charset="0"/>
                                <a:cs typeface="Arial" panose="020B0604020202020204" pitchFamily="34" charset="0"/>
                              </a:rPr>
                            </m:ctrlPr>
                          </m:fPr>
                          <m:num>
                            <m:r>
                              <a:rPr lang="en-US" sz="4300" b="0" i="1" smtClean="0">
                                <a:solidFill>
                                  <a:prstClr val="white"/>
                                </a:solidFill>
                                <a:latin typeface="Cambria Math" panose="02040503050406030204" pitchFamily="18" charset="0"/>
                                <a:cs typeface="Arial" panose="020B0604020202020204" pitchFamily="34" charset="0"/>
                              </a:rPr>
                              <m:t>4</m:t>
                            </m:r>
                          </m:num>
                          <m:den>
                            <m:r>
                              <a:rPr lang="en-US" sz="4300" b="0" i="1" smtClean="0">
                                <a:solidFill>
                                  <a:prstClr val="white"/>
                                </a:solidFill>
                                <a:latin typeface="Cambria Math" panose="02040503050406030204" pitchFamily="18" charset="0"/>
                                <a:cs typeface="Arial" panose="020B0604020202020204" pitchFamily="34" charset="0"/>
                              </a:rPr>
                              <m:t>3</m:t>
                            </m:r>
                          </m:den>
                        </m:f>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0344455" y="3610830"/>
                  <a:ext cx="6157903" cy="1950662"/>
                </a:xfrm>
                <a:prstGeom prst="rect">
                  <a:avLst/>
                </a:prstGeom>
                <a:blipFill>
                  <a:blip r:embed="rId3"/>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1773285" y="6675207"/>
                  <a:ext cx="5920903" cy="195066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300" i="1" smtClean="0">
                            <a:solidFill>
                              <a:prstClr val="white"/>
                            </a:solidFill>
                            <a:latin typeface="Cambria Math" panose="02040503050406030204" pitchFamily="18" charset="0"/>
                            <a:cs typeface="Arial" panose="020B0604020202020204" pitchFamily="34" charset="0"/>
                          </a:rPr>
                          <m:t>𝑧</m:t>
                        </m:r>
                        <m:r>
                          <a:rPr lang="en-US" sz="4300" i="1" smtClean="0">
                            <a:solidFill>
                              <a:prstClr val="white"/>
                            </a:solidFill>
                            <a:latin typeface="Cambria Math" panose="02040503050406030204" pitchFamily="18" charset="0"/>
                            <a:cs typeface="Arial" panose="020B0604020202020204" pitchFamily="34" charset="0"/>
                          </a:rPr>
                          <m:t>=−</m:t>
                        </m:r>
                        <m:f>
                          <m:fPr>
                            <m:ctrlPr>
                              <a:rPr lang="en-US" sz="4300" i="1">
                                <a:solidFill>
                                  <a:prstClr val="white"/>
                                </a:solidFill>
                                <a:latin typeface="Cambria Math" panose="02040503050406030204" pitchFamily="18" charset="0"/>
                                <a:cs typeface="Arial" panose="020B0604020202020204" pitchFamily="34" charset="0"/>
                              </a:rPr>
                            </m:ctrlPr>
                          </m:fPr>
                          <m:num>
                            <m:r>
                              <a:rPr lang="en-US" sz="4300" b="0" i="1" smtClean="0">
                                <a:solidFill>
                                  <a:prstClr val="white"/>
                                </a:solidFill>
                                <a:latin typeface="Cambria Math" panose="02040503050406030204" pitchFamily="18" charset="0"/>
                                <a:cs typeface="Arial" panose="020B0604020202020204" pitchFamily="34" charset="0"/>
                              </a:rPr>
                              <m:t>1</m:t>
                            </m:r>
                          </m:num>
                          <m:den>
                            <m:r>
                              <a:rPr lang="en-US" sz="4300" b="0" i="1" smtClean="0">
                                <a:solidFill>
                                  <a:prstClr val="white"/>
                                </a:solidFill>
                                <a:latin typeface="Cambria Math" panose="02040503050406030204" pitchFamily="18" charset="0"/>
                                <a:cs typeface="Arial" panose="020B0604020202020204" pitchFamily="34" charset="0"/>
                              </a:rPr>
                              <m:t>2</m:t>
                            </m:r>
                          </m:den>
                        </m:f>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1773285" y="6675207"/>
                  <a:ext cx="5920903" cy="1950662"/>
                </a:xfrm>
                <a:prstGeom prst="rect">
                  <a:avLst/>
                </a:prstGeom>
                <a:blipFill>
                  <a:blip r:embed="rId4"/>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0566146" y="7280656"/>
                  <a:ext cx="6157903" cy="108491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300" i="1" smtClean="0">
                            <a:solidFill>
                              <a:prstClr val="white"/>
                            </a:solidFill>
                            <a:latin typeface="Cambria Math" panose="02040503050406030204" pitchFamily="18" charset="0"/>
                            <a:cs typeface="Arial" panose="020B0604020202020204" pitchFamily="34" charset="0"/>
                          </a:rPr>
                          <m:t>𝑧</m:t>
                        </m:r>
                        <m:r>
                          <a:rPr lang="en-US" sz="4300" i="1" smtClean="0">
                            <a:solidFill>
                              <a:prstClr val="white"/>
                            </a:solidFill>
                            <a:latin typeface="Cambria Math" panose="02040503050406030204" pitchFamily="18" charset="0"/>
                            <a:cs typeface="Arial" panose="020B0604020202020204" pitchFamily="34" charset="0"/>
                          </a:rPr>
                          <m:t>=−12</m:t>
                        </m:r>
                      </m:oMath>
                    </m:oMathPara>
                  </a14:m>
                  <a:endParaRPr lang="en-US" sz="4300" dirty="0">
                    <a:solidFill>
                      <a:prstClr val="white"/>
                    </a:solidFill>
                    <a:latin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566146" y="7280656"/>
                  <a:ext cx="6157903" cy="1084912"/>
                </a:xfrm>
                <a:prstGeom prst="rect">
                  <a:avLst/>
                </a:prstGeom>
                <a:blipFill>
                  <a:blip r:embed="rId5"/>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5682896" y="7025110"/>
            <a:ext cx="2086818" cy="2105876"/>
          </a:xfrm>
          <a:prstGeom prst="rect">
            <a:avLst/>
          </a:prstGeom>
          <a:effectLst>
            <a:outerShdw blurRad="50800" dist="38100" dir="13500000" algn="br" rotWithShape="0">
              <a:prstClr val="black">
                <a:alpha val="40000"/>
              </a:prstClr>
            </a:outerShdw>
          </a:effectLst>
        </p:spPr>
      </p:pic>
      <p:sp>
        <p:nvSpPr>
          <p:cNvPr id="50" name="Freeform 37"/>
          <p:cNvSpPr/>
          <p:nvPr/>
        </p:nvSpPr>
        <p:spPr>
          <a:xfrm rot="20551586">
            <a:off x="895046" y="457795"/>
            <a:ext cx="2521464" cy="3066284"/>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1" name="TextBox 38"/>
          <p:cNvSpPr txBox="1"/>
          <p:nvPr/>
        </p:nvSpPr>
        <p:spPr>
          <a:xfrm rot="20550000">
            <a:off x="542439" y="1056274"/>
            <a:ext cx="3196696" cy="162044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 1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(SGK-tr50)</a:t>
            </a:r>
            <a:endParaRPr kumimoji="0" lang="en-US" sz="36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nvGrpSpPr>
          <p:cNvPr id="18" name="Group 17"/>
          <p:cNvGrpSpPr/>
          <p:nvPr/>
        </p:nvGrpSpPr>
        <p:grpSpPr>
          <a:xfrm>
            <a:off x="4217535" y="805561"/>
            <a:ext cx="13931318" cy="1359988"/>
            <a:chOff x="4017854" y="870480"/>
            <a:chExt cx="13931318" cy="1359988"/>
          </a:xfrm>
        </p:grpSpPr>
        <p:sp>
          <p:nvSpPr>
            <p:cNvPr id="39" name="Rectangle 38"/>
            <p:cNvSpPr/>
            <p:nvPr/>
          </p:nvSpPr>
          <p:spPr>
            <a:xfrm>
              <a:off x="4017854" y="1033438"/>
              <a:ext cx="13931318" cy="1107996"/>
            </a:xfrm>
            <a:prstGeom prst="rect">
              <a:avLst/>
            </a:prstGeom>
          </p:spPr>
          <p:txBody>
            <a:bodyPr wrap="square">
              <a:spAutoFit/>
            </a:bodyPr>
            <a:lstStyle/>
            <a:p>
              <a:pPr lvl="0" algn="just">
                <a:lnSpc>
                  <a:spcPct val="150000"/>
                </a:lnSpc>
              </a:pPr>
              <a:r>
                <a:rPr lang="vi-VN" sz="4400" b="1" smtClean="0">
                  <a:solidFill>
                    <a:srgbClr val="000000"/>
                  </a:solidFill>
                  <a:latin typeface="Arial" panose="020B0604020202020204" pitchFamily="34" charset="0"/>
                  <a:cs typeface="Arial" panose="020B0604020202020204" pitchFamily="34" charset="0"/>
                </a:rPr>
                <a:t>c) Nghiệm của </a:t>
              </a:r>
              <a:r>
                <a:rPr lang="vi-VN" sz="4400" b="1" smtClean="0">
                  <a:solidFill>
                    <a:srgbClr val="000000"/>
                  </a:solidFill>
                  <a:latin typeface="Arial" panose="020B0604020202020204" pitchFamily="34" charset="0"/>
                  <a:cs typeface="Arial" panose="020B0604020202020204" pitchFamily="34" charset="0"/>
                </a:rPr>
                <a:t>phương trình</a:t>
              </a:r>
              <a:r>
                <a:rPr lang="en-US" sz="4400" b="1" smtClean="0">
                  <a:solidFill>
                    <a:srgbClr val="000000"/>
                  </a:solidFill>
                  <a:latin typeface="Arial" panose="020B0604020202020204" pitchFamily="34" charset="0"/>
                  <a:cs typeface="Arial" panose="020B0604020202020204" pitchFamily="34" charset="0"/>
                </a:rPr>
                <a:t>          </a:t>
              </a:r>
              <a:r>
                <a:rPr lang="vi-VN" sz="4400" b="1">
                  <a:solidFill>
                    <a:srgbClr val="000000"/>
                  </a:solidFill>
                  <a:latin typeface="Arial" panose="020B0604020202020204" pitchFamily="34" charset="0"/>
                  <a:cs typeface="Arial" panose="020B0604020202020204" pitchFamily="34" charset="0"/>
                </a:rPr>
                <a:t> </a:t>
              </a:r>
              <a:r>
                <a:rPr lang="en-US" sz="4400" b="1" smtClean="0">
                  <a:solidFill>
                    <a:srgbClr val="000000"/>
                  </a:solidFill>
                  <a:latin typeface="Arial" panose="020B0604020202020204" pitchFamily="34" charset="0"/>
                  <a:cs typeface="Arial" panose="020B0604020202020204" pitchFamily="34" charset="0"/>
                </a:rPr>
                <a:t>      </a:t>
              </a:r>
              <a:r>
                <a:rPr lang="vi-VN" sz="4400" b="1">
                  <a:solidFill>
                    <a:srgbClr val="000000"/>
                  </a:solidFill>
                  <a:latin typeface="Arial" panose="020B0604020202020204" pitchFamily="34" charset="0"/>
                  <a:cs typeface="Arial" panose="020B0604020202020204" pitchFamily="34" charset="0"/>
                </a:rPr>
                <a:t> là</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11811000" y="870480"/>
                  <a:ext cx="2531782" cy="135998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vi-VN" sz="4400" b="1" i="1">
                                <a:solidFill>
                                  <a:srgbClr val="000000"/>
                                </a:solidFill>
                                <a:latin typeface="Cambria Math" panose="02040503050406030204" pitchFamily="18" charset="0"/>
                                <a:cs typeface="Arial" panose="020B0604020202020204" pitchFamily="34" charset="0"/>
                              </a:rPr>
                            </m:ctrlPr>
                          </m:fPr>
                          <m:num>
                            <m:r>
                              <a:rPr lang="en-US" sz="4400" b="1" i="1">
                                <a:solidFill>
                                  <a:srgbClr val="000000"/>
                                </a:solidFill>
                                <a:latin typeface="Cambria Math" panose="02040503050406030204" pitchFamily="18" charset="0"/>
                                <a:cs typeface="Arial" panose="020B0604020202020204" pitchFamily="34" charset="0"/>
                              </a:rPr>
                              <m:t>𝟏</m:t>
                            </m:r>
                          </m:num>
                          <m:den>
                            <m:r>
                              <a:rPr lang="en-US" sz="4400" b="1" i="1">
                                <a:solidFill>
                                  <a:srgbClr val="000000"/>
                                </a:solidFill>
                                <a:latin typeface="Cambria Math" panose="02040503050406030204" pitchFamily="18" charset="0"/>
                                <a:cs typeface="Arial" panose="020B0604020202020204" pitchFamily="34" charset="0"/>
                              </a:rPr>
                              <m:t>𝟒</m:t>
                            </m:r>
                          </m:den>
                        </m:f>
                        <m:r>
                          <a:rPr lang="en-US" sz="4400" b="1" i="1">
                            <a:solidFill>
                              <a:srgbClr val="000000"/>
                            </a:solidFill>
                            <a:latin typeface="Cambria Math" panose="02040503050406030204" pitchFamily="18" charset="0"/>
                            <a:cs typeface="Arial" panose="020B0604020202020204" pitchFamily="34" charset="0"/>
                          </a:rPr>
                          <m:t>𝒛</m:t>
                        </m:r>
                        <m:r>
                          <a:rPr lang="en-US" sz="4400" b="1" i="1">
                            <a:solidFill>
                              <a:srgbClr val="000000"/>
                            </a:solidFill>
                            <a:latin typeface="Cambria Math" panose="02040503050406030204" pitchFamily="18" charset="0"/>
                            <a:cs typeface="Arial" panose="020B0604020202020204" pitchFamily="34" charset="0"/>
                          </a:rPr>
                          <m:t>=−</m:t>
                        </m:r>
                        <m:r>
                          <a:rPr lang="en-US" sz="4400" b="1" i="1">
                            <a:solidFill>
                              <a:srgbClr val="000000"/>
                            </a:solidFill>
                            <a:latin typeface="Cambria Math" panose="02040503050406030204" pitchFamily="18" charset="0"/>
                            <a:cs typeface="Arial" panose="020B0604020202020204" pitchFamily="34" charset="0"/>
                          </a:rPr>
                          <m:t>𝟑</m:t>
                        </m:r>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11811000" y="870480"/>
                  <a:ext cx="2531782" cy="1359988"/>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34586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anim calcmode="lin" valueType="num">
                                      <p:cBhvr>
                                        <p:cTn id="14" dur="500" fill="hold"/>
                                        <p:tgtEl>
                                          <p:spTgt spid="45"/>
                                        </p:tgtEl>
                                        <p:attrNameLst>
                                          <p:attrName>ppt_x</p:attrName>
                                        </p:attrNameLst>
                                      </p:cBhvr>
                                      <p:tavLst>
                                        <p:tav tm="0">
                                          <p:val>
                                            <p:strVal val="#ppt_x"/>
                                          </p:val>
                                        </p:tav>
                                        <p:tav tm="100000">
                                          <p:val>
                                            <p:strVal val="#ppt_x"/>
                                          </p:val>
                                        </p:tav>
                                      </p:tavLst>
                                    </p:anim>
                                    <p:anim calcmode="lin" valueType="num">
                                      <p:cBhvr>
                                        <p:cTn id="15" dur="5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anim calcmode="lin" valueType="num">
                                      <p:cBhvr>
                                        <p:cTn id="20" dur="500" fill="hold"/>
                                        <p:tgtEl>
                                          <p:spTgt spid="46"/>
                                        </p:tgtEl>
                                        <p:attrNameLst>
                                          <p:attrName>ppt_x</p:attrName>
                                        </p:attrNameLst>
                                      </p:cBhvr>
                                      <p:tavLst>
                                        <p:tav tm="0">
                                          <p:val>
                                            <p:strVal val="#ppt_x"/>
                                          </p:val>
                                        </p:tav>
                                        <p:tav tm="100000">
                                          <p:val>
                                            <p:strVal val="#ppt_x"/>
                                          </p:val>
                                        </p:tav>
                                      </p:tavLst>
                                    </p:anim>
                                    <p:anim calcmode="lin" valueType="num">
                                      <p:cBhvr>
                                        <p:cTn id="21" dur="5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9" name="Rectangle 38"/>
              <p:cNvSpPr/>
              <p:nvPr/>
            </p:nvSpPr>
            <p:spPr>
              <a:xfrm>
                <a:off x="4173674" y="663422"/>
                <a:ext cx="12988515" cy="2057999"/>
              </a:xfrm>
              <a:prstGeom prst="rect">
                <a:avLst/>
              </a:prstGeom>
            </p:spPr>
            <p:txBody>
              <a:bodyPr wrap="square">
                <a:spAutoFit/>
              </a:bodyPr>
              <a:lstStyle/>
              <a:p>
                <a:pPr lvl="0" algn="just">
                  <a:lnSpc>
                    <a:spcPct val="150000"/>
                  </a:lnSpc>
                </a:pPr>
                <a:r>
                  <a:rPr lang="fr-FR" sz="4400" b="1">
                    <a:solidFill>
                      <a:prstClr val="white"/>
                    </a:solidFill>
                    <a:latin typeface="Arial" panose="020B0604020202020204" pitchFamily="34" charset="0"/>
                    <a:cs typeface="Arial" panose="020B0604020202020204" pitchFamily="34" charset="0"/>
                  </a:rPr>
                  <a:t>d) Nghiệm của phương trình </a:t>
                </a:r>
                <a14:m>
                  <m:oMath xmlns:m="http://schemas.openxmlformats.org/officeDocument/2006/math">
                    <m:r>
                      <a:rPr lang="fr-FR" sz="4400" b="1" i="1" smtClean="0">
                        <a:solidFill>
                          <a:prstClr val="white"/>
                        </a:solidFill>
                        <a:latin typeface="Cambria Math" panose="02040503050406030204" pitchFamily="18" charset="0"/>
                        <a:cs typeface="Arial" panose="020B0604020202020204" pitchFamily="34" charset="0"/>
                      </a:rPr>
                      <m:t>𝟐</m:t>
                    </m:r>
                    <m:r>
                      <a:rPr lang="fr-FR" sz="4400" b="1" i="1" smtClean="0">
                        <a:solidFill>
                          <a:prstClr val="white"/>
                        </a:solidFill>
                        <a:latin typeface="Cambria Math" panose="02040503050406030204" pitchFamily="18" charset="0"/>
                        <a:cs typeface="Arial" panose="020B0604020202020204" pitchFamily="34" charset="0"/>
                      </a:rPr>
                      <m:t>(</m:t>
                    </m:r>
                    <m:r>
                      <a:rPr lang="fr-FR" sz="4400" b="1" i="1" smtClean="0">
                        <a:solidFill>
                          <a:prstClr val="white"/>
                        </a:solidFill>
                        <a:latin typeface="Cambria Math" panose="02040503050406030204" pitchFamily="18" charset="0"/>
                        <a:cs typeface="Arial" panose="020B0604020202020204" pitchFamily="34" charset="0"/>
                      </a:rPr>
                      <m:t>𝒕</m:t>
                    </m:r>
                    <m:r>
                      <a:rPr lang="fr-FR" sz="4400" b="1" i="1" smtClean="0">
                        <a:solidFill>
                          <a:prstClr val="white"/>
                        </a:solidFill>
                        <a:latin typeface="Cambria Math" panose="02040503050406030204" pitchFamily="18" charset="0"/>
                        <a:cs typeface="Arial" panose="020B0604020202020204" pitchFamily="34" charset="0"/>
                      </a:rPr>
                      <m:t> ‒ </m:t>
                    </m:r>
                    <m:r>
                      <a:rPr lang="fr-FR" sz="4400" b="1" i="1" smtClean="0">
                        <a:solidFill>
                          <a:prstClr val="white"/>
                        </a:solidFill>
                        <a:latin typeface="Cambria Math" panose="02040503050406030204" pitchFamily="18" charset="0"/>
                        <a:cs typeface="Arial" panose="020B0604020202020204" pitchFamily="34" charset="0"/>
                      </a:rPr>
                      <m:t>𝟑</m:t>
                    </m:r>
                    <m:r>
                      <a:rPr lang="fr-FR" sz="4400" b="1" i="1" smtClean="0">
                        <a:solidFill>
                          <a:prstClr val="white"/>
                        </a:solidFill>
                        <a:latin typeface="Cambria Math" panose="02040503050406030204" pitchFamily="18" charset="0"/>
                        <a:cs typeface="Arial" panose="020B0604020202020204" pitchFamily="34" charset="0"/>
                      </a:rPr>
                      <m:t>) + </m:t>
                    </m:r>
                    <m:r>
                      <a:rPr lang="fr-FR" sz="4400" b="1" i="1" smtClean="0">
                        <a:solidFill>
                          <a:prstClr val="white"/>
                        </a:solidFill>
                        <a:latin typeface="Cambria Math" panose="02040503050406030204" pitchFamily="18" charset="0"/>
                        <a:cs typeface="Arial" panose="020B0604020202020204" pitchFamily="34" charset="0"/>
                      </a:rPr>
                      <m:t>𝟓</m:t>
                    </m:r>
                    <m:r>
                      <a:rPr lang="fr-FR" sz="4400" b="1" i="1" smtClean="0">
                        <a:solidFill>
                          <a:prstClr val="white"/>
                        </a:solidFill>
                        <a:latin typeface="Cambria Math" panose="02040503050406030204" pitchFamily="18" charset="0"/>
                        <a:cs typeface="Arial" panose="020B0604020202020204" pitchFamily="34" charset="0"/>
                      </a:rPr>
                      <m:t> = </m:t>
                    </m:r>
                    <m:r>
                      <a:rPr lang="fr-FR" sz="4400" b="1" i="1" smtClean="0">
                        <a:solidFill>
                          <a:prstClr val="white"/>
                        </a:solidFill>
                        <a:latin typeface="Cambria Math" panose="02040503050406030204" pitchFamily="18" charset="0"/>
                        <a:cs typeface="Arial" panose="020B0604020202020204" pitchFamily="34" charset="0"/>
                      </a:rPr>
                      <m:t>𝟕</m:t>
                    </m:r>
                    <m:r>
                      <a:rPr lang="fr-FR" sz="4400" b="1" i="1" smtClean="0">
                        <a:solidFill>
                          <a:prstClr val="white"/>
                        </a:solidFill>
                        <a:latin typeface="Cambria Math" panose="02040503050406030204" pitchFamily="18" charset="0"/>
                        <a:cs typeface="Arial" panose="020B0604020202020204" pitchFamily="34" charset="0"/>
                      </a:rPr>
                      <m:t>𝒕</m:t>
                    </m:r>
                    <m:r>
                      <a:rPr lang="fr-FR" sz="4400" b="1" i="1" smtClean="0">
                        <a:solidFill>
                          <a:prstClr val="white"/>
                        </a:solidFill>
                        <a:latin typeface="Cambria Math" panose="02040503050406030204" pitchFamily="18" charset="0"/>
                        <a:cs typeface="Arial" panose="020B0604020202020204" pitchFamily="34" charset="0"/>
                      </a:rPr>
                      <m:t> ‒ (</m:t>
                    </m:r>
                    <m:r>
                      <a:rPr lang="fr-FR" sz="4400" b="1" i="1" smtClean="0">
                        <a:solidFill>
                          <a:prstClr val="white"/>
                        </a:solidFill>
                        <a:latin typeface="Cambria Math" panose="02040503050406030204" pitchFamily="18" charset="0"/>
                        <a:cs typeface="Arial" panose="020B0604020202020204" pitchFamily="34" charset="0"/>
                      </a:rPr>
                      <m:t>𝟑</m:t>
                    </m:r>
                    <m:r>
                      <a:rPr lang="fr-FR" sz="4400" b="1" i="1" smtClean="0">
                        <a:solidFill>
                          <a:prstClr val="white"/>
                        </a:solidFill>
                        <a:latin typeface="Cambria Math" panose="02040503050406030204" pitchFamily="18" charset="0"/>
                        <a:cs typeface="Arial" panose="020B0604020202020204" pitchFamily="34" charset="0"/>
                      </a:rPr>
                      <m:t>𝒕</m:t>
                    </m:r>
                    <m:r>
                      <a:rPr lang="fr-FR" sz="4400" b="1" i="1" smtClean="0">
                        <a:solidFill>
                          <a:prstClr val="white"/>
                        </a:solidFill>
                        <a:latin typeface="Cambria Math" panose="02040503050406030204" pitchFamily="18" charset="0"/>
                        <a:cs typeface="Arial" panose="020B0604020202020204" pitchFamily="34" charset="0"/>
                      </a:rPr>
                      <m:t> + </m:t>
                    </m:r>
                    <m:r>
                      <a:rPr lang="fr-FR" sz="4400" b="1" i="1" smtClean="0">
                        <a:solidFill>
                          <a:prstClr val="white"/>
                        </a:solidFill>
                        <a:latin typeface="Cambria Math" panose="02040503050406030204" pitchFamily="18" charset="0"/>
                        <a:cs typeface="Arial" panose="020B0604020202020204" pitchFamily="34" charset="0"/>
                      </a:rPr>
                      <m:t>𝟏</m:t>
                    </m:r>
                    <m:r>
                      <a:rPr lang="fr-FR" sz="4400" b="1" i="1" smtClean="0">
                        <a:solidFill>
                          <a:prstClr val="white"/>
                        </a:solidFill>
                        <a:latin typeface="Cambria Math" panose="02040503050406030204" pitchFamily="18" charset="0"/>
                        <a:cs typeface="Arial" panose="020B0604020202020204" pitchFamily="34" charset="0"/>
                      </a:rPr>
                      <m:t>)</m:t>
                    </m:r>
                  </m:oMath>
                </a14:m>
                <a:r>
                  <a:rPr lang="fr-FR" sz="4400" b="1">
                    <a:solidFill>
                      <a:prstClr val="white"/>
                    </a:solidFill>
                    <a:latin typeface="Arial" panose="020B0604020202020204" pitchFamily="34" charset="0"/>
                    <a:cs typeface="Arial" panose="020B0604020202020204" pitchFamily="34" charset="0"/>
                  </a:rPr>
                  <a:t> là</a:t>
                </a:r>
                <a:endParaRPr lang="vi-VN" sz="4400" b="1">
                  <a:solidFill>
                    <a:prstClr val="white"/>
                  </a:solidFill>
                  <a:latin typeface="Arial" panose="020B0604020202020204" pitchFamily="34" charset="0"/>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4173674" y="663422"/>
                <a:ext cx="12988515" cy="2057999"/>
              </a:xfrm>
              <a:prstGeom prst="rect">
                <a:avLst/>
              </a:prstGeom>
              <a:blipFill>
                <a:blip r:embed="rId2"/>
                <a:stretch>
                  <a:fillRect l="-1925" b="-10386"/>
                </a:stretch>
              </a:blipFill>
            </p:spPr>
            <p:txBody>
              <a:bodyPr/>
              <a:lstStyle/>
              <a:p>
                <a:r>
                  <a:rPr lang="en-US">
                    <a:noFill/>
                  </a:rPr>
                  <a:t> </a:t>
                </a:r>
              </a:p>
            </p:txBody>
          </p:sp>
        </mc:Fallback>
      </mc:AlternateContent>
      <p:grpSp>
        <p:nvGrpSpPr>
          <p:cNvPr id="44" name="Group 43"/>
          <p:cNvGrpSpPr/>
          <p:nvPr/>
        </p:nvGrpSpPr>
        <p:grpSpPr>
          <a:xfrm>
            <a:off x="653974" y="387286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1396144" y="3790124"/>
                  <a:ext cx="6693154" cy="195066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oMath>
                    </m:oMathPara>
                  </a14:m>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1396144" y="3790124"/>
                  <a:ext cx="6693154" cy="1950662"/>
                </a:xfrm>
                <a:prstGeom prst="rect">
                  <a:avLst/>
                </a:prstGeom>
                <a:blipFill>
                  <a:blip r:embed="rId3"/>
                  <a:stretch>
                    <a:fillRect/>
                  </a:stretch>
                </a:blipFill>
              </p:spPr>
              <p:txBody>
                <a:bodyPr/>
                <a:lstStyle/>
                <a:p>
                  <a:r>
                    <a:rPr lang="en-US">
                      <a:noFill/>
                    </a:rPr>
                    <a:t> </a:t>
                  </a:r>
                </a:p>
              </p:txBody>
            </p:sp>
          </mc:Fallback>
        </mc:AlternateContent>
      </p:grpSp>
      <p:grpSp>
        <p:nvGrpSpPr>
          <p:cNvPr id="45" name="Group 44"/>
          <p:cNvGrpSpPr/>
          <p:nvPr/>
        </p:nvGrpSpPr>
        <p:grpSpPr>
          <a:xfrm>
            <a:off x="9300250" y="387286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1" name="Rectangle 40"/>
                <p:cNvSpPr/>
                <p:nvPr/>
              </p:nvSpPr>
              <p:spPr>
                <a:xfrm>
                  <a:off x="10203179" y="4316650"/>
                  <a:ext cx="6692310" cy="1084912"/>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300" i="1" smtClean="0">
                            <a:solidFill>
                              <a:prstClr val="black"/>
                            </a:solidFill>
                            <a:latin typeface="Cambria Math" panose="02040503050406030204" pitchFamily="18" charset="0"/>
                            <a:cs typeface="Arial" panose="020B0604020202020204" pitchFamily="34" charset="0"/>
                          </a:rPr>
                          <m:t>𝑡</m:t>
                        </m:r>
                        <m:r>
                          <a:rPr lang="en-US" sz="4300" i="1" smtClean="0">
                            <a:solidFill>
                              <a:prstClr val="black"/>
                            </a:solidFill>
                            <a:latin typeface="Cambria Math" panose="02040503050406030204" pitchFamily="18" charset="0"/>
                            <a:cs typeface="Arial" panose="020B0604020202020204" pitchFamily="34" charset="0"/>
                          </a:rPr>
                          <m:t>=1</m:t>
                        </m:r>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41" name="Rectangle 40"/>
                <p:cNvSpPr>
                  <a:spLocks noRot="1" noChangeAspect="1" noMove="1" noResize="1" noEditPoints="1" noAdjustHandles="1" noChangeArrowheads="1" noChangeShapeType="1" noTextEdit="1"/>
                </p:cNvSpPr>
                <p:nvPr/>
              </p:nvSpPr>
              <p:spPr>
                <a:xfrm>
                  <a:off x="10203179" y="4316650"/>
                  <a:ext cx="6692310" cy="1084912"/>
                </a:xfrm>
                <a:prstGeom prst="rect">
                  <a:avLst/>
                </a:prstGeom>
                <a:blipFill>
                  <a:blip r:embed="rId4"/>
                  <a:stretch>
                    <a:fillRect/>
                  </a:stretch>
                </a:blipFill>
              </p:spPr>
              <p:txBody>
                <a:bodyPr/>
                <a:lstStyle/>
                <a:p>
                  <a:r>
                    <a:rPr lang="en-US">
                      <a:noFill/>
                    </a:rPr>
                    <a:t> </a:t>
                  </a:r>
                </a:p>
              </p:txBody>
            </p:sp>
          </mc:Fallback>
        </mc:AlternateContent>
      </p:grpSp>
      <p:grpSp>
        <p:nvGrpSpPr>
          <p:cNvPr id="46" name="Group 45"/>
          <p:cNvGrpSpPr/>
          <p:nvPr/>
        </p:nvGrpSpPr>
        <p:grpSpPr>
          <a:xfrm>
            <a:off x="653974" y="706730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2" name="Rectangle 41"/>
                <p:cNvSpPr/>
                <p:nvPr/>
              </p:nvSpPr>
              <p:spPr>
                <a:xfrm>
                  <a:off x="2851118" y="7291426"/>
                  <a:ext cx="3804491" cy="1084912"/>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300" i="1" smtClean="0">
                            <a:solidFill>
                              <a:prstClr val="black"/>
                            </a:solidFill>
                            <a:latin typeface="Cambria Math" panose="02040503050406030204" pitchFamily="18" charset="0"/>
                            <a:cs typeface="Arial" panose="020B0604020202020204" pitchFamily="34" charset="0"/>
                          </a:rPr>
                          <m:t>𝑡</m:t>
                        </m:r>
                        <m:r>
                          <a:rPr lang="en-US" sz="4300" i="1" smtClean="0">
                            <a:solidFill>
                              <a:prstClr val="black"/>
                            </a:solidFill>
                            <a:latin typeface="Cambria Math" panose="02040503050406030204" pitchFamily="18" charset="0"/>
                            <a:cs typeface="Arial" panose="020B0604020202020204" pitchFamily="34" charset="0"/>
                          </a:rPr>
                          <m:t>=−1</m:t>
                        </m:r>
                      </m:oMath>
                    </m:oMathPara>
                  </a14:m>
                  <a:endParaRPr lang="en-US" sz="4300" dirty="0">
                    <a:solidFill>
                      <a:prstClr val="black"/>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2851118" y="7291426"/>
                  <a:ext cx="3804491" cy="1084912"/>
                </a:xfrm>
                <a:prstGeom prst="rect">
                  <a:avLst/>
                </a:prstGeom>
                <a:blipFill>
                  <a:blip r:embed="rId5"/>
                  <a:stretch>
                    <a:fillRect/>
                  </a:stretch>
                </a:blipFill>
              </p:spPr>
              <p:txBody>
                <a:bodyPr/>
                <a:lstStyle/>
                <a:p>
                  <a:r>
                    <a:rPr lang="en-US">
                      <a:noFill/>
                    </a:rPr>
                    <a:t> </a:t>
                  </a:r>
                </a:p>
              </p:txBody>
            </p:sp>
          </mc:Fallback>
        </mc:AlternateContent>
      </p:grpSp>
      <p:grpSp>
        <p:nvGrpSpPr>
          <p:cNvPr id="47" name="Group 46"/>
          <p:cNvGrpSpPr/>
          <p:nvPr/>
        </p:nvGrpSpPr>
        <p:grpSpPr>
          <a:xfrm>
            <a:off x="9300250" y="706730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10196133" y="7336199"/>
                  <a:ext cx="6527917" cy="108491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m:oMathPara>
                  </a14:m>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196133" y="7336199"/>
                  <a:ext cx="6527917" cy="1084912"/>
                </a:xfrm>
                <a:prstGeom prst="rect">
                  <a:avLst/>
                </a:prstGeom>
                <a:blipFill>
                  <a:blip r:embed="rId6"/>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9195" y="7290604"/>
            <a:ext cx="2086818" cy="2105876"/>
          </a:xfrm>
          <a:prstGeom prst="rect">
            <a:avLst/>
          </a:prstGeom>
          <a:effectLst>
            <a:outerShdw blurRad="50800" dist="38100" dir="13500000" algn="br" rotWithShape="0">
              <a:prstClr val="black">
                <a:alpha val="40000"/>
              </a:prstClr>
            </a:outerShdw>
          </a:effectLst>
        </p:spPr>
      </p:pic>
      <p:sp>
        <p:nvSpPr>
          <p:cNvPr id="50" name="Freeform 37"/>
          <p:cNvSpPr/>
          <p:nvPr/>
        </p:nvSpPr>
        <p:spPr>
          <a:xfrm rot="20551586">
            <a:off x="895046" y="457795"/>
            <a:ext cx="2521464" cy="3066284"/>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1" name="TextBox 38"/>
          <p:cNvSpPr txBox="1"/>
          <p:nvPr/>
        </p:nvSpPr>
        <p:spPr>
          <a:xfrm rot="20550000">
            <a:off x="542439" y="1056274"/>
            <a:ext cx="3196696" cy="162044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 1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noProof="0" smtClean="0">
                <a:ln>
                  <a:noFill/>
                </a:ln>
                <a:solidFill>
                  <a:srgbClr val="FFFDEF"/>
                </a:solidFill>
                <a:effectLst/>
                <a:uLnTx/>
                <a:uFillTx/>
                <a:latin typeface="Arial" panose="020B0604020202020204" pitchFamily="34" charset="0"/>
                <a:ea typeface="+mn-ea"/>
                <a:cs typeface="Arial" panose="020B0604020202020204" pitchFamily="34" charset="0"/>
              </a:rPr>
              <a:t>(SGK-tr50)</a:t>
            </a:r>
            <a:endParaRPr kumimoji="0" lang="en-US" sz="36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6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anim calcmode="lin" valueType="num">
                                      <p:cBhvr>
                                        <p:cTn id="12" dur="500" fill="hold"/>
                                        <p:tgtEl>
                                          <p:spTgt spid="44"/>
                                        </p:tgtEl>
                                        <p:attrNameLst>
                                          <p:attrName>ppt_x</p:attrName>
                                        </p:attrNameLst>
                                      </p:cBhvr>
                                      <p:tavLst>
                                        <p:tav tm="0">
                                          <p:val>
                                            <p:strVal val="#ppt_x"/>
                                          </p:val>
                                        </p:tav>
                                        <p:tav tm="100000">
                                          <p:val>
                                            <p:strVal val="#ppt_x"/>
                                          </p:val>
                                        </p:tav>
                                      </p:tavLst>
                                    </p:anim>
                                    <p:anim calcmode="lin" valueType="num">
                                      <p:cBhvr>
                                        <p:cTn id="13" dur="500" fill="hold"/>
                                        <p:tgtEl>
                                          <p:spTgt spid="4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strVal val="#ppt_x"/>
                                          </p:val>
                                        </p:tav>
                                        <p:tav tm="100000">
                                          <p:val>
                                            <p:strVal val="#ppt_x"/>
                                          </p:val>
                                        </p:tav>
                                      </p:tavLst>
                                    </p:anim>
                                    <p:anim calcmode="lin" valueType="num">
                                      <p:cBhvr>
                                        <p:cTn id="25" dur="5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TotalTime>
  <Words>1869</Words>
  <Application>Microsoft Office PowerPoint</Application>
  <PresentationFormat>Custom</PresentationFormat>
  <Paragraphs>250</Paragraphs>
  <Slides>37</Slides>
  <Notes>6</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Cambria Math</vt:lpstr>
      <vt:lpstr>Tahoma</vt:lpstr>
      <vt:lpstr>Wingdings</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chương</dc:title>
  <dc:creator>Xinh Đẹp Dịu Hiền Huế Thị</dc:creator>
  <cp:lastModifiedBy>Admin</cp:lastModifiedBy>
  <cp:revision>124</cp:revision>
  <dcterms:created xsi:type="dcterms:W3CDTF">2006-08-16T00:00:00Z</dcterms:created>
  <dcterms:modified xsi:type="dcterms:W3CDTF">2023-12-17T14:50:43Z</dcterms:modified>
  <dc:identifier>DAFn2dd0_sY</dc:identifier>
</cp:coreProperties>
</file>